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3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Modifiez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8025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960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6057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6012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4424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9797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43274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314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2467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62988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64553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2C982-F27B-4CCC-B5B1-AFBCE80D735B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71692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86345" y="3570866"/>
            <a:ext cx="9144000" cy="1655762"/>
          </a:xfrm>
        </p:spPr>
        <p:txBody>
          <a:bodyPr/>
          <a:lstStyle/>
          <a:p>
            <a:r>
              <a:rPr lang="fr-FR" dirty="0" smtClean="0"/>
              <a:t>I- The 2 digital </a:t>
            </a:r>
            <a:r>
              <a:rPr lang="fr-FR" dirty="0" err="1" smtClean="0"/>
              <a:t>channels</a:t>
            </a:r>
            <a:endParaRPr lang="fr-FR" dirty="0" smtClean="0"/>
          </a:p>
          <a:p>
            <a:r>
              <a:rPr lang="fr-FR" dirty="0" smtClean="0"/>
              <a:t>II- </a:t>
            </a:r>
            <a:r>
              <a:rPr lang="fr-FR" dirty="0" err="1" smtClean="0"/>
              <a:t>Legal</a:t>
            </a:r>
            <a:r>
              <a:rPr lang="fr-FR" dirty="0" smtClean="0"/>
              <a:t> issues </a:t>
            </a:r>
            <a:r>
              <a:rPr lang="fr-FR" dirty="0" err="1" smtClean="0"/>
              <a:t>encountered</a:t>
            </a:r>
            <a:endParaRPr lang="fr-FR" dirty="0" smtClean="0"/>
          </a:p>
          <a:p>
            <a:r>
              <a:rPr lang="fr-FR" dirty="0" smtClean="0"/>
              <a:t>III- How to deal </a:t>
            </a:r>
            <a:r>
              <a:rPr lang="fr-FR" dirty="0" err="1" smtClean="0"/>
              <a:t>with</a:t>
            </a:r>
            <a:r>
              <a:rPr lang="fr-FR" dirty="0" smtClean="0"/>
              <a:t> </a:t>
            </a:r>
            <a:r>
              <a:rPr lang="fr-FR" dirty="0" err="1" smtClean="0"/>
              <a:t>it</a:t>
            </a:r>
            <a:endParaRPr lang="fr-FR" dirty="0"/>
          </a:p>
        </p:txBody>
      </p:sp>
      <p:pic>
        <p:nvPicPr>
          <p:cNvPr id="1028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882" y="-151390"/>
            <a:ext cx="3844925" cy="384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74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re 1"/>
          <p:cNvSpPr txBox="1">
            <a:spLocks/>
          </p:cNvSpPr>
          <p:nvPr/>
        </p:nvSpPr>
        <p:spPr>
          <a:xfrm>
            <a:off x="4000356" y="72736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I- </a:t>
            </a:r>
            <a:r>
              <a:rPr lang="fr-FR" sz="3200" dirty="0"/>
              <a:t>The 2 digital </a:t>
            </a:r>
            <a:r>
              <a:rPr lang="fr-FR" sz="3200" dirty="0" err="1"/>
              <a:t>channels</a:t>
            </a:r>
            <a:endParaRPr lang="fr-FR" sz="3000" dirty="0"/>
          </a:p>
        </p:txBody>
      </p:sp>
      <p:pic>
        <p:nvPicPr>
          <p:cNvPr id="15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5422" y="954519"/>
            <a:ext cx="2081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E-mailing campaign</a:t>
            </a:r>
            <a:endParaRPr lang="en-GB" dirty="0"/>
          </a:p>
        </p:txBody>
      </p:sp>
      <p:pic>
        <p:nvPicPr>
          <p:cNvPr id="17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3" y="1951955"/>
            <a:ext cx="195515" cy="258681"/>
          </a:xfrm>
          <a:prstGeom prst="rect">
            <a:avLst/>
          </a:prstGeom>
        </p:spPr>
      </p:pic>
      <p:pic>
        <p:nvPicPr>
          <p:cNvPr id="7" name="Picture 2" descr="RÃ©sultat de recherche d'images pour &quot;e-mailing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575" y="694026"/>
            <a:ext cx="856211" cy="85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45421" y="1896629"/>
            <a:ext cx="4799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: Lack of loyalty ; The customers of the leader are more loyal  </a:t>
            </a:r>
            <a:endParaRPr lang="en-GB" dirty="0"/>
          </a:p>
        </p:txBody>
      </p:sp>
      <p:pic>
        <p:nvPicPr>
          <p:cNvPr id="21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3" y="2894065"/>
            <a:ext cx="195515" cy="25868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5421" y="2838740"/>
            <a:ext cx="4018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goal : Increase loyalty and attract new customers</a:t>
            </a:r>
            <a:endParaRPr lang="en-GB" dirty="0"/>
          </a:p>
        </p:txBody>
      </p:sp>
      <p:pic>
        <p:nvPicPr>
          <p:cNvPr id="23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2" y="3713980"/>
            <a:ext cx="195515" cy="258681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645420" y="3681096"/>
            <a:ext cx="4018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Strategy : Customer Database ; Personalized mail ; relevant content</a:t>
            </a:r>
            <a:endParaRPr lang="en-GB" dirty="0"/>
          </a:p>
        </p:txBody>
      </p:sp>
      <p:pic>
        <p:nvPicPr>
          <p:cNvPr id="25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68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1"/>
          <p:cNvSpPr txBox="1">
            <a:spLocks/>
          </p:cNvSpPr>
          <p:nvPr/>
        </p:nvSpPr>
        <p:spPr>
          <a:xfrm>
            <a:off x="4000356" y="72736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I- </a:t>
            </a:r>
            <a:r>
              <a:rPr lang="fr-FR" sz="3200" dirty="0"/>
              <a:t>The 2 digital </a:t>
            </a:r>
            <a:r>
              <a:rPr lang="fr-FR" sz="3200" dirty="0" err="1"/>
              <a:t>channels</a:t>
            </a:r>
            <a:endParaRPr lang="fr-FR" sz="3000" dirty="0"/>
          </a:p>
        </p:txBody>
      </p:sp>
      <p:pic>
        <p:nvPicPr>
          <p:cNvPr id="5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5422" y="954519"/>
            <a:ext cx="2546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Public relation campaign (TV, press, radio)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2087" y="694026"/>
            <a:ext cx="1021168" cy="972330"/>
          </a:xfrm>
          <a:prstGeom prst="rect">
            <a:avLst/>
          </a:prstGeom>
        </p:spPr>
      </p:pic>
      <p:pic>
        <p:nvPicPr>
          <p:cNvPr id="9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3" y="1951955"/>
            <a:ext cx="195515" cy="25868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45421" y="1896629"/>
            <a:ext cx="6087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: To succeed in a niche market you need to be known ; Benchmarking : multi-channel communication needed</a:t>
            </a:r>
            <a:endParaRPr lang="en-GB" dirty="0"/>
          </a:p>
        </p:txBody>
      </p:sp>
      <p:pic>
        <p:nvPicPr>
          <p:cNvPr id="11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3" y="2894065"/>
            <a:ext cx="195515" cy="25868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45421" y="2838740"/>
            <a:ext cx="4018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goal : Increase notoriety </a:t>
            </a:r>
            <a:endParaRPr lang="en-GB" dirty="0"/>
          </a:p>
        </p:txBody>
      </p:sp>
      <p:pic>
        <p:nvPicPr>
          <p:cNvPr id="13" name="Imag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2" y="3713980"/>
            <a:ext cx="195515" cy="25868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45420" y="3681096"/>
            <a:ext cx="4018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Strategy : Segmentation of the medias; Personalized mail ; relevant content</a:t>
            </a:r>
            <a:endParaRPr lang="en-GB" dirty="0"/>
          </a:p>
        </p:txBody>
      </p:sp>
      <p:pic>
        <p:nvPicPr>
          <p:cNvPr id="15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89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4008668" y="114299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900" dirty="0" smtClean="0"/>
              <a:t>II- </a:t>
            </a:r>
            <a:r>
              <a:rPr lang="fr-FR" sz="3900" dirty="0" err="1"/>
              <a:t>Legal</a:t>
            </a:r>
            <a:r>
              <a:rPr lang="fr-FR" sz="3900" dirty="0"/>
              <a:t> issues </a:t>
            </a:r>
            <a:r>
              <a:rPr lang="fr-FR" sz="3900" dirty="0" err="1"/>
              <a:t>encountered</a:t>
            </a:r>
            <a:endParaRPr lang="fr-FR" sz="3900" dirty="0"/>
          </a:p>
          <a:p>
            <a:endParaRPr lang="fr-FR" sz="3000" dirty="0"/>
          </a:p>
        </p:txBody>
      </p:sp>
      <p:pic>
        <p:nvPicPr>
          <p:cNvPr id="6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5422" y="954518"/>
            <a:ext cx="1037725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e-mailing campaign :</a:t>
            </a:r>
          </a:p>
          <a:p>
            <a:endParaRPr lang="en-GB" dirty="0"/>
          </a:p>
          <a:p>
            <a:r>
              <a:rPr lang="en-GB" dirty="0"/>
              <a:t>The </a:t>
            </a:r>
            <a:r>
              <a:rPr lang="en-GB" b="1" dirty="0"/>
              <a:t>General Data Protection Regulation</a:t>
            </a:r>
            <a:r>
              <a:rPr lang="en-GB" dirty="0"/>
              <a:t> </a:t>
            </a:r>
            <a:r>
              <a:rPr lang="en-GB" dirty="0" smtClean="0"/>
              <a:t> ("</a:t>
            </a:r>
            <a:r>
              <a:rPr lang="en-GB" dirty="0"/>
              <a:t>GDPR") is </a:t>
            </a:r>
            <a:r>
              <a:rPr lang="en-GB" dirty="0" smtClean="0"/>
              <a:t>the regulation within EU for data protection and privacy for individuals.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Protect and empower all EU citizens data </a:t>
            </a:r>
            <a:r>
              <a:rPr lang="en-GB" dirty="0" smtClean="0"/>
              <a:t>privacy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Harmonize data privacy laws across Europe</a:t>
            </a:r>
            <a:r>
              <a:rPr lang="en-GB" dirty="0" smtClean="0"/>
              <a:t>,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Reshape the way organizations across the region approach data privacy.</a:t>
            </a:r>
          </a:p>
          <a:p>
            <a:endParaRPr lang="en-GB" dirty="0" smtClean="0"/>
          </a:p>
          <a:p>
            <a:r>
              <a:rPr lang="en-GB" dirty="0"/>
              <a:t>The aim of the GDPR is to protect all EU citizens from privacy and data breaches in today’s data-driven </a:t>
            </a:r>
            <a:r>
              <a:rPr lang="en-GB" dirty="0" smtClean="0"/>
              <a:t>world</a:t>
            </a:r>
          </a:p>
          <a:p>
            <a:endParaRPr lang="en-GB" dirty="0" smtClean="0"/>
          </a:p>
          <a:p>
            <a:r>
              <a:rPr lang="en-GB" dirty="0" smtClean="0"/>
              <a:t>Penalty 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Organizations in breach of GDPR can be fined up to 4% of annual global turnover or €20 Million (whichever is </a:t>
            </a:r>
            <a:r>
              <a:rPr lang="en-GB" dirty="0" smtClean="0"/>
              <a:t>greater)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locking of customer data for 3 </a:t>
            </a:r>
            <a:r>
              <a:rPr lang="en-GB" dirty="0" smtClean="0"/>
              <a:t>months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injunction to stop the use of customer data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 smtClean="0"/>
              <a:t>A leak from the database of the company could cost a lot and put the company in a bad </a:t>
            </a:r>
            <a:r>
              <a:rPr lang="en-GB" dirty="0" smtClean="0"/>
              <a:t>position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10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3" y="4038448"/>
            <a:ext cx="195515" cy="25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08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4008668" y="114299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900" dirty="0" smtClean="0"/>
              <a:t>II- </a:t>
            </a:r>
            <a:r>
              <a:rPr lang="fr-FR" sz="3900" dirty="0" err="1"/>
              <a:t>Legal</a:t>
            </a:r>
            <a:r>
              <a:rPr lang="fr-FR" sz="3900" dirty="0"/>
              <a:t> issues </a:t>
            </a:r>
            <a:r>
              <a:rPr lang="fr-FR" sz="3900" dirty="0" err="1"/>
              <a:t>encountered</a:t>
            </a:r>
            <a:endParaRPr lang="fr-FR" sz="3900" dirty="0"/>
          </a:p>
          <a:p>
            <a:endParaRPr lang="fr-FR" sz="3000" dirty="0"/>
          </a:p>
        </p:txBody>
      </p:sp>
      <p:pic>
        <p:nvPicPr>
          <p:cNvPr id="6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5422" y="971144"/>
            <a:ext cx="109425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the e-mailing campaign :</a:t>
            </a:r>
          </a:p>
          <a:p>
            <a:endParaRPr lang="en-GB" dirty="0"/>
          </a:p>
          <a:p>
            <a:r>
              <a:rPr lang="en-GB" dirty="0" smtClean="0"/>
              <a:t>GDPR requirements for commercial emails contents :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Ensure </a:t>
            </a:r>
            <a:r>
              <a:rPr lang="en-GB" dirty="0" smtClean="0"/>
              <a:t>to </a:t>
            </a:r>
            <a:r>
              <a:rPr lang="en-GB" dirty="0"/>
              <a:t>have permission to email the people on your </a:t>
            </a:r>
            <a:r>
              <a:rPr lang="en-GB" dirty="0" smtClean="0"/>
              <a:t>database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Identify </a:t>
            </a:r>
            <a:r>
              <a:rPr lang="en-GB" dirty="0" smtClean="0"/>
              <a:t>the </a:t>
            </a:r>
            <a:r>
              <a:rPr lang="en-GB" dirty="0"/>
              <a:t>email as an </a:t>
            </a:r>
            <a:r>
              <a:rPr lang="en-GB" dirty="0" smtClean="0"/>
              <a:t>advertisement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Include your address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Include a way to opt-out of </a:t>
            </a:r>
            <a:r>
              <a:rPr lang="en-GB" dirty="0" smtClean="0"/>
              <a:t>receiving the mails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err="1"/>
              <a:t>Honor</a:t>
            </a:r>
            <a:r>
              <a:rPr lang="en-GB" dirty="0"/>
              <a:t> opt-out requests promptly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72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4008668" y="114299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900" dirty="0" smtClean="0"/>
              <a:t>II- </a:t>
            </a:r>
            <a:r>
              <a:rPr lang="fr-FR" sz="3900" dirty="0" err="1"/>
              <a:t>Legal</a:t>
            </a:r>
            <a:r>
              <a:rPr lang="fr-FR" sz="3900" dirty="0"/>
              <a:t> issues </a:t>
            </a:r>
            <a:r>
              <a:rPr lang="fr-FR" sz="3900" dirty="0" err="1"/>
              <a:t>encountered</a:t>
            </a:r>
            <a:endParaRPr lang="fr-FR" sz="3900" dirty="0"/>
          </a:p>
          <a:p>
            <a:endParaRPr lang="fr-FR" sz="3000" dirty="0"/>
          </a:p>
        </p:txBody>
      </p:sp>
      <p:sp>
        <p:nvSpPr>
          <p:cNvPr id="6" name="TextBox 5"/>
          <p:cNvSpPr txBox="1"/>
          <p:nvPr/>
        </p:nvSpPr>
        <p:spPr>
          <a:xfrm>
            <a:off x="718645" y="937893"/>
            <a:ext cx="10960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public relation campaign :</a:t>
            </a:r>
          </a:p>
          <a:p>
            <a:endParaRPr lang="en-GB" dirty="0"/>
          </a:p>
          <a:p>
            <a:r>
              <a:rPr lang="en-GB" dirty="0" smtClean="0"/>
              <a:t>There is ethic and deontological advertisement rules to respect to each traditional media (radio, press and TV) </a:t>
            </a:r>
            <a:endParaRPr lang="en-GB" dirty="0"/>
          </a:p>
          <a:p>
            <a:r>
              <a:rPr lang="en-GB" dirty="0" smtClean="0"/>
              <a:t>General rules 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7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pic>
        <p:nvPicPr>
          <p:cNvPr id="1026" name="Picture 2" descr="RÃ©sultat de recherche d'images pour &quot;media tv&quot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45" y="2545282"/>
            <a:ext cx="2468403" cy="164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599" y="2935951"/>
            <a:ext cx="2866827" cy="86426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9835" y="2781113"/>
            <a:ext cx="1764117" cy="117394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8190" y="4190884"/>
            <a:ext cx="35162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Product placement laws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Legal </a:t>
            </a:r>
            <a:r>
              <a:rPr lang="en-GB" dirty="0"/>
              <a:t>and regulatory </a:t>
            </a:r>
            <a:r>
              <a:rPr lang="en-GB" dirty="0" smtClean="0"/>
              <a:t>obligations for advertisement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Channel/Brand sponsorship laws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304357" y="4190884"/>
            <a:ext cx="35162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law on cost information </a:t>
            </a:r>
            <a:r>
              <a:rPr lang="en-GB" dirty="0" smtClean="0"/>
              <a:t>for interactive </a:t>
            </a:r>
            <a:r>
              <a:rPr lang="en-GB" dirty="0" err="1" smtClean="0"/>
              <a:t>sms</a:t>
            </a:r>
            <a:r>
              <a:rPr lang="en-GB" dirty="0" smtClean="0"/>
              <a:t>/calls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clear announcement on the purpose of the </a:t>
            </a:r>
            <a:r>
              <a:rPr lang="en-GB" dirty="0" smtClean="0"/>
              <a:t>ad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675716" y="4190884"/>
            <a:ext cx="3516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copyright law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Privacy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4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4366115" y="130925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 dirty="0" smtClean="0"/>
              <a:t>III- How to deal </a:t>
            </a:r>
            <a:r>
              <a:rPr lang="fr-FR" sz="2400" dirty="0" err="1" smtClean="0"/>
              <a:t>with</a:t>
            </a:r>
            <a:r>
              <a:rPr lang="fr-FR" sz="2400" dirty="0" smtClean="0"/>
              <a:t> </a:t>
            </a:r>
            <a:r>
              <a:rPr lang="fr-FR" sz="2400" dirty="0" err="1" smtClean="0"/>
              <a:t>it</a:t>
            </a:r>
            <a:endParaRPr lang="fr-FR" sz="2400" dirty="0"/>
          </a:p>
          <a:p>
            <a:endParaRPr lang="fr-FR" sz="3000" dirty="0"/>
          </a:p>
        </p:txBody>
      </p:sp>
      <p:sp>
        <p:nvSpPr>
          <p:cNvPr id="6" name="TextBox 5"/>
          <p:cNvSpPr txBox="1"/>
          <p:nvPr/>
        </p:nvSpPr>
        <p:spPr>
          <a:xfrm>
            <a:off x="645422" y="940230"/>
            <a:ext cx="103772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e-mailing campaign 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Manage data access. Define which collaborators can access the files. Remove unnecessary access and renew passwords</a:t>
            </a:r>
            <a:r>
              <a:rPr lang="en-GB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Use encrypted data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Provide firewalls, antivirus, email filtering </a:t>
            </a:r>
            <a:r>
              <a:rPr lang="en-GB" dirty="0" smtClean="0"/>
              <a:t>solution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Have a monitoring system to detect </a:t>
            </a:r>
            <a:r>
              <a:rPr lang="en-GB" dirty="0" smtClean="0"/>
              <a:t>intrusions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Respect all the </a:t>
            </a:r>
            <a:r>
              <a:rPr lang="en-GB" dirty="0"/>
              <a:t>GDPR requirements for commercial emails contents </a:t>
            </a: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7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947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2117" y="5948117"/>
            <a:ext cx="909883" cy="90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re 1"/>
          <p:cNvSpPr txBox="1">
            <a:spLocks/>
          </p:cNvSpPr>
          <p:nvPr/>
        </p:nvSpPr>
        <p:spPr>
          <a:xfrm>
            <a:off x="4366115" y="130925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2400" dirty="0" smtClean="0"/>
              <a:t>III- How to deal </a:t>
            </a:r>
            <a:r>
              <a:rPr lang="fr-FR" sz="2400" dirty="0" err="1" smtClean="0"/>
              <a:t>with</a:t>
            </a:r>
            <a:r>
              <a:rPr lang="fr-FR" sz="2400" dirty="0" smtClean="0"/>
              <a:t> </a:t>
            </a:r>
            <a:r>
              <a:rPr lang="fr-FR" sz="2400" dirty="0" err="1" smtClean="0"/>
              <a:t>it</a:t>
            </a:r>
            <a:endParaRPr lang="fr-FR" sz="2400" dirty="0"/>
          </a:p>
          <a:p>
            <a:endParaRPr lang="fr-FR" sz="3000" dirty="0"/>
          </a:p>
        </p:txBody>
      </p:sp>
      <p:sp>
        <p:nvSpPr>
          <p:cNvPr id="6" name="TextBox 5"/>
          <p:cNvSpPr txBox="1"/>
          <p:nvPr/>
        </p:nvSpPr>
        <p:spPr>
          <a:xfrm>
            <a:off x="645422" y="940230"/>
            <a:ext cx="1037725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the public relation campaign: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Respect code of conduct for television : (ex : derogatory or defamatory comparisons with competitors)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fr-FR" dirty="0"/>
              <a:t>Respect for </a:t>
            </a:r>
            <a:r>
              <a:rPr lang="fr-FR" dirty="0" err="1"/>
              <a:t>privacy</a:t>
            </a:r>
            <a:endParaRPr lang="fr-FR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Respect for intellectual property with advertising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Be careful with public statements to avoid damaging the brand image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7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32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Ã©sultat de recherche d'images pour &quot;conclusion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592" y="1159854"/>
            <a:ext cx="6838612" cy="455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305873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335</Words>
  <Application>Microsoft Office PowerPoint</Application>
  <PresentationFormat>Grand écran</PresentationFormat>
  <Paragraphs>86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James</dc:creator>
  <cp:lastModifiedBy>James</cp:lastModifiedBy>
  <cp:revision>62</cp:revision>
  <dcterms:created xsi:type="dcterms:W3CDTF">2019-03-26T17:15:04Z</dcterms:created>
  <dcterms:modified xsi:type="dcterms:W3CDTF">2019-05-06T21:14:44Z</dcterms:modified>
</cp:coreProperties>
</file>