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34.xml" ContentType="application/vnd.openxmlformats-officedocument.presentationml.slide+xml"/>
  <Override PartName="/ppt/slides/slide33.xml" ContentType="application/vnd.openxmlformats-officedocument.presentationml.slide+xml"/>
  <Override PartName="/ppt/slides/slide32.xml" ContentType="application/vnd.openxmlformats-officedocument.presentationml.slide+xml"/>
  <Override PartName="/ppt/slides/slide31.xml" ContentType="application/vnd.openxmlformats-officedocument.presentationml.slide+xml"/>
  <Override PartName="/ppt/slides/slide30.xml" ContentType="application/vnd.openxmlformats-officedocument.presentationml.slide+xml"/>
  <Override PartName="/ppt/slides/slide29.xml" ContentType="application/vnd.openxmlformats-officedocument.presentationml.slide+xml"/>
  <Override PartName="/ppt/slides/slide28.xml" ContentType="application/vnd.openxmlformats-officedocument.presentationml.slide+xml"/>
  <Override PartName="/ppt/slides/slide26.xml" ContentType="application/vnd.openxmlformats-officedocument.presentationml.slide+xml"/>
  <Override PartName="/ppt/slides/slide25.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45.xml" ContentType="application/vnd.openxmlformats-officedocument.presentationml.slide+xml"/>
  <Override PartName="/ppt/slides/slide44.xml" ContentType="application/vnd.openxmlformats-officedocument.presentationml.slide+xml"/>
  <Override PartName="/ppt/slides/slide43.xml" ContentType="application/vnd.openxmlformats-officedocument.presentationml.slide+xml"/>
  <Override PartName="/ppt/slides/slide42.xml" ContentType="application/vnd.openxmlformats-officedocument.presentationml.slide+xml"/>
  <Override PartName="/ppt/slides/slide41.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38.xml" ContentType="application/vnd.openxmlformats-officedocument.presentationml.slide+xml"/>
  <Override PartName="/ppt/slides/slide24.xml" ContentType="application/vnd.openxmlformats-officedocument.presentationml.slide+xml"/>
  <Override PartName="/ppt/slides/slide27.xml" ContentType="application/vnd.openxmlformats-officedocument.presentationml.slide+xml"/>
  <Override PartName="/ppt/slides/slide22.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slides/slide23.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11.xml" ContentType="application/vnd.openxmlformats-officedocument.presentationml.slide+xml"/>
  <Override PartName="/ppt/slides/slide8.xml" ContentType="application/vnd.openxmlformats-officedocument.presentationml.slide+xml"/>
  <Override PartName="/ppt/slides/slide13.xml" ContentType="application/vnd.openxmlformats-officedocument.presentationml.slide+xml"/>
  <Override PartName="/ppt/slides/slide21.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12.xml" ContentType="application/vnd.openxmlformats-officedocument.presentationml.slide+xml"/>
  <Override PartName="/ppt/slides/slide16.xml" ContentType="application/vnd.openxmlformats-officedocument.presentationml.slide+xml"/>
  <Override PartName="/ppt/slides/slide14.xml" ContentType="application/vnd.openxmlformats-officedocument.presentationml.slide+xml"/>
  <Override PartName="/ppt/slides/slide17.xml" ContentType="application/vnd.openxmlformats-officedocument.presentationml.slide+xml"/>
  <Override PartName="/ppt/slides/slide15.xml" ContentType="application/vnd.openxmlformats-officedocument.presentationml.slide+xml"/>
  <Override PartName="/ppt/slideMasters/slideMaster1.xml" ContentType="application/vnd.openxmlformats-officedocument.presentationml.slideMaster+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notesSlides/notesSlide1.xml" ContentType="application/vnd.openxmlformats-officedocument.presentationml.notesSlide+xml"/>
  <Override PartName="/ppt/theme/theme2.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7"/>
  </p:notesMasterIdLst>
  <p:sldIdLst>
    <p:sldId id="256" r:id="rId2"/>
    <p:sldId id="257" r:id="rId3"/>
    <p:sldId id="258" r:id="rId4"/>
    <p:sldId id="259" r:id="rId5"/>
    <p:sldId id="260" r:id="rId6"/>
    <p:sldId id="261" r:id="rId7"/>
    <p:sldId id="262" r:id="rId8"/>
    <p:sldId id="263" r:id="rId9"/>
    <p:sldId id="264" r:id="rId10"/>
    <p:sldId id="265" r:id="rId11"/>
    <p:sldId id="266" r:id="rId12"/>
    <p:sldId id="269" r:id="rId13"/>
    <p:sldId id="271" r:id="rId14"/>
    <p:sldId id="267" r:id="rId15"/>
    <p:sldId id="273" r:id="rId16"/>
    <p:sldId id="270" r:id="rId17"/>
    <p:sldId id="279" r:id="rId18"/>
    <p:sldId id="275" r:id="rId19"/>
    <p:sldId id="299" r:id="rId20"/>
    <p:sldId id="298" r:id="rId21"/>
    <p:sldId id="300" r:id="rId22"/>
    <p:sldId id="274" r:id="rId23"/>
    <p:sldId id="280" r:id="rId24"/>
    <p:sldId id="290" r:id="rId25"/>
    <p:sldId id="281" r:id="rId26"/>
    <p:sldId id="291" r:id="rId27"/>
    <p:sldId id="282" r:id="rId28"/>
    <p:sldId id="292" r:id="rId29"/>
    <p:sldId id="276" r:id="rId30"/>
    <p:sldId id="277" r:id="rId31"/>
    <p:sldId id="278" r:id="rId32"/>
    <p:sldId id="283" r:id="rId33"/>
    <p:sldId id="284" r:id="rId34"/>
    <p:sldId id="285" r:id="rId35"/>
    <p:sldId id="286" r:id="rId36"/>
    <p:sldId id="287" r:id="rId37"/>
    <p:sldId id="288" r:id="rId38"/>
    <p:sldId id="289" r:id="rId39"/>
    <p:sldId id="296" r:id="rId40"/>
    <p:sldId id="297" r:id="rId41"/>
    <p:sldId id="295" r:id="rId42"/>
    <p:sldId id="293" r:id="rId43"/>
    <p:sldId id="268" r:id="rId44"/>
    <p:sldId id="272" r:id="rId45"/>
    <p:sldId id="294" r:id="rId4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118" autoAdjust="0"/>
    <p:restoredTop sz="94660"/>
  </p:normalViewPr>
  <p:slideViewPr>
    <p:cSldViewPr>
      <p:cViewPr>
        <p:scale>
          <a:sx n="60" d="100"/>
          <a:sy n="60" d="100"/>
        </p:scale>
        <p:origin x="-1512" y="-18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2.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CBE7182-3D98-4E79-8224-C98E614FFFF8}" type="datetimeFigureOut">
              <a:rPr lang="en-US" smtClean="0"/>
              <a:pPr/>
              <a:t>03-Jan-24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6787708-48EF-46C7-91CB-1D054222AFCC}"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F6787708-48EF-46C7-91CB-1D054222AFCC}" type="slidenum">
              <a:rPr lang="en-US" smtClean="0"/>
              <a:pPr/>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0D6D6AFF-4BC8-4627-B6DB-E50CA4D48C42}" type="datetimeFigureOut">
              <a:rPr lang="en-US" smtClean="0"/>
              <a:pPr/>
              <a:t>03-Jan-24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43586D-0FDE-4E98-866B-EAF27B6CC6D1}"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D6D6AFF-4BC8-4627-B6DB-E50CA4D48C42}" type="datetimeFigureOut">
              <a:rPr lang="en-US" smtClean="0"/>
              <a:pPr/>
              <a:t>03-Jan-24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43586D-0FDE-4E98-866B-EAF27B6CC6D1}"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D6D6AFF-4BC8-4627-B6DB-E50CA4D48C42}" type="datetimeFigureOut">
              <a:rPr lang="en-US" smtClean="0"/>
              <a:pPr/>
              <a:t>03-Jan-24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43586D-0FDE-4E98-866B-EAF27B6CC6D1}"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0D6D6AFF-4BC8-4627-B6DB-E50CA4D48C42}" type="datetimeFigureOut">
              <a:rPr lang="en-US" smtClean="0"/>
              <a:pPr/>
              <a:t>03-Jan-24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F43586D-0FDE-4E98-866B-EAF27B6CC6D1}"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0D6D6AFF-4BC8-4627-B6DB-E50CA4D48C42}" type="datetimeFigureOut">
              <a:rPr lang="en-US" smtClean="0"/>
              <a:pPr/>
              <a:t>03-Jan-24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F43586D-0FDE-4E98-866B-EAF27B6CC6D1}"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0D6D6AFF-4BC8-4627-B6DB-E50CA4D48C42}" type="datetimeFigureOut">
              <a:rPr lang="en-US" smtClean="0"/>
              <a:pPr/>
              <a:t>03-Jan-24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F43586D-0FDE-4E98-866B-EAF27B6CC6D1}"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D6D6AFF-4BC8-4627-B6DB-E50CA4D48C42}" type="datetimeFigureOut">
              <a:rPr lang="en-US" smtClean="0"/>
              <a:pPr/>
              <a:t>03-Jan-24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F43586D-0FDE-4E98-866B-EAF27B6CC6D1}"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D6D6AFF-4BC8-4627-B6DB-E50CA4D48C42}" type="datetimeFigureOut">
              <a:rPr lang="en-US" smtClean="0"/>
              <a:pPr/>
              <a:t>03-Jan-24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F43586D-0FDE-4E98-866B-EAF27B6CC6D1}"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D6D6AFF-4BC8-4627-B6DB-E50CA4D48C42}" type="datetimeFigureOut">
              <a:rPr lang="en-US" smtClean="0"/>
              <a:pPr/>
              <a:t>03-Jan-24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F43586D-0FDE-4E98-866B-EAF27B6CC6D1}"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D6D6AFF-4BC8-4627-B6DB-E50CA4D48C42}" type="datetimeFigureOut">
              <a:rPr lang="en-US" smtClean="0"/>
              <a:pPr/>
              <a:t>03-Jan-24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43586D-0FDE-4E98-866B-EAF27B6CC6D1}"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D6D6AFF-4BC8-4627-B6DB-E50CA4D48C42}" type="datetimeFigureOut">
              <a:rPr lang="en-US" smtClean="0"/>
              <a:pPr/>
              <a:t>03-Jan-24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43586D-0FDE-4E98-866B-EAF27B6CC6D1}"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D6D6AFF-4BC8-4627-B6DB-E50CA4D48C42}" type="datetimeFigureOut">
              <a:rPr lang="en-US" smtClean="0"/>
              <a:pPr/>
              <a:t>03-Jan-24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F43586D-0FDE-4E98-866B-EAF27B6CC6D1}"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www.youtube.com/watch?v=o1Ey0a6LJRA" TargetMode="External"/><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www.youtube.com/watch?v=ZyGCyXeVYYg" TargetMode="External"/><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s://www.theguardian.com/books/2023/dec/31/the-fatal-alliance-a-century-of-war-on-film-by-david-thomson-blood-guts-and-popcorn" TargetMode="External"/><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hyperlink" Target="https://www.theguardian.com/books/2023/dec/31/the-fatal-alliance-a-century-of-war-on-film-by-david-thomson-blood-guts-and-popcorn"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hyperlink" Target="https://www2.bfi.org.uk/news-opinion/sight-sound-magazine/features/andre-bazin-divining-real-film-criticism-overview" TargetMode="Externa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hyperlink" Target="https://www2.bfi.org.uk/news-opinion/sight-sound-magazine/features/andre-bazin-divining-real-film-criticism-overview" TargetMode="Externa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s://www.youtube.com/watch?v=KNd-qSF698A" TargetMode="Externa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3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 Id="rId5" Type="http://schemas.openxmlformats.org/officeDocument/2006/relationships/image" Target="../media/image21.jpeg"/><Relationship Id="rId4" Type="http://schemas.openxmlformats.org/officeDocument/2006/relationships/image" Target="../media/image20.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hyperlink" Target="https://www.bfi.org.uk/lists/10-great-films-set-d-day" TargetMode="External"/><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20.png"/><Relationship Id="rId2" Type="http://schemas.openxmlformats.org/officeDocument/2006/relationships/image" Target="../media/image24.png"/><Relationship Id="rId1" Type="http://schemas.openxmlformats.org/officeDocument/2006/relationships/slideLayout" Target="../slideLayouts/slideLayout2.xml"/><Relationship Id="rId6" Type="http://schemas.openxmlformats.org/officeDocument/2006/relationships/image" Target="../media/image21.jpeg"/><Relationship Id="rId5" Type="http://schemas.openxmlformats.org/officeDocument/2006/relationships/image" Target="../media/image25.jpeg"/><Relationship Id="rId4" Type="http://schemas.openxmlformats.org/officeDocument/2006/relationships/image" Target="../media/image18.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hyperlink" Target="https://gameranx.com/features/id/221054/article/10-best-military-war-games-to-play-in-2021/" TargetMode="External"/><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09800" y="1600200"/>
            <a:ext cx="6248400" cy="3047999"/>
          </a:xfrm>
        </p:spPr>
        <p:txBody>
          <a:bodyPr>
            <a:normAutofit fontScale="90000"/>
          </a:bodyPr>
          <a:lstStyle/>
          <a:p>
            <a:r>
              <a:rPr lang="en-US" sz="6700" dirty="0" smtClean="0">
                <a:latin typeface="Bahnschrift SemiBold Condensed" pitchFamily="34" charset="0"/>
              </a:rPr>
              <a:t>REALISM </a:t>
            </a:r>
            <a:r>
              <a:rPr lang="en-US" sz="6700" dirty="0" err="1" smtClean="0">
                <a:latin typeface="Bahnschrift SemiBold Condensed" pitchFamily="34" charset="0"/>
              </a:rPr>
              <a:t>vs</a:t>
            </a:r>
            <a:r>
              <a:rPr lang="en-US" sz="6700" dirty="0" smtClean="0">
                <a:latin typeface="Bahnschrift SemiBold Condensed" pitchFamily="34" charset="0"/>
              </a:rPr>
              <a:t> FORMALISM </a:t>
            </a:r>
            <a:r>
              <a:rPr lang="en-US" sz="7300" i="1" dirty="0" smtClean="0">
                <a:latin typeface="Bahnschrift SemiBold Condensed" pitchFamily="34" charset="0"/>
              </a:rPr>
              <a:t/>
            </a:r>
            <a:br>
              <a:rPr lang="en-US" sz="7300" i="1" dirty="0" smtClean="0">
                <a:latin typeface="Bahnschrift SemiBold Condensed" pitchFamily="34" charset="0"/>
              </a:rPr>
            </a:br>
            <a:r>
              <a:rPr lang="en-US" sz="7300" i="1" dirty="0" smtClean="0">
                <a:latin typeface="Bahnschrift SemiBold Condensed" pitchFamily="34" charset="0"/>
              </a:rPr>
              <a:t>Saving Private Ryan </a:t>
            </a:r>
            <a:r>
              <a:rPr lang="en-US" dirty="0" smtClean="0"/>
              <a:t>(Spielberg, 1998)</a:t>
            </a:r>
            <a:endParaRPr lang="en-US" dirty="0"/>
          </a:p>
        </p:txBody>
      </p:sp>
      <p:sp>
        <p:nvSpPr>
          <p:cNvPr id="3" name="Subtitle 2"/>
          <p:cNvSpPr>
            <a:spLocks noGrp="1"/>
          </p:cNvSpPr>
          <p:nvPr>
            <p:ph type="subTitle" idx="1"/>
          </p:nvPr>
        </p:nvSpPr>
        <p:spPr>
          <a:xfrm>
            <a:off x="2819400" y="5791200"/>
            <a:ext cx="5410200" cy="685800"/>
          </a:xfrm>
        </p:spPr>
        <p:txBody>
          <a:bodyPr/>
          <a:lstStyle/>
          <a:p>
            <a:r>
              <a:rPr lang="en-US" dirty="0" smtClean="0"/>
              <a:t>HPHI5903 War and Cinema</a:t>
            </a:r>
            <a:endParaRPr lang="en-US" dirty="0"/>
          </a:p>
        </p:txBody>
      </p:sp>
      <p:pic>
        <p:nvPicPr>
          <p:cNvPr id="3074" name="Picture 2" descr="Has anyone noticed that Tom Hanks is the man on the Division tab in HOI3? :  r/paradoxplaza"/>
          <p:cNvPicPr>
            <a:picLocks noChangeAspect="1" noChangeArrowheads="1"/>
          </p:cNvPicPr>
          <p:nvPr/>
        </p:nvPicPr>
        <p:blipFill>
          <a:blip r:embed="rId3" cstate="print"/>
          <a:srcRect/>
          <a:stretch>
            <a:fillRect/>
          </a:stretch>
        </p:blipFill>
        <p:spPr bwMode="auto">
          <a:xfrm>
            <a:off x="0" y="152400"/>
            <a:ext cx="2057400" cy="6468035"/>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dirty="0" smtClean="0">
                <a:latin typeface="Bahnschrift SemiBold Condensed" pitchFamily="34" charset="0"/>
              </a:rPr>
              <a:t>‘The finest war movie of our time’</a:t>
            </a:r>
            <a:endParaRPr lang="en-US" i="1" dirty="0">
              <a:latin typeface="Bahnschrift SemiBold Condensed" pitchFamily="34" charset="0"/>
            </a:endParaRPr>
          </a:p>
        </p:txBody>
      </p:sp>
      <p:sp>
        <p:nvSpPr>
          <p:cNvPr id="3" name="Content Placeholder 2"/>
          <p:cNvSpPr>
            <a:spLocks noGrp="1"/>
          </p:cNvSpPr>
          <p:nvPr>
            <p:ph idx="1"/>
          </p:nvPr>
        </p:nvSpPr>
        <p:spPr>
          <a:xfrm>
            <a:off x="2895600" y="1143000"/>
            <a:ext cx="3581400" cy="685800"/>
          </a:xfrm>
        </p:spPr>
        <p:txBody>
          <a:bodyPr>
            <a:normAutofit/>
          </a:bodyPr>
          <a:lstStyle/>
          <a:p>
            <a:pPr>
              <a:buNone/>
            </a:pPr>
            <a:r>
              <a:rPr lang="en-US" sz="1600" dirty="0" smtClean="0"/>
              <a:t>Janet Maslin, NY Times. 24/7/98</a:t>
            </a:r>
            <a:endParaRPr lang="en-US" sz="1600" dirty="0"/>
          </a:p>
        </p:txBody>
      </p:sp>
      <p:sp>
        <p:nvSpPr>
          <p:cNvPr id="4" name="Title 1"/>
          <p:cNvSpPr txBox="1">
            <a:spLocks/>
          </p:cNvSpPr>
          <p:nvPr/>
        </p:nvSpPr>
        <p:spPr>
          <a:xfrm>
            <a:off x="533400" y="1828800"/>
            <a:ext cx="8229600" cy="1143000"/>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4400" b="0" i="1" u="none" strike="noStrike" kern="1200" cap="none" spc="0" normalizeH="0" baseline="0" noProof="0" dirty="0" smtClean="0">
                <a:ln>
                  <a:noFill/>
                </a:ln>
                <a:solidFill>
                  <a:schemeClr val="tx1"/>
                </a:solidFill>
                <a:effectLst/>
                <a:uLnTx/>
                <a:uFillTx/>
                <a:latin typeface="Bahnschrift SemiBold Condensed" pitchFamily="34" charset="0"/>
                <a:ea typeface="+mj-ea"/>
                <a:cs typeface="+mj-cs"/>
              </a:rPr>
              <a:t>‘</a:t>
            </a:r>
            <a:r>
              <a:rPr kumimoji="0" lang="en-US" sz="4400" b="0" u="none" strike="noStrike" kern="1200" cap="none" spc="0" normalizeH="0" baseline="0" noProof="0" dirty="0" smtClean="0">
                <a:ln>
                  <a:noFill/>
                </a:ln>
                <a:solidFill>
                  <a:schemeClr val="tx1"/>
                </a:solidFill>
                <a:effectLst/>
                <a:uLnTx/>
                <a:uFillTx/>
                <a:latin typeface="Bahnschrift SemiBold Condensed" pitchFamily="34" charset="0"/>
                <a:ea typeface="+mj-ea"/>
                <a:cs typeface="+mj-cs"/>
              </a:rPr>
              <a:t>It</a:t>
            </a:r>
            <a:r>
              <a:rPr kumimoji="0" lang="en-US" sz="4400" b="0" u="none" strike="noStrike" kern="1200" cap="none" spc="0" normalizeH="0" noProof="0" dirty="0" smtClean="0">
                <a:ln>
                  <a:noFill/>
                </a:ln>
                <a:solidFill>
                  <a:schemeClr val="tx1"/>
                </a:solidFill>
                <a:effectLst/>
                <a:uLnTx/>
                <a:uFillTx/>
                <a:latin typeface="Bahnschrift SemiBold Condensed" pitchFamily="34" charset="0"/>
                <a:ea typeface="+mj-ea"/>
                <a:cs typeface="+mj-cs"/>
              </a:rPr>
              <a:t> is the Citizen Kane of war movies</a:t>
            </a:r>
            <a:endParaRPr kumimoji="0" lang="en-US" sz="4400" b="0" i="1" u="none" strike="noStrike" kern="1200" cap="none" spc="0" normalizeH="0" baseline="0" noProof="0" dirty="0" smtClean="0">
              <a:ln>
                <a:noFill/>
              </a:ln>
              <a:solidFill>
                <a:schemeClr val="tx1"/>
              </a:solidFill>
              <a:effectLst/>
              <a:uLnTx/>
              <a:uFillTx/>
              <a:latin typeface="Bahnschrift SemiBold Condensed" pitchFamily="34" charset="0"/>
              <a:ea typeface="+mj-ea"/>
              <a:cs typeface="+mj-cs"/>
            </a:endParaRPr>
          </a:p>
        </p:txBody>
      </p:sp>
      <p:sp>
        <p:nvSpPr>
          <p:cNvPr id="5" name="Content Placeholder 2"/>
          <p:cNvSpPr txBox="1">
            <a:spLocks/>
          </p:cNvSpPr>
          <p:nvPr/>
        </p:nvSpPr>
        <p:spPr>
          <a:xfrm>
            <a:off x="2133600" y="2743200"/>
            <a:ext cx="4800600" cy="685800"/>
          </a:xfrm>
          <a:prstGeom prst="rect">
            <a:avLst/>
          </a:prstGeom>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1600" b="0" i="0" u="none" strike="noStrike" kern="1200" cap="none" spc="0" normalizeH="0" baseline="0" noProof="0" dirty="0" smtClean="0">
                <a:ln>
                  <a:noFill/>
                </a:ln>
                <a:solidFill>
                  <a:schemeClr val="tx1"/>
                </a:solidFill>
                <a:effectLst/>
                <a:uLnTx/>
                <a:uFillTx/>
                <a:latin typeface="+mn-lt"/>
                <a:ea typeface="+mn-ea"/>
                <a:cs typeface="+mn-cs"/>
              </a:rPr>
              <a:t>Chapman, James . War and Film. </a:t>
            </a:r>
            <a:r>
              <a:rPr kumimoji="0" lang="en-US" sz="1600" b="0" i="0" u="none" strike="noStrike" kern="1200" cap="none" spc="0" normalizeH="0" baseline="0" noProof="0" dirty="0" err="1" smtClean="0">
                <a:ln>
                  <a:noFill/>
                </a:ln>
                <a:solidFill>
                  <a:schemeClr val="tx1"/>
                </a:solidFill>
                <a:effectLst/>
                <a:uLnTx/>
                <a:uFillTx/>
                <a:latin typeface="+mn-lt"/>
                <a:ea typeface="+mn-ea"/>
                <a:cs typeface="+mn-cs"/>
              </a:rPr>
              <a:t>Reaktion</a:t>
            </a:r>
            <a:r>
              <a:rPr kumimoji="0" lang="en-US" sz="1600" b="0" i="0" u="none" strike="noStrike" kern="1200" cap="none" spc="0" normalizeH="0" baseline="0" noProof="0" dirty="0" smtClean="0">
                <a:ln>
                  <a:noFill/>
                </a:ln>
                <a:solidFill>
                  <a:schemeClr val="tx1"/>
                </a:solidFill>
                <a:effectLst/>
                <a:uLnTx/>
                <a:uFillTx/>
                <a:latin typeface="+mn-lt"/>
                <a:ea typeface="+mn-ea"/>
                <a:cs typeface="+mn-cs"/>
              </a:rPr>
              <a:t> Books. 2008</a:t>
            </a:r>
          </a:p>
        </p:txBody>
      </p:sp>
      <p:pic>
        <p:nvPicPr>
          <p:cNvPr id="9218" name="Picture 2" descr="Saving Private Ryan: Jeep"/>
          <p:cNvPicPr>
            <a:picLocks noChangeAspect="1" noChangeArrowheads="1"/>
          </p:cNvPicPr>
          <p:nvPr/>
        </p:nvPicPr>
        <p:blipFill>
          <a:blip r:embed="rId2" cstate="print"/>
          <a:srcRect/>
          <a:stretch>
            <a:fillRect/>
          </a:stretch>
        </p:blipFill>
        <p:spPr bwMode="auto">
          <a:xfrm>
            <a:off x="5553075" y="4448090"/>
            <a:ext cx="3590925" cy="2409910"/>
          </a:xfrm>
          <a:prstGeom prst="rect">
            <a:avLst/>
          </a:prstGeom>
          <a:noFill/>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International success</a:t>
            </a:r>
            <a:endParaRPr lang="en-US" dirty="0"/>
          </a:p>
        </p:txBody>
      </p:sp>
      <p:sp>
        <p:nvSpPr>
          <p:cNvPr id="3" name="Content Placeholder 2"/>
          <p:cNvSpPr>
            <a:spLocks noGrp="1"/>
          </p:cNvSpPr>
          <p:nvPr>
            <p:ph idx="1"/>
          </p:nvPr>
        </p:nvSpPr>
        <p:spPr/>
        <p:txBody>
          <a:bodyPr/>
          <a:lstStyle/>
          <a:p>
            <a:endParaRPr lang="en-US"/>
          </a:p>
        </p:txBody>
      </p:sp>
      <p:pic>
        <p:nvPicPr>
          <p:cNvPr id="6146" name="Picture 2"/>
          <p:cNvPicPr>
            <a:picLocks noChangeAspect="1" noChangeArrowheads="1"/>
          </p:cNvPicPr>
          <p:nvPr/>
        </p:nvPicPr>
        <p:blipFill>
          <a:blip r:embed="rId2" cstate="print"/>
          <a:srcRect l="19912" t="14583" r="22694" b="29167"/>
          <a:stretch>
            <a:fillRect/>
          </a:stretch>
        </p:blipFill>
        <p:spPr bwMode="auto">
          <a:xfrm>
            <a:off x="0" y="1676399"/>
            <a:ext cx="9144000" cy="5038531"/>
          </a:xfrm>
          <a:prstGeom prst="rect">
            <a:avLst/>
          </a:prstGeom>
          <a:ln>
            <a:noFill/>
          </a:ln>
          <a:effectLst>
            <a:outerShdw blurRad="292100" dist="139700" dir="2700000" algn="tl" rotWithShape="0">
              <a:srgbClr val="333333">
                <a:alpha val="65000"/>
              </a:srgbClr>
            </a:outerShdw>
          </a:effectLst>
        </p:spPr>
      </p:pic>
      <p:sp>
        <p:nvSpPr>
          <p:cNvPr id="5" name="Donut 4"/>
          <p:cNvSpPr/>
          <p:nvPr/>
        </p:nvSpPr>
        <p:spPr>
          <a:xfrm>
            <a:off x="4572000" y="5638800"/>
            <a:ext cx="2133600" cy="1219200"/>
          </a:xfrm>
          <a:prstGeom prst="donut">
            <a:avLst>
              <a:gd name="adj" fmla="val 8064"/>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US"/>
          </a:p>
        </p:txBody>
      </p:sp>
      <p:pic>
        <p:nvPicPr>
          <p:cNvPr id="7170" name="Picture 2"/>
          <p:cNvPicPr>
            <a:picLocks noChangeAspect="1" noChangeArrowheads="1"/>
          </p:cNvPicPr>
          <p:nvPr/>
        </p:nvPicPr>
        <p:blipFill>
          <a:blip r:embed="rId2" cstate="print">
            <a:lum bright="-10000" contrast="10000"/>
          </a:blip>
          <a:srcRect l="7613" t="19792" r="27380" b="16667"/>
          <a:stretch>
            <a:fillRect/>
          </a:stretch>
        </p:blipFill>
        <p:spPr bwMode="auto">
          <a:xfrm>
            <a:off x="0" y="1676400"/>
            <a:ext cx="9012836" cy="4953000"/>
          </a:xfrm>
          <a:prstGeom prst="rect">
            <a:avLst/>
          </a:prstGeom>
          <a:ln>
            <a:noFill/>
          </a:ln>
          <a:effectLst>
            <a:outerShdw blurRad="292100" dist="139700" dir="2700000" algn="tl" rotWithShape="0">
              <a:srgbClr val="333333">
                <a:alpha val="65000"/>
              </a:srgbClr>
            </a:outerShdw>
          </a:effectLst>
        </p:spPr>
      </p:pic>
      <p:pic>
        <p:nvPicPr>
          <p:cNvPr id="7171" name="Picture 3"/>
          <p:cNvPicPr>
            <a:picLocks noChangeAspect="1" noChangeArrowheads="1"/>
          </p:cNvPicPr>
          <p:nvPr/>
        </p:nvPicPr>
        <p:blipFill>
          <a:blip r:embed="rId3" cstate="print"/>
          <a:srcRect l="4685" t="15625" r="33821" b="61458"/>
          <a:stretch>
            <a:fillRect/>
          </a:stretch>
        </p:blipFill>
        <p:spPr bwMode="auto">
          <a:xfrm>
            <a:off x="838200" y="76200"/>
            <a:ext cx="7162800" cy="1500777"/>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cstate="print">
            <a:lum bright="-10000" contrast="10000"/>
          </a:blip>
          <a:srcRect l="8199" t="17708" r="26794" b="52083"/>
          <a:stretch>
            <a:fillRect/>
          </a:stretch>
        </p:blipFill>
        <p:spPr bwMode="auto">
          <a:xfrm>
            <a:off x="0" y="2514600"/>
            <a:ext cx="9041524" cy="2895600"/>
          </a:xfrm>
          <a:prstGeom prst="rect">
            <a:avLst/>
          </a:prstGeom>
          <a:ln>
            <a:noFill/>
          </a:ln>
          <a:effectLst>
            <a:outerShdw blurRad="292100" dist="139700" dir="2700000" algn="tl" rotWithShape="0">
              <a:srgbClr val="333333">
                <a:alpha val="65000"/>
              </a:srgbClr>
            </a:outerShdw>
          </a:effectLst>
        </p:spPr>
      </p:pic>
      <p:sp>
        <p:nvSpPr>
          <p:cNvPr id="5" name="Title 1"/>
          <p:cNvSpPr>
            <a:spLocks noGrp="1"/>
          </p:cNvSpPr>
          <p:nvPr>
            <p:ph type="title"/>
          </p:nvPr>
        </p:nvSpPr>
        <p:spPr>
          <a:xfrm>
            <a:off x="457200" y="274638"/>
            <a:ext cx="8229600" cy="1143000"/>
          </a:xfrm>
        </p:spPr>
        <p:txBody>
          <a:bodyPr/>
          <a:lstStyle/>
          <a:p>
            <a:r>
              <a:rPr lang="en-US" dirty="0" smtClean="0"/>
              <a:t>Good numbers for a war film!</a:t>
            </a:r>
            <a:endParaRPr lang="en-US"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Realism?</a:t>
            </a:r>
            <a:endParaRPr lang="en-US" dirty="0"/>
          </a:p>
        </p:txBody>
      </p:sp>
      <p:sp>
        <p:nvSpPr>
          <p:cNvPr id="3" name="Content Placeholder 2"/>
          <p:cNvSpPr>
            <a:spLocks noGrp="1"/>
          </p:cNvSpPr>
          <p:nvPr>
            <p:ph idx="1"/>
          </p:nvPr>
        </p:nvSpPr>
        <p:spPr>
          <a:xfrm>
            <a:off x="457200" y="1600201"/>
            <a:ext cx="8229600" cy="1066800"/>
          </a:xfrm>
        </p:spPr>
        <p:txBody>
          <a:bodyPr/>
          <a:lstStyle/>
          <a:p>
            <a:pPr>
              <a:buNone/>
            </a:pPr>
            <a:r>
              <a:rPr lang="en-US" dirty="0" smtClean="0">
                <a:latin typeface="Bahnschrift SemiBold Condensed" pitchFamily="34" charset="0"/>
              </a:rPr>
              <a:t>    ‘Hollywood’s most grimly realistic and historically accurate depiction of a World War II battlefield’</a:t>
            </a:r>
            <a:endParaRPr lang="en-US" dirty="0">
              <a:latin typeface="Bahnschrift SemiBold Condensed" pitchFamily="34" charset="0"/>
            </a:endParaRPr>
          </a:p>
        </p:txBody>
      </p:sp>
      <p:sp>
        <p:nvSpPr>
          <p:cNvPr id="4" name="Content Placeholder 2"/>
          <p:cNvSpPr txBox="1">
            <a:spLocks/>
          </p:cNvSpPr>
          <p:nvPr/>
        </p:nvSpPr>
        <p:spPr>
          <a:xfrm>
            <a:off x="4953000" y="2743200"/>
            <a:ext cx="3962400" cy="685800"/>
          </a:xfrm>
          <a:prstGeom prst="rect">
            <a:avLst/>
          </a:prstGeom>
        </p:spPr>
        <p:txBody>
          <a:bodyPr vert="horz" lIns="91440" tIns="45720" rIns="91440" bIns="45720" rtlCol="0">
            <a:normAutofit fontScale="92500" lnSpcReduction="20000"/>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1600" b="0" i="0" u="none" strike="noStrike" kern="1200" cap="none" spc="0" normalizeH="0" baseline="0" noProof="0" dirty="0" smtClean="0">
                <a:ln>
                  <a:noFill/>
                </a:ln>
                <a:solidFill>
                  <a:schemeClr val="tx1"/>
                </a:solidFill>
                <a:effectLst/>
                <a:uLnTx/>
                <a:uFillTx/>
                <a:latin typeface="+mn-lt"/>
                <a:ea typeface="+mn-ea"/>
                <a:cs typeface="+mn-cs"/>
              </a:rPr>
              <a:t>         Landon, P. </a:t>
            </a:r>
            <a:r>
              <a:rPr kumimoji="0" lang="en-US" sz="1600" b="0" i="1" u="none" strike="noStrike" kern="1200" cap="none" spc="0" normalizeH="0" baseline="0" noProof="0" dirty="0" smtClean="0">
                <a:ln>
                  <a:noFill/>
                </a:ln>
                <a:solidFill>
                  <a:schemeClr val="tx1"/>
                </a:solidFill>
                <a:effectLst/>
                <a:uLnTx/>
                <a:uFillTx/>
                <a:latin typeface="+mn-lt"/>
                <a:ea typeface="+mn-ea"/>
                <a:cs typeface="+mn-cs"/>
              </a:rPr>
              <a:t>Realism, Genre, and Saving Private Ryan</a:t>
            </a:r>
            <a:r>
              <a:rPr kumimoji="0" lang="en-US" sz="1600" b="0" i="0" u="none" strike="noStrike" kern="1200" cap="none" spc="0" normalizeH="0" baseline="0" noProof="0" dirty="0" smtClean="0">
                <a:ln>
                  <a:noFill/>
                </a:ln>
                <a:solidFill>
                  <a:schemeClr val="tx1"/>
                </a:solidFill>
                <a:effectLst/>
                <a:uLnTx/>
                <a:uFillTx/>
                <a:latin typeface="+mn-lt"/>
                <a:ea typeface="+mn-ea"/>
                <a:cs typeface="+mn-cs"/>
              </a:rPr>
              <a:t>. Film and History  XXVIII/3-4. (1998) Pg.58</a:t>
            </a:r>
          </a:p>
        </p:txBody>
      </p:sp>
      <p:sp>
        <p:nvSpPr>
          <p:cNvPr id="5" name="Content Placeholder 2"/>
          <p:cNvSpPr txBox="1">
            <a:spLocks/>
          </p:cNvSpPr>
          <p:nvPr/>
        </p:nvSpPr>
        <p:spPr>
          <a:xfrm>
            <a:off x="533400" y="4038600"/>
            <a:ext cx="8229600" cy="1066800"/>
          </a:xfrm>
          <a:prstGeom prst="rect">
            <a:avLst/>
          </a:prstGeom>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3200" b="0" i="0" u="none" strike="noStrike" kern="1200" cap="none" spc="0" normalizeH="0" baseline="0" noProof="0" dirty="0" smtClean="0">
                <a:ln>
                  <a:noFill/>
                </a:ln>
                <a:solidFill>
                  <a:schemeClr val="tx1"/>
                </a:solidFill>
                <a:effectLst/>
                <a:uLnTx/>
                <a:uFillTx/>
                <a:latin typeface="Bahnschrift SemiBold Condensed" pitchFamily="34" charset="0"/>
                <a:ea typeface="+mn-ea"/>
                <a:cs typeface="+mn-cs"/>
              </a:rPr>
              <a:t>    ‘war as one has never seen it before on screen and hopes to never see it again’</a:t>
            </a:r>
          </a:p>
        </p:txBody>
      </p:sp>
      <p:sp>
        <p:nvSpPr>
          <p:cNvPr id="6" name="Content Placeholder 2"/>
          <p:cNvSpPr txBox="1">
            <a:spLocks/>
          </p:cNvSpPr>
          <p:nvPr/>
        </p:nvSpPr>
        <p:spPr>
          <a:xfrm>
            <a:off x="4953000" y="5105400"/>
            <a:ext cx="3962400" cy="685800"/>
          </a:xfrm>
          <a:prstGeom prst="rect">
            <a:avLst/>
          </a:prstGeom>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1500" b="0" i="0" u="none" strike="noStrike" kern="1200" cap="none" spc="0" normalizeH="0" baseline="0" noProof="0" dirty="0" smtClean="0">
                <a:ln>
                  <a:noFill/>
                </a:ln>
                <a:solidFill>
                  <a:schemeClr val="tx1"/>
                </a:solidFill>
                <a:effectLst/>
                <a:uLnTx/>
                <a:uFillTx/>
                <a:latin typeface="+mn-lt"/>
                <a:ea typeface="+mn-ea"/>
                <a:cs typeface="+mn-cs"/>
              </a:rPr>
              <a:t>        Walker, A.</a:t>
            </a:r>
            <a:r>
              <a:rPr kumimoji="0" lang="en-US" sz="1500" b="0" i="0" u="none" strike="noStrike" kern="1200" cap="none" spc="0" normalizeH="0" noProof="0" dirty="0" smtClean="0">
                <a:ln>
                  <a:noFill/>
                </a:ln>
                <a:solidFill>
                  <a:schemeClr val="tx1"/>
                </a:solidFill>
                <a:effectLst/>
                <a:uLnTx/>
                <a:uFillTx/>
                <a:latin typeface="+mn-lt"/>
                <a:ea typeface="+mn-ea"/>
                <a:cs typeface="+mn-cs"/>
              </a:rPr>
              <a:t> London Evening Standard. 24/7/98. </a:t>
            </a:r>
            <a:r>
              <a:rPr lang="en-US" sz="1500" dirty="0" smtClean="0"/>
              <a:t>Pg. 37</a:t>
            </a:r>
            <a:endParaRPr kumimoji="0" lang="en-US" sz="1500" b="0" i="0" u="none" strike="noStrike" kern="1200" cap="none" spc="0" normalizeH="0" baseline="0" noProof="0" dirty="0" smtClean="0">
              <a:ln>
                <a:noFill/>
              </a:ln>
              <a:solidFill>
                <a:schemeClr val="tx1"/>
              </a:solidFill>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457200" y="1600201"/>
            <a:ext cx="8229600" cy="2286000"/>
          </a:xfrm>
        </p:spPr>
        <p:txBody>
          <a:bodyPr/>
          <a:lstStyle/>
          <a:p>
            <a:pPr>
              <a:buNone/>
            </a:pPr>
            <a:r>
              <a:rPr lang="en-US" sz="3600" dirty="0" smtClean="0">
                <a:latin typeface="Bahnschrift SemiBold Condensed" pitchFamily="34" charset="0"/>
              </a:rPr>
              <a:t>    ‘I have never seen combat portrayed so realistically in any other war film I have seen in 60+ years of </a:t>
            </a:r>
            <a:r>
              <a:rPr lang="en-US" sz="3600" dirty="0" err="1" smtClean="0">
                <a:latin typeface="Bahnschrift SemiBold Condensed" pitchFamily="34" charset="0"/>
              </a:rPr>
              <a:t>moviegoing</a:t>
            </a:r>
            <a:r>
              <a:rPr lang="en-US" dirty="0" smtClean="0"/>
              <a:t>’</a:t>
            </a:r>
            <a:endParaRPr lang="en-US" dirty="0"/>
          </a:p>
        </p:txBody>
      </p:sp>
      <p:sp>
        <p:nvSpPr>
          <p:cNvPr id="4" name="Content Placeholder 2"/>
          <p:cNvSpPr txBox="1">
            <a:spLocks/>
          </p:cNvSpPr>
          <p:nvPr/>
        </p:nvSpPr>
        <p:spPr>
          <a:xfrm>
            <a:off x="4724400" y="3276600"/>
            <a:ext cx="3962400" cy="685800"/>
          </a:xfrm>
          <a:prstGeom prst="rect">
            <a:avLst/>
          </a:prstGeom>
        </p:spPr>
        <p:txBody>
          <a:bodyPr vert="horz" lIns="91440" tIns="45720" rIns="91440" bIns="45720" rtlCol="0">
            <a:normAutofit fontScale="92500" lnSpcReduction="20000"/>
          </a:bodyPr>
          <a:lstStyle/>
          <a:p>
            <a:pPr marL="342900" lvl="0" indent="-342900">
              <a:spcBef>
                <a:spcPct val="20000"/>
              </a:spcBef>
            </a:pPr>
            <a:r>
              <a:rPr kumimoji="0" lang="en-US" sz="1600" b="0" i="0" u="none" strike="noStrike" kern="1200" cap="none" spc="0" normalizeH="0" baseline="0" noProof="0" dirty="0" smtClean="0">
                <a:ln>
                  <a:noFill/>
                </a:ln>
                <a:solidFill>
                  <a:schemeClr val="tx1"/>
                </a:solidFill>
                <a:effectLst/>
                <a:uLnTx/>
                <a:uFillTx/>
                <a:latin typeface="+mn-lt"/>
                <a:ea typeface="+mn-ea"/>
                <a:cs typeface="+mn-cs"/>
              </a:rPr>
              <a:t>         US</a:t>
            </a:r>
            <a:r>
              <a:rPr kumimoji="0" lang="en-US" sz="1600" b="0" i="0" u="none" strike="noStrike" kern="1200" cap="none" spc="0" normalizeH="0" noProof="0" dirty="0" smtClean="0">
                <a:ln>
                  <a:noFill/>
                </a:ln>
                <a:solidFill>
                  <a:schemeClr val="tx1"/>
                </a:solidFill>
                <a:effectLst/>
                <a:uLnTx/>
                <a:uFillTx/>
                <a:latin typeface="+mn-lt"/>
                <a:ea typeface="+mn-ea"/>
                <a:cs typeface="+mn-cs"/>
              </a:rPr>
              <a:t> Marine Corp Vet in ‘An Internet Discussion of </a:t>
            </a:r>
            <a:r>
              <a:rPr lang="en-US" sz="1600" i="1" dirty="0"/>
              <a:t>Saving Private </a:t>
            </a:r>
            <a:r>
              <a:rPr lang="en-US" sz="1600" i="1" dirty="0" smtClean="0"/>
              <a:t>Ryan’</a:t>
            </a:r>
            <a:r>
              <a:rPr kumimoji="0" lang="en-US" sz="1600" b="0" i="0" u="none" strike="noStrike" kern="1200" cap="none" spc="0" normalizeH="0" noProof="0" dirty="0" smtClean="0">
                <a:ln>
                  <a:noFill/>
                </a:ln>
                <a:solidFill>
                  <a:schemeClr val="tx1"/>
                </a:solidFill>
                <a:effectLst/>
                <a:uLnTx/>
                <a:uFillTx/>
                <a:latin typeface="+mn-lt"/>
                <a:ea typeface="+mn-ea"/>
                <a:cs typeface="+mn-cs"/>
              </a:rPr>
              <a:t> </a:t>
            </a:r>
            <a:r>
              <a:rPr kumimoji="0" lang="en-US" sz="1600" b="0" i="0" u="none" strike="noStrike" kern="1200" cap="none" spc="0" normalizeH="0" baseline="0" noProof="0" dirty="0" smtClean="0">
                <a:ln>
                  <a:noFill/>
                </a:ln>
                <a:solidFill>
                  <a:schemeClr val="tx1"/>
                </a:solidFill>
                <a:effectLst/>
                <a:uLnTx/>
                <a:uFillTx/>
                <a:latin typeface="+mn-lt"/>
                <a:ea typeface="+mn-ea"/>
                <a:cs typeface="+mn-cs"/>
              </a:rPr>
              <a:t>. Film and History  XXVII/3-4. (1998) Pg.77</a:t>
            </a:r>
          </a:p>
        </p:txBody>
      </p:sp>
      <p:sp>
        <p:nvSpPr>
          <p:cNvPr id="6" name="Content Placeholder 2"/>
          <p:cNvSpPr txBox="1">
            <a:spLocks/>
          </p:cNvSpPr>
          <p:nvPr/>
        </p:nvSpPr>
        <p:spPr>
          <a:xfrm>
            <a:off x="5181600" y="5562600"/>
            <a:ext cx="3581400" cy="685800"/>
          </a:xfrm>
          <a:prstGeom prst="rect">
            <a:avLst/>
          </a:prstGeom>
        </p:spPr>
        <p:txBody>
          <a:bodyPr vert="horz" lIns="91440" tIns="45720" rIns="91440" bIns="45720" rtlCol="0">
            <a:normAutofit/>
          </a:bodyPr>
          <a:lstStyle/>
          <a:p>
            <a:pPr marL="342900" lvl="0" indent="-342900">
              <a:spcBef>
                <a:spcPct val="20000"/>
              </a:spcBef>
            </a:pPr>
            <a:r>
              <a:rPr kumimoji="0" lang="en-US" sz="1500" b="0" i="0" u="none" strike="noStrike" kern="1200" cap="none" spc="0" normalizeH="0" baseline="0" noProof="0" dirty="0" smtClean="0">
                <a:ln>
                  <a:noFill/>
                </a:ln>
                <a:solidFill>
                  <a:schemeClr val="tx1"/>
                </a:solidFill>
                <a:effectLst/>
                <a:uLnTx/>
                <a:uFillTx/>
                <a:latin typeface="+mn-lt"/>
                <a:ea typeface="+mn-ea"/>
                <a:cs typeface="+mn-cs"/>
              </a:rPr>
              <a:t>       Spielberg</a:t>
            </a:r>
            <a:r>
              <a:rPr kumimoji="0" lang="en-US" sz="1500" b="0" i="0" u="none" strike="noStrike" kern="1200" cap="none" spc="0" normalizeH="0" noProof="0" dirty="0" smtClean="0">
                <a:ln>
                  <a:noFill/>
                </a:ln>
                <a:solidFill>
                  <a:schemeClr val="tx1"/>
                </a:solidFill>
                <a:effectLst/>
                <a:uLnTx/>
                <a:uFillTx/>
                <a:latin typeface="+mn-lt"/>
                <a:ea typeface="+mn-ea"/>
                <a:cs typeface="+mn-cs"/>
              </a:rPr>
              <a:t> War Film Reawakens Veterans’ Fears. The Times (1998)</a:t>
            </a:r>
            <a:endParaRPr kumimoji="0" lang="en-US" sz="1500" b="0" i="0" u="none" strike="noStrike" kern="1200" cap="none" spc="0" normalizeH="0" baseline="0" noProof="0" dirty="0" smtClean="0">
              <a:ln>
                <a:noFill/>
              </a:ln>
              <a:solidFill>
                <a:schemeClr val="tx1"/>
              </a:solidFill>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20482" name="Picture 2"/>
          <p:cNvPicPr>
            <a:picLocks noChangeAspect="1" noChangeArrowheads="1"/>
          </p:cNvPicPr>
          <p:nvPr/>
        </p:nvPicPr>
        <p:blipFill>
          <a:blip r:embed="rId2" cstate="print"/>
          <a:srcRect t="16667" r="21523" b="20833"/>
          <a:stretch>
            <a:fillRect/>
          </a:stretch>
        </p:blipFill>
        <p:spPr bwMode="auto">
          <a:xfrm>
            <a:off x="0" y="228600"/>
            <a:ext cx="9019540" cy="4038600"/>
          </a:xfrm>
          <a:prstGeom prst="rect">
            <a:avLst/>
          </a:prstGeom>
          <a:ln>
            <a:noFill/>
          </a:ln>
          <a:effectLst>
            <a:outerShdw blurRad="292100" dist="139700" dir="2700000" algn="tl" rotWithShape="0">
              <a:srgbClr val="333333">
                <a:alpha val="65000"/>
              </a:srgbClr>
            </a:outerShdw>
          </a:effectLst>
        </p:spPr>
      </p:pic>
      <p:pic>
        <p:nvPicPr>
          <p:cNvPr id="20483" name="Picture 3"/>
          <p:cNvPicPr>
            <a:picLocks noChangeAspect="1" noChangeArrowheads="1"/>
          </p:cNvPicPr>
          <p:nvPr/>
        </p:nvPicPr>
        <p:blipFill>
          <a:blip r:embed="rId3" cstate="print"/>
          <a:srcRect l="17789" t="14583" r="16618" b="13542"/>
          <a:stretch>
            <a:fillRect/>
          </a:stretch>
        </p:blipFill>
        <p:spPr bwMode="auto">
          <a:xfrm>
            <a:off x="4572000" y="3877355"/>
            <a:ext cx="4343400" cy="2675845"/>
          </a:xfrm>
          <a:prstGeom prst="rect">
            <a:avLst/>
          </a:prstGeom>
          <a:ln>
            <a:noFill/>
          </a:ln>
          <a:effectLst>
            <a:outerShdw blurRad="292100" dist="139700" dir="2700000" algn="tl" rotWithShape="0">
              <a:srgbClr val="333333">
                <a:alpha val="65000"/>
              </a:srgbClr>
            </a:outerShdw>
          </a:effectLst>
        </p:spPr>
      </p:pic>
      <p:pic>
        <p:nvPicPr>
          <p:cNvPr id="20484" name="Picture 4"/>
          <p:cNvPicPr>
            <a:picLocks noChangeAspect="1" noChangeArrowheads="1"/>
          </p:cNvPicPr>
          <p:nvPr/>
        </p:nvPicPr>
        <p:blipFill>
          <a:blip r:embed="rId4" cstate="print"/>
          <a:srcRect l="16618" t="13542" r="17789" b="18750"/>
          <a:stretch>
            <a:fillRect/>
          </a:stretch>
        </p:blipFill>
        <p:spPr bwMode="auto">
          <a:xfrm>
            <a:off x="0" y="4038600"/>
            <a:ext cx="4332850" cy="2514600"/>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752600"/>
            <a:ext cx="8229600" cy="4373563"/>
          </a:xfrm>
        </p:spPr>
        <p:txBody>
          <a:bodyPr/>
          <a:lstStyle/>
          <a:p>
            <a:pPr>
              <a:buNone/>
            </a:pPr>
            <a:r>
              <a:rPr lang="en-US" dirty="0" smtClean="0"/>
              <a:t>	“There </a:t>
            </a:r>
            <a:r>
              <a:rPr lang="en-US" dirty="0"/>
              <a:t>were small details </a:t>
            </a:r>
            <a:r>
              <a:rPr lang="en-US" dirty="0" smtClean="0"/>
              <a:t>he [Spielberg] </a:t>
            </a:r>
            <a:r>
              <a:rPr lang="en-US" dirty="0"/>
              <a:t>learned from veterans – GI’s vomiting as they approached the beach from seasickness and fear; dead fish floating on top of the water; the blue ocean stained red with blood – that would completely </a:t>
            </a:r>
            <a:r>
              <a:rPr lang="en-US" b="1" dirty="0"/>
              <a:t>immerse</a:t>
            </a:r>
            <a:r>
              <a:rPr lang="en-US" dirty="0"/>
              <a:t> viewers and set the standard going forward for war films</a:t>
            </a:r>
            <a:r>
              <a:rPr lang="en-US" dirty="0" smtClean="0"/>
              <a:t>.”</a:t>
            </a:r>
            <a:endParaRPr lang="en-US" dirty="0"/>
          </a:p>
        </p:txBody>
      </p:sp>
      <p:pic>
        <p:nvPicPr>
          <p:cNvPr id="4" name="Picture 4"/>
          <p:cNvPicPr>
            <a:picLocks noChangeAspect="1" noChangeArrowheads="1"/>
          </p:cNvPicPr>
          <p:nvPr/>
        </p:nvPicPr>
        <p:blipFill>
          <a:blip r:embed="rId2" cstate="print"/>
          <a:srcRect l="40842" t="15740" r="43008" b="79497"/>
          <a:stretch>
            <a:fillRect/>
          </a:stretch>
        </p:blipFill>
        <p:spPr bwMode="auto">
          <a:xfrm>
            <a:off x="1600200" y="381000"/>
            <a:ext cx="5974080" cy="990600"/>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Cinema and immersion theory</a:t>
            </a:r>
            <a:endParaRPr lang="en-US" dirty="0"/>
          </a:p>
        </p:txBody>
      </p:sp>
      <p:sp>
        <p:nvSpPr>
          <p:cNvPr id="3" name="Content Placeholder 2"/>
          <p:cNvSpPr>
            <a:spLocks noGrp="1"/>
          </p:cNvSpPr>
          <p:nvPr>
            <p:ph idx="1"/>
          </p:nvPr>
        </p:nvSpPr>
        <p:spPr>
          <a:xfrm>
            <a:off x="457200" y="1447800"/>
            <a:ext cx="8229600" cy="4525963"/>
          </a:xfrm>
        </p:spPr>
        <p:txBody>
          <a:bodyPr>
            <a:normAutofit/>
          </a:bodyPr>
          <a:lstStyle/>
          <a:p>
            <a:pPr>
              <a:buNone/>
            </a:pPr>
            <a:r>
              <a:rPr lang="en-US" dirty="0">
                <a:latin typeface="Bahnschrift Light SemiCondensed" pitchFamily="34" charset="0"/>
              </a:rPr>
              <a:t> </a:t>
            </a:r>
            <a:r>
              <a:rPr lang="en-US" dirty="0" smtClean="0">
                <a:latin typeface="Bahnschrift Light SemiCondensed" pitchFamily="34" charset="0"/>
              </a:rPr>
              <a:t>  ‘Contemporary film instigates a level of </a:t>
            </a:r>
            <a:r>
              <a:rPr lang="en-US" dirty="0" err="1" smtClean="0">
                <a:latin typeface="Bahnschrift Light SemiCondensed" pitchFamily="34" charset="0"/>
              </a:rPr>
              <a:t>psychoemotional</a:t>
            </a:r>
            <a:r>
              <a:rPr lang="en-US" dirty="0" smtClean="0">
                <a:latin typeface="Bahnschrift Light SemiCondensed" pitchFamily="34" charset="0"/>
              </a:rPr>
              <a:t> engagement with a filmic text, typically termed “immersion,” which Janet Murray defines as </a:t>
            </a:r>
            <a:r>
              <a:rPr lang="en-US" b="1" dirty="0" smtClean="0">
                <a:latin typeface="Bahnschrift SemiBold Condensed" pitchFamily="34" charset="0"/>
              </a:rPr>
              <a:t>‘a metaphorical term derived from the physical experience of being submerged in water [it describes] the sensation of being surrounded by a completely other reality</a:t>
            </a:r>
            <a:r>
              <a:rPr lang="en-US" dirty="0" smtClean="0">
                <a:latin typeface="Bahnschrift Light SemiCondensed" pitchFamily="34" charset="0"/>
              </a:rPr>
              <a:t>.’ She furthers that, if attained, this state ‘takes over all of our attention, our whole perceptual apparatus.’ </a:t>
            </a:r>
            <a:endParaRPr lang="en-US" dirty="0">
              <a:latin typeface="Bahnschrift Light SemiCondensed" pitchFamily="34" charset="0"/>
            </a:endParaRPr>
          </a:p>
        </p:txBody>
      </p:sp>
      <p:sp>
        <p:nvSpPr>
          <p:cNvPr id="4" name="Rectangle 3"/>
          <p:cNvSpPr/>
          <p:nvPr/>
        </p:nvSpPr>
        <p:spPr>
          <a:xfrm>
            <a:off x="914400" y="6488668"/>
            <a:ext cx="8229600" cy="338554"/>
          </a:xfrm>
          <a:prstGeom prst="rect">
            <a:avLst/>
          </a:prstGeom>
        </p:spPr>
        <p:txBody>
          <a:bodyPr wrap="square">
            <a:spAutoFit/>
          </a:bodyPr>
          <a:lstStyle/>
          <a:p>
            <a:r>
              <a:rPr lang="en-US" sz="1600" dirty="0" smtClean="0"/>
              <a:t>Murray, Janet H. </a:t>
            </a:r>
            <a:r>
              <a:rPr lang="en-US" sz="1600" b="1" i="1" dirty="0" smtClean="0"/>
              <a:t>Hamlet on the </a:t>
            </a:r>
            <a:r>
              <a:rPr lang="en-US" sz="1600" b="1" i="1" dirty="0" err="1" smtClean="0"/>
              <a:t>Holodeck</a:t>
            </a:r>
            <a:r>
              <a:rPr lang="en-US" sz="1600" b="1" i="1" dirty="0" smtClean="0"/>
              <a:t> </a:t>
            </a:r>
            <a:r>
              <a:rPr lang="en-US" sz="1600" dirty="0"/>
              <a:t>.</a:t>
            </a:r>
            <a:r>
              <a:rPr lang="en-US" sz="1600" dirty="0" smtClean="0"/>
              <a:t>New York: Free Press.(1999) pg.98 (cited in Chapman) </a:t>
            </a:r>
            <a:endParaRPr lang="en-US" sz="1600"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325562"/>
          </a:xfrm>
        </p:spPr>
        <p:txBody>
          <a:bodyPr>
            <a:normAutofit fontScale="90000"/>
          </a:bodyPr>
          <a:lstStyle/>
          <a:p>
            <a:r>
              <a:rPr lang="en-US" sz="7300" dirty="0" smtClean="0"/>
              <a:t>Immersive techniques </a:t>
            </a:r>
            <a:r>
              <a:rPr lang="en-US" sz="2200" dirty="0" smtClean="0"/>
              <a:t/>
            </a:r>
            <a:br>
              <a:rPr lang="en-US" sz="2200" dirty="0" smtClean="0"/>
            </a:br>
            <a:r>
              <a:rPr lang="en-US" sz="2200" dirty="0"/>
              <a:t>[</a:t>
            </a:r>
            <a:r>
              <a:rPr lang="en-US" sz="2200" dirty="0" smtClean="0"/>
              <a:t>to make viewers ‘forget’ film is a CONSTRUCT]</a:t>
            </a:r>
            <a:endParaRPr lang="en-US" sz="2200" dirty="0"/>
          </a:p>
        </p:txBody>
      </p:sp>
      <p:sp>
        <p:nvSpPr>
          <p:cNvPr id="3" name="Content Placeholder 2"/>
          <p:cNvSpPr>
            <a:spLocks noGrp="1"/>
          </p:cNvSpPr>
          <p:nvPr>
            <p:ph idx="1"/>
          </p:nvPr>
        </p:nvSpPr>
        <p:spPr>
          <a:xfrm>
            <a:off x="457200" y="2057400"/>
            <a:ext cx="8229600" cy="4572000"/>
          </a:xfrm>
        </p:spPr>
        <p:txBody>
          <a:bodyPr>
            <a:normAutofit fontScale="92500" lnSpcReduction="20000"/>
          </a:bodyPr>
          <a:lstStyle/>
          <a:p>
            <a:r>
              <a:rPr lang="en-US" dirty="0" smtClean="0"/>
              <a:t>Invisible or continuity editing</a:t>
            </a:r>
          </a:p>
          <a:p>
            <a:r>
              <a:rPr lang="en-US" dirty="0" smtClean="0"/>
              <a:t>Unobtrusive camera techniques (</a:t>
            </a:r>
            <a:r>
              <a:rPr lang="en-US" dirty="0" smtClean="0"/>
              <a:t>shot-reverse-shot, point-of-view shots, etc.)</a:t>
            </a:r>
            <a:endParaRPr lang="en-US" dirty="0" smtClean="0"/>
          </a:p>
          <a:p>
            <a:r>
              <a:rPr lang="en-US" dirty="0" smtClean="0"/>
              <a:t>Performance / acting…</a:t>
            </a:r>
          </a:p>
          <a:p>
            <a:r>
              <a:rPr lang="en-US" dirty="0" smtClean="0"/>
              <a:t>...in (usually) linear narratives</a:t>
            </a:r>
          </a:p>
          <a:p>
            <a:r>
              <a:rPr lang="en-US" dirty="0" smtClean="0"/>
              <a:t>In believable </a:t>
            </a:r>
            <a:r>
              <a:rPr lang="en-US" i="1" dirty="0" err="1" smtClean="0"/>
              <a:t>mise</a:t>
            </a:r>
            <a:r>
              <a:rPr lang="en-US" i="1" dirty="0" smtClean="0"/>
              <a:t>-en-scene</a:t>
            </a:r>
          </a:p>
          <a:p>
            <a:r>
              <a:rPr lang="en-US" dirty="0" smtClean="0"/>
              <a:t>Continuous dialogue / </a:t>
            </a:r>
            <a:r>
              <a:rPr lang="en-US" dirty="0" err="1" smtClean="0"/>
              <a:t>diegetic</a:t>
            </a:r>
            <a:r>
              <a:rPr lang="en-US" dirty="0" smtClean="0"/>
              <a:t> or ‘natural’  sounds</a:t>
            </a:r>
          </a:p>
          <a:p>
            <a:r>
              <a:rPr lang="en-US" dirty="0" smtClean="0"/>
              <a:t>Natural(</a:t>
            </a:r>
            <a:r>
              <a:rPr lang="en-US" dirty="0" err="1" smtClean="0"/>
              <a:t>istic</a:t>
            </a:r>
            <a:r>
              <a:rPr lang="en-US" dirty="0" smtClean="0"/>
              <a:t>) lighting</a:t>
            </a:r>
          </a:p>
          <a:p>
            <a:r>
              <a:rPr lang="en-US" dirty="0" smtClean="0"/>
              <a:t>Etc.</a:t>
            </a:r>
          </a:p>
          <a:p>
            <a:endParaRPr lang="en-US"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2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20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20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20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fade">
                                      <p:cBhvr>
                                        <p:cTn id="42" dur="2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Unobtrusive / immersive camera techniques: shot-reverse-shot</a:t>
            </a:r>
            <a:endParaRPr lang="en-US" dirty="0"/>
          </a:p>
        </p:txBody>
      </p:sp>
      <p:pic>
        <p:nvPicPr>
          <p:cNvPr id="22530" name="Picture 2"/>
          <p:cNvPicPr>
            <a:picLocks noChangeAspect="1" noChangeArrowheads="1"/>
          </p:cNvPicPr>
          <p:nvPr/>
        </p:nvPicPr>
        <p:blipFill>
          <a:blip r:embed="rId2" cstate="print"/>
          <a:srcRect l="7028" t="20833" r="33236" b="14583"/>
          <a:stretch>
            <a:fillRect/>
          </a:stretch>
        </p:blipFill>
        <p:spPr bwMode="auto">
          <a:xfrm>
            <a:off x="990600" y="1600200"/>
            <a:ext cx="6858000" cy="4168588"/>
          </a:xfrm>
          <a:prstGeom prst="rect">
            <a:avLst/>
          </a:prstGeom>
          <a:ln>
            <a:noFill/>
          </a:ln>
          <a:effectLst>
            <a:outerShdw blurRad="292100" dist="139700" dir="2700000" algn="tl" rotWithShape="0">
              <a:srgbClr val="333333">
                <a:alpha val="65000"/>
              </a:srgbClr>
            </a:outerShdw>
          </a:effectLst>
        </p:spPr>
      </p:pic>
      <p:sp>
        <p:nvSpPr>
          <p:cNvPr id="5" name="Title 1"/>
          <p:cNvSpPr txBox="1">
            <a:spLocks/>
          </p:cNvSpPr>
          <p:nvPr/>
        </p:nvSpPr>
        <p:spPr>
          <a:xfrm>
            <a:off x="457200" y="5715000"/>
            <a:ext cx="8229600" cy="1143000"/>
          </a:xfrm>
          <a:prstGeom prst="rect">
            <a:avLst/>
          </a:prstGeom>
        </p:spPr>
        <p:txBody>
          <a:bodyPr vert="horz" lIns="91440" tIns="45720" rIns="91440" bIns="45720" rtlCol="0" anchor="ctr">
            <a:normAutofit fontScale="975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4400" b="0" i="0" u="none" strike="noStrike" kern="1200" cap="none" spc="0" normalizeH="0" baseline="0" noProof="0" dirty="0" smtClean="0">
                <a:ln>
                  <a:noFill/>
                </a:ln>
                <a:solidFill>
                  <a:schemeClr val="tx1"/>
                </a:solidFill>
                <a:effectLst/>
                <a:uLnTx/>
                <a:uFillTx/>
                <a:latin typeface="+mj-lt"/>
                <a:ea typeface="+mj-ea"/>
                <a:cs typeface="+mj-cs"/>
              </a:rPr>
              <a:t>Viewer as voyeur</a:t>
            </a:r>
          </a:p>
        </p:txBody>
      </p:sp>
      <p:sp>
        <p:nvSpPr>
          <p:cNvPr id="6" name="Rectangle 5"/>
          <p:cNvSpPr/>
          <p:nvPr/>
        </p:nvSpPr>
        <p:spPr>
          <a:xfrm rot="16200000">
            <a:off x="5923867" y="3372534"/>
            <a:ext cx="5257800" cy="646331"/>
          </a:xfrm>
          <a:prstGeom prst="rect">
            <a:avLst/>
          </a:prstGeom>
        </p:spPr>
        <p:txBody>
          <a:bodyPr wrap="square">
            <a:spAutoFit/>
          </a:bodyPr>
          <a:lstStyle/>
          <a:p>
            <a:r>
              <a:rPr lang="en-US" dirty="0" smtClean="0">
                <a:hlinkClick r:id="rId3"/>
              </a:rPr>
              <a:t>https://www.youtube.com/watch?v=o1Ey0a6LJRA</a:t>
            </a:r>
            <a:endParaRPr lang="en-US" dirty="0" smtClean="0"/>
          </a:p>
          <a:p>
            <a:endParaRPr lang="en-US"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21506" name="Picture 2"/>
          <p:cNvPicPr>
            <a:picLocks noChangeAspect="1" noChangeArrowheads="1"/>
          </p:cNvPicPr>
          <p:nvPr/>
        </p:nvPicPr>
        <p:blipFill>
          <a:blip r:embed="rId2" cstate="print"/>
          <a:srcRect l="4685" t="18750" r="33236" b="10417"/>
          <a:stretch>
            <a:fillRect/>
          </a:stretch>
        </p:blipFill>
        <p:spPr bwMode="auto">
          <a:xfrm>
            <a:off x="381000" y="304800"/>
            <a:ext cx="8077200" cy="5181600"/>
          </a:xfrm>
          <a:prstGeom prst="rect">
            <a:avLst/>
          </a:prstGeom>
          <a:ln>
            <a:noFill/>
          </a:ln>
          <a:effectLst>
            <a:outerShdw blurRad="292100" dist="139700" dir="2700000" algn="tl" rotWithShape="0">
              <a:srgbClr val="333333">
                <a:alpha val="65000"/>
              </a:srgbClr>
            </a:outerShdw>
          </a:effectLst>
        </p:spPr>
      </p:pic>
      <p:sp>
        <p:nvSpPr>
          <p:cNvPr id="5" name="Rectangle 4"/>
          <p:cNvSpPr/>
          <p:nvPr/>
        </p:nvSpPr>
        <p:spPr>
          <a:xfrm>
            <a:off x="1219200" y="5791200"/>
            <a:ext cx="6172200" cy="646331"/>
          </a:xfrm>
          <a:prstGeom prst="rect">
            <a:avLst/>
          </a:prstGeom>
        </p:spPr>
        <p:txBody>
          <a:bodyPr wrap="square">
            <a:spAutoFit/>
          </a:bodyPr>
          <a:lstStyle/>
          <a:p>
            <a:r>
              <a:rPr lang="en-US" dirty="0" smtClean="0">
                <a:hlinkClick r:id="rId3"/>
              </a:rPr>
              <a:t>https://www.youtube.com/watch?v=ZyGCyXeVYYg</a:t>
            </a:r>
            <a:endParaRPr lang="en-US" dirty="0" smtClean="0"/>
          </a:p>
          <a:p>
            <a:endParaRPr lang="en-US"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Perceptual Apparatus</a:t>
            </a: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t>Spielberg used military advisors to choreograph action sequences</a:t>
            </a:r>
          </a:p>
          <a:p>
            <a:r>
              <a:rPr lang="en-US" dirty="0" smtClean="0"/>
              <a:t>Aural authenticity - bullets shot into meat / whizzing through the air / shot into metal</a:t>
            </a:r>
          </a:p>
          <a:p>
            <a:r>
              <a:rPr lang="en-US" dirty="0" smtClean="0"/>
              <a:t>Amputees as actors</a:t>
            </a:r>
          </a:p>
          <a:p>
            <a:r>
              <a:rPr lang="en-US" dirty="0" err="1" smtClean="0"/>
              <a:t>Colour</a:t>
            </a:r>
            <a:r>
              <a:rPr lang="en-US" dirty="0" smtClean="0"/>
              <a:t> </a:t>
            </a:r>
            <a:r>
              <a:rPr lang="en-US" dirty="0" err="1" smtClean="0"/>
              <a:t>desaturation</a:t>
            </a:r>
            <a:r>
              <a:rPr lang="en-US" dirty="0" smtClean="0"/>
              <a:t> for ‘combat film’ look</a:t>
            </a:r>
          </a:p>
          <a:p>
            <a:r>
              <a:rPr lang="en-US" dirty="0" smtClean="0"/>
              <a:t>Camera ‘image shaker’ when explosions went off</a:t>
            </a:r>
          </a:p>
          <a:p>
            <a:r>
              <a:rPr lang="en-US" dirty="0" smtClean="0"/>
              <a:t>‘splatter’ left on camera lenses</a:t>
            </a:r>
          </a:p>
          <a:p>
            <a:r>
              <a:rPr lang="en-US" dirty="0" smtClean="0"/>
              <a:t>Special effects of men shot / blown up</a:t>
            </a:r>
          </a:p>
          <a:p>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2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20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20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2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09600"/>
            <a:ext cx="8229600" cy="5257800"/>
          </a:xfrm>
        </p:spPr>
        <p:txBody>
          <a:bodyPr>
            <a:normAutofit fontScale="92500"/>
          </a:bodyPr>
          <a:lstStyle/>
          <a:p>
            <a:pPr>
              <a:buNone/>
            </a:pPr>
            <a:r>
              <a:rPr lang="en-US" dirty="0" smtClean="0"/>
              <a:t>    In </a:t>
            </a:r>
            <a:r>
              <a:rPr lang="en-US" b="1" i="1" dirty="0" smtClean="0"/>
              <a:t>Virtual Reality </a:t>
            </a:r>
            <a:r>
              <a:rPr lang="en-US" dirty="0" smtClean="0"/>
              <a:t>Marie-Laure Ryan differentiates between three distinct types of immersion, </a:t>
            </a:r>
          </a:p>
          <a:p>
            <a:r>
              <a:rPr lang="en-US" b="1" dirty="0" smtClean="0"/>
              <a:t>emotional</a:t>
            </a:r>
            <a:r>
              <a:rPr lang="en-US" dirty="0" smtClean="0"/>
              <a:t> immersion: ‘the response to character,’</a:t>
            </a:r>
          </a:p>
          <a:p>
            <a:r>
              <a:rPr lang="en-US" b="1" dirty="0" smtClean="0"/>
              <a:t>spatial</a:t>
            </a:r>
            <a:r>
              <a:rPr lang="en-US" dirty="0" smtClean="0"/>
              <a:t> immersion, ‘the response to setting,’ and</a:t>
            </a:r>
          </a:p>
          <a:p>
            <a:r>
              <a:rPr lang="en-US" b="1" dirty="0" smtClean="0"/>
              <a:t> temporal </a:t>
            </a:r>
            <a:r>
              <a:rPr lang="en-US" dirty="0" smtClean="0"/>
              <a:t>immersion ‘the response to plot’ (2001: 121). </a:t>
            </a:r>
          </a:p>
          <a:p>
            <a:r>
              <a:rPr lang="en-US" dirty="0" smtClean="0"/>
              <a:t>Further to these, Ryan now identifies a fourth type: </a:t>
            </a:r>
            <a:r>
              <a:rPr lang="en-US" b="1" dirty="0" smtClean="0"/>
              <a:t>epistemic</a:t>
            </a:r>
            <a:r>
              <a:rPr lang="en-US" dirty="0" smtClean="0"/>
              <a:t> immersion, which is concerned with ‘the desire to know’ </a:t>
            </a:r>
            <a:endParaRPr lang="en-US" dirty="0"/>
          </a:p>
        </p:txBody>
      </p:sp>
      <p:sp>
        <p:nvSpPr>
          <p:cNvPr id="4" name="Rectangle 3"/>
          <p:cNvSpPr/>
          <p:nvPr/>
        </p:nvSpPr>
        <p:spPr>
          <a:xfrm>
            <a:off x="1981200" y="6019800"/>
            <a:ext cx="6553200" cy="523220"/>
          </a:xfrm>
          <a:prstGeom prst="rect">
            <a:avLst/>
          </a:prstGeom>
        </p:spPr>
        <p:txBody>
          <a:bodyPr wrap="square">
            <a:spAutoFit/>
          </a:bodyPr>
          <a:lstStyle/>
          <a:p>
            <a:r>
              <a:rPr lang="en-US" sz="1400" dirty="0" smtClean="0"/>
              <a:t>Ryan, Marie-Laure. ‘</a:t>
            </a:r>
            <a:r>
              <a:rPr lang="en-US" sz="1400" i="1" dirty="0" smtClean="0"/>
              <a:t>From Narrative Games to Playable Stories: Toward a Poetics of Interactive Narrative’, </a:t>
            </a:r>
            <a:r>
              <a:rPr lang="en-US" sz="1400" dirty="0" err="1" smtClean="0"/>
              <a:t>StoryWorlds</a:t>
            </a:r>
            <a:r>
              <a:rPr lang="en-US" sz="1400" dirty="0" smtClean="0"/>
              <a:t>: A Journal of Narrative Studies 1, (2009) pg.43-59</a:t>
            </a:r>
            <a:endParaRPr lang="en-US" sz="1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2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Realism </a:t>
            </a:r>
            <a:r>
              <a:rPr lang="en-US" dirty="0" err="1" smtClean="0"/>
              <a:t>vs</a:t>
            </a:r>
            <a:r>
              <a:rPr lang="en-US" dirty="0" smtClean="0"/>
              <a:t> Formalism</a:t>
            </a:r>
            <a:endParaRPr lang="en-US" dirty="0"/>
          </a:p>
        </p:txBody>
      </p:sp>
      <p:sp>
        <p:nvSpPr>
          <p:cNvPr id="3" name="Content Placeholder 2"/>
          <p:cNvSpPr>
            <a:spLocks noGrp="1"/>
          </p:cNvSpPr>
          <p:nvPr>
            <p:ph idx="1"/>
          </p:nvPr>
        </p:nvSpPr>
        <p:spPr>
          <a:xfrm>
            <a:off x="381000" y="1524000"/>
            <a:ext cx="8229600" cy="4419600"/>
          </a:xfrm>
        </p:spPr>
        <p:txBody>
          <a:bodyPr>
            <a:normAutofit fontScale="92500" lnSpcReduction="20000"/>
          </a:bodyPr>
          <a:lstStyle/>
          <a:p>
            <a:pPr>
              <a:buNone/>
            </a:pPr>
            <a:r>
              <a:rPr lang="en-US" sz="3600" dirty="0" smtClean="0">
                <a:latin typeface="Bahnschrift SemiBold Condensed" pitchFamily="34" charset="0"/>
              </a:rPr>
              <a:t>    ‘Far from being an authentic representation of the experience of battle, </a:t>
            </a:r>
            <a:r>
              <a:rPr lang="en-US" sz="3600" i="1" dirty="0" smtClean="0">
                <a:latin typeface="Bahnschrift SemiBold Condensed" pitchFamily="34" charset="0"/>
              </a:rPr>
              <a:t>Saving Private Ryan </a:t>
            </a:r>
            <a:r>
              <a:rPr lang="en-US" sz="3600" dirty="0" smtClean="0">
                <a:latin typeface="Bahnschrift SemiBold Condensed" pitchFamily="34" charset="0"/>
              </a:rPr>
              <a:t>was entirely constructed, and therefore inauthentic.</a:t>
            </a:r>
          </a:p>
          <a:p>
            <a:pPr>
              <a:buNone/>
            </a:pPr>
            <a:endParaRPr lang="en-US" sz="3600" dirty="0">
              <a:latin typeface="Bahnschrift SemiBold Condensed" pitchFamily="34" charset="0"/>
            </a:endParaRPr>
          </a:p>
          <a:p>
            <a:pPr>
              <a:buNone/>
            </a:pPr>
            <a:r>
              <a:rPr lang="en-US" sz="3600" dirty="0" smtClean="0">
                <a:latin typeface="Bahnschrift SemiBold Condensed" pitchFamily="34" charset="0"/>
              </a:rPr>
              <a:t>    What the film offers is </a:t>
            </a:r>
            <a:r>
              <a:rPr lang="en-US" sz="3600" dirty="0" smtClean="0">
                <a:solidFill>
                  <a:srgbClr val="FF0000"/>
                </a:solidFill>
                <a:latin typeface="Bahnschrift SemiBold Condensed" pitchFamily="34" charset="0"/>
              </a:rPr>
              <a:t>not the reality of war but a sensory simulation of it</a:t>
            </a:r>
            <a:r>
              <a:rPr lang="en-US" sz="3600" dirty="0" smtClean="0">
                <a:latin typeface="Bahnschrift SemiBold Condensed" pitchFamily="34" charset="0"/>
              </a:rPr>
              <a:t>. In this way the spectator is allowed the thrill (or nausea) of battle without the inconvenience of actually being shot or blown to pieces. In this sense, </a:t>
            </a:r>
            <a:r>
              <a:rPr lang="en-US" sz="3600" i="1" dirty="0" smtClean="0">
                <a:latin typeface="Bahnschrift SemiBold Condensed" pitchFamily="34" charset="0"/>
              </a:rPr>
              <a:t>Saving Private Ryan</a:t>
            </a:r>
            <a:r>
              <a:rPr lang="en-US" sz="3600" dirty="0" smtClean="0">
                <a:latin typeface="Bahnschrift SemiBold Condensed" pitchFamily="34" charset="0"/>
              </a:rPr>
              <a:t> is no more realistic than a computer game.’</a:t>
            </a:r>
            <a:endParaRPr lang="en-US" sz="3600" dirty="0">
              <a:latin typeface="Bahnschrift SemiBold Condensed" pitchFamily="34" charset="0"/>
            </a:endParaRPr>
          </a:p>
        </p:txBody>
      </p:sp>
      <p:sp>
        <p:nvSpPr>
          <p:cNvPr id="4" name="Rectangle 3"/>
          <p:cNvSpPr/>
          <p:nvPr/>
        </p:nvSpPr>
        <p:spPr>
          <a:xfrm>
            <a:off x="2362200" y="6172200"/>
            <a:ext cx="6553200" cy="369332"/>
          </a:xfrm>
          <a:prstGeom prst="rect">
            <a:avLst/>
          </a:prstGeom>
        </p:spPr>
        <p:txBody>
          <a:bodyPr wrap="square">
            <a:spAutoFit/>
          </a:bodyPr>
          <a:lstStyle/>
          <a:p>
            <a:r>
              <a:rPr lang="en-US" dirty="0" err="1" smtClean="0"/>
              <a:t>Kolker</a:t>
            </a:r>
            <a:r>
              <a:rPr lang="en-US" dirty="0" smtClean="0"/>
              <a:t>, R </a:t>
            </a:r>
            <a:r>
              <a:rPr lang="en-US" i="1" dirty="0" smtClean="0"/>
              <a:t>A Cinema of Loneliness</a:t>
            </a:r>
            <a:r>
              <a:rPr lang="en-US" dirty="0" smtClean="0"/>
              <a:t>. 3</a:t>
            </a:r>
            <a:r>
              <a:rPr lang="en-US" baseline="30000" dirty="0" smtClean="0"/>
              <a:t>rd</a:t>
            </a:r>
            <a:r>
              <a:rPr lang="en-US" dirty="0" smtClean="0"/>
              <a:t> Edition. Oxford. (2000). Pg 131</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1026" name="Picture 2"/>
          <p:cNvPicPr>
            <a:picLocks noChangeAspect="1" noChangeArrowheads="1"/>
          </p:cNvPicPr>
          <p:nvPr/>
        </p:nvPicPr>
        <p:blipFill>
          <a:blip r:embed="rId2" cstate="print"/>
          <a:srcRect l="1757" t="16667" r="27965" b="5208"/>
          <a:stretch>
            <a:fillRect/>
          </a:stretch>
        </p:blipFill>
        <p:spPr bwMode="auto">
          <a:xfrm>
            <a:off x="0" y="76200"/>
            <a:ext cx="9144000" cy="5715000"/>
          </a:xfrm>
          <a:prstGeom prst="rect">
            <a:avLst/>
          </a:prstGeom>
          <a:ln>
            <a:noFill/>
          </a:ln>
          <a:effectLst>
            <a:outerShdw blurRad="292100" dist="139700" dir="2700000" algn="tl" rotWithShape="0">
              <a:srgbClr val="333333">
                <a:alpha val="65000"/>
              </a:srgbClr>
            </a:outerShdw>
          </a:effectLst>
        </p:spPr>
      </p:pic>
      <p:sp>
        <p:nvSpPr>
          <p:cNvPr id="5" name="Rectangle 4"/>
          <p:cNvSpPr/>
          <p:nvPr/>
        </p:nvSpPr>
        <p:spPr>
          <a:xfrm>
            <a:off x="838200" y="6087070"/>
            <a:ext cx="7315200" cy="923330"/>
          </a:xfrm>
          <a:prstGeom prst="rect">
            <a:avLst/>
          </a:prstGeom>
        </p:spPr>
        <p:txBody>
          <a:bodyPr wrap="square">
            <a:spAutoFit/>
          </a:bodyPr>
          <a:lstStyle/>
          <a:p>
            <a:r>
              <a:rPr lang="en-US" dirty="0" smtClean="0">
                <a:hlinkClick r:id="rId3"/>
              </a:rPr>
              <a:t>https://</a:t>
            </a:r>
            <a:r>
              <a:rPr lang="en-US" dirty="0" smtClean="0">
                <a:hlinkClick r:id="rId3"/>
              </a:rPr>
              <a:t>www.theguardian.com/books/2023/dec/31/the-fatal-alliance-a-century-of-war-on-film-by-david-thomson-blood-guts-and-popcorn</a:t>
            </a:r>
            <a:endParaRPr lang="en-US" dirty="0" smtClean="0"/>
          </a:p>
          <a:p>
            <a:endParaRPr lang="en-US"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33400"/>
            <a:ext cx="8229600" cy="5943600"/>
          </a:xfrm>
        </p:spPr>
        <p:txBody>
          <a:bodyPr>
            <a:normAutofit/>
          </a:bodyPr>
          <a:lstStyle/>
          <a:p>
            <a:pPr>
              <a:buNone/>
            </a:pPr>
            <a:r>
              <a:rPr lang="en-US" dirty="0" smtClean="0">
                <a:latin typeface="Bahnschrift SemiCondensed" pitchFamily="34" charset="0"/>
              </a:rPr>
              <a:t>    “…Thomson’s </a:t>
            </a:r>
            <a:r>
              <a:rPr lang="en-US" dirty="0" smtClean="0">
                <a:latin typeface="Bahnschrift SemiCondensed" pitchFamily="34" charset="0"/>
              </a:rPr>
              <a:t>book is as much about war and our non-combatants’ attitudes to it as it is about war movies. This is the dilemma that he returns to again and again, “that there is a tension in all war films between the vivid peril on screen and our demure safety in the dark”. </a:t>
            </a:r>
            <a:r>
              <a:rPr lang="en-US" b="1" dirty="0" smtClean="0">
                <a:latin typeface="Bahnschrift SemiCondensed" pitchFamily="34" charset="0"/>
              </a:rPr>
              <a:t>When we enter a cinema, we leave our sense of responsibility behind</a:t>
            </a:r>
            <a:r>
              <a:rPr lang="en-US" dirty="0" smtClean="0">
                <a:latin typeface="Bahnschrift SemiCondensed" pitchFamily="34" charset="0"/>
              </a:rPr>
              <a:t> in the popcorn-strewn foyer. Thomson notes that in what he wonderfully describes as “the vain pandemonium of Hollywood moviemaking”, the playing field – the battlefield – is flat, with no rising ground</a:t>
            </a:r>
            <a:r>
              <a:rPr lang="en-US" dirty="0" smtClean="0">
                <a:latin typeface="Bahnschrift SemiCondensed" pitchFamily="34" charset="0"/>
              </a:rPr>
              <a:t>.”</a:t>
            </a:r>
            <a:endParaRPr lang="en-US" dirty="0">
              <a:latin typeface="Bahnschrift SemiCondensed" pitchFamily="34"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066800"/>
            <a:ext cx="6400800" cy="4525963"/>
          </a:xfrm>
        </p:spPr>
        <p:txBody>
          <a:bodyPr>
            <a:normAutofit lnSpcReduction="10000"/>
          </a:bodyPr>
          <a:lstStyle/>
          <a:p>
            <a:pPr>
              <a:buNone/>
            </a:pPr>
            <a:r>
              <a:rPr lang="en-US" dirty="0" smtClean="0"/>
              <a:t>	“</a:t>
            </a:r>
            <a:r>
              <a:rPr lang="en-US" i="1" dirty="0" smtClean="0"/>
              <a:t>Something </a:t>
            </a:r>
            <a:r>
              <a:rPr lang="en-US" i="1" dirty="0" smtClean="0"/>
              <a:t>in us, some dark and ultimately </a:t>
            </a:r>
            <a:r>
              <a:rPr lang="en-US" i="1" dirty="0" err="1" smtClean="0"/>
              <a:t>unfulfillable</a:t>
            </a:r>
            <a:r>
              <a:rPr lang="en-US" i="1" dirty="0" smtClean="0"/>
              <a:t> longing, is fed by images on a screen of soldiers slaughtering one another, and machines slaughtering soldiers, and cities toppling. In his superb and masterfully engineered book, Thomson </a:t>
            </a:r>
            <a:r>
              <a:rPr lang="en-US" i="1" dirty="0" smtClean="0"/>
              <a:t>…is </a:t>
            </a:r>
            <a:r>
              <a:rPr lang="en-US" i="1" dirty="0" smtClean="0"/>
              <a:t>unflinching in his contemplation of this disturbing hunger</a:t>
            </a:r>
            <a:r>
              <a:rPr lang="en-US" i="1" dirty="0" smtClean="0"/>
              <a:t>.”</a:t>
            </a:r>
            <a:endParaRPr lang="en-US" i="1" dirty="0"/>
          </a:p>
        </p:txBody>
      </p:sp>
      <p:sp>
        <p:nvSpPr>
          <p:cNvPr id="4" name="Rectangle 3"/>
          <p:cNvSpPr/>
          <p:nvPr/>
        </p:nvSpPr>
        <p:spPr>
          <a:xfrm>
            <a:off x="685800" y="6119336"/>
            <a:ext cx="7010400" cy="738664"/>
          </a:xfrm>
          <a:prstGeom prst="rect">
            <a:avLst/>
          </a:prstGeom>
        </p:spPr>
        <p:txBody>
          <a:bodyPr wrap="square">
            <a:spAutoFit/>
          </a:bodyPr>
          <a:lstStyle/>
          <a:p>
            <a:r>
              <a:rPr lang="en-US" sz="1200" dirty="0" smtClean="0">
                <a:hlinkClick r:id="rId2"/>
              </a:rPr>
              <a:t>https://</a:t>
            </a:r>
            <a:r>
              <a:rPr lang="en-US" sz="1200" dirty="0" smtClean="0">
                <a:hlinkClick r:id="rId2"/>
              </a:rPr>
              <a:t>www.theguardian.com/books/2023/dec/31/the-fatal-alliance-a-century-of-war-on-film-by-david-thomson-blood-guts-and-popcorn</a:t>
            </a:r>
            <a:endParaRPr lang="en-US" sz="1200" dirty="0" smtClean="0"/>
          </a:p>
          <a:p>
            <a:endParaRPr lang="en-US" dirty="0"/>
          </a:p>
        </p:txBody>
      </p:sp>
      <p:pic>
        <p:nvPicPr>
          <p:cNvPr id="2050" name="Picture 2" descr="The Fatal Alliance: A Century of War on Film"/>
          <p:cNvPicPr>
            <a:picLocks noChangeAspect="1" noChangeArrowheads="1"/>
          </p:cNvPicPr>
          <p:nvPr/>
        </p:nvPicPr>
        <p:blipFill>
          <a:blip r:embed="rId3" cstate="print"/>
          <a:srcRect/>
          <a:stretch>
            <a:fillRect/>
          </a:stretch>
        </p:blipFill>
        <p:spPr bwMode="auto">
          <a:xfrm>
            <a:off x="6781800" y="1524000"/>
            <a:ext cx="2102671" cy="3171826"/>
          </a:xfrm>
          <a:prstGeom prst="rect">
            <a:avLst/>
          </a:prstGeom>
          <a:noFill/>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Anti-realist (immersive) devices</a:t>
            </a:r>
            <a:endParaRPr lang="en-US" dirty="0"/>
          </a:p>
        </p:txBody>
      </p:sp>
      <p:sp>
        <p:nvSpPr>
          <p:cNvPr id="3" name="Content Placeholder 2"/>
          <p:cNvSpPr>
            <a:spLocks noGrp="1"/>
          </p:cNvSpPr>
          <p:nvPr>
            <p:ph idx="1"/>
          </p:nvPr>
        </p:nvSpPr>
        <p:spPr>
          <a:xfrm>
            <a:off x="457200" y="1600200"/>
            <a:ext cx="8229600" cy="4876800"/>
          </a:xfrm>
        </p:spPr>
        <p:txBody>
          <a:bodyPr>
            <a:normAutofit fontScale="92500"/>
          </a:bodyPr>
          <a:lstStyle/>
          <a:p>
            <a:r>
              <a:rPr lang="en-US" dirty="0" smtClean="0"/>
              <a:t>Point-of-view shots (in eyes of Hanks)</a:t>
            </a:r>
          </a:p>
          <a:p>
            <a:r>
              <a:rPr lang="en-US" dirty="0" smtClean="0"/>
              <a:t>Slow motion (perception of Hanks)</a:t>
            </a:r>
          </a:p>
          <a:p>
            <a:r>
              <a:rPr lang="en-US" dirty="0" smtClean="0"/>
              <a:t>Muted sounds (in head of Hanks)</a:t>
            </a:r>
          </a:p>
          <a:p>
            <a:r>
              <a:rPr lang="en-US" dirty="0" smtClean="0"/>
              <a:t>Ariel shots </a:t>
            </a:r>
          </a:p>
          <a:p>
            <a:r>
              <a:rPr lang="en-US" dirty="0" smtClean="0"/>
              <a:t>Outside shots e.g. when the door of the </a:t>
            </a:r>
            <a:r>
              <a:rPr lang="en-US" dirty="0" err="1" smtClean="0"/>
              <a:t>lander</a:t>
            </a:r>
            <a:r>
              <a:rPr lang="en-US" dirty="0" smtClean="0"/>
              <a:t> opens as the marines are shot up</a:t>
            </a:r>
          </a:p>
          <a:p>
            <a:r>
              <a:rPr lang="en-US" dirty="0" smtClean="0"/>
              <a:t>Reverse (over-shoulder) shot of German gunners</a:t>
            </a:r>
          </a:p>
          <a:p>
            <a:r>
              <a:rPr lang="en-US" dirty="0" smtClean="0"/>
              <a:t>Underwater shots </a:t>
            </a:r>
          </a:p>
          <a:p>
            <a:r>
              <a:rPr lang="en-US" dirty="0" smtClean="0"/>
              <a:t>Et.al.</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2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20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20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20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fade">
                                      <p:cBhvr>
                                        <p:cTn id="42" dur="2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p:spPr>
        <p:txBody>
          <a:bodyPr/>
          <a:lstStyle/>
          <a:p>
            <a:r>
              <a:rPr lang="en-US" dirty="0" smtClean="0"/>
              <a:t>Archive footage</a:t>
            </a:r>
            <a:endParaRPr lang="en-US" dirty="0"/>
          </a:p>
        </p:txBody>
      </p:sp>
      <p:sp>
        <p:nvSpPr>
          <p:cNvPr id="3" name="Content Placeholder 2"/>
          <p:cNvSpPr>
            <a:spLocks noGrp="1"/>
          </p:cNvSpPr>
          <p:nvPr>
            <p:ph idx="1"/>
          </p:nvPr>
        </p:nvSpPr>
        <p:spPr/>
        <p:txBody>
          <a:bodyPr/>
          <a:lstStyle/>
          <a:p>
            <a:endParaRPr lang="en-US"/>
          </a:p>
        </p:txBody>
      </p:sp>
      <p:pic>
        <p:nvPicPr>
          <p:cNvPr id="1026" name="Picture 2"/>
          <p:cNvPicPr>
            <a:picLocks noChangeAspect="1" noChangeArrowheads="1"/>
          </p:cNvPicPr>
          <p:nvPr/>
        </p:nvPicPr>
        <p:blipFill>
          <a:blip r:embed="rId2" cstate="print"/>
          <a:srcRect l="3514" t="14583" r="34407" b="10417"/>
          <a:stretch>
            <a:fillRect/>
          </a:stretch>
        </p:blipFill>
        <p:spPr bwMode="auto">
          <a:xfrm>
            <a:off x="457200" y="1066800"/>
            <a:ext cx="8077200" cy="5486400"/>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90600" y="304800"/>
            <a:ext cx="3429000" cy="1143000"/>
          </a:xfrm>
        </p:spPr>
        <p:txBody>
          <a:bodyPr/>
          <a:lstStyle/>
          <a:p>
            <a:r>
              <a:rPr lang="en-US" dirty="0" smtClean="0"/>
              <a:t>Realism</a:t>
            </a:r>
            <a:endParaRPr lang="en-US" dirty="0"/>
          </a:p>
        </p:txBody>
      </p:sp>
      <p:sp>
        <p:nvSpPr>
          <p:cNvPr id="3" name="Content Placeholder 2"/>
          <p:cNvSpPr>
            <a:spLocks noGrp="1"/>
          </p:cNvSpPr>
          <p:nvPr>
            <p:ph idx="1"/>
          </p:nvPr>
        </p:nvSpPr>
        <p:spPr>
          <a:xfrm>
            <a:off x="457200" y="1600200"/>
            <a:ext cx="4191000" cy="4525963"/>
          </a:xfrm>
        </p:spPr>
        <p:txBody>
          <a:bodyPr/>
          <a:lstStyle/>
          <a:p>
            <a:r>
              <a:rPr lang="en-US" dirty="0" smtClean="0"/>
              <a:t>Actual footage / real events</a:t>
            </a:r>
          </a:p>
          <a:p>
            <a:r>
              <a:rPr lang="en-US" dirty="0" err="1" smtClean="0"/>
              <a:t>Diegetic</a:t>
            </a:r>
            <a:r>
              <a:rPr lang="en-US" dirty="0" smtClean="0"/>
              <a:t> sounds</a:t>
            </a:r>
          </a:p>
          <a:p>
            <a:r>
              <a:rPr lang="en-US" dirty="0" smtClean="0"/>
              <a:t>Natural lighting</a:t>
            </a:r>
          </a:p>
          <a:p>
            <a:r>
              <a:rPr lang="en-US" dirty="0" smtClean="0"/>
              <a:t>Natural dialogue</a:t>
            </a:r>
          </a:p>
          <a:p>
            <a:r>
              <a:rPr lang="en-US" dirty="0" smtClean="0"/>
              <a:t>Acknowledgement of camera</a:t>
            </a:r>
          </a:p>
          <a:p>
            <a:r>
              <a:rPr lang="en-US" dirty="0" smtClean="0"/>
              <a:t>Minimal editing</a:t>
            </a:r>
          </a:p>
          <a:p>
            <a:pPr>
              <a:buNone/>
            </a:pPr>
            <a:endParaRPr lang="en-US" dirty="0" smtClean="0"/>
          </a:p>
          <a:p>
            <a:endParaRPr lang="en-US" dirty="0"/>
          </a:p>
        </p:txBody>
      </p:sp>
      <p:sp>
        <p:nvSpPr>
          <p:cNvPr id="4" name="Content Placeholder 2"/>
          <p:cNvSpPr txBox="1">
            <a:spLocks/>
          </p:cNvSpPr>
          <p:nvPr/>
        </p:nvSpPr>
        <p:spPr>
          <a:xfrm>
            <a:off x="4876800" y="1524000"/>
            <a:ext cx="4191000" cy="4648200"/>
          </a:xfrm>
          <a:prstGeom prst="rect">
            <a:avLst/>
          </a:prstGeom>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sz="3200" b="0" i="0" u="none" strike="noStrike" kern="1200" cap="none" spc="0" normalizeH="0" baseline="0" noProof="0" dirty="0" smtClean="0">
                <a:ln>
                  <a:noFill/>
                </a:ln>
                <a:solidFill>
                  <a:schemeClr val="tx1"/>
                </a:solidFill>
                <a:effectLst/>
                <a:uLnTx/>
                <a:uFillTx/>
                <a:latin typeface="+mn-lt"/>
                <a:ea typeface="+mn-ea"/>
                <a:cs typeface="+mn-cs"/>
              </a:rPr>
              <a:t>Acting / narrative . </a:t>
            </a:r>
            <a:endParaRPr kumimoji="0" lang="en-US" sz="2400" b="0"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tabLst/>
              <a:defRPr/>
            </a:pPr>
            <a:endParaRPr kumimoji="0" lang="en-US" sz="2400" b="0"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sz="3200" b="0" i="0" u="none" strike="noStrike" kern="1200" cap="none" spc="0" normalizeH="0" baseline="0" noProof="0" dirty="0" smtClean="0">
                <a:ln>
                  <a:noFill/>
                </a:ln>
                <a:solidFill>
                  <a:schemeClr val="tx1"/>
                </a:solidFill>
                <a:effectLst/>
                <a:uLnTx/>
                <a:uFillTx/>
                <a:latin typeface="+mn-lt"/>
                <a:ea typeface="+mn-ea"/>
                <a:cs typeface="+mn-cs"/>
              </a:rPr>
              <a:t>Controlled</a:t>
            </a:r>
            <a:r>
              <a:rPr kumimoji="0" lang="en-US" sz="3200" b="0" i="0" u="none" strike="noStrike" kern="1200" cap="none" spc="0" normalizeH="0" noProof="0" dirty="0" smtClean="0">
                <a:ln>
                  <a:noFill/>
                </a:ln>
                <a:solidFill>
                  <a:schemeClr val="tx1"/>
                </a:solidFill>
                <a:effectLst/>
                <a:uLnTx/>
                <a:uFillTx/>
                <a:latin typeface="+mn-lt"/>
                <a:ea typeface="+mn-ea"/>
                <a:cs typeface="+mn-cs"/>
              </a:rPr>
              <a:t> sound</a:t>
            </a:r>
            <a:endParaRPr kumimoji="0" lang="en-US" sz="3200" b="0"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sz="3200" b="0" i="0" u="none" strike="noStrike" kern="1200" cap="none" spc="0" normalizeH="0" baseline="0" noProof="0" dirty="0" smtClean="0">
                <a:ln>
                  <a:noFill/>
                </a:ln>
                <a:solidFill>
                  <a:schemeClr val="tx1"/>
                </a:solidFill>
                <a:effectLst/>
                <a:uLnTx/>
                <a:uFillTx/>
                <a:latin typeface="+mn-lt"/>
                <a:ea typeface="+mn-ea"/>
                <a:cs typeface="+mn-cs"/>
              </a:rPr>
              <a:t>Artificial lighting</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lang="en-US" sz="3200" dirty="0" smtClean="0"/>
              <a:t>Scripted dialogue</a:t>
            </a:r>
            <a:endParaRPr kumimoji="0" lang="en-US" sz="3200" b="0"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lang="en-US" sz="3200" noProof="0" dirty="0" smtClean="0"/>
              <a:t>Internal world (</a:t>
            </a:r>
            <a:r>
              <a:rPr lang="en-US" sz="3200" noProof="0" dirty="0" err="1" smtClean="0"/>
              <a:t>diegesis</a:t>
            </a:r>
            <a:r>
              <a:rPr lang="en-US" sz="3200" noProof="0" dirty="0" smtClean="0"/>
              <a:t>)</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sz="3200" b="0" i="0" u="none" strike="noStrike" kern="1200" cap="none" spc="0" normalizeH="0" baseline="0" dirty="0" smtClean="0">
                <a:ln>
                  <a:noFill/>
                </a:ln>
                <a:solidFill>
                  <a:schemeClr val="tx1"/>
                </a:solidFill>
                <a:effectLst/>
                <a:uLnTx/>
                <a:uFillTx/>
                <a:latin typeface="+mn-lt"/>
                <a:ea typeface="+mn-ea"/>
                <a:cs typeface="+mn-cs"/>
              </a:rPr>
              <a:t>Montage edit</a:t>
            </a:r>
            <a:endParaRPr kumimoji="0" lang="en-US" sz="3200" b="0"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en-US" sz="3200" b="0"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en-US" sz="3200" b="0" i="0" u="none" strike="noStrike" kern="1200" cap="none" spc="0" normalizeH="0" baseline="0" noProof="0" dirty="0">
              <a:ln>
                <a:noFill/>
              </a:ln>
              <a:solidFill>
                <a:schemeClr val="tx1"/>
              </a:solidFill>
              <a:effectLst/>
              <a:uLnTx/>
              <a:uFillTx/>
              <a:latin typeface="+mn-lt"/>
              <a:ea typeface="+mn-ea"/>
              <a:cs typeface="+mn-cs"/>
            </a:endParaRPr>
          </a:p>
        </p:txBody>
      </p:sp>
      <p:sp>
        <p:nvSpPr>
          <p:cNvPr id="5" name="Title 1"/>
          <p:cNvSpPr txBox="1">
            <a:spLocks/>
          </p:cNvSpPr>
          <p:nvPr/>
        </p:nvSpPr>
        <p:spPr>
          <a:xfrm>
            <a:off x="5029200" y="304800"/>
            <a:ext cx="3429000" cy="1143000"/>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US" sz="4400" dirty="0" smtClean="0">
                <a:latin typeface="+mj-lt"/>
                <a:ea typeface="+mj-ea"/>
                <a:cs typeface="+mj-cs"/>
              </a:rPr>
              <a:t>Formalism</a:t>
            </a:r>
            <a:endParaRPr kumimoji="0" lang="en-US" sz="4400" b="0" i="0" u="none" strike="noStrike" kern="1200" cap="none" spc="0" normalizeH="0" baseline="0" noProof="0" dirty="0">
              <a:ln>
                <a:noFill/>
              </a:ln>
              <a:solidFill>
                <a:schemeClr val="tx1"/>
              </a:solidFill>
              <a:effectLst/>
              <a:uLnTx/>
              <a:uFillTx/>
              <a:latin typeface="+mj-lt"/>
              <a:ea typeface="+mj-ea"/>
              <a:cs typeface="+mj-cs"/>
            </a:endParaRPr>
          </a:p>
        </p:txBody>
      </p:sp>
      <p:pic>
        <p:nvPicPr>
          <p:cNvPr id="6" name="Picture 2" descr="Has anyone noticed that Tom Hanks is the man on the Division tab in HOI3? :  r/paradoxplaza"/>
          <p:cNvPicPr>
            <a:picLocks noChangeAspect="1" noChangeArrowheads="1"/>
          </p:cNvPicPr>
          <p:nvPr/>
        </p:nvPicPr>
        <p:blipFill>
          <a:blip r:embed="rId2" cstate="print"/>
          <a:srcRect l="7407" b="62301"/>
          <a:stretch>
            <a:fillRect/>
          </a:stretch>
        </p:blipFill>
        <p:spPr bwMode="auto">
          <a:xfrm flipH="1">
            <a:off x="7315200" y="4419600"/>
            <a:ext cx="1905000" cy="2438400"/>
          </a:xfrm>
          <a:prstGeom prst="rect">
            <a:avLst/>
          </a:prstGeom>
          <a:noFill/>
        </p:spPr>
      </p:pic>
      <p:pic>
        <p:nvPicPr>
          <p:cNvPr id="7" name="Picture 2"/>
          <p:cNvPicPr>
            <a:picLocks noChangeAspect="1" noChangeArrowheads="1"/>
          </p:cNvPicPr>
          <p:nvPr/>
        </p:nvPicPr>
        <p:blipFill>
          <a:blip r:embed="rId3" cstate="print">
            <a:lum bright="20000" contrast="20000"/>
          </a:blip>
          <a:srcRect l="8199" t="29166" r="64861" b="14584"/>
          <a:stretch>
            <a:fillRect/>
          </a:stretch>
        </p:blipFill>
        <p:spPr bwMode="auto">
          <a:xfrm>
            <a:off x="0" y="0"/>
            <a:ext cx="1557867" cy="1828800"/>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2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20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20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4">
                                            <p:txEl>
                                              <p:pRg st="0" end="0"/>
                                            </p:txEl>
                                          </p:spTgt>
                                        </p:tgtEl>
                                        <p:attrNameLst>
                                          <p:attrName>style.visibility</p:attrName>
                                        </p:attrNameLst>
                                      </p:cBhvr>
                                      <p:to>
                                        <p:strVal val="visible"/>
                                      </p:to>
                                    </p:set>
                                    <p:animEffect transition="in" filter="fade">
                                      <p:cBhvr>
                                        <p:cTn id="37" dur="2000"/>
                                        <p:tgtEl>
                                          <p:spTgt spid="4">
                                            <p:txEl>
                                              <p:pRg st="0" end="0"/>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4">
                                            <p:txEl>
                                              <p:pRg st="2" end="2"/>
                                            </p:txEl>
                                          </p:spTgt>
                                        </p:tgtEl>
                                        <p:attrNameLst>
                                          <p:attrName>style.visibility</p:attrName>
                                        </p:attrNameLst>
                                      </p:cBhvr>
                                      <p:to>
                                        <p:strVal val="visible"/>
                                      </p:to>
                                    </p:set>
                                    <p:animEffect transition="in" filter="fade">
                                      <p:cBhvr>
                                        <p:cTn id="42" dur="2000"/>
                                        <p:tgtEl>
                                          <p:spTgt spid="4">
                                            <p:txEl>
                                              <p:pRg st="2" end="2"/>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4">
                                            <p:txEl>
                                              <p:pRg st="3" end="3"/>
                                            </p:txEl>
                                          </p:spTgt>
                                        </p:tgtEl>
                                        <p:attrNameLst>
                                          <p:attrName>style.visibility</p:attrName>
                                        </p:attrNameLst>
                                      </p:cBhvr>
                                      <p:to>
                                        <p:strVal val="visible"/>
                                      </p:to>
                                    </p:set>
                                    <p:animEffect transition="in" filter="fade">
                                      <p:cBhvr>
                                        <p:cTn id="47" dur="2000"/>
                                        <p:tgtEl>
                                          <p:spTgt spid="4">
                                            <p:txEl>
                                              <p:pRg st="3" end="3"/>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4">
                                            <p:txEl>
                                              <p:pRg st="4" end="4"/>
                                            </p:txEl>
                                          </p:spTgt>
                                        </p:tgtEl>
                                        <p:attrNameLst>
                                          <p:attrName>style.visibility</p:attrName>
                                        </p:attrNameLst>
                                      </p:cBhvr>
                                      <p:to>
                                        <p:strVal val="visible"/>
                                      </p:to>
                                    </p:set>
                                    <p:animEffect transition="in" filter="fade">
                                      <p:cBhvr>
                                        <p:cTn id="52" dur="2000"/>
                                        <p:tgtEl>
                                          <p:spTgt spid="4">
                                            <p:txEl>
                                              <p:pRg st="4" end="4"/>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4">
                                            <p:txEl>
                                              <p:pRg st="5" end="5"/>
                                            </p:txEl>
                                          </p:spTgt>
                                        </p:tgtEl>
                                        <p:attrNameLst>
                                          <p:attrName>style.visibility</p:attrName>
                                        </p:attrNameLst>
                                      </p:cBhvr>
                                      <p:to>
                                        <p:strVal val="visible"/>
                                      </p:to>
                                    </p:set>
                                    <p:animEffect transition="in" filter="fade">
                                      <p:cBhvr>
                                        <p:cTn id="57" dur="2000"/>
                                        <p:tgtEl>
                                          <p:spTgt spid="4">
                                            <p:txEl>
                                              <p:pRg st="5" end="5"/>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4">
                                            <p:txEl>
                                              <p:pRg st="6" end="6"/>
                                            </p:txEl>
                                          </p:spTgt>
                                        </p:tgtEl>
                                        <p:attrNameLst>
                                          <p:attrName>style.visibility</p:attrName>
                                        </p:attrNameLst>
                                      </p:cBhvr>
                                      <p:to>
                                        <p:strVal val="visible"/>
                                      </p:to>
                                    </p:set>
                                    <p:animEffect transition="in" filter="fade">
                                      <p:cBhvr>
                                        <p:cTn id="62" dur="2000"/>
                                        <p:tgtEl>
                                          <p:spTgt spid="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554162"/>
          </a:xfrm>
        </p:spPr>
        <p:txBody>
          <a:bodyPr>
            <a:normAutofit fontScale="90000"/>
          </a:bodyPr>
          <a:lstStyle/>
          <a:p>
            <a:pPr algn="l"/>
            <a:r>
              <a:rPr lang="en-US" sz="3600" dirty="0" smtClean="0"/>
              <a:t>Yet, by using anti-realist and artificial devices and techniques, Spielberg achieves a heightened sense of realism…</a:t>
            </a:r>
            <a:endParaRPr lang="en-US" sz="3600" dirty="0"/>
          </a:p>
        </p:txBody>
      </p:sp>
      <p:sp>
        <p:nvSpPr>
          <p:cNvPr id="4" name="Title 1"/>
          <p:cNvSpPr txBox="1">
            <a:spLocks/>
          </p:cNvSpPr>
          <p:nvPr/>
        </p:nvSpPr>
        <p:spPr>
          <a:xfrm>
            <a:off x="533400" y="2209800"/>
            <a:ext cx="8229600" cy="1554162"/>
          </a:xfrm>
          <a:prstGeom prst="rect">
            <a:avLst/>
          </a:prstGeom>
        </p:spPr>
        <p:txBody>
          <a:bodyPr vert="horz" lIns="91440" tIns="45720" rIns="91440" bIns="45720" rtlCol="0" anchor="ctr">
            <a:no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lang="en-US" sz="3200" dirty="0" smtClean="0">
                <a:latin typeface="+mj-lt"/>
                <a:ea typeface="+mj-ea"/>
                <a:cs typeface="+mj-cs"/>
              </a:rPr>
              <a:t>…the close-ups and carnage ‘more real’ than anything captured by a cameraman on the beaches at D-Day (for obvious reasons!)</a:t>
            </a:r>
            <a:endParaRPr kumimoji="0" lang="en-US" sz="3200" b="0" i="0" u="none" strike="noStrike" kern="1200" cap="none" spc="0" normalizeH="0" baseline="0" noProof="0" dirty="0">
              <a:ln>
                <a:noFill/>
              </a:ln>
              <a:solidFill>
                <a:schemeClr val="tx1"/>
              </a:solidFill>
              <a:effectLst/>
              <a:uLnTx/>
              <a:uFillTx/>
              <a:latin typeface="+mj-lt"/>
              <a:ea typeface="+mj-ea"/>
              <a:cs typeface="+mj-cs"/>
            </a:endParaRPr>
          </a:p>
        </p:txBody>
      </p:sp>
      <p:sp>
        <p:nvSpPr>
          <p:cNvPr id="5" name="Title 1"/>
          <p:cNvSpPr txBox="1">
            <a:spLocks/>
          </p:cNvSpPr>
          <p:nvPr/>
        </p:nvSpPr>
        <p:spPr>
          <a:xfrm>
            <a:off x="533400" y="4495800"/>
            <a:ext cx="8229600" cy="1554162"/>
          </a:xfrm>
          <a:prstGeom prst="rect">
            <a:avLst/>
          </a:prstGeom>
        </p:spPr>
        <p:txBody>
          <a:bodyPr vert="horz" lIns="91440" tIns="45720" rIns="91440" bIns="45720" rtlCol="0" anchor="ctr">
            <a:no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lang="en-US" sz="3200" dirty="0" smtClean="0">
                <a:latin typeface="+mj-lt"/>
                <a:ea typeface="+mj-ea"/>
                <a:cs typeface="+mj-cs"/>
              </a:rPr>
              <a:t>REALISM </a:t>
            </a:r>
            <a:r>
              <a:rPr lang="en-US" sz="2400" dirty="0" smtClean="0">
                <a:latin typeface="+mj-lt"/>
                <a:ea typeface="+mj-ea"/>
                <a:cs typeface="+mj-cs"/>
              </a:rPr>
              <a:t>(actual footage)     </a:t>
            </a:r>
            <a:r>
              <a:rPr lang="en-US" sz="3200" dirty="0" err="1" smtClean="0">
                <a:latin typeface="+mj-lt"/>
                <a:ea typeface="+mj-ea"/>
                <a:cs typeface="+mj-cs"/>
              </a:rPr>
              <a:t>vs</a:t>
            </a:r>
            <a:r>
              <a:rPr lang="en-US" sz="3200" dirty="0" smtClean="0">
                <a:latin typeface="+mj-lt"/>
                <a:ea typeface="+mj-ea"/>
                <a:cs typeface="+mj-cs"/>
              </a:rPr>
              <a:t>     FORMALISM</a:t>
            </a:r>
          </a:p>
          <a:p>
            <a:pPr marL="0" marR="0" lvl="0" indent="0" algn="l" defTabSz="914400" rtl="0" eaLnBrk="1" fontAlgn="auto" latinLnBrk="0" hangingPunct="1">
              <a:lnSpc>
                <a:spcPct val="100000"/>
              </a:lnSpc>
              <a:spcBef>
                <a:spcPct val="0"/>
              </a:spcBef>
              <a:spcAft>
                <a:spcPts val="0"/>
              </a:spcAft>
              <a:buClrTx/>
              <a:buSzTx/>
              <a:buFontTx/>
              <a:buNone/>
              <a:tabLst/>
              <a:defRPr/>
            </a:pPr>
            <a:r>
              <a:rPr lang="en-US" sz="3200" dirty="0" smtClean="0">
                <a:latin typeface="+mj-lt"/>
                <a:ea typeface="+mj-ea"/>
                <a:cs typeface="+mj-cs"/>
              </a:rPr>
              <a:t>					 </a:t>
            </a:r>
            <a:r>
              <a:rPr lang="en-US" sz="2400" dirty="0" smtClean="0">
                <a:latin typeface="+mj-lt"/>
                <a:ea typeface="+mj-ea"/>
                <a:cs typeface="+mj-cs"/>
              </a:rPr>
              <a:t>(aesthetic manipulation for 					  desired effect)</a:t>
            </a:r>
            <a:endParaRPr kumimoji="0" lang="en-US" sz="3200" b="0" i="0" u="none" strike="noStrike" kern="1200" cap="none" spc="0" normalizeH="0" baseline="0" noProof="0" dirty="0">
              <a:ln>
                <a:noFill/>
              </a:ln>
              <a:solidFill>
                <a:schemeClr val="tx1"/>
              </a:solidFill>
              <a:effectLst/>
              <a:uLnTx/>
              <a:uFillTx/>
              <a:latin typeface="+mj-lt"/>
              <a:ea typeface="+mj-ea"/>
              <a:cs typeface="+mj-cs"/>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Andre </a:t>
            </a:r>
            <a:r>
              <a:rPr lang="en-US" b="1" dirty="0" err="1" smtClean="0"/>
              <a:t>Bazin</a:t>
            </a:r>
            <a:endParaRPr lang="en-US" b="1" dirty="0"/>
          </a:p>
        </p:txBody>
      </p:sp>
      <p:pic>
        <p:nvPicPr>
          <p:cNvPr id="1026" name="Picture 2"/>
          <p:cNvPicPr>
            <a:picLocks noChangeAspect="1" noChangeArrowheads="1"/>
          </p:cNvPicPr>
          <p:nvPr/>
        </p:nvPicPr>
        <p:blipFill>
          <a:blip r:embed="rId2" cstate="print">
            <a:lum bright="10000" contrast="20000"/>
          </a:blip>
          <a:srcRect l="12884" t="20833" r="13324" b="18750"/>
          <a:stretch>
            <a:fillRect/>
          </a:stretch>
        </p:blipFill>
        <p:spPr bwMode="auto">
          <a:xfrm>
            <a:off x="0" y="1752600"/>
            <a:ext cx="9104586" cy="4800600"/>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rot="16200000">
            <a:off x="5562600" y="2819400"/>
            <a:ext cx="6019800" cy="1143000"/>
          </a:xfrm>
        </p:spPr>
        <p:txBody>
          <a:bodyPr>
            <a:normAutofit/>
          </a:bodyPr>
          <a:lstStyle/>
          <a:p>
            <a:pPr algn="l"/>
            <a:r>
              <a:rPr lang="en-US" sz="1600" dirty="0" smtClean="0">
                <a:hlinkClick r:id="rId2"/>
              </a:rPr>
              <a:t>https://www2.bfi.org.uk/news-opinion/sight-sound-magazine/features/andre-bazin-divining-real-film-criticism-overview</a:t>
            </a:r>
            <a:r>
              <a:rPr lang="en-US" sz="1600" dirty="0" smtClean="0"/>
              <a:t/>
            </a:r>
            <a:br>
              <a:rPr lang="en-US" sz="1600" dirty="0" smtClean="0"/>
            </a:br>
            <a:endParaRPr lang="en-US" sz="1600" dirty="0"/>
          </a:p>
        </p:txBody>
      </p:sp>
      <p:sp>
        <p:nvSpPr>
          <p:cNvPr id="3" name="Content Placeholder 2"/>
          <p:cNvSpPr>
            <a:spLocks noGrp="1"/>
          </p:cNvSpPr>
          <p:nvPr>
            <p:ph idx="1"/>
          </p:nvPr>
        </p:nvSpPr>
        <p:spPr>
          <a:xfrm>
            <a:off x="457200" y="990600"/>
            <a:ext cx="6858000" cy="5135563"/>
          </a:xfrm>
          <a:solidFill>
            <a:schemeClr val="bg1">
              <a:lumMod val="95000"/>
            </a:schemeClr>
          </a:solidFill>
          <a:ln>
            <a:solidFill>
              <a:schemeClr val="tx1"/>
            </a:solidFill>
          </a:ln>
        </p:spPr>
        <p:txBody>
          <a:bodyPr>
            <a:normAutofit fontScale="92500"/>
          </a:bodyPr>
          <a:lstStyle/>
          <a:p>
            <a:pPr>
              <a:buNone/>
            </a:pPr>
            <a:r>
              <a:rPr lang="en-US" dirty="0" smtClean="0">
                <a:latin typeface="Bahnschrift SemiBold SemiConden" pitchFamily="34" charset="0"/>
              </a:rPr>
              <a:t>    </a:t>
            </a:r>
            <a:r>
              <a:rPr lang="en-US" dirty="0" err="1" smtClean="0">
                <a:latin typeface="Bahnschrift SemiBold SemiConden" pitchFamily="34" charset="0"/>
              </a:rPr>
              <a:t>Bazin</a:t>
            </a:r>
            <a:r>
              <a:rPr lang="en-US" dirty="0" smtClean="0">
                <a:latin typeface="Bahnschrift SemiBold SemiConden" pitchFamily="34" charset="0"/>
              </a:rPr>
              <a:t> </a:t>
            </a:r>
            <a:r>
              <a:rPr lang="en-US" dirty="0" err="1" smtClean="0">
                <a:latin typeface="Bahnschrift SemiLight" pitchFamily="34" charset="0"/>
              </a:rPr>
              <a:t>recognised</a:t>
            </a:r>
            <a:r>
              <a:rPr lang="en-US" dirty="0" smtClean="0">
                <a:latin typeface="Bahnschrift SemiLight" pitchFamily="34" charset="0"/>
              </a:rPr>
              <a:t> that film art always </a:t>
            </a:r>
            <a:r>
              <a:rPr lang="en-US" dirty="0" smtClean="0">
                <a:solidFill>
                  <a:srgbClr val="FF0000"/>
                </a:solidFill>
                <a:latin typeface="Bahnschrift SemiLight" pitchFamily="34" charset="0"/>
              </a:rPr>
              <a:t>condenses, shapes and orders the reality</a:t>
            </a:r>
            <a:r>
              <a:rPr lang="en-US" dirty="0" smtClean="0">
                <a:latin typeface="Bahnschrift SemiLight" pitchFamily="34" charset="0"/>
              </a:rPr>
              <a:t> it records, but what he looked for in filmmakers was a kind of spiritual disposition towards reality – an intention to serve it by a scrupulous effacement of means and a corresponding unwillingness to do violence to it through ideological abstraction or self-</a:t>
            </a:r>
            <a:r>
              <a:rPr lang="en-US" dirty="0" err="1" smtClean="0">
                <a:latin typeface="Bahnschrift SemiLight" pitchFamily="34" charset="0"/>
              </a:rPr>
              <a:t>aggrandising</a:t>
            </a:r>
            <a:r>
              <a:rPr lang="en-US" dirty="0" smtClean="0">
                <a:latin typeface="Bahnschrift SemiLight" pitchFamily="34" charset="0"/>
              </a:rPr>
              <a:t> technique.</a:t>
            </a:r>
            <a:endParaRPr lang="en-US" dirty="0">
              <a:latin typeface="Bahnschrift SemiLight" pitchFamily="34" charset="0"/>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buNone/>
            </a:pPr>
            <a:r>
              <a:rPr lang="en-US" dirty="0" smtClean="0"/>
              <a:t>	</a:t>
            </a:r>
            <a:r>
              <a:rPr lang="en-US" b="1" dirty="0" err="1" smtClean="0">
                <a:latin typeface="Bahnschrift Light SemiCondensed" pitchFamily="34" charset="0"/>
              </a:rPr>
              <a:t>Bazin</a:t>
            </a:r>
            <a:r>
              <a:rPr lang="en-US" b="1" dirty="0" smtClean="0">
                <a:latin typeface="Bahnschrift Light SemiCondensed" pitchFamily="34" charset="0"/>
              </a:rPr>
              <a:t> </a:t>
            </a:r>
            <a:r>
              <a:rPr lang="en-US" dirty="0" smtClean="0">
                <a:latin typeface="Bahnschrift Light SemiCondensed" pitchFamily="34" charset="0"/>
              </a:rPr>
              <a:t>concedes that there is no art without artifice and that one must surrender a measure of reality in the process of translating it on to celluloid. The cinematic staging of the real can be carried out in untold ways, so it would be </a:t>
            </a:r>
            <a:r>
              <a:rPr lang="en-US" b="1" dirty="0" smtClean="0">
                <a:latin typeface="Bahnschrift Light SemiCondensed" pitchFamily="34" charset="0"/>
              </a:rPr>
              <a:t>more suitable to speak of ‘realisms’ </a:t>
            </a:r>
            <a:r>
              <a:rPr lang="en-US" dirty="0" smtClean="0">
                <a:latin typeface="Bahnschrift Light SemiCondensed" pitchFamily="34" charset="0"/>
              </a:rPr>
              <a:t>than of a single definitive realist mode</a:t>
            </a:r>
            <a:r>
              <a:rPr lang="en-US" dirty="0" smtClean="0"/>
              <a:t>.</a:t>
            </a:r>
            <a:endParaRPr lang="en-US" dirty="0"/>
          </a:p>
        </p:txBody>
      </p:sp>
      <p:sp>
        <p:nvSpPr>
          <p:cNvPr id="4" name="Title 1"/>
          <p:cNvSpPr txBox="1">
            <a:spLocks/>
          </p:cNvSpPr>
          <p:nvPr/>
        </p:nvSpPr>
        <p:spPr>
          <a:xfrm>
            <a:off x="3124200" y="5486400"/>
            <a:ext cx="6019800" cy="1143000"/>
          </a:xfrm>
          <a:prstGeom prst="rect">
            <a:avLst/>
          </a:prstGeom>
        </p:spPr>
        <p:txBody>
          <a:bodyPr vert="horz" lIns="91440" tIns="45720" rIns="91440" bIns="45720" rtlCol="0" anchor="ctr">
            <a:norm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1600" b="0" i="0" u="none" strike="noStrike" kern="1200" cap="none" spc="0" normalizeH="0" baseline="0" noProof="0" smtClean="0">
                <a:ln>
                  <a:noFill/>
                </a:ln>
                <a:solidFill>
                  <a:schemeClr val="tx1"/>
                </a:solidFill>
                <a:effectLst/>
                <a:uLnTx/>
                <a:uFillTx/>
                <a:latin typeface="+mj-lt"/>
                <a:ea typeface="+mj-ea"/>
                <a:cs typeface="+mj-cs"/>
                <a:hlinkClick r:id="rId2"/>
              </a:rPr>
              <a:t>https://www2.bfi.org.uk/news-opinion/sight-sound-magazine/features/andre-bazin-divining-real-film-criticism-overview</a:t>
            </a:r>
            <a:r>
              <a:rPr kumimoji="0" lang="en-US" sz="1600" b="0" i="0" u="none" strike="noStrike" kern="1200" cap="none" spc="0" normalizeH="0" baseline="0" noProof="0" smtClean="0">
                <a:ln>
                  <a:noFill/>
                </a:ln>
                <a:solidFill>
                  <a:schemeClr val="tx1"/>
                </a:solidFill>
                <a:effectLst/>
                <a:uLnTx/>
                <a:uFillTx/>
                <a:latin typeface="+mj-lt"/>
                <a:ea typeface="+mj-ea"/>
                <a:cs typeface="+mj-cs"/>
              </a:rPr>
              <a:t/>
            </a:r>
            <a:br>
              <a:rPr kumimoji="0" lang="en-US" sz="1600" b="0" i="0" u="none" strike="noStrike" kern="1200" cap="none" spc="0" normalizeH="0" baseline="0" noProof="0" smtClean="0">
                <a:ln>
                  <a:noFill/>
                </a:ln>
                <a:solidFill>
                  <a:schemeClr val="tx1"/>
                </a:solidFill>
                <a:effectLst/>
                <a:uLnTx/>
                <a:uFillTx/>
                <a:latin typeface="+mj-lt"/>
                <a:ea typeface="+mj-ea"/>
                <a:cs typeface="+mj-cs"/>
              </a:rPr>
            </a:br>
            <a:endParaRPr kumimoji="0" lang="en-US" sz="1600" b="0" i="0" u="none" strike="noStrike" kern="1200" cap="none" spc="0" normalizeH="0" baseline="0" noProof="0" dirty="0">
              <a:ln>
                <a:noFill/>
              </a:ln>
              <a:solidFill>
                <a:schemeClr val="tx1"/>
              </a:solidFill>
              <a:effectLst/>
              <a:uLnTx/>
              <a:uFillTx/>
              <a:latin typeface="+mj-lt"/>
              <a:ea typeface="+mj-ea"/>
              <a:cs typeface="+mj-cs"/>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943600"/>
            <a:ext cx="8229600" cy="914400"/>
          </a:xfrm>
        </p:spPr>
        <p:txBody>
          <a:bodyPr/>
          <a:lstStyle/>
          <a:p>
            <a:pPr>
              <a:buNone/>
            </a:pPr>
            <a:r>
              <a:rPr lang="en-US" sz="2400" dirty="0" smtClean="0">
                <a:hlinkClick r:id="rId2"/>
              </a:rPr>
              <a:t>https://www.youtube.com/watch?v=KNd-qSF698A</a:t>
            </a:r>
            <a:endParaRPr lang="en-US" sz="2400" dirty="0" smtClean="0"/>
          </a:p>
          <a:p>
            <a:pPr>
              <a:buNone/>
            </a:pPr>
            <a:endParaRPr lang="en-US" dirty="0" smtClean="0"/>
          </a:p>
          <a:p>
            <a:pPr>
              <a:buNone/>
            </a:pPr>
            <a:endParaRPr lang="en-US" dirty="0" smtClean="0"/>
          </a:p>
          <a:p>
            <a:endParaRPr lang="en-US" dirty="0"/>
          </a:p>
        </p:txBody>
      </p:sp>
      <p:sp>
        <p:nvSpPr>
          <p:cNvPr id="5" name="Title 1"/>
          <p:cNvSpPr>
            <a:spLocks noGrp="1"/>
          </p:cNvSpPr>
          <p:nvPr>
            <p:ph type="title"/>
          </p:nvPr>
        </p:nvSpPr>
        <p:spPr>
          <a:xfrm>
            <a:off x="358468" y="315500"/>
            <a:ext cx="5699078" cy="1847850"/>
          </a:xfrm>
        </p:spPr>
        <p:txBody>
          <a:bodyPr>
            <a:normAutofit fontScale="90000"/>
          </a:bodyPr>
          <a:lstStyle/>
          <a:p>
            <a:r>
              <a:rPr lang="en-US" sz="4000" b="1" i="1" dirty="0"/>
              <a:t>Simulacra and Simulation </a:t>
            </a:r>
            <a:r>
              <a:rPr lang="en-US" sz="4000" dirty="0"/>
              <a:t>by Jean </a:t>
            </a:r>
            <a:r>
              <a:rPr lang="en-US" sz="4000" dirty="0" err="1"/>
              <a:t>Baudrillard</a:t>
            </a:r>
            <a:r>
              <a:rPr lang="en-US" dirty="0"/>
              <a:t/>
            </a:r>
            <a:br>
              <a:rPr lang="en-US" dirty="0"/>
            </a:br>
            <a:endParaRPr lang="en-US" dirty="0"/>
          </a:p>
        </p:txBody>
      </p:sp>
      <p:pic>
        <p:nvPicPr>
          <p:cNvPr id="1026" name="Picture 2"/>
          <p:cNvPicPr>
            <a:picLocks noChangeAspect="1" noChangeArrowheads="1"/>
          </p:cNvPicPr>
          <p:nvPr/>
        </p:nvPicPr>
        <p:blipFill>
          <a:blip r:embed="rId3" cstate="print"/>
          <a:srcRect l="18155" t="29167" r="39092" b="38541"/>
          <a:stretch>
            <a:fillRect/>
          </a:stretch>
        </p:blipFill>
        <p:spPr bwMode="auto">
          <a:xfrm>
            <a:off x="152400" y="1981200"/>
            <a:ext cx="5562600" cy="2362200"/>
          </a:xfrm>
          <a:prstGeom prst="rect">
            <a:avLst/>
          </a:prstGeom>
          <a:noFill/>
          <a:ln w="9525">
            <a:noFill/>
            <a:miter lim="800000"/>
            <a:headEnd/>
            <a:tailEnd/>
          </a:ln>
        </p:spPr>
      </p:pic>
      <p:pic>
        <p:nvPicPr>
          <p:cNvPr id="4" name="Picture 2"/>
          <p:cNvPicPr>
            <a:picLocks noChangeAspect="1" noChangeArrowheads="1"/>
          </p:cNvPicPr>
          <p:nvPr/>
        </p:nvPicPr>
        <p:blipFill>
          <a:blip r:embed="rId4" cstate="print"/>
          <a:srcRect t="14366" r="32973" b="15112"/>
          <a:stretch>
            <a:fillRect/>
          </a:stretch>
        </p:blipFill>
        <p:spPr bwMode="auto">
          <a:xfrm>
            <a:off x="4764314" y="3276600"/>
            <a:ext cx="4379686" cy="2590800"/>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US"/>
          </a:p>
        </p:txBody>
      </p:sp>
      <p:sp>
        <p:nvSpPr>
          <p:cNvPr id="4" name="Rectangle 3"/>
          <p:cNvSpPr/>
          <p:nvPr/>
        </p:nvSpPr>
        <p:spPr>
          <a:xfrm>
            <a:off x="3682173" y="3244334"/>
            <a:ext cx="1779654" cy="369332"/>
          </a:xfrm>
          <a:prstGeom prst="rect">
            <a:avLst/>
          </a:prstGeom>
        </p:spPr>
        <p:txBody>
          <a:bodyPr wrap="none">
            <a:spAutoFit/>
          </a:bodyPr>
          <a:lstStyle/>
          <a:p>
            <a:r>
              <a:rPr lang="en-US" i="1" dirty="0" smtClean="0">
                <a:latin typeface="Bahnschrift SemiBold Condensed" pitchFamily="34" charset="0"/>
              </a:rPr>
              <a:t>Saving Private Ryan </a:t>
            </a:r>
            <a:endParaRPr lang="en-US" dirty="0"/>
          </a:p>
        </p:txBody>
      </p:sp>
      <p:sp>
        <p:nvSpPr>
          <p:cNvPr id="5" name="Rectangle 4"/>
          <p:cNvSpPr/>
          <p:nvPr/>
        </p:nvSpPr>
        <p:spPr>
          <a:xfrm>
            <a:off x="0" y="685800"/>
            <a:ext cx="9144000" cy="5755422"/>
          </a:xfrm>
          <a:prstGeom prst="rect">
            <a:avLst/>
          </a:prstGeom>
          <a:solidFill>
            <a:schemeClr val="accent4">
              <a:lumMod val="40000"/>
              <a:lumOff val="60000"/>
            </a:schemeClr>
          </a:solidFill>
          <a:ln>
            <a:solidFill>
              <a:schemeClr val="tx1"/>
            </a:solidFill>
          </a:ln>
        </p:spPr>
        <p:txBody>
          <a:bodyPr wrap="square">
            <a:spAutoFit/>
          </a:bodyPr>
          <a:lstStyle/>
          <a:p>
            <a:r>
              <a:rPr lang="en-US" sz="3200" b="1" dirty="0"/>
              <a:t>4 Stages of the Sign-Order</a:t>
            </a:r>
          </a:p>
          <a:p>
            <a:r>
              <a:rPr lang="en-US" sz="2400" b="1" dirty="0"/>
              <a:t>1) The first stage</a:t>
            </a:r>
            <a:r>
              <a:rPr lang="en-US" sz="2400" dirty="0"/>
              <a:t> is a faithful image/copy, where we believe, and it may even be correct, that a sign is a “reflection of a profound reality” (pg 6), this is a good appearance, in what </a:t>
            </a:r>
            <a:r>
              <a:rPr lang="en-US" sz="2400" dirty="0" err="1"/>
              <a:t>Baudrillard</a:t>
            </a:r>
            <a:r>
              <a:rPr lang="en-US" sz="2400" dirty="0"/>
              <a:t> called “the sacramental order”. For example, a photo of a king on a piece of paper, we have faith that it is the king in question.</a:t>
            </a:r>
          </a:p>
          <a:p>
            <a:r>
              <a:rPr lang="en-US" sz="2400" b="1" dirty="0"/>
              <a:t>2) The second stage</a:t>
            </a:r>
            <a:r>
              <a:rPr lang="en-US" sz="2400" dirty="0"/>
              <a:t> is perversion of reality, this is where we come to believe the sign to be an unfaithful copy, which “masks and denatures” reality as an “evil appearance—it is of the order of </a:t>
            </a:r>
            <a:r>
              <a:rPr lang="en-US" sz="2400" dirty="0" err="1"/>
              <a:t>maleficence</a:t>
            </a:r>
            <a:r>
              <a:rPr lang="en-US" sz="2400" dirty="0"/>
              <a:t>”. Here, signs and images do not faithfully reveal reality to us, but can hint at the existence of an obscure reality which the sign itself is incapable of encapsulating. For example, a fake painting, which is made to look like a real painting. The fake painting is capable of communicating something to the viewer, but the viewer is not capable of deciphering what this means</a:t>
            </a:r>
            <a:r>
              <a:rPr lang="en-US" sz="2400" dirty="0" smtClean="0"/>
              <a:t>.</a:t>
            </a:r>
            <a:endParaRPr lang="en-US" sz="2400" dirty="0"/>
          </a:p>
        </p:txBody>
      </p:sp>
      <p:pic>
        <p:nvPicPr>
          <p:cNvPr id="6" name="Picture 2" descr="The Eternal Orange"/>
          <p:cNvPicPr>
            <a:picLocks noChangeAspect="1" noChangeArrowheads="1"/>
          </p:cNvPicPr>
          <p:nvPr/>
        </p:nvPicPr>
        <p:blipFill>
          <a:blip r:embed="rId2" cstate="print"/>
          <a:srcRect/>
          <a:stretch>
            <a:fillRect/>
          </a:stretch>
        </p:blipFill>
        <p:spPr bwMode="auto">
          <a:xfrm>
            <a:off x="6858000" y="228600"/>
            <a:ext cx="1649961" cy="1734747"/>
          </a:xfrm>
          <a:prstGeom prst="rect">
            <a:avLst/>
          </a:prstGeom>
          <a:noFill/>
        </p:spPr>
      </p:pic>
      <p:pic>
        <p:nvPicPr>
          <p:cNvPr id="7" name="Picture 4" descr="Uncle Matt's Organic Orange Juice with Pulp – Uncle Matt's Organic"/>
          <p:cNvPicPr>
            <a:picLocks noChangeAspect="1" noChangeArrowheads="1"/>
          </p:cNvPicPr>
          <p:nvPr/>
        </p:nvPicPr>
        <p:blipFill>
          <a:blip r:embed="rId3" cstate="print"/>
          <a:srcRect/>
          <a:stretch>
            <a:fillRect/>
          </a:stretch>
        </p:blipFill>
        <p:spPr bwMode="auto">
          <a:xfrm>
            <a:off x="7548753" y="3848100"/>
            <a:ext cx="1595247" cy="30099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US"/>
          </a:p>
        </p:txBody>
      </p:sp>
      <p:sp>
        <p:nvSpPr>
          <p:cNvPr id="4" name="Rectangle 3"/>
          <p:cNvSpPr/>
          <p:nvPr/>
        </p:nvSpPr>
        <p:spPr>
          <a:xfrm>
            <a:off x="0" y="685800"/>
            <a:ext cx="9144000" cy="6494085"/>
          </a:xfrm>
          <a:prstGeom prst="rect">
            <a:avLst/>
          </a:prstGeom>
          <a:solidFill>
            <a:schemeClr val="accent4">
              <a:lumMod val="40000"/>
              <a:lumOff val="60000"/>
            </a:schemeClr>
          </a:solidFill>
          <a:ln>
            <a:solidFill>
              <a:schemeClr val="tx1"/>
            </a:solidFill>
          </a:ln>
        </p:spPr>
        <p:txBody>
          <a:bodyPr wrap="square">
            <a:spAutoFit/>
          </a:bodyPr>
          <a:lstStyle/>
          <a:p>
            <a:r>
              <a:rPr lang="en-US" sz="3200" b="1" dirty="0"/>
              <a:t>4 Stages of the </a:t>
            </a:r>
            <a:r>
              <a:rPr lang="en-US" sz="3200" b="1" dirty="0" smtClean="0"/>
              <a:t>Sign-Order (continued…)</a:t>
            </a:r>
            <a:endParaRPr lang="en-US" sz="3200" b="1" dirty="0"/>
          </a:p>
          <a:p>
            <a:r>
              <a:rPr lang="en-US" sz="2400" b="1" dirty="0" smtClean="0"/>
              <a:t>3</a:t>
            </a:r>
            <a:r>
              <a:rPr lang="en-US" sz="2400" b="1" dirty="0"/>
              <a:t>) The third stage</a:t>
            </a:r>
            <a:r>
              <a:rPr lang="en-US" sz="2400" dirty="0"/>
              <a:t> masks the absence of a profound reality, where the simulacrum pretends to be a faithful copy, but it is a copy with no original. Signs and images claim to represent something real, but no representation is taking place and arbitrary images are merely suggested as things which they have no relationship to. </a:t>
            </a:r>
            <a:r>
              <a:rPr lang="en-US" sz="2400" dirty="0" err="1"/>
              <a:t>Baudrillard</a:t>
            </a:r>
            <a:r>
              <a:rPr lang="en-US" sz="2400" dirty="0"/>
              <a:t> calls this the “order of sorcery”, a regime of semantic algebra where all human meaning is conjured artificially to appear as a reference to the (increasingly) hermetic truth. For example, an advertisement which uses a celebrity to sell a product. The celebrity is not actually endorsing the product, but their image is used in order to make the product seem more appealing.</a:t>
            </a:r>
          </a:p>
          <a:p>
            <a:r>
              <a:rPr lang="en-US" sz="2400" b="1" dirty="0"/>
              <a:t>4) The fourth stage</a:t>
            </a:r>
            <a:r>
              <a:rPr lang="en-US" sz="2400" dirty="0"/>
              <a:t> is pure simulation, in which the simulacrum has no relationship to any reality – there is no longer any distinction between the original and the copy. For example, in the movie The Matrix, the characters are actually living in a simulated world, and the world around them is fake.</a:t>
            </a:r>
          </a:p>
        </p:txBody>
      </p:sp>
      <p:pic>
        <p:nvPicPr>
          <p:cNvPr id="5" name="Picture 6" descr="Fanta Orange - 2lt - Scottish Grocers"/>
          <p:cNvPicPr>
            <a:picLocks noChangeAspect="1" noChangeArrowheads="1"/>
          </p:cNvPicPr>
          <p:nvPr/>
        </p:nvPicPr>
        <p:blipFill>
          <a:blip r:embed="rId2" cstate="print"/>
          <a:srcRect l="32857" r="31429"/>
          <a:stretch>
            <a:fillRect/>
          </a:stretch>
        </p:blipFill>
        <p:spPr bwMode="auto">
          <a:xfrm>
            <a:off x="7620000" y="1828800"/>
            <a:ext cx="1197429" cy="3352800"/>
          </a:xfrm>
          <a:prstGeom prst="rect">
            <a:avLst/>
          </a:prstGeom>
          <a:noFill/>
        </p:spPr>
      </p:pic>
      <p:pic>
        <p:nvPicPr>
          <p:cNvPr id="6" name="Picture 8" descr="Terry's Chocolate Toffee Crunch Orange - Candy Blog"/>
          <p:cNvPicPr>
            <a:picLocks noChangeAspect="1" noChangeArrowheads="1"/>
          </p:cNvPicPr>
          <p:nvPr/>
        </p:nvPicPr>
        <p:blipFill>
          <a:blip r:embed="rId3" cstate="print"/>
          <a:srcRect/>
          <a:stretch>
            <a:fillRect/>
          </a:stretch>
        </p:blipFill>
        <p:spPr bwMode="auto">
          <a:xfrm>
            <a:off x="381000" y="3276600"/>
            <a:ext cx="1949680" cy="18288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Which stage is </a:t>
            </a:r>
            <a:r>
              <a:rPr lang="en-US" i="1" dirty="0" smtClean="0"/>
              <a:t>Saving Private Ryan</a:t>
            </a:r>
            <a:r>
              <a:rPr lang="en-US" dirty="0" smtClean="0"/>
              <a:t>?</a:t>
            </a:r>
            <a:endParaRPr lang="en-US" dirty="0"/>
          </a:p>
        </p:txBody>
      </p:sp>
      <p:pic>
        <p:nvPicPr>
          <p:cNvPr id="1026" name="Picture 2" descr="The Eternal Orange"/>
          <p:cNvPicPr>
            <a:picLocks noChangeAspect="1" noChangeArrowheads="1"/>
          </p:cNvPicPr>
          <p:nvPr/>
        </p:nvPicPr>
        <p:blipFill>
          <a:blip r:embed="rId2" cstate="print"/>
          <a:srcRect/>
          <a:stretch>
            <a:fillRect/>
          </a:stretch>
        </p:blipFill>
        <p:spPr bwMode="auto">
          <a:xfrm>
            <a:off x="304800" y="2819400"/>
            <a:ext cx="1649961" cy="1734747"/>
          </a:xfrm>
          <a:prstGeom prst="rect">
            <a:avLst/>
          </a:prstGeom>
          <a:noFill/>
        </p:spPr>
      </p:pic>
      <p:pic>
        <p:nvPicPr>
          <p:cNvPr id="1028" name="Picture 4" descr="Uncle Matt's Organic Orange Juice with Pulp – Uncle Matt's Organic"/>
          <p:cNvPicPr>
            <a:picLocks noChangeAspect="1" noChangeArrowheads="1"/>
          </p:cNvPicPr>
          <p:nvPr/>
        </p:nvPicPr>
        <p:blipFill>
          <a:blip r:embed="rId3" cstate="print"/>
          <a:srcRect/>
          <a:stretch>
            <a:fillRect/>
          </a:stretch>
        </p:blipFill>
        <p:spPr bwMode="auto">
          <a:xfrm>
            <a:off x="2590800" y="1676400"/>
            <a:ext cx="1595247" cy="3009900"/>
          </a:xfrm>
          <a:prstGeom prst="rect">
            <a:avLst/>
          </a:prstGeom>
          <a:noFill/>
        </p:spPr>
      </p:pic>
      <p:pic>
        <p:nvPicPr>
          <p:cNvPr id="1030" name="Picture 6" descr="Fanta Orange - 2lt - Scottish Grocers"/>
          <p:cNvPicPr>
            <a:picLocks noChangeAspect="1" noChangeArrowheads="1"/>
          </p:cNvPicPr>
          <p:nvPr/>
        </p:nvPicPr>
        <p:blipFill>
          <a:blip r:embed="rId4" cstate="print"/>
          <a:srcRect l="32857" r="31429"/>
          <a:stretch>
            <a:fillRect/>
          </a:stretch>
        </p:blipFill>
        <p:spPr bwMode="auto">
          <a:xfrm>
            <a:off x="4953000" y="1524000"/>
            <a:ext cx="1197429" cy="3352800"/>
          </a:xfrm>
          <a:prstGeom prst="rect">
            <a:avLst/>
          </a:prstGeom>
          <a:noFill/>
        </p:spPr>
      </p:pic>
      <p:pic>
        <p:nvPicPr>
          <p:cNvPr id="1032" name="Picture 8" descr="Terry's Chocolate Toffee Crunch Orange - Candy Blog"/>
          <p:cNvPicPr>
            <a:picLocks noChangeAspect="1" noChangeArrowheads="1"/>
          </p:cNvPicPr>
          <p:nvPr/>
        </p:nvPicPr>
        <p:blipFill>
          <a:blip r:embed="rId5" cstate="print"/>
          <a:srcRect/>
          <a:stretch>
            <a:fillRect/>
          </a:stretch>
        </p:blipFill>
        <p:spPr bwMode="auto">
          <a:xfrm>
            <a:off x="6781800" y="2667000"/>
            <a:ext cx="1949680" cy="1828800"/>
          </a:xfrm>
          <a:prstGeom prst="rect">
            <a:avLst/>
          </a:prstGeom>
          <a:noFill/>
        </p:spPr>
      </p:pic>
      <p:sp>
        <p:nvSpPr>
          <p:cNvPr id="8" name="Title 1"/>
          <p:cNvSpPr txBox="1">
            <a:spLocks/>
          </p:cNvSpPr>
          <p:nvPr/>
        </p:nvSpPr>
        <p:spPr>
          <a:xfrm>
            <a:off x="228600" y="4953000"/>
            <a:ext cx="1828800" cy="1143000"/>
          </a:xfrm>
          <a:prstGeom prst="rect">
            <a:avLst/>
          </a:prstGeom>
        </p:spPr>
        <p:txBody>
          <a:bodyPr vert="horz" lIns="91440" tIns="45720" rIns="91440" bIns="45720" rtlCol="0" anchor="ctr">
            <a:normAutofit fontScale="85000" lnSpcReduction="1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2400" b="0" i="0" u="none" strike="noStrike" kern="1200" cap="none" spc="0" normalizeH="0" baseline="0" noProof="0" dirty="0" smtClean="0">
                <a:ln>
                  <a:noFill/>
                </a:ln>
                <a:solidFill>
                  <a:schemeClr val="tx1"/>
                </a:solidFill>
                <a:effectLst/>
                <a:uLnTx/>
                <a:uFillTx/>
                <a:latin typeface="+mj-lt"/>
                <a:ea typeface="+mj-ea"/>
                <a:cs typeface="+mj-cs"/>
              </a:rPr>
              <a:t>The first stage: The faithful image?</a:t>
            </a:r>
            <a:endParaRPr kumimoji="0" lang="en-US" sz="2400" b="0" i="0" u="none" strike="noStrike" kern="1200" cap="none" spc="0" normalizeH="0" baseline="0" noProof="0" dirty="0">
              <a:ln>
                <a:noFill/>
              </a:ln>
              <a:solidFill>
                <a:schemeClr val="tx1"/>
              </a:solidFill>
              <a:effectLst/>
              <a:uLnTx/>
              <a:uFillTx/>
              <a:latin typeface="+mj-lt"/>
              <a:ea typeface="+mj-ea"/>
              <a:cs typeface="+mj-cs"/>
            </a:endParaRPr>
          </a:p>
        </p:txBody>
      </p:sp>
      <p:sp>
        <p:nvSpPr>
          <p:cNvPr id="9" name="Title 1"/>
          <p:cNvSpPr txBox="1">
            <a:spLocks/>
          </p:cNvSpPr>
          <p:nvPr/>
        </p:nvSpPr>
        <p:spPr>
          <a:xfrm>
            <a:off x="2514600" y="4953000"/>
            <a:ext cx="1828800" cy="1143000"/>
          </a:xfrm>
          <a:prstGeom prst="rect">
            <a:avLst/>
          </a:prstGeom>
        </p:spPr>
        <p:txBody>
          <a:bodyPr vert="horz" lIns="91440" tIns="45720" rIns="91440" bIns="45720" rtlCol="0" anchor="ctr">
            <a:normAutofit fontScale="925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2400" b="0" i="0" u="none" strike="noStrike" kern="1200" cap="none" spc="0" normalizeH="0" baseline="0" noProof="0" dirty="0" smtClean="0">
                <a:ln>
                  <a:noFill/>
                </a:ln>
                <a:solidFill>
                  <a:schemeClr val="tx1"/>
                </a:solidFill>
                <a:effectLst/>
                <a:uLnTx/>
                <a:uFillTx/>
                <a:latin typeface="+mj-lt"/>
                <a:ea typeface="+mj-ea"/>
                <a:cs typeface="+mj-cs"/>
              </a:rPr>
              <a:t>The </a:t>
            </a:r>
            <a:r>
              <a:rPr lang="en-US" sz="2400" dirty="0" smtClean="0">
                <a:latin typeface="+mj-lt"/>
                <a:ea typeface="+mj-ea"/>
                <a:cs typeface="+mj-cs"/>
              </a:rPr>
              <a:t>2</a:t>
            </a:r>
            <a:r>
              <a:rPr lang="en-US" sz="2400" baseline="30000" dirty="0" smtClean="0">
                <a:latin typeface="+mj-lt"/>
                <a:ea typeface="+mj-ea"/>
                <a:cs typeface="+mj-cs"/>
              </a:rPr>
              <a:t>nd</a:t>
            </a:r>
            <a:r>
              <a:rPr lang="en-US" sz="2400" dirty="0" smtClean="0">
                <a:latin typeface="+mj-lt"/>
                <a:ea typeface="+mj-ea"/>
                <a:cs typeface="+mj-cs"/>
              </a:rPr>
              <a:t> </a:t>
            </a:r>
            <a:r>
              <a:rPr kumimoji="0" lang="en-US" sz="2400" b="0" i="0" u="none" strike="noStrike" kern="1200" cap="none" spc="0" normalizeH="0" baseline="0" noProof="0" dirty="0" smtClean="0">
                <a:ln>
                  <a:noFill/>
                </a:ln>
                <a:solidFill>
                  <a:schemeClr val="tx1"/>
                </a:solidFill>
                <a:effectLst/>
                <a:uLnTx/>
                <a:uFillTx/>
                <a:latin typeface="+mj-lt"/>
                <a:ea typeface="+mj-ea"/>
                <a:cs typeface="+mj-cs"/>
              </a:rPr>
              <a:t>stage: The unfaithful</a:t>
            </a:r>
            <a:r>
              <a:rPr kumimoji="0" lang="en-US" sz="2400" b="0" i="0" u="none" strike="noStrike" kern="1200" cap="none" spc="0" normalizeH="0" noProof="0" dirty="0" smtClean="0">
                <a:ln>
                  <a:noFill/>
                </a:ln>
                <a:solidFill>
                  <a:schemeClr val="tx1"/>
                </a:solidFill>
                <a:effectLst/>
                <a:uLnTx/>
                <a:uFillTx/>
                <a:latin typeface="+mj-lt"/>
                <a:ea typeface="+mj-ea"/>
                <a:cs typeface="+mj-cs"/>
              </a:rPr>
              <a:t> copy</a:t>
            </a:r>
            <a:r>
              <a:rPr kumimoji="0" lang="en-US" sz="2400" b="0" i="0" u="none" strike="noStrike" kern="1200" cap="none" spc="0" normalizeH="0" baseline="0" noProof="0" dirty="0" smtClean="0">
                <a:ln>
                  <a:noFill/>
                </a:ln>
                <a:solidFill>
                  <a:schemeClr val="tx1"/>
                </a:solidFill>
                <a:effectLst/>
                <a:uLnTx/>
                <a:uFillTx/>
                <a:latin typeface="+mj-lt"/>
                <a:ea typeface="+mj-ea"/>
                <a:cs typeface="+mj-cs"/>
              </a:rPr>
              <a:t>?</a:t>
            </a:r>
            <a:endParaRPr kumimoji="0" lang="en-US" sz="2400" b="0" i="0" u="none" strike="noStrike" kern="1200" cap="none" spc="0" normalizeH="0" baseline="0" noProof="0" dirty="0">
              <a:ln>
                <a:noFill/>
              </a:ln>
              <a:solidFill>
                <a:schemeClr val="tx1"/>
              </a:solidFill>
              <a:effectLst/>
              <a:uLnTx/>
              <a:uFillTx/>
              <a:latin typeface="+mj-lt"/>
              <a:ea typeface="+mj-ea"/>
              <a:cs typeface="+mj-cs"/>
            </a:endParaRPr>
          </a:p>
        </p:txBody>
      </p:sp>
      <p:sp>
        <p:nvSpPr>
          <p:cNvPr id="10" name="Title 1"/>
          <p:cNvSpPr txBox="1">
            <a:spLocks/>
          </p:cNvSpPr>
          <p:nvPr/>
        </p:nvSpPr>
        <p:spPr>
          <a:xfrm>
            <a:off x="4800600" y="5029200"/>
            <a:ext cx="1828800" cy="1143000"/>
          </a:xfrm>
          <a:prstGeom prst="rect">
            <a:avLst/>
          </a:prstGeom>
        </p:spPr>
        <p:txBody>
          <a:bodyPr vert="horz" lIns="91440" tIns="45720" rIns="91440" bIns="45720" rtlCol="0" anchor="ctr">
            <a:normAutofit fontScale="925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2400" b="0" i="0" u="none" strike="noStrike" kern="1200" cap="none" spc="0" normalizeH="0" baseline="0" noProof="0" dirty="0" smtClean="0">
                <a:ln>
                  <a:noFill/>
                </a:ln>
                <a:solidFill>
                  <a:schemeClr val="tx1"/>
                </a:solidFill>
                <a:effectLst/>
                <a:uLnTx/>
                <a:uFillTx/>
                <a:latin typeface="+mj-lt"/>
                <a:ea typeface="+mj-ea"/>
                <a:cs typeface="+mj-cs"/>
              </a:rPr>
              <a:t>The</a:t>
            </a:r>
            <a:r>
              <a:rPr kumimoji="0" lang="en-US" sz="2400" b="0" i="0" u="none" strike="noStrike" kern="1200" cap="none" spc="0" normalizeH="0" noProof="0" dirty="0" smtClean="0">
                <a:ln>
                  <a:noFill/>
                </a:ln>
                <a:solidFill>
                  <a:schemeClr val="tx1"/>
                </a:solidFill>
                <a:effectLst/>
                <a:uLnTx/>
                <a:uFillTx/>
                <a:latin typeface="+mj-lt"/>
                <a:ea typeface="+mj-ea"/>
                <a:cs typeface="+mj-cs"/>
              </a:rPr>
              <a:t> 3rd</a:t>
            </a:r>
            <a:r>
              <a:rPr lang="en-US" sz="2400" dirty="0" smtClean="0">
                <a:latin typeface="+mj-lt"/>
                <a:ea typeface="+mj-ea"/>
                <a:cs typeface="+mj-cs"/>
              </a:rPr>
              <a:t> </a:t>
            </a:r>
            <a:r>
              <a:rPr kumimoji="0" lang="en-US" sz="2400" b="0" i="0" u="none" strike="noStrike" kern="1200" cap="none" spc="0" normalizeH="0" baseline="0" noProof="0" dirty="0" smtClean="0">
                <a:ln>
                  <a:noFill/>
                </a:ln>
                <a:solidFill>
                  <a:schemeClr val="tx1"/>
                </a:solidFill>
                <a:effectLst/>
                <a:uLnTx/>
                <a:uFillTx/>
                <a:latin typeface="+mj-lt"/>
                <a:ea typeface="+mj-ea"/>
                <a:cs typeface="+mj-cs"/>
              </a:rPr>
              <a:t>stage: The</a:t>
            </a:r>
            <a:r>
              <a:rPr kumimoji="0" lang="en-US" sz="2400" b="0" i="0" u="none" strike="noStrike" kern="1200" cap="none" spc="0" normalizeH="0" noProof="0" dirty="0" smtClean="0">
                <a:ln>
                  <a:noFill/>
                </a:ln>
                <a:solidFill>
                  <a:schemeClr val="tx1"/>
                </a:solidFill>
                <a:effectLst/>
                <a:uLnTx/>
                <a:uFillTx/>
                <a:latin typeface="+mj-lt"/>
                <a:ea typeface="+mj-ea"/>
                <a:cs typeface="+mj-cs"/>
              </a:rPr>
              <a:t> absence of reality?</a:t>
            </a:r>
            <a:endParaRPr kumimoji="0" lang="en-US" sz="2400" b="0" i="0" u="none" strike="noStrike" kern="1200" cap="none" spc="0" normalizeH="0" baseline="0" noProof="0" dirty="0">
              <a:ln>
                <a:noFill/>
              </a:ln>
              <a:solidFill>
                <a:schemeClr val="tx1"/>
              </a:solidFill>
              <a:effectLst/>
              <a:uLnTx/>
              <a:uFillTx/>
              <a:latin typeface="+mj-lt"/>
              <a:ea typeface="+mj-ea"/>
              <a:cs typeface="+mj-cs"/>
            </a:endParaRPr>
          </a:p>
        </p:txBody>
      </p:sp>
      <p:sp>
        <p:nvSpPr>
          <p:cNvPr id="11" name="Title 1"/>
          <p:cNvSpPr txBox="1">
            <a:spLocks/>
          </p:cNvSpPr>
          <p:nvPr/>
        </p:nvSpPr>
        <p:spPr>
          <a:xfrm>
            <a:off x="7010400" y="4876800"/>
            <a:ext cx="1828800" cy="1143000"/>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2000" b="0" i="0" u="none" strike="noStrike" kern="1200" cap="none" spc="0" normalizeH="0" baseline="0" noProof="0" dirty="0" smtClean="0">
                <a:ln>
                  <a:noFill/>
                </a:ln>
                <a:solidFill>
                  <a:schemeClr val="tx1"/>
                </a:solidFill>
                <a:effectLst/>
                <a:uLnTx/>
                <a:uFillTx/>
                <a:latin typeface="+mj-lt"/>
                <a:ea typeface="+mj-ea"/>
                <a:cs typeface="+mj-cs"/>
              </a:rPr>
              <a:t>The</a:t>
            </a:r>
            <a:r>
              <a:rPr kumimoji="0" lang="en-US" sz="2000" b="0" i="0" u="none" strike="noStrike" kern="1200" cap="none" spc="0" normalizeH="0" noProof="0" dirty="0" smtClean="0">
                <a:ln>
                  <a:noFill/>
                </a:ln>
                <a:solidFill>
                  <a:schemeClr val="tx1"/>
                </a:solidFill>
                <a:effectLst/>
                <a:uLnTx/>
                <a:uFillTx/>
                <a:latin typeface="+mj-lt"/>
                <a:ea typeface="+mj-ea"/>
                <a:cs typeface="+mj-cs"/>
              </a:rPr>
              <a:t> 4th</a:t>
            </a:r>
            <a:r>
              <a:rPr lang="en-US" sz="2000" dirty="0" smtClean="0">
                <a:latin typeface="+mj-lt"/>
                <a:ea typeface="+mj-ea"/>
                <a:cs typeface="+mj-cs"/>
              </a:rPr>
              <a:t> </a:t>
            </a:r>
            <a:r>
              <a:rPr kumimoji="0" lang="en-US" sz="2000" b="0" i="0" u="none" strike="noStrike" kern="1200" cap="none" spc="0" normalizeH="0" baseline="0" noProof="0" dirty="0" smtClean="0">
                <a:ln>
                  <a:noFill/>
                </a:ln>
                <a:solidFill>
                  <a:schemeClr val="tx1"/>
                </a:solidFill>
                <a:effectLst/>
                <a:uLnTx/>
                <a:uFillTx/>
                <a:latin typeface="+mj-lt"/>
                <a:ea typeface="+mj-ea"/>
                <a:cs typeface="+mj-cs"/>
              </a:rPr>
              <a:t>stage: Pure Simulation</a:t>
            </a:r>
            <a:endParaRPr kumimoji="0" lang="en-US" sz="2000" b="0" i="0" u="none" strike="noStrike" kern="1200" cap="none" spc="0" normalizeH="0" baseline="0" noProof="0" dirty="0">
              <a:ln>
                <a:noFill/>
              </a:ln>
              <a:solidFill>
                <a:schemeClr val="tx1"/>
              </a:solidFill>
              <a:effectLst/>
              <a:uLnTx/>
              <a:uFillTx/>
              <a:latin typeface="+mj-lt"/>
              <a:ea typeface="+mj-ea"/>
              <a:cs typeface="+mj-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20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fade">
                                      <p:cBhvr>
                                        <p:cTn id="12" dur="2000"/>
                                        <p:tgtEl>
                                          <p:spTgt spid="9">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0">
                                            <p:txEl>
                                              <p:pRg st="0" end="0"/>
                                            </p:txEl>
                                          </p:spTgt>
                                        </p:tgtEl>
                                        <p:attrNameLst>
                                          <p:attrName>style.visibility</p:attrName>
                                        </p:attrNameLst>
                                      </p:cBhvr>
                                      <p:to>
                                        <p:strVal val="visible"/>
                                      </p:to>
                                    </p:set>
                                    <p:animEffect transition="in" filter="fade">
                                      <p:cBhvr>
                                        <p:cTn id="17" dur="2000"/>
                                        <p:tgtEl>
                                          <p:spTgt spid="10">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1">
                                            <p:txEl>
                                              <p:pRg st="0" end="0"/>
                                            </p:txEl>
                                          </p:spTgt>
                                        </p:tgtEl>
                                        <p:attrNameLst>
                                          <p:attrName>style.visibility</p:attrName>
                                        </p:attrNameLst>
                                      </p:cBhvr>
                                      <p:to>
                                        <p:strVal val="visible"/>
                                      </p:to>
                                    </p:set>
                                    <p:animEffect transition="in" filter="fade">
                                      <p:cBhvr>
                                        <p:cTn id="22" dur="2000"/>
                                        <p:tgtEl>
                                          <p:spTgt spid="1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P spid="9" grpId="0" build="p"/>
      <p:bldP spid="10" grpId="0" build="p"/>
      <p:bldP spid="11"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Consider…</a:t>
            </a:r>
            <a:endParaRPr lang="en-US" dirty="0"/>
          </a:p>
        </p:txBody>
      </p:sp>
      <p:sp>
        <p:nvSpPr>
          <p:cNvPr id="3" name="Content Placeholder 2"/>
          <p:cNvSpPr>
            <a:spLocks noGrp="1"/>
          </p:cNvSpPr>
          <p:nvPr>
            <p:ph idx="1"/>
          </p:nvPr>
        </p:nvSpPr>
        <p:spPr/>
        <p:txBody>
          <a:bodyPr>
            <a:normAutofit fontScale="85000" lnSpcReduction="10000"/>
          </a:bodyPr>
          <a:lstStyle/>
          <a:p>
            <a:r>
              <a:rPr lang="en-US" dirty="0" smtClean="0"/>
              <a:t>Our perception of D-Day has been largely shaped by </a:t>
            </a:r>
            <a:r>
              <a:rPr lang="en-US" i="1" dirty="0" smtClean="0"/>
              <a:t>other</a:t>
            </a:r>
            <a:r>
              <a:rPr lang="en-US" dirty="0" smtClean="0"/>
              <a:t> films (we live in a mediated society/world)</a:t>
            </a:r>
          </a:p>
          <a:p>
            <a:r>
              <a:rPr lang="en-US" dirty="0" smtClean="0"/>
              <a:t>Spielberg’s perception of D-Day was (probably) also shaped by watching films of the D-Day landings</a:t>
            </a:r>
          </a:p>
          <a:p>
            <a:pPr>
              <a:buNone/>
            </a:pPr>
            <a:endParaRPr lang="en-US" dirty="0" smtClean="0">
              <a:latin typeface="Bahnschrift SemiCondensed" pitchFamily="34" charset="0"/>
            </a:endParaRPr>
          </a:p>
          <a:p>
            <a:pPr>
              <a:buNone/>
            </a:pPr>
            <a:r>
              <a:rPr lang="en-US" dirty="0" smtClean="0">
                <a:latin typeface="Bahnschrift SemiCondensed" pitchFamily="34" charset="0"/>
              </a:rPr>
              <a:t>	Yourself when growing up- when you were a teenager did you act the way you did because ‘it’s natural’ or did you watch hundreds of influential media </a:t>
            </a:r>
            <a:r>
              <a:rPr lang="en-US" dirty="0" err="1" smtClean="0">
                <a:latin typeface="Bahnschrift SemiCondensed" pitchFamily="34" charset="0"/>
              </a:rPr>
              <a:t>programmes</a:t>
            </a:r>
            <a:r>
              <a:rPr lang="en-US" dirty="0" smtClean="0">
                <a:latin typeface="Bahnschrift SemiCondensed" pitchFamily="34" charset="0"/>
              </a:rPr>
              <a:t> / films featuring ‘teenage </a:t>
            </a:r>
            <a:r>
              <a:rPr lang="en-US" dirty="0" err="1" smtClean="0">
                <a:latin typeface="Bahnschrift SemiCondensed" pitchFamily="34" charset="0"/>
              </a:rPr>
              <a:t>behaviour</a:t>
            </a:r>
            <a:r>
              <a:rPr lang="en-US" dirty="0" smtClean="0">
                <a:latin typeface="Bahnschrift SemiCondensed" pitchFamily="34" charset="0"/>
              </a:rPr>
              <a:t>’ that  shaped / changed/ justified your own </a:t>
            </a:r>
            <a:r>
              <a:rPr lang="en-US" dirty="0" err="1" smtClean="0">
                <a:latin typeface="Bahnschrift SemiCondensed" pitchFamily="34" charset="0"/>
              </a:rPr>
              <a:t>behaviour</a:t>
            </a:r>
            <a:r>
              <a:rPr lang="en-US" dirty="0" smtClean="0">
                <a:latin typeface="Bahnschrift SemiCondensed" pitchFamily="34" charset="0"/>
              </a:rPr>
              <a:t>?</a:t>
            </a:r>
          </a:p>
          <a:p>
            <a:pPr>
              <a:buNone/>
            </a:pP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wipe(down)">
                                      <p:cBhvr>
                                        <p:cTn id="1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BFI recommends…</a:t>
            </a:r>
            <a:endParaRPr lang="en-US" dirty="0"/>
          </a:p>
        </p:txBody>
      </p:sp>
      <p:pic>
        <p:nvPicPr>
          <p:cNvPr id="44034" name="Picture 2"/>
          <p:cNvPicPr>
            <a:picLocks noChangeAspect="1" noChangeArrowheads="1"/>
          </p:cNvPicPr>
          <p:nvPr/>
        </p:nvPicPr>
        <p:blipFill>
          <a:blip r:embed="rId2" cstate="print"/>
          <a:srcRect l="12299" t="15625" r="28550" b="25000"/>
          <a:stretch>
            <a:fillRect/>
          </a:stretch>
        </p:blipFill>
        <p:spPr bwMode="auto">
          <a:xfrm>
            <a:off x="304800" y="1600200"/>
            <a:ext cx="7696200" cy="4343400"/>
          </a:xfrm>
          <a:prstGeom prst="rect">
            <a:avLst/>
          </a:prstGeom>
          <a:ln>
            <a:noFill/>
          </a:ln>
          <a:effectLst>
            <a:outerShdw blurRad="292100" dist="139700" dir="2700000" algn="tl" rotWithShape="0">
              <a:srgbClr val="333333">
                <a:alpha val="65000"/>
              </a:srgbClr>
            </a:outerShdw>
          </a:effectLst>
        </p:spPr>
      </p:pic>
      <p:sp>
        <p:nvSpPr>
          <p:cNvPr id="5" name="Rectangle 4"/>
          <p:cNvSpPr/>
          <p:nvPr/>
        </p:nvSpPr>
        <p:spPr>
          <a:xfrm>
            <a:off x="3048000" y="6211669"/>
            <a:ext cx="5334000" cy="646331"/>
          </a:xfrm>
          <a:prstGeom prst="rect">
            <a:avLst/>
          </a:prstGeom>
        </p:spPr>
        <p:txBody>
          <a:bodyPr wrap="square">
            <a:spAutoFit/>
          </a:bodyPr>
          <a:lstStyle/>
          <a:p>
            <a:r>
              <a:rPr lang="en-US" dirty="0" smtClean="0">
                <a:hlinkClick r:id="rId3"/>
              </a:rPr>
              <a:t>https://www.bfi.org.uk/lists/10-great-films-set-d-day</a:t>
            </a:r>
            <a:endParaRPr lang="en-US" dirty="0" smtClean="0"/>
          </a:p>
          <a:p>
            <a:endParaRPr lang="en-US" dirty="0"/>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5058" name="Picture 2" descr="https://core-cms.bfi.org.uk/sites/default/files/styles/responsive/public/2021-08/d-day-the-sixth-of-june-1956-poster-with-red-type.jpg/1440x0/d-day-the-sixth-of-june-1956-poster-with-red-type.jpg"/>
          <p:cNvPicPr>
            <a:picLocks noChangeAspect="1" noChangeArrowheads="1"/>
          </p:cNvPicPr>
          <p:nvPr/>
        </p:nvPicPr>
        <p:blipFill>
          <a:blip r:embed="rId2" cstate="print">
            <a:lum bright="10000" contrast="10000"/>
          </a:blip>
          <a:srcRect/>
          <a:stretch>
            <a:fillRect/>
          </a:stretch>
        </p:blipFill>
        <p:spPr bwMode="auto">
          <a:xfrm>
            <a:off x="457200" y="304800"/>
            <a:ext cx="8128000" cy="6096000"/>
          </a:xfrm>
          <a:prstGeom prst="rect">
            <a:avLst/>
          </a:prstGeom>
          <a:noFill/>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7106" name="Picture 2"/>
          <p:cNvPicPr>
            <a:picLocks noChangeAspect="1" noChangeArrowheads="1"/>
          </p:cNvPicPr>
          <p:nvPr/>
        </p:nvPicPr>
        <p:blipFill>
          <a:blip r:embed="rId2" cstate="print"/>
          <a:srcRect l="24597" t="23958" r="26208" b="17708"/>
          <a:stretch>
            <a:fillRect/>
          </a:stretch>
        </p:blipFill>
        <p:spPr bwMode="auto">
          <a:xfrm>
            <a:off x="228600" y="228600"/>
            <a:ext cx="8686800" cy="5791200"/>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533400"/>
            <a:ext cx="8229600" cy="3276600"/>
          </a:xfrm>
        </p:spPr>
        <p:txBody>
          <a:bodyPr>
            <a:noAutofit/>
          </a:bodyPr>
          <a:lstStyle/>
          <a:p>
            <a:pPr algn="just"/>
            <a:r>
              <a:rPr lang="en-US" sz="2800" dirty="0" err="1" smtClean="0"/>
              <a:t>Sombre</a:t>
            </a:r>
            <a:r>
              <a:rPr lang="en-US" sz="2800" dirty="0" smtClean="0"/>
              <a:t>, poetic and elegiac, American filmmaker, writer and actor </a:t>
            </a:r>
            <a:r>
              <a:rPr lang="en-US" sz="2800" b="1" dirty="0" smtClean="0"/>
              <a:t>Stuart Cooper</a:t>
            </a:r>
            <a:r>
              <a:rPr lang="en-US" sz="2800" dirty="0" smtClean="0"/>
              <a:t>’s 1975 black and white war drama, </a:t>
            </a:r>
            <a:r>
              <a:rPr lang="en-US" sz="2800" b="1" i="1" dirty="0" smtClean="0"/>
              <a:t>Overlord</a:t>
            </a:r>
            <a:r>
              <a:rPr lang="en-US" sz="2800" dirty="0" smtClean="0"/>
              <a:t>, is stylistically and tonally at odds with the majority of D-day themed films. Eschewing any hints of heroism, bombast or spectacle, </a:t>
            </a:r>
            <a:r>
              <a:rPr lang="en-US" sz="2800" b="1" i="1" dirty="0" smtClean="0"/>
              <a:t>Overlord</a:t>
            </a:r>
            <a:r>
              <a:rPr lang="en-US" sz="2800" dirty="0" smtClean="0"/>
              <a:t> instead explores the grim reality that for thousands of young men the allied invasion was to be a fait accompli ending in their deaths. With no star names in the cast…</a:t>
            </a:r>
            <a:endParaRPr lang="en-US" sz="2800" dirty="0"/>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p:cNvPicPr>
            <a:picLocks noChangeAspect="1" noChangeArrowheads="1"/>
          </p:cNvPicPr>
          <p:nvPr/>
        </p:nvPicPr>
        <p:blipFill>
          <a:blip r:embed="rId2" cstate="print"/>
          <a:srcRect l="24597" t="23958" r="26208" b="17708"/>
          <a:stretch>
            <a:fillRect/>
          </a:stretch>
        </p:blipFill>
        <p:spPr bwMode="auto">
          <a:xfrm>
            <a:off x="304800" y="685800"/>
            <a:ext cx="4343400" cy="2895600"/>
          </a:xfrm>
          <a:prstGeom prst="rect">
            <a:avLst/>
          </a:prstGeom>
          <a:ln>
            <a:noFill/>
          </a:ln>
          <a:effectLst>
            <a:outerShdw blurRad="292100" dist="139700" dir="2700000" algn="tl" rotWithShape="0">
              <a:srgbClr val="333333">
                <a:alpha val="65000"/>
              </a:srgbClr>
            </a:outerShdw>
          </a:effectLst>
        </p:spPr>
      </p:pic>
      <p:pic>
        <p:nvPicPr>
          <p:cNvPr id="8" name="Picture 4" descr="Uncle Matt's Organic Orange Juice with Pulp – Uncle Matt's Organic"/>
          <p:cNvPicPr>
            <a:picLocks noChangeAspect="1" noChangeArrowheads="1"/>
          </p:cNvPicPr>
          <p:nvPr/>
        </p:nvPicPr>
        <p:blipFill>
          <a:blip r:embed="rId3" cstate="print"/>
          <a:srcRect/>
          <a:stretch>
            <a:fillRect/>
          </a:stretch>
        </p:blipFill>
        <p:spPr bwMode="auto">
          <a:xfrm>
            <a:off x="2590800" y="1676400"/>
            <a:ext cx="1595247" cy="3009900"/>
          </a:xfrm>
          <a:prstGeom prst="rect">
            <a:avLst/>
          </a:prstGeom>
          <a:noFill/>
        </p:spPr>
      </p:pic>
      <p:pic>
        <p:nvPicPr>
          <p:cNvPr id="4" name="Picture 2" descr="The Eternal Orange"/>
          <p:cNvPicPr>
            <a:picLocks noChangeAspect="1" noChangeArrowheads="1"/>
          </p:cNvPicPr>
          <p:nvPr/>
        </p:nvPicPr>
        <p:blipFill>
          <a:blip r:embed="rId4" cstate="print"/>
          <a:srcRect/>
          <a:stretch>
            <a:fillRect/>
          </a:stretch>
        </p:blipFill>
        <p:spPr bwMode="auto">
          <a:xfrm>
            <a:off x="304800" y="2819400"/>
            <a:ext cx="1649961" cy="1734747"/>
          </a:xfrm>
          <a:prstGeom prst="rect">
            <a:avLst/>
          </a:prstGeom>
          <a:noFill/>
        </p:spPr>
      </p:pic>
      <p:pic>
        <p:nvPicPr>
          <p:cNvPr id="7" name="Picture 2" descr="https://core-cms.bfi.org.uk/sites/default/files/styles/responsive/public/2021-08/d-day-the-sixth-of-june-1956-poster-with-red-type.jpg/1440x0/d-day-the-sixth-of-june-1956-poster-with-red-type.jpg"/>
          <p:cNvPicPr>
            <a:picLocks noChangeAspect="1" noChangeArrowheads="1"/>
          </p:cNvPicPr>
          <p:nvPr/>
        </p:nvPicPr>
        <p:blipFill>
          <a:blip r:embed="rId5" cstate="print">
            <a:lum bright="10000" contrast="10000"/>
          </a:blip>
          <a:srcRect/>
          <a:stretch>
            <a:fillRect/>
          </a:stretch>
        </p:blipFill>
        <p:spPr bwMode="auto">
          <a:xfrm>
            <a:off x="5486400" y="4343400"/>
            <a:ext cx="3149600" cy="2362200"/>
          </a:xfrm>
          <a:prstGeom prst="rect">
            <a:avLst/>
          </a:prstGeom>
          <a:noFill/>
        </p:spPr>
      </p:pic>
      <p:pic>
        <p:nvPicPr>
          <p:cNvPr id="5" name="Picture 8" descr="Terry's Chocolate Toffee Crunch Orange - Candy Blog"/>
          <p:cNvPicPr>
            <a:picLocks noChangeAspect="1" noChangeArrowheads="1"/>
          </p:cNvPicPr>
          <p:nvPr/>
        </p:nvPicPr>
        <p:blipFill>
          <a:blip r:embed="rId6" cstate="print"/>
          <a:srcRect/>
          <a:stretch>
            <a:fillRect/>
          </a:stretch>
        </p:blipFill>
        <p:spPr bwMode="auto">
          <a:xfrm>
            <a:off x="6781800" y="2667000"/>
            <a:ext cx="1949680" cy="1828800"/>
          </a:xfrm>
          <a:prstGeom prst="rect">
            <a:avLst/>
          </a:prstGeom>
          <a:noFill/>
        </p:spPr>
      </p:pic>
      <p:pic>
        <p:nvPicPr>
          <p:cNvPr id="9" name="Picture 6" descr="Fanta Orange - 2lt - Scottish Grocers"/>
          <p:cNvPicPr>
            <a:picLocks noChangeAspect="1" noChangeArrowheads="1"/>
          </p:cNvPicPr>
          <p:nvPr/>
        </p:nvPicPr>
        <p:blipFill>
          <a:blip r:embed="rId7" cstate="print"/>
          <a:srcRect l="32857" r="31429"/>
          <a:stretch>
            <a:fillRect/>
          </a:stretch>
        </p:blipFill>
        <p:spPr bwMode="auto">
          <a:xfrm>
            <a:off x="4953000" y="1524000"/>
            <a:ext cx="1197429" cy="3352800"/>
          </a:xfrm>
          <a:prstGeom prst="rect">
            <a:avLst/>
          </a:prstGeom>
          <a:noFill/>
        </p:spPr>
      </p:pic>
      <p:pic>
        <p:nvPicPr>
          <p:cNvPr id="10" name="Picture 2" descr="https://core-cms.bfi.org.uk/sites/default/files/styles/responsive/public/2021-08/d-day-the-sixth-of-june-1956-poster-with-red-type.jpg/1440x0/d-day-the-sixth-of-june-1956-poster-with-red-type.jpg"/>
          <p:cNvPicPr>
            <a:picLocks noChangeAspect="1" noChangeArrowheads="1"/>
          </p:cNvPicPr>
          <p:nvPr/>
        </p:nvPicPr>
        <p:blipFill>
          <a:blip r:embed="rId5" cstate="print">
            <a:lum bright="10000" contrast="10000"/>
          </a:blip>
          <a:srcRect l="80242" t="60860" r="3952" b="17312"/>
          <a:stretch>
            <a:fillRect/>
          </a:stretch>
        </p:blipFill>
        <p:spPr bwMode="auto">
          <a:xfrm>
            <a:off x="6705600" y="304800"/>
            <a:ext cx="2133600" cy="22098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down)">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Baudrillard</a:t>
            </a:r>
            <a:endParaRPr lang="en-US" dirty="0"/>
          </a:p>
        </p:txBody>
      </p:sp>
      <p:sp>
        <p:nvSpPr>
          <p:cNvPr id="3" name="Content Placeholder 2"/>
          <p:cNvSpPr>
            <a:spLocks noGrp="1"/>
          </p:cNvSpPr>
          <p:nvPr>
            <p:ph idx="1"/>
          </p:nvPr>
        </p:nvSpPr>
        <p:spPr>
          <a:xfrm>
            <a:off x="457200" y="1600200"/>
            <a:ext cx="7620000" cy="4525963"/>
          </a:xfrm>
        </p:spPr>
        <p:txBody>
          <a:bodyPr/>
          <a:lstStyle/>
          <a:p>
            <a:pPr>
              <a:buNone/>
            </a:pPr>
            <a:r>
              <a:rPr lang="en-US" dirty="0" smtClean="0"/>
              <a:t>    Is </a:t>
            </a:r>
            <a:r>
              <a:rPr lang="en-US" sz="3600" b="1" i="1" dirty="0" smtClean="0"/>
              <a:t>Saving Private Ryan </a:t>
            </a:r>
            <a:r>
              <a:rPr lang="en-US" dirty="0" smtClean="0"/>
              <a:t>a copy of a copy of a copy …</a:t>
            </a:r>
          </a:p>
          <a:p>
            <a:pPr>
              <a:buNone/>
            </a:pPr>
            <a:endParaRPr lang="en-US" dirty="0" smtClean="0"/>
          </a:p>
          <a:p>
            <a:pPr>
              <a:buNone/>
            </a:pPr>
            <a:r>
              <a:rPr lang="en-US" b="1" dirty="0" smtClean="0"/>
              <a:t>	</a:t>
            </a:r>
            <a:r>
              <a:rPr lang="en-US" b="1" dirty="0" smtClean="0">
                <a:latin typeface="Candara Light" pitchFamily="34" charset="0"/>
              </a:rPr>
              <a:t>The third stage</a:t>
            </a:r>
            <a:r>
              <a:rPr lang="en-US" dirty="0" smtClean="0">
                <a:latin typeface="Candara Light" pitchFamily="34" charset="0"/>
              </a:rPr>
              <a:t> masks the absence of a profound reality, where the simulacrum pretends to be a faithful copy, but it is a copy with no original</a:t>
            </a:r>
            <a:endParaRPr lang="en-US" dirty="0">
              <a:latin typeface="Candara Light"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US"/>
          </a:p>
        </p:txBody>
      </p:sp>
      <p:pic>
        <p:nvPicPr>
          <p:cNvPr id="5122" name="Picture 2"/>
          <p:cNvPicPr>
            <a:picLocks noChangeAspect="1" noChangeArrowheads="1"/>
          </p:cNvPicPr>
          <p:nvPr/>
        </p:nvPicPr>
        <p:blipFill>
          <a:blip r:embed="rId2" cstate="print"/>
          <a:srcRect l="4100" t="6250" r="29722" b="10417"/>
          <a:stretch>
            <a:fillRect/>
          </a:stretch>
        </p:blipFill>
        <p:spPr bwMode="auto">
          <a:xfrm>
            <a:off x="304800" y="457200"/>
            <a:ext cx="8610600" cy="6096000"/>
          </a:xfrm>
          <a:prstGeom prst="rect">
            <a:avLst/>
          </a:prstGeom>
          <a:ln>
            <a:noFill/>
          </a:ln>
          <a:effectLst>
            <a:outerShdw blurRad="292100" dist="139700" dir="2700000" algn="tl" rotWithShape="0">
              <a:srgbClr val="333333">
                <a:alpha val="65000"/>
              </a:srgbClr>
            </a:outerShdw>
          </a:effectLst>
        </p:spPr>
      </p:pic>
      <p:sp>
        <p:nvSpPr>
          <p:cNvPr id="5" name="Rectangle 4"/>
          <p:cNvSpPr/>
          <p:nvPr/>
        </p:nvSpPr>
        <p:spPr>
          <a:xfrm>
            <a:off x="381000" y="5715000"/>
            <a:ext cx="6096000" cy="923330"/>
          </a:xfrm>
          <a:prstGeom prst="rect">
            <a:avLst/>
          </a:prstGeom>
          <a:solidFill>
            <a:schemeClr val="bg1"/>
          </a:solidFill>
        </p:spPr>
        <p:txBody>
          <a:bodyPr wrap="square">
            <a:spAutoFit/>
          </a:bodyPr>
          <a:lstStyle/>
          <a:p>
            <a:r>
              <a:rPr lang="en-US" dirty="0" smtClean="0">
                <a:hlinkClick r:id="rId3"/>
              </a:rPr>
              <a:t>https://gameranx.com/features/id/221054/article/10-best-military-war-games-to-play-in-2021/</a:t>
            </a:r>
            <a:endParaRPr lang="en-US" dirty="0" smtClean="0"/>
          </a:p>
          <a:p>
            <a:endParaRPr lang="en-US"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953000"/>
            <a:ext cx="8229600" cy="1173163"/>
          </a:xfrm>
        </p:spPr>
        <p:txBody>
          <a:bodyPr>
            <a:normAutofit fontScale="70000" lnSpcReduction="20000"/>
          </a:bodyPr>
          <a:lstStyle/>
          <a:p>
            <a:pPr>
              <a:buNone/>
            </a:pPr>
            <a:r>
              <a:rPr lang="en-US" dirty="0" smtClean="0"/>
              <a:t>	Hell Let Loose is another early access title with the game putting players into an FPS set in World War II. The video game takes players to different iconic battles where you’ll be just another soldier looking to help out your squad in a victory. </a:t>
            </a:r>
            <a:endParaRPr lang="en-US" dirty="0"/>
          </a:p>
        </p:txBody>
      </p:sp>
      <p:pic>
        <p:nvPicPr>
          <p:cNvPr id="3074" name="Picture 2"/>
          <p:cNvPicPr>
            <a:picLocks noChangeAspect="1" noChangeArrowheads="1"/>
          </p:cNvPicPr>
          <p:nvPr/>
        </p:nvPicPr>
        <p:blipFill>
          <a:blip r:embed="rId2" cstate="print"/>
          <a:srcRect l="4685" t="15625" r="30893" b="14583"/>
          <a:stretch>
            <a:fillRect/>
          </a:stretch>
        </p:blipFill>
        <p:spPr bwMode="auto">
          <a:xfrm>
            <a:off x="838200" y="533400"/>
            <a:ext cx="7005850" cy="4267200"/>
          </a:xfrm>
          <a:prstGeom prst="rect">
            <a:avLst/>
          </a:prstGeom>
          <a:noFill/>
          <a:ln w="9525">
            <a:noFill/>
            <a:miter lim="800000"/>
            <a:headEnd/>
            <a:tailEnd/>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Has anyone noticed that Tom Hanks is the man on the Division tab in HOI3? :  r/paradoxplaza"/>
          <p:cNvPicPr>
            <a:picLocks noChangeAspect="1" noChangeArrowheads="1"/>
          </p:cNvPicPr>
          <p:nvPr/>
        </p:nvPicPr>
        <p:blipFill>
          <a:blip r:embed="rId2" cstate="print">
            <a:duotone>
              <a:schemeClr val="bg2">
                <a:shade val="45000"/>
                <a:satMod val="135000"/>
              </a:schemeClr>
              <a:prstClr val="white"/>
            </a:duotone>
          </a:blip>
          <a:srcRect/>
          <a:stretch>
            <a:fillRect/>
          </a:stretch>
        </p:blipFill>
        <p:spPr bwMode="auto">
          <a:xfrm flipH="1">
            <a:off x="7162800" y="389965"/>
            <a:ext cx="1981200" cy="6468035"/>
          </a:xfrm>
          <a:prstGeom prst="rect">
            <a:avLst/>
          </a:prstGeom>
          <a:noFill/>
        </p:spPr>
      </p:pic>
      <p:sp>
        <p:nvSpPr>
          <p:cNvPr id="2" name="Title 1"/>
          <p:cNvSpPr>
            <a:spLocks noGrp="1"/>
          </p:cNvSpPr>
          <p:nvPr>
            <p:ph type="title"/>
          </p:nvPr>
        </p:nvSpPr>
        <p:spPr/>
        <p:txBody>
          <a:bodyPr>
            <a:normAutofit fontScale="90000"/>
          </a:bodyPr>
          <a:lstStyle/>
          <a:p>
            <a:r>
              <a:rPr lang="en-US" dirty="0" smtClean="0"/>
              <a:t>‘takes over all of our attention, our whole perceptual apparatus’</a:t>
            </a:r>
            <a:endParaRPr lang="en-US" dirty="0"/>
          </a:p>
        </p:txBody>
      </p:sp>
      <p:sp>
        <p:nvSpPr>
          <p:cNvPr id="3" name="Content Placeholder 2"/>
          <p:cNvSpPr>
            <a:spLocks noGrp="1"/>
          </p:cNvSpPr>
          <p:nvPr>
            <p:ph idx="1"/>
          </p:nvPr>
        </p:nvSpPr>
        <p:spPr>
          <a:xfrm>
            <a:off x="457200" y="2133600"/>
            <a:ext cx="8229600" cy="3992563"/>
          </a:xfrm>
        </p:spPr>
        <p:txBody>
          <a:bodyPr/>
          <a:lstStyle/>
          <a:p>
            <a:r>
              <a:rPr lang="en-US" dirty="0" smtClean="0"/>
              <a:t>Spectacle of danger [war?]</a:t>
            </a:r>
          </a:p>
          <a:p>
            <a:r>
              <a:rPr lang="en-US" dirty="0" smtClean="0"/>
              <a:t>To tell a story [inform/educate]</a:t>
            </a:r>
          </a:p>
          <a:p>
            <a:r>
              <a:rPr lang="en-US" dirty="0" smtClean="0"/>
              <a:t>To set a scene</a:t>
            </a:r>
          </a:p>
          <a:p>
            <a:r>
              <a:rPr lang="en-US" dirty="0" smtClean="0"/>
              <a:t>To</a:t>
            </a:r>
            <a:r>
              <a:rPr lang="en-US" i="1" dirty="0" smtClean="0"/>
              <a:t> feel </a:t>
            </a:r>
            <a:r>
              <a:rPr lang="en-US" dirty="0" smtClean="0"/>
              <a:t>about a subject</a:t>
            </a:r>
          </a:p>
          <a:p>
            <a:r>
              <a:rPr lang="en-US" dirty="0" smtClean="0"/>
              <a:t>To make money?</a:t>
            </a:r>
            <a:endParaRPr lang="en-US" dirty="0"/>
          </a:p>
        </p:txBody>
      </p:sp>
      <p:sp>
        <p:nvSpPr>
          <p:cNvPr id="6" name="Rectangle 5"/>
          <p:cNvSpPr/>
          <p:nvPr/>
        </p:nvSpPr>
        <p:spPr>
          <a:xfrm>
            <a:off x="1295400" y="6096000"/>
            <a:ext cx="7239000" cy="338554"/>
          </a:xfrm>
          <a:prstGeom prst="rect">
            <a:avLst/>
          </a:prstGeom>
        </p:spPr>
        <p:txBody>
          <a:bodyPr wrap="square">
            <a:spAutoFit/>
          </a:bodyPr>
          <a:lstStyle/>
          <a:p>
            <a:r>
              <a:rPr lang="en-US" sz="1600" dirty="0" smtClean="0"/>
              <a:t>Murray, Janet H. </a:t>
            </a:r>
            <a:r>
              <a:rPr lang="en-US" sz="1600" b="1" i="1" dirty="0" smtClean="0"/>
              <a:t>Hamlet on the </a:t>
            </a:r>
            <a:r>
              <a:rPr lang="en-US" sz="1600" b="1" i="1" dirty="0" err="1" smtClean="0"/>
              <a:t>Holodeck</a:t>
            </a:r>
            <a:r>
              <a:rPr lang="en-US" sz="1600" b="1" i="1" dirty="0" smtClean="0"/>
              <a:t> </a:t>
            </a:r>
            <a:r>
              <a:rPr lang="en-US" sz="1600" dirty="0"/>
              <a:t>.</a:t>
            </a:r>
            <a:r>
              <a:rPr lang="en-US" sz="1600" dirty="0" smtClean="0"/>
              <a:t>New York: Free Press.(1999) pg.98</a:t>
            </a:r>
            <a:endParaRPr lang="en-US" sz="1600" dirty="0"/>
          </a:p>
        </p:txBody>
      </p:sp>
      <p:pic>
        <p:nvPicPr>
          <p:cNvPr id="5" name="Picture 2"/>
          <p:cNvPicPr>
            <a:picLocks noChangeAspect="1" noChangeArrowheads="1"/>
          </p:cNvPicPr>
          <p:nvPr/>
        </p:nvPicPr>
        <p:blipFill>
          <a:blip r:embed="rId3" cstate="print"/>
          <a:srcRect l="67262" t="62222" r="22694" b="29167"/>
          <a:stretch>
            <a:fillRect/>
          </a:stretch>
        </p:blipFill>
        <p:spPr bwMode="auto">
          <a:xfrm>
            <a:off x="4038600" y="4724400"/>
            <a:ext cx="2057400" cy="991710"/>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2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20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nodeType="click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wipe(down)">
                                      <p:cBhvr>
                                        <p:cTn id="3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410200"/>
            <a:ext cx="8229600" cy="715963"/>
          </a:xfrm>
        </p:spPr>
        <p:txBody>
          <a:bodyPr>
            <a:normAutofit fontScale="77500" lnSpcReduction="20000"/>
          </a:bodyPr>
          <a:lstStyle/>
          <a:p>
            <a:r>
              <a:rPr lang="en-US" dirty="0" smtClean="0"/>
              <a:t>It’s set during World War II, and players will be going through some of the big encounters from that war. </a:t>
            </a:r>
            <a:endParaRPr lang="en-US" dirty="0"/>
          </a:p>
        </p:txBody>
      </p:sp>
      <p:pic>
        <p:nvPicPr>
          <p:cNvPr id="2050" name="Picture 2"/>
          <p:cNvPicPr>
            <a:picLocks noChangeAspect="1" noChangeArrowheads="1"/>
          </p:cNvPicPr>
          <p:nvPr/>
        </p:nvPicPr>
        <p:blipFill>
          <a:blip r:embed="rId2" cstate="print"/>
          <a:srcRect l="4100" t="14583" r="31479" b="12500"/>
          <a:stretch>
            <a:fillRect/>
          </a:stretch>
        </p:blipFill>
        <p:spPr bwMode="auto">
          <a:xfrm>
            <a:off x="228600" y="685800"/>
            <a:ext cx="6934200" cy="441267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876800"/>
            <a:ext cx="8229600" cy="1676400"/>
          </a:xfrm>
        </p:spPr>
        <p:txBody>
          <a:bodyPr>
            <a:normAutofit fontScale="62500" lnSpcReduction="20000"/>
          </a:bodyPr>
          <a:lstStyle/>
          <a:p>
            <a:r>
              <a:rPr lang="en-US" dirty="0" smtClean="0"/>
              <a:t>This game puts players right back into the gritty World War II era. The campaign is a bit short, just like previous iterations for the franchise, but you do get to see different frontlines of the war. Most often, players pick these games up for the competitive online multiplayer. You have various game modes to compete in, such as your team </a:t>
            </a:r>
            <a:r>
              <a:rPr lang="en-US" dirty="0" err="1" smtClean="0"/>
              <a:t>deathmatch</a:t>
            </a:r>
            <a:r>
              <a:rPr lang="en-US" dirty="0" smtClean="0"/>
              <a:t>, domination, search and destroy, and free for all.</a:t>
            </a:r>
            <a:endParaRPr lang="en-US" dirty="0"/>
          </a:p>
        </p:txBody>
      </p:sp>
      <p:pic>
        <p:nvPicPr>
          <p:cNvPr id="4098" name="Picture 2"/>
          <p:cNvPicPr>
            <a:picLocks noChangeAspect="1" noChangeArrowheads="1"/>
          </p:cNvPicPr>
          <p:nvPr/>
        </p:nvPicPr>
        <p:blipFill>
          <a:blip r:embed="rId2" cstate="print"/>
          <a:srcRect l="4685" t="17708" r="31479" b="10417"/>
          <a:stretch>
            <a:fillRect/>
          </a:stretch>
        </p:blipFill>
        <p:spPr bwMode="auto">
          <a:xfrm>
            <a:off x="304800" y="685800"/>
            <a:ext cx="6324600" cy="4003646"/>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918F85083B777F458A54213D5C8FDE06" ma:contentTypeVersion="14" ma:contentTypeDescription="Create a new document." ma:contentTypeScope="" ma:versionID="b179be97448a599665a68e07616293c5">
  <xsd:schema xmlns:xsd="http://www.w3.org/2001/XMLSchema" xmlns:xs="http://www.w3.org/2001/XMLSchema" xmlns:p="http://schemas.microsoft.com/office/2006/metadata/properties" xmlns:ns2="b7074b49-8b0d-4127-989a-a0eda5d3108e" xmlns:ns3="bf532ac1-74fd-4be7-90b3-209c7df2d5f8" targetNamespace="http://schemas.microsoft.com/office/2006/metadata/properties" ma:root="true" ma:fieldsID="30ad09f2f03b68e4d46c198df2e55c92" ns2:_="" ns3:_="">
    <xsd:import namespace="b7074b49-8b0d-4127-989a-a0eda5d3108e"/>
    <xsd:import namespace="bf532ac1-74fd-4be7-90b3-209c7df2d5f8"/>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074b49-8b0d-4127-989a-a0eda5d3108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e570377e-a101-46e2-9596-058a9a36ea24"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bf532ac1-74fd-4be7-90b3-209c7df2d5f8"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ae6a6413-f847-4fc9-af44-a78fa62c5261}" ma:internalName="TaxCatchAll" ma:showField="CatchAllData" ma:web="bf532ac1-74fd-4be7-90b3-209c7df2d5f8">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074b49-8b0d-4127-989a-a0eda5d3108e">
      <Terms xmlns="http://schemas.microsoft.com/office/infopath/2007/PartnerControls"/>
    </lcf76f155ced4ddcb4097134ff3c332f>
    <TaxCatchAll xmlns="bf532ac1-74fd-4be7-90b3-209c7df2d5f8" xsi:nil="true"/>
  </documentManagement>
</p:properties>
</file>

<file path=customXml/itemProps1.xml><?xml version="1.0" encoding="utf-8"?>
<ds:datastoreItem xmlns:ds="http://schemas.openxmlformats.org/officeDocument/2006/customXml" ds:itemID="{19BE0CB3-A17E-4BE3-9FF0-FB291B8F570F}"/>
</file>

<file path=customXml/itemProps2.xml><?xml version="1.0" encoding="utf-8"?>
<ds:datastoreItem xmlns:ds="http://schemas.openxmlformats.org/officeDocument/2006/customXml" ds:itemID="{637B3A39-2055-4A1E-8557-A891C9B1514A}"/>
</file>

<file path=customXml/itemProps3.xml><?xml version="1.0" encoding="utf-8"?>
<ds:datastoreItem xmlns:ds="http://schemas.openxmlformats.org/officeDocument/2006/customXml" ds:itemID="{54769D87-EAB3-4847-A5E7-C5958DB123E4}"/>
</file>

<file path=docProps/app.xml><?xml version="1.0" encoding="utf-8"?>
<Properties xmlns="http://schemas.openxmlformats.org/officeDocument/2006/extended-properties" xmlns:vt="http://schemas.openxmlformats.org/officeDocument/2006/docPropsVTypes">
  <TotalTime>5850</TotalTime>
  <Words>1269</Words>
  <Application>Microsoft Office PowerPoint</Application>
  <PresentationFormat>On-screen Show (4:3)</PresentationFormat>
  <Paragraphs>129</Paragraphs>
  <Slides>45</Slides>
  <Notes>1</Notes>
  <HiddenSlides>0</HiddenSlides>
  <MMClips>0</MMClips>
  <ScaleCrop>false</ScaleCrop>
  <HeadingPairs>
    <vt:vector size="4" baseType="variant">
      <vt:variant>
        <vt:lpstr>Theme</vt:lpstr>
      </vt:variant>
      <vt:variant>
        <vt:i4>1</vt:i4>
      </vt:variant>
      <vt:variant>
        <vt:lpstr>Slide Titles</vt:lpstr>
      </vt:variant>
      <vt:variant>
        <vt:i4>45</vt:i4>
      </vt:variant>
    </vt:vector>
  </HeadingPairs>
  <TitlesOfParts>
    <vt:vector size="46" baseType="lpstr">
      <vt:lpstr>Office Theme</vt:lpstr>
      <vt:lpstr>REALISM vs FORMALISM  Saving Private Ryan (Spielberg, 1998)</vt:lpstr>
      <vt:lpstr>‘The finest war movie of our time’</vt:lpstr>
      <vt:lpstr>International success</vt:lpstr>
      <vt:lpstr>Slide 4</vt:lpstr>
      <vt:lpstr>Good numbers for a war film!</vt:lpstr>
      <vt:lpstr>Realism?</vt:lpstr>
      <vt:lpstr>Slide 7</vt:lpstr>
      <vt:lpstr>Slide 8</vt:lpstr>
      <vt:lpstr>Slide 9</vt:lpstr>
      <vt:lpstr>Cinema and immersion theory</vt:lpstr>
      <vt:lpstr>Immersive techniques  [to make viewers ‘forget’ film is a CONSTRUCT]</vt:lpstr>
      <vt:lpstr>Unobtrusive / immersive camera techniques: shot-reverse-shot</vt:lpstr>
      <vt:lpstr>Slide 13</vt:lpstr>
      <vt:lpstr>Slide 14</vt:lpstr>
      <vt:lpstr>Perceptual Apparatus</vt:lpstr>
      <vt:lpstr>Slide 16</vt:lpstr>
      <vt:lpstr>Slide 17</vt:lpstr>
      <vt:lpstr>Realism vs Formalism</vt:lpstr>
      <vt:lpstr>Slide 19</vt:lpstr>
      <vt:lpstr>Slide 20</vt:lpstr>
      <vt:lpstr>Slide 21</vt:lpstr>
      <vt:lpstr>Anti-realist (immersive) devices</vt:lpstr>
      <vt:lpstr>Archive footage</vt:lpstr>
      <vt:lpstr>Realism</vt:lpstr>
      <vt:lpstr>Yet, by using anti-realist and artificial devices and techniques, Spielberg achieves a heightened sense of realism…</vt:lpstr>
      <vt:lpstr>Andre Bazin</vt:lpstr>
      <vt:lpstr>https://www2.bfi.org.uk/news-opinion/sight-sound-magazine/features/andre-bazin-divining-real-film-criticism-overview </vt:lpstr>
      <vt:lpstr>Slide 28</vt:lpstr>
      <vt:lpstr>Simulacra and Simulation by Jean Baudrillard </vt:lpstr>
      <vt:lpstr>Slide 30</vt:lpstr>
      <vt:lpstr>Slide 31</vt:lpstr>
      <vt:lpstr>Which stage is Saving Private Ryan?</vt:lpstr>
      <vt:lpstr>Consider…</vt:lpstr>
      <vt:lpstr>BFI recommends…</vt:lpstr>
      <vt:lpstr>Slide 35</vt:lpstr>
      <vt:lpstr>Slide 36</vt:lpstr>
      <vt:lpstr>Sombre, poetic and elegiac, American filmmaker, writer and actor Stuart Cooper’s 1975 black and white war drama, Overlord, is stylistically and tonally at odds with the majority of D-day themed films. Eschewing any hints of heroism, bombast or spectacle, Overlord instead explores the grim reality that for thousands of young men the allied invasion was to be a fait accompli ending in their deaths. With no star names in the cast…</vt:lpstr>
      <vt:lpstr>Slide 38</vt:lpstr>
      <vt:lpstr>Slide 39</vt:lpstr>
      <vt:lpstr>Baudrillard</vt:lpstr>
      <vt:lpstr>Slide 41</vt:lpstr>
      <vt:lpstr>Slide 42</vt:lpstr>
      <vt:lpstr>‘takes over all of our attention, our whole perceptual apparatus’</vt:lpstr>
      <vt:lpstr>Slide 44</vt:lpstr>
      <vt:lpstr>Slide 45</vt:lpstr>
    </vt:vector>
  </TitlesOfParts>
  <Company>Microsoft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Saving Private Ryan (Spielberg, 1998)</dc:title>
  <dc:creator>Robert George Long</dc:creator>
  <cp:lastModifiedBy>Robert George Long</cp:lastModifiedBy>
  <cp:revision>34</cp:revision>
  <dcterms:created xsi:type="dcterms:W3CDTF">2023-12-12T11:45:44Z</dcterms:created>
  <dcterms:modified xsi:type="dcterms:W3CDTF">2024-01-03T11:28:19Z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0x010100918F85083B777F458A54213D5C8FDE06</vt:lpwstr>
  </property>
</Properties>
</file>