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AE70CC0-AE54-CBD8-9919-F4AB5A662D3E}" v="19" dt="2026-07-13T08:38:30.3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47" d="100"/>
          <a:sy n="147" d="100"/>
        </p:scale>
        <p:origin x="564" y="12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43269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 NOTES – SLIDE 1 (Cover)
Good [morning/afternoon]. My name is [Student Name 5] and my student ID is [Student ID]. Today I will be presenting Task 5, which focuses on staff training at Riverdale Nursing Home. I have chosen Microsoft PowerPoint as the most appropriate Microsoft 365 tool for this workplace task. Over the next five minutes, I will explain what staff training at Riverdale involves, why PowerPoint is the best fit, how it improves efficiency, and its advantages and limitations.</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 NOTES – SLIDE 2 (Introduction to Riverdale)
Riverdale Nursing Home is a care setting that supports older adults who require around-the-clock personal care, medication management, and health monitoring. The nursing home employs four categories of staff — carers, senior carers, nurses, and administrative staff — spread across two separate buildings, all working on rotating shifts. Although Riverdale already subscribes to Microsoft 365, staff are not given clear guidance on which digital tools to use for specific tasks. According to the module case study (Assa-Agyei, 2026), this gap has caused four main operational problems: confusion about which tool to use, duplication of work, missed communications, and overall inefficiency. My role in this group presentation is to address workplace Task 5: Staff Training, and to recommend the most appropriate Microsoft 365 tool to solve these problems in the context of training delivery.</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 NOTES – SLIDE 3 (Staff Training at Riverdale)
Staff training at Riverdale encompasses three distinct but interconnected areas. First, induction programmes: every new member of staff must complete mandatory induction training before working directly with residents. This covers critical topics such as safeguarding, infection control, moving and handling techniques, and GDPR data protection obligations. Second, mandatory compliance updates: all staff — regardless of role or experience — must regularly refresh their knowledge on statutory topics. Organisations in the adult social care sector are required to maintain evidence of training completion, particularly for CQC inspections. According to Skills for Care (2022), workforce training and development are central to delivering high-quality, safe adult social care. Third, role-specific skills development: carers, nurses, and administrative staff each have unique professional development needs that must be addressed through tailored training content. These three categories of training present a significant organisational challenge — the training must be accessible, consistent, recordable, and deliverable to staff across two buildings on different shift patterns.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 NOTES – SLIDE 4 (Recommended Tool)
Microsoft PowerPoint is a presentation application that is part of the Microsoft 365 suite already available at Riverdale. It allows trainers to create slide-based training materials that can incorporate text, images, embedded videos, and audio narration (Atkinson, 2011). I am recommending PowerPoint for Task 5 — staff training — for four key reasons. First, it supports both in-person and asynchronous delivery: a trainer can present live in one building, and the same recorded, narrated version can be completed by night-shift staff in the other building, removing the need for all staff to attend simultaneously. Second, narration and recording features allow staff to pause, rewind, and revisit training content in their own time, which is particularly valuable given the shift-rotation nature of Riverdale's workforce. Third, slide decks can be updated centrally and instantly shared to all staff via OneDrive or Teams without any reprinting costs — replacing expensive paper-based training materials. Fourth, presentations can be exported as PDF reference documents that staff can keep on their devices for future reference. No other Microsoft 365 tool available to Riverdale combines all four of these capabilities within a single application.</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 NOTES – SLIDE 5 (Efficiency Improvements)
This slide maps specific problems at Riverdale directly to PowerPoint solutions, demonstrating how the tool addresses each challenge in practice.
Problem 1: Staff across two buildings on rotating shifts cannot all attend training at the same time. PowerPoint's narration and recording feature allows trainers to record a single presentation with voice commentary, which staff can then access and complete independently via Teams or OneDrive at a time that suits their shift (Atkinson, 2011).
Problem 2: Reprinting updated paper handouts every time guidance changes is costly. With PowerPoint, a trainer can update a slide deck centrally and immediately redistribute it digitally — eliminating printing costs entirely (Microsoft, 2023).
Problem 3: Different roles require different content, creating duplication of effort. PowerPoint allows role-specific slide decks to be created for carers, nurses, and administrative staff separately, all stored and managed within the same OneDrive folder structure (Skills for Care, 2022).
Problem 4: Inconsistent delivery between the two buildings is a compliance risk. A standardised, recorded PowerPoint presentation guarantees that every member of staff receives the same training content, regardless of which building they work in — which is critical for CQC compliance (Care Quality Commission, 2023).</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 NOTES – SLIDE 6 (Benefits &amp; Limitations)
It is important to evaluate Microsoft PowerPoint critically, acknowledging both its strengths and its limitations in the context of Riverdale.
BENEFITS:
First, slide decks can be reused and updated centrally without any reprinting costs, making them significantly more economical than paper-based materials over time (Atkinson, 2011). Second, the narration feature supports flexible, asynchronous training delivery — critical for a workforce operating on rotating shifts across two buildings. Third, the multimedia capabilities of PowerPoint — images, embedded videos, and audio — support varied learning styles and help maintain staff engagement throughout training sessions. Fourth, because presentations are shared via OneDrive or Teams, they can be accessed from any device at any location, meaning no staff member is disadvantaged by being in a different building.
LIMITATIONS:
First and most significantly, PowerPoint is a presentation tool — not a learning management system. It cannot automatically track whether individual staff members have viewed a presentation or passed a quiz, meaning Riverdale would need a separate system to maintain compliance records (Atkinson, 2011). Second, if slides are poorly designed — overcrowded with text or using illegible fonts — the training will be less effective, regardless of the content quality. Third, staff who learn best through hands-on practice may find a slide-based approach insufficient on its own. Fourth, larger files containing embedded videos may cause loading issues on older devices with limited memory.</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 NOTES – SLIDE 7 (Research &amp; Evidence)
My recommendation is grounded in a range of credible academic and professional sources.
Atkinson (2011) provides a foundational argument that structured, multimedia presentations are among the most effective tools for training delivery, combining visual, auditory, and interactive elements. This directly supports my choice of PowerPoint for Riverdale's varied staff training needs.
Skills for Care (2022) — the national body for adult social care workforce development — specifically identifies consistent, accessible training as essential to maintaining care quality and meeting CQC requirements. Their research highlights that care organisations must have systems in place to deliver training to all staff, regardless of shift patterns or location.
Microsoft's own documentation (2023) confirms that PowerPoint integrates seamlessly with OneDrive and Teams, enabling organisations to share and track training materials digitally across multiple locations.
Beetham and Sharpe (2013) provide an important critical perspective: digital presentation tools support visual and auditory learners effectively, but may need to be supplemented for staff who learn best through hands-on practice. This reinforces the limitation I identified on the previous slide.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 NOTES – SLIDE 8 (CRAAP Test)
To demonstrate that I have engaged critically with my sources rather than simply accepting information at face value, I have applied the CRAAP Test — a widely used framework for evaluating source credibility.
Currency: All my sources fall within a reasonable publication range. Atkinson (2011), while slightly older, is a seminal and widely cited academic text on presentation and communication. Skills for Care (2022) and Microsoft (2023) are fully current and reflect the latest guidance.
Relevance: Each source I selected directly addresses either the staff training task at Riverdale, the features of Microsoft PowerPoint, or digital learning theory. I did not include general sources that were only loosely connected to the topic.
Authority: My sources include a peer-reviewed academic text, a national workforce development authority, official publisher documentation, and an established digital learning textbook. This represents a strong range of credible, authoritative sources at Level 4.
Accuracy: I cross-referenced claims about PowerPoint's capabilities across the Microsoft documentation and independent academic sources to verify accuracy.
Purpose: I am conscious that Microsoft's own documentation (2023) could carry a commercial bias. I have used it specifically for factual information about product features, which is its appropriate use, while relying on independent academic sources for evaluative claims.</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 NOTES – SLIDE 9 (Conclusion)
To conclude, my recommendation for Task 5 — staff training at Riverdale Nursing Home — is Microsoft PowerPoint.
PowerPoint is the most appropriate tool because it is the only application in the Microsoft 365 suite that enables trainers to create structured, visually engaging, multimedia training materials that can be delivered both synchronously in person and asynchronously via recorded narration. This dual-delivery capability directly addresses Riverdale's primary challenge: the need to train staff who work on rotating shifts across two buildings.
In terms of efficiency, PowerPoint replaces costly paper-based training handouts with reusable digital slide decks that can be updated centrally and redistributed instantly via OneDrive or Teams — at no additional cost.
However, I must acknowledge the key limitation: PowerPoint cannot independently track training completion. I would recommend that Riverdale pair PowerPoint training presentations with Microsoft Forms — another tool available in Microsoft 365 — to create post-training quizzes that generate automated completion records. This combination would provide both the training delivery and the compliance evidence required by the CQC.
Thank you. I am happy to take any questions.</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 NOTES – SLIDE 10 (References)
This slide presents the full Harvard-referenced reference list for Task 5 in alphabetical order, as required by UWTSD guidelines. All six sources used throughout the presentation are listed here with full bibliographic details. These sources meet the minimum requirement of four credible sources as specified in the assessment brief, and include a peer-reviewed academic book, a national workforce body publication, official government regulatory guidance, and verified software documentation.</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B4F72"/>
        </a:solidFill>
        <a:effectLst/>
      </p:bgPr>
    </p:bg>
    <p:spTree>
      <p:nvGrpSpPr>
        <p:cNvPr id="1" name=""/>
        <p:cNvGrpSpPr/>
        <p:nvPr/>
      </p:nvGrpSpPr>
      <p:grpSpPr>
        <a:xfrm>
          <a:off x="0" y="0"/>
          <a:ext cx="0" cy="0"/>
          <a:chOff x="0" y="0"/>
          <a:chExt cx="0" cy="0"/>
        </a:xfrm>
      </p:grpSpPr>
      <p:sp>
        <p:nvSpPr>
          <p:cNvPr id="2" name="Shape 0"/>
          <p:cNvSpPr/>
          <p:nvPr/>
        </p:nvSpPr>
        <p:spPr>
          <a:xfrm>
            <a:off x="640080" y="822960"/>
            <a:ext cx="7863840" cy="3474720"/>
          </a:xfrm>
          <a:prstGeom prst="roundRect">
            <a:avLst>
              <a:gd name="adj" fmla="val 3158"/>
            </a:avLst>
          </a:prstGeom>
          <a:solidFill>
            <a:srgbClr val="FFFFFF"/>
          </a:solidFill>
          <a:ln/>
          <a:effectLst>
            <a:outerShdw blurRad="177800" dist="50800" dir="2700000" algn="bl" rotWithShape="0">
              <a:srgbClr val="000000">
                <a:alpha val="25000"/>
              </a:srgbClr>
            </a:outerShdw>
          </a:effectLst>
        </p:spPr>
        <p:txBody>
          <a:bodyPr/>
          <a:lstStyle/>
          <a:p>
            <a:endParaRPr lang="en-GB"/>
          </a:p>
        </p:txBody>
      </p:sp>
      <p:sp>
        <p:nvSpPr>
          <p:cNvPr id="3" name="Text 1"/>
          <p:cNvSpPr/>
          <p:nvPr/>
        </p:nvSpPr>
        <p:spPr>
          <a:xfrm>
            <a:off x="640080" y="960120"/>
            <a:ext cx="7863840" cy="365760"/>
          </a:xfrm>
          <a:prstGeom prst="rect">
            <a:avLst/>
          </a:prstGeom>
          <a:noFill/>
          <a:ln/>
        </p:spPr>
        <p:txBody>
          <a:bodyPr wrap="square" rtlCol="0" anchor="ctr"/>
          <a:lstStyle/>
          <a:p>
            <a:pPr marL="0" indent="0" algn="ctr">
              <a:buNone/>
            </a:pPr>
            <a:r>
              <a:rPr lang="en-US" sz="1200" b="1" kern="0" spc="400" dirty="0">
                <a:solidFill>
                  <a:srgbClr val="2E86AB"/>
                </a:solidFill>
                <a:latin typeface="Calibri" pitchFamily="34" charset="0"/>
                <a:ea typeface="Calibri" pitchFamily="34" charset="-122"/>
                <a:cs typeface="Calibri" pitchFamily="34" charset="-120"/>
              </a:rPr>
              <a:t>LCHS4007</a:t>
            </a:r>
            <a:endParaRPr lang="en-US" sz="1200" dirty="0"/>
          </a:p>
        </p:txBody>
      </p:sp>
      <p:sp>
        <p:nvSpPr>
          <p:cNvPr id="4" name="Text 2"/>
          <p:cNvSpPr/>
          <p:nvPr/>
        </p:nvSpPr>
        <p:spPr>
          <a:xfrm>
            <a:off x="640080" y="1280160"/>
            <a:ext cx="7863840" cy="365760"/>
          </a:xfrm>
          <a:prstGeom prst="rect">
            <a:avLst/>
          </a:prstGeom>
          <a:noFill/>
          <a:ln/>
        </p:spPr>
        <p:txBody>
          <a:bodyPr wrap="square" rtlCol="0" anchor="ctr"/>
          <a:lstStyle/>
          <a:p>
            <a:pPr marL="0" indent="0" algn="ctr">
              <a:buNone/>
            </a:pPr>
            <a:r>
              <a:rPr lang="en-US" sz="1400" dirty="0">
                <a:solidFill>
                  <a:srgbClr val="5D6D7E"/>
                </a:solidFill>
                <a:latin typeface="Calibri" pitchFamily="34" charset="0"/>
                <a:ea typeface="Calibri" pitchFamily="34" charset="-122"/>
                <a:cs typeface="Calibri" pitchFamily="34" charset="-120"/>
              </a:rPr>
              <a:t>Digital Skills and Research Methods</a:t>
            </a:r>
            <a:endParaRPr lang="en-US" sz="1400" dirty="0"/>
          </a:p>
        </p:txBody>
      </p:sp>
      <p:sp>
        <p:nvSpPr>
          <p:cNvPr id="5" name="Shape 3"/>
          <p:cNvSpPr/>
          <p:nvPr/>
        </p:nvSpPr>
        <p:spPr>
          <a:xfrm>
            <a:off x="1828800" y="1691640"/>
            <a:ext cx="5486400" cy="0"/>
          </a:xfrm>
          <a:prstGeom prst="line">
            <a:avLst/>
          </a:prstGeom>
          <a:noFill/>
          <a:ln w="19050">
            <a:solidFill>
              <a:srgbClr val="D6EAF8"/>
            </a:solidFill>
            <a:prstDash val="solid"/>
          </a:ln>
        </p:spPr>
        <p:txBody>
          <a:bodyPr/>
          <a:lstStyle/>
          <a:p>
            <a:endParaRPr lang="en-GB"/>
          </a:p>
        </p:txBody>
      </p:sp>
      <p:sp>
        <p:nvSpPr>
          <p:cNvPr id="6" name="Text 4"/>
          <p:cNvSpPr/>
          <p:nvPr/>
        </p:nvSpPr>
        <p:spPr>
          <a:xfrm>
            <a:off x="640080" y="1783080"/>
            <a:ext cx="7863840" cy="384048"/>
          </a:xfrm>
          <a:prstGeom prst="rect">
            <a:avLst/>
          </a:prstGeom>
          <a:noFill/>
          <a:ln/>
        </p:spPr>
        <p:txBody>
          <a:bodyPr wrap="square" rtlCol="0" anchor="ctr"/>
          <a:lstStyle/>
          <a:p>
            <a:pPr marL="0" indent="0" algn="ctr">
              <a:buNone/>
            </a:pPr>
            <a:r>
              <a:rPr lang="en-US" sz="1300" i="1" dirty="0">
                <a:solidFill>
                  <a:srgbClr val="5D6D7E"/>
                </a:solidFill>
                <a:latin typeface="Calibri" pitchFamily="34" charset="0"/>
                <a:ea typeface="Calibri" pitchFamily="34" charset="-122"/>
                <a:cs typeface="Calibri" pitchFamily="34" charset="-120"/>
              </a:rPr>
              <a:t>Component 1: Group Presentation</a:t>
            </a:r>
            <a:endParaRPr lang="en-US" sz="1300" dirty="0"/>
          </a:p>
        </p:txBody>
      </p:sp>
      <p:sp>
        <p:nvSpPr>
          <p:cNvPr id="7" name="Text 5"/>
          <p:cNvSpPr/>
          <p:nvPr/>
        </p:nvSpPr>
        <p:spPr>
          <a:xfrm>
            <a:off x="822960" y="2148840"/>
            <a:ext cx="7498080" cy="1143000"/>
          </a:xfrm>
          <a:prstGeom prst="rect">
            <a:avLst/>
          </a:prstGeom>
          <a:noFill/>
          <a:ln/>
        </p:spPr>
        <p:txBody>
          <a:bodyPr wrap="square" rtlCol="0" anchor="ctr"/>
          <a:lstStyle/>
          <a:p>
            <a:pPr marL="0" indent="0" algn="ctr">
              <a:buNone/>
            </a:pPr>
            <a:r>
              <a:rPr lang="en-US" sz="2600" b="1" dirty="0">
                <a:solidFill>
                  <a:srgbClr val="1B4F72"/>
                </a:solidFill>
                <a:latin typeface="Cambria" pitchFamily="34" charset="0"/>
                <a:ea typeface="Cambria" pitchFamily="34" charset="-122"/>
                <a:cs typeface="Cambria" pitchFamily="34" charset="-120"/>
              </a:rPr>
              <a:t>Task 5: Staff Training</a:t>
            </a:r>
            <a:endParaRPr lang="en-US" sz="2600" dirty="0"/>
          </a:p>
          <a:p>
            <a:pPr marL="0" indent="0" algn="ctr">
              <a:buNone/>
            </a:pPr>
            <a:r>
              <a:rPr lang="en-US" sz="2600" b="1" dirty="0">
                <a:solidFill>
                  <a:srgbClr val="1B4F72"/>
                </a:solidFill>
                <a:latin typeface="Cambria" pitchFamily="34" charset="0"/>
                <a:ea typeface="Cambria" pitchFamily="34" charset="-122"/>
                <a:cs typeface="Cambria" pitchFamily="34" charset="-120"/>
              </a:rPr>
              <a:t>Microsoft PowerPoint at Riverdale Nursing Home</a:t>
            </a:r>
            <a:endParaRPr lang="en-US" sz="2600" dirty="0"/>
          </a:p>
        </p:txBody>
      </p:sp>
      <p:sp>
        <p:nvSpPr>
          <p:cNvPr id="8" name="Shape 6"/>
          <p:cNvSpPr/>
          <p:nvPr/>
        </p:nvSpPr>
        <p:spPr>
          <a:xfrm>
            <a:off x="1828800" y="3310128"/>
            <a:ext cx="5486400" cy="0"/>
          </a:xfrm>
          <a:prstGeom prst="line">
            <a:avLst/>
          </a:prstGeom>
          <a:noFill/>
          <a:ln w="19050">
            <a:solidFill>
              <a:srgbClr val="D6EAF8"/>
            </a:solidFill>
            <a:prstDash val="solid"/>
          </a:ln>
        </p:spPr>
        <p:txBody>
          <a:bodyPr/>
          <a:lstStyle/>
          <a:p>
            <a:endParaRPr lang="en-GB"/>
          </a:p>
        </p:txBody>
      </p:sp>
      <p:sp>
        <p:nvSpPr>
          <p:cNvPr id="9" name="Text 7"/>
          <p:cNvSpPr/>
          <p:nvPr/>
        </p:nvSpPr>
        <p:spPr>
          <a:xfrm>
            <a:off x="640080" y="3401568"/>
            <a:ext cx="7863840" cy="749808"/>
          </a:xfrm>
          <a:prstGeom prst="rect">
            <a:avLst/>
          </a:prstGeom>
          <a:noFill/>
          <a:ln/>
        </p:spPr>
        <p:txBody>
          <a:bodyPr wrap="square" lIns="91440" tIns="45720" rIns="91440" bIns="45720" rtlCol="0" anchor="ctr"/>
          <a:lstStyle/>
          <a:p>
            <a:pPr algn="ctr"/>
            <a:r>
              <a:rPr lang="en-US" sz="1200">
                <a:solidFill>
                  <a:srgbClr val="5D6D7E"/>
                </a:solidFill>
                <a:latin typeface="Calibri"/>
                <a:ea typeface="Calibri"/>
                <a:cs typeface="Calibri"/>
              </a:rPr>
              <a:t>Presenter: [Melania Dias ]  |  Student ID: [2211689]</a:t>
            </a:r>
            <a:endParaRPr lang="en-US" sz="1200">
              <a:latin typeface="Calibri"/>
              <a:ea typeface="Calibri"/>
              <a:cs typeface="Calibri"/>
            </a:endParaRPr>
          </a:p>
          <a:p>
            <a:pPr marL="0" indent="0" algn="ctr">
              <a:buNone/>
            </a:pPr>
            <a:r>
              <a:rPr lang="en-US" sz="1200" dirty="0">
                <a:solidFill>
                  <a:srgbClr val="5D6D7E"/>
                </a:solidFill>
                <a:latin typeface="Calibri" pitchFamily="34" charset="0"/>
                <a:ea typeface="Calibri" pitchFamily="34" charset="-122"/>
                <a:cs typeface="Calibri" pitchFamily="34" charset="-120"/>
              </a:rPr>
              <a:t>Lecturer: Kwame Assa-Agyei  |  June 2026</a:t>
            </a:r>
            <a:endParaRPr lang="en-US" sz="1200" dirty="0"/>
          </a:p>
        </p:txBody>
      </p:sp>
      <p:sp>
        <p:nvSpPr>
          <p:cNvPr id="10" name="Shape 8"/>
          <p:cNvSpPr/>
          <p:nvPr/>
        </p:nvSpPr>
        <p:spPr>
          <a:xfrm>
            <a:off x="0" y="4754880"/>
            <a:ext cx="9144000" cy="388620"/>
          </a:xfrm>
          <a:prstGeom prst="rect">
            <a:avLst/>
          </a:prstGeom>
          <a:solidFill>
            <a:srgbClr val="2E86AB"/>
          </a:solidFill>
          <a:ln w="12700">
            <a:solidFill>
              <a:srgbClr val="2E86AB"/>
            </a:solidFill>
            <a:prstDash val="solid"/>
          </a:ln>
        </p:spPr>
        <p:txBody>
          <a:bodyPr/>
          <a:lstStyle/>
          <a:p>
            <a:endParaRPr lang="en-GB"/>
          </a:p>
        </p:txBody>
      </p:sp>
      <p:sp>
        <p:nvSpPr>
          <p:cNvPr id="11" name="Text 9"/>
          <p:cNvSpPr/>
          <p:nvPr/>
        </p:nvSpPr>
        <p:spPr>
          <a:xfrm>
            <a:off x="274320" y="4764024"/>
            <a:ext cx="8595360" cy="365760"/>
          </a:xfrm>
          <a:prstGeom prst="rect">
            <a:avLst/>
          </a:prstGeom>
          <a:noFill/>
          <a:ln/>
        </p:spPr>
        <p:txBody>
          <a:bodyPr wrap="square" rtlCol="0" anchor="ctr"/>
          <a:lstStyle/>
          <a:p>
            <a:pPr marL="0" indent="0" algn="ctr">
              <a:buNone/>
            </a:pPr>
            <a:r>
              <a:rPr lang="en-US" sz="900" dirty="0">
                <a:solidFill>
                  <a:srgbClr val="D6EAF8"/>
                </a:solidFill>
                <a:latin typeface="Calibri" pitchFamily="34" charset="0"/>
                <a:ea typeface="Calibri" pitchFamily="34" charset="-122"/>
                <a:cs typeface="Calibri" pitchFamily="34" charset="-120"/>
              </a:rPr>
              <a:t>University of Wales Trinity Saint David  |  Certificate of Higher Education – Skills for the Workplace (Health &amp; Social Care)</a:t>
            </a:r>
            <a:endParaRPr lang="en-US" sz="900" dirty="0"/>
          </a:p>
        </p:txBody>
      </p:sp>
      <p:pic>
        <p:nvPicPr>
          <p:cNvPr id="12" name="Picture 11">
            <a:extLst>
              <a:ext uri="{FF2B5EF4-FFF2-40B4-BE49-F238E27FC236}">
                <a16:creationId xmlns:a16="http://schemas.microsoft.com/office/drawing/2014/main" id="{2636E4E3-7158-AA11-2983-5F98732F8E25}"/>
              </a:ext>
            </a:extLst>
          </p:cNvPr>
          <p:cNvPicPr/>
          <p:nvPr/>
        </p:nvPicPr>
        <p:blipFill>
          <a:blip r:embed="rId3"/>
          <a:stretch>
            <a:fillRect/>
          </a:stretch>
        </p:blipFill>
        <p:spPr>
          <a:xfrm>
            <a:off x="923925" y="925668"/>
            <a:ext cx="1809750" cy="72390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4F9FC"/>
        </a:solidFill>
        <a:effectLst/>
      </p:bgPr>
    </p:bg>
    <p:spTree>
      <p:nvGrpSpPr>
        <p:cNvPr id="1" name=""/>
        <p:cNvGrpSpPr/>
        <p:nvPr/>
      </p:nvGrpSpPr>
      <p:grpSpPr>
        <a:xfrm>
          <a:off x="0" y="0"/>
          <a:ext cx="0" cy="0"/>
          <a:chOff x="0" y="0"/>
          <a:chExt cx="0" cy="0"/>
        </a:xfrm>
      </p:grpSpPr>
      <p:sp>
        <p:nvSpPr>
          <p:cNvPr id="2" name="Shape 0"/>
          <p:cNvSpPr/>
          <p:nvPr/>
        </p:nvSpPr>
        <p:spPr>
          <a:xfrm>
            <a:off x="0" y="0"/>
            <a:ext cx="9144000" cy="1005840"/>
          </a:xfrm>
          <a:prstGeom prst="rect">
            <a:avLst/>
          </a:prstGeom>
          <a:solidFill>
            <a:srgbClr val="1B4F72"/>
          </a:solidFill>
          <a:ln w="12700">
            <a:solidFill>
              <a:srgbClr val="1B4F72"/>
            </a:solidFill>
            <a:prstDash val="solid"/>
          </a:ln>
        </p:spPr>
        <p:txBody>
          <a:bodyPr/>
          <a:lstStyle/>
          <a:p>
            <a:endParaRPr lang="en-GB"/>
          </a:p>
        </p:txBody>
      </p:sp>
      <p:sp>
        <p:nvSpPr>
          <p:cNvPr id="3" name="Text 1"/>
          <p:cNvSpPr/>
          <p:nvPr/>
        </p:nvSpPr>
        <p:spPr>
          <a:xfrm>
            <a:off x="274320" y="91440"/>
            <a:ext cx="8595360" cy="548640"/>
          </a:xfrm>
          <a:prstGeom prst="rect">
            <a:avLst/>
          </a:prstGeom>
          <a:noFill/>
          <a:ln/>
        </p:spPr>
        <p:txBody>
          <a:bodyPr wrap="square" rtlCol="0" anchor="ctr"/>
          <a:lstStyle/>
          <a:p>
            <a:pPr marL="0" indent="0">
              <a:buNone/>
            </a:pPr>
            <a:r>
              <a:rPr lang="en-US" sz="2800" b="1" dirty="0">
                <a:solidFill>
                  <a:srgbClr val="FFFFFF"/>
                </a:solidFill>
                <a:latin typeface="Cambria" pitchFamily="34" charset="0"/>
                <a:ea typeface="Cambria" pitchFamily="34" charset="-122"/>
                <a:cs typeface="Cambria" pitchFamily="34" charset="-120"/>
              </a:rPr>
              <a:t>Introduction: Riverdale Nursing Home</a:t>
            </a:r>
            <a:endParaRPr lang="en-US" sz="2800" dirty="0"/>
          </a:p>
        </p:txBody>
      </p:sp>
      <p:sp>
        <p:nvSpPr>
          <p:cNvPr id="4" name="Text 2"/>
          <p:cNvSpPr/>
          <p:nvPr/>
        </p:nvSpPr>
        <p:spPr>
          <a:xfrm>
            <a:off x="274320" y="640080"/>
            <a:ext cx="8595360" cy="347472"/>
          </a:xfrm>
          <a:prstGeom prst="rect">
            <a:avLst/>
          </a:prstGeom>
          <a:noFill/>
          <a:ln/>
        </p:spPr>
        <p:txBody>
          <a:bodyPr wrap="square" rtlCol="0" anchor="ctr"/>
          <a:lstStyle/>
          <a:p>
            <a:pPr marL="0" indent="0">
              <a:buNone/>
            </a:pPr>
            <a:r>
              <a:rPr lang="en-US" sz="1300" i="1" dirty="0">
                <a:solidFill>
                  <a:srgbClr val="A9CCE3"/>
                </a:solidFill>
                <a:latin typeface="Calibri" pitchFamily="34" charset="0"/>
                <a:ea typeface="Calibri" pitchFamily="34" charset="-122"/>
                <a:cs typeface="Calibri" pitchFamily="34" charset="-120"/>
              </a:rPr>
              <a:t>Case Study Context</a:t>
            </a:r>
            <a:endParaRPr lang="en-US" sz="1300" dirty="0"/>
          </a:p>
        </p:txBody>
      </p:sp>
      <p:sp>
        <p:nvSpPr>
          <p:cNvPr id="5" name="Shape 3"/>
          <p:cNvSpPr/>
          <p:nvPr/>
        </p:nvSpPr>
        <p:spPr>
          <a:xfrm>
            <a:off x="228600" y="1097280"/>
            <a:ext cx="5486400" cy="3794760"/>
          </a:xfrm>
          <a:prstGeom prst="roundRect">
            <a:avLst>
              <a:gd name="adj" fmla="val 2410"/>
            </a:avLst>
          </a:prstGeom>
          <a:solidFill>
            <a:srgbClr val="FFFFFF"/>
          </a:solidFill>
          <a:ln/>
          <a:effectLst>
            <a:outerShdw blurRad="76200" dist="25400" dir="2700000" algn="bl" rotWithShape="0">
              <a:srgbClr val="000000">
                <a:alpha val="10000"/>
              </a:srgbClr>
            </a:outerShdw>
          </a:effectLst>
        </p:spPr>
        <p:txBody>
          <a:bodyPr/>
          <a:lstStyle/>
          <a:p>
            <a:endParaRPr lang="en-GB"/>
          </a:p>
        </p:txBody>
      </p:sp>
      <p:sp>
        <p:nvSpPr>
          <p:cNvPr id="6" name="Text 4"/>
          <p:cNvSpPr/>
          <p:nvPr/>
        </p:nvSpPr>
        <p:spPr>
          <a:xfrm>
            <a:off x="411480" y="1234440"/>
            <a:ext cx="5166360" cy="3520440"/>
          </a:xfrm>
          <a:prstGeom prst="rect">
            <a:avLst/>
          </a:prstGeom>
          <a:noFill/>
          <a:ln/>
        </p:spPr>
        <p:txBody>
          <a:bodyPr wrap="square" rtlCol="0" anchor="t"/>
          <a:lstStyle/>
          <a:p>
            <a:pPr marL="342900" indent="-342900">
              <a:spcAft>
                <a:spcPts val="600"/>
              </a:spcAft>
              <a:buSzPct val="100000"/>
              <a:buChar char="•"/>
            </a:pPr>
            <a:r>
              <a:rPr lang="en-US" sz="1250" dirty="0">
                <a:solidFill>
                  <a:srgbClr val="1C2833"/>
                </a:solidFill>
                <a:latin typeface="Calibri" pitchFamily="34" charset="0"/>
                <a:ea typeface="Calibri" pitchFamily="34" charset="-122"/>
                <a:cs typeface="Calibri" pitchFamily="34" charset="-120"/>
              </a:rPr>
              <a:t>Riverdale Nursing Home offers round-the-clock </a:t>
            </a:r>
            <a:r>
              <a:rPr lang="en-US" sz="1250" dirty="0" err="1">
                <a:solidFill>
                  <a:srgbClr val="1C2833"/>
                </a:solidFill>
                <a:latin typeface="Calibri" pitchFamily="34" charset="0"/>
                <a:ea typeface="Calibri" pitchFamily="34" charset="-122"/>
                <a:cs typeface="Calibri" pitchFamily="34" charset="-120"/>
              </a:rPr>
              <a:t>personalised</a:t>
            </a:r>
            <a:r>
              <a:rPr lang="en-US" sz="1250" dirty="0">
                <a:solidFill>
                  <a:srgbClr val="1C2833"/>
                </a:solidFill>
                <a:latin typeface="Calibri" pitchFamily="34" charset="0"/>
                <a:ea typeface="Calibri" pitchFamily="34" charset="-122"/>
                <a:cs typeface="Calibri" pitchFamily="34" charset="-120"/>
              </a:rPr>
              <a:t> care, medication support and health monitoring to older citizens who need continuous care and supervision.</a:t>
            </a:r>
          </a:p>
          <a:p>
            <a:pPr marL="342900" indent="-342900">
              <a:spcAft>
                <a:spcPts val="600"/>
              </a:spcAft>
              <a:buSzPct val="100000"/>
              <a:buChar char="•"/>
            </a:pPr>
            <a:r>
              <a:rPr lang="en-US" sz="1250" dirty="0">
                <a:solidFill>
                  <a:srgbClr val="1C2833"/>
                </a:solidFill>
                <a:latin typeface="Calibri" pitchFamily="34" charset="0"/>
                <a:ea typeface="Calibri" pitchFamily="34" charset="-122"/>
                <a:cs typeface="Calibri" pitchFamily="34" charset="-120"/>
              </a:rPr>
              <a:t>Staff is split into two separate buildings and shares shift times. Staff are employed as carers, senior carers, nurses and administration.</a:t>
            </a:r>
          </a:p>
          <a:p>
            <a:pPr marL="342900" indent="-342900">
              <a:spcAft>
                <a:spcPts val="600"/>
              </a:spcAft>
              <a:buSzPct val="100000"/>
              <a:buChar char="•"/>
            </a:pPr>
            <a:r>
              <a:rPr lang="en-US" sz="1250" dirty="0" err="1">
                <a:solidFill>
                  <a:srgbClr val="1C2833"/>
                </a:solidFill>
                <a:latin typeface="Calibri" pitchFamily="34" charset="0"/>
                <a:ea typeface="Calibri" pitchFamily="34" charset="-122"/>
                <a:cs typeface="Calibri" pitchFamily="34" charset="-120"/>
              </a:rPr>
              <a:t>Organisation</a:t>
            </a:r>
            <a:r>
              <a:rPr lang="en-US" sz="1250" dirty="0">
                <a:solidFill>
                  <a:srgbClr val="1C2833"/>
                </a:solidFill>
                <a:latin typeface="Calibri" pitchFamily="34" charset="0"/>
                <a:ea typeface="Calibri" pitchFamily="34" charset="-122"/>
                <a:cs typeface="Calibri" pitchFamily="34" charset="-120"/>
              </a:rPr>
              <a:t> is on Microsoft 365, with no clear guidance provided on the tools to be used during a specific task within the workplace.</a:t>
            </a:r>
          </a:p>
          <a:p>
            <a:pPr marL="342900" indent="-342900">
              <a:spcAft>
                <a:spcPts val="600"/>
              </a:spcAft>
              <a:buSzPct val="100000"/>
              <a:buChar char="•"/>
            </a:pPr>
            <a:r>
              <a:rPr lang="en-US" sz="1250" dirty="0">
                <a:solidFill>
                  <a:srgbClr val="1C2833"/>
                </a:solidFill>
                <a:latin typeface="Calibri" pitchFamily="34" charset="0"/>
                <a:ea typeface="Calibri" pitchFamily="34" charset="-122"/>
                <a:cs typeface="Calibri" pitchFamily="34" charset="-120"/>
              </a:rPr>
              <a:t>This has meant that there are four main operational issues — confusion about tool usage, duplication of work, loss of messages and a lack of efficient ways of working (Assa-Agyei, 2026).</a:t>
            </a:r>
          </a:p>
          <a:p>
            <a:pPr marL="342900" indent="-342900">
              <a:spcAft>
                <a:spcPts val="600"/>
              </a:spcAft>
              <a:buSzPct val="100000"/>
              <a:buChar char="•"/>
            </a:pPr>
            <a:r>
              <a:rPr lang="en-US" sz="1250" dirty="0">
                <a:solidFill>
                  <a:srgbClr val="1C2833"/>
                </a:solidFill>
                <a:latin typeface="Calibri" pitchFamily="34" charset="0"/>
                <a:ea typeface="Calibri" pitchFamily="34" charset="-122"/>
                <a:cs typeface="Calibri" pitchFamily="34" charset="-120"/>
              </a:rPr>
              <a:t>Our task is to review the following 5 workplace tasks and suggest the best Microsoft 365 tool for completing each task.</a:t>
            </a:r>
            <a:endParaRPr lang="en-US" sz="1250" dirty="0"/>
          </a:p>
        </p:txBody>
      </p:sp>
      <p:sp>
        <p:nvSpPr>
          <p:cNvPr id="7" name="Shape 5"/>
          <p:cNvSpPr/>
          <p:nvPr/>
        </p:nvSpPr>
        <p:spPr>
          <a:xfrm>
            <a:off x="5989320" y="1097280"/>
            <a:ext cx="2926080" cy="3794760"/>
          </a:xfrm>
          <a:prstGeom prst="roundRect">
            <a:avLst>
              <a:gd name="adj" fmla="val 3125"/>
            </a:avLst>
          </a:prstGeom>
          <a:solidFill>
            <a:srgbClr val="1B4F72"/>
          </a:solidFill>
          <a:ln/>
        </p:spPr>
        <p:txBody>
          <a:bodyPr/>
          <a:lstStyle/>
          <a:p>
            <a:endParaRPr lang="en-GB"/>
          </a:p>
        </p:txBody>
      </p:sp>
      <p:sp>
        <p:nvSpPr>
          <p:cNvPr id="8" name="Text 6"/>
          <p:cNvSpPr/>
          <p:nvPr/>
        </p:nvSpPr>
        <p:spPr>
          <a:xfrm>
            <a:off x="6080760" y="1207008"/>
            <a:ext cx="2743200" cy="320040"/>
          </a:xfrm>
          <a:prstGeom prst="rect">
            <a:avLst/>
          </a:prstGeom>
          <a:noFill/>
          <a:ln/>
        </p:spPr>
        <p:txBody>
          <a:bodyPr wrap="square" rtlCol="0" anchor="ctr"/>
          <a:lstStyle/>
          <a:p>
            <a:pPr marL="0" indent="0" algn="ctr">
              <a:buNone/>
            </a:pPr>
            <a:r>
              <a:rPr lang="en-US" sz="1100" b="1" kern="0" spc="300" dirty="0">
                <a:solidFill>
                  <a:srgbClr val="D6EAF8"/>
                </a:solidFill>
                <a:latin typeface="Calibri" pitchFamily="34" charset="0"/>
                <a:ea typeface="Calibri" pitchFamily="34" charset="-122"/>
                <a:cs typeface="Calibri" pitchFamily="34" charset="-120"/>
              </a:rPr>
              <a:t>KEY FACTS</a:t>
            </a:r>
            <a:endParaRPr lang="en-US" sz="1100" dirty="0"/>
          </a:p>
        </p:txBody>
      </p:sp>
      <p:sp>
        <p:nvSpPr>
          <p:cNvPr id="9" name="Text 7"/>
          <p:cNvSpPr/>
          <p:nvPr/>
        </p:nvSpPr>
        <p:spPr>
          <a:xfrm>
            <a:off x="6080760" y="1600200"/>
            <a:ext cx="2743200" cy="438912"/>
          </a:xfrm>
          <a:prstGeom prst="rect">
            <a:avLst/>
          </a:prstGeom>
          <a:noFill/>
          <a:ln/>
        </p:spPr>
        <p:txBody>
          <a:bodyPr wrap="square" rtlCol="0" anchor="ctr"/>
          <a:lstStyle/>
          <a:p>
            <a:pPr marL="0" indent="0" algn="ctr">
              <a:buNone/>
            </a:pPr>
            <a:r>
              <a:rPr lang="en-US" sz="3600" b="1" dirty="0">
                <a:solidFill>
                  <a:srgbClr val="27AE60"/>
                </a:solidFill>
                <a:latin typeface="Cambria" pitchFamily="34" charset="0"/>
                <a:ea typeface="Cambria" pitchFamily="34" charset="-122"/>
                <a:cs typeface="Cambria" pitchFamily="34" charset="-120"/>
              </a:rPr>
              <a:t>2</a:t>
            </a:r>
            <a:endParaRPr lang="en-US" sz="3600" dirty="0"/>
          </a:p>
        </p:txBody>
      </p:sp>
      <p:sp>
        <p:nvSpPr>
          <p:cNvPr id="10" name="Text 8"/>
          <p:cNvSpPr/>
          <p:nvPr/>
        </p:nvSpPr>
        <p:spPr>
          <a:xfrm>
            <a:off x="6080760" y="2020824"/>
            <a:ext cx="2743200" cy="274320"/>
          </a:xfrm>
          <a:prstGeom prst="rect">
            <a:avLst/>
          </a:prstGeom>
          <a:noFill/>
          <a:ln/>
        </p:spPr>
        <p:txBody>
          <a:bodyPr wrap="square" rtlCol="0" anchor="ctr"/>
          <a:lstStyle/>
          <a:p>
            <a:pPr marL="0" indent="0" algn="ctr">
              <a:buNone/>
            </a:pPr>
            <a:r>
              <a:rPr lang="en-US" sz="1100" dirty="0">
                <a:solidFill>
                  <a:srgbClr val="D6EAF8"/>
                </a:solidFill>
                <a:latin typeface="Calibri" pitchFamily="34" charset="0"/>
                <a:ea typeface="Calibri" pitchFamily="34" charset="-122"/>
                <a:cs typeface="Calibri" pitchFamily="34" charset="-120"/>
              </a:rPr>
              <a:t>Buildings</a:t>
            </a:r>
            <a:endParaRPr lang="en-US" sz="1100" dirty="0"/>
          </a:p>
        </p:txBody>
      </p:sp>
      <p:sp>
        <p:nvSpPr>
          <p:cNvPr id="11" name="Text 9"/>
          <p:cNvSpPr/>
          <p:nvPr/>
        </p:nvSpPr>
        <p:spPr>
          <a:xfrm>
            <a:off x="6080760" y="2423160"/>
            <a:ext cx="2743200" cy="438912"/>
          </a:xfrm>
          <a:prstGeom prst="rect">
            <a:avLst/>
          </a:prstGeom>
          <a:noFill/>
          <a:ln/>
        </p:spPr>
        <p:txBody>
          <a:bodyPr wrap="square" rtlCol="0" anchor="ctr"/>
          <a:lstStyle/>
          <a:p>
            <a:pPr marL="0" indent="0" algn="ctr">
              <a:buNone/>
            </a:pPr>
            <a:r>
              <a:rPr lang="en-US" sz="3600" b="1" dirty="0">
                <a:solidFill>
                  <a:srgbClr val="27AE60"/>
                </a:solidFill>
                <a:latin typeface="Cambria" pitchFamily="34" charset="0"/>
                <a:ea typeface="Cambria" pitchFamily="34" charset="-122"/>
                <a:cs typeface="Cambria" pitchFamily="34" charset="-120"/>
              </a:rPr>
              <a:t>4</a:t>
            </a:r>
            <a:endParaRPr lang="en-US" sz="3600" dirty="0"/>
          </a:p>
        </p:txBody>
      </p:sp>
      <p:sp>
        <p:nvSpPr>
          <p:cNvPr id="12" name="Text 10"/>
          <p:cNvSpPr/>
          <p:nvPr/>
        </p:nvSpPr>
        <p:spPr>
          <a:xfrm>
            <a:off x="6080760" y="2843784"/>
            <a:ext cx="2743200" cy="274320"/>
          </a:xfrm>
          <a:prstGeom prst="rect">
            <a:avLst/>
          </a:prstGeom>
          <a:noFill/>
          <a:ln/>
        </p:spPr>
        <p:txBody>
          <a:bodyPr wrap="square" rtlCol="0" anchor="ctr"/>
          <a:lstStyle/>
          <a:p>
            <a:pPr marL="0" indent="0" algn="ctr">
              <a:buNone/>
            </a:pPr>
            <a:r>
              <a:rPr lang="en-US" sz="1100" dirty="0">
                <a:solidFill>
                  <a:srgbClr val="D6EAF8"/>
                </a:solidFill>
                <a:latin typeface="Calibri" pitchFamily="34" charset="0"/>
                <a:ea typeface="Calibri" pitchFamily="34" charset="-122"/>
                <a:cs typeface="Calibri" pitchFamily="34" charset="-120"/>
              </a:rPr>
              <a:t>Staff Roles</a:t>
            </a:r>
            <a:endParaRPr lang="en-US" sz="1100" dirty="0"/>
          </a:p>
        </p:txBody>
      </p:sp>
      <p:sp>
        <p:nvSpPr>
          <p:cNvPr id="13" name="Text 11"/>
          <p:cNvSpPr/>
          <p:nvPr/>
        </p:nvSpPr>
        <p:spPr>
          <a:xfrm>
            <a:off x="6080760" y="3246120"/>
            <a:ext cx="2743200" cy="438912"/>
          </a:xfrm>
          <a:prstGeom prst="rect">
            <a:avLst/>
          </a:prstGeom>
          <a:noFill/>
          <a:ln/>
        </p:spPr>
        <p:txBody>
          <a:bodyPr wrap="square" rtlCol="0" anchor="ctr"/>
          <a:lstStyle/>
          <a:p>
            <a:pPr marL="0" indent="0" algn="ctr">
              <a:buNone/>
            </a:pPr>
            <a:r>
              <a:rPr lang="en-US" sz="3600" b="1" dirty="0">
                <a:solidFill>
                  <a:srgbClr val="27AE60"/>
                </a:solidFill>
                <a:latin typeface="Cambria" pitchFamily="34" charset="0"/>
                <a:ea typeface="Cambria" pitchFamily="34" charset="-122"/>
                <a:cs typeface="Cambria" pitchFamily="34" charset="-120"/>
              </a:rPr>
              <a:t>365</a:t>
            </a:r>
            <a:endParaRPr lang="en-US" sz="3600" dirty="0"/>
          </a:p>
        </p:txBody>
      </p:sp>
      <p:sp>
        <p:nvSpPr>
          <p:cNvPr id="14" name="Text 12"/>
          <p:cNvSpPr/>
          <p:nvPr/>
        </p:nvSpPr>
        <p:spPr>
          <a:xfrm>
            <a:off x="6080760" y="3666744"/>
            <a:ext cx="2743200" cy="274320"/>
          </a:xfrm>
          <a:prstGeom prst="rect">
            <a:avLst/>
          </a:prstGeom>
          <a:noFill/>
          <a:ln/>
        </p:spPr>
        <p:txBody>
          <a:bodyPr wrap="square" rtlCol="0" anchor="ctr"/>
          <a:lstStyle/>
          <a:p>
            <a:pPr marL="0" indent="0" algn="ctr">
              <a:buNone/>
            </a:pPr>
            <a:r>
              <a:rPr lang="en-US" sz="1100" dirty="0">
                <a:solidFill>
                  <a:srgbClr val="D6EAF8"/>
                </a:solidFill>
                <a:latin typeface="Calibri" pitchFamily="34" charset="0"/>
                <a:ea typeface="Calibri" pitchFamily="34" charset="-122"/>
                <a:cs typeface="Calibri" pitchFamily="34" charset="-120"/>
              </a:rPr>
              <a:t>MS Subscription</a:t>
            </a:r>
            <a:endParaRPr lang="en-US" sz="1100" dirty="0"/>
          </a:p>
        </p:txBody>
      </p:sp>
      <p:sp>
        <p:nvSpPr>
          <p:cNvPr id="15" name="Text 13"/>
          <p:cNvSpPr/>
          <p:nvPr/>
        </p:nvSpPr>
        <p:spPr>
          <a:xfrm>
            <a:off x="6080760" y="4069080"/>
            <a:ext cx="2743200" cy="438912"/>
          </a:xfrm>
          <a:prstGeom prst="rect">
            <a:avLst/>
          </a:prstGeom>
          <a:noFill/>
          <a:ln/>
        </p:spPr>
        <p:txBody>
          <a:bodyPr wrap="square" rtlCol="0" anchor="ctr"/>
          <a:lstStyle/>
          <a:p>
            <a:pPr marL="0" indent="0" algn="ctr">
              <a:buNone/>
            </a:pPr>
            <a:r>
              <a:rPr lang="en-US" sz="3600" b="1" dirty="0">
                <a:solidFill>
                  <a:srgbClr val="27AE60"/>
                </a:solidFill>
                <a:latin typeface="Cambria" pitchFamily="34" charset="0"/>
                <a:ea typeface="Cambria" pitchFamily="34" charset="-122"/>
                <a:cs typeface="Cambria" pitchFamily="34" charset="-120"/>
              </a:rPr>
              <a:t>5</a:t>
            </a:r>
            <a:endParaRPr lang="en-US" sz="3600" dirty="0"/>
          </a:p>
        </p:txBody>
      </p:sp>
      <p:sp>
        <p:nvSpPr>
          <p:cNvPr id="16" name="Text 14"/>
          <p:cNvSpPr/>
          <p:nvPr/>
        </p:nvSpPr>
        <p:spPr>
          <a:xfrm>
            <a:off x="6080760" y="4489704"/>
            <a:ext cx="2743200" cy="274320"/>
          </a:xfrm>
          <a:prstGeom prst="rect">
            <a:avLst/>
          </a:prstGeom>
          <a:noFill/>
          <a:ln/>
        </p:spPr>
        <p:txBody>
          <a:bodyPr wrap="square" rtlCol="0" anchor="ctr"/>
          <a:lstStyle/>
          <a:p>
            <a:pPr marL="0" indent="0" algn="ctr">
              <a:buNone/>
            </a:pPr>
            <a:r>
              <a:rPr lang="en-US" sz="1100" dirty="0">
                <a:solidFill>
                  <a:srgbClr val="D6EAF8"/>
                </a:solidFill>
                <a:latin typeface="Calibri" pitchFamily="34" charset="0"/>
                <a:ea typeface="Calibri" pitchFamily="34" charset="-122"/>
                <a:cs typeface="Calibri" pitchFamily="34" charset="-120"/>
              </a:rPr>
              <a:t>Tasks to Solve</a:t>
            </a:r>
            <a:endParaRPr lang="en-US" sz="1100" dirty="0"/>
          </a:p>
        </p:txBody>
      </p:sp>
      <p:sp>
        <p:nvSpPr>
          <p:cNvPr id="17" name="Text 15"/>
          <p:cNvSpPr/>
          <p:nvPr/>
        </p:nvSpPr>
        <p:spPr>
          <a:xfrm>
            <a:off x="274320" y="4828032"/>
            <a:ext cx="8595360" cy="274320"/>
          </a:xfrm>
          <a:prstGeom prst="rect">
            <a:avLst/>
          </a:prstGeom>
          <a:noFill/>
          <a:ln/>
        </p:spPr>
        <p:txBody>
          <a:bodyPr wrap="square" rtlCol="0" anchor="ctr"/>
          <a:lstStyle/>
          <a:p>
            <a:pPr marL="0" indent="0">
              <a:buNone/>
            </a:pPr>
            <a:r>
              <a:rPr lang="en-US" sz="900" i="1" dirty="0">
                <a:solidFill>
                  <a:srgbClr val="5D6D7E"/>
                </a:solidFill>
                <a:latin typeface="Calibri" pitchFamily="34" charset="0"/>
                <a:ea typeface="Calibri" pitchFamily="34" charset="-122"/>
                <a:cs typeface="Calibri" pitchFamily="34" charset="-120"/>
              </a:rPr>
              <a:t>Source: Assa-Agyei, K. (2026). LCHS4007 Module Case Study. University of Wales Trinity Saint David.</a:t>
            </a:r>
            <a:endParaRPr lang="en-US" sz="9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4F9FC"/>
        </a:solidFill>
        <a:effectLst/>
      </p:bgPr>
    </p:bg>
    <p:spTree>
      <p:nvGrpSpPr>
        <p:cNvPr id="1" name=""/>
        <p:cNvGrpSpPr/>
        <p:nvPr/>
      </p:nvGrpSpPr>
      <p:grpSpPr>
        <a:xfrm>
          <a:off x="0" y="0"/>
          <a:ext cx="0" cy="0"/>
          <a:chOff x="0" y="0"/>
          <a:chExt cx="0" cy="0"/>
        </a:xfrm>
      </p:grpSpPr>
      <p:sp>
        <p:nvSpPr>
          <p:cNvPr id="2" name="Shape 0"/>
          <p:cNvSpPr/>
          <p:nvPr/>
        </p:nvSpPr>
        <p:spPr>
          <a:xfrm>
            <a:off x="0" y="0"/>
            <a:ext cx="9144000" cy="1005840"/>
          </a:xfrm>
          <a:prstGeom prst="rect">
            <a:avLst/>
          </a:prstGeom>
          <a:solidFill>
            <a:srgbClr val="1B4F72"/>
          </a:solidFill>
          <a:ln w="12700">
            <a:solidFill>
              <a:srgbClr val="1B4F72"/>
            </a:solidFill>
            <a:prstDash val="solid"/>
          </a:ln>
        </p:spPr>
        <p:txBody>
          <a:bodyPr/>
          <a:lstStyle/>
          <a:p>
            <a:endParaRPr lang="en-GB"/>
          </a:p>
        </p:txBody>
      </p:sp>
      <p:sp>
        <p:nvSpPr>
          <p:cNvPr id="3" name="Text 1"/>
          <p:cNvSpPr/>
          <p:nvPr/>
        </p:nvSpPr>
        <p:spPr>
          <a:xfrm>
            <a:off x="274320" y="91440"/>
            <a:ext cx="8595360" cy="548640"/>
          </a:xfrm>
          <a:prstGeom prst="rect">
            <a:avLst/>
          </a:prstGeom>
          <a:noFill/>
          <a:ln/>
        </p:spPr>
        <p:txBody>
          <a:bodyPr wrap="square" rtlCol="0" anchor="ctr"/>
          <a:lstStyle/>
          <a:p>
            <a:pPr marL="0" indent="0">
              <a:buNone/>
            </a:pPr>
            <a:r>
              <a:rPr lang="en-US" sz="2800" b="1" dirty="0">
                <a:solidFill>
                  <a:srgbClr val="FFFFFF"/>
                </a:solidFill>
                <a:latin typeface="Cambria" pitchFamily="34" charset="0"/>
                <a:ea typeface="Cambria" pitchFamily="34" charset="-122"/>
                <a:cs typeface="Cambria" pitchFamily="34" charset="-120"/>
              </a:rPr>
              <a:t>Task 5: What is Staff Training at Riverdale?</a:t>
            </a:r>
            <a:endParaRPr lang="en-US" sz="2800" dirty="0"/>
          </a:p>
        </p:txBody>
      </p:sp>
      <p:sp>
        <p:nvSpPr>
          <p:cNvPr id="4" name="Text 2"/>
          <p:cNvSpPr/>
          <p:nvPr/>
        </p:nvSpPr>
        <p:spPr>
          <a:xfrm>
            <a:off x="274320" y="640080"/>
            <a:ext cx="8595360" cy="347472"/>
          </a:xfrm>
          <a:prstGeom prst="rect">
            <a:avLst/>
          </a:prstGeom>
          <a:noFill/>
          <a:ln/>
        </p:spPr>
        <p:txBody>
          <a:bodyPr wrap="square" rtlCol="0" anchor="ctr"/>
          <a:lstStyle/>
          <a:p>
            <a:pPr marL="0" indent="0">
              <a:buNone/>
            </a:pPr>
            <a:r>
              <a:rPr lang="en-US" sz="1300" i="1" dirty="0">
                <a:solidFill>
                  <a:srgbClr val="A9CCE3"/>
                </a:solidFill>
                <a:latin typeface="Calibri" pitchFamily="34" charset="0"/>
                <a:ea typeface="Calibri" pitchFamily="34" charset="-122"/>
                <a:cs typeface="Calibri" pitchFamily="34" charset="-120"/>
              </a:rPr>
              <a:t>Understanding the Workplace Task</a:t>
            </a:r>
            <a:endParaRPr lang="en-US" sz="1300" dirty="0"/>
          </a:p>
        </p:txBody>
      </p:sp>
      <p:sp>
        <p:nvSpPr>
          <p:cNvPr id="5" name="Shape 3"/>
          <p:cNvSpPr/>
          <p:nvPr/>
        </p:nvSpPr>
        <p:spPr>
          <a:xfrm>
            <a:off x="228600" y="1143000"/>
            <a:ext cx="2788920" cy="3749040"/>
          </a:xfrm>
          <a:prstGeom prst="roundRect">
            <a:avLst>
              <a:gd name="adj" fmla="val 3279"/>
            </a:avLst>
          </a:prstGeom>
          <a:solidFill>
            <a:srgbClr val="1B4F72"/>
          </a:solidFill>
          <a:ln/>
          <a:effectLst>
            <a:outerShdw blurRad="101600" dist="38100" dir="2700000" algn="bl" rotWithShape="0">
              <a:srgbClr val="000000">
                <a:alpha val="18000"/>
              </a:srgbClr>
            </a:outerShdw>
          </a:effectLst>
        </p:spPr>
        <p:txBody>
          <a:bodyPr/>
          <a:lstStyle/>
          <a:p>
            <a:endParaRPr lang="en-GB"/>
          </a:p>
        </p:txBody>
      </p:sp>
      <p:sp>
        <p:nvSpPr>
          <p:cNvPr id="6" name="Text 4"/>
          <p:cNvSpPr/>
          <p:nvPr/>
        </p:nvSpPr>
        <p:spPr>
          <a:xfrm>
            <a:off x="338328" y="1234440"/>
            <a:ext cx="2578608" cy="475488"/>
          </a:xfrm>
          <a:prstGeom prst="rect">
            <a:avLst/>
          </a:prstGeom>
          <a:noFill/>
          <a:ln/>
        </p:spPr>
        <p:txBody>
          <a:bodyPr wrap="square" rtlCol="0" anchor="ctr"/>
          <a:lstStyle/>
          <a:p>
            <a:pPr marL="0" indent="0" algn="ctr">
              <a:buNone/>
            </a:pPr>
            <a:r>
              <a:rPr lang="en-US" sz="1350" b="1" dirty="0">
                <a:solidFill>
                  <a:srgbClr val="FFFFFF"/>
                </a:solidFill>
                <a:latin typeface="Cambria" pitchFamily="34" charset="0"/>
                <a:ea typeface="Cambria" pitchFamily="34" charset="-122"/>
                <a:cs typeface="Cambria" pitchFamily="34" charset="-120"/>
              </a:rPr>
              <a:t>Induction Programmes</a:t>
            </a:r>
            <a:endParaRPr lang="en-US" sz="1350" dirty="0"/>
          </a:p>
        </p:txBody>
      </p:sp>
      <p:sp>
        <p:nvSpPr>
          <p:cNvPr id="7" name="Shape 5"/>
          <p:cNvSpPr/>
          <p:nvPr/>
        </p:nvSpPr>
        <p:spPr>
          <a:xfrm>
            <a:off x="457200" y="1737360"/>
            <a:ext cx="2331720" cy="0"/>
          </a:xfrm>
          <a:prstGeom prst="line">
            <a:avLst/>
          </a:prstGeom>
          <a:noFill/>
          <a:ln w="12700">
            <a:solidFill>
              <a:srgbClr val="D6EAF8"/>
            </a:solidFill>
            <a:prstDash val="solid"/>
          </a:ln>
        </p:spPr>
        <p:txBody>
          <a:bodyPr/>
          <a:lstStyle/>
          <a:p>
            <a:endParaRPr lang="en-GB"/>
          </a:p>
        </p:txBody>
      </p:sp>
      <p:sp>
        <p:nvSpPr>
          <p:cNvPr id="8" name="Text 6"/>
          <p:cNvSpPr/>
          <p:nvPr/>
        </p:nvSpPr>
        <p:spPr>
          <a:xfrm>
            <a:off x="338328" y="1810512"/>
            <a:ext cx="2578608" cy="2971800"/>
          </a:xfrm>
          <a:prstGeom prst="rect">
            <a:avLst/>
          </a:prstGeom>
          <a:noFill/>
          <a:ln/>
        </p:spPr>
        <p:txBody>
          <a:bodyPr wrap="square" rtlCol="0" anchor="t"/>
          <a:lstStyle/>
          <a:p>
            <a:pPr marL="0" indent="0" algn="l">
              <a:buNone/>
            </a:pPr>
            <a:r>
              <a:rPr lang="en-US" sz="1200" dirty="0">
                <a:solidFill>
                  <a:srgbClr val="D6EAF8"/>
                </a:solidFill>
                <a:latin typeface="Calibri" pitchFamily="34" charset="0"/>
                <a:ea typeface="Calibri" pitchFamily="34" charset="-122"/>
                <a:cs typeface="Calibri" pitchFamily="34" charset="-120"/>
              </a:rPr>
              <a:t>All staff members in both buildings attend to complete induction, including training in safeguarding, infection control, moving and handling and GDPR policies, before working with residents.</a:t>
            </a:r>
          </a:p>
        </p:txBody>
      </p:sp>
      <p:sp>
        <p:nvSpPr>
          <p:cNvPr id="9" name="Shape 7"/>
          <p:cNvSpPr/>
          <p:nvPr/>
        </p:nvSpPr>
        <p:spPr>
          <a:xfrm>
            <a:off x="3154680" y="1143000"/>
            <a:ext cx="2788920" cy="3749040"/>
          </a:xfrm>
          <a:prstGeom prst="roundRect">
            <a:avLst>
              <a:gd name="adj" fmla="val 3279"/>
            </a:avLst>
          </a:prstGeom>
          <a:solidFill>
            <a:srgbClr val="2E86AB"/>
          </a:solidFill>
          <a:ln/>
          <a:effectLst>
            <a:outerShdw blurRad="101600" dist="38100" dir="2700000" algn="bl" rotWithShape="0">
              <a:srgbClr val="000000">
                <a:alpha val="18000"/>
              </a:srgbClr>
            </a:outerShdw>
          </a:effectLst>
        </p:spPr>
        <p:txBody>
          <a:bodyPr/>
          <a:lstStyle/>
          <a:p>
            <a:endParaRPr lang="en-GB"/>
          </a:p>
        </p:txBody>
      </p:sp>
      <p:sp>
        <p:nvSpPr>
          <p:cNvPr id="10" name="Text 8"/>
          <p:cNvSpPr/>
          <p:nvPr/>
        </p:nvSpPr>
        <p:spPr>
          <a:xfrm>
            <a:off x="3264408" y="1234440"/>
            <a:ext cx="2578608" cy="475488"/>
          </a:xfrm>
          <a:prstGeom prst="rect">
            <a:avLst/>
          </a:prstGeom>
          <a:noFill/>
          <a:ln/>
        </p:spPr>
        <p:txBody>
          <a:bodyPr wrap="square" rtlCol="0" anchor="ctr"/>
          <a:lstStyle/>
          <a:p>
            <a:pPr marL="0" indent="0" algn="ctr">
              <a:buNone/>
            </a:pPr>
            <a:r>
              <a:rPr lang="en-US" sz="1350" b="1" dirty="0">
                <a:solidFill>
                  <a:srgbClr val="FFFFFF"/>
                </a:solidFill>
                <a:latin typeface="Cambria" pitchFamily="34" charset="0"/>
                <a:ea typeface="Cambria" pitchFamily="34" charset="-122"/>
                <a:cs typeface="Cambria" pitchFamily="34" charset="-120"/>
              </a:rPr>
              <a:t>Mandatory Compliance Updates</a:t>
            </a:r>
            <a:endParaRPr lang="en-US" sz="1350" dirty="0"/>
          </a:p>
        </p:txBody>
      </p:sp>
      <p:sp>
        <p:nvSpPr>
          <p:cNvPr id="11" name="Shape 9"/>
          <p:cNvSpPr/>
          <p:nvPr/>
        </p:nvSpPr>
        <p:spPr>
          <a:xfrm>
            <a:off x="3383280" y="1737360"/>
            <a:ext cx="2331720" cy="0"/>
          </a:xfrm>
          <a:prstGeom prst="line">
            <a:avLst/>
          </a:prstGeom>
          <a:noFill/>
          <a:ln w="12700">
            <a:solidFill>
              <a:srgbClr val="D6EAF8"/>
            </a:solidFill>
            <a:prstDash val="solid"/>
          </a:ln>
        </p:spPr>
        <p:txBody>
          <a:bodyPr/>
          <a:lstStyle/>
          <a:p>
            <a:endParaRPr lang="en-GB"/>
          </a:p>
        </p:txBody>
      </p:sp>
      <p:sp>
        <p:nvSpPr>
          <p:cNvPr id="12" name="Text 10"/>
          <p:cNvSpPr/>
          <p:nvPr/>
        </p:nvSpPr>
        <p:spPr>
          <a:xfrm>
            <a:off x="3264408" y="1810512"/>
            <a:ext cx="2578608" cy="2971800"/>
          </a:xfrm>
          <a:prstGeom prst="rect">
            <a:avLst/>
          </a:prstGeom>
          <a:noFill/>
          <a:ln/>
        </p:spPr>
        <p:txBody>
          <a:bodyPr wrap="square" rtlCol="0" anchor="t"/>
          <a:lstStyle/>
          <a:p>
            <a:pPr marL="0" indent="0" algn="l">
              <a:buNone/>
            </a:pPr>
            <a:r>
              <a:rPr lang="en-US" sz="1200" dirty="0">
                <a:solidFill>
                  <a:srgbClr val="D6EAF8"/>
                </a:solidFill>
                <a:latin typeface="Calibri" pitchFamily="34" charset="0"/>
                <a:ea typeface="Calibri" pitchFamily="34" charset="-122"/>
                <a:cs typeface="Calibri" pitchFamily="34" charset="-120"/>
              </a:rPr>
              <a:t>Statutory training in areas (including but not limited to) safeguarding, health and safety and medication management must be repeated regularly with all staff, including documentation of this to be kept on file.</a:t>
            </a:r>
            <a:endParaRPr lang="en-US" sz="1200" dirty="0"/>
          </a:p>
        </p:txBody>
      </p:sp>
      <p:sp>
        <p:nvSpPr>
          <p:cNvPr id="13" name="Shape 11"/>
          <p:cNvSpPr/>
          <p:nvPr/>
        </p:nvSpPr>
        <p:spPr>
          <a:xfrm>
            <a:off x="6080760" y="1143000"/>
            <a:ext cx="2788920" cy="3749040"/>
          </a:xfrm>
          <a:prstGeom prst="roundRect">
            <a:avLst>
              <a:gd name="adj" fmla="val 3279"/>
            </a:avLst>
          </a:prstGeom>
          <a:solidFill>
            <a:srgbClr val="1A5276"/>
          </a:solidFill>
          <a:ln/>
          <a:effectLst>
            <a:outerShdw blurRad="101600" dist="38100" dir="2700000" algn="bl" rotWithShape="0">
              <a:srgbClr val="000000">
                <a:alpha val="18000"/>
              </a:srgbClr>
            </a:outerShdw>
          </a:effectLst>
        </p:spPr>
        <p:txBody>
          <a:bodyPr/>
          <a:lstStyle/>
          <a:p>
            <a:endParaRPr lang="en-GB"/>
          </a:p>
        </p:txBody>
      </p:sp>
      <p:sp>
        <p:nvSpPr>
          <p:cNvPr id="14" name="Text 12"/>
          <p:cNvSpPr/>
          <p:nvPr/>
        </p:nvSpPr>
        <p:spPr>
          <a:xfrm>
            <a:off x="6190488" y="1234440"/>
            <a:ext cx="2578608" cy="475488"/>
          </a:xfrm>
          <a:prstGeom prst="rect">
            <a:avLst/>
          </a:prstGeom>
          <a:noFill/>
          <a:ln/>
        </p:spPr>
        <p:txBody>
          <a:bodyPr wrap="square" rtlCol="0" anchor="ctr"/>
          <a:lstStyle/>
          <a:p>
            <a:pPr marL="0" indent="0" algn="ctr">
              <a:buNone/>
            </a:pPr>
            <a:r>
              <a:rPr lang="en-US" sz="1350" b="1" dirty="0">
                <a:solidFill>
                  <a:srgbClr val="FFFFFF"/>
                </a:solidFill>
                <a:latin typeface="Cambria" pitchFamily="34" charset="0"/>
                <a:ea typeface="Cambria" pitchFamily="34" charset="-122"/>
                <a:cs typeface="Cambria" pitchFamily="34" charset="-120"/>
              </a:rPr>
              <a:t>Role-Specific Skills Development</a:t>
            </a:r>
            <a:endParaRPr lang="en-US" sz="1350" dirty="0"/>
          </a:p>
        </p:txBody>
      </p:sp>
      <p:sp>
        <p:nvSpPr>
          <p:cNvPr id="15" name="Shape 13"/>
          <p:cNvSpPr/>
          <p:nvPr/>
        </p:nvSpPr>
        <p:spPr>
          <a:xfrm>
            <a:off x="6309360" y="1737360"/>
            <a:ext cx="2331720" cy="0"/>
          </a:xfrm>
          <a:prstGeom prst="line">
            <a:avLst/>
          </a:prstGeom>
          <a:noFill/>
          <a:ln w="12700">
            <a:solidFill>
              <a:srgbClr val="D6EAF8"/>
            </a:solidFill>
            <a:prstDash val="solid"/>
          </a:ln>
        </p:spPr>
        <p:txBody>
          <a:bodyPr/>
          <a:lstStyle/>
          <a:p>
            <a:endParaRPr lang="en-GB"/>
          </a:p>
        </p:txBody>
      </p:sp>
      <p:sp>
        <p:nvSpPr>
          <p:cNvPr id="16" name="Text 14"/>
          <p:cNvSpPr/>
          <p:nvPr/>
        </p:nvSpPr>
        <p:spPr>
          <a:xfrm>
            <a:off x="6190488" y="1810512"/>
            <a:ext cx="2578608" cy="2971800"/>
          </a:xfrm>
          <a:prstGeom prst="rect">
            <a:avLst/>
          </a:prstGeom>
          <a:noFill/>
          <a:ln/>
        </p:spPr>
        <p:txBody>
          <a:bodyPr wrap="square" rtlCol="0" anchor="t"/>
          <a:lstStyle/>
          <a:p>
            <a:pPr marL="0" indent="0" algn="l">
              <a:buNone/>
            </a:pPr>
            <a:r>
              <a:rPr lang="en-US" sz="1200" dirty="0">
                <a:solidFill>
                  <a:srgbClr val="D6EAF8"/>
                </a:solidFill>
                <a:latin typeface="Calibri" pitchFamily="34" charset="0"/>
                <a:ea typeface="Calibri" pitchFamily="34" charset="-122"/>
                <a:cs typeface="Calibri" pitchFamily="34" charset="-120"/>
              </a:rPr>
              <a:t>There is a need for bespoke and regular professional development for carers, nurses and managers, based on their respective roles and the Care Quality Commission (CQC) inspection criteria.</a:t>
            </a:r>
            <a:endParaRPr lang="en-US" sz="1200" dirty="0"/>
          </a:p>
        </p:txBody>
      </p:sp>
      <p:sp>
        <p:nvSpPr>
          <p:cNvPr id="17" name="Text 15"/>
          <p:cNvSpPr/>
          <p:nvPr/>
        </p:nvSpPr>
        <p:spPr>
          <a:xfrm>
            <a:off x="274320" y="4828032"/>
            <a:ext cx="8595360" cy="274320"/>
          </a:xfrm>
          <a:prstGeom prst="rect">
            <a:avLst/>
          </a:prstGeom>
          <a:noFill/>
          <a:ln/>
        </p:spPr>
        <p:txBody>
          <a:bodyPr wrap="square" rtlCol="0" anchor="ctr"/>
          <a:lstStyle/>
          <a:p>
            <a:pPr marL="0" indent="0">
              <a:buNone/>
            </a:pPr>
            <a:r>
              <a:rPr lang="en-US" sz="900" i="1" dirty="0">
                <a:solidFill>
                  <a:srgbClr val="5D6D7E"/>
                </a:solidFill>
                <a:latin typeface="Calibri" pitchFamily="34" charset="0"/>
                <a:ea typeface="Calibri" pitchFamily="34" charset="-122"/>
                <a:cs typeface="Calibri" pitchFamily="34" charset="-120"/>
              </a:rPr>
              <a:t>Ref: Skills for Care (2022). The State of the Adult Social Care Sector and Workforce in England. Leeds: Skills for Care.</a:t>
            </a:r>
            <a:endParaRPr lang="en-US" sz="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4F9FC"/>
        </a:solidFill>
        <a:effectLst/>
      </p:bgPr>
    </p:bg>
    <p:spTree>
      <p:nvGrpSpPr>
        <p:cNvPr id="1" name=""/>
        <p:cNvGrpSpPr/>
        <p:nvPr/>
      </p:nvGrpSpPr>
      <p:grpSpPr>
        <a:xfrm>
          <a:off x="0" y="0"/>
          <a:ext cx="0" cy="0"/>
          <a:chOff x="0" y="0"/>
          <a:chExt cx="0" cy="0"/>
        </a:xfrm>
      </p:grpSpPr>
      <p:sp>
        <p:nvSpPr>
          <p:cNvPr id="2" name="Shape 0"/>
          <p:cNvSpPr/>
          <p:nvPr/>
        </p:nvSpPr>
        <p:spPr>
          <a:xfrm>
            <a:off x="0" y="0"/>
            <a:ext cx="9144000" cy="1005840"/>
          </a:xfrm>
          <a:prstGeom prst="rect">
            <a:avLst/>
          </a:prstGeom>
          <a:solidFill>
            <a:srgbClr val="1B4F72"/>
          </a:solidFill>
          <a:ln w="12700">
            <a:solidFill>
              <a:srgbClr val="1B4F72"/>
            </a:solidFill>
            <a:prstDash val="solid"/>
          </a:ln>
        </p:spPr>
        <p:txBody>
          <a:bodyPr/>
          <a:lstStyle/>
          <a:p>
            <a:endParaRPr lang="en-GB"/>
          </a:p>
        </p:txBody>
      </p:sp>
      <p:sp>
        <p:nvSpPr>
          <p:cNvPr id="3" name="Text 1"/>
          <p:cNvSpPr/>
          <p:nvPr/>
        </p:nvSpPr>
        <p:spPr>
          <a:xfrm>
            <a:off x="274320" y="91440"/>
            <a:ext cx="8595360" cy="548640"/>
          </a:xfrm>
          <a:prstGeom prst="rect">
            <a:avLst/>
          </a:prstGeom>
          <a:noFill/>
          <a:ln/>
        </p:spPr>
        <p:txBody>
          <a:bodyPr wrap="square" rtlCol="0" anchor="ctr"/>
          <a:lstStyle/>
          <a:p>
            <a:pPr marL="0" indent="0">
              <a:buNone/>
            </a:pPr>
            <a:r>
              <a:rPr lang="en-US" sz="2800" b="1" dirty="0">
                <a:solidFill>
                  <a:srgbClr val="FFFFFF"/>
                </a:solidFill>
                <a:latin typeface="Cambria" pitchFamily="34" charset="0"/>
                <a:ea typeface="Cambria" pitchFamily="34" charset="-122"/>
                <a:cs typeface="Cambria" pitchFamily="34" charset="-120"/>
              </a:rPr>
              <a:t>Recommended Tool: Microsoft PowerPoint</a:t>
            </a:r>
            <a:endParaRPr lang="en-US" sz="2800" dirty="0"/>
          </a:p>
        </p:txBody>
      </p:sp>
      <p:sp>
        <p:nvSpPr>
          <p:cNvPr id="4" name="Text 2"/>
          <p:cNvSpPr/>
          <p:nvPr/>
        </p:nvSpPr>
        <p:spPr>
          <a:xfrm>
            <a:off x="274320" y="640080"/>
            <a:ext cx="8595360" cy="347472"/>
          </a:xfrm>
          <a:prstGeom prst="rect">
            <a:avLst/>
          </a:prstGeom>
          <a:noFill/>
          <a:ln/>
        </p:spPr>
        <p:txBody>
          <a:bodyPr wrap="square" rtlCol="0" anchor="ctr"/>
          <a:lstStyle/>
          <a:p>
            <a:pPr marL="0" indent="0">
              <a:buNone/>
            </a:pPr>
            <a:r>
              <a:rPr lang="en-US" sz="1300" i="1" dirty="0">
                <a:solidFill>
                  <a:srgbClr val="A9CCE3"/>
                </a:solidFill>
                <a:latin typeface="Calibri" pitchFamily="34" charset="0"/>
                <a:ea typeface="Calibri" pitchFamily="34" charset="-122"/>
                <a:cs typeface="Calibri" pitchFamily="34" charset="-120"/>
              </a:rPr>
              <a:t>Why PowerPoint is Best Suited for Staff Training</a:t>
            </a:r>
            <a:endParaRPr lang="en-US" sz="1300" dirty="0"/>
          </a:p>
        </p:txBody>
      </p:sp>
      <p:sp>
        <p:nvSpPr>
          <p:cNvPr id="5" name="Shape 3"/>
          <p:cNvSpPr/>
          <p:nvPr/>
        </p:nvSpPr>
        <p:spPr>
          <a:xfrm>
            <a:off x="228600" y="1097280"/>
            <a:ext cx="5303520" cy="3794760"/>
          </a:xfrm>
          <a:prstGeom prst="roundRect">
            <a:avLst>
              <a:gd name="adj" fmla="val 2410"/>
            </a:avLst>
          </a:prstGeom>
          <a:solidFill>
            <a:srgbClr val="FFFFFF"/>
          </a:solidFill>
          <a:ln/>
          <a:effectLst>
            <a:outerShdw blurRad="76200" dist="25400" dir="2700000" algn="bl" rotWithShape="0">
              <a:srgbClr val="000000">
                <a:alpha val="10000"/>
              </a:srgbClr>
            </a:outerShdw>
          </a:effectLst>
        </p:spPr>
        <p:txBody>
          <a:bodyPr/>
          <a:lstStyle/>
          <a:p>
            <a:endParaRPr lang="en-GB"/>
          </a:p>
        </p:txBody>
      </p:sp>
      <p:sp>
        <p:nvSpPr>
          <p:cNvPr id="6" name="Text 4"/>
          <p:cNvSpPr/>
          <p:nvPr/>
        </p:nvSpPr>
        <p:spPr>
          <a:xfrm>
            <a:off x="411480" y="1234440"/>
            <a:ext cx="4937760" cy="365760"/>
          </a:xfrm>
          <a:prstGeom prst="rect">
            <a:avLst/>
          </a:prstGeom>
          <a:noFill/>
          <a:ln/>
        </p:spPr>
        <p:txBody>
          <a:bodyPr wrap="square" rtlCol="0" anchor="ctr"/>
          <a:lstStyle/>
          <a:p>
            <a:pPr marL="0" indent="0">
              <a:buNone/>
            </a:pPr>
            <a:r>
              <a:rPr lang="en-US" sz="1400" b="1" dirty="0">
                <a:solidFill>
                  <a:srgbClr val="1B4F72"/>
                </a:solidFill>
                <a:latin typeface="Cambria" pitchFamily="34" charset="0"/>
                <a:ea typeface="Cambria" pitchFamily="34" charset="-122"/>
                <a:cs typeface="Cambria" pitchFamily="34" charset="-120"/>
              </a:rPr>
              <a:t>What is Microsoft PowerPoint?</a:t>
            </a:r>
            <a:endParaRPr lang="en-US" sz="1400" dirty="0"/>
          </a:p>
        </p:txBody>
      </p:sp>
      <p:sp>
        <p:nvSpPr>
          <p:cNvPr id="7" name="Text 5"/>
          <p:cNvSpPr/>
          <p:nvPr/>
        </p:nvSpPr>
        <p:spPr>
          <a:xfrm>
            <a:off x="411480" y="1566933"/>
            <a:ext cx="4937760" cy="1508760"/>
          </a:xfrm>
          <a:prstGeom prst="rect">
            <a:avLst/>
          </a:prstGeom>
          <a:noFill/>
          <a:ln/>
        </p:spPr>
        <p:txBody>
          <a:bodyPr wrap="square" rtlCol="0" anchor="t"/>
          <a:lstStyle/>
          <a:p>
            <a:pPr marL="0" indent="0">
              <a:buNone/>
            </a:pPr>
            <a:r>
              <a:rPr lang="en-US" sz="1250" dirty="0">
                <a:solidFill>
                  <a:srgbClr val="1C2833"/>
                </a:solidFill>
                <a:latin typeface="Calibri" pitchFamily="34" charset="0"/>
                <a:ea typeface="Calibri" pitchFamily="34" charset="-122"/>
                <a:cs typeface="Calibri" pitchFamily="34" charset="-120"/>
              </a:rPr>
              <a:t>Microsoft PowerPoint is a presentation software application part of Microsoft 365. It enables the creation of content in a structured, slideshow format, which can include both text and images of courses as well as videos, audio narration, animation, and knowledge-check quizzes (Atkinson 2011).</a:t>
            </a:r>
          </a:p>
          <a:p>
            <a:pPr marL="0" indent="0">
              <a:buNone/>
            </a:pPr>
            <a:r>
              <a:rPr lang="en-US" sz="1250" dirty="0">
                <a:solidFill>
                  <a:srgbClr val="1C2833"/>
                </a:solidFill>
                <a:latin typeface="Calibri" pitchFamily="34" charset="0"/>
                <a:ea typeface="Calibri" pitchFamily="34" charset="-122"/>
                <a:cs typeface="Calibri" pitchFamily="34" charset="-120"/>
              </a:rPr>
              <a:t>PowerPoint is the most appropriate application for staff training as it allows trainers to create engaging, reusable, and adaptable training materials which can be:
</a:t>
            </a:r>
            <a:endParaRPr lang="en-US" sz="1250" dirty="0"/>
          </a:p>
        </p:txBody>
      </p:sp>
      <p:sp>
        <p:nvSpPr>
          <p:cNvPr id="8" name="Text 6"/>
          <p:cNvSpPr/>
          <p:nvPr/>
        </p:nvSpPr>
        <p:spPr>
          <a:xfrm>
            <a:off x="502920" y="3136717"/>
            <a:ext cx="4846320" cy="1600200"/>
          </a:xfrm>
          <a:prstGeom prst="rect">
            <a:avLst/>
          </a:prstGeom>
          <a:noFill/>
          <a:ln/>
        </p:spPr>
        <p:txBody>
          <a:bodyPr wrap="square" rtlCol="0" anchor="ctr"/>
          <a:lstStyle/>
          <a:p>
            <a:pPr marL="342900" indent="-342900">
              <a:spcAft>
                <a:spcPts val="500"/>
              </a:spcAft>
              <a:buSzPct val="100000"/>
              <a:buChar char="•"/>
            </a:pPr>
            <a:r>
              <a:rPr lang="en-US" sz="1200" dirty="0">
                <a:solidFill>
                  <a:srgbClr val="1C2833"/>
                </a:solidFill>
                <a:latin typeface="Calibri" pitchFamily="34" charset="0"/>
                <a:ea typeface="Calibri" pitchFamily="34" charset="-122"/>
                <a:cs typeface="Calibri" pitchFamily="34" charset="-120"/>
              </a:rPr>
              <a:t>This course will be given face-to-face or sent asynchronously on OneDrive/Teams.</a:t>
            </a:r>
          </a:p>
          <a:p>
            <a:pPr marL="342900" indent="-342900">
              <a:spcAft>
                <a:spcPts val="500"/>
              </a:spcAft>
              <a:buSzPct val="100000"/>
              <a:buChar char="•"/>
            </a:pPr>
            <a:r>
              <a:rPr lang="en-US" sz="1200" dirty="0">
                <a:solidFill>
                  <a:srgbClr val="1C2833"/>
                </a:solidFill>
                <a:latin typeface="Calibri" pitchFamily="34" charset="0"/>
                <a:ea typeface="Calibri" pitchFamily="34" charset="-122"/>
                <a:cs typeface="Calibri" pitchFamily="34" charset="-120"/>
              </a:rPr>
              <a:t>Staff instruction was led and recorded for staff training via multiple modes.</a:t>
            </a:r>
          </a:p>
          <a:p>
            <a:pPr marL="342900" indent="-342900">
              <a:spcAft>
                <a:spcPts val="500"/>
              </a:spcAft>
              <a:buSzPct val="100000"/>
              <a:buChar char="•"/>
            </a:pPr>
            <a:r>
              <a:rPr lang="en-US" sz="1200" dirty="0">
                <a:solidFill>
                  <a:srgbClr val="1C2833"/>
                </a:solidFill>
                <a:latin typeface="Calibri" pitchFamily="34" charset="0"/>
                <a:ea typeface="Calibri" pitchFamily="34" charset="-122"/>
                <a:cs typeface="Calibri" pitchFamily="34" charset="-120"/>
              </a:rPr>
              <a:t>Tanzania wants more to be done about improving access to fuel. Tanzania calls for more action on improving fuel availability.</a:t>
            </a:r>
          </a:p>
          <a:p>
            <a:pPr marL="342900" indent="-342900">
              <a:spcAft>
                <a:spcPts val="500"/>
              </a:spcAft>
              <a:buSzPct val="100000"/>
              <a:buChar char="•"/>
            </a:pPr>
            <a:r>
              <a:rPr lang="en-US" sz="1200" dirty="0">
                <a:solidFill>
                  <a:srgbClr val="1C2833"/>
                </a:solidFill>
                <a:latin typeface="Calibri" pitchFamily="34" charset="0"/>
                <a:ea typeface="Calibri" pitchFamily="34" charset="-122"/>
                <a:cs typeface="Calibri" pitchFamily="34" charset="-120"/>
              </a:rPr>
              <a:t>Sharing as PDF versions of the guidelines as a reference for staff.</a:t>
            </a:r>
            <a:endParaRPr lang="en-US" sz="1200" dirty="0"/>
          </a:p>
        </p:txBody>
      </p:sp>
      <p:sp>
        <p:nvSpPr>
          <p:cNvPr id="9" name="Shape 7"/>
          <p:cNvSpPr/>
          <p:nvPr/>
        </p:nvSpPr>
        <p:spPr>
          <a:xfrm>
            <a:off x="5806440" y="1097280"/>
            <a:ext cx="3108960" cy="3794760"/>
          </a:xfrm>
          <a:prstGeom prst="roundRect">
            <a:avLst>
              <a:gd name="adj" fmla="val 2941"/>
            </a:avLst>
          </a:prstGeom>
          <a:solidFill>
            <a:srgbClr val="1B4F72"/>
          </a:solidFill>
          <a:ln/>
        </p:spPr>
        <p:txBody>
          <a:bodyPr/>
          <a:lstStyle/>
          <a:p>
            <a:endParaRPr lang="en-GB"/>
          </a:p>
        </p:txBody>
      </p:sp>
      <p:sp>
        <p:nvSpPr>
          <p:cNvPr id="10" name="Text 8"/>
          <p:cNvSpPr/>
          <p:nvPr/>
        </p:nvSpPr>
        <p:spPr>
          <a:xfrm>
            <a:off x="5897880" y="1234440"/>
            <a:ext cx="2926080" cy="685800"/>
          </a:xfrm>
          <a:prstGeom prst="rect">
            <a:avLst/>
          </a:prstGeom>
          <a:noFill/>
          <a:ln/>
        </p:spPr>
        <p:txBody>
          <a:bodyPr wrap="square" rtlCol="0" anchor="ctr"/>
          <a:lstStyle/>
          <a:p>
            <a:pPr marL="0" indent="0" algn="ctr">
              <a:buNone/>
            </a:pPr>
            <a:r>
              <a:rPr lang="en-US" sz="1400" b="1" dirty="0">
                <a:solidFill>
                  <a:srgbClr val="FFFFFF"/>
                </a:solidFill>
                <a:latin typeface="Cambria" pitchFamily="34" charset="0"/>
                <a:ea typeface="Cambria" pitchFamily="34" charset="-122"/>
                <a:cs typeface="Cambria" pitchFamily="34" charset="-120"/>
              </a:rPr>
              <a:t>Microsoft 365</a:t>
            </a:r>
            <a:endParaRPr lang="en-US" sz="1400" dirty="0"/>
          </a:p>
          <a:p>
            <a:pPr marL="0" indent="0" algn="ctr">
              <a:buNone/>
            </a:pPr>
            <a:r>
              <a:rPr lang="en-US" sz="1400" b="1" dirty="0">
                <a:solidFill>
                  <a:srgbClr val="FFFFFF"/>
                </a:solidFill>
                <a:latin typeface="Cambria" pitchFamily="34" charset="0"/>
                <a:ea typeface="Cambria" pitchFamily="34" charset="-122"/>
                <a:cs typeface="Cambria" pitchFamily="34" charset="-120"/>
              </a:rPr>
              <a:t>Training Toolkit</a:t>
            </a:r>
            <a:endParaRPr lang="en-US" sz="1400" dirty="0"/>
          </a:p>
        </p:txBody>
      </p:sp>
      <p:sp>
        <p:nvSpPr>
          <p:cNvPr id="11" name="Shape 9"/>
          <p:cNvSpPr/>
          <p:nvPr/>
        </p:nvSpPr>
        <p:spPr>
          <a:xfrm>
            <a:off x="5943600" y="2011680"/>
            <a:ext cx="2834640" cy="457200"/>
          </a:xfrm>
          <a:prstGeom prst="roundRect">
            <a:avLst>
              <a:gd name="adj" fmla="val 10000"/>
            </a:avLst>
          </a:prstGeom>
          <a:solidFill>
            <a:srgbClr val="1A5276"/>
          </a:solidFill>
          <a:ln/>
        </p:spPr>
        <p:txBody>
          <a:bodyPr/>
          <a:lstStyle/>
          <a:p>
            <a:endParaRPr lang="en-GB"/>
          </a:p>
        </p:txBody>
      </p:sp>
      <p:sp>
        <p:nvSpPr>
          <p:cNvPr id="12" name="Text 10"/>
          <p:cNvSpPr/>
          <p:nvPr/>
        </p:nvSpPr>
        <p:spPr>
          <a:xfrm>
            <a:off x="6035040" y="2039112"/>
            <a:ext cx="1920240" cy="402336"/>
          </a:xfrm>
          <a:prstGeom prst="rect">
            <a:avLst/>
          </a:prstGeom>
          <a:noFill/>
          <a:ln/>
        </p:spPr>
        <p:txBody>
          <a:bodyPr wrap="square"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  Slide Decks</a:t>
            </a:r>
            <a:endParaRPr lang="en-US" sz="1100" dirty="0"/>
          </a:p>
        </p:txBody>
      </p:sp>
      <p:sp>
        <p:nvSpPr>
          <p:cNvPr id="13" name="Text 11"/>
          <p:cNvSpPr/>
          <p:nvPr/>
        </p:nvSpPr>
        <p:spPr>
          <a:xfrm>
            <a:off x="7315200" y="2039112"/>
            <a:ext cx="1325880" cy="402336"/>
          </a:xfrm>
          <a:prstGeom prst="rect">
            <a:avLst/>
          </a:prstGeom>
          <a:noFill/>
          <a:ln/>
        </p:spPr>
        <p:txBody>
          <a:bodyPr wrap="square" rtlCol="0" anchor="ctr"/>
          <a:lstStyle/>
          <a:p>
            <a:pPr marL="0" indent="0">
              <a:buNone/>
            </a:pPr>
            <a:r>
              <a:rPr lang="en-US" sz="950" i="1" dirty="0">
                <a:solidFill>
                  <a:srgbClr val="A9CCE3"/>
                </a:solidFill>
                <a:latin typeface="Calibri" pitchFamily="34" charset="0"/>
                <a:ea typeface="Calibri" pitchFamily="34" charset="-122"/>
                <a:cs typeface="Calibri" pitchFamily="34" charset="-120"/>
              </a:rPr>
              <a:t>Structured training content</a:t>
            </a:r>
            <a:endParaRPr lang="en-US" sz="950" dirty="0"/>
          </a:p>
        </p:txBody>
      </p:sp>
      <p:sp>
        <p:nvSpPr>
          <p:cNvPr id="14" name="Shape 12"/>
          <p:cNvSpPr/>
          <p:nvPr/>
        </p:nvSpPr>
        <p:spPr>
          <a:xfrm>
            <a:off x="5943600" y="2542032"/>
            <a:ext cx="2834640" cy="457200"/>
          </a:xfrm>
          <a:prstGeom prst="roundRect">
            <a:avLst>
              <a:gd name="adj" fmla="val 10000"/>
            </a:avLst>
          </a:prstGeom>
          <a:solidFill>
            <a:srgbClr val="1A5276"/>
          </a:solidFill>
          <a:ln/>
        </p:spPr>
        <p:txBody>
          <a:bodyPr/>
          <a:lstStyle/>
          <a:p>
            <a:endParaRPr lang="en-GB"/>
          </a:p>
        </p:txBody>
      </p:sp>
      <p:sp>
        <p:nvSpPr>
          <p:cNvPr id="15" name="Text 13"/>
          <p:cNvSpPr/>
          <p:nvPr/>
        </p:nvSpPr>
        <p:spPr>
          <a:xfrm>
            <a:off x="6035040" y="2569464"/>
            <a:ext cx="1920240" cy="402336"/>
          </a:xfrm>
          <a:prstGeom prst="rect">
            <a:avLst/>
          </a:prstGeom>
          <a:noFill/>
          <a:ln/>
        </p:spPr>
        <p:txBody>
          <a:bodyPr wrap="square"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  Narration</a:t>
            </a:r>
            <a:endParaRPr lang="en-US" sz="1100" dirty="0"/>
          </a:p>
        </p:txBody>
      </p:sp>
      <p:sp>
        <p:nvSpPr>
          <p:cNvPr id="16" name="Text 14"/>
          <p:cNvSpPr/>
          <p:nvPr/>
        </p:nvSpPr>
        <p:spPr>
          <a:xfrm>
            <a:off x="7315200" y="2569464"/>
            <a:ext cx="1325880" cy="402336"/>
          </a:xfrm>
          <a:prstGeom prst="rect">
            <a:avLst/>
          </a:prstGeom>
          <a:noFill/>
          <a:ln/>
        </p:spPr>
        <p:txBody>
          <a:bodyPr wrap="square" rtlCol="0" anchor="ctr"/>
          <a:lstStyle/>
          <a:p>
            <a:pPr marL="0" indent="0">
              <a:buNone/>
            </a:pPr>
            <a:r>
              <a:rPr lang="en-US" sz="950" i="1" dirty="0">
                <a:solidFill>
                  <a:srgbClr val="A9CCE3"/>
                </a:solidFill>
                <a:latin typeface="Calibri" pitchFamily="34" charset="0"/>
                <a:ea typeface="Calibri" pitchFamily="34" charset="-122"/>
                <a:cs typeface="Calibri" pitchFamily="34" charset="-120"/>
              </a:rPr>
              <a:t>Record audio commentary</a:t>
            </a:r>
            <a:endParaRPr lang="en-US" sz="950" dirty="0"/>
          </a:p>
        </p:txBody>
      </p:sp>
      <p:sp>
        <p:nvSpPr>
          <p:cNvPr id="17" name="Shape 15"/>
          <p:cNvSpPr/>
          <p:nvPr/>
        </p:nvSpPr>
        <p:spPr>
          <a:xfrm>
            <a:off x="5943600" y="3072384"/>
            <a:ext cx="2834640" cy="457200"/>
          </a:xfrm>
          <a:prstGeom prst="roundRect">
            <a:avLst>
              <a:gd name="adj" fmla="val 10000"/>
            </a:avLst>
          </a:prstGeom>
          <a:solidFill>
            <a:srgbClr val="1A5276"/>
          </a:solidFill>
          <a:ln/>
        </p:spPr>
        <p:txBody>
          <a:bodyPr/>
          <a:lstStyle/>
          <a:p>
            <a:endParaRPr lang="en-GB"/>
          </a:p>
        </p:txBody>
      </p:sp>
      <p:sp>
        <p:nvSpPr>
          <p:cNvPr id="18" name="Text 16"/>
          <p:cNvSpPr/>
          <p:nvPr/>
        </p:nvSpPr>
        <p:spPr>
          <a:xfrm>
            <a:off x="6035040" y="3099816"/>
            <a:ext cx="1920240" cy="402336"/>
          </a:xfrm>
          <a:prstGeom prst="rect">
            <a:avLst/>
          </a:prstGeom>
          <a:noFill/>
          <a:ln/>
        </p:spPr>
        <p:txBody>
          <a:bodyPr wrap="square"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  Embedded Video</a:t>
            </a:r>
            <a:endParaRPr lang="en-US" sz="1100" dirty="0"/>
          </a:p>
        </p:txBody>
      </p:sp>
      <p:sp>
        <p:nvSpPr>
          <p:cNvPr id="19" name="Text 17"/>
          <p:cNvSpPr/>
          <p:nvPr/>
        </p:nvSpPr>
        <p:spPr>
          <a:xfrm>
            <a:off x="7315200" y="3099816"/>
            <a:ext cx="1325880" cy="402336"/>
          </a:xfrm>
          <a:prstGeom prst="rect">
            <a:avLst/>
          </a:prstGeom>
          <a:noFill/>
          <a:ln/>
        </p:spPr>
        <p:txBody>
          <a:bodyPr wrap="square" rtlCol="0" anchor="ctr"/>
          <a:lstStyle/>
          <a:p>
            <a:pPr marL="0" indent="0">
              <a:buNone/>
            </a:pPr>
            <a:r>
              <a:rPr lang="en-US" sz="950" i="1" dirty="0">
                <a:solidFill>
                  <a:srgbClr val="A9CCE3"/>
                </a:solidFill>
                <a:latin typeface="Calibri" pitchFamily="34" charset="0"/>
                <a:ea typeface="Calibri" pitchFamily="34" charset="-122"/>
                <a:cs typeface="Calibri" pitchFamily="34" charset="-120"/>
              </a:rPr>
              <a:t>Multimedia engagement</a:t>
            </a:r>
            <a:endParaRPr lang="en-US" sz="950" dirty="0"/>
          </a:p>
        </p:txBody>
      </p:sp>
      <p:sp>
        <p:nvSpPr>
          <p:cNvPr id="20" name="Shape 18"/>
          <p:cNvSpPr/>
          <p:nvPr/>
        </p:nvSpPr>
        <p:spPr>
          <a:xfrm>
            <a:off x="5943600" y="3602736"/>
            <a:ext cx="2834640" cy="457200"/>
          </a:xfrm>
          <a:prstGeom prst="roundRect">
            <a:avLst>
              <a:gd name="adj" fmla="val 10000"/>
            </a:avLst>
          </a:prstGeom>
          <a:solidFill>
            <a:srgbClr val="1A5276"/>
          </a:solidFill>
          <a:ln/>
        </p:spPr>
        <p:txBody>
          <a:bodyPr/>
          <a:lstStyle/>
          <a:p>
            <a:endParaRPr lang="en-GB"/>
          </a:p>
        </p:txBody>
      </p:sp>
      <p:sp>
        <p:nvSpPr>
          <p:cNvPr id="21" name="Text 19"/>
          <p:cNvSpPr/>
          <p:nvPr/>
        </p:nvSpPr>
        <p:spPr>
          <a:xfrm>
            <a:off x="6035040" y="3630168"/>
            <a:ext cx="1920240" cy="402336"/>
          </a:xfrm>
          <a:prstGeom prst="rect">
            <a:avLst/>
          </a:prstGeom>
          <a:noFill/>
          <a:ln/>
        </p:spPr>
        <p:txBody>
          <a:bodyPr wrap="square"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  OneDrive Share</a:t>
            </a:r>
            <a:endParaRPr lang="en-US" sz="1100" dirty="0"/>
          </a:p>
        </p:txBody>
      </p:sp>
      <p:sp>
        <p:nvSpPr>
          <p:cNvPr id="22" name="Text 20"/>
          <p:cNvSpPr/>
          <p:nvPr/>
        </p:nvSpPr>
        <p:spPr>
          <a:xfrm>
            <a:off x="7315200" y="3630168"/>
            <a:ext cx="1325880" cy="402336"/>
          </a:xfrm>
          <a:prstGeom prst="rect">
            <a:avLst/>
          </a:prstGeom>
          <a:noFill/>
          <a:ln/>
        </p:spPr>
        <p:txBody>
          <a:bodyPr wrap="square" rtlCol="0" anchor="ctr"/>
          <a:lstStyle/>
          <a:p>
            <a:pPr marL="0" indent="0">
              <a:buNone/>
            </a:pPr>
            <a:r>
              <a:rPr lang="en-US" sz="950" i="1" dirty="0">
                <a:solidFill>
                  <a:srgbClr val="A9CCE3"/>
                </a:solidFill>
                <a:latin typeface="Calibri" pitchFamily="34" charset="0"/>
                <a:ea typeface="Calibri" pitchFamily="34" charset="-122"/>
                <a:cs typeface="Calibri" pitchFamily="34" charset="-120"/>
              </a:rPr>
              <a:t>Accessible anywhere</a:t>
            </a:r>
            <a:endParaRPr lang="en-US" sz="950" dirty="0"/>
          </a:p>
        </p:txBody>
      </p:sp>
      <p:sp>
        <p:nvSpPr>
          <p:cNvPr id="23" name="Shape 21"/>
          <p:cNvSpPr/>
          <p:nvPr/>
        </p:nvSpPr>
        <p:spPr>
          <a:xfrm>
            <a:off x="5943600" y="4133088"/>
            <a:ext cx="2834640" cy="457200"/>
          </a:xfrm>
          <a:prstGeom prst="roundRect">
            <a:avLst>
              <a:gd name="adj" fmla="val 10000"/>
            </a:avLst>
          </a:prstGeom>
          <a:solidFill>
            <a:srgbClr val="1A5276"/>
          </a:solidFill>
          <a:ln/>
        </p:spPr>
        <p:txBody>
          <a:bodyPr/>
          <a:lstStyle/>
          <a:p>
            <a:endParaRPr lang="en-GB"/>
          </a:p>
        </p:txBody>
      </p:sp>
      <p:sp>
        <p:nvSpPr>
          <p:cNvPr id="24" name="Text 22"/>
          <p:cNvSpPr/>
          <p:nvPr/>
        </p:nvSpPr>
        <p:spPr>
          <a:xfrm>
            <a:off x="6035040" y="4160520"/>
            <a:ext cx="1920240" cy="402336"/>
          </a:xfrm>
          <a:prstGeom prst="rect">
            <a:avLst/>
          </a:prstGeom>
          <a:noFill/>
          <a:ln/>
        </p:spPr>
        <p:txBody>
          <a:bodyPr wrap="square"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  PDF Export</a:t>
            </a:r>
            <a:endParaRPr lang="en-US" sz="1100" dirty="0"/>
          </a:p>
        </p:txBody>
      </p:sp>
      <p:sp>
        <p:nvSpPr>
          <p:cNvPr id="25" name="Text 23"/>
          <p:cNvSpPr/>
          <p:nvPr/>
        </p:nvSpPr>
        <p:spPr>
          <a:xfrm>
            <a:off x="7315200" y="4160520"/>
            <a:ext cx="1325880" cy="402336"/>
          </a:xfrm>
          <a:prstGeom prst="rect">
            <a:avLst/>
          </a:prstGeom>
          <a:noFill/>
          <a:ln/>
        </p:spPr>
        <p:txBody>
          <a:bodyPr wrap="square" rtlCol="0" anchor="ctr"/>
          <a:lstStyle/>
          <a:p>
            <a:pPr marL="0" indent="0">
              <a:buNone/>
            </a:pPr>
            <a:r>
              <a:rPr lang="en-US" sz="950" i="1" dirty="0">
                <a:solidFill>
                  <a:srgbClr val="A9CCE3"/>
                </a:solidFill>
                <a:latin typeface="Calibri" pitchFamily="34" charset="0"/>
                <a:ea typeface="Calibri" pitchFamily="34" charset="-122"/>
                <a:cs typeface="Calibri" pitchFamily="34" charset="-120"/>
              </a:rPr>
              <a:t>Reference documents</a:t>
            </a:r>
            <a:endParaRPr lang="en-US" sz="950" dirty="0"/>
          </a:p>
        </p:txBody>
      </p:sp>
      <p:sp>
        <p:nvSpPr>
          <p:cNvPr id="26" name="Text 24"/>
          <p:cNvSpPr/>
          <p:nvPr/>
        </p:nvSpPr>
        <p:spPr>
          <a:xfrm>
            <a:off x="274320" y="4828032"/>
            <a:ext cx="8595360" cy="274320"/>
          </a:xfrm>
          <a:prstGeom prst="rect">
            <a:avLst/>
          </a:prstGeom>
          <a:noFill/>
          <a:ln/>
        </p:spPr>
        <p:txBody>
          <a:bodyPr wrap="square" rtlCol="0" anchor="ctr"/>
          <a:lstStyle/>
          <a:p>
            <a:pPr marL="0" indent="0">
              <a:buNone/>
            </a:pPr>
            <a:r>
              <a:rPr lang="en-US" sz="900" i="1" dirty="0">
                <a:solidFill>
                  <a:srgbClr val="5D6D7E"/>
                </a:solidFill>
                <a:latin typeface="Calibri" pitchFamily="34" charset="0"/>
                <a:ea typeface="Calibri" pitchFamily="34" charset="-122"/>
                <a:cs typeface="Calibri" pitchFamily="34" charset="-120"/>
              </a:rPr>
              <a:t>Atkinson, M. (2011). Lend Me Your Ears: All You Need to Know About Making Presentations. London: Random House.</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4F9FC"/>
        </a:solidFill>
        <a:effectLst/>
      </p:bgPr>
    </p:bg>
    <p:spTree>
      <p:nvGrpSpPr>
        <p:cNvPr id="1" name=""/>
        <p:cNvGrpSpPr/>
        <p:nvPr/>
      </p:nvGrpSpPr>
      <p:grpSpPr>
        <a:xfrm>
          <a:off x="0" y="0"/>
          <a:ext cx="0" cy="0"/>
          <a:chOff x="0" y="0"/>
          <a:chExt cx="0" cy="0"/>
        </a:xfrm>
      </p:grpSpPr>
      <p:sp>
        <p:nvSpPr>
          <p:cNvPr id="2" name="Shape 0"/>
          <p:cNvSpPr/>
          <p:nvPr/>
        </p:nvSpPr>
        <p:spPr>
          <a:xfrm>
            <a:off x="0" y="0"/>
            <a:ext cx="9144000" cy="1005840"/>
          </a:xfrm>
          <a:prstGeom prst="rect">
            <a:avLst/>
          </a:prstGeom>
          <a:solidFill>
            <a:srgbClr val="1B4F72"/>
          </a:solidFill>
          <a:ln w="12700">
            <a:solidFill>
              <a:srgbClr val="1B4F72"/>
            </a:solidFill>
            <a:prstDash val="solid"/>
          </a:ln>
        </p:spPr>
        <p:txBody>
          <a:bodyPr/>
          <a:lstStyle/>
          <a:p>
            <a:endParaRPr lang="en-GB"/>
          </a:p>
        </p:txBody>
      </p:sp>
      <p:sp>
        <p:nvSpPr>
          <p:cNvPr id="3" name="Text 1"/>
          <p:cNvSpPr/>
          <p:nvPr/>
        </p:nvSpPr>
        <p:spPr>
          <a:xfrm>
            <a:off x="274320" y="91440"/>
            <a:ext cx="8595360" cy="548640"/>
          </a:xfrm>
          <a:prstGeom prst="rect">
            <a:avLst/>
          </a:prstGeom>
          <a:noFill/>
          <a:ln/>
        </p:spPr>
        <p:txBody>
          <a:bodyPr wrap="square" rtlCol="0" anchor="ctr"/>
          <a:lstStyle/>
          <a:p>
            <a:pPr marL="0" indent="0">
              <a:buNone/>
            </a:pPr>
            <a:r>
              <a:rPr lang="en-US" sz="2800" b="1" dirty="0">
                <a:solidFill>
                  <a:srgbClr val="FFFFFF"/>
                </a:solidFill>
                <a:latin typeface="Cambria" pitchFamily="34" charset="0"/>
                <a:ea typeface="Cambria" pitchFamily="34" charset="-122"/>
                <a:cs typeface="Cambria" pitchFamily="34" charset="-120"/>
              </a:rPr>
              <a:t>How PowerPoint Improves Efficiency at Riverdale</a:t>
            </a:r>
            <a:endParaRPr lang="en-US" sz="2800" dirty="0"/>
          </a:p>
        </p:txBody>
      </p:sp>
      <p:sp>
        <p:nvSpPr>
          <p:cNvPr id="4" name="Text 2"/>
          <p:cNvSpPr/>
          <p:nvPr/>
        </p:nvSpPr>
        <p:spPr>
          <a:xfrm>
            <a:off x="274320" y="640080"/>
            <a:ext cx="8595360" cy="347472"/>
          </a:xfrm>
          <a:prstGeom prst="rect">
            <a:avLst/>
          </a:prstGeom>
          <a:noFill/>
          <a:ln/>
        </p:spPr>
        <p:txBody>
          <a:bodyPr wrap="square" rtlCol="0" anchor="ctr"/>
          <a:lstStyle/>
          <a:p>
            <a:pPr marL="0" indent="0">
              <a:buNone/>
            </a:pPr>
            <a:r>
              <a:rPr lang="en-US" sz="1300" i="1" dirty="0">
                <a:solidFill>
                  <a:srgbClr val="A9CCE3"/>
                </a:solidFill>
                <a:latin typeface="Calibri" pitchFamily="34" charset="0"/>
                <a:ea typeface="Calibri" pitchFamily="34" charset="-122"/>
                <a:cs typeface="Calibri" pitchFamily="34" charset="-120"/>
              </a:rPr>
              <a:t>Applying the Tool to the Case Study</a:t>
            </a:r>
            <a:endParaRPr lang="en-US" sz="1300" dirty="0"/>
          </a:p>
        </p:txBody>
      </p:sp>
      <p:sp>
        <p:nvSpPr>
          <p:cNvPr id="5" name="Shape 3"/>
          <p:cNvSpPr/>
          <p:nvPr/>
        </p:nvSpPr>
        <p:spPr>
          <a:xfrm>
            <a:off x="228600" y="1078992"/>
            <a:ext cx="4160520" cy="347472"/>
          </a:xfrm>
          <a:prstGeom prst="rect">
            <a:avLst/>
          </a:prstGeom>
          <a:solidFill>
            <a:srgbClr val="1B4F72"/>
          </a:solidFill>
          <a:ln w="12700">
            <a:solidFill>
              <a:srgbClr val="1B4F72"/>
            </a:solidFill>
            <a:prstDash val="solid"/>
          </a:ln>
        </p:spPr>
        <p:txBody>
          <a:bodyPr/>
          <a:lstStyle/>
          <a:p>
            <a:endParaRPr lang="en-GB"/>
          </a:p>
        </p:txBody>
      </p:sp>
      <p:sp>
        <p:nvSpPr>
          <p:cNvPr id="6" name="Text 4"/>
          <p:cNvSpPr/>
          <p:nvPr/>
        </p:nvSpPr>
        <p:spPr>
          <a:xfrm>
            <a:off x="320040" y="1097280"/>
            <a:ext cx="3977640" cy="310896"/>
          </a:xfrm>
          <a:prstGeom prst="rect">
            <a:avLst/>
          </a:prstGeom>
          <a:noFill/>
          <a:ln/>
        </p:spPr>
        <p:txBody>
          <a:bodyPr wrap="square" rtlCol="0" anchor="ctr"/>
          <a:lstStyle/>
          <a:p>
            <a:pPr marL="0" indent="0">
              <a:buNone/>
            </a:pPr>
            <a:r>
              <a:rPr lang="en-US" sz="1150" b="1" dirty="0">
                <a:solidFill>
                  <a:srgbClr val="FFFFFF"/>
                </a:solidFill>
                <a:latin typeface="Calibri" pitchFamily="34" charset="0"/>
                <a:ea typeface="Calibri" pitchFamily="34" charset="-122"/>
                <a:cs typeface="Calibri" pitchFamily="34" charset="-120"/>
              </a:rPr>
              <a:t>Problem at Riverdale</a:t>
            </a:r>
            <a:endParaRPr lang="en-US" sz="1150" dirty="0"/>
          </a:p>
        </p:txBody>
      </p:sp>
      <p:sp>
        <p:nvSpPr>
          <p:cNvPr id="7" name="Shape 5"/>
          <p:cNvSpPr/>
          <p:nvPr/>
        </p:nvSpPr>
        <p:spPr>
          <a:xfrm>
            <a:off x="4754880" y="1078992"/>
            <a:ext cx="4160520" cy="347472"/>
          </a:xfrm>
          <a:prstGeom prst="rect">
            <a:avLst/>
          </a:prstGeom>
          <a:solidFill>
            <a:srgbClr val="27AE60"/>
          </a:solidFill>
          <a:ln w="12700">
            <a:solidFill>
              <a:srgbClr val="27AE60"/>
            </a:solidFill>
            <a:prstDash val="solid"/>
          </a:ln>
        </p:spPr>
        <p:txBody>
          <a:bodyPr/>
          <a:lstStyle/>
          <a:p>
            <a:endParaRPr lang="en-GB"/>
          </a:p>
        </p:txBody>
      </p:sp>
      <p:sp>
        <p:nvSpPr>
          <p:cNvPr id="8" name="Text 6"/>
          <p:cNvSpPr/>
          <p:nvPr/>
        </p:nvSpPr>
        <p:spPr>
          <a:xfrm>
            <a:off x="4846320" y="1097280"/>
            <a:ext cx="3977640" cy="310896"/>
          </a:xfrm>
          <a:prstGeom prst="rect">
            <a:avLst/>
          </a:prstGeom>
          <a:noFill/>
          <a:ln/>
        </p:spPr>
        <p:txBody>
          <a:bodyPr wrap="square" rtlCol="0" anchor="ctr"/>
          <a:lstStyle/>
          <a:p>
            <a:pPr marL="0" indent="0">
              <a:buNone/>
            </a:pPr>
            <a:r>
              <a:rPr lang="en-US" sz="1150" b="1" dirty="0">
                <a:solidFill>
                  <a:srgbClr val="FFFFFF"/>
                </a:solidFill>
                <a:latin typeface="Calibri" pitchFamily="34" charset="0"/>
                <a:ea typeface="Calibri" pitchFamily="34" charset="-122"/>
                <a:cs typeface="Calibri" pitchFamily="34" charset="-120"/>
              </a:rPr>
              <a:t>PowerPoint Solution</a:t>
            </a:r>
            <a:endParaRPr lang="en-US" sz="1150" dirty="0"/>
          </a:p>
        </p:txBody>
      </p:sp>
      <p:sp>
        <p:nvSpPr>
          <p:cNvPr id="9" name="Shape 7"/>
          <p:cNvSpPr/>
          <p:nvPr/>
        </p:nvSpPr>
        <p:spPr>
          <a:xfrm>
            <a:off x="228600" y="1463040"/>
            <a:ext cx="4160520" cy="777240"/>
          </a:xfrm>
          <a:prstGeom prst="rect">
            <a:avLst/>
          </a:prstGeom>
          <a:solidFill>
            <a:srgbClr val="EBF5FB"/>
          </a:solidFill>
          <a:ln w="12700">
            <a:solidFill>
              <a:srgbClr val="CCE4F7"/>
            </a:solidFill>
            <a:prstDash val="solid"/>
          </a:ln>
        </p:spPr>
        <p:txBody>
          <a:bodyPr/>
          <a:lstStyle/>
          <a:p>
            <a:endParaRPr lang="en-GB"/>
          </a:p>
        </p:txBody>
      </p:sp>
      <p:sp>
        <p:nvSpPr>
          <p:cNvPr id="10" name="Text 8"/>
          <p:cNvSpPr/>
          <p:nvPr/>
        </p:nvSpPr>
        <p:spPr>
          <a:xfrm>
            <a:off x="347472" y="1499616"/>
            <a:ext cx="3931920" cy="704088"/>
          </a:xfrm>
          <a:prstGeom prst="rect">
            <a:avLst/>
          </a:prstGeom>
          <a:noFill/>
          <a:ln/>
        </p:spPr>
        <p:txBody>
          <a:bodyPr wrap="square" rtlCol="0" anchor="ctr"/>
          <a:lstStyle/>
          <a:p>
            <a:pPr marL="0" indent="0">
              <a:buNone/>
            </a:pPr>
            <a:r>
              <a:rPr lang="en-US" sz="1150" dirty="0">
                <a:solidFill>
                  <a:srgbClr val="1C2833"/>
                </a:solidFill>
                <a:latin typeface="Calibri" pitchFamily="34" charset="0"/>
                <a:ea typeface="Calibri" pitchFamily="34" charset="-122"/>
                <a:cs typeface="Calibri" pitchFamily="34" charset="-120"/>
              </a:rPr>
              <a:t>Due to shift patterns staff are not able to train at the same time in two buildings.</a:t>
            </a:r>
          </a:p>
        </p:txBody>
      </p:sp>
      <p:sp>
        <p:nvSpPr>
          <p:cNvPr id="11" name="Shape 9"/>
          <p:cNvSpPr/>
          <p:nvPr/>
        </p:nvSpPr>
        <p:spPr>
          <a:xfrm>
            <a:off x="4754880" y="1463040"/>
            <a:ext cx="4160520" cy="777240"/>
          </a:xfrm>
          <a:prstGeom prst="rect">
            <a:avLst/>
          </a:prstGeom>
          <a:solidFill>
            <a:srgbClr val="EAFAF1"/>
          </a:solidFill>
          <a:ln w="12700">
            <a:solidFill>
              <a:srgbClr val="ABEBC6"/>
            </a:solidFill>
            <a:prstDash val="solid"/>
          </a:ln>
        </p:spPr>
        <p:txBody>
          <a:bodyPr/>
          <a:lstStyle/>
          <a:p>
            <a:endParaRPr lang="en-GB"/>
          </a:p>
        </p:txBody>
      </p:sp>
      <p:sp>
        <p:nvSpPr>
          <p:cNvPr id="12" name="Text 10"/>
          <p:cNvSpPr/>
          <p:nvPr/>
        </p:nvSpPr>
        <p:spPr>
          <a:xfrm>
            <a:off x="4864608" y="1499616"/>
            <a:ext cx="3931920" cy="704088"/>
          </a:xfrm>
          <a:prstGeom prst="rect">
            <a:avLst/>
          </a:prstGeom>
          <a:noFill/>
          <a:ln/>
        </p:spPr>
        <p:txBody>
          <a:bodyPr wrap="square" rtlCol="0" anchor="ctr"/>
          <a:lstStyle/>
          <a:p>
            <a:pPr marL="0" indent="0">
              <a:buNone/>
            </a:pPr>
            <a:r>
              <a:rPr lang="en-US" sz="1150" dirty="0">
                <a:solidFill>
                  <a:srgbClr val="1C2833"/>
                </a:solidFill>
                <a:latin typeface="Calibri" pitchFamily="34" charset="0"/>
                <a:ea typeface="Calibri" pitchFamily="34" charset="-122"/>
                <a:cs typeface="Calibri" pitchFamily="34" charset="-120"/>
              </a:rPr>
              <a:t>There are options to complete training asynchronously, at any time, while simultaneously allowing everyone to take the training in entirety at their own pace (Atkinson, 2011).</a:t>
            </a:r>
            <a:endParaRPr lang="en-US" sz="1150" dirty="0"/>
          </a:p>
        </p:txBody>
      </p:sp>
      <p:sp>
        <p:nvSpPr>
          <p:cNvPr id="13" name="Shape 11"/>
          <p:cNvSpPr/>
          <p:nvPr/>
        </p:nvSpPr>
        <p:spPr>
          <a:xfrm>
            <a:off x="228600" y="2304288"/>
            <a:ext cx="4160520" cy="777240"/>
          </a:xfrm>
          <a:prstGeom prst="rect">
            <a:avLst/>
          </a:prstGeom>
          <a:solidFill>
            <a:srgbClr val="D6EAF8"/>
          </a:solidFill>
          <a:ln w="12700">
            <a:solidFill>
              <a:srgbClr val="CCE4F7"/>
            </a:solidFill>
            <a:prstDash val="solid"/>
          </a:ln>
        </p:spPr>
        <p:txBody>
          <a:bodyPr/>
          <a:lstStyle/>
          <a:p>
            <a:endParaRPr lang="en-GB"/>
          </a:p>
        </p:txBody>
      </p:sp>
      <p:sp>
        <p:nvSpPr>
          <p:cNvPr id="14" name="Text 12"/>
          <p:cNvSpPr/>
          <p:nvPr/>
        </p:nvSpPr>
        <p:spPr>
          <a:xfrm>
            <a:off x="347472" y="2340864"/>
            <a:ext cx="3931920" cy="704088"/>
          </a:xfrm>
          <a:prstGeom prst="rect">
            <a:avLst/>
          </a:prstGeom>
          <a:noFill/>
          <a:ln/>
        </p:spPr>
        <p:txBody>
          <a:bodyPr wrap="square" rtlCol="0" anchor="ctr"/>
          <a:lstStyle/>
          <a:p>
            <a:pPr marL="0" indent="0">
              <a:buNone/>
            </a:pPr>
            <a:r>
              <a:rPr lang="en-US" sz="1150" dirty="0">
                <a:solidFill>
                  <a:srgbClr val="1C2833"/>
                </a:solidFill>
                <a:latin typeface="Calibri" pitchFamily="34" charset="0"/>
                <a:ea typeface="Calibri" pitchFamily="34" charset="-122"/>
                <a:cs typeface="Calibri" pitchFamily="34" charset="-120"/>
              </a:rPr>
              <a:t>It's expensive and time consuming to reprint current paper training materials.</a:t>
            </a:r>
          </a:p>
        </p:txBody>
      </p:sp>
      <p:sp>
        <p:nvSpPr>
          <p:cNvPr id="15" name="Shape 13"/>
          <p:cNvSpPr/>
          <p:nvPr/>
        </p:nvSpPr>
        <p:spPr>
          <a:xfrm>
            <a:off x="4754880" y="2304288"/>
            <a:ext cx="4160520" cy="777240"/>
          </a:xfrm>
          <a:prstGeom prst="rect">
            <a:avLst/>
          </a:prstGeom>
          <a:solidFill>
            <a:srgbClr val="D5F5E3"/>
          </a:solidFill>
          <a:ln w="12700">
            <a:solidFill>
              <a:srgbClr val="ABEBC6"/>
            </a:solidFill>
            <a:prstDash val="solid"/>
          </a:ln>
        </p:spPr>
        <p:txBody>
          <a:bodyPr/>
          <a:lstStyle/>
          <a:p>
            <a:endParaRPr lang="en-GB"/>
          </a:p>
        </p:txBody>
      </p:sp>
      <p:sp>
        <p:nvSpPr>
          <p:cNvPr id="16" name="Text 14"/>
          <p:cNvSpPr/>
          <p:nvPr/>
        </p:nvSpPr>
        <p:spPr>
          <a:xfrm>
            <a:off x="4864608" y="2340864"/>
            <a:ext cx="3931920" cy="704088"/>
          </a:xfrm>
          <a:prstGeom prst="rect">
            <a:avLst/>
          </a:prstGeom>
          <a:noFill/>
          <a:ln/>
        </p:spPr>
        <p:txBody>
          <a:bodyPr wrap="square" rtlCol="0" anchor="ctr"/>
          <a:lstStyle/>
          <a:p>
            <a:pPr marL="0" indent="0">
              <a:buNone/>
            </a:pPr>
            <a:r>
              <a:rPr lang="en-US" sz="1150" dirty="0">
                <a:solidFill>
                  <a:srgbClr val="1C2833"/>
                </a:solidFill>
                <a:latin typeface="Calibri" pitchFamily="34" charset="0"/>
                <a:ea typeface="Calibri" pitchFamily="34" charset="-122"/>
                <a:cs typeface="Calibri" pitchFamily="34" charset="-120"/>
              </a:rPr>
              <a:t>These are digital presentation slides which can be centrally managed and instantly shared through OneDrive/Teams (Microsoft, 2023).</a:t>
            </a:r>
          </a:p>
        </p:txBody>
      </p:sp>
      <p:sp>
        <p:nvSpPr>
          <p:cNvPr id="17" name="Shape 15"/>
          <p:cNvSpPr/>
          <p:nvPr/>
        </p:nvSpPr>
        <p:spPr>
          <a:xfrm>
            <a:off x="228600" y="3145536"/>
            <a:ext cx="4160520" cy="777240"/>
          </a:xfrm>
          <a:prstGeom prst="rect">
            <a:avLst/>
          </a:prstGeom>
          <a:solidFill>
            <a:srgbClr val="EBF5FB"/>
          </a:solidFill>
          <a:ln w="12700">
            <a:solidFill>
              <a:srgbClr val="CCE4F7"/>
            </a:solidFill>
            <a:prstDash val="solid"/>
          </a:ln>
        </p:spPr>
        <p:txBody>
          <a:bodyPr/>
          <a:lstStyle/>
          <a:p>
            <a:endParaRPr lang="en-GB"/>
          </a:p>
        </p:txBody>
      </p:sp>
      <p:sp>
        <p:nvSpPr>
          <p:cNvPr id="18" name="Text 16"/>
          <p:cNvSpPr/>
          <p:nvPr/>
        </p:nvSpPr>
        <p:spPr>
          <a:xfrm>
            <a:off x="347472" y="3182112"/>
            <a:ext cx="3931920" cy="704088"/>
          </a:xfrm>
          <a:prstGeom prst="rect">
            <a:avLst/>
          </a:prstGeom>
          <a:noFill/>
          <a:ln/>
        </p:spPr>
        <p:txBody>
          <a:bodyPr wrap="square" rtlCol="0" anchor="ctr"/>
          <a:lstStyle/>
          <a:p>
            <a:pPr marL="0" indent="0">
              <a:buNone/>
            </a:pPr>
            <a:r>
              <a:rPr lang="en-US" sz="1150" dirty="0">
                <a:solidFill>
                  <a:srgbClr val="1C2833"/>
                </a:solidFill>
                <a:latin typeface="Calibri" pitchFamily="34" charset="0"/>
                <a:ea typeface="Calibri" pitchFamily="34" charset="-122"/>
                <a:cs typeface="Calibri" pitchFamily="34" charset="-120"/>
              </a:rPr>
              <a:t>The training content varies between the different staff roles; duplication is generated.</a:t>
            </a:r>
            <a:endParaRPr lang="en-US" sz="1150" dirty="0"/>
          </a:p>
        </p:txBody>
      </p:sp>
      <p:sp>
        <p:nvSpPr>
          <p:cNvPr id="19" name="Shape 17"/>
          <p:cNvSpPr/>
          <p:nvPr/>
        </p:nvSpPr>
        <p:spPr>
          <a:xfrm>
            <a:off x="4754880" y="3145536"/>
            <a:ext cx="4160520" cy="777240"/>
          </a:xfrm>
          <a:prstGeom prst="rect">
            <a:avLst/>
          </a:prstGeom>
          <a:solidFill>
            <a:srgbClr val="EAFAF1"/>
          </a:solidFill>
          <a:ln w="12700">
            <a:solidFill>
              <a:srgbClr val="ABEBC6"/>
            </a:solidFill>
            <a:prstDash val="solid"/>
          </a:ln>
        </p:spPr>
        <p:txBody>
          <a:bodyPr/>
          <a:lstStyle/>
          <a:p>
            <a:endParaRPr lang="en-GB"/>
          </a:p>
        </p:txBody>
      </p:sp>
      <p:sp>
        <p:nvSpPr>
          <p:cNvPr id="20" name="Text 18"/>
          <p:cNvSpPr/>
          <p:nvPr/>
        </p:nvSpPr>
        <p:spPr>
          <a:xfrm>
            <a:off x="4864608" y="3182112"/>
            <a:ext cx="3931920" cy="704088"/>
          </a:xfrm>
          <a:prstGeom prst="rect">
            <a:avLst/>
          </a:prstGeom>
          <a:noFill/>
          <a:ln/>
        </p:spPr>
        <p:txBody>
          <a:bodyPr wrap="square" rtlCol="0" anchor="ctr"/>
          <a:lstStyle/>
          <a:p>
            <a:pPr marL="0" indent="0">
              <a:buNone/>
            </a:pPr>
            <a:r>
              <a:rPr lang="en-US" sz="1150" dirty="0">
                <a:solidFill>
                  <a:srgbClr val="1C2833"/>
                </a:solidFill>
                <a:latin typeface="Calibri" pitchFamily="34" charset="0"/>
                <a:ea typeface="Calibri" pitchFamily="34" charset="-122"/>
                <a:cs typeface="Calibri" pitchFamily="34" charset="-120"/>
              </a:rPr>
              <a:t>There are opportunities to create a deck for each role, Carers, Nurses and Administrators, all at the same time (Skills for Care, 2022).</a:t>
            </a:r>
          </a:p>
        </p:txBody>
      </p:sp>
      <p:sp>
        <p:nvSpPr>
          <p:cNvPr id="21" name="Shape 19"/>
          <p:cNvSpPr/>
          <p:nvPr/>
        </p:nvSpPr>
        <p:spPr>
          <a:xfrm>
            <a:off x="228600" y="3986784"/>
            <a:ext cx="4160520" cy="777240"/>
          </a:xfrm>
          <a:prstGeom prst="rect">
            <a:avLst/>
          </a:prstGeom>
          <a:solidFill>
            <a:srgbClr val="D6EAF8"/>
          </a:solidFill>
          <a:ln w="12700">
            <a:solidFill>
              <a:srgbClr val="CCE4F7"/>
            </a:solidFill>
            <a:prstDash val="solid"/>
          </a:ln>
        </p:spPr>
        <p:txBody>
          <a:bodyPr/>
          <a:lstStyle/>
          <a:p>
            <a:endParaRPr lang="en-GB"/>
          </a:p>
        </p:txBody>
      </p:sp>
      <p:sp>
        <p:nvSpPr>
          <p:cNvPr id="22" name="Text 20"/>
          <p:cNvSpPr/>
          <p:nvPr/>
        </p:nvSpPr>
        <p:spPr>
          <a:xfrm>
            <a:off x="347472" y="4023360"/>
            <a:ext cx="3931920" cy="704088"/>
          </a:xfrm>
          <a:prstGeom prst="rect">
            <a:avLst/>
          </a:prstGeom>
          <a:noFill/>
          <a:ln/>
        </p:spPr>
        <p:txBody>
          <a:bodyPr wrap="square" rtlCol="0" anchor="ctr"/>
          <a:lstStyle/>
          <a:p>
            <a:pPr marL="0" indent="0">
              <a:buNone/>
            </a:pPr>
            <a:r>
              <a:rPr lang="en-US" sz="1150" dirty="0">
                <a:solidFill>
                  <a:srgbClr val="1C2833"/>
                </a:solidFill>
                <a:latin typeface="Calibri" pitchFamily="34" charset="0"/>
                <a:ea typeface="Calibri" pitchFamily="34" charset="-122"/>
                <a:cs typeface="Calibri" pitchFamily="34" charset="-120"/>
              </a:rPr>
              <a:t>Training is not delivered consistently in the two buildings and this leads to a lack of compliance.</a:t>
            </a:r>
            <a:endParaRPr lang="en-US" sz="1150" dirty="0"/>
          </a:p>
        </p:txBody>
      </p:sp>
      <p:sp>
        <p:nvSpPr>
          <p:cNvPr id="23" name="Shape 21"/>
          <p:cNvSpPr/>
          <p:nvPr/>
        </p:nvSpPr>
        <p:spPr>
          <a:xfrm>
            <a:off x="4754880" y="3986784"/>
            <a:ext cx="4160520" cy="777240"/>
          </a:xfrm>
          <a:prstGeom prst="rect">
            <a:avLst/>
          </a:prstGeom>
          <a:solidFill>
            <a:srgbClr val="D5F5E3"/>
          </a:solidFill>
          <a:ln w="12700">
            <a:solidFill>
              <a:srgbClr val="ABEBC6"/>
            </a:solidFill>
            <a:prstDash val="solid"/>
          </a:ln>
        </p:spPr>
        <p:txBody>
          <a:bodyPr/>
          <a:lstStyle/>
          <a:p>
            <a:endParaRPr lang="en-GB"/>
          </a:p>
        </p:txBody>
      </p:sp>
      <p:sp>
        <p:nvSpPr>
          <p:cNvPr id="24" name="Text 22"/>
          <p:cNvSpPr/>
          <p:nvPr/>
        </p:nvSpPr>
        <p:spPr>
          <a:xfrm>
            <a:off x="4864608" y="4023360"/>
            <a:ext cx="3931920" cy="704088"/>
          </a:xfrm>
          <a:prstGeom prst="rect">
            <a:avLst/>
          </a:prstGeom>
          <a:noFill/>
          <a:ln/>
        </p:spPr>
        <p:txBody>
          <a:bodyPr wrap="square" rtlCol="0" anchor="ctr"/>
          <a:lstStyle/>
          <a:p>
            <a:pPr marL="0" indent="0">
              <a:buNone/>
            </a:pPr>
            <a:r>
              <a:rPr lang="en-US" sz="1150" dirty="0">
                <a:solidFill>
                  <a:srgbClr val="1C2833"/>
                </a:solidFill>
                <a:latin typeface="Calibri" pitchFamily="34" charset="0"/>
                <a:ea typeface="Calibri" pitchFamily="34" charset="-122"/>
                <a:cs typeface="Calibri" pitchFamily="34" charset="-120"/>
              </a:rPr>
              <a:t>Now, everyone is getting the same training regardless of where they are due to the uniformity and recording of presentations (CQC, 2023).</a:t>
            </a:r>
            <a:endParaRPr lang="en-US" sz="1150" dirty="0"/>
          </a:p>
        </p:txBody>
      </p:sp>
      <p:sp>
        <p:nvSpPr>
          <p:cNvPr id="25" name="Shape 23"/>
          <p:cNvSpPr/>
          <p:nvPr/>
        </p:nvSpPr>
        <p:spPr>
          <a:xfrm>
            <a:off x="4407408" y="1078992"/>
            <a:ext cx="329184" cy="3931920"/>
          </a:xfrm>
          <a:prstGeom prst="rect">
            <a:avLst/>
          </a:prstGeom>
          <a:solidFill>
            <a:srgbClr val="D6EAF8"/>
          </a:solidFill>
          <a:ln w="12700">
            <a:solidFill>
              <a:srgbClr val="D6EAF8"/>
            </a:solidFill>
            <a:prstDash val="solid"/>
          </a:ln>
        </p:spPr>
        <p:txBody>
          <a:bodyPr/>
          <a:lstStyle/>
          <a:p>
            <a:endParaRPr lang="en-GB"/>
          </a:p>
        </p:txBody>
      </p:sp>
      <p:sp>
        <p:nvSpPr>
          <p:cNvPr id="26" name="Text 24"/>
          <p:cNvSpPr/>
          <p:nvPr/>
        </p:nvSpPr>
        <p:spPr>
          <a:xfrm>
            <a:off x="4407408" y="1371600"/>
            <a:ext cx="329184" cy="3474720"/>
          </a:xfrm>
          <a:prstGeom prst="rect">
            <a:avLst/>
          </a:prstGeom>
          <a:noFill/>
          <a:ln/>
        </p:spPr>
        <p:txBody>
          <a:bodyPr wrap="square" rtlCol="0" anchor="ctr"/>
          <a:lstStyle/>
          <a:p>
            <a:pPr marL="0" indent="0" algn="ctr">
              <a:buNone/>
            </a:pPr>
            <a:r>
              <a:rPr lang="en-US" sz="1600" b="1" dirty="0">
                <a:solidFill>
                  <a:srgbClr val="2E86AB"/>
                </a:solidFill>
                <a:latin typeface="Calibri" pitchFamily="34" charset="0"/>
                <a:ea typeface="Calibri" pitchFamily="34" charset="-122"/>
                <a:cs typeface="Calibri" pitchFamily="34" charset="-120"/>
              </a:rPr>
              <a:t>→</a:t>
            </a:r>
            <a:endParaRPr lang="en-US" sz="1600" dirty="0"/>
          </a:p>
          <a:p>
            <a:pPr marL="0" indent="0" algn="ctr">
              <a:buNone/>
            </a:pPr>
            <a:r>
              <a:rPr lang="en-US" sz="1600" b="1" dirty="0">
                <a:solidFill>
                  <a:srgbClr val="2E86AB"/>
                </a:solidFill>
                <a:latin typeface="Calibri" pitchFamily="34" charset="0"/>
                <a:ea typeface="Calibri" pitchFamily="34" charset="-122"/>
                <a:cs typeface="Calibri" pitchFamily="34" charset="-120"/>
              </a:rPr>
              <a:t>→</a:t>
            </a:r>
            <a:endParaRPr lang="en-US" sz="1600" dirty="0"/>
          </a:p>
          <a:p>
            <a:pPr marL="0" indent="0" algn="ctr">
              <a:buNone/>
            </a:pPr>
            <a:r>
              <a:rPr lang="en-US" sz="1600" b="1" dirty="0">
                <a:solidFill>
                  <a:srgbClr val="2E86AB"/>
                </a:solidFill>
                <a:latin typeface="Calibri" pitchFamily="34" charset="0"/>
                <a:ea typeface="Calibri" pitchFamily="34" charset="-122"/>
                <a:cs typeface="Calibri" pitchFamily="34" charset="-120"/>
              </a:rPr>
              <a:t>→</a:t>
            </a:r>
            <a:endParaRPr lang="en-US" sz="1600" dirty="0"/>
          </a:p>
          <a:p>
            <a:pPr marL="0" indent="0" algn="ctr">
              <a:buNone/>
            </a:pPr>
            <a:r>
              <a:rPr lang="en-US" sz="1600" b="1" dirty="0">
                <a:solidFill>
                  <a:srgbClr val="2E86AB"/>
                </a:solidFill>
                <a:latin typeface="Calibri" pitchFamily="34" charset="0"/>
                <a:ea typeface="Calibri" pitchFamily="34" charset="-122"/>
                <a:cs typeface="Calibri" pitchFamily="34" charset="-120"/>
              </a:rPr>
              <a:t>→</a:t>
            </a:r>
            <a:endParaRPr lang="en-US" sz="1600" dirty="0"/>
          </a:p>
        </p:txBody>
      </p:sp>
      <p:sp>
        <p:nvSpPr>
          <p:cNvPr id="27" name="Text 25"/>
          <p:cNvSpPr/>
          <p:nvPr/>
        </p:nvSpPr>
        <p:spPr>
          <a:xfrm>
            <a:off x="274320" y="4828032"/>
            <a:ext cx="8595360" cy="274320"/>
          </a:xfrm>
          <a:prstGeom prst="rect">
            <a:avLst/>
          </a:prstGeom>
          <a:noFill/>
          <a:ln/>
        </p:spPr>
        <p:txBody>
          <a:bodyPr wrap="square" rtlCol="0" anchor="ctr"/>
          <a:lstStyle/>
          <a:p>
            <a:pPr marL="0" indent="0">
              <a:buNone/>
            </a:pPr>
            <a:r>
              <a:rPr lang="en-US" sz="900" i="1" dirty="0">
                <a:solidFill>
                  <a:srgbClr val="5D6D7E"/>
                </a:solidFill>
                <a:latin typeface="Calibri" pitchFamily="34" charset="0"/>
                <a:ea typeface="Calibri" pitchFamily="34" charset="-122"/>
                <a:cs typeface="Calibri" pitchFamily="34" charset="-120"/>
              </a:rPr>
              <a:t>Sources: Microsoft (2023); Skills for Care (2022); CQC (2023); Atkinson (2011).</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4F9FC"/>
        </a:solidFill>
        <a:effectLst/>
      </p:bgPr>
    </p:bg>
    <p:spTree>
      <p:nvGrpSpPr>
        <p:cNvPr id="1" name=""/>
        <p:cNvGrpSpPr/>
        <p:nvPr/>
      </p:nvGrpSpPr>
      <p:grpSpPr>
        <a:xfrm>
          <a:off x="0" y="0"/>
          <a:ext cx="0" cy="0"/>
          <a:chOff x="0" y="0"/>
          <a:chExt cx="0" cy="0"/>
        </a:xfrm>
      </p:grpSpPr>
      <p:sp>
        <p:nvSpPr>
          <p:cNvPr id="2" name="Shape 0"/>
          <p:cNvSpPr/>
          <p:nvPr/>
        </p:nvSpPr>
        <p:spPr>
          <a:xfrm>
            <a:off x="0" y="0"/>
            <a:ext cx="9144000" cy="1005840"/>
          </a:xfrm>
          <a:prstGeom prst="rect">
            <a:avLst/>
          </a:prstGeom>
          <a:solidFill>
            <a:srgbClr val="1B4F72"/>
          </a:solidFill>
          <a:ln w="12700">
            <a:solidFill>
              <a:srgbClr val="1B4F72"/>
            </a:solidFill>
            <a:prstDash val="solid"/>
          </a:ln>
        </p:spPr>
        <p:txBody>
          <a:bodyPr/>
          <a:lstStyle/>
          <a:p>
            <a:endParaRPr lang="en-GB"/>
          </a:p>
        </p:txBody>
      </p:sp>
      <p:sp>
        <p:nvSpPr>
          <p:cNvPr id="3" name="Text 1"/>
          <p:cNvSpPr/>
          <p:nvPr/>
        </p:nvSpPr>
        <p:spPr>
          <a:xfrm>
            <a:off x="274320" y="91440"/>
            <a:ext cx="8595360" cy="548640"/>
          </a:xfrm>
          <a:prstGeom prst="rect">
            <a:avLst/>
          </a:prstGeom>
          <a:noFill/>
          <a:ln/>
        </p:spPr>
        <p:txBody>
          <a:bodyPr wrap="square" rtlCol="0" anchor="ctr"/>
          <a:lstStyle/>
          <a:p>
            <a:pPr marL="0" indent="0">
              <a:buNone/>
            </a:pPr>
            <a:r>
              <a:rPr lang="en-US" sz="2800" b="1" dirty="0">
                <a:solidFill>
                  <a:srgbClr val="FFFFFF"/>
                </a:solidFill>
                <a:latin typeface="Cambria" pitchFamily="34" charset="0"/>
                <a:ea typeface="Cambria" pitchFamily="34" charset="-122"/>
                <a:cs typeface="Cambria" pitchFamily="34" charset="-120"/>
              </a:rPr>
              <a:t>Benefits &amp; Limitations: Microsoft PowerPoint at Riverdale</a:t>
            </a:r>
            <a:endParaRPr lang="en-US" sz="2800" dirty="0"/>
          </a:p>
        </p:txBody>
      </p:sp>
      <p:sp>
        <p:nvSpPr>
          <p:cNvPr id="4" name="Text 2"/>
          <p:cNvSpPr/>
          <p:nvPr/>
        </p:nvSpPr>
        <p:spPr>
          <a:xfrm>
            <a:off x="274320" y="640080"/>
            <a:ext cx="8595360" cy="347472"/>
          </a:xfrm>
          <a:prstGeom prst="rect">
            <a:avLst/>
          </a:prstGeom>
          <a:noFill/>
          <a:ln/>
        </p:spPr>
        <p:txBody>
          <a:bodyPr wrap="square" rtlCol="0" anchor="ctr"/>
          <a:lstStyle/>
          <a:p>
            <a:pPr marL="0" indent="0">
              <a:buNone/>
            </a:pPr>
            <a:r>
              <a:rPr lang="en-US" sz="1300" i="1" dirty="0">
                <a:solidFill>
                  <a:srgbClr val="A9CCE3"/>
                </a:solidFill>
                <a:latin typeface="Calibri" pitchFamily="34" charset="0"/>
                <a:ea typeface="Calibri" pitchFamily="34" charset="-122"/>
                <a:cs typeface="Calibri" pitchFamily="34" charset="-120"/>
              </a:rPr>
              <a:t>Critical Evaluation</a:t>
            </a:r>
            <a:endParaRPr lang="en-US" sz="1300" dirty="0"/>
          </a:p>
        </p:txBody>
      </p:sp>
      <p:sp>
        <p:nvSpPr>
          <p:cNvPr id="5" name="Shape 3"/>
          <p:cNvSpPr/>
          <p:nvPr/>
        </p:nvSpPr>
        <p:spPr>
          <a:xfrm>
            <a:off x="228600" y="1078992"/>
            <a:ext cx="4206240" cy="3794760"/>
          </a:xfrm>
          <a:prstGeom prst="roundRect">
            <a:avLst>
              <a:gd name="adj" fmla="val 2410"/>
            </a:avLst>
          </a:prstGeom>
          <a:solidFill>
            <a:srgbClr val="E9F7EF"/>
          </a:solidFill>
          <a:ln/>
          <a:effectLst>
            <a:outerShdw blurRad="63500" dist="25400" dir="2700000" algn="bl" rotWithShape="0">
              <a:srgbClr val="000000">
                <a:alpha val="8000"/>
              </a:srgbClr>
            </a:outerShdw>
          </a:effectLst>
        </p:spPr>
        <p:txBody>
          <a:bodyPr/>
          <a:lstStyle/>
          <a:p>
            <a:endParaRPr lang="en-GB"/>
          </a:p>
        </p:txBody>
      </p:sp>
      <p:sp>
        <p:nvSpPr>
          <p:cNvPr id="6" name="Text 4"/>
          <p:cNvSpPr/>
          <p:nvPr/>
        </p:nvSpPr>
        <p:spPr>
          <a:xfrm>
            <a:off x="365760" y="1188720"/>
            <a:ext cx="3931920" cy="365760"/>
          </a:xfrm>
          <a:prstGeom prst="rect">
            <a:avLst/>
          </a:prstGeom>
          <a:noFill/>
          <a:ln/>
        </p:spPr>
        <p:txBody>
          <a:bodyPr wrap="square" rtlCol="0" anchor="ctr"/>
          <a:lstStyle/>
          <a:p>
            <a:pPr marL="0" indent="0">
              <a:buNone/>
            </a:pPr>
            <a:r>
              <a:rPr lang="en-US" sz="1400" b="1" dirty="0">
                <a:solidFill>
                  <a:srgbClr val="1E8449"/>
                </a:solidFill>
                <a:latin typeface="Cambria" pitchFamily="34" charset="0"/>
                <a:ea typeface="Cambria" pitchFamily="34" charset="-122"/>
                <a:cs typeface="Cambria" pitchFamily="34" charset="-120"/>
              </a:rPr>
              <a:t>✔  Benefits</a:t>
            </a:r>
            <a:endParaRPr lang="en-US" sz="1400" dirty="0"/>
          </a:p>
        </p:txBody>
      </p:sp>
      <p:sp>
        <p:nvSpPr>
          <p:cNvPr id="7" name="Text 5"/>
          <p:cNvSpPr/>
          <p:nvPr/>
        </p:nvSpPr>
        <p:spPr>
          <a:xfrm>
            <a:off x="384048" y="1627632"/>
            <a:ext cx="3931920" cy="3154680"/>
          </a:xfrm>
          <a:prstGeom prst="rect">
            <a:avLst/>
          </a:prstGeom>
          <a:noFill/>
          <a:ln/>
        </p:spPr>
        <p:txBody>
          <a:bodyPr wrap="square" rtlCol="0" anchor="t"/>
          <a:lstStyle/>
          <a:p>
            <a:pPr marL="342900" indent="-342900">
              <a:spcAft>
                <a:spcPts val="800"/>
              </a:spcAft>
              <a:buSzPct val="100000"/>
              <a:buChar char="•"/>
            </a:pPr>
            <a:r>
              <a:rPr lang="en-US" sz="1150" dirty="0">
                <a:solidFill>
                  <a:srgbClr val="1C2833"/>
                </a:solidFill>
                <a:latin typeface="Calibri" pitchFamily="34" charset="0"/>
                <a:ea typeface="Calibri" pitchFamily="34" charset="-122"/>
                <a:cs typeface="Calibri" pitchFamily="34" charset="-120"/>
              </a:rPr>
              <a:t>Slides can be changed to reflect the seasonal activities and agricultural conditions each year and can be sent electronically, where there are no re-printing expenses involved in paper-based training materials (Atkinson, 2011).</a:t>
            </a:r>
          </a:p>
          <a:p>
            <a:pPr marL="342900" indent="-342900">
              <a:spcAft>
                <a:spcPts val="800"/>
              </a:spcAft>
              <a:buSzPct val="100000"/>
              <a:buChar char="•"/>
            </a:pPr>
            <a:r>
              <a:rPr lang="en-US" sz="1150" dirty="0">
                <a:solidFill>
                  <a:srgbClr val="1C2833"/>
                </a:solidFill>
                <a:latin typeface="Calibri" pitchFamily="34" charset="0"/>
                <a:ea typeface="Calibri" pitchFamily="34" charset="-122"/>
                <a:cs typeface="Calibri" pitchFamily="34" charset="-120"/>
              </a:rPr>
              <a:t>Narrated presentations give staff on various shifts or in various buildings the ability to do the training asynchronously at their own time.</a:t>
            </a:r>
          </a:p>
          <a:p>
            <a:pPr marL="342900" indent="-342900">
              <a:spcAft>
                <a:spcPts val="800"/>
              </a:spcAft>
              <a:buSzPct val="100000"/>
              <a:buChar char="•"/>
            </a:pPr>
            <a:r>
              <a:rPr lang="en-US" sz="1150" dirty="0">
                <a:solidFill>
                  <a:srgbClr val="1C2833"/>
                </a:solidFill>
                <a:latin typeface="Calibri" pitchFamily="34" charset="0"/>
                <a:ea typeface="Calibri" pitchFamily="34" charset="-122"/>
                <a:cs typeface="Calibri" pitchFamily="34" charset="-120"/>
              </a:rPr>
              <a:t>Multimedia support (images, embedded video, audio) allows for multiple and engaging training delivery, supporting different learning styles.</a:t>
            </a:r>
          </a:p>
          <a:p>
            <a:pPr marL="342900" indent="-342900">
              <a:spcAft>
                <a:spcPts val="800"/>
              </a:spcAft>
              <a:buSzPct val="100000"/>
              <a:buChar char="•"/>
            </a:pPr>
            <a:r>
              <a:rPr lang="en-US" sz="1150" dirty="0">
                <a:solidFill>
                  <a:srgbClr val="1C2833"/>
                </a:solidFill>
                <a:latin typeface="Calibri" pitchFamily="34" charset="0"/>
                <a:ea typeface="Calibri" pitchFamily="34" charset="-122"/>
                <a:cs typeface="Calibri" pitchFamily="34" charset="-120"/>
              </a:rPr>
              <a:t>Delivered via OneDrive or Teams, a presentation can be accessed from anywhere, helping to make sure all staff have access to training.</a:t>
            </a:r>
          </a:p>
        </p:txBody>
      </p:sp>
      <p:sp>
        <p:nvSpPr>
          <p:cNvPr id="8" name="Shape 6"/>
          <p:cNvSpPr/>
          <p:nvPr/>
        </p:nvSpPr>
        <p:spPr>
          <a:xfrm>
            <a:off x="4709160" y="1078992"/>
            <a:ext cx="4206240" cy="3794760"/>
          </a:xfrm>
          <a:prstGeom prst="roundRect">
            <a:avLst>
              <a:gd name="adj" fmla="val 2410"/>
            </a:avLst>
          </a:prstGeom>
          <a:solidFill>
            <a:srgbClr val="FDEDEC"/>
          </a:solidFill>
          <a:ln/>
          <a:effectLst>
            <a:outerShdw blurRad="63500" dist="25400" dir="2700000" algn="bl" rotWithShape="0">
              <a:srgbClr val="000000">
                <a:alpha val="8000"/>
              </a:srgbClr>
            </a:outerShdw>
          </a:effectLst>
        </p:spPr>
        <p:txBody>
          <a:bodyPr/>
          <a:lstStyle/>
          <a:p>
            <a:endParaRPr lang="en-GB"/>
          </a:p>
        </p:txBody>
      </p:sp>
      <p:sp>
        <p:nvSpPr>
          <p:cNvPr id="9" name="Text 7"/>
          <p:cNvSpPr/>
          <p:nvPr/>
        </p:nvSpPr>
        <p:spPr>
          <a:xfrm>
            <a:off x="4846320" y="1188720"/>
            <a:ext cx="3931920" cy="365760"/>
          </a:xfrm>
          <a:prstGeom prst="rect">
            <a:avLst/>
          </a:prstGeom>
          <a:noFill/>
          <a:ln/>
        </p:spPr>
        <p:txBody>
          <a:bodyPr wrap="square" rtlCol="0" anchor="ctr"/>
          <a:lstStyle/>
          <a:p>
            <a:pPr marL="0" indent="0">
              <a:buNone/>
            </a:pPr>
            <a:r>
              <a:rPr lang="en-US" sz="1400" b="1" dirty="0">
                <a:solidFill>
                  <a:srgbClr val="C0392B"/>
                </a:solidFill>
                <a:latin typeface="Cambria" pitchFamily="34" charset="0"/>
                <a:ea typeface="Cambria" pitchFamily="34" charset="-122"/>
                <a:cs typeface="Cambria" pitchFamily="34" charset="-120"/>
              </a:rPr>
              <a:t>✘  Limitations</a:t>
            </a:r>
            <a:endParaRPr lang="en-US" sz="1400" dirty="0"/>
          </a:p>
        </p:txBody>
      </p:sp>
      <p:sp>
        <p:nvSpPr>
          <p:cNvPr id="10" name="Text 8"/>
          <p:cNvSpPr/>
          <p:nvPr/>
        </p:nvSpPr>
        <p:spPr>
          <a:xfrm>
            <a:off x="4846320" y="1627632"/>
            <a:ext cx="3931920" cy="3154680"/>
          </a:xfrm>
          <a:prstGeom prst="rect">
            <a:avLst/>
          </a:prstGeom>
          <a:noFill/>
          <a:ln/>
        </p:spPr>
        <p:txBody>
          <a:bodyPr wrap="square" rtlCol="0" anchor="t"/>
          <a:lstStyle/>
          <a:p>
            <a:pPr marL="342900" indent="-342900">
              <a:spcAft>
                <a:spcPts val="800"/>
              </a:spcAft>
              <a:buSzPct val="100000"/>
              <a:buChar char="•"/>
            </a:pPr>
            <a:r>
              <a:rPr lang="en-US" sz="1150" dirty="0">
                <a:solidFill>
                  <a:srgbClr val="1C2833"/>
                </a:solidFill>
                <a:latin typeface="Calibri" pitchFamily="34" charset="0"/>
                <a:ea typeface="Calibri" pitchFamily="34" charset="-122"/>
                <a:cs typeface="Calibri" pitchFamily="34" charset="-120"/>
              </a:rPr>
              <a:t>The PowerPoint program will NOT initiate scoring or tracking individual employee completion assessments — a separate one should be </a:t>
            </a:r>
            <a:r>
              <a:rPr lang="en-US" sz="1150" dirty="0" err="1">
                <a:solidFill>
                  <a:srgbClr val="1C2833"/>
                </a:solidFill>
                <a:latin typeface="Calibri" pitchFamily="34" charset="0"/>
                <a:ea typeface="Calibri" pitchFamily="34" charset="-122"/>
                <a:cs typeface="Calibri" pitchFamily="34" charset="-120"/>
              </a:rPr>
              <a:t>utilised</a:t>
            </a:r>
            <a:r>
              <a:rPr lang="en-US" sz="1150" dirty="0">
                <a:solidFill>
                  <a:srgbClr val="1C2833"/>
                </a:solidFill>
                <a:latin typeface="Calibri" pitchFamily="34" charset="0"/>
                <a:ea typeface="Calibri" pitchFamily="34" charset="-122"/>
                <a:cs typeface="Calibri" pitchFamily="34" charset="-120"/>
              </a:rPr>
              <a:t> to show that all employees have completed the training required by mandatory rules (Atkinson, 2011).</a:t>
            </a:r>
          </a:p>
          <a:p>
            <a:pPr marL="342900" indent="-342900">
              <a:spcAft>
                <a:spcPts val="800"/>
              </a:spcAft>
              <a:buSzPct val="100000"/>
              <a:buChar char="•"/>
            </a:pPr>
            <a:r>
              <a:rPr lang="en-US" sz="1150" dirty="0">
                <a:solidFill>
                  <a:srgbClr val="1C2833"/>
                </a:solidFill>
                <a:latin typeface="Calibri" pitchFamily="34" charset="0"/>
                <a:ea typeface="Calibri" pitchFamily="34" charset="-122"/>
                <a:cs typeface="Calibri" pitchFamily="34" charset="-120"/>
              </a:rPr>
              <a:t>Having poorly designed slides with a lot of text, small font size, and poor contrast will lead to poor comprehension and engagement, and training effectiveness will be compromised.</a:t>
            </a:r>
          </a:p>
          <a:p>
            <a:pPr marL="342900" indent="-342900">
              <a:spcAft>
                <a:spcPts val="800"/>
              </a:spcAft>
              <a:buSzPct val="100000"/>
              <a:buChar char="•"/>
            </a:pPr>
            <a:r>
              <a:rPr lang="en-US" sz="1150" dirty="0">
                <a:solidFill>
                  <a:srgbClr val="1C2833"/>
                </a:solidFill>
                <a:latin typeface="Calibri" pitchFamily="34" charset="0"/>
                <a:ea typeface="Calibri" pitchFamily="34" charset="-122"/>
                <a:cs typeface="Calibri" pitchFamily="34" charset="-120"/>
              </a:rPr>
              <a:t>A hands-on type of training would work better with those employees who prefer interactive methods of learning.</a:t>
            </a:r>
          </a:p>
          <a:p>
            <a:pPr marL="342900" indent="-342900">
              <a:spcAft>
                <a:spcPts val="800"/>
              </a:spcAft>
              <a:buSzPct val="100000"/>
              <a:buChar char="•"/>
            </a:pPr>
            <a:r>
              <a:rPr lang="en-US" sz="1150" dirty="0">
                <a:solidFill>
                  <a:srgbClr val="1C2833"/>
                </a:solidFill>
                <a:latin typeface="Calibri" pitchFamily="34" charset="0"/>
                <a:ea typeface="Calibri" pitchFamily="34" charset="-122"/>
                <a:cs typeface="Calibri" pitchFamily="34" charset="-120"/>
              </a:rPr>
              <a:t>Presentation files with content that is large and embedded with video content can cause problems either when sharing or when loading onto older processing devices.</a:t>
            </a:r>
            <a:endParaRPr lang="en-US" sz="1150" dirty="0"/>
          </a:p>
        </p:txBody>
      </p:sp>
      <p:sp>
        <p:nvSpPr>
          <p:cNvPr id="11" name="Text 9"/>
          <p:cNvSpPr/>
          <p:nvPr/>
        </p:nvSpPr>
        <p:spPr>
          <a:xfrm>
            <a:off x="274320" y="4828032"/>
            <a:ext cx="8595360" cy="274320"/>
          </a:xfrm>
          <a:prstGeom prst="rect">
            <a:avLst/>
          </a:prstGeom>
          <a:noFill/>
          <a:ln/>
        </p:spPr>
        <p:txBody>
          <a:bodyPr wrap="square" rtlCol="0" anchor="ctr"/>
          <a:lstStyle/>
          <a:p>
            <a:pPr marL="0" indent="0">
              <a:buNone/>
            </a:pPr>
            <a:r>
              <a:rPr lang="en-US" sz="900" i="1" dirty="0">
                <a:solidFill>
                  <a:srgbClr val="5D6D7E"/>
                </a:solidFill>
                <a:latin typeface="Calibri" pitchFamily="34" charset="0"/>
                <a:ea typeface="Calibri" pitchFamily="34" charset="-122"/>
                <a:cs typeface="Calibri" pitchFamily="34" charset="-120"/>
              </a:rPr>
              <a:t>Atkinson, M. (2011); Microsoft (2023); Beetham, H. and Sharpe, R. (2013).</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4F9FC"/>
        </a:solidFill>
        <a:effectLst/>
      </p:bgPr>
    </p:bg>
    <p:spTree>
      <p:nvGrpSpPr>
        <p:cNvPr id="1" name=""/>
        <p:cNvGrpSpPr/>
        <p:nvPr/>
      </p:nvGrpSpPr>
      <p:grpSpPr>
        <a:xfrm>
          <a:off x="0" y="0"/>
          <a:ext cx="0" cy="0"/>
          <a:chOff x="0" y="0"/>
          <a:chExt cx="0" cy="0"/>
        </a:xfrm>
      </p:grpSpPr>
      <p:sp>
        <p:nvSpPr>
          <p:cNvPr id="2" name="Shape 0"/>
          <p:cNvSpPr/>
          <p:nvPr/>
        </p:nvSpPr>
        <p:spPr>
          <a:xfrm>
            <a:off x="0" y="0"/>
            <a:ext cx="9144000" cy="1005840"/>
          </a:xfrm>
          <a:prstGeom prst="rect">
            <a:avLst/>
          </a:prstGeom>
          <a:solidFill>
            <a:srgbClr val="1B4F72"/>
          </a:solidFill>
          <a:ln w="12700">
            <a:solidFill>
              <a:srgbClr val="1B4F72"/>
            </a:solidFill>
            <a:prstDash val="solid"/>
          </a:ln>
        </p:spPr>
        <p:txBody>
          <a:bodyPr/>
          <a:lstStyle/>
          <a:p>
            <a:endParaRPr lang="en-GB"/>
          </a:p>
        </p:txBody>
      </p:sp>
      <p:sp>
        <p:nvSpPr>
          <p:cNvPr id="3" name="Text 1"/>
          <p:cNvSpPr/>
          <p:nvPr/>
        </p:nvSpPr>
        <p:spPr>
          <a:xfrm>
            <a:off x="274320" y="91440"/>
            <a:ext cx="8595360" cy="548640"/>
          </a:xfrm>
          <a:prstGeom prst="rect">
            <a:avLst/>
          </a:prstGeom>
          <a:noFill/>
          <a:ln/>
        </p:spPr>
        <p:txBody>
          <a:bodyPr wrap="square" rtlCol="0" anchor="ctr"/>
          <a:lstStyle/>
          <a:p>
            <a:pPr marL="0" indent="0">
              <a:buNone/>
            </a:pPr>
            <a:r>
              <a:rPr lang="en-US" sz="2800" b="1" dirty="0">
                <a:solidFill>
                  <a:srgbClr val="FFFFFF"/>
                </a:solidFill>
                <a:latin typeface="Cambria" pitchFamily="34" charset="0"/>
                <a:ea typeface="Cambria" pitchFamily="34" charset="-122"/>
                <a:cs typeface="Cambria" pitchFamily="34" charset="-120"/>
              </a:rPr>
              <a:t>Research &amp; Academic Evidence</a:t>
            </a:r>
            <a:endParaRPr lang="en-US" sz="2800" dirty="0"/>
          </a:p>
        </p:txBody>
      </p:sp>
      <p:sp>
        <p:nvSpPr>
          <p:cNvPr id="4" name="Text 2"/>
          <p:cNvSpPr/>
          <p:nvPr/>
        </p:nvSpPr>
        <p:spPr>
          <a:xfrm>
            <a:off x="274320" y="640080"/>
            <a:ext cx="8595360" cy="347472"/>
          </a:xfrm>
          <a:prstGeom prst="rect">
            <a:avLst/>
          </a:prstGeom>
          <a:noFill/>
          <a:ln/>
        </p:spPr>
        <p:txBody>
          <a:bodyPr wrap="square" rtlCol="0" anchor="ctr"/>
          <a:lstStyle/>
          <a:p>
            <a:pPr marL="0" indent="0">
              <a:buNone/>
            </a:pPr>
            <a:r>
              <a:rPr lang="en-US" sz="1300" i="1" dirty="0">
                <a:solidFill>
                  <a:srgbClr val="A9CCE3"/>
                </a:solidFill>
                <a:latin typeface="Calibri" pitchFamily="34" charset="0"/>
                <a:ea typeface="Calibri" pitchFamily="34" charset="-122"/>
                <a:cs typeface="Calibri" pitchFamily="34" charset="-120"/>
              </a:rPr>
              <a:t>Supporting Sources – Harvard Referenced</a:t>
            </a:r>
            <a:endParaRPr lang="en-US" sz="1300" dirty="0"/>
          </a:p>
        </p:txBody>
      </p:sp>
      <p:sp>
        <p:nvSpPr>
          <p:cNvPr id="5" name="Shape 3"/>
          <p:cNvSpPr/>
          <p:nvPr/>
        </p:nvSpPr>
        <p:spPr>
          <a:xfrm>
            <a:off x="228600" y="1097280"/>
            <a:ext cx="4206240" cy="1828800"/>
          </a:xfrm>
          <a:prstGeom prst="roundRect">
            <a:avLst>
              <a:gd name="adj" fmla="val 5000"/>
            </a:avLst>
          </a:prstGeom>
          <a:solidFill>
            <a:srgbClr val="FFFFFF"/>
          </a:solidFill>
          <a:ln/>
          <a:effectLst>
            <a:outerShdw blurRad="76200" dist="25400" dir="2700000" algn="bl" rotWithShape="0">
              <a:srgbClr val="000000">
                <a:alpha val="10000"/>
              </a:srgbClr>
            </a:outerShdw>
          </a:effectLst>
        </p:spPr>
        <p:txBody>
          <a:bodyPr/>
          <a:lstStyle/>
          <a:p>
            <a:endParaRPr lang="en-GB"/>
          </a:p>
        </p:txBody>
      </p:sp>
      <p:sp>
        <p:nvSpPr>
          <p:cNvPr id="6" name="Shape 4"/>
          <p:cNvSpPr/>
          <p:nvPr/>
        </p:nvSpPr>
        <p:spPr>
          <a:xfrm>
            <a:off x="338328" y="1188720"/>
            <a:ext cx="2286000" cy="347472"/>
          </a:xfrm>
          <a:prstGeom prst="roundRect">
            <a:avLst>
              <a:gd name="adj" fmla="val 13158"/>
            </a:avLst>
          </a:prstGeom>
          <a:solidFill>
            <a:srgbClr val="1B4F72"/>
          </a:solidFill>
          <a:ln/>
        </p:spPr>
        <p:txBody>
          <a:bodyPr/>
          <a:lstStyle/>
          <a:p>
            <a:endParaRPr lang="en-GB"/>
          </a:p>
        </p:txBody>
      </p:sp>
      <p:sp>
        <p:nvSpPr>
          <p:cNvPr id="7" name="Text 5"/>
          <p:cNvSpPr/>
          <p:nvPr/>
        </p:nvSpPr>
        <p:spPr>
          <a:xfrm>
            <a:off x="374904" y="1207008"/>
            <a:ext cx="2194560" cy="310896"/>
          </a:xfrm>
          <a:prstGeom prst="rect">
            <a:avLst/>
          </a:prstGeom>
          <a:noFill/>
          <a:ln/>
        </p:spPr>
        <p:txBody>
          <a:bodyPr wrap="square"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Atkinson (2011)</a:t>
            </a:r>
            <a:endParaRPr lang="en-US" sz="1100" dirty="0"/>
          </a:p>
        </p:txBody>
      </p:sp>
      <p:sp>
        <p:nvSpPr>
          <p:cNvPr id="8" name="Text 6"/>
          <p:cNvSpPr/>
          <p:nvPr/>
        </p:nvSpPr>
        <p:spPr>
          <a:xfrm>
            <a:off x="393192" y="1627632"/>
            <a:ext cx="3895344" cy="1234440"/>
          </a:xfrm>
          <a:prstGeom prst="rect">
            <a:avLst/>
          </a:prstGeom>
          <a:noFill/>
          <a:ln/>
        </p:spPr>
        <p:txBody>
          <a:bodyPr wrap="square" rtlCol="0" anchor="t"/>
          <a:lstStyle/>
          <a:p>
            <a:pPr marL="0" indent="0">
              <a:buNone/>
            </a:pPr>
            <a:r>
              <a:rPr lang="en-US" sz="1150" dirty="0">
                <a:solidFill>
                  <a:srgbClr val="1C2833"/>
                </a:solidFill>
                <a:latin typeface="Calibri" pitchFamily="34" charset="0"/>
                <a:ea typeface="Calibri" pitchFamily="34" charset="-122"/>
                <a:cs typeface="Calibri" pitchFamily="34" charset="-120"/>
              </a:rPr>
              <a:t>Establishes that structured performance that uses a multimedia approach is one of the most effective ways of delivering training; ensures that trainers use a variety of learning modes (visual, auditory, interactive) to meet different learners' needs.</a:t>
            </a:r>
            <a:endParaRPr lang="en-US" sz="1150" dirty="0"/>
          </a:p>
        </p:txBody>
      </p:sp>
      <p:sp>
        <p:nvSpPr>
          <p:cNvPr id="9" name="Shape 7"/>
          <p:cNvSpPr/>
          <p:nvPr/>
        </p:nvSpPr>
        <p:spPr>
          <a:xfrm>
            <a:off x="228600" y="3063240"/>
            <a:ext cx="4206240" cy="1828800"/>
          </a:xfrm>
          <a:prstGeom prst="roundRect">
            <a:avLst>
              <a:gd name="adj" fmla="val 5000"/>
            </a:avLst>
          </a:prstGeom>
          <a:solidFill>
            <a:srgbClr val="FFFFFF"/>
          </a:solidFill>
          <a:ln/>
          <a:effectLst>
            <a:outerShdw blurRad="76200" dist="25400" dir="2700000" algn="bl" rotWithShape="0">
              <a:srgbClr val="000000">
                <a:alpha val="10000"/>
              </a:srgbClr>
            </a:outerShdw>
          </a:effectLst>
        </p:spPr>
        <p:txBody>
          <a:bodyPr/>
          <a:lstStyle/>
          <a:p>
            <a:endParaRPr lang="en-GB"/>
          </a:p>
        </p:txBody>
      </p:sp>
      <p:sp>
        <p:nvSpPr>
          <p:cNvPr id="10" name="Shape 8"/>
          <p:cNvSpPr/>
          <p:nvPr/>
        </p:nvSpPr>
        <p:spPr>
          <a:xfrm>
            <a:off x="338328" y="3154680"/>
            <a:ext cx="2286000" cy="347472"/>
          </a:xfrm>
          <a:prstGeom prst="roundRect">
            <a:avLst>
              <a:gd name="adj" fmla="val 13158"/>
            </a:avLst>
          </a:prstGeom>
          <a:solidFill>
            <a:srgbClr val="2E86AB"/>
          </a:solidFill>
          <a:ln/>
        </p:spPr>
        <p:txBody>
          <a:bodyPr/>
          <a:lstStyle/>
          <a:p>
            <a:endParaRPr lang="en-GB"/>
          </a:p>
        </p:txBody>
      </p:sp>
      <p:sp>
        <p:nvSpPr>
          <p:cNvPr id="11" name="Text 9"/>
          <p:cNvSpPr/>
          <p:nvPr/>
        </p:nvSpPr>
        <p:spPr>
          <a:xfrm>
            <a:off x="374904" y="3172968"/>
            <a:ext cx="2194560" cy="310896"/>
          </a:xfrm>
          <a:prstGeom prst="rect">
            <a:avLst/>
          </a:prstGeom>
          <a:noFill/>
          <a:ln/>
        </p:spPr>
        <p:txBody>
          <a:bodyPr wrap="square"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Skills for Care (2022)</a:t>
            </a:r>
            <a:endParaRPr lang="en-US" sz="1100" dirty="0"/>
          </a:p>
        </p:txBody>
      </p:sp>
      <p:sp>
        <p:nvSpPr>
          <p:cNvPr id="12" name="Text 10"/>
          <p:cNvSpPr/>
          <p:nvPr/>
        </p:nvSpPr>
        <p:spPr>
          <a:xfrm>
            <a:off x="393192" y="3593592"/>
            <a:ext cx="3895344" cy="1234440"/>
          </a:xfrm>
          <a:prstGeom prst="rect">
            <a:avLst/>
          </a:prstGeom>
          <a:noFill/>
          <a:ln/>
        </p:spPr>
        <p:txBody>
          <a:bodyPr wrap="square" rtlCol="0" anchor="t"/>
          <a:lstStyle/>
          <a:p>
            <a:pPr marL="0" indent="0">
              <a:buNone/>
            </a:pPr>
            <a:r>
              <a:rPr lang="en-US" sz="1150" dirty="0">
                <a:solidFill>
                  <a:srgbClr val="1C2833"/>
                </a:solidFill>
                <a:latin typeface="Calibri" pitchFamily="34" charset="0"/>
                <a:ea typeface="Calibri" pitchFamily="34" charset="-122"/>
                <a:cs typeface="Calibri" pitchFamily="34" charset="-120"/>
              </a:rPr>
              <a:t>Effective workforce development and regular and readily available training are believed to be key to delivering good quality care that fulfils the CQC requirements in adult social care.</a:t>
            </a:r>
            <a:endParaRPr lang="en-US" sz="1150" dirty="0"/>
          </a:p>
        </p:txBody>
      </p:sp>
      <p:sp>
        <p:nvSpPr>
          <p:cNvPr id="13" name="Shape 11"/>
          <p:cNvSpPr/>
          <p:nvPr/>
        </p:nvSpPr>
        <p:spPr>
          <a:xfrm>
            <a:off x="4709160" y="1097280"/>
            <a:ext cx="4206240" cy="1828800"/>
          </a:xfrm>
          <a:prstGeom prst="roundRect">
            <a:avLst>
              <a:gd name="adj" fmla="val 5000"/>
            </a:avLst>
          </a:prstGeom>
          <a:solidFill>
            <a:srgbClr val="FFFFFF"/>
          </a:solidFill>
          <a:ln/>
          <a:effectLst>
            <a:outerShdw blurRad="76200" dist="25400" dir="2700000" algn="bl" rotWithShape="0">
              <a:srgbClr val="000000">
                <a:alpha val="10000"/>
              </a:srgbClr>
            </a:outerShdw>
          </a:effectLst>
        </p:spPr>
        <p:txBody>
          <a:bodyPr/>
          <a:lstStyle/>
          <a:p>
            <a:endParaRPr lang="en-GB"/>
          </a:p>
        </p:txBody>
      </p:sp>
      <p:sp>
        <p:nvSpPr>
          <p:cNvPr id="14" name="Shape 12"/>
          <p:cNvSpPr/>
          <p:nvPr/>
        </p:nvSpPr>
        <p:spPr>
          <a:xfrm>
            <a:off x="4818888" y="1188720"/>
            <a:ext cx="2286000" cy="347472"/>
          </a:xfrm>
          <a:prstGeom prst="roundRect">
            <a:avLst>
              <a:gd name="adj" fmla="val 13158"/>
            </a:avLst>
          </a:prstGeom>
          <a:solidFill>
            <a:srgbClr val="1A5276"/>
          </a:solidFill>
          <a:ln/>
        </p:spPr>
        <p:txBody>
          <a:bodyPr/>
          <a:lstStyle/>
          <a:p>
            <a:endParaRPr lang="en-GB"/>
          </a:p>
        </p:txBody>
      </p:sp>
      <p:sp>
        <p:nvSpPr>
          <p:cNvPr id="15" name="Text 13"/>
          <p:cNvSpPr/>
          <p:nvPr/>
        </p:nvSpPr>
        <p:spPr>
          <a:xfrm>
            <a:off x="4855464" y="1207008"/>
            <a:ext cx="2194560" cy="310896"/>
          </a:xfrm>
          <a:prstGeom prst="rect">
            <a:avLst/>
          </a:prstGeom>
          <a:noFill/>
          <a:ln/>
        </p:spPr>
        <p:txBody>
          <a:bodyPr wrap="square"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Microsoft (2023)</a:t>
            </a:r>
            <a:endParaRPr lang="en-US" sz="1100" dirty="0"/>
          </a:p>
        </p:txBody>
      </p:sp>
      <p:sp>
        <p:nvSpPr>
          <p:cNvPr id="16" name="Text 14"/>
          <p:cNvSpPr/>
          <p:nvPr/>
        </p:nvSpPr>
        <p:spPr>
          <a:xfrm>
            <a:off x="4873752" y="1627632"/>
            <a:ext cx="3895344" cy="1234440"/>
          </a:xfrm>
          <a:prstGeom prst="rect">
            <a:avLst/>
          </a:prstGeom>
          <a:noFill/>
          <a:ln/>
        </p:spPr>
        <p:txBody>
          <a:bodyPr wrap="square" rtlCol="0" anchor="t"/>
          <a:lstStyle/>
          <a:p>
            <a:pPr marL="0" indent="0">
              <a:buNone/>
            </a:pPr>
            <a:r>
              <a:rPr lang="en-US" sz="1150" dirty="0">
                <a:solidFill>
                  <a:srgbClr val="1C2833"/>
                </a:solidFill>
                <a:latin typeface="Calibri" pitchFamily="34" charset="0"/>
                <a:ea typeface="Calibri" pitchFamily="34" charset="-122"/>
                <a:cs typeface="Calibri" pitchFamily="34" charset="-120"/>
              </a:rPr>
              <a:t>How PowerPoint's integration with Microsoft 365 enables flexible and affordable digital training delivery across the </a:t>
            </a:r>
            <a:r>
              <a:rPr lang="en-US" sz="1150" dirty="0" err="1">
                <a:solidFill>
                  <a:srgbClr val="1C2833"/>
                </a:solidFill>
                <a:latin typeface="Calibri" pitchFamily="34" charset="0"/>
                <a:ea typeface="Calibri" pitchFamily="34" charset="-122"/>
                <a:cs typeface="Calibri" pitchFamily="34" charset="-120"/>
              </a:rPr>
              <a:t>organisation</a:t>
            </a:r>
            <a:r>
              <a:rPr lang="en-US" sz="1150" dirty="0">
                <a:solidFill>
                  <a:srgbClr val="1C2833"/>
                </a:solidFill>
                <a:latin typeface="Calibri" pitchFamily="34" charset="0"/>
                <a:ea typeface="Calibri" pitchFamily="34" charset="-122"/>
                <a:cs typeface="Calibri" pitchFamily="34" charset="-120"/>
              </a:rPr>
              <a:t> - featuring OneDrive sharing, embedding in Teams, and exporting to PDF.</a:t>
            </a:r>
            <a:endParaRPr lang="en-US" sz="1150" dirty="0"/>
          </a:p>
        </p:txBody>
      </p:sp>
      <p:sp>
        <p:nvSpPr>
          <p:cNvPr id="17" name="Shape 15"/>
          <p:cNvSpPr/>
          <p:nvPr/>
        </p:nvSpPr>
        <p:spPr>
          <a:xfrm>
            <a:off x="4709160" y="3063240"/>
            <a:ext cx="4206240" cy="1828800"/>
          </a:xfrm>
          <a:prstGeom prst="roundRect">
            <a:avLst>
              <a:gd name="adj" fmla="val 5000"/>
            </a:avLst>
          </a:prstGeom>
          <a:solidFill>
            <a:srgbClr val="FFFFFF"/>
          </a:solidFill>
          <a:ln/>
          <a:effectLst>
            <a:outerShdw blurRad="76200" dist="25400" dir="2700000" algn="bl" rotWithShape="0">
              <a:srgbClr val="000000">
                <a:alpha val="10000"/>
              </a:srgbClr>
            </a:outerShdw>
          </a:effectLst>
        </p:spPr>
        <p:txBody>
          <a:bodyPr/>
          <a:lstStyle/>
          <a:p>
            <a:endParaRPr lang="en-GB"/>
          </a:p>
        </p:txBody>
      </p:sp>
      <p:sp>
        <p:nvSpPr>
          <p:cNvPr id="18" name="Shape 16"/>
          <p:cNvSpPr/>
          <p:nvPr/>
        </p:nvSpPr>
        <p:spPr>
          <a:xfrm>
            <a:off x="4818888" y="3154680"/>
            <a:ext cx="2286000" cy="347472"/>
          </a:xfrm>
          <a:prstGeom prst="roundRect">
            <a:avLst>
              <a:gd name="adj" fmla="val 13158"/>
            </a:avLst>
          </a:prstGeom>
          <a:solidFill>
            <a:srgbClr val="148F77"/>
          </a:solidFill>
          <a:ln/>
        </p:spPr>
        <p:txBody>
          <a:bodyPr/>
          <a:lstStyle/>
          <a:p>
            <a:endParaRPr lang="en-GB"/>
          </a:p>
        </p:txBody>
      </p:sp>
      <p:sp>
        <p:nvSpPr>
          <p:cNvPr id="19" name="Text 17"/>
          <p:cNvSpPr/>
          <p:nvPr/>
        </p:nvSpPr>
        <p:spPr>
          <a:xfrm>
            <a:off x="4855464" y="3172968"/>
            <a:ext cx="2194560" cy="310896"/>
          </a:xfrm>
          <a:prstGeom prst="rect">
            <a:avLst/>
          </a:prstGeom>
          <a:noFill/>
          <a:ln/>
        </p:spPr>
        <p:txBody>
          <a:bodyPr wrap="square"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Beetham &amp; Sharpe (2013)</a:t>
            </a:r>
            <a:endParaRPr lang="en-US" sz="1100" dirty="0"/>
          </a:p>
        </p:txBody>
      </p:sp>
      <p:sp>
        <p:nvSpPr>
          <p:cNvPr id="20" name="Text 18"/>
          <p:cNvSpPr/>
          <p:nvPr/>
        </p:nvSpPr>
        <p:spPr>
          <a:xfrm>
            <a:off x="4873752" y="3593592"/>
            <a:ext cx="3895344" cy="1234440"/>
          </a:xfrm>
          <a:prstGeom prst="rect">
            <a:avLst/>
          </a:prstGeom>
          <a:noFill/>
          <a:ln/>
        </p:spPr>
        <p:txBody>
          <a:bodyPr wrap="square" rtlCol="0" anchor="t"/>
          <a:lstStyle/>
          <a:p>
            <a:pPr marL="0" indent="0">
              <a:buNone/>
            </a:pPr>
            <a:r>
              <a:rPr lang="en-US" sz="1150" dirty="0">
                <a:solidFill>
                  <a:srgbClr val="1C2833"/>
                </a:solidFill>
                <a:latin typeface="Calibri" pitchFamily="34" charset="0"/>
                <a:ea typeface="Calibri" pitchFamily="34" charset="-122"/>
                <a:cs typeface="Calibri" pitchFamily="34" charset="-120"/>
              </a:rPr>
              <a:t>States that technology-assisted learning devices need to be flexible with the learners and include a variety of different types of work tools that may target visual and/or auditory learners and may be supplemented for </a:t>
            </a:r>
            <a:r>
              <a:rPr lang="en-US" sz="1150" dirty="0" err="1">
                <a:solidFill>
                  <a:srgbClr val="1C2833"/>
                </a:solidFill>
                <a:latin typeface="Calibri" pitchFamily="34" charset="0"/>
                <a:ea typeface="Calibri" pitchFamily="34" charset="-122"/>
                <a:cs typeface="Calibri" pitchFamily="34" charset="-120"/>
              </a:rPr>
              <a:t>kinaesthetic</a:t>
            </a:r>
            <a:r>
              <a:rPr lang="en-US" sz="1150" dirty="0">
                <a:solidFill>
                  <a:srgbClr val="1C2833"/>
                </a:solidFill>
                <a:latin typeface="Calibri" pitchFamily="34" charset="0"/>
                <a:ea typeface="Calibri" pitchFamily="34" charset="-122"/>
                <a:cs typeface="Calibri" pitchFamily="34" charset="-120"/>
              </a:rPr>
              <a:t> learners.</a:t>
            </a:r>
            <a:endParaRPr lang="en-US" sz="1150" dirty="0"/>
          </a:p>
        </p:txBody>
      </p:sp>
      <p:sp>
        <p:nvSpPr>
          <p:cNvPr id="21" name="Text 19"/>
          <p:cNvSpPr/>
          <p:nvPr/>
        </p:nvSpPr>
        <p:spPr>
          <a:xfrm>
            <a:off x="274320" y="4828032"/>
            <a:ext cx="8595360" cy="274320"/>
          </a:xfrm>
          <a:prstGeom prst="rect">
            <a:avLst/>
          </a:prstGeom>
          <a:noFill/>
          <a:ln/>
        </p:spPr>
        <p:txBody>
          <a:bodyPr wrap="square" rtlCol="0" anchor="ctr"/>
          <a:lstStyle/>
          <a:p>
            <a:pPr marL="0" indent="0">
              <a:buNone/>
            </a:pPr>
            <a:r>
              <a:rPr lang="en-US" sz="900" i="1" dirty="0">
                <a:solidFill>
                  <a:srgbClr val="5D6D7E"/>
                </a:solidFill>
                <a:latin typeface="Calibri" pitchFamily="34" charset="0"/>
                <a:ea typeface="Calibri" pitchFamily="34" charset="-122"/>
                <a:cs typeface="Calibri" pitchFamily="34" charset="-120"/>
              </a:rPr>
              <a:t>All sources cited in Harvard referencing style per UWTSD guidelines. Full references on final slide.</a:t>
            </a: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4F9FC"/>
        </a:solidFill>
        <a:effectLst/>
      </p:bgPr>
    </p:bg>
    <p:spTree>
      <p:nvGrpSpPr>
        <p:cNvPr id="1" name=""/>
        <p:cNvGrpSpPr/>
        <p:nvPr/>
      </p:nvGrpSpPr>
      <p:grpSpPr>
        <a:xfrm>
          <a:off x="0" y="0"/>
          <a:ext cx="0" cy="0"/>
          <a:chOff x="0" y="0"/>
          <a:chExt cx="0" cy="0"/>
        </a:xfrm>
      </p:grpSpPr>
      <p:sp>
        <p:nvSpPr>
          <p:cNvPr id="2" name="Shape 0"/>
          <p:cNvSpPr/>
          <p:nvPr/>
        </p:nvSpPr>
        <p:spPr>
          <a:xfrm>
            <a:off x="0" y="0"/>
            <a:ext cx="9144000" cy="1005840"/>
          </a:xfrm>
          <a:prstGeom prst="rect">
            <a:avLst/>
          </a:prstGeom>
          <a:solidFill>
            <a:srgbClr val="1B4F72"/>
          </a:solidFill>
          <a:ln w="12700">
            <a:solidFill>
              <a:srgbClr val="1B4F72"/>
            </a:solidFill>
            <a:prstDash val="solid"/>
          </a:ln>
        </p:spPr>
        <p:txBody>
          <a:bodyPr/>
          <a:lstStyle/>
          <a:p>
            <a:endParaRPr lang="en-GB"/>
          </a:p>
        </p:txBody>
      </p:sp>
      <p:sp>
        <p:nvSpPr>
          <p:cNvPr id="3" name="Text 1"/>
          <p:cNvSpPr/>
          <p:nvPr/>
        </p:nvSpPr>
        <p:spPr>
          <a:xfrm>
            <a:off x="274320" y="91440"/>
            <a:ext cx="8595360" cy="548640"/>
          </a:xfrm>
          <a:prstGeom prst="rect">
            <a:avLst/>
          </a:prstGeom>
          <a:noFill/>
          <a:ln/>
        </p:spPr>
        <p:txBody>
          <a:bodyPr wrap="square" rtlCol="0" anchor="ctr"/>
          <a:lstStyle/>
          <a:p>
            <a:pPr marL="0" indent="0">
              <a:buNone/>
            </a:pPr>
            <a:r>
              <a:rPr lang="en-US" sz="2800" b="1" dirty="0">
                <a:solidFill>
                  <a:srgbClr val="FFFFFF"/>
                </a:solidFill>
                <a:latin typeface="Cambria" pitchFamily="34" charset="0"/>
                <a:ea typeface="Cambria" pitchFamily="34" charset="-122"/>
                <a:cs typeface="Cambria" pitchFamily="34" charset="-120"/>
              </a:rPr>
              <a:t>Evaluating Sources: The CRAAP Test</a:t>
            </a:r>
            <a:endParaRPr lang="en-US" sz="2800" dirty="0"/>
          </a:p>
        </p:txBody>
      </p:sp>
      <p:sp>
        <p:nvSpPr>
          <p:cNvPr id="4" name="Text 2"/>
          <p:cNvSpPr/>
          <p:nvPr/>
        </p:nvSpPr>
        <p:spPr>
          <a:xfrm>
            <a:off x="274320" y="640080"/>
            <a:ext cx="8595360" cy="347472"/>
          </a:xfrm>
          <a:prstGeom prst="rect">
            <a:avLst/>
          </a:prstGeom>
          <a:noFill/>
          <a:ln/>
        </p:spPr>
        <p:txBody>
          <a:bodyPr wrap="square" rtlCol="0" anchor="ctr"/>
          <a:lstStyle/>
          <a:p>
            <a:pPr marL="0" indent="0">
              <a:buNone/>
            </a:pPr>
            <a:r>
              <a:rPr lang="en-US" sz="1300" i="1" dirty="0">
                <a:solidFill>
                  <a:srgbClr val="A9CCE3"/>
                </a:solidFill>
                <a:latin typeface="Calibri" pitchFamily="34" charset="0"/>
                <a:ea typeface="Calibri" pitchFamily="34" charset="-122"/>
                <a:cs typeface="Calibri" pitchFamily="34" charset="-120"/>
              </a:rPr>
              <a:t>Assessing Credibility of Research Used</a:t>
            </a:r>
            <a:endParaRPr lang="en-US" sz="1300" dirty="0"/>
          </a:p>
        </p:txBody>
      </p:sp>
      <p:sp>
        <p:nvSpPr>
          <p:cNvPr id="5" name="Shape 3"/>
          <p:cNvSpPr/>
          <p:nvPr/>
        </p:nvSpPr>
        <p:spPr>
          <a:xfrm>
            <a:off x="228600" y="1097280"/>
            <a:ext cx="548640" cy="658368"/>
          </a:xfrm>
          <a:prstGeom prst="roundRect">
            <a:avLst>
              <a:gd name="adj" fmla="val 13333"/>
            </a:avLst>
          </a:prstGeom>
          <a:solidFill>
            <a:srgbClr val="1B4F72"/>
          </a:solidFill>
          <a:ln/>
        </p:spPr>
        <p:txBody>
          <a:bodyPr/>
          <a:lstStyle/>
          <a:p>
            <a:endParaRPr lang="en-GB"/>
          </a:p>
        </p:txBody>
      </p:sp>
      <p:sp>
        <p:nvSpPr>
          <p:cNvPr id="6" name="Text 4"/>
          <p:cNvSpPr/>
          <p:nvPr/>
        </p:nvSpPr>
        <p:spPr>
          <a:xfrm>
            <a:off x="228600" y="1097280"/>
            <a:ext cx="548640" cy="658368"/>
          </a:xfrm>
          <a:prstGeom prst="rect">
            <a:avLst/>
          </a:prstGeom>
          <a:noFill/>
          <a:ln/>
        </p:spPr>
        <p:txBody>
          <a:bodyPr wrap="square"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C</a:t>
            </a:r>
            <a:endParaRPr lang="en-US" sz="2200" dirty="0"/>
          </a:p>
        </p:txBody>
      </p:sp>
      <p:sp>
        <p:nvSpPr>
          <p:cNvPr id="7" name="Shape 5"/>
          <p:cNvSpPr/>
          <p:nvPr/>
        </p:nvSpPr>
        <p:spPr>
          <a:xfrm>
            <a:off x="868680" y="1097280"/>
            <a:ext cx="8046720" cy="658368"/>
          </a:xfrm>
          <a:prstGeom prst="roundRect">
            <a:avLst>
              <a:gd name="adj" fmla="val 9722"/>
            </a:avLst>
          </a:prstGeom>
          <a:solidFill>
            <a:srgbClr val="FFFFFF"/>
          </a:solidFill>
          <a:ln/>
        </p:spPr>
        <p:txBody>
          <a:bodyPr/>
          <a:lstStyle/>
          <a:p>
            <a:endParaRPr lang="en-GB"/>
          </a:p>
        </p:txBody>
      </p:sp>
      <p:sp>
        <p:nvSpPr>
          <p:cNvPr id="8" name="Text 6"/>
          <p:cNvSpPr/>
          <p:nvPr/>
        </p:nvSpPr>
        <p:spPr>
          <a:xfrm>
            <a:off x="960120" y="1133856"/>
            <a:ext cx="1097280" cy="585216"/>
          </a:xfrm>
          <a:prstGeom prst="rect">
            <a:avLst/>
          </a:prstGeom>
          <a:noFill/>
          <a:ln/>
        </p:spPr>
        <p:txBody>
          <a:bodyPr wrap="square" rtlCol="0" anchor="ctr"/>
          <a:lstStyle/>
          <a:p>
            <a:pPr marL="0" indent="0">
              <a:buNone/>
            </a:pPr>
            <a:r>
              <a:rPr lang="en-US" sz="1200" b="1" dirty="0">
                <a:solidFill>
                  <a:srgbClr val="1B4F72"/>
                </a:solidFill>
                <a:latin typeface="Cambria" pitchFamily="34" charset="0"/>
                <a:ea typeface="Cambria" pitchFamily="34" charset="-122"/>
                <a:cs typeface="Cambria" pitchFamily="34" charset="-120"/>
              </a:rPr>
              <a:t>Currency: </a:t>
            </a:r>
            <a:endParaRPr lang="en-US" sz="1200" dirty="0"/>
          </a:p>
        </p:txBody>
      </p:sp>
      <p:sp>
        <p:nvSpPr>
          <p:cNvPr id="9" name="Text 7"/>
          <p:cNvSpPr/>
          <p:nvPr/>
        </p:nvSpPr>
        <p:spPr>
          <a:xfrm>
            <a:off x="1874520" y="1133856"/>
            <a:ext cx="6949440" cy="585216"/>
          </a:xfrm>
          <a:prstGeom prst="rect">
            <a:avLst/>
          </a:prstGeom>
          <a:noFill/>
          <a:ln/>
        </p:spPr>
        <p:txBody>
          <a:bodyPr wrap="square" rtlCol="0" anchor="ctr"/>
          <a:lstStyle/>
          <a:p>
            <a:pPr marL="0" indent="0">
              <a:buNone/>
            </a:pPr>
            <a:r>
              <a:rPr lang="en-US" sz="1150" dirty="0">
                <a:solidFill>
                  <a:srgbClr val="1C2833"/>
                </a:solidFill>
                <a:latin typeface="Calibri" pitchFamily="34" charset="0"/>
                <a:ea typeface="Calibri" pitchFamily="34" charset="-122"/>
                <a:cs typeface="Calibri" pitchFamily="34" charset="-120"/>
              </a:rPr>
              <a:t>Sources used are from 2011 to 2023. A key book to use for help with presentations is by Atkinson (2011), and more up-to-date books are Skills for Care (2022) and Microsoft (2023). Of all the texts available for digital learning, Beetham &amp; Sharpe (2013) continues to be a book that is used regularly.</a:t>
            </a:r>
          </a:p>
        </p:txBody>
      </p:sp>
      <p:sp>
        <p:nvSpPr>
          <p:cNvPr id="10" name="Shape 8"/>
          <p:cNvSpPr/>
          <p:nvPr/>
        </p:nvSpPr>
        <p:spPr>
          <a:xfrm>
            <a:off x="228600" y="1856232"/>
            <a:ext cx="548640" cy="658368"/>
          </a:xfrm>
          <a:prstGeom prst="roundRect">
            <a:avLst>
              <a:gd name="adj" fmla="val 13333"/>
            </a:avLst>
          </a:prstGeom>
          <a:solidFill>
            <a:srgbClr val="1B4F72"/>
          </a:solidFill>
          <a:ln/>
        </p:spPr>
        <p:txBody>
          <a:bodyPr/>
          <a:lstStyle/>
          <a:p>
            <a:endParaRPr lang="en-GB"/>
          </a:p>
        </p:txBody>
      </p:sp>
      <p:sp>
        <p:nvSpPr>
          <p:cNvPr id="11" name="Text 9"/>
          <p:cNvSpPr/>
          <p:nvPr/>
        </p:nvSpPr>
        <p:spPr>
          <a:xfrm>
            <a:off x="228600" y="1856232"/>
            <a:ext cx="548640" cy="658368"/>
          </a:xfrm>
          <a:prstGeom prst="rect">
            <a:avLst/>
          </a:prstGeom>
          <a:noFill/>
          <a:ln/>
        </p:spPr>
        <p:txBody>
          <a:bodyPr wrap="square"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R</a:t>
            </a:r>
            <a:endParaRPr lang="en-US" sz="2200" dirty="0"/>
          </a:p>
        </p:txBody>
      </p:sp>
      <p:sp>
        <p:nvSpPr>
          <p:cNvPr id="12" name="Shape 10"/>
          <p:cNvSpPr/>
          <p:nvPr/>
        </p:nvSpPr>
        <p:spPr>
          <a:xfrm>
            <a:off x="868680" y="1856232"/>
            <a:ext cx="8046720" cy="658368"/>
          </a:xfrm>
          <a:prstGeom prst="roundRect">
            <a:avLst>
              <a:gd name="adj" fmla="val 9722"/>
            </a:avLst>
          </a:prstGeom>
          <a:solidFill>
            <a:srgbClr val="D6EAF8"/>
          </a:solidFill>
          <a:ln/>
        </p:spPr>
        <p:txBody>
          <a:bodyPr/>
          <a:lstStyle/>
          <a:p>
            <a:endParaRPr lang="en-GB"/>
          </a:p>
        </p:txBody>
      </p:sp>
      <p:sp>
        <p:nvSpPr>
          <p:cNvPr id="13" name="Text 11"/>
          <p:cNvSpPr/>
          <p:nvPr/>
        </p:nvSpPr>
        <p:spPr>
          <a:xfrm>
            <a:off x="960120" y="1892808"/>
            <a:ext cx="1097280" cy="585216"/>
          </a:xfrm>
          <a:prstGeom prst="rect">
            <a:avLst/>
          </a:prstGeom>
          <a:noFill/>
          <a:ln/>
        </p:spPr>
        <p:txBody>
          <a:bodyPr wrap="square" rtlCol="0" anchor="ctr"/>
          <a:lstStyle/>
          <a:p>
            <a:pPr marL="0" indent="0">
              <a:buNone/>
            </a:pPr>
            <a:r>
              <a:rPr lang="en-US" sz="1200" b="1" dirty="0">
                <a:solidFill>
                  <a:srgbClr val="1B4F72"/>
                </a:solidFill>
                <a:latin typeface="Cambria" pitchFamily="34" charset="0"/>
                <a:ea typeface="Cambria" pitchFamily="34" charset="-122"/>
                <a:cs typeface="Cambria" pitchFamily="34" charset="-120"/>
              </a:rPr>
              <a:t>Relevance: </a:t>
            </a:r>
            <a:endParaRPr lang="en-US" sz="1200" dirty="0"/>
          </a:p>
        </p:txBody>
      </p:sp>
      <p:sp>
        <p:nvSpPr>
          <p:cNvPr id="14" name="Text 12"/>
          <p:cNvSpPr/>
          <p:nvPr/>
        </p:nvSpPr>
        <p:spPr>
          <a:xfrm>
            <a:off x="1874520" y="1892808"/>
            <a:ext cx="6949440" cy="585216"/>
          </a:xfrm>
          <a:prstGeom prst="rect">
            <a:avLst/>
          </a:prstGeom>
          <a:noFill/>
          <a:ln/>
        </p:spPr>
        <p:txBody>
          <a:bodyPr wrap="square" rtlCol="0" anchor="ctr"/>
          <a:lstStyle/>
          <a:p>
            <a:pPr marL="0" indent="0">
              <a:buNone/>
            </a:pPr>
            <a:r>
              <a:rPr lang="en-US" sz="1150" dirty="0">
                <a:solidFill>
                  <a:srgbClr val="1C2833"/>
                </a:solidFill>
                <a:latin typeface="Calibri" pitchFamily="34" charset="0"/>
                <a:ea typeface="Calibri" pitchFamily="34" charset="-122"/>
                <a:cs typeface="Calibri" pitchFamily="34" charset="-120"/>
              </a:rPr>
              <a:t>All sources are directly relevant to the task (Staff Training) and tool (PowerPoint). The sources are used specifically in the context of Riverdale nursing home.</a:t>
            </a:r>
          </a:p>
        </p:txBody>
      </p:sp>
      <p:sp>
        <p:nvSpPr>
          <p:cNvPr id="15" name="Shape 13"/>
          <p:cNvSpPr/>
          <p:nvPr/>
        </p:nvSpPr>
        <p:spPr>
          <a:xfrm>
            <a:off x="228600" y="2615184"/>
            <a:ext cx="548640" cy="658368"/>
          </a:xfrm>
          <a:prstGeom prst="roundRect">
            <a:avLst>
              <a:gd name="adj" fmla="val 13333"/>
            </a:avLst>
          </a:prstGeom>
          <a:solidFill>
            <a:srgbClr val="1B4F72"/>
          </a:solidFill>
          <a:ln/>
        </p:spPr>
        <p:txBody>
          <a:bodyPr/>
          <a:lstStyle/>
          <a:p>
            <a:endParaRPr lang="en-GB"/>
          </a:p>
        </p:txBody>
      </p:sp>
      <p:sp>
        <p:nvSpPr>
          <p:cNvPr id="16" name="Text 14"/>
          <p:cNvSpPr/>
          <p:nvPr/>
        </p:nvSpPr>
        <p:spPr>
          <a:xfrm>
            <a:off x="228600" y="2615184"/>
            <a:ext cx="548640" cy="658368"/>
          </a:xfrm>
          <a:prstGeom prst="rect">
            <a:avLst/>
          </a:prstGeom>
          <a:noFill/>
          <a:ln/>
        </p:spPr>
        <p:txBody>
          <a:bodyPr wrap="square"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A</a:t>
            </a:r>
            <a:endParaRPr lang="en-US" sz="2200" dirty="0"/>
          </a:p>
        </p:txBody>
      </p:sp>
      <p:sp>
        <p:nvSpPr>
          <p:cNvPr id="17" name="Shape 15"/>
          <p:cNvSpPr/>
          <p:nvPr/>
        </p:nvSpPr>
        <p:spPr>
          <a:xfrm>
            <a:off x="868680" y="2615184"/>
            <a:ext cx="8046720" cy="658368"/>
          </a:xfrm>
          <a:prstGeom prst="roundRect">
            <a:avLst>
              <a:gd name="adj" fmla="val 9722"/>
            </a:avLst>
          </a:prstGeom>
          <a:solidFill>
            <a:srgbClr val="FFFFFF"/>
          </a:solidFill>
          <a:ln/>
        </p:spPr>
        <p:txBody>
          <a:bodyPr/>
          <a:lstStyle/>
          <a:p>
            <a:endParaRPr lang="en-GB"/>
          </a:p>
        </p:txBody>
      </p:sp>
      <p:sp>
        <p:nvSpPr>
          <p:cNvPr id="18" name="Text 16"/>
          <p:cNvSpPr/>
          <p:nvPr/>
        </p:nvSpPr>
        <p:spPr>
          <a:xfrm>
            <a:off x="960120" y="2651760"/>
            <a:ext cx="1097280" cy="585216"/>
          </a:xfrm>
          <a:prstGeom prst="rect">
            <a:avLst/>
          </a:prstGeom>
          <a:noFill/>
          <a:ln/>
        </p:spPr>
        <p:txBody>
          <a:bodyPr wrap="square" rtlCol="0" anchor="ctr"/>
          <a:lstStyle/>
          <a:p>
            <a:pPr marL="0" indent="0">
              <a:buNone/>
            </a:pPr>
            <a:r>
              <a:rPr lang="en-US" sz="1200" b="1" dirty="0">
                <a:solidFill>
                  <a:srgbClr val="1B4F72"/>
                </a:solidFill>
                <a:latin typeface="Cambria" pitchFamily="34" charset="0"/>
                <a:ea typeface="Cambria" pitchFamily="34" charset="-122"/>
                <a:cs typeface="Cambria" pitchFamily="34" charset="-120"/>
              </a:rPr>
              <a:t>Authority: </a:t>
            </a:r>
            <a:endParaRPr lang="en-US" sz="1200" dirty="0"/>
          </a:p>
        </p:txBody>
      </p:sp>
      <p:sp>
        <p:nvSpPr>
          <p:cNvPr id="19" name="Text 17"/>
          <p:cNvSpPr/>
          <p:nvPr/>
        </p:nvSpPr>
        <p:spPr>
          <a:xfrm>
            <a:off x="1874520" y="2651760"/>
            <a:ext cx="6949440" cy="585216"/>
          </a:xfrm>
          <a:prstGeom prst="rect">
            <a:avLst/>
          </a:prstGeom>
          <a:noFill/>
          <a:ln/>
        </p:spPr>
        <p:txBody>
          <a:bodyPr wrap="square" rtlCol="0" anchor="ctr"/>
          <a:lstStyle/>
          <a:p>
            <a:pPr marL="0" indent="0">
              <a:buNone/>
            </a:pPr>
            <a:r>
              <a:rPr lang="en-US" sz="1150" dirty="0">
                <a:solidFill>
                  <a:srgbClr val="1C2833"/>
                </a:solidFill>
                <a:latin typeface="Calibri" pitchFamily="34" charset="0"/>
                <a:ea typeface="Calibri" pitchFamily="34" charset="-122"/>
                <a:cs typeface="Calibri" pitchFamily="34" charset="-120"/>
              </a:rPr>
              <a:t>It is drawn from a peer-reviewed academic book (Atkinson), the Government's own workforce body (Skills for Care), a software house's documentation (Microsoft) and one academic text that is frequently cited (Beetham &amp; Sharpe).</a:t>
            </a:r>
            <a:endParaRPr lang="en-US" sz="1150" dirty="0"/>
          </a:p>
        </p:txBody>
      </p:sp>
      <p:sp>
        <p:nvSpPr>
          <p:cNvPr id="20" name="Shape 18"/>
          <p:cNvSpPr/>
          <p:nvPr/>
        </p:nvSpPr>
        <p:spPr>
          <a:xfrm>
            <a:off x="228600" y="3374136"/>
            <a:ext cx="548640" cy="658368"/>
          </a:xfrm>
          <a:prstGeom prst="roundRect">
            <a:avLst>
              <a:gd name="adj" fmla="val 13333"/>
            </a:avLst>
          </a:prstGeom>
          <a:solidFill>
            <a:srgbClr val="1B4F72"/>
          </a:solidFill>
          <a:ln/>
        </p:spPr>
        <p:txBody>
          <a:bodyPr/>
          <a:lstStyle/>
          <a:p>
            <a:endParaRPr lang="en-GB"/>
          </a:p>
        </p:txBody>
      </p:sp>
      <p:sp>
        <p:nvSpPr>
          <p:cNvPr id="21" name="Text 19"/>
          <p:cNvSpPr/>
          <p:nvPr/>
        </p:nvSpPr>
        <p:spPr>
          <a:xfrm>
            <a:off x="228600" y="3374136"/>
            <a:ext cx="548640" cy="658368"/>
          </a:xfrm>
          <a:prstGeom prst="rect">
            <a:avLst/>
          </a:prstGeom>
          <a:noFill/>
          <a:ln/>
        </p:spPr>
        <p:txBody>
          <a:bodyPr wrap="square"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A</a:t>
            </a:r>
            <a:endParaRPr lang="en-US" sz="2200" dirty="0"/>
          </a:p>
        </p:txBody>
      </p:sp>
      <p:sp>
        <p:nvSpPr>
          <p:cNvPr id="22" name="Shape 20"/>
          <p:cNvSpPr/>
          <p:nvPr/>
        </p:nvSpPr>
        <p:spPr>
          <a:xfrm>
            <a:off x="868680" y="3374136"/>
            <a:ext cx="8046720" cy="658368"/>
          </a:xfrm>
          <a:prstGeom prst="roundRect">
            <a:avLst>
              <a:gd name="adj" fmla="val 9722"/>
            </a:avLst>
          </a:prstGeom>
          <a:solidFill>
            <a:srgbClr val="D6EAF8"/>
          </a:solidFill>
          <a:ln/>
        </p:spPr>
        <p:txBody>
          <a:bodyPr/>
          <a:lstStyle/>
          <a:p>
            <a:endParaRPr lang="en-GB"/>
          </a:p>
        </p:txBody>
      </p:sp>
      <p:sp>
        <p:nvSpPr>
          <p:cNvPr id="23" name="Text 21"/>
          <p:cNvSpPr/>
          <p:nvPr/>
        </p:nvSpPr>
        <p:spPr>
          <a:xfrm>
            <a:off x="960120" y="3410712"/>
            <a:ext cx="1097280" cy="585216"/>
          </a:xfrm>
          <a:prstGeom prst="rect">
            <a:avLst/>
          </a:prstGeom>
          <a:noFill/>
          <a:ln/>
        </p:spPr>
        <p:txBody>
          <a:bodyPr wrap="square" rtlCol="0" anchor="ctr"/>
          <a:lstStyle/>
          <a:p>
            <a:pPr marL="0" indent="0">
              <a:buNone/>
            </a:pPr>
            <a:r>
              <a:rPr lang="en-US" sz="1200" b="1" dirty="0">
                <a:solidFill>
                  <a:srgbClr val="1B4F72"/>
                </a:solidFill>
                <a:latin typeface="Cambria" pitchFamily="34" charset="0"/>
                <a:ea typeface="Cambria" pitchFamily="34" charset="-122"/>
                <a:cs typeface="Cambria" pitchFamily="34" charset="-120"/>
              </a:rPr>
              <a:t>Accuracy: </a:t>
            </a:r>
            <a:endParaRPr lang="en-US" sz="1200" dirty="0"/>
          </a:p>
        </p:txBody>
      </p:sp>
      <p:sp>
        <p:nvSpPr>
          <p:cNvPr id="24" name="Text 22"/>
          <p:cNvSpPr/>
          <p:nvPr/>
        </p:nvSpPr>
        <p:spPr>
          <a:xfrm>
            <a:off x="1874520" y="3410712"/>
            <a:ext cx="6949440" cy="585216"/>
          </a:xfrm>
          <a:prstGeom prst="rect">
            <a:avLst/>
          </a:prstGeom>
          <a:noFill/>
          <a:ln/>
        </p:spPr>
        <p:txBody>
          <a:bodyPr wrap="square" rtlCol="0" anchor="ctr"/>
          <a:lstStyle/>
          <a:p>
            <a:pPr marL="0" indent="0">
              <a:buNone/>
            </a:pPr>
            <a:r>
              <a:rPr lang="en-US" sz="1150" dirty="0">
                <a:solidFill>
                  <a:srgbClr val="1C2833"/>
                </a:solidFill>
                <a:latin typeface="Calibri" pitchFamily="34" charset="0"/>
                <a:ea typeface="Calibri" pitchFamily="34" charset="-122"/>
                <a:cs typeface="Calibri" pitchFamily="34" charset="-120"/>
              </a:rPr>
              <a:t>Information is well cross-referenced from several sources. Assumptions made about the features of PowerPoint can be checked from the official MS PowerPoint support documentation. All training agreed upon is in line with CQC guidance.</a:t>
            </a:r>
            <a:endParaRPr lang="en-US" sz="1150" dirty="0"/>
          </a:p>
        </p:txBody>
      </p:sp>
      <p:sp>
        <p:nvSpPr>
          <p:cNvPr id="25" name="Shape 23"/>
          <p:cNvSpPr/>
          <p:nvPr/>
        </p:nvSpPr>
        <p:spPr>
          <a:xfrm>
            <a:off x="228600" y="4133088"/>
            <a:ext cx="548640" cy="658368"/>
          </a:xfrm>
          <a:prstGeom prst="roundRect">
            <a:avLst>
              <a:gd name="adj" fmla="val 13333"/>
            </a:avLst>
          </a:prstGeom>
          <a:solidFill>
            <a:srgbClr val="1B4F72"/>
          </a:solidFill>
          <a:ln/>
        </p:spPr>
        <p:txBody>
          <a:bodyPr/>
          <a:lstStyle/>
          <a:p>
            <a:endParaRPr lang="en-GB"/>
          </a:p>
        </p:txBody>
      </p:sp>
      <p:sp>
        <p:nvSpPr>
          <p:cNvPr id="26" name="Text 24"/>
          <p:cNvSpPr/>
          <p:nvPr/>
        </p:nvSpPr>
        <p:spPr>
          <a:xfrm>
            <a:off x="228600" y="4133088"/>
            <a:ext cx="548640" cy="658368"/>
          </a:xfrm>
          <a:prstGeom prst="rect">
            <a:avLst/>
          </a:prstGeom>
          <a:noFill/>
          <a:ln/>
        </p:spPr>
        <p:txBody>
          <a:bodyPr wrap="square"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P</a:t>
            </a:r>
            <a:endParaRPr lang="en-US" sz="2200" dirty="0"/>
          </a:p>
        </p:txBody>
      </p:sp>
      <p:sp>
        <p:nvSpPr>
          <p:cNvPr id="27" name="Shape 25"/>
          <p:cNvSpPr/>
          <p:nvPr/>
        </p:nvSpPr>
        <p:spPr>
          <a:xfrm>
            <a:off x="868680" y="4133088"/>
            <a:ext cx="8046720" cy="658368"/>
          </a:xfrm>
          <a:prstGeom prst="roundRect">
            <a:avLst>
              <a:gd name="adj" fmla="val 9722"/>
            </a:avLst>
          </a:prstGeom>
          <a:solidFill>
            <a:srgbClr val="FFFFFF"/>
          </a:solidFill>
          <a:ln/>
        </p:spPr>
        <p:txBody>
          <a:bodyPr/>
          <a:lstStyle/>
          <a:p>
            <a:endParaRPr lang="en-GB"/>
          </a:p>
        </p:txBody>
      </p:sp>
      <p:sp>
        <p:nvSpPr>
          <p:cNvPr id="28" name="Text 26"/>
          <p:cNvSpPr/>
          <p:nvPr/>
        </p:nvSpPr>
        <p:spPr>
          <a:xfrm>
            <a:off x="960120" y="4169664"/>
            <a:ext cx="1097280" cy="585216"/>
          </a:xfrm>
          <a:prstGeom prst="rect">
            <a:avLst/>
          </a:prstGeom>
          <a:noFill/>
          <a:ln/>
        </p:spPr>
        <p:txBody>
          <a:bodyPr wrap="square" rtlCol="0" anchor="ctr"/>
          <a:lstStyle/>
          <a:p>
            <a:pPr marL="0" indent="0">
              <a:buNone/>
            </a:pPr>
            <a:r>
              <a:rPr lang="en-US" sz="1200" b="1" dirty="0">
                <a:solidFill>
                  <a:srgbClr val="1B4F72"/>
                </a:solidFill>
                <a:latin typeface="Cambria" pitchFamily="34" charset="0"/>
                <a:ea typeface="Cambria" pitchFamily="34" charset="-122"/>
                <a:cs typeface="Cambria" pitchFamily="34" charset="-120"/>
              </a:rPr>
              <a:t>Purpose: </a:t>
            </a:r>
            <a:endParaRPr lang="en-US" sz="1200" dirty="0"/>
          </a:p>
        </p:txBody>
      </p:sp>
      <p:sp>
        <p:nvSpPr>
          <p:cNvPr id="29" name="Text 27"/>
          <p:cNvSpPr/>
          <p:nvPr/>
        </p:nvSpPr>
        <p:spPr>
          <a:xfrm>
            <a:off x="1874520" y="4169664"/>
            <a:ext cx="6949440" cy="585216"/>
          </a:xfrm>
          <a:prstGeom prst="rect">
            <a:avLst/>
          </a:prstGeom>
          <a:noFill/>
          <a:ln/>
        </p:spPr>
        <p:txBody>
          <a:bodyPr wrap="square" rtlCol="0" anchor="ctr"/>
          <a:lstStyle/>
          <a:p>
            <a:pPr marL="0" indent="0">
              <a:buNone/>
            </a:pPr>
            <a:r>
              <a:rPr lang="en-US" sz="1150" dirty="0">
                <a:solidFill>
                  <a:srgbClr val="1C2833"/>
                </a:solidFill>
                <a:latin typeface="Calibri" pitchFamily="34" charset="0"/>
                <a:ea typeface="Calibri" pitchFamily="34" charset="-122"/>
                <a:cs typeface="Calibri" pitchFamily="34" charset="-120"/>
              </a:rPr>
              <a:t>Sources are chosen to provide information and to help inform evidence-based recommendations. None are promotional or commercially biased, and such prominence is clearly marked as being promotional/commercial.</a:t>
            </a:r>
            <a:endParaRPr lang="en-US" sz="1150" dirty="0"/>
          </a:p>
        </p:txBody>
      </p:sp>
      <p:sp>
        <p:nvSpPr>
          <p:cNvPr id="30" name="Text 28"/>
          <p:cNvSpPr/>
          <p:nvPr/>
        </p:nvSpPr>
        <p:spPr>
          <a:xfrm>
            <a:off x="274320" y="4828032"/>
            <a:ext cx="8595360" cy="274320"/>
          </a:xfrm>
          <a:prstGeom prst="rect">
            <a:avLst/>
          </a:prstGeom>
          <a:noFill/>
          <a:ln/>
        </p:spPr>
        <p:txBody>
          <a:bodyPr wrap="square" rtlCol="0" anchor="ctr"/>
          <a:lstStyle/>
          <a:p>
            <a:pPr marL="0" indent="0">
              <a:buNone/>
            </a:pPr>
            <a:r>
              <a:rPr lang="en-US" sz="900" i="1" dirty="0">
                <a:solidFill>
                  <a:srgbClr val="5D6D7E"/>
                </a:solidFill>
                <a:latin typeface="Calibri" pitchFamily="34" charset="0"/>
                <a:ea typeface="Calibri" pitchFamily="34" charset="-122"/>
                <a:cs typeface="Calibri" pitchFamily="34" charset="-120"/>
              </a:rPr>
              <a:t>CRAAP Test framework: Meriam Library, California State University (2010).</a:t>
            </a:r>
            <a:endParaRPr lang="en-US"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4F9FC"/>
        </a:solidFill>
        <a:effectLst/>
      </p:bgPr>
    </p:bg>
    <p:spTree>
      <p:nvGrpSpPr>
        <p:cNvPr id="1" name=""/>
        <p:cNvGrpSpPr/>
        <p:nvPr/>
      </p:nvGrpSpPr>
      <p:grpSpPr>
        <a:xfrm>
          <a:off x="0" y="0"/>
          <a:ext cx="0" cy="0"/>
          <a:chOff x="0" y="0"/>
          <a:chExt cx="0" cy="0"/>
        </a:xfrm>
      </p:grpSpPr>
      <p:sp>
        <p:nvSpPr>
          <p:cNvPr id="2" name="Shape 0"/>
          <p:cNvSpPr/>
          <p:nvPr/>
        </p:nvSpPr>
        <p:spPr>
          <a:xfrm>
            <a:off x="0" y="0"/>
            <a:ext cx="9144000" cy="1005840"/>
          </a:xfrm>
          <a:prstGeom prst="rect">
            <a:avLst/>
          </a:prstGeom>
          <a:solidFill>
            <a:srgbClr val="1B4F72"/>
          </a:solidFill>
          <a:ln w="12700">
            <a:solidFill>
              <a:srgbClr val="1B4F72"/>
            </a:solidFill>
            <a:prstDash val="solid"/>
          </a:ln>
        </p:spPr>
        <p:txBody>
          <a:bodyPr/>
          <a:lstStyle/>
          <a:p>
            <a:endParaRPr lang="en-GB"/>
          </a:p>
        </p:txBody>
      </p:sp>
      <p:sp>
        <p:nvSpPr>
          <p:cNvPr id="3" name="Text 1"/>
          <p:cNvSpPr/>
          <p:nvPr/>
        </p:nvSpPr>
        <p:spPr>
          <a:xfrm>
            <a:off x="274320" y="91440"/>
            <a:ext cx="8595360" cy="548640"/>
          </a:xfrm>
          <a:prstGeom prst="rect">
            <a:avLst/>
          </a:prstGeom>
          <a:noFill/>
          <a:ln/>
        </p:spPr>
        <p:txBody>
          <a:bodyPr wrap="square" rtlCol="0" anchor="ctr"/>
          <a:lstStyle/>
          <a:p>
            <a:pPr marL="0" indent="0">
              <a:buNone/>
            </a:pPr>
            <a:r>
              <a:rPr lang="en-US" sz="2800" b="1" dirty="0">
                <a:solidFill>
                  <a:srgbClr val="FFFFFF"/>
                </a:solidFill>
                <a:latin typeface="Cambria" pitchFamily="34" charset="0"/>
                <a:ea typeface="Cambria" pitchFamily="34" charset="-122"/>
                <a:cs typeface="Cambria" pitchFamily="34" charset="-120"/>
              </a:rPr>
              <a:t>Conclusion &amp; Recommendation</a:t>
            </a:r>
            <a:endParaRPr lang="en-US" sz="2800" dirty="0"/>
          </a:p>
        </p:txBody>
      </p:sp>
      <p:sp>
        <p:nvSpPr>
          <p:cNvPr id="4" name="Text 2"/>
          <p:cNvSpPr/>
          <p:nvPr/>
        </p:nvSpPr>
        <p:spPr>
          <a:xfrm>
            <a:off x="274320" y="640080"/>
            <a:ext cx="8595360" cy="347472"/>
          </a:xfrm>
          <a:prstGeom prst="rect">
            <a:avLst/>
          </a:prstGeom>
          <a:noFill/>
          <a:ln/>
        </p:spPr>
        <p:txBody>
          <a:bodyPr wrap="square" rtlCol="0" anchor="ctr"/>
          <a:lstStyle/>
          <a:p>
            <a:pPr marL="0" indent="0">
              <a:buNone/>
            </a:pPr>
            <a:r>
              <a:rPr lang="en-US" sz="1300" i="1" dirty="0">
                <a:solidFill>
                  <a:srgbClr val="A9CCE3"/>
                </a:solidFill>
                <a:latin typeface="Calibri" pitchFamily="34" charset="0"/>
                <a:ea typeface="Calibri" pitchFamily="34" charset="-122"/>
                <a:cs typeface="Calibri" pitchFamily="34" charset="-120"/>
              </a:rPr>
              <a:t>Summary of Key Findings</a:t>
            </a:r>
            <a:endParaRPr lang="en-US" sz="1300" dirty="0"/>
          </a:p>
        </p:txBody>
      </p:sp>
      <p:sp>
        <p:nvSpPr>
          <p:cNvPr id="5" name="Shape 3"/>
          <p:cNvSpPr/>
          <p:nvPr/>
        </p:nvSpPr>
        <p:spPr>
          <a:xfrm>
            <a:off x="228600" y="1078992"/>
            <a:ext cx="8686800" cy="1097280"/>
          </a:xfrm>
          <a:prstGeom prst="roundRect">
            <a:avLst>
              <a:gd name="adj" fmla="val 8333"/>
            </a:avLst>
          </a:prstGeom>
          <a:solidFill>
            <a:srgbClr val="1B4F72"/>
          </a:solidFill>
          <a:ln/>
        </p:spPr>
        <p:txBody>
          <a:bodyPr/>
          <a:lstStyle/>
          <a:p>
            <a:endParaRPr lang="en-GB"/>
          </a:p>
        </p:txBody>
      </p:sp>
      <p:sp>
        <p:nvSpPr>
          <p:cNvPr id="6" name="Text 4"/>
          <p:cNvSpPr/>
          <p:nvPr/>
        </p:nvSpPr>
        <p:spPr>
          <a:xfrm>
            <a:off x="411480" y="1152144"/>
            <a:ext cx="8321040" cy="950976"/>
          </a:xfrm>
          <a:prstGeom prst="rect">
            <a:avLst/>
          </a:prstGeom>
          <a:noFill/>
          <a:ln/>
        </p:spPr>
        <p:txBody>
          <a:bodyPr wrap="square" rtlCol="0" anchor="ctr"/>
          <a:lstStyle/>
          <a:p>
            <a:pPr marL="0" indent="0">
              <a:buNone/>
            </a:pPr>
            <a:r>
              <a:rPr lang="en-US" sz="1250" dirty="0">
                <a:solidFill>
                  <a:srgbClr val="FFFFFF"/>
                </a:solidFill>
                <a:latin typeface="Calibri" pitchFamily="34" charset="0"/>
                <a:ea typeface="Calibri" pitchFamily="34" charset="-122"/>
                <a:cs typeface="Calibri" pitchFamily="34" charset="-120"/>
              </a:rPr>
              <a:t>Microsoft PowerPoint is the most suitable of the Microsoft 365 tools for staff training at Riverdale Nursing Home, as the tool supports a structured, multi-media, reusable method of teaching that can be delivered in-person, yet also asynchronously in response to the core work challenges for staff, who are mainly located in two buildings, working across shifts.</a:t>
            </a:r>
            <a:endParaRPr lang="en-US" sz="1250" dirty="0"/>
          </a:p>
        </p:txBody>
      </p:sp>
      <p:sp>
        <p:nvSpPr>
          <p:cNvPr id="7" name="Shape 5"/>
          <p:cNvSpPr/>
          <p:nvPr/>
        </p:nvSpPr>
        <p:spPr>
          <a:xfrm>
            <a:off x="228600" y="2304288"/>
            <a:ext cx="2834640" cy="2468880"/>
          </a:xfrm>
          <a:prstGeom prst="roundRect">
            <a:avLst>
              <a:gd name="adj" fmla="val 3704"/>
            </a:avLst>
          </a:prstGeom>
          <a:solidFill>
            <a:srgbClr val="FFFFFF"/>
          </a:solidFill>
          <a:ln/>
          <a:effectLst>
            <a:outerShdw blurRad="76200" dist="25400" dir="2700000" algn="bl" rotWithShape="0">
              <a:srgbClr val="000000">
                <a:alpha val="10000"/>
              </a:srgbClr>
            </a:outerShdw>
          </a:effectLst>
        </p:spPr>
        <p:txBody>
          <a:bodyPr/>
          <a:lstStyle/>
          <a:p>
            <a:endParaRPr lang="en-GB"/>
          </a:p>
        </p:txBody>
      </p:sp>
      <p:sp>
        <p:nvSpPr>
          <p:cNvPr id="8" name="Text 6"/>
          <p:cNvSpPr/>
          <p:nvPr/>
        </p:nvSpPr>
        <p:spPr>
          <a:xfrm>
            <a:off x="338328" y="2395728"/>
            <a:ext cx="502920" cy="502920"/>
          </a:xfrm>
          <a:prstGeom prst="rect">
            <a:avLst/>
          </a:prstGeom>
          <a:noFill/>
          <a:ln/>
        </p:spPr>
        <p:txBody>
          <a:bodyPr wrap="square" rtlCol="0" anchor="ctr"/>
          <a:lstStyle/>
          <a:p>
            <a:pPr marL="0" indent="0">
              <a:buNone/>
            </a:pPr>
            <a:r>
              <a:rPr lang="en-US" sz="2000" b="1" dirty="0">
                <a:solidFill>
                  <a:srgbClr val="2E86AB"/>
                </a:solidFill>
                <a:latin typeface="Cambria" pitchFamily="34" charset="0"/>
                <a:ea typeface="Cambria" pitchFamily="34" charset="-122"/>
                <a:cs typeface="Cambria" pitchFamily="34" charset="-120"/>
              </a:rPr>
              <a:t>01</a:t>
            </a:r>
            <a:endParaRPr lang="en-US" sz="2000" dirty="0"/>
          </a:p>
        </p:txBody>
      </p:sp>
      <p:sp>
        <p:nvSpPr>
          <p:cNvPr id="9" name="Text 7"/>
          <p:cNvSpPr/>
          <p:nvPr/>
        </p:nvSpPr>
        <p:spPr>
          <a:xfrm>
            <a:off x="850392" y="2432304"/>
            <a:ext cx="2103120" cy="438912"/>
          </a:xfrm>
          <a:prstGeom prst="rect">
            <a:avLst/>
          </a:prstGeom>
          <a:noFill/>
          <a:ln/>
        </p:spPr>
        <p:txBody>
          <a:bodyPr wrap="square" rtlCol="0" anchor="ctr"/>
          <a:lstStyle/>
          <a:p>
            <a:pPr marL="0" indent="0">
              <a:buNone/>
            </a:pPr>
            <a:r>
              <a:rPr lang="en-US" sz="1400" b="1" dirty="0">
                <a:solidFill>
                  <a:srgbClr val="1B4F72"/>
                </a:solidFill>
                <a:latin typeface="Cambria" pitchFamily="34" charset="0"/>
                <a:ea typeface="Cambria" pitchFamily="34" charset="-122"/>
                <a:cs typeface="Cambria" pitchFamily="34" charset="-120"/>
              </a:rPr>
              <a:t>Flexibility</a:t>
            </a:r>
            <a:endParaRPr lang="en-US" sz="1400" dirty="0"/>
          </a:p>
        </p:txBody>
      </p:sp>
      <p:sp>
        <p:nvSpPr>
          <p:cNvPr id="10" name="Shape 8"/>
          <p:cNvSpPr/>
          <p:nvPr/>
        </p:nvSpPr>
        <p:spPr>
          <a:xfrm>
            <a:off x="365760" y="2907792"/>
            <a:ext cx="2560320" cy="0"/>
          </a:xfrm>
          <a:prstGeom prst="line">
            <a:avLst/>
          </a:prstGeom>
          <a:noFill/>
          <a:ln w="12700">
            <a:solidFill>
              <a:srgbClr val="D6EAF8"/>
            </a:solidFill>
            <a:prstDash val="solid"/>
          </a:ln>
        </p:spPr>
        <p:txBody>
          <a:bodyPr/>
          <a:lstStyle/>
          <a:p>
            <a:endParaRPr lang="en-GB"/>
          </a:p>
        </p:txBody>
      </p:sp>
      <p:sp>
        <p:nvSpPr>
          <p:cNvPr id="11" name="Text 9"/>
          <p:cNvSpPr/>
          <p:nvPr/>
        </p:nvSpPr>
        <p:spPr>
          <a:xfrm>
            <a:off x="365760" y="2980944"/>
            <a:ext cx="2578608" cy="1719072"/>
          </a:xfrm>
          <a:prstGeom prst="rect">
            <a:avLst/>
          </a:prstGeom>
          <a:noFill/>
          <a:ln/>
        </p:spPr>
        <p:txBody>
          <a:bodyPr wrap="square" rtlCol="0" anchor="t"/>
          <a:lstStyle/>
          <a:p>
            <a:pPr marL="0" indent="0">
              <a:buNone/>
            </a:pPr>
            <a:r>
              <a:rPr lang="en-US" sz="1150" dirty="0">
                <a:solidFill>
                  <a:srgbClr val="1C2833"/>
                </a:solidFill>
                <a:latin typeface="Calibri" pitchFamily="34" charset="0"/>
                <a:ea typeface="Calibri" pitchFamily="34" charset="-122"/>
                <a:cs typeface="Calibri" pitchFamily="34" charset="-120"/>
              </a:rPr>
              <a:t>Narrated recording enables staff to take their training on any shift, in either building or at their own speed – instead of expensive and inflexible paper-based sessions.</a:t>
            </a:r>
          </a:p>
        </p:txBody>
      </p:sp>
      <p:sp>
        <p:nvSpPr>
          <p:cNvPr id="12" name="Shape 10"/>
          <p:cNvSpPr/>
          <p:nvPr/>
        </p:nvSpPr>
        <p:spPr>
          <a:xfrm>
            <a:off x="3200400" y="2304288"/>
            <a:ext cx="2834640" cy="2468880"/>
          </a:xfrm>
          <a:prstGeom prst="roundRect">
            <a:avLst>
              <a:gd name="adj" fmla="val 3704"/>
            </a:avLst>
          </a:prstGeom>
          <a:solidFill>
            <a:srgbClr val="FFFFFF"/>
          </a:solidFill>
          <a:ln/>
          <a:effectLst>
            <a:outerShdw blurRad="76200" dist="25400" dir="2700000" algn="bl" rotWithShape="0">
              <a:srgbClr val="000000">
                <a:alpha val="10000"/>
              </a:srgbClr>
            </a:outerShdw>
          </a:effectLst>
        </p:spPr>
        <p:txBody>
          <a:bodyPr/>
          <a:lstStyle/>
          <a:p>
            <a:endParaRPr lang="en-GB"/>
          </a:p>
        </p:txBody>
      </p:sp>
      <p:sp>
        <p:nvSpPr>
          <p:cNvPr id="13" name="Text 11"/>
          <p:cNvSpPr/>
          <p:nvPr/>
        </p:nvSpPr>
        <p:spPr>
          <a:xfrm>
            <a:off x="3310128" y="2395728"/>
            <a:ext cx="502920" cy="502920"/>
          </a:xfrm>
          <a:prstGeom prst="rect">
            <a:avLst/>
          </a:prstGeom>
          <a:noFill/>
          <a:ln/>
        </p:spPr>
        <p:txBody>
          <a:bodyPr wrap="square" rtlCol="0" anchor="ctr"/>
          <a:lstStyle/>
          <a:p>
            <a:pPr marL="0" indent="0">
              <a:buNone/>
            </a:pPr>
            <a:r>
              <a:rPr lang="en-US" sz="2000" b="1" dirty="0">
                <a:solidFill>
                  <a:srgbClr val="2E86AB"/>
                </a:solidFill>
                <a:latin typeface="Cambria" pitchFamily="34" charset="0"/>
                <a:ea typeface="Cambria" pitchFamily="34" charset="-122"/>
                <a:cs typeface="Cambria" pitchFamily="34" charset="-120"/>
              </a:rPr>
              <a:t>02</a:t>
            </a:r>
            <a:endParaRPr lang="en-US" sz="2000" dirty="0"/>
          </a:p>
        </p:txBody>
      </p:sp>
      <p:sp>
        <p:nvSpPr>
          <p:cNvPr id="14" name="Text 12"/>
          <p:cNvSpPr/>
          <p:nvPr/>
        </p:nvSpPr>
        <p:spPr>
          <a:xfrm>
            <a:off x="3822192" y="2432304"/>
            <a:ext cx="2103120" cy="438912"/>
          </a:xfrm>
          <a:prstGeom prst="rect">
            <a:avLst/>
          </a:prstGeom>
          <a:noFill/>
          <a:ln/>
        </p:spPr>
        <p:txBody>
          <a:bodyPr wrap="square" rtlCol="0" anchor="ctr"/>
          <a:lstStyle/>
          <a:p>
            <a:pPr marL="0" indent="0">
              <a:buNone/>
            </a:pPr>
            <a:r>
              <a:rPr lang="en-US" sz="1400" b="1" dirty="0">
                <a:solidFill>
                  <a:srgbClr val="1B4F72"/>
                </a:solidFill>
                <a:latin typeface="Cambria" pitchFamily="34" charset="0"/>
                <a:ea typeface="Cambria" pitchFamily="34" charset="-122"/>
                <a:cs typeface="Cambria" pitchFamily="34" charset="-120"/>
              </a:rPr>
              <a:t>Efficiency</a:t>
            </a:r>
            <a:endParaRPr lang="en-US" sz="1400" dirty="0"/>
          </a:p>
        </p:txBody>
      </p:sp>
      <p:sp>
        <p:nvSpPr>
          <p:cNvPr id="15" name="Shape 13"/>
          <p:cNvSpPr/>
          <p:nvPr/>
        </p:nvSpPr>
        <p:spPr>
          <a:xfrm>
            <a:off x="3337560" y="2907792"/>
            <a:ext cx="2560320" cy="0"/>
          </a:xfrm>
          <a:prstGeom prst="line">
            <a:avLst/>
          </a:prstGeom>
          <a:noFill/>
          <a:ln w="12700">
            <a:solidFill>
              <a:srgbClr val="D6EAF8"/>
            </a:solidFill>
            <a:prstDash val="solid"/>
          </a:ln>
        </p:spPr>
        <p:txBody>
          <a:bodyPr/>
          <a:lstStyle/>
          <a:p>
            <a:endParaRPr lang="en-GB"/>
          </a:p>
        </p:txBody>
      </p:sp>
      <p:sp>
        <p:nvSpPr>
          <p:cNvPr id="16" name="Text 14"/>
          <p:cNvSpPr/>
          <p:nvPr/>
        </p:nvSpPr>
        <p:spPr>
          <a:xfrm>
            <a:off x="3337560" y="2980944"/>
            <a:ext cx="2578608" cy="1719072"/>
          </a:xfrm>
          <a:prstGeom prst="rect">
            <a:avLst/>
          </a:prstGeom>
          <a:noFill/>
          <a:ln/>
        </p:spPr>
        <p:txBody>
          <a:bodyPr wrap="square" rtlCol="0" anchor="t"/>
          <a:lstStyle/>
          <a:p>
            <a:pPr marL="0" indent="0">
              <a:buNone/>
            </a:pPr>
            <a:r>
              <a:rPr lang="en-US" sz="1150" dirty="0">
                <a:solidFill>
                  <a:srgbClr val="1C2833"/>
                </a:solidFill>
                <a:latin typeface="Calibri" pitchFamily="34" charset="0"/>
                <a:ea typeface="Calibri" pitchFamily="34" charset="-122"/>
                <a:cs typeface="Calibri" pitchFamily="34" charset="-120"/>
              </a:rPr>
              <a:t>With </a:t>
            </a:r>
            <a:r>
              <a:rPr lang="en-US" sz="1150" dirty="0" err="1">
                <a:solidFill>
                  <a:srgbClr val="1C2833"/>
                </a:solidFill>
                <a:latin typeface="Calibri" pitchFamily="34" charset="0"/>
                <a:ea typeface="Calibri" pitchFamily="34" charset="-122"/>
                <a:cs typeface="Calibri" pitchFamily="34" charset="-120"/>
              </a:rPr>
              <a:t>centralised</a:t>
            </a:r>
            <a:r>
              <a:rPr lang="en-US" sz="1150" dirty="0">
                <a:solidFill>
                  <a:srgbClr val="1C2833"/>
                </a:solidFill>
                <a:latin typeface="Calibri" pitchFamily="34" charset="0"/>
                <a:ea typeface="Calibri" pitchFamily="34" charset="-122"/>
                <a:cs typeface="Calibri" pitchFamily="34" charset="-120"/>
              </a:rPr>
              <a:t>, reusable, digital decks shared through OneDrive, there is no need to print documents, and staff will know exactly what to do and receive exactly the same content.</a:t>
            </a:r>
            <a:endParaRPr lang="en-US" sz="1150" dirty="0"/>
          </a:p>
        </p:txBody>
      </p:sp>
      <p:sp>
        <p:nvSpPr>
          <p:cNvPr id="17" name="Shape 15"/>
          <p:cNvSpPr/>
          <p:nvPr/>
        </p:nvSpPr>
        <p:spPr>
          <a:xfrm>
            <a:off x="6172200" y="2304288"/>
            <a:ext cx="2834640" cy="2468880"/>
          </a:xfrm>
          <a:prstGeom prst="roundRect">
            <a:avLst>
              <a:gd name="adj" fmla="val 3704"/>
            </a:avLst>
          </a:prstGeom>
          <a:solidFill>
            <a:srgbClr val="FFFFFF"/>
          </a:solidFill>
          <a:ln/>
          <a:effectLst>
            <a:outerShdw blurRad="76200" dist="25400" dir="2700000" algn="bl" rotWithShape="0">
              <a:srgbClr val="000000">
                <a:alpha val="10000"/>
              </a:srgbClr>
            </a:outerShdw>
          </a:effectLst>
        </p:spPr>
        <p:txBody>
          <a:bodyPr/>
          <a:lstStyle/>
          <a:p>
            <a:endParaRPr lang="en-GB"/>
          </a:p>
        </p:txBody>
      </p:sp>
      <p:sp>
        <p:nvSpPr>
          <p:cNvPr id="18" name="Text 16"/>
          <p:cNvSpPr/>
          <p:nvPr/>
        </p:nvSpPr>
        <p:spPr>
          <a:xfrm>
            <a:off x="6281928" y="2395728"/>
            <a:ext cx="502920" cy="502920"/>
          </a:xfrm>
          <a:prstGeom prst="rect">
            <a:avLst/>
          </a:prstGeom>
          <a:noFill/>
          <a:ln/>
        </p:spPr>
        <p:txBody>
          <a:bodyPr wrap="square" rtlCol="0" anchor="ctr"/>
          <a:lstStyle/>
          <a:p>
            <a:pPr marL="0" indent="0">
              <a:buNone/>
            </a:pPr>
            <a:r>
              <a:rPr lang="en-US" sz="2000" b="1" dirty="0">
                <a:solidFill>
                  <a:srgbClr val="2E86AB"/>
                </a:solidFill>
                <a:latin typeface="Cambria" pitchFamily="34" charset="0"/>
                <a:ea typeface="Cambria" pitchFamily="34" charset="-122"/>
                <a:cs typeface="Cambria" pitchFamily="34" charset="-120"/>
              </a:rPr>
              <a:t>03</a:t>
            </a:r>
            <a:endParaRPr lang="en-US" sz="2000" dirty="0"/>
          </a:p>
        </p:txBody>
      </p:sp>
      <p:sp>
        <p:nvSpPr>
          <p:cNvPr id="19" name="Text 17"/>
          <p:cNvSpPr/>
          <p:nvPr/>
        </p:nvSpPr>
        <p:spPr>
          <a:xfrm>
            <a:off x="6793992" y="2432304"/>
            <a:ext cx="2103120" cy="438912"/>
          </a:xfrm>
          <a:prstGeom prst="rect">
            <a:avLst/>
          </a:prstGeom>
          <a:noFill/>
          <a:ln/>
        </p:spPr>
        <p:txBody>
          <a:bodyPr wrap="square" rtlCol="0" anchor="ctr"/>
          <a:lstStyle/>
          <a:p>
            <a:pPr marL="0" indent="0">
              <a:buNone/>
            </a:pPr>
            <a:r>
              <a:rPr lang="en-US" sz="1400" b="1" dirty="0">
                <a:solidFill>
                  <a:srgbClr val="1B4F72"/>
                </a:solidFill>
                <a:latin typeface="Cambria" pitchFamily="34" charset="0"/>
                <a:ea typeface="Cambria" pitchFamily="34" charset="-122"/>
                <a:cs typeface="Cambria" pitchFamily="34" charset="-120"/>
              </a:rPr>
              <a:t>Limitation</a:t>
            </a:r>
            <a:endParaRPr lang="en-US" sz="1400" dirty="0"/>
          </a:p>
        </p:txBody>
      </p:sp>
      <p:sp>
        <p:nvSpPr>
          <p:cNvPr id="20" name="Shape 18"/>
          <p:cNvSpPr/>
          <p:nvPr/>
        </p:nvSpPr>
        <p:spPr>
          <a:xfrm>
            <a:off x="6309360" y="2907792"/>
            <a:ext cx="2560320" cy="0"/>
          </a:xfrm>
          <a:prstGeom prst="line">
            <a:avLst/>
          </a:prstGeom>
          <a:noFill/>
          <a:ln w="12700">
            <a:solidFill>
              <a:srgbClr val="D6EAF8"/>
            </a:solidFill>
            <a:prstDash val="solid"/>
          </a:ln>
        </p:spPr>
        <p:txBody>
          <a:bodyPr/>
          <a:lstStyle/>
          <a:p>
            <a:endParaRPr lang="en-GB"/>
          </a:p>
        </p:txBody>
      </p:sp>
      <p:sp>
        <p:nvSpPr>
          <p:cNvPr id="21" name="Text 19"/>
          <p:cNvSpPr/>
          <p:nvPr/>
        </p:nvSpPr>
        <p:spPr>
          <a:xfrm>
            <a:off x="6309360" y="2980944"/>
            <a:ext cx="2578608" cy="1719072"/>
          </a:xfrm>
          <a:prstGeom prst="rect">
            <a:avLst/>
          </a:prstGeom>
          <a:noFill/>
          <a:ln/>
        </p:spPr>
        <p:txBody>
          <a:bodyPr wrap="square" rtlCol="0" anchor="t"/>
          <a:lstStyle/>
          <a:p>
            <a:pPr marL="0" indent="0">
              <a:buNone/>
            </a:pPr>
            <a:r>
              <a:rPr lang="en-US" sz="1150" dirty="0">
                <a:solidFill>
                  <a:srgbClr val="1C2833"/>
                </a:solidFill>
                <a:latin typeface="Calibri" pitchFamily="34" charset="0"/>
                <a:ea typeface="Calibri" pitchFamily="34" charset="-122"/>
                <a:cs typeface="Calibri" pitchFamily="34" charset="-120"/>
              </a:rPr>
              <a:t>PowerPoint needs to be used alongside an attendance/completion tracking system to meet CQC's regulatory compliance requirements (e.g., Microsoft Forms).</a:t>
            </a:r>
            <a:endParaRPr lang="en-US" sz="1150" dirty="0"/>
          </a:p>
        </p:txBody>
      </p:sp>
      <p:sp>
        <p:nvSpPr>
          <p:cNvPr id="22" name="Text 20"/>
          <p:cNvSpPr/>
          <p:nvPr/>
        </p:nvSpPr>
        <p:spPr>
          <a:xfrm>
            <a:off x="274320" y="4828032"/>
            <a:ext cx="8595360" cy="274320"/>
          </a:xfrm>
          <a:prstGeom prst="rect">
            <a:avLst/>
          </a:prstGeom>
          <a:noFill/>
          <a:ln/>
        </p:spPr>
        <p:txBody>
          <a:bodyPr wrap="square" rtlCol="0" anchor="ctr"/>
          <a:lstStyle/>
          <a:p>
            <a:pPr marL="0" indent="0">
              <a:buNone/>
            </a:pPr>
            <a:r>
              <a:rPr lang="en-US" sz="900" i="1" dirty="0">
                <a:solidFill>
                  <a:srgbClr val="5D6D7E"/>
                </a:solidFill>
                <a:latin typeface="Calibri" pitchFamily="34" charset="0"/>
                <a:ea typeface="Calibri" pitchFamily="34" charset="-122"/>
                <a:cs typeface="Calibri" pitchFamily="34" charset="-120"/>
              </a:rPr>
              <a:t>Conclusion grounded in: Atkinson (2011); Microsoft (2023); Skills for Care (2022); CQC (2023).</a:t>
            </a:r>
            <a:endParaRPr lang="en-US" sz="9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1B4F72"/>
        </a:solidFill>
        <a:effectLst/>
      </p:bgPr>
    </p:bg>
    <p:spTree>
      <p:nvGrpSpPr>
        <p:cNvPr id="1" name=""/>
        <p:cNvGrpSpPr/>
        <p:nvPr/>
      </p:nvGrpSpPr>
      <p:grpSpPr>
        <a:xfrm>
          <a:off x="0" y="0"/>
          <a:ext cx="0" cy="0"/>
          <a:chOff x="0" y="0"/>
          <a:chExt cx="0" cy="0"/>
        </a:xfrm>
      </p:grpSpPr>
      <p:sp>
        <p:nvSpPr>
          <p:cNvPr id="2" name="Text 0"/>
          <p:cNvSpPr/>
          <p:nvPr/>
        </p:nvSpPr>
        <p:spPr>
          <a:xfrm>
            <a:off x="457200" y="182880"/>
            <a:ext cx="8229600" cy="594360"/>
          </a:xfrm>
          <a:prstGeom prst="rect">
            <a:avLst/>
          </a:prstGeom>
          <a:noFill/>
          <a:ln/>
        </p:spPr>
        <p:txBody>
          <a:bodyPr wrap="square" rtlCol="0" anchor="ctr"/>
          <a:lstStyle/>
          <a:p>
            <a:pPr marL="0" indent="0">
              <a:buNone/>
            </a:pPr>
            <a:r>
              <a:rPr lang="en-US" sz="3000" b="1" dirty="0">
                <a:solidFill>
                  <a:srgbClr val="FFFFFF"/>
                </a:solidFill>
                <a:latin typeface="Cambria" pitchFamily="34" charset="0"/>
                <a:ea typeface="Cambria" pitchFamily="34" charset="-122"/>
                <a:cs typeface="Cambria" pitchFamily="34" charset="-120"/>
              </a:rPr>
              <a:t>Reference List</a:t>
            </a:r>
            <a:endParaRPr lang="en-US" sz="3000" dirty="0"/>
          </a:p>
        </p:txBody>
      </p:sp>
      <p:sp>
        <p:nvSpPr>
          <p:cNvPr id="3" name="Text 1"/>
          <p:cNvSpPr/>
          <p:nvPr/>
        </p:nvSpPr>
        <p:spPr>
          <a:xfrm>
            <a:off x="457200" y="749808"/>
            <a:ext cx="8229600" cy="274320"/>
          </a:xfrm>
          <a:prstGeom prst="rect">
            <a:avLst/>
          </a:prstGeom>
          <a:noFill/>
          <a:ln/>
        </p:spPr>
        <p:txBody>
          <a:bodyPr wrap="square" rtlCol="0" anchor="ctr"/>
          <a:lstStyle/>
          <a:p>
            <a:pPr marL="0" indent="0">
              <a:buNone/>
            </a:pPr>
            <a:r>
              <a:rPr lang="en-US" sz="1200" i="1" dirty="0">
                <a:solidFill>
                  <a:srgbClr val="A9CCE3"/>
                </a:solidFill>
                <a:latin typeface="Calibri" pitchFamily="34" charset="0"/>
                <a:ea typeface="Calibri" pitchFamily="34" charset="-122"/>
                <a:cs typeface="Calibri" pitchFamily="34" charset="-120"/>
              </a:rPr>
              <a:t>Harvard Referencing Style – UWTSD Guidelines</a:t>
            </a:r>
            <a:endParaRPr lang="en-US" sz="1200" dirty="0"/>
          </a:p>
        </p:txBody>
      </p:sp>
      <p:sp>
        <p:nvSpPr>
          <p:cNvPr id="4" name="Shape 2"/>
          <p:cNvSpPr/>
          <p:nvPr/>
        </p:nvSpPr>
        <p:spPr>
          <a:xfrm>
            <a:off x="274320" y="1078992"/>
            <a:ext cx="8595360" cy="3858768"/>
          </a:xfrm>
          <a:prstGeom prst="rect">
            <a:avLst/>
          </a:prstGeom>
          <a:solidFill>
            <a:srgbClr val="FFFFFF"/>
          </a:solidFill>
          <a:ln w="12700">
            <a:solidFill>
              <a:srgbClr val="FFFFFF"/>
            </a:solidFill>
            <a:prstDash val="solid"/>
          </a:ln>
        </p:spPr>
        <p:txBody>
          <a:bodyPr/>
          <a:lstStyle/>
          <a:p>
            <a:endParaRPr lang="en-GB"/>
          </a:p>
        </p:txBody>
      </p:sp>
      <p:sp>
        <p:nvSpPr>
          <p:cNvPr id="5" name="Text 3"/>
          <p:cNvSpPr/>
          <p:nvPr/>
        </p:nvSpPr>
        <p:spPr>
          <a:xfrm>
            <a:off x="411480" y="1133856"/>
            <a:ext cx="8321040" cy="3749040"/>
          </a:xfrm>
          <a:prstGeom prst="rect">
            <a:avLst/>
          </a:prstGeom>
          <a:noFill/>
          <a:ln/>
        </p:spPr>
        <p:txBody>
          <a:bodyPr wrap="square" rtlCol="0" anchor="t"/>
          <a:lstStyle/>
          <a:p>
            <a:pPr marL="0" indent="0">
              <a:spcAft>
                <a:spcPts val="500"/>
              </a:spcAft>
              <a:buNone/>
            </a:pPr>
            <a:r>
              <a:rPr lang="en-US" sz="1050" dirty="0">
                <a:solidFill>
                  <a:srgbClr val="1C2833"/>
                </a:solidFill>
                <a:latin typeface="Calibri" pitchFamily="34" charset="0"/>
                <a:ea typeface="Calibri" pitchFamily="34" charset="-122"/>
                <a:cs typeface="Calibri" pitchFamily="34" charset="-120"/>
              </a:rPr>
              <a:t>Assa-Agyei, K. (2026). LCHS4007 Module Case Study: Riverdale Nursing Home. University of Wales Trinity Saint David.</a:t>
            </a:r>
            <a:endParaRPr lang="en-US" sz="1050" dirty="0"/>
          </a:p>
          <a:p>
            <a:pPr marL="0" indent="0">
              <a:spcAft>
                <a:spcPts val="500"/>
              </a:spcAft>
              <a:buNone/>
            </a:pPr>
            <a:r>
              <a:rPr lang="en-US" sz="1050" dirty="0">
                <a:solidFill>
                  <a:srgbClr val="1C2833"/>
                </a:solidFill>
                <a:latin typeface="Calibri" pitchFamily="34" charset="0"/>
                <a:ea typeface="Calibri" pitchFamily="34" charset="-122"/>
                <a:cs typeface="Calibri" pitchFamily="34" charset="-120"/>
              </a:rPr>
              <a:t>Atkinson, M. (2011). Lend Me Your Ears: All You Need to Know About Making Presentations. London: Random House Business Books.</a:t>
            </a:r>
            <a:endParaRPr lang="en-US" sz="1050" dirty="0"/>
          </a:p>
          <a:p>
            <a:pPr marL="0" indent="0">
              <a:spcAft>
                <a:spcPts val="500"/>
              </a:spcAft>
              <a:buNone/>
            </a:pPr>
            <a:r>
              <a:rPr lang="en-US" sz="1050" dirty="0">
                <a:solidFill>
                  <a:srgbClr val="1C2833"/>
                </a:solidFill>
                <a:latin typeface="Calibri" pitchFamily="34" charset="0"/>
                <a:ea typeface="Calibri" pitchFamily="34" charset="-122"/>
                <a:cs typeface="Calibri" pitchFamily="34" charset="-120"/>
              </a:rPr>
              <a:t>Beetham, H. and Sharpe, R. (2013). Rethinking Pedagogy for a Digital Age: Designing for 21st Century Learning. 2nd edn. New York: Routledge.</a:t>
            </a:r>
            <a:endParaRPr lang="en-US" sz="1050" dirty="0"/>
          </a:p>
          <a:p>
            <a:pPr marL="0" indent="0">
              <a:spcAft>
                <a:spcPts val="500"/>
              </a:spcAft>
              <a:buNone/>
            </a:pPr>
            <a:r>
              <a:rPr lang="en-US" sz="1050" dirty="0">
                <a:solidFill>
                  <a:srgbClr val="1C2833"/>
                </a:solidFill>
                <a:latin typeface="Calibri" pitchFamily="34" charset="0"/>
                <a:ea typeface="Calibri" pitchFamily="34" charset="-122"/>
                <a:cs typeface="Calibri" pitchFamily="34" charset="-120"/>
              </a:rPr>
              <a:t>Care Quality Commission (CQC) (2023). Regulation 18: Staffing. [Online]. Available at: https://www.cqc.org.uk/guidance-providers/regulations/regulation-18-staffing [Accessed: 22 June 2026].</a:t>
            </a:r>
            <a:endParaRPr lang="en-US" sz="1050" dirty="0"/>
          </a:p>
          <a:p>
            <a:pPr marL="0" indent="0">
              <a:spcAft>
                <a:spcPts val="500"/>
              </a:spcAft>
              <a:buNone/>
            </a:pPr>
            <a:r>
              <a:rPr lang="en-US" sz="1050" dirty="0">
                <a:solidFill>
                  <a:srgbClr val="1C2833"/>
                </a:solidFill>
                <a:latin typeface="Calibri" pitchFamily="34" charset="0"/>
                <a:ea typeface="Calibri" pitchFamily="34" charset="-122"/>
                <a:cs typeface="Calibri" pitchFamily="34" charset="-120"/>
              </a:rPr>
              <a:t>Microsoft (2023). Record a Slide Show with Narration and Slide Timings. [Online]. Available at: https://support.microsoft.com/en-us/office/record-a-slide-show-with-narration-0b9502c6-5f6c-40ae-b1e7-e47d8741161c [Accessed: 22 June 2026].</a:t>
            </a:r>
            <a:endParaRPr lang="en-US" sz="1050" dirty="0"/>
          </a:p>
          <a:p>
            <a:pPr marL="0" indent="0">
              <a:spcAft>
                <a:spcPts val="500"/>
              </a:spcAft>
              <a:buNone/>
            </a:pPr>
            <a:r>
              <a:rPr lang="en-US" sz="1050" dirty="0">
                <a:solidFill>
                  <a:srgbClr val="1C2833"/>
                </a:solidFill>
                <a:latin typeface="Calibri" pitchFamily="34" charset="0"/>
                <a:ea typeface="Calibri" pitchFamily="34" charset="-122"/>
                <a:cs typeface="Calibri" pitchFamily="34" charset="-120"/>
              </a:rPr>
              <a:t>Skills for Care (2022). The State of the Adult Social Care Sector and Workforce in England. Leeds: Skills for Care. [Online]. Available at: https://www.skillsforcare.org.uk/Adult-Social-Care-Workforce-Data/Workforce-intelligence/publications/national-information/The-state-of-the-adult-social-care-sector-and-workforce-in-England.aspx [Accessed: 22 June 2026].</a:t>
            </a:r>
            <a:endParaRPr lang="en-US" sz="10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TotalTime>
  <Words>3914</Words>
  <Application>Microsoft Office PowerPoint</Application>
  <PresentationFormat>On-screen Show (16:9)</PresentationFormat>
  <Paragraphs>156</Paragraphs>
  <Slides>10</Slides>
  <Notes>10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Component 1 – Staff Training: Microsoft PowerPoint</dc:title>
  <dc:subject>PptxGenJS Presentation</dc:subject>
  <dc:creator>Student</dc:creator>
  <cp:lastModifiedBy>danyal ellahi</cp:lastModifiedBy>
  <cp:revision>8</cp:revision>
  <dcterms:created xsi:type="dcterms:W3CDTF">2026-06-24T22:14:46Z</dcterms:created>
  <dcterms:modified xsi:type="dcterms:W3CDTF">2026-07-13T08:58:59Z</dcterms:modified>
</cp:coreProperties>
</file>