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sldIdLst>
    <p:sldId id="256" r:id="rId5"/>
    <p:sldId id="257" r:id="rId6"/>
    <p:sldId id="258" r:id="rId7"/>
  </p:sldIdLst>
  <p:sldSz cx="12960350" cy="129603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82" userDrawn="1">
          <p15:clr>
            <a:srgbClr val="A4A3A4"/>
          </p15:clr>
        </p15:guide>
        <p15:guide id="2" pos="408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4" d="100"/>
          <a:sy n="44" d="100"/>
        </p:scale>
        <p:origin x="2088" y="67"/>
      </p:cViewPr>
      <p:guideLst>
        <p:guide orient="horz" pos="4082"/>
        <p:guide pos="408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BA20-A565-D42A-189B-3A130CD13D3B}"/>
              </a:ext>
            </a:extLst>
          </p:cNvPr>
          <p:cNvSpPr>
            <a:spLocks noGrp="1"/>
          </p:cNvSpPr>
          <p:nvPr>
            <p:ph type="ctrTitle"/>
          </p:nvPr>
        </p:nvSpPr>
        <p:spPr>
          <a:xfrm>
            <a:off x="1620044" y="2121058"/>
            <a:ext cx="9720263" cy="4512122"/>
          </a:xfrm>
        </p:spPr>
        <p:txBody>
          <a:bodyPr anchor="b"/>
          <a:lstStyle>
            <a:lvl1pPr algn="ctr">
              <a:defRPr sz="6378"/>
            </a:lvl1pPr>
          </a:lstStyle>
          <a:p>
            <a:r>
              <a:rPr lang="en-US"/>
              <a:t>Click to edit Master title style</a:t>
            </a:r>
            <a:endParaRPr lang="en-GB"/>
          </a:p>
        </p:txBody>
      </p:sp>
      <p:sp>
        <p:nvSpPr>
          <p:cNvPr id="3" name="Subtitle 2">
            <a:extLst>
              <a:ext uri="{FF2B5EF4-FFF2-40B4-BE49-F238E27FC236}">
                <a16:creationId xmlns:a16="http://schemas.microsoft.com/office/drawing/2014/main" id="{4FB17E9B-D1BC-F59F-7E21-D332CEE82728}"/>
              </a:ext>
            </a:extLst>
          </p:cNvPr>
          <p:cNvSpPr>
            <a:spLocks noGrp="1"/>
          </p:cNvSpPr>
          <p:nvPr>
            <p:ph type="subTitle" idx="1"/>
          </p:nvPr>
        </p:nvSpPr>
        <p:spPr>
          <a:xfrm>
            <a:off x="1620044" y="6807185"/>
            <a:ext cx="9720263" cy="3129084"/>
          </a:xfrm>
        </p:spPr>
        <p:txBody>
          <a:bodyPr/>
          <a:lstStyle>
            <a:lvl1pPr marL="0" indent="0" algn="ctr">
              <a:buNone/>
              <a:defRPr sz="2551"/>
            </a:lvl1pPr>
            <a:lvl2pPr marL="486004" indent="0" algn="ctr">
              <a:buNone/>
              <a:defRPr sz="2126"/>
            </a:lvl2pPr>
            <a:lvl3pPr marL="972007" indent="0" algn="ctr">
              <a:buNone/>
              <a:defRPr sz="1913"/>
            </a:lvl3pPr>
            <a:lvl4pPr marL="1458011" indent="0" algn="ctr">
              <a:buNone/>
              <a:defRPr sz="1701"/>
            </a:lvl4pPr>
            <a:lvl5pPr marL="1944014" indent="0" algn="ctr">
              <a:buNone/>
              <a:defRPr sz="1701"/>
            </a:lvl5pPr>
            <a:lvl6pPr marL="2430018" indent="0" algn="ctr">
              <a:buNone/>
              <a:defRPr sz="1701"/>
            </a:lvl6pPr>
            <a:lvl7pPr marL="2916022" indent="0" algn="ctr">
              <a:buNone/>
              <a:defRPr sz="1701"/>
            </a:lvl7pPr>
            <a:lvl8pPr marL="3402025" indent="0" algn="ctr">
              <a:buNone/>
              <a:defRPr sz="1701"/>
            </a:lvl8pPr>
            <a:lvl9pPr marL="3888029" indent="0" algn="ctr">
              <a:buNone/>
              <a:defRPr sz="1701"/>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95C481-D5E8-9C35-577D-82F9B84D4962}"/>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C87340CD-C44A-DBB2-7E0B-C60D83BF76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5A7CD-FCEA-CD33-0C06-496A1F7AD753}"/>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3311998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49B47-7B2B-D462-BF72-0A2729FF0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9CEA73-88E2-D70E-58FB-B59732AEDA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A1564A-62A5-88D3-152D-D6FFBA06F5FD}"/>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4BAA1039-1784-47C2-68D9-BDF25972BC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D8C9C6-FF9C-8127-AF76-6B77796A7039}"/>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633986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683DD-2F13-889B-3FAB-AE869FB86EE7}"/>
              </a:ext>
            </a:extLst>
          </p:cNvPr>
          <p:cNvSpPr>
            <a:spLocks noGrp="1"/>
          </p:cNvSpPr>
          <p:nvPr>
            <p:ph type="title"/>
          </p:nvPr>
        </p:nvSpPr>
        <p:spPr>
          <a:xfrm>
            <a:off x="884274" y="3231089"/>
            <a:ext cx="11178302" cy="5391145"/>
          </a:xfrm>
        </p:spPr>
        <p:txBody>
          <a:bodyPr anchor="b"/>
          <a:lstStyle>
            <a:lvl1pPr>
              <a:defRPr sz="6378"/>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F6AE90-8ECE-BDDF-D230-26FE64D54122}"/>
              </a:ext>
            </a:extLst>
          </p:cNvPr>
          <p:cNvSpPr>
            <a:spLocks noGrp="1"/>
          </p:cNvSpPr>
          <p:nvPr>
            <p:ph type="body" idx="1"/>
          </p:nvPr>
        </p:nvSpPr>
        <p:spPr>
          <a:xfrm>
            <a:off x="884274" y="8673236"/>
            <a:ext cx="11178302" cy="2835076"/>
          </a:xfrm>
        </p:spPr>
        <p:txBody>
          <a:bodyPr/>
          <a:lstStyle>
            <a:lvl1pPr marL="0" indent="0">
              <a:buNone/>
              <a:defRPr sz="2551">
                <a:solidFill>
                  <a:schemeClr val="tx1">
                    <a:tint val="75000"/>
                  </a:schemeClr>
                </a:solidFill>
              </a:defRPr>
            </a:lvl1pPr>
            <a:lvl2pPr marL="486004" indent="0">
              <a:buNone/>
              <a:defRPr sz="2126">
                <a:solidFill>
                  <a:schemeClr val="tx1">
                    <a:tint val="75000"/>
                  </a:schemeClr>
                </a:solidFill>
              </a:defRPr>
            </a:lvl2pPr>
            <a:lvl3pPr marL="972007" indent="0">
              <a:buNone/>
              <a:defRPr sz="1913">
                <a:solidFill>
                  <a:schemeClr val="tx1">
                    <a:tint val="75000"/>
                  </a:schemeClr>
                </a:solidFill>
              </a:defRPr>
            </a:lvl3pPr>
            <a:lvl4pPr marL="1458011" indent="0">
              <a:buNone/>
              <a:defRPr sz="1701">
                <a:solidFill>
                  <a:schemeClr val="tx1">
                    <a:tint val="75000"/>
                  </a:schemeClr>
                </a:solidFill>
              </a:defRPr>
            </a:lvl4pPr>
            <a:lvl5pPr marL="1944014" indent="0">
              <a:buNone/>
              <a:defRPr sz="1701">
                <a:solidFill>
                  <a:schemeClr val="tx1">
                    <a:tint val="75000"/>
                  </a:schemeClr>
                </a:solidFill>
              </a:defRPr>
            </a:lvl5pPr>
            <a:lvl6pPr marL="2430018" indent="0">
              <a:buNone/>
              <a:defRPr sz="1701">
                <a:solidFill>
                  <a:schemeClr val="tx1">
                    <a:tint val="75000"/>
                  </a:schemeClr>
                </a:solidFill>
              </a:defRPr>
            </a:lvl6pPr>
            <a:lvl7pPr marL="2916022" indent="0">
              <a:buNone/>
              <a:defRPr sz="1701">
                <a:solidFill>
                  <a:schemeClr val="tx1">
                    <a:tint val="75000"/>
                  </a:schemeClr>
                </a:solidFill>
              </a:defRPr>
            </a:lvl7pPr>
            <a:lvl8pPr marL="3402025" indent="0">
              <a:buNone/>
              <a:defRPr sz="1701">
                <a:solidFill>
                  <a:schemeClr val="tx1">
                    <a:tint val="75000"/>
                  </a:schemeClr>
                </a:solidFill>
              </a:defRPr>
            </a:lvl8pPr>
            <a:lvl9pPr marL="3888029" indent="0">
              <a:buNone/>
              <a:defRPr sz="1701">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592205-728E-FB24-0CA5-F666C658DBED}"/>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7B3EAEE6-27E3-F758-A67E-8C62452B3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CE807-8D46-82B8-6BD3-38C43A9583C5}"/>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174018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E521-6EA5-609E-4FC2-AF823F1BE2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7EDDB5-ADC7-0814-0518-C56FFC47D005}"/>
              </a:ext>
            </a:extLst>
          </p:cNvPr>
          <p:cNvSpPr>
            <a:spLocks noGrp="1"/>
          </p:cNvSpPr>
          <p:nvPr>
            <p:ph sz="half" idx="1"/>
          </p:nvPr>
        </p:nvSpPr>
        <p:spPr>
          <a:xfrm>
            <a:off x="891024" y="3450093"/>
            <a:ext cx="5508149"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209042-397D-CC86-8EE0-CAB4842669AD}"/>
              </a:ext>
            </a:extLst>
          </p:cNvPr>
          <p:cNvSpPr>
            <a:spLocks noGrp="1"/>
          </p:cNvSpPr>
          <p:nvPr>
            <p:ph sz="half" idx="2"/>
          </p:nvPr>
        </p:nvSpPr>
        <p:spPr>
          <a:xfrm>
            <a:off x="6561177" y="3450093"/>
            <a:ext cx="5508149"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432243-82C8-1941-48CE-37CBF90C0659}"/>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6" name="Footer Placeholder 5">
            <a:extLst>
              <a:ext uri="{FF2B5EF4-FFF2-40B4-BE49-F238E27FC236}">
                <a16:creationId xmlns:a16="http://schemas.microsoft.com/office/drawing/2014/main" id="{808F76E5-C953-A499-0DDE-AF9FBC6FD4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75CC5-0A37-4EF5-28E1-9E017720F753}"/>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639449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A02C-028C-780E-739D-46D8BCBB952F}"/>
              </a:ext>
            </a:extLst>
          </p:cNvPr>
          <p:cNvSpPr>
            <a:spLocks noGrp="1"/>
          </p:cNvSpPr>
          <p:nvPr>
            <p:ph type="title"/>
          </p:nvPr>
        </p:nvSpPr>
        <p:spPr>
          <a:xfrm>
            <a:off x="892712" y="690019"/>
            <a:ext cx="11178302" cy="2505069"/>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A6293F-9FD2-15D8-9EB2-2BD029E62778}"/>
              </a:ext>
            </a:extLst>
          </p:cNvPr>
          <p:cNvSpPr>
            <a:spLocks noGrp="1"/>
          </p:cNvSpPr>
          <p:nvPr>
            <p:ph type="body" idx="1"/>
          </p:nvPr>
        </p:nvSpPr>
        <p:spPr>
          <a:xfrm>
            <a:off x="892713" y="3177087"/>
            <a:ext cx="5482835" cy="1557041"/>
          </a:xfrm>
        </p:spPr>
        <p:txBody>
          <a:bodyPr anchor="b"/>
          <a:lstStyle>
            <a:lvl1pPr marL="0" indent="0">
              <a:buNone/>
              <a:defRPr sz="2551" b="1"/>
            </a:lvl1pPr>
            <a:lvl2pPr marL="486004" indent="0">
              <a:buNone/>
              <a:defRPr sz="2126" b="1"/>
            </a:lvl2pPr>
            <a:lvl3pPr marL="972007" indent="0">
              <a:buNone/>
              <a:defRPr sz="1913" b="1"/>
            </a:lvl3pPr>
            <a:lvl4pPr marL="1458011" indent="0">
              <a:buNone/>
              <a:defRPr sz="1701" b="1"/>
            </a:lvl4pPr>
            <a:lvl5pPr marL="1944014" indent="0">
              <a:buNone/>
              <a:defRPr sz="1701" b="1"/>
            </a:lvl5pPr>
            <a:lvl6pPr marL="2430018" indent="0">
              <a:buNone/>
              <a:defRPr sz="1701" b="1"/>
            </a:lvl6pPr>
            <a:lvl7pPr marL="2916022" indent="0">
              <a:buNone/>
              <a:defRPr sz="1701" b="1"/>
            </a:lvl7pPr>
            <a:lvl8pPr marL="3402025" indent="0">
              <a:buNone/>
              <a:defRPr sz="1701" b="1"/>
            </a:lvl8pPr>
            <a:lvl9pPr marL="3888029" indent="0">
              <a:buNone/>
              <a:defRPr sz="1701" b="1"/>
            </a:lvl9pPr>
          </a:lstStyle>
          <a:p>
            <a:pPr lvl="0"/>
            <a:r>
              <a:rPr lang="en-US"/>
              <a:t>Click to edit Master text styles</a:t>
            </a:r>
          </a:p>
        </p:txBody>
      </p:sp>
      <p:sp>
        <p:nvSpPr>
          <p:cNvPr id="4" name="Content Placeholder 3">
            <a:extLst>
              <a:ext uri="{FF2B5EF4-FFF2-40B4-BE49-F238E27FC236}">
                <a16:creationId xmlns:a16="http://schemas.microsoft.com/office/drawing/2014/main" id="{4EC82AB4-4A7D-2C32-6597-8EC2104EAB12}"/>
              </a:ext>
            </a:extLst>
          </p:cNvPr>
          <p:cNvSpPr>
            <a:spLocks noGrp="1"/>
          </p:cNvSpPr>
          <p:nvPr>
            <p:ph sz="half" idx="2"/>
          </p:nvPr>
        </p:nvSpPr>
        <p:spPr>
          <a:xfrm>
            <a:off x="892713" y="4734128"/>
            <a:ext cx="5482835"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061621-78B1-D528-CA79-3E03382E145A}"/>
              </a:ext>
            </a:extLst>
          </p:cNvPr>
          <p:cNvSpPr>
            <a:spLocks noGrp="1"/>
          </p:cNvSpPr>
          <p:nvPr>
            <p:ph type="body" sz="quarter" idx="3"/>
          </p:nvPr>
        </p:nvSpPr>
        <p:spPr>
          <a:xfrm>
            <a:off x="6561177" y="3177087"/>
            <a:ext cx="5509837" cy="1557041"/>
          </a:xfrm>
        </p:spPr>
        <p:txBody>
          <a:bodyPr anchor="b"/>
          <a:lstStyle>
            <a:lvl1pPr marL="0" indent="0">
              <a:buNone/>
              <a:defRPr sz="2551" b="1"/>
            </a:lvl1pPr>
            <a:lvl2pPr marL="486004" indent="0">
              <a:buNone/>
              <a:defRPr sz="2126" b="1"/>
            </a:lvl2pPr>
            <a:lvl3pPr marL="972007" indent="0">
              <a:buNone/>
              <a:defRPr sz="1913" b="1"/>
            </a:lvl3pPr>
            <a:lvl4pPr marL="1458011" indent="0">
              <a:buNone/>
              <a:defRPr sz="1701" b="1"/>
            </a:lvl4pPr>
            <a:lvl5pPr marL="1944014" indent="0">
              <a:buNone/>
              <a:defRPr sz="1701" b="1"/>
            </a:lvl5pPr>
            <a:lvl6pPr marL="2430018" indent="0">
              <a:buNone/>
              <a:defRPr sz="1701" b="1"/>
            </a:lvl6pPr>
            <a:lvl7pPr marL="2916022" indent="0">
              <a:buNone/>
              <a:defRPr sz="1701" b="1"/>
            </a:lvl7pPr>
            <a:lvl8pPr marL="3402025" indent="0">
              <a:buNone/>
              <a:defRPr sz="1701" b="1"/>
            </a:lvl8pPr>
            <a:lvl9pPr marL="3888029" indent="0">
              <a:buNone/>
              <a:defRPr sz="1701" b="1"/>
            </a:lvl9pPr>
          </a:lstStyle>
          <a:p>
            <a:pPr lvl="0"/>
            <a:r>
              <a:rPr lang="en-US"/>
              <a:t>Click to edit Master text styles</a:t>
            </a:r>
          </a:p>
        </p:txBody>
      </p:sp>
      <p:sp>
        <p:nvSpPr>
          <p:cNvPr id="6" name="Content Placeholder 5">
            <a:extLst>
              <a:ext uri="{FF2B5EF4-FFF2-40B4-BE49-F238E27FC236}">
                <a16:creationId xmlns:a16="http://schemas.microsoft.com/office/drawing/2014/main" id="{D846F401-D99B-D605-DBBC-589F493861A9}"/>
              </a:ext>
            </a:extLst>
          </p:cNvPr>
          <p:cNvSpPr>
            <a:spLocks noGrp="1"/>
          </p:cNvSpPr>
          <p:nvPr>
            <p:ph sz="quarter" idx="4"/>
          </p:nvPr>
        </p:nvSpPr>
        <p:spPr>
          <a:xfrm>
            <a:off x="6561177" y="4734128"/>
            <a:ext cx="5509837"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7D8EB3-4FC7-4FF1-7C96-DC0BC2C559DD}"/>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8" name="Footer Placeholder 7">
            <a:extLst>
              <a:ext uri="{FF2B5EF4-FFF2-40B4-BE49-F238E27FC236}">
                <a16:creationId xmlns:a16="http://schemas.microsoft.com/office/drawing/2014/main" id="{2B119977-1735-DA1E-0399-ADA9F64FE6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5D98F7-301B-2749-4A39-1BDAE7D894A2}"/>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742525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BD71-2B9D-51F3-47F8-18E5DC9CB5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87FD34-CB51-0150-95DB-104BF7AF34DB}"/>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4" name="Footer Placeholder 3">
            <a:extLst>
              <a:ext uri="{FF2B5EF4-FFF2-40B4-BE49-F238E27FC236}">
                <a16:creationId xmlns:a16="http://schemas.microsoft.com/office/drawing/2014/main" id="{DEE614CC-A463-65B6-7B57-B3FF318612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C31EB8-FEAB-EA8A-3949-07501F2E1727}"/>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58807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FF2883-7E5F-BF40-22FB-2B356C453F27}"/>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3" name="Footer Placeholder 2">
            <a:extLst>
              <a:ext uri="{FF2B5EF4-FFF2-40B4-BE49-F238E27FC236}">
                <a16:creationId xmlns:a16="http://schemas.microsoft.com/office/drawing/2014/main" id="{D8B11EC6-F2DA-7276-817C-1771B20F7C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9B121-80D5-D138-DC1D-4297FE46BF52}"/>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179298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CE359-49E3-C267-A056-C40703E87AF1}"/>
              </a:ext>
            </a:extLst>
          </p:cNvPr>
          <p:cNvSpPr>
            <a:spLocks noGrp="1"/>
          </p:cNvSpPr>
          <p:nvPr>
            <p:ph type="title"/>
          </p:nvPr>
        </p:nvSpPr>
        <p:spPr>
          <a:xfrm>
            <a:off x="892713" y="864023"/>
            <a:ext cx="4180050" cy="3024082"/>
          </a:xfrm>
        </p:spPr>
        <p:txBody>
          <a:bodyPr anchor="b"/>
          <a:lstStyle>
            <a:lvl1pPr>
              <a:defRPr sz="3402"/>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FEF657-0986-AAF3-4A8F-04C89BEF99F8}"/>
              </a:ext>
            </a:extLst>
          </p:cNvPr>
          <p:cNvSpPr>
            <a:spLocks noGrp="1"/>
          </p:cNvSpPr>
          <p:nvPr>
            <p:ph idx="1"/>
          </p:nvPr>
        </p:nvSpPr>
        <p:spPr>
          <a:xfrm>
            <a:off x="5509837" y="1866051"/>
            <a:ext cx="6561177" cy="9210249"/>
          </a:xfrm>
        </p:spPr>
        <p:txBody>
          <a:bodyPr/>
          <a:lstStyle>
            <a:lvl1pPr>
              <a:defRPr sz="3402"/>
            </a:lvl1pPr>
            <a:lvl2pPr>
              <a:defRPr sz="2976"/>
            </a:lvl2pPr>
            <a:lvl3pPr>
              <a:defRPr sz="2551"/>
            </a:lvl3pPr>
            <a:lvl4pPr>
              <a:defRPr sz="2126"/>
            </a:lvl4pPr>
            <a:lvl5pPr>
              <a:defRPr sz="2126"/>
            </a:lvl5pPr>
            <a:lvl6pPr>
              <a:defRPr sz="2126"/>
            </a:lvl6pPr>
            <a:lvl7pPr>
              <a:defRPr sz="2126"/>
            </a:lvl7pPr>
            <a:lvl8pPr>
              <a:defRPr sz="2126"/>
            </a:lvl8pPr>
            <a:lvl9pPr>
              <a:defRPr sz="212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7ADDD8-B6CE-525F-44AD-88A55A0DC47C}"/>
              </a:ext>
            </a:extLst>
          </p:cNvPr>
          <p:cNvSpPr>
            <a:spLocks noGrp="1"/>
          </p:cNvSpPr>
          <p:nvPr>
            <p:ph type="body" sz="half" idx="2"/>
          </p:nvPr>
        </p:nvSpPr>
        <p:spPr>
          <a:xfrm>
            <a:off x="892713" y="3888105"/>
            <a:ext cx="4180050" cy="7203195"/>
          </a:xfrm>
        </p:spPr>
        <p:txBody>
          <a:bodyPr/>
          <a:lstStyle>
            <a:lvl1pPr marL="0" indent="0">
              <a:buNone/>
              <a:defRPr sz="1701"/>
            </a:lvl1pPr>
            <a:lvl2pPr marL="486004" indent="0">
              <a:buNone/>
              <a:defRPr sz="1488"/>
            </a:lvl2pPr>
            <a:lvl3pPr marL="972007" indent="0">
              <a:buNone/>
              <a:defRPr sz="1276"/>
            </a:lvl3pPr>
            <a:lvl4pPr marL="1458011" indent="0">
              <a:buNone/>
              <a:defRPr sz="1063"/>
            </a:lvl4pPr>
            <a:lvl5pPr marL="1944014" indent="0">
              <a:buNone/>
              <a:defRPr sz="1063"/>
            </a:lvl5pPr>
            <a:lvl6pPr marL="2430018" indent="0">
              <a:buNone/>
              <a:defRPr sz="1063"/>
            </a:lvl6pPr>
            <a:lvl7pPr marL="2916022" indent="0">
              <a:buNone/>
              <a:defRPr sz="1063"/>
            </a:lvl7pPr>
            <a:lvl8pPr marL="3402025" indent="0">
              <a:buNone/>
              <a:defRPr sz="1063"/>
            </a:lvl8pPr>
            <a:lvl9pPr marL="3888029" indent="0">
              <a:buNone/>
              <a:defRPr sz="1063"/>
            </a:lvl9pPr>
          </a:lstStyle>
          <a:p>
            <a:pPr lvl="0"/>
            <a:r>
              <a:rPr lang="en-US"/>
              <a:t>Click to edit Master text styles</a:t>
            </a:r>
          </a:p>
        </p:txBody>
      </p:sp>
      <p:sp>
        <p:nvSpPr>
          <p:cNvPr id="5" name="Date Placeholder 4">
            <a:extLst>
              <a:ext uri="{FF2B5EF4-FFF2-40B4-BE49-F238E27FC236}">
                <a16:creationId xmlns:a16="http://schemas.microsoft.com/office/drawing/2014/main" id="{B2B3F3F2-9F8A-17CC-F563-AF02217FD9EB}"/>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6" name="Footer Placeholder 5">
            <a:extLst>
              <a:ext uri="{FF2B5EF4-FFF2-40B4-BE49-F238E27FC236}">
                <a16:creationId xmlns:a16="http://schemas.microsoft.com/office/drawing/2014/main" id="{8CA17008-59CB-1ECF-3CC1-9D6E9A0882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9A09E8-59DC-D22F-4A4B-548F12B25E06}"/>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07614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EB83-4B4A-29EB-D427-E4BC7202C932}"/>
              </a:ext>
            </a:extLst>
          </p:cNvPr>
          <p:cNvSpPr>
            <a:spLocks noGrp="1"/>
          </p:cNvSpPr>
          <p:nvPr>
            <p:ph type="title"/>
          </p:nvPr>
        </p:nvSpPr>
        <p:spPr>
          <a:xfrm>
            <a:off x="892713" y="864023"/>
            <a:ext cx="4180050" cy="3024082"/>
          </a:xfrm>
        </p:spPr>
        <p:txBody>
          <a:bodyPr anchor="b"/>
          <a:lstStyle>
            <a:lvl1pPr>
              <a:defRPr sz="3402"/>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5AD66B-3952-F161-898D-7677B8DE330C}"/>
              </a:ext>
            </a:extLst>
          </p:cNvPr>
          <p:cNvSpPr>
            <a:spLocks noGrp="1"/>
          </p:cNvSpPr>
          <p:nvPr>
            <p:ph type="pic" idx="1"/>
          </p:nvPr>
        </p:nvSpPr>
        <p:spPr>
          <a:xfrm>
            <a:off x="5509837" y="1866051"/>
            <a:ext cx="6561177" cy="9210249"/>
          </a:xfrm>
        </p:spPr>
        <p:txBody>
          <a:bodyPr/>
          <a:lstStyle>
            <a:lvl1pPr marL="0" indent="0">
              <a:buNone/>
              <a:defRPr sz="3402"/>
            </a:lvl1pPr>
            <a:lvl2pPr marL="486004" indent="0">
              <a:buNone/>
              <a:defRPr sz="2976"/>
            </a:lvl2pPr>
            <a:lvl3pPr marL="972007" indent="0">
              <a:buNone/>
              <a:defRPr sz="2551"/>
            </a:lvl3pPr>
            <a:lvl4pPr marL="1458011" indent="0">
              <a:buNone/>
              <a:defRPr sz="2126"/>
            </a:lvl4pPr>
            <a:lvl5pPr marL="1944014" indent="0">
              <a:buNone/>
              <a:defRPr sz="2126"/>
            </a:lvl5pPr>
            <a:lvl6pPr marL="2430018" indent="0">
              <a:buNone/>
              <a:defRPr sz="2126"/>
            </a:lvl6pPr>
            <a:lvl7pPr marL="2916022" indent="0">
              <a:buNone/>
              <a:defRPr sz="2126"/>
            </a:lvl7pPr>
            <a:lvl8pPr marL="3402025" indent="0">
              <a:buNone/>
              <a:defRPr sz="2126"/>
            </a:lvl8pPr>
            <a:lvl9pPr marL="3888029" indent="0">
              <a:buNone/>
              <a:defRPr sz="2126"/>
            </a:lvl9pPr>
          </a:lstStyle>
          <a:p>
            <a:endParaRPr lang="en-GB"/>
          </a:p>
        </p:txBody>
      </p:sp>
      <p:sp>
        <p:nvSpPr>
          <p:cNvPr id="4" name="Text Placeholder 3">
            <a:extLst>
              <a:ext uri="{FF2B5EF4-FFF2-40B4-BE49-F238E27FC236}">
                <a16:creationId xmlns:a16="http://schemas.microsoft.com/office/drawing/2014/main" id="{40618750-37C7-D5E1-1C94-85B047EB3B94}"/>
              </a:ext>
            </a:extLst>
          </p:cNvPr>
          <p:cNvSpPr>
            <a:spLocks noGrp="1"/>
          </p:cNvSpPr>
          <p:nvPr>
            <p:ph type="body" sz="half" idx="2"/>
          </p:nvPr>
        </p:nvSpPr>
        <p:spPr>
          <a:xfrm>
            <a:off x="892713" y="3888105"/>
            <a:ext cx="4180050" cy="7203195"/>
          </a:xfrm>
        </p:spPr>
        <p:txBody>
          <a:bodyPr/>
          <a:lstStyle>
            <a:lvl1pPr marL="0" indent="0">
              <a:buNone/>
              <a:defRPr sz="1701"/>
            </a:lvl1pPr>
            <a:lvl2pPr marL="486004" indent="0">
              <a:buNone/>
              <a:defRPr sz="1488"/>
            </a:lvl2pPr>
            <a:lvl3pPr marL="972007" indent="0">
              <a:buNone/>
              <a:defRPr sz="1276"/>
            </a:lvl3pPr>
            <a:lvl4pPr marL="1458011" indent="0">
              <a:buNone/>
              <a:defRPr sz="1063"/>
            </a:lvl4pPr>
            <a:lvl5pPr marL="1944014" indent="0">
              <a:buNone/>
              <a:defRPr sz="1063"/>
            </a:lvl5pPr>
            <a:lvl6pPr marL="2430018" indent="0">
              <a:buNone/>
              <a:defRPr sz="1063"/>
            </a:lvl6pPr>
            <a:lvl7pPr marL="2916022" indent="0">
              <a:buNone/>
              <a:defRPr sz="1063"/>
            </a:lvl7pPr>
            <a:lvl8pPr marL="3402025" indent="0">
              <a:buNone/>
              <a:defRPr sz="1063"/>
            </a:lvl8pPr>
            <a:lvl9pPr marL="3888029" indent="0">
              <a:buNone/>
              <a:defRPr sz="1063"/>
            </a:lvl9pPr>
          </a:lstStyle>
          <a:p>
            <a:pPr lvl="0"/>
            <a:r>
              <a:rPr lang="en-US"/>
              <a:t>Click to edit Master text styles</a:t>
            </a:r>
          </a:p>
        </p:txBody>
      </p:sp>
      <p:sp>
        <p:nvSpPr>
          <p:cNvPr id="5" name="Date Placeholder 4">
            <a:extLst>
              <a:ext uri="{FF2B5EF4-FFF2-40B4-BE49-F238E27FC236}">
                <a16:creationId xmlns:a16="http://schemas.microsoft.com/office/drawing/2014/main" id="{D7FC72EC-A032-BAF3-BAF1-66BD6ACB3998}"/>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6" name="Footer Placeholder 5">
            <a:extLst>
              <a:ext uri="{FF2B5EF4-FFF2-40B4-BE49-F238E27FC236}">
                <a16:creationId xmlns:a16="http://schemas.microsoft.com/office/drawing/2014/main" id="{4D63DD11-A46F-B576-B6E9-518F948AC0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E7FB81-59CB-E295-27B6-D5167E1CAC74}"/>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3668033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A516-A9FB-C3AF-9371-C24CB2D873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DDD738-9390-0A81-7391-079D89C4CF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F8CDD3-AB65-B308-0AEE-88524DE5A7B9}"/>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F205692F-51BD-74E9-6891-45DED0F9E3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17671A-8214-DF7A-7370-FDEDA5D8A605}"/>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1602632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23AC09-430D-6E4F-DC8E-B3776AE454FB}"/>
              </a:ext>
            </a:extLst>
          </p:cNvPr>
          <p:cNvSpPr>
            <a:spLocks noGrp="1"/>
          </p:cNvSpPr>
          <p:nvPr>
            <p:ph type="title" orient="vert"/>
          </p:nvPr>
        </p:nvSpPr>
        <p:spPr>
          <a:xfrm>
            <a:off x="9274751" y="690018"/>
            <a:ext cx="2794575" cy="1098329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0EB5D2-BFB2-B88C-BBE9-D0AD387EC5DB}"/>
              </a:ext>
            </a:extLst>
          </p:cNvPr>
          <p:cNvSpPr>
            <a:spLocks noGrp="1"/>
          </p:cNvSpPr>
          <p:nvPr>
            <p:ph type="body" orient="vert" idx="1"/>
          </p:nvPr>
        </p:nvSpPr>
        <p:spPr>
          <a:xfrm>
            <a:off x="891024" y="690018"/>
            <a:ext cx="8221722" cy="109832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C7839-4152-E032-BCF4-8B10E0F36800}"/>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66B71003-5539-7BEF-021E-9F342CCE74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E6224-3FE8-EE95-3C98-C1099F1A7B3A}"/>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964746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8BBDF4-C4BE-E024-9F7A-8B135E145F0C}"/>
              </a:ext>
            </a:extLst>
          </p:cNvPr>
          <p:cNvSpPr>
            <a:spLocks noGrp="1"/>
          </p:cNvSpPr>
          <p:nvPr>
            <p:ph type="title"/>
          </p:nvPr>
        </p:nvSpPr>
        <p:spPr>
          <a:xfrm>
            <a:off x="891024" y="690019"/>
            <a:ext cx="11178302" cy="2505069"/>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034F78-DDEC-BFDC-B8B3-507E4BFC10FF}"/>
              </a:ext>
            </a:extLst>
          </p:cNvPr>
          <p:cNvSpPr>
            <a:spLocks noGrp="1"/>
          </p:cNvSpPr>
          <p:nvPr>
            <p:ph type="body" idx="1"/>
          </p:nvPr>
        </p:nvSpPr>
        <p:spPr>
          <a:xfrm>
            <a:off x="891024" y="3450093"/>
            <a:ext cx="11178302" cy="822322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8E681-EAAF-E900-D743-B483DB4EBF97}"/>
              </a:ext>
            </a:extLst>
          </p:cNvPr>
          <p:cNvSpPr>
            <a:spLocks noGrp="1"/>
          </p:cNvSpPr>
          <p:nvPr>
            <p:ph type="dt" sz="half" idx="2"/>
          </p:nvPr>
        </p:nvSpPr>
        <p:spPr>
          <a:xfrm>
            <a:off x="891024" y="12012325"/>
            <a:ext cx="2916079" cy="690019"/>
          </a:xfrm>
          <a:prstGeom prst="rect">
            <a:avLst/>
          </a:prstGeom>
        </p:spPr>
        <p:txBody>
          <a:bodyPr vert="horz" lIns="91440" tIns="45720" rIns="91440" bIns="45720" rtlCol="0" anchor="ctr"/>
          <a:lstStyle>
            <a:lvl1pPr algn="l">
              <a:defRPr sz="1276">
                <a:solidFill>
                  <a:schemeClr val="tx1">
                    <a:tint val="75000"/>
                  </a:schemeClr>
                </a:solidFill>
              </a:defRPr>
            </a:lvl1p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1AC31F9F-E92D-CE88-955B-BE2F6A7D3CF0}"/>
              </a:ext>
            </a:extLst>
          </p:cNvPr>
          <p:cNvSpPr>
            <a:spLocks noGrp="1"/>
          </p:cNvSpPr>
          <p:nvPr>
            <p:ph type="ftr" sz="quarter" idx="3"/>
          </p:nvPr>
        </p:nvSpPr>
        <p:spPr>
          <a:xfrm>
            <a:off x="4293116" y="12012325"/>
            <a:ext cx="4374118" cy="690019"/>
          </a:xfrm>
          <a:prstGeom prst="rect">
            <a:avLst/>
          </a:prstGeom>
        </p:spPr>
        <p:txBody>
          <a:bodyPr vert="horz" lIns="91440" tIns="45720" rIns="91440" bIns="45720" rtlCol="0" anchor="ctr"/>
          <a:lstStyle>
            <a:lvl1pPr algn="ctr">
              <a:defRPr sz="1276">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53B480-9375-6A0E-A573-2BD0C8CF0D02}"/>
              </a:ext>
            </a:extLst>
          </p:cNvPr>
          <p:cNvSpPr>
            <a:spLocks noGrp="1"/>
          </p:cNvSpPr>
          <p:nvPr>
            <p:ph type="sldNum" sz="quarter" idx="4"/>
          </p:nvPr>
        </p:nvSpPr>
        <p:spPr>
          <a:xfrm>
            <a:off x="9153247" y="12012325"/>
            <a:ext cx="2916079" cy="690019"/>
          </a:xfrm>
          <a:prstGeom prst="rect">
            <a:avLst/>
          </a:prstGeom>
        </p:spPr>
        <p:txBody>
          <a:bodyPr vert="horz" lIns="91440" tIns="45720" rIns="91440" bIns="45720" rtlCol="0" anchor="ctr"/>
          <a:lstStyle>
            <a:lvl1pPr algn="r">
              <a:defRPr sz="1276">
                <a:solidFill>
                  <a:schemeClr val="tx1">
                    <a:tint val="75000"/>
                  </a:schemeClr>
                </a:solidFill>
              </a:defRPr>
            </a:lvl1pPr>
          </a:lstStyle>
          <a:p>
            <a:fld id="{46EE0571-7B0B-4608-9B83-1920F6E3F732}" type="slidenum">
              <a:rPr lang="en-GB" smtClean="0"/>
              <a:t>‹#›</a:t>
            </a:fld>
            <a:endParaRPr lang="en-GB"/>
          </a:p>
        </p:txBody>
      </p:sp>
    </p:spTree>
    <p:extLst>
      <p:ext uri="{BB962C8B-B14F-4D97-AF65-F5344CB8AC3E}">
        <p14:creationId xmlns:p14="http://schemas.microsoft.com/office/powerpoint/2010/main" val="417895561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72007" rtl="0" eaLnBrk="1" latinLnBrk="0" hangingPunct="1">
        <a:lnSpc>
          <a:spcPct val="90000"/>
        </a:lnSpc>
        <a:spcBef>
          <a:spcPct val="0"/>
        </a:spcBef>
        <a:buNone/>
        <a:defRPr sz="4677" kern="1200">
          <a:solidFill>
            <a:schemeClr val="tx1"/>
          </a:solidFill>
          <a:latin typeface="+mj-lt"/>
          <a:ea typeface="+mj-ea"/>
          <a:cs typeface="+mj-cs"/>
        </a:defRPr>
      </a:lvl1pPr>
    </p:titleStyle>
    <p:bodyStyle>
      <a:lvl1pPr marL="243002" indent="-243002" algn="l" defTabSz="972007" rtl="0" eaLnBrk="1" latinLnBrk="0" hangingPunct="1">
        <a:lnSpc>
          <a:spcPct val="90000"/>
        </a:lnSpc>
        <a:spcBef>
          <a:spcPts val="1063"/>
        </a:spcBef>
        <a:buFont typeface="Arial" panose="020B0604020202020204" pitchFamily="34" charset="0"/>
        <a:buChar char="•"/>
        <a:defRPr sz="2976" kern="1200">
          <a:solidFill>
            <a:schemeClr val="tx1"/>
          </a:solidFill>
          <a:latin typeface="+mn-lt"/>
          <a:ea typeface="+mn-ea"/>
          <a:cs typeface="+mn-cs"/>
        </a:defRPr>
      </a:lvl1pPr>
      <a:lvl2pPr marL="729005" indent="-243002" algn="l" defTabSz="972007" rtl="0" eaLnBrk="1" latinLnBrk="0" hangingPunct="1">
        <a:lnSpc>
          <a:spcPct val="90000"/>
        </a:lnSpc>
        <a:spcBef>
          <a:spcPts val="532"/>
        </a:spcBef>
        <a:buFont typeface="Arial" panose="020B0604020202020204" pitchFamily="34" charset="0"/>
        <a:buChar char="•"/>
        <a:defRPr sz="2551" kern="1200">
          <a:solidFill>
            <a:schemeClr val="tx1"/>
          </a:solidFill>
          <a:latin typeface="+mn-lt"/>
          <a:ea typeface="+mn-ea"/>
          <a:cs typeface="+mn-cs"/>
        </a:defRPr>
      </a:lvl2pPr>
      <a:lvl3pPr marL="1215009" indent="-243002" algn="l" defTabSz="972007" rtl="0" eaLnBrk="1" latinLnBrk="0" hangingPunct="1">
        <a:lnSpc>
          <a:spcPct val="90000"/>
        </a:lnSpc>
        <a:spcBef>
          <a:spcPts val="532"/>
        </a:spcBef>
        <a:buFont typeface="Arial" panose="020B0604020202020204" pitchFamily="34" charset="0"/>
        <a:buChar char="•"/>
        <a:defRPr sz="2126" kern="1200">
          <a:solidFill>
            <a:schemeClr val="tx1"/>
          </a:solidFill>
          <a:latin typeface="+mn-lt"/>
          <a:ea typeface="+mn-ea"/>
          <a:cs typeface="+mn-cs"/>
        </a:defRPr>
      </a:lvl3pPr>
      <a:lvl4pPr marL="1701013"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4pPr>
      <a:lvl5pPr marL="2187016"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5pPr>
      <a:lvl6pPr marL="2673020"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6pPr>
      <a:lvl7pPr marL="3159023"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7pPr>
      <a:lvl8pPr marL="3645027"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8pPr>
      <a:lvl9pPr marL="4131031"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9pPr>
    </p:bodyStyle>
    <p:otherStyle>
      <a:defPPr>
        <a:defRPr lang="en-US"/>
      </a:defPPr>
      <a:lvl1pPr marL="0" algn="l" defTabSz="972007" rtl="0" eaLnBrk="1" latinLnBrk="0" hangingPunct="1">
        <a:defRPr sz="1913" kern="1200">
          <a:solidFill>
            <a:schemeClr val="tx1"/>
          </a:solidFill>
          <a:latin typeface="+mn-lt"/>
          <a:ea typeface="+mn-ea"/>
          <a:cs typeface="+mn-cs"/>
        </a:defRPr>
      </a:lvl1pPr>
      <a:lvl2pPr marL="486004" algn="l" defTabSz="972007" rtl="0" eaLnBrk="1" latinLnBrk="0" hangingPunct="1">
        <a:defRPr sz="1913" kern="1200">
          <a:solidFill>
            <a:schemeClr val="tx1"/>
          </a:solidFill>
          <a:latin typeface="+mn-lt"/>
          <a:ea typeface="+mn-ea"/>
          <a:cs typeface="+mn-cs"/>
        </a:defRPr>
      </a:lvl2pPr>
      <a:lvl3pPr marL="972007" algn="l" defTabSz="972007" rtl="0" eaLnBrk="1" latinLnBrk="0" hangingPunct="1">
        <a:defRPr sz="1913" kern="1200">
          <a:solidFill>
            <a:schemeClr val="tx1"/>
          </a:solidFill>
          <a:latin typeface="+mn-lt"/>
          <a:ea typeface="+mn-ea"/>
          <a:cs typeface="+mn-cs"/>
        </a:defRPr>
      </a:lvl3pPr>
      <a:lvl4pPr marL="1458011" algn="l" defTabSz="972007" rtl="0" eaLnBrk="1" latinLnBrk="0" hangingPunct="1">
        <a:defRPr sz="1913" kern="1200">
          <a:solidFill>
            <a:schemeClr val="tx1"/>
          </a:solidFill>
          <a:latin typeface="+mn-lt"/>
          <a:ea typeface="+mn-ea"/>
          <a:cs typeface="+mn-cs"/>
        </a:defRPr>
      </a:lvl4pPr>
      <a:lvl5pPr marL="1944014" algn="l" defTabSz="972007" rtl="0" eaLnBrk="1" latinLnBrk="0" hangingPunct="1">
        <a:defRPr sz="1913" kern="1200">
          <a:solidFill>
            <a:schemeClr val="tx1"/>
          </a:solidFill>
          <a:latin typeface="+mn-lt"/>
          <a:ea typeface="+mn-ea"/>
          <a:cs typeface="+mn-cs"/>
        </a:defRPr>
      </a:lvl5pPr>
      <a:lvl6pPr marL="2430018" algn="l" defTabSz="972007" rtl="0" eaLnBrk="1" latinLnBrk="0" hangingPunct="1">
        <a:defRPr sz="1913" kern="1200">
          <a:solidFill>
            <a:schemeClr val="tx1"/>
          </a:solidFill>
          <a:latin typeface="+mn-lt"/>
          <a:ea typeface="+mn-ea"/>
          <a:cs typeface="+mn-cs"/>
        </a:defRPr>
      </a:lvl6pPr>
      <a:lvl7pPr marL="2916022" algn="l" defTabSz="972007" rtl="0" eaLnBrk="1" latinLnBrk="0" hangingPunct="1">
        <a:defRPr sz="1913" kern="1200">
          <a:solidFill>
            <a:schemeClr val="tx1"/>
          </a:solidFill>
          <a:latin typeface="+mn-lt"/>
          <a:ea typeface="+mn-ea"/>
          <a:cs typeface="+mn-cs"/>
        </a:defRPr>
      </a:lvl7pPr>
      <a:lvl8pPr marL="3402025" algn="l" defTabSz="972007" rtl="0" eaLnBrk="1" latinLnBrk="0" hangingPunct="1">
        <a:defRPr sz="1913" kern="1200">
          <a:solidFill>
            <a:schemeClr val="tx1"/>
          </a:solidFill>
          <a:latin typeface="+mn-lt"/>
          <a:ea typeface="+mn-ea"/>
          <a:cs typeface="+mn-cs"/>
        </a:defRPr>
      </a:lvl8pPr>
      <a:lvl9pPr marL="3888029" algn="l" defTabSz="972007" rtl="0" eaLnBrk="1" latinLnBrk="0" hangingPunct="1">
        <a:defRPr sz="19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www.google.co.uk/search?q=cardiac+physiology&amp;sxsrf=ALiCzsYlT6kngqyqC8oPx7eous4XV36t2g:1666286709837&amp;source=lnms&amp;tbm=isch&amp;sa=X&amp;ved=2ahUKEwj_6bvbqe_6AhU-QkEAHVWZDKMQ_AUoAXoECAIQAw&amp;biw=1490&amp;bih=746&amp;dpr=1.25#imgrc=AbMUzXh4XOgw7M&amp;imgdii=IPS2XLE9V6BxNM" TargetMode="External"/><Relationship Id="rId2" Type="http://schemas.openxmlformats.org/officeDocument/2006/relationships/image" Target="../media/image1.gif"/><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thoughtco.com/circulatory-system-pulmonary-and-systemic-circuits-399909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www.bing.com/images/search?view=detailV2&amp;ccid=MEsFXnqZ&amp;id=9EC14BEFFE760D464BC7373B4BDACA2527329ADD&amp;thid=OIP.MEsFXnqZh8Gq3CrUYGVMXAHaEE&amp;mediaurl=https%3a%2f%2fatmayoga.in%2fwp-content%2fuploads%2f2018%2f07%2fhealthy-heart.jpg&amp;cdnurl=https%3a%2f%2fth.bing.com%2fth%2fid%2fR.304b055e7a9987c1aadc2ad460654c5c%3frik%3d3ZoyJyXK2ks7Nw%26pid%3dImgRaw%26r%3d0&amp;exph=550&amp;expw=1000&amp;q=healthy+life+HEALTY+HEART&amp;simid=608004229587818899&amp;FORM=IRPRST&amp;ck=040AC9E283A75B0E4FC91371827BD767&amp;selectedIndex=4&amp;ajaxhist=0&amp;ajaxserp=0" TargetMode="External"/><Relationship Id="rId5" Type="http://schemas.openxmlformats.org/officeDocument/2006/relationships/image" Target="../media/image7.jpg"/><Relationship Id="rId4" Type="http://schemas.openxmlformats.org/officeDocument/2006/relationships/hyperlink" Target="https://www.bing.com/images/search?view=detailV2&amp;ccid=ZDtlvhNN&amp;id=02BA40DFC032DD767EB0C16F644BFFC41CC624B6&amp;thid=OIP.ZDtlvhNNNmzugGtQvDq_PQHaJ4&amp;mediaurl=https%3a%2f%2fwww.levininjuryfirm.com%2fwp-content%2fuploads%2f2014%2f09%2fheart-attack.jpg&amp;cdnurl=https%3a%2f%2fth.bing.com%2fth%2fid%2fR.643b65be134d366cee806b50bc3abf3d%3frik%3dtiTGHMT%252fS2RvwQ%26pid%3dImgRaw%26r%3d0&amp;exph=900&amp;expw=675&amp;q=heart+attack&amp;simid=608043876430597267&amp;FORM=IRPRST&amp;ck=FA4A43FD5F717F9CA32312B375B5733D&amp;selectedIndex=5&amp;ajaxhist=0&amp;ajaxserp=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44C09C-8930-1FA7-4756-D8A2B220B087}"/>
              </a:ext>
            </a:extLst>
          </p:cNvPr>
          <p:cNvSpPr txBox="1"/>
          <p:nvPr/>
        </p:nvSpPr>
        <p:spPr>
          <a:xfrm>
            <a:off x="4435742" y="47646"/>
            <a:ext cx="6886937" cy="923330"/>
          </a:xfrm>
          <a:prstGeom prst="rect">
            <a:avLst/>
          </a:prstGeom>
          <a:noFill/>
        </p:spPr>
        <p:txBody>
          <a:bodyPr wrap="square" rtlCol="0">
            <a:spAutoFit/>
          </a:bodyPr>
          <a:lstStyle/>
          <a:p>
            <a:r>
              <a:rPr lang="en-US" sz="5400" dirty="0">
                <a:effectLst/>
                <a:latin typeface="Arial" panose="020B0604020202020204" pitchFamily="34" charset="0"/>
                <a:ea typeface="Arial" panose="020B0604020202020204" pitchFamily="34" charset="0"/>
              </a:rPr>
              <a:t>Heart Functions</a:t>
            </a:r>
            <a:endParaRPr lang="en-GB" sz="5400" dirty="0"/>
          </a:p>
        </p:txBody>
      </p:sp>
      <p:pic>
        <p:nvPicPr>
          <p:cNvPr id="7" name="Picture 6" descr="Text&#10;&#10;Description automatically generated with medium confidence">
            <a:extLst>
              <a:ext uri="{FF2B5EF4-FFF2-40B4-BE49-F238E27FC236}">
                <a16:creationId xmlns:a16="http://schemas.microsoft.com/office/drawing/2014/main" id="{CC0EB5D6-A73F-4830-B9DD-852F7E045199}"/>
              </a:ext>
            </a:extLst>
          </p:cNvPr>
          <p:cNvPicPr>
            <a:picLocks noChangeAspect="1"/>
          </p:cNvPicPr>
          <p:nvPr/>
        </p:nvPicPr>
        <p:blipFill rotWithShape="1">
          <a:blip r:embed="rId2">
            <a:extLst>
              <a:ext uri="{28A0092B-C50C-407E-A947-70E740481C1C}">
                <a14:useLocalDpi xmlns:a14="http://schemas.microsoft.com/office/drawing/2010/main" val="0"/>
              </a:ext>
            </a:extLst>
          </a:blip>
          <a:srcRect l="25154"/>
          <a:stretch/>
        </p:blipFill>
        <p:spPr>
          <a:xfrm>
            <a:off x="93134" y="11531599"/>
            <a:ext cx="3073398" cy="1354667"/>
          </a:xfrm>
          <a:prstGeom prst="rect">
            <a:avLst/>
          </a:prstGeom>
        </p:spPr>
      </p:pic>
      <p:pic>
        <p:nvPicPr>
          <p:cNvPr id="9" name="Picture 8">
            <a:extLst>
              <a:ext uri="{FF2B5EF4-FFF2-40B4-BE49-F238E27FC236}">
                <a16:creationId xmlns:a16="http://schemas.microsoft.com/office/drawing/2014/main" id="{499583ED-0B42-650F-D20C-8E88B6DCD2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3868" y="1667935"/>
            <a:ext cx="4089398" cy="3674532"/>
          </a:xfrm>
          <a:prstGeom prst="rect">
            <a:avLst/>
          </a:prstGeom>
        </p:spPr>
      </p:pic>
      <p:sp>
        <p:nvSpPr>
          <p:cNvPr id="10" name="TextBox 9">
            <a:extLst>
              <a:ext uri="{FF2B5EF4-FFF2-40B4-BE49-F238E27FC236}">
                <a16:creationId xmlns:a16="http://schemas.microsoft.com/office/drawing/2014/main" id="{77A83096-1ED7-CB0F-F827-23581382600B}"/>
              </a:ext>
            </a:extLst>
          </p:cNvPr>
          <p:cNvSpPr txBox="1"/>
          <p:nvPr/>
        </p:nvSpPr>
        <p:spPr>
          <a:xfrm>
            <a:off x="6480175" y="857418"/>
            <a:ext cx="2054225" cy="369332"/>
          </a:xfrm>
          <a:prstGeom prst="rect">
            <a:avLst/>
          </a:prstGeom>
          <a:noFill/>
        </p:spPr>
        <p:txBody>
          <a:bodyPr wrap="square" rtlCol="0">
            <a:spAutoFit/>
          </a:bodyPr>
          <a:lstStyle/>
          <a:p>
            <a:r>
              <a:rPr lang="en-GB" dirty="0"/>
              <a:t>October 20</a:t>
            </a:r>
            <a:r>
              <a:rPr lang="en-GB" baseline="30000" dirty="0"/>
              <a:t>th</a:t>
            </a:r>
            <a:r>
              <a:rPr lang="en-GB" dirty="0"/>
              <a:t>, 2022</a:t>
            </a:r>
          </a:p>
        </p:txBody>
      </p:sp>
      <p:sp>
        <p:nvSpPr>
          <p:cNvPr id="13" name="Rectangle: Rounded Corners 12">
            <a:extLst>
              <a:ext uri="{FF2B5EF4-FFF2-40B4-BE49-F238E27FC236}">
                <a16:creationId xmlns:a16="http://schemas.microsoft.com/office/drawing/2014/main" id="{91277070-399D-D05C-96AA-D4A4ECEF2E28}"/>
              </a:ext>
            </a:extLst>
          </p:cNvPr>
          <p:cNvSpPr/>
          <p:nvPr/>
        </p:nvSpPr>
        <p:spPr>
          <a:xfrm>
            <a:off x="332234" y="1688415"/>
            <a:ext cx="3454400" cy="2794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Introduction</a:t>
            </a:r>
          </a:p>
        </p:txBody>
      </p:sp>
      <p:sp>
        <p:nvSpPr>
          <p:cNvPr id="3" name="TextBox 2">
            <a:extLst>
              <a:ext uri="{FF2B5EF4-FFF2-40B4-BE49-F238E27FC236}">
                <a16:creationId xmlns:a16="http://schemas.microsoft.com/office/drawing/2014/main" id="{5EA3B0C8-1F24-84C3-3D9E-9BA16060EC8B}"/>
              </a:ext>
            </a:extLst>
          </p:cNvPr>
          <p:cNvSpPr txBox="1"/>
          <p:nvPr/>
        </p:nvSpPr>
        <p:spPr>
          <a:xfrm>
            <a:off x="7653868" y="5342467"/>
            <a:ext cx="3918857" cy="461665"/>
          </a:xfrm>
          <a:prstGeom prst="rect">
            <a:avLst/>
          </a:prstGeom>
          <a:noFill/>
        </p:spPr>
        <p:txBody>
          <a:bodyPr wrap="square" rtlCol="0">
            <a:spAutoFit/>
          </a:bodyPr>
          <a:lstStyle/>
          <a:p>
            <a:r>
              <a:rPr lang="en-GB" sz="1200" dirty="0">
                <a:hlinkClick r:id="rId4">
                  <a:extLst>
                    <a:ext uri="{A12FA001-AC4F-418D-AE19-62706E023703}">
                      <ahyp:hlinkClr xmlns:ahyp="http://schemas.microsoft.com/office/drawing/2018/hyperlinkcolor" val="tx"/>
                    </a:ext>
                  </a:extLst>
                </a:hlinkClick>
              </a:rPr>
              <a:t>SOURCE: Circulatory System: Pulmonary and Systemic Circuits (thoughtco.com)</a:t>
            </a:r>
            <a:endParaRPr lang="en-GB" sz="1200" dirty="0"/>
          </a:p>
        </p:txBody>
      </p:sp>
      <p:sp>
        <p:nvSpPr>
          <p:cNvPr id="4" name="TextBox 3">
            <a:extLst>
              <a:ext uri="{FF2B5EF4-FFF2-40B4-BE49-F238E27FC236}">
                <a16:creationId xmlns:a16="http://schemas.microsoft.com/office/drawing/2014/main" id="{2B997621-55AF-1DEF-7280-D4BF778EF9E9}"/>
              </a:ext>
            </a:extLst>
          </p:cNvPr>
          <p:cNvSpPr txBox="1"/>
          <p:nvPr/>
        </p:nvSpPr>
        <p:spPr>
          <a:xfrm>
            <a:off x="174172" y="1991946"/>
            <a:ext cx="7309156" cy="1997919"/>
          </a:xfrm>
          <a:prstGeom prst="rect">
            <a:avLst/>
          </a:prstGeom>
          <a:noFill/>
        </p:spPr>
        <p:txBody>
          <a:bodyPr wrap="square" rtlCol="0">
            <a:spAutoFit/>
          </a:bodyPr>
          <a:lstStyle/>
          <a:p>
            <a:pPr>
              <a:lnSpc>
                <a:spcPct val="150000"/>
              </a:lnSpc>
            </a:pPr>
            <a:r>
              <a:rPr lang="en-GB" sz="1400" dirty="0"/>
              <a:t>This work is meant to enhance fundamental research study and knowledge,  and to present concise descriptions of the cardiovascular system.</a:t>
            </a:r>
          </a:p>
          <a:p>
            <a:pPr>
              <a:lnSpc>
                <a:spcPct val="150000"/>
              </a:lnSpc>
            </a:pPr>
            <a:r>
              <a:rPr lang="en-GB" sz="1400" dirty="0"/>
              <a:t>In contrast to most body functions, the cardiovascular system's role is crucial for embryonic life, resulting in the heart that must pulse to sustain blood flow even before its morphogenesis is accomplished.</a:t>
            </a:r>
          </a:p>
          <a:p>
            <a:pPr>
              <a:lnSpc>
                <a:spcPct val="150000"/>
              </a:lnSpc>
            </a:pPr>
            <a:r>
              <a:rPr lang="en-GB" sz="1400" dirty="0"/>
              <a:t> The shape of a heart is influenced by its activity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Sedmera</a:t>
            </a:r>
            <a:r>
              <a:rPr lang="en-GB" sz="1400" dirty="0">
                <a:effectLst/>
                <a:latin typeface="Calibri" panose="020F0502020204030204" pitchFamily="34" charset="0"/>
                <a:ea typeface="Calibri" panose="020F0502020204030204" pitchFamily="34" charset="0"/>
                <a:cs typeface="Times New Roman" panose="02020603050405020304" pitchFamily="18" charset="0"/>
              </a:rPr>
              <a:t> 2005)</a:t>
            </a:r>
            <a:endParaRPr lang="en-GB" sz="1400" dirty="0"/>
          </a:p>
        </p:txBody>
      </p:sp>
      <p:sp>
        <p:nvSpPr>
          <p:cNvPr id="6" name="Rectangle: Rounded Corners 5">
            <a:extLst>
              <a:ext uri="{FF2B5EF4-FFF2-40B4-BE49-F238E27FC236}">
                <a16:creationId xmlns:a16="http://schemas.microsoft.com/office/drawing/2014/main" id="{7BFA6BB2-2ECE-A703-E1D7-1A1845E14C2A}"/>
              </a:ext>
            </a:extLst>
          </p:cNvPr>
          <p:cNvSpPr/>
          <p:nvPr/>
        </p:nvSpPr>
        <p:spPr>
          <a:xfrm>
            <a:off x="93134" y="4205657"/>
            <a:ext cx="3454400" cy="29391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Cardiovascular system</a:t>
            </a:r>
          </a:p>
        </p:txBody>
      </p:sp>
      <p:sp>
        <p:nvSpPr>
          <p:cNvPr id="17" name="TextBox 16">
            <a:extLst>
              <a:ext uri="{FF2B5EF4-FFF2-40B4-BE49-F238E27FC236}">
                <a16:creationId xmlns:a16="http://schemas.microsoft.com/office/drawing/2014/main" id="{58AAC5E8-1786-E58E-FF2E-AD636DBB46B3}"/>
              </a:ext>
            </a:extLst>
          </p:cNvPr>
          <p:cNvSpPr txBox="1"/>
          <p:nvPr/>
        </p:nvSpPr>
        <p:spPr>
          <a:xfrm>
            <a:off x="20384" y="4461415"/>
            <a:ext cx="7054299" cy="1028423"/>
          </a:xfrm>
          <a:prstGeom prst="rect">
            <a:avLst/>
          </a:prstGeom>
          <a:noFill/>
        </p:spPr>
        <p:txBody>
          <a:bodyPr wrap="square" rtlCol="0">
            <a:spAutoFit/>
          </a:bodyPr>
          <a:lstStyle/>
          <a:p>
            <a:pPr>
              <a:lnSpc>
                <a:spcPct val="150000"/>
              </a:lnSpc>
            </a:pPr>
            <a:r>
              <a:rPr lang="en-GB" sz="1400" dirty="0"/>
              <a:t>The heart, veins, arteries, and capillaries constitute the cardiovascular system. The pulmonary and systemic circulatory systems are made up of these components. The cardiac phase is divided into two stages: systole and diastole (Schmid 1989).</a:t>
            </a:r>
          </a:p>
        </p:txBody>
      </p:sp>
      <p:pic>
        <p:nvPicPr>
          <p:cNvPr id="19" name="Picture 18">
            <a:extLst>
              <a:ext uri="{FF2B5EF4-FFF2-40B4-BE49-F238E27FC236}">
                <a16:creationId xmlns:a16="http://schemas.microsoft.com/office/drawing/2014/main" id="{3625928C-89AD-CAAD-9C5C-4E6159E911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134" y="5570153"/>
            <a:ext cx="3375953" cy="3558848"/>
          </a:xfrm>
          <a:prstGeom prst="rect">
            <a:avLst/>
          </a:prstGeom>
        </p:spPr>
      </p:pic>
      <p:sp>
        <p:nvSpPr>
          <p:cNvPr id="20" name="TextBox 19">
            <a:extLst>
              <a:ext uri="{FF2B5EF4-FFF2-40B4-BE49-F238E27FC236}">
                <a16:creationId xmlns:a16="http://schemas.microsoft.com/office/drawing/2014/main" id="{D0AD01EC-3691-6DD1-333A-1A3AE8DE20D9}"/>
              </a:ext>
            </a:extLst>
          </p:cNvPr>
          <p:cNvSpPr txBox="1"/>
          <p:nvPr/>
        </p:nvSpPr>
        <p:spPr>
          <a:xfrm>
            <a:off x="3786634" y="5804132"/>
            <a:ext cx="3251475" cy="3290581"/>
          </a:xfrm>
          <a:prstGeom prst="rect">
            <a:avLst/>
          </a:prstGeom>
          <a:noFill/>
        </p:spPr>
        <p:txBody>
          <a:bodyPr wrap="square" rtlCol="0">
            <a:spAutoFit/>
          </a:bodyPr>
          <a:lstStyle/>
          <a:p>
            <a:pPr>
              <a:lnSpc>
                <a:spcPct val="150000"/>
              </a:lnSpc>
            </a:pPr>
            <a:r>
              <a:rPr lang="en-GB" sz="1400" dirty="0"/>
              <a:t>The cardiovascular system, a closed network of valves, circulates blood. On average, the whole amount of blood goes through the heart and lungs in one minute.  Subsequently disseminated to various regions of the body in accordance with their unique requirements.  The </a:t>
            </a:r>
            <a:r>
              <a:rPr lang="en-GB" sz="1400" dirty="0" err="1"/>
              <a:t>color</a:t>
            </a:r>
            <a:r>
              <a:rPr lang="en-GB" sz="1400" dirty="0"/>
              <a:t> of oxygenated blood is red, whereas deoxygenated blood is blue. (Griffith 1996)</a:t>
            </a:r>
          </a:p>
        </p:txBody>
      </p:sp>
      <p:sp>
        <p:nvSpPr>
          <p:cNvPr id="21" name="TextBox 20">
            <a:extLst>
              <a:ext uri="{FF2B5EF4-FFF2-40B4-BE49-F238E27FC236}">
                <a16:creationId xmlns:a16="http://schemas.microsoft.com/office/drawing/2014/main" id="{C49CE1FD-E779-340B-0428-1456668EEC1B}"/>
              </a:ext>
            </a:extLst>
          </p:cNvPr>
          <p:cNvSpPr txBox="1"/>
          <p:nvPr/>
        </p:nvSpPr>
        <p:spPr>
          <a:xfrm>
            <a:off x="7226300" y="6650182"/>
            <a:ext cx="5559878" cy="3182859"/>
          </a:xfrm>
          <a:prstGeom prst="rect">
            <a:avLst/>
          </a:prstGeom>
          <a:noFill/>
        </p:spPr>
        <p:txBody>
          <a:bodyPr wrap="square" rtlCol="0">
            <a:spAutoFit/>
          </a:bodyPr>
          <a:lstStyle/>
          <a:p>
            <a:endParaRPr lang="en-GB" sz="1400" dirty="0"/>
          </a:p>
          <a:p>
            <a:pPr>
              <a:lnSpc>
                <a:spcPct val="150000"/>
              </a:lnSpc>
            </a:pPr>
            <a:r>
              <a:rPr lang="en-GB" sz="1400" dirty="0"/>
              <a:t>The nervous system controls the heart's activity basically. The cyclic pulse of the heart, on the other hand, is sustained by excitatory signals created within the heart</a:t>
            </a:r>
            <a:r>
              <a:rPr lang="en-GB" sz="1400" dirty="0">
                <a:solidFill>
                  <a:srgbClr val="006621"/>
                </a:solidFill>
                <a:latin typeface="Arial" panose="020B0604020202020204" pitchFamily="34" charset="0"/>
              </a:rPr>
              <a:t>, </a:t>
            </a:r>
            <a:r>
              <a:rPr lang="en-GB" sz="1400" b="0" i="0" dirty="0">
                <a:effectLst/>
              </a:rPr>
              <a:t>Wingard,  Barrett-Connor 1985</a:t>
            </a:r>
            <a:r>
              <a:rPr lang="en-GB" sz="1400" dirty="0"/>
              <a:t>. A heart taken from the chest will carry on beating at a consistent frequency, under the correct conditions.</a:t>
            </a:r>
          </a:p>
          <a:p>
            <a:pPr>
              <a:lnSpc>
                <a:spcPct val="150000"/>
              </a:lnSpc>
            </a:pPr>
            <a:r>
              <a:rPr lang="en-GB" sz="1400" dirty="0"/>
              <a:t>The heart has </a:t>
            </a:r>
            <a:r>
              <a:rPr lang="en-GB" altLang="en-US" sz="1400" dirty="0">
                <a:latin typeface="Calibri" panose="020F0502020204030204" pitchFamily="34" charset="0"/>
              </a:rPr>
              <a:t> 4 chambers: the left and right atrium and the left and right ventricle witch are divided in 2 sides. The thickest muscle of the heart are the ventricles that are responsible of pimping the blood. </a:t>
            </a:r>
          </a:p>
          <a:p>
            <a:pPr>
              <a:lnSpc>
                <a:spcPct val="150000"/>
              </a:lnSpc>
            </a:pPr>
            <a:r>
              <a:rPr lang="en-GB" sz="1400" dirty="0"/>
              <a:t>(</a:t>
            </a:r>
            <a:r>
              <a:rPr lang="en-GB" sz="1400" i="0" dirty="0">
                <a:effectLst/>
              </a:rPr>
              <a:t> Waugh,  Grant 2014)</a:t>
            </a:r>
            <a:endParaRPr lang="en-GB" sz="1400" dirty="0"/>
          </a:p>
        </p:txBody>
      </p:sp>
      <p:sp>
        <p:nvSpPr>
          <p:cNvPr id="22" name="Rectangle: Rounded Corners 21">
            <a:extLst>
              <a:ext uri="{FF2B5EF4-FFF2-40B4-BE49-F238E27FC236}">
                <a16:creationId xmlns:a16="http://schemas.microsoft.com/office/drawing/2014/main" id="{8FD1803E-690E-7474-95C3-AF1B5AD3AAB7}"/>
              </a:ext>
            </a:extLst>
          </p:cNvPr>
          <p:cNvSpPr/>
          <p:nvPr/>
        </p:nvSpPr>
        <p:spPr>
          <a:xfrm>
            <a:off x="7653868" y="6354618"/>
            <a:ext cx="2866350" cy="295564"/>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Heart</a:t>
            </a:r>
          </a:p>
        </p:txBody>
      </p:sp>
      <p:sp>
        <p:nvSpPr>
          <p:cNvPr id="23" name="TextBox 22">
            <a:extLst>
              <a:ext uri="{FF2B5EF4-FFF2-40B4-BE49-F238E27FC236}">
                <a16:creationId xmlns:a16="http://schemas.microsoft.com/office/drawing/2014/main" id="{22DBCB21-50EE-8FF2-72A6-612D87E1FB9F}"/>
              </a:ext>
            </a:extLst>
          </p:cNvPr>
          <p:cNvSpPr txBox="1"/>
          <p:nvPr/>
        </p:nvSpPr>
        <p:spPr>
          <a:xfrm>
            <a:off x="174172" y="9060873"/>
            <a:ext cx="2920010" cy="261610"/>
          </a:xfrm>
          <a:prstGeom prst="rect">
            <a:avLst/>
          </a:prstGeom>
          <a:noFill/>
        </p:spPr>
        <p:txBody>
          <a:bodyPr wrap="square" rtlCol="0">
            <a:spAutoFit/>
          </a:bodyPr>
          <a:lstStyle/>
          <a:p>
            <a:r>
              <a:rPr lang="en-GB" sz="1100" dirty="0"/>
              <a:t>Schmidt, R. F., and </a:t>
            </a:r>
            <a:r>
              <a:rPr lang="en-GB" sz="1100" dirty="0" err="1"/>
              <a:t>Thews</a:t>
            </a:r>
            <a:r>
              <a:rPr lang="en-GB" sz="1100" dirty="0"/>
              <a:t>, G. (editors), 1989,</a:t>
            </a:r>
          </a:p>
        </p:txBody>
      </p:sp>
      <p:pic>
        <p:nvPicPr>
          <p:cNvPr id="25" name="Picture 24" descr="Diagram">
            <a:extLst>
              <a:ext uri="{FF2B5EF4-FFF2-40B4-BE49-F238E27FC236}">
                <a16:creationId xmlns:a16="http://schemas.microsoft.com/office/drawing/2014/main" id="{1C07CA95-33D5-C4BA-F17C-E1366A20942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4683" y="9484697"/>
            <a:ext cx="4787020" cy="2967414"/>
          </a:xfrm>
          <a:prstGeom prst="rect">
            <a:avLst/>
          </a:prstGeom>
        </p:spPr>
      </p:pic>
      <p:sp>
        <p:nvSpPr>
          <p:cNvPr id="26" name="TextBox 25">
            <a:extLst>
              <a:ext uri="{FF2B5EF4-FFF2-40B4-BE49-F238E27FC236}">
                <a16:creationId xmlns:a16="http://schemas.microsoft.com/office/drawing/2014/main" id="{7C943E71-307F-EE1E-0807-6DDD17DAD1A8}"/>
              </a:ext>
            </a:extLst>
          </p:cNvPr>
          <p:cNvSpPr txBox="1"/>
          <p:nvPr/>
        </p:nvSpPr>
        <p:spPr>
          <a:xfrm>
            <a:off x="7376557" y="12388443"/>
            <a:ext cx="4473477" cy="307777"/>
          </a:xfrm>
          <a:prstGeom prst="rect">
            <a:avLst/>
          </a:prstGeom>
          <a:noFill/>
        </p:spPr>
        <p:txBody>
          <a:bodyPr wrap="square" rtlCol="0">
            <a:spAutoFit/>
          </a:bodyPr>
          <a:lstStyle/>
          <a:p>
            <a:r>
              <a:rPr lang="en-GB" sz="1400" dirty="0" err="1"/>
              <a:t>Source:</a:t>
            </a:r>
            <a:r>
              <a:rPr lang="en-GB" sz="1400" dirty="0" err="1">
                <a:solidFill>
                  <a:srgbClr val="0563C1"/>
                </a:solidFill>
                <a:hlinkClick r:id="rId7">
                  <a:extLst>
                    <a:ext uri="{A12FA001-AC4F-418D-AE19-62706E023703}">
                      <ahyp:hlinkClr xmlns:ahyp="http://schemas.microsoft.com/office/drawing/2018/hyperlinkcolor" val="tx"/>
                    </a:ext>
                  </a:extLst>
                </a:hlinkClick>
              </a:rPr>
              <a:t>cardiac</a:t>
            </a:r>
            <a:r>
              <a:rPr lang="en-GB" sz="1400" dirty="0">
                <a:hlinkClick r:id="rId7">
                  <a:extLst>
                    <a:ext uri="{A12FA001-AC4F-418D-AE19-62706E023703}">
                      <ahyp:hlinkClr xmlns:ahyp="http://schemas.microsoft.com/office/drawing/2018/hyperlinkcolor" val="tx"/>
                    </a:ext>
                  </a:extLst>
                </a:hlinkClick>
              </a:rPr>
              <a:t> physiology - Google Search</a:t>
            </a:r>
            <a:endParaRPr lang="en-GB" sz="1400" dirty="0"/>
          </a:p>
        </p:txBody>
      </p:sp>
      <p:sp>
        <p:nvSpPr>
          <p:cNvPr id="27" name="TextBox 26">
            <a:extLst>
              <a:ext uri="{FF2B5EF4-FFF2-40B4-BE49-F238E27FC236}">
                <a16:creationId xmlns:a16="http://schemas.microsoft.com/office/drawing/2014/main" id="{F279A4F1-2486-545D-A467-C3983369579D}"/>
              </a:ext>
            </a:extLst>
          </p:cNvPr>
          <p:cNvSpPr txBox="1"/>
          <p:nvPr/>
        </p:nvSpPr>
        <p:spPr>
          <a:xfrm>
            <a:off x="174172" y="9509876"/>
            <a:ext cx="6900511" cy="1767087"/>
          </a:xfrm>
          <a:prstGeom prst="rect">
            <a:avLst/>
          </a:prstGeom>
          <a:noFill/>
        </p:spPr>
        <p:txBody>
          <a:bodyPr wrap="square" rtlCol="0">
            <a:spAutoFit/>
          </a:bodyPr>
          <a:lstStyle/>
          <a:p>
            <a:pPr>
              <a:lnSpc>
                <a:spcPct val="150000"/>
              </a:lnSpc>
            </a:pPr>
            <a:r>
              <a:rPr lang="en-GB" sz="1400" dirty="0"/>
              <a:t>According to </a:t>
            </a:r>
            <a:r>
              <a:rPr lang="en-GB" sz="1800" dirty="0">
                <a:solidFill>
                  <a:srgbClr val="222222"/>
                </a:solidFill>
                <a:effectLst/>
                <a:latin typeface="Arial" panose="020B0604020202020204" pitchFamily="34" charset="0"/>
                <a:ea typeface="Calibri" panose="020F0502020204030204" pitchFamily="34" charset="0"/>
              </a:rPr>
              <a:t> </a:t>
            </a:r>
            <a:r>
              <a:rPr lang="en-GB" sz="1400" dirty="0" err="1">
                <a:solidFill>
                  <a:srgbClr val="222222"/>
                </a:solidFill>
                <a:effectLst/>
                <a:ea typeface="Calibri" panose="020F0502020204030204" pitchFamily="34" charset="0"/>
              </a:rPr>
              <a:t>Dampney</a:t>
            </a:r>
            <a:r>
              <a:rPr lang="en-GB" sz="1400" dirty="0">
                <a:solidFill>
                  <a:srgbClr val="222222"/>
                </a:solidFill>
                <a:effectLst/>
                <a:ea typeface="Calibri" panose="020F0502020204030204" pitchFamily="34" charset="0"/>
              </a:rPr>
              <a:t>,  2016 </a:t>
            </a:r>
            <a:r>
              <a:rPr lang="en-GB" sz="1400" dirty="0"/>
              <a:t>The circulatory system contributes to equilibrium by continuously providing oxygen and glucose to the nervous system's central parts (brain and spinal cord). Brain cells begin to die after only one minute lacking oxygenation. All of the body's homeostatic mechanisms are controlled by the brain. The body cannot maintain homeostasis if the circulatory system fails to give oxygen to the brain.</a:t>
            </a:r>
          </a:p>
        </p:txBody>
      </p:sp>
      <p:sp>
        <p:nvSpPr>
          <p:cNvPr id="28" name="TextBox 27">
            <a:extLst>
              <a:ext uri="{FF2B5EF4-FFF2-40B4-BE49-F238E27FC236}">
                <a16:creationId xmlns:a16="http://schemas.microsoft.com/office/drawing/2014/main" id="{A0D8D9F0-D37E-5F59-12C5-E8E0E7C43668}"/>
              </a:ext>
            </a:extLst>
          </p:cNvPr>
          <p:cNvSpPr txBox="1"/>
          <p:nvPr/>
        </p:nvSpPr>
        <p:spPr>
          <a:xfrm>
            <a:off x="63791" y="226107"/>
            <a:ext cx="3763516" cy="1391150"/>
          </a:xfrm>
          <a:prstGeom prst="rect">
            <a:avLst/>
          </a:prstGeom>
          <a:noFill/>
        </p:spPr>
        <p:txBody>
          <a:bodyPr wrap="square" rtlCol="0">
            <a:spAutoFit/>
          </a:bodyPr>
          <a:lstStyle/>
          <a:p>
            <a:pPr algn="ctr"/>
            <a:r>
              <a:rPr lang="en-GB" sz="1000" dirty="0">
                <a:solidFill>
                  <a:srgbClr val="0070C0"/>
                </a:solidFill>
              </a:rPr>
              <a:t>STUDENT NAME AND NUMBER: CATALINA TIHULCA 2027642</a:t>
            </a:r>
          </a:p>
          <a:p>
            <a:pPr algn="ctr">
              <a:lnSpc>
                <a:spcPct val="107000"/>
              </a:lnSpc>
              <a:spcAft>
                <a:spcPts val="800"/>
              </a:spcAft>
            </a:pPr>
            <a:endParaRPr lang="en-GB" sz="1000" dirty="0">
              <a:solidFill>
                <a:srgbClr val="0070C0"/>
              </a:solidFill>
            </a:endParaRPr>
          </a:p>
          <a:p>
            <a:pPr algn="ctr">
              <a:lnSpc>
                <a:spcPct val="107000"/>
              </a:lnSpc>
              <a:spcAft>
                <a:spcPts val="800"/>
              </a:spcAft>
            </a:pPr>
            <a:r>
              <a:rPr lang="en-GB" sz="1000" dirty="0">
                <a:solidFill>
                  <a:srgbClr val="0070C0"/>
                </a:solidFill>
              </a:rPr>
              <a:t>MODULE CODE AND NAME: </a:t>
            </a:r>
            <a:r>
              <a:rPr lang="en-GB" sz="105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Introduction to Physiology (BMHP5003_BIRM</a:t>
            </a:r>
          </a:p>
          <a:p>
            <a:pPr algn="ctr">
              <a:lnSpc>
                <a:spcPct val="107000"/>
              </a:lnSpc>
              <a:spcAft>
                <a:spcPts val="800"/>
              </a:spcAft>
            </a:pPr>
            <a:r>
              <a:rPr lang="en-GB" sz="1050" dirty="0">
                <a:solidFill>
                  <a:srgbClr val="0070C0"/>
                </a:solidFill>
                <a:latin typeface="Calibri" panose="020F0502020204030204" pitchFamily="34" charset="0"/>
                <a:ea typeface="Calibri" panose="020F0502020204030204" pitchFamily="34" charset="0"/>
                <a:cs typeface="Calibri" panose="020F0502020204030204" pitchFamily="34" charset="0"/>
              </a:rPr>
              <a:t>LECTURER NAME: RACHEL RIVERS</a:t>
            </a:r>
            <a:endParaRPr lang="en-GB" sz="105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2929478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170A26-80DC-B27D-BF8A-4F2742E4B15C}"/>
              </a:ext>
            </a:extLst>
          </p:cNvPr>
          <p:cNvPicPr>
            <a:picLocks noChangeAspect="1"/>
          </p:cNvPicPr>
          <p:nvPr/>
        </p:nvPicPr>
        <p:blipFill>
          <a:blip r:embed="rId2"/>
          <a:stretch>
            <a:fillRect/>
          </a:stretch>
        </p:blipFill>
        <p:spPr>
          <a:xfrm>
            <a:off x="48375" y="11686743"/>
            <a:ext cx="3072650" cy="1353429"/>
          </a:xfrm>
          <a:prstGeom prst="rect">
            <a:avLst/>
          </a:prstGeom>
        </p:spPr>
      </p:pic>
      <p:sp>
        <p:nvSpPr>
          <p:cNvPr id="6" name="Rectangle: Rounded Corners 5">
            <a:extLst>
              <a:ext uri="{FF2B5EF4-FFF2-40B4-BE49-F238E27FC236}">
                <a16:creationId xmlns:a16="http://schemas.microsoft.com/office/drawing/2014/main" id="{0C297C2C-9186-4B84-508F-FF86F1B85C6C}"/>
              </a:ext>
            </a:extLst>
          </p:cNvPr>
          <p:cNvSpPr/>
          <p:nvPr/>
        </p:nvSpPr>
        <p:spPr>
          <a:xfrm>
            <a:off x="279400" y="266700"/>
            <a:ext cx="4140200" cy="6096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Sign and Symptoms of a Heart attack</a:t>
            </a:r>
          </a:p>
        </p:txBody>
      </p:sp>
      <p:sp>
        <p:nvSpPr>
          <p:cNvPr id="7" name="TextBox 6">
            <a:extLst>
              <a:ext uri="{FF2B5EF4-FFF2-40B4-BE49-F238E27FC236}">
                <a16:creationId xmlns:a16="http://schemas.microsoft.com/office/drawing/2014/main" id="{53962979-AD70-C740-0F37-0205524F8BFC}"/>
              </a:ext>
            </a:extLst>
          </p:cNvPr>
          <p:cNvSpPr txBox="1"/>
          <p:nvPr/>
        </p:nvSpPr>
        <p:spPr>
          <a:xfrm>
            <a:off x="247651" y="918664"/>
            <a:ext cx="8077200" cy="5033557"/>
          </a:xfrm>
          <a:prstGeom prst="rect">
            <a:avLst/>
          </a:prstGeom>
          <a:noFill/>
        </p:spPr>
        <p:txBody>
          <a:bodyPr wrap="square" rtlCol="0">
            <a:spAutoFit/>
          </a:bodyPr>
          <a:lstStyle/>
          <a:p>
            <a:pPr>
              <a:lnSpc>
                <a:spcPct val="150000"/>
              </a:lnSpc>
            </a:pPr>
            <a:r>
              <a:rPr lang="en-GB" dirty="0"/>
              <a:t>According to </a:t>
            </a:r>
            <a:r>
              <a:rPr lang="en-GB" sz="1800" dirty="0">
                <a:solidFill>
                  <a:srgbClr val="212121"/>
                </a:solidFill>
                <a:effectLst/>
                <a:latin typeface="Calibri" panose="020F0502020204030204" pitchFamily="34" charset="0"/>
                <a:ea typeface="Calibri" panose="020F0502020204030204" pitchFamily="34" charset="0"/>
              </a:rPr>
              <a:t>Benjamin, Blaha, and </a:t>
            </a:r>
            <a:r>
              <a:rPr lang="en-GB" sz="1800" dirty="0" err="1">
                <a:solidFill>
                  <a:srgbClr val="212121"/>
                </a:solidFill>
                <a:effectLst/>
                <a:latin typeface="Calibri" panose="020F0502020204030204" pitchFamily="34" charset="0"/>
                <a:ea typeface="Calibri" panose="020F0502020204030204" pitchFamily="34" charset="0"/>
              </a:rPr>
              <a:t>Chiuve</a:t>
            </a:r>
            <a:r>
              <a:rPr lang="en-GB" sz="1800" dirty="0">
                <a:solidFill>
                  <a:srgbClr val="212121"/>
                </a:solidFill>
                <a:effectLst/>
                <a:latin typeface="Calibri" panose="020F0502020204030204" pitchFamily="34" charset="0"/>
                <a:ea typeface="Calibri" panose="020F0502020204030204" pitchFamily="34" charset="0"/>
              </a:rPr>
              <a:t>, 2017 </a:t>
            </a:r>
            <a:r>
              <a:rPr lang="en-GB" dirty="0"/>
              <a:t>Heart attacks happen when a part of the heart muscle somehow doesn't obtain enough blood circulation and are significant factors in heart problems, with an average of 750,000 happening each year.</a:t>
            </a:r>
          </a:p>
          <a:p>
            <a:pPr>
              <a:lnSpc>
                <a:spcPct val="150000"/>
              </a:lnSpc>
            </a:pPr>
            <a:r>
              <a:rPr lang="en-GB" dirty="0"/>
              <a:t>Early detection is essential for preventing death after a heart attack </a:t>
            </a:r>
            <a:r>
              <a:rPr lang="nl-NL" b="0" i="0" dirty="0">
                <a:solidFill>
                  <a:srgbClr val="212121"/>
                </a:solidFill>
                <a:effectLst/>
                <a:latin typeface="Cambria" panose="02040503050406030204" pitchFamily="18" charset="0"/>
              </a:rPr>
              <a:t>Dracup, McKinley, Doering 2008</a:t>
            </a:r>
          </a:p>
          <a:p>
            <a:pPr>
              <a:lnSpc>
                <a:spcPct val="150000"/>
              </a:lnSpc>
            </a:pPr>
            <a:r>
              <a:rPr lang="en-GB" dirty="0">
                <a:solidFill>
                  <a:srgbClr val="212121"/>
                </a:solidFill>
                <a:latin typeface="Cambria" panose="02040503050406030204" pitchFamily="18" charset="0"/>
              </a:rPr>
              <a:t>S</a:t>
            </a:r>
            <a:r>
              <a:rPr lang="en-GB" b="0" i="0" dirty="0">
                <a:solidFill>
                  <a:srgbClr val="212121"/>
                </a:solidFill>
                <a:effectLst/>
                <a:latin typeface="Cambria" panose="02040503050406030204" pitchFamily="18" charset="0"/>
              </a:rPr>
              <a:t>ymptoms of heart attack:</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Pain and discomfort in the jaw, neck or back</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Feeling week</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Chest pain</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P</a:t>
            </a:r>
            <a:r>
              <a:rPr lang="en-GB" b="0" i="0" dirty="0">
                <a:solidFill>
                  <a:srgbClr val="212121"/>
                </a:solidFill>
                <a:effectLst/>
                <a:latin typeface="Cambria" panose="02040503050406030204" pitchFamily="18" charset="0"/>
              </a:rPr>
              <a:t>ain or discomfort in the arms</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S</a:t>
            </a:r>
            <a:r>
              <a:rPr lang="en-GB" b="0" i="0" dirty="0">
                <a:solidFill>
                  <a:srgbClr val="212121"/>
                </a:solidFill>
                <a:effectLst/>
                <a:latin typeface="Cambria" panose="02040503050406030204" pitchFamily="18" charset="0"/>
              </a:rPr>
              <a:t>hortness of breath</a:t>
            </a:r>
            <a:endParaRPr lang="en-GB" dirty="0"/>
          </a:p>
        </p:txBody>
      </p:sp>
      <p:pic>
        <p:nvPicPr>
          <p:cNvPr id="9" name="Picture 8" descr="A close-up of a brain">
            <a:extLst>
              <a:ext uri="{FF2B5EF4-FFF2-40B4-BE49-F238E27FC236}">
                <a16:creationId xmlns:a16="http://schemas.microsoft.com/office/drawing/2014/main" id="{7DAA2B19-888F-5A30-D08A-BF30A1F453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6600" y="1095549"/>
            <a:ext cx="4476750" cy="4390852"/>
          </a:xfrm>
          <a:prstGeom prst="rect">
            <a:avLst/>
          </a:prstGeom>
        </p:spPr>
      </p:pic>
      <p:sp>
        <p:nvSpPr>
          <p:cNvPr id="10" name="TextBox 9">
            <a:extLst>
              <a:ext uri="{FF2B5EF4-FFF2-40B4-BE49-F238E27FC236}">
                <a16:creationId xmlns:a16="http://schemas.microsoft.com/office/drawing/2014/main" id="{8D8CC8DE-497C-4DD1-B9F5-3FA97637B834}"/>
              </a:ext>
            </a:extLst>
          </p:cNvPr>
          <p:cNvSpPr txBox="1"/>
          <p:nvPr/>
        </p:nvSpPr>
        <p:spPr>
          <a:xfrm>
            <a:off x="8674100" y="5582797"/>
            <a:ext cx="3505200" cy="369332"/>
          </a:xfrm>
          <a:prstGeom prst="rect">
            <a:avLst/>
          </a:prstGeom>
          <a:noFill/>
        </p:spPr>
        <p:txBody>
          <a:bodyPr wrap="square" rtlCol="0">
            <a:spAutoFit/>
          </a:bodyPr>
          <a:lstStyle/>
          <a:p>
            <a:r>
              <a:rPr lang="en-GB" dirty="0"/>
              <a:t>SORCE:</a:t>
            </a:r>
            <a:r>
              <a:rPr lang="en-GB" dirty="0">
                <a:solidFill>
                  <a:srgbClr val="0563C1"/>
                </a:solidFill>
                <a:hlinkClick r:id="rId4">
                  <a:extLst>
                    <a:ext uri="{A12FA001-AC4F-418D-AE19-62706E023703}">
                      <ahyp:hlinkClr xmlns:ahyp="http://schemas.microsoft.com/office/drawing/2018/hyperlinkcolor" val="tx"/>
                    </a:ext>
                  </a:extLst>
                </a:hlinkClick>
              </a:rPr>
              <a:t> </a:t>
            </a:r>
            <a:r>
              <a:rPr lang="en-GB" dirty="0">
                <a:hlinkClick r:id="rId4">
                  <a:extLst>
                    <a:ext uri="{A12FA001-AC4F-418D-AE19-62706E023703}">
                      <ahyp:hlinkClr xmlns:ahyp="http://schemas.microsoft.com/office/drawing/2018/hyperlinkcolor" val="tx"/>
                    </a:ext>
                  </a:extLst>
                </a:hlinkClick>
              </a:rPr>
              <a:t>heart attack - Bing images</a:t>
            </a:r>
            <a:endParaRPr lang="en-GB" dirty="0"/>
          </a:p>
        </p:txBody>
      </p:sp>
      <p:sp>
        <p:nvSpPr>
          <p:cNvPr id="11" name="Rectangle: Rounded Corners 10">
            <a:extLst>
              <a:ext uri="{FF2B5EF4-FFF2-40B4-BE49-F238E27FC236}">
                <a16:creationId xmlns:a16="http://schemas.microsoft.com/office/drawing/2014/main" id="{32D34282-D5EC-342A-6F11-8F0C03E86EB0}"/>
              </a:ext>
            </a:extLst>
          </p:cNvPr>
          <p:cNvSpPr/>
          <p:nvPr/>
        </p:nvSpPr>
        <p:spPr>
          <a:xfrm>
            <a:off x="7000875" y="6596687"/>
            <a:ext cx="3594100" cy="5334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Preventing Heart Attack</a:t>
            </a:r>
          </a:p>
        </p:txBody>
      </p:sp>
      <p:sp>
        <p:nvSpPr>
          <p:cNvPr id="12" name="TextBox 11">
            <a:extLst>
              <a:ext uri="{FF2B5EF4-FFF2-40B4-BE49-F238E27FC236}">
                <a16:creationId xmlns:a16="http://schemas.microsoft.com/office/drawing/2014/main" id="{34E2D2E9-3AD1-26C7-AC2A-EDD6E211C331}"/>
              </a:ext>
            </a:extLst>
          </p:cNvPr>
          <p:cNvSpPr txBox="1"/>
          <p:nvPr/>
        </p:nvSpPr>
        <p:spPr>
          <a:xfrm>
            <a:off x="5797550" y="7241061"/>
            <a:ext cx="6883400" cy="4939814"/>
          </a:xfrm>
          <a:prstGeom prst="rect">
            <a:avLst/>
          </a:prstGeom>
          <a:noFill/>
        </p:spPr>
        <p:txBody>
          <a:bodyPr wrap="square" rtlCol="0">
            <a:spAutoFit/>
          </a:bodyPr>
          <a:lstStyle/>
          <a:p>
            <a:pPr algn="r">
              <a:lnSpc>
                <a:spcPct val="150000"/>
              </a:lnSpc>
            </a:pPr>
            <a:r>
              <a:rPr lang="en-GB" b="0" i="0" dirty="0">
                <a:effectLst/>
              </a:rPr>
              <a:t>Some preventive measures to overcome heart attack risks include:</a:t>
            </a:r>
          </a:p>
          <a:p>
            <a:pPr algn="r">
              <a:lnSpc>
                <a:spcPct val="150000"/>
              </a:lnSpc>
              <a:buFont typeface="Arial" panose="020B0604020202020204" pitchFamily="34" charset="0"/>
              <a:buChar char="•"/>
            </a:pPr>
            <a:r>
              <a:rPr lang="en-GB" b="0" i="0" dirty="0">
                <a:effectLst/>
              </a:rPr>
              <a:t>Quit smoking</a:t>
            </a:r>
          </a:p>
          <a:p>
            <a:pPr algn="r">
              <a:lnSpc>
                <a:spcPct val="150000"/>
              </a:lnSpc>
              <a:buFont typeface="Arial" panose="020B0604020202020204" pitchFamily="34" charset="0"/>
              <a:buChar char="•"/>
            </a:pPr>
            <a:r>
              <a:rPr lang="en-GB" b="0" i="0" dirty="0">
                <a:effectLst/>
              </a:rPr>
              <a:t>Eat a balanced and healthy diet</a:t>
            </a:r>
          </a:p>
          <a:p>
            <a:pPr algn="r">
              <a:lnSpc>
                <a:spcPct val="150000"/>
              </a:lnSpc>
              <a:buFont typeface="Arial" panose="020B0604020202020204" pitchFamily="34" charset="0"/>
              <a:buChar char="•"/>
            </a:pPr>
            <a:r>
              <a:rPr lang="en-GB" b="0" i="0" dirty="0">
                <a:effectLst/>
              </a:rPr>
              <a:t>Stay active: get plenty of exercises</a:t>
            </a:r>
          </a:p>
          <a:p>
            <a:pPr algn="r">
              <a:lnSpc>
                <a:spcPct val="150000"/>
              </a:lnSpc>
              <a:buFont typeface="Arial" panose="020B0604020202020204" pitchFamily="34" charset="0"/>
              <a:buChar char="•"/>
            </a:pPr>
            <a:r>
              <a:rPr lang="en-GB" b="0" i="0" dirty="0">
                <a:effectLst/>
              </a:rPr>
              <a:t>Get plenty of good quality sleep</a:t>
            </a:r>
          </a:p>
          <a:p>
            <a:pPr algn="r">
              <a:lnSpc>
                <a:spcPct val="150000"/>
              </a:lnSpc>
              <a:buFont typeface="Arial" panose="020B0604020202020204" pitchFamily="34" charset="0"/>
              <a:buChar char="•"/>
            </a:pPr>
            <a:r>
              <a:rPr lang="en-GB" b="0" i="0" dirty="0">
                <a:effectLst/>
              </a:rPr>
              <a:t>Keep diabetes under control</a:t>
            </a:r>
          </a:p>
          <a:p>
            <a:pPr algn="r">
              <a:lnSpc>
                <a:spcPct val="150000"/>
              </a:lnSpc>
              <a:buFont typeface="Arial" panose="020B0604020202020204" pitchFamily="34" charset="0"/>
              <a:buChar char="•"/>
            </a:pPr>
            <a:r>
              <a:rPr lang="en-GB" b="0" i="0" dirty="0">
                <a:effectLst/>
              </a:rPr>
              <a:t>Keep alcohol intake down</a:t>
            </a:r>
          </a:p>
          <a:p>
            <a:pPr algn="r">
              <a:lnSpc>
                <a:spcPct val="150000"/>
              </a:lnSpc>
              <a:buFont typeface="Arial" panose="020B0604020202020204" pitchFamily="34" charset="0"/>
              <a:buChar char="•"/>
            </a:pPr>
            <a:r>
              <a:rPr lang="en-GB" b="0" i="0" dirty="0">
                <a:effectLst/>
              </a:rPr>
              <a:t>Maintain blood cholesterol at optimum levels</a:t>
            </a:r>
          </a:p>
          <a:p>
            <a:pPr algn="r">
              <a:lnSpc>
                <a:spcPct val="150000"/>
              </a:lnSpc>
              <a:buFont typeface="Arial" panose="020B0604020202020204" pitchFamily="34" charset="0"/>
              <a:buChar char="•"/>
            </a:pPr>
            <a:r>
              <a:rPr lang="en-GB" b="0" i="0" dirty="0">
                <a:effectLst/>
              </a:rPr>
              <a:t>Keep blood pressure in control</a:t>
            </a:r>
          </a:p>
          <a:p>
            <a:pPr algn="r">
              <a:lnSpc>
                <a:spcPct val="150000"/>
              </a:lnSpc>
              <a:buFont typeface="Arial" panose="020B0604020202020204" pitchFamily="34" charset="0"/>
              <a:buChar char="•"/>
            </a:pPr>
            <a:r>
              <a:rPr lang="en-GB" b="0" i="0" dirty="0">
                <a:effectLst/>
              </a:rPr>
              <a:t>Maintain a healthy body weight</a:t>
            </a:r>
          </a:p>
          <a:p>
            <a:pPr algn="r">
              <a:lnSpc>
                <a:spcPct val="150000"/>
              </a:lnSpc>
              <a:buFont typeface="Arial" panose="020B0604020202020204" pitchFamily="34" charset="0"/>
              <a:buChar char="•"/>
            </a:pPr>
            <a:r>
              <a:rPr lang="en-GB" b="0" i="0" dirty="0">
                <a:effectLst/>
              </a:rPr>
              <a:t>Avoid stress and learn how to manage stress</a:t>
            </a:r>
          </a:p>
          <a:p>
            <a:endParaRPr lang="en-GB" dirty="0"/>
          </a:p>
        </p:txBody>
      </p:sp>
      <p:pic>
        <p:nvPicPr>
          <p:cNvPr id="14" name="Picture 13" descr="A bowl of food">
            <a:extLst>
              <a:ext uri="{FF2B5EF4-FFF2-40B4-BE49-F238E27FC236}">
                <a16:creationId xmlns:a16="http://schemas.microsoft.com/office/drawing/2014/main" id="{B0DE6778-1914-9225-E889-B81E3B7E14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4500" y="7816917"/>
            <a:ext cx="6556375" cy="3375694"/>
          </a:xfrm>
          <a:prstGeom prst="rect">
            <a:avLst/>
          </a:prstGeom>
        </p:spPr>
      </p:pic>
      <p:sp>
        <p:nvSpPr>
          <p:cNvPr id="15" name="TextBox 14">
            <a:extLst>
              <a:ext uri="{FF2B5EF4-FFF2-40B4-BE49-F238E27FC236}">
                <a16:creationId xmlns:a16="http://schemas.microsoft.com/office/drawing/2014/main" id="{916E79E9-2508-9509-5500-6893BBD29D06}"/>
              </a:ext>
            </a:extLst>
          </p:cNvPr>
          <p:cNvSpPr txBox="1"/>
          <p:nvPr/>
        </p:nvSpPr>
        <p:spPr>
          <a:xfrm>
            <a:off x="444501" y="11317411"/>
            <a:ext cx="4673600" cy="369332"/>
          </a:xfrm>
          <a:prstGeom prst="rect">
            <a:avLst/>
          </a:prstGeom>
          <a:noFill/>
        </p:spPr>
        <p:txBody>
          <a:bodyPr wrap="square" rtlCol="0">
            <a:spAutoFit/>
          </a:bodyPr>
          <a:lstStyle/>
          <a:p>
            <a:r>
              <a:rPr lang="en-GB" dirty="0"/>
              <a:t>SORCE:</a:t>
            </a:r>
            <a:r>
              <a:rPr lang="en-GB" dirty="0">
                <a:hlinkClick r:id="rId6">
                  <a:extLst>
                    <a:ext uri="{A12FA001-AC4F-418D-AE19-62706E023703}">
                      <ahyp:hlinkClr xmlns:ahyp="http://schemas.microsoft.com/office/drawing/2018/hyperlinkcolor" val="tx"/>
                    </a:ext>
                  </a:extLst>
                </a:hlinkClick>
              </a:rPr>
              <a:t> healthy life HEALTY HEART - Bing images</a:t>
            </a:r>
            <a:endParaRPr lang="en-GB" dirty="0"/>
          </a:p>
        </p:txBody>
      </p:sp>
    </p:spTree>
    <p:extLst>
      <p:ext uri="{BB962C8B-B14F-4D97-AF65-F5344CB8AC3E}">
        <p14:creationId xmlns:p14="http://schemas.microsoft.com/office/powerpoint/2010/main" val="409150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3C0034-8158-8F25-B5A2-917E1101C059}"/>
              </a:ext>
            </a:extLst>
          </p:cNvPr>
          <p:cNvSpPr txBox="1"/>
          <p:nvPr/>
        </p:nvSpPr>
        <p:spPr>
          <a:xfrm>
            <a:off x="419100" y="209550"/>
            <a:ext cx="12344400" cy="7200561"/>
          </a:xfrm>
          <a:prstGeom prst="rect">
            <a:avLst/>
          </a:prstGeom>
          <a:noFill/>
        </p:spPr>
        <p:txBody>
          <a:bodyPr wrap="square" rtlCol="0">
            <a:spAutoFit/>
          </a:bodyPr>
          <a:lstStyle/>
          <a:p>
            <a:r>
              <a:rPr lang="en-GB" dirty="0"/>
              <a:t>REFERENCE LIST</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Benjamin, E.J., Blaha, M.J.,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Chiuve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S.E., Cushman, M., Das, S.R., Deo, R., De Ferranti, S.D., Floyd, J.,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Fornage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Gillespie, C.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Isasi</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C.R., 2017. Heart disease and stroke statistics—2017 update: a report from the American Heart Association.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circulation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135</a:t>
            </a:r>
            <a:r>
              <a:rPr lang="en-GB" sz="1800" dirty="0">
                <a:effectLst/>
                <a:latin typeface="Calibri" panose="020F0502020204030204" pitchFamily="34" charset="0"/>
                <a:ea typeface="Calibri" panose="020F0502020204030204" pitchFamily="34" charset="0"/>
                <a:cs typeface="Times New Roman" panose="02020603050405020304" pitchFamily="18" charset="0"/>
              </a:rPr>
              <a:t>(10), pp.e146-e603.</a:t>
            </a:r>
          </a:p>
          <a:p>
            <a:pPr>
              <a:lnSpc>
                <a:spcPct val="107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Dampney</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R.A., 2016. Central neural control of the cardiovascular system: current perspectives.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Advances in physiology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40</a:t>
            </a:r>
            <a:r>
              <a:rPr lang="en-GB" sz="1800" dirty="0">
                <a:effectLst/>
                <a:latin typeface="Calibri" panose="020F0502020204030204" pitchFamily="34" charset="0"/>
                <a:ea typeface="Calibri" panose="020F0502020204030204" pitchFamily="34" charset="0"/>
                <a:cs typeface="Times New Roman" panose="02020603050405020304" pitchFamily="18" charset="0"/>
              </a:rPr>
              <a:t>(3), pp.283-296.</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Doering, L.V., Moser, D.K., Riegel, B., McKinley, S., Davidson, P., Baker, H.,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Meischke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Dracup</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2010. Persistent comorbid symptoms of depression and anxiety predict mortality in heart disease.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cardiology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145</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pp.188-192.</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Griffith, T.M., 1996. Temporal chaos in the microcirculation.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Cardiovascular Research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31</a:t>
            </a:r>
            <a:r>
              <a:rPr lang="en-GB" sz="1800" dirty="0">
                <a:effectLst/>
                <a:latin typeface="Calibri" panose="020F0502020204030204" pitchFamily="34" charset="0"/>
                <a:ea typeface="Calibri" panose="020F0502020204030204" pitchFamily="34" charset="0"/>
                <a:cs typeface="Times New Roman" panose="02020603050405020304" pitchFamily="18" charset="0"/>
              </a:rPr>
              <a:t>(3), pp.342-358.Rushmer, R.F., 1989. Structure and function of the cardiovascular system. 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Handbook of research methods in cardiovascular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medicine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(pp. 5-22). Springer, Boston, MA.</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Schmidt, R.F., 1989. Integrative functions of the central nervous system. 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Human physiology</a:t>
            </a:r>
            <a:r>
              <a:rPr lang="en-GB" sz="1800" dirty="0">
                <a:effectLst/>
                <a:latin typeface="Calibri" panose="020F0502020204030204" pitchFamily="34" charset="0"/>
                <a:ea typeface="Calibri" panose="020F0502020204030204" pitchFamily="34" charset="0"/>
                <a:cs typeface="Times New Roman" panose="02020603050405020304" pitchFamily="18" charset="0"/>
              </a:rPr>
              <a:t> (pp. 124-165). Springer, Berlin, Heidelberg.</a:t>
            </a:r>
          </a:p>
          <a:p>
            <a:pPr>
              <a:lnSpc>
                <a:spcPct val="107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Sedmera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2005. Form follows function: developmental and physiological view on ventricular myocardial architecture.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European journal of cardio-thoracic surgery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28</a:t>
            </a:r>
            <a:r>
              <a:rPr lang="en-GB" sz="1800" dirty="0">
                <a:effectLst/>
                <a:latin typeface="Calibri" panose="020F0502020204030204" pitchFamily="34" charset="0"/>
                <a:ea typeface="Calibri" panose="020F0502020204030204" pitchFamily="34" charset="0"/>
                <a:cs typeface="Times New Roman" panose="02020603050405020304" pitchFamily="18" charset="0"/>
              </a:rPr>
              <a:t>(4), pp.526-528.</a:t>
            </a:r>
          </a:p>
          <a:p>
            <a:pPr>
              <a:lnSpc>
                <a:spcPct val="107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Stefanovska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Bracic</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Kvernmo</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H.D., 1999. Wavelet analysis of oscillations in the peripheral blood circulation measured by laser Doppler technique.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IEEE Transactions on Biomedical Engineering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46</a:t>
            </a:r>
            <a:r>
              <a:rPr lang="en-GB" sz="1800" dirty="0">
                <a:effectLst/>
                <a:latin typeface="Calibri" panose="020F0502020204030204" pitchFamily="34" charset="0"/>
                <a:ea typeface="Calibri" panose="020F0502020204030204" pitchFamily="34" charset="0"/>
                <a:cs typeface="Times New Roman" panose="02020603050405020304" pitchFamily="18" charset="0"/>
              </a:rPr>
              <a:t>(10), pp.1230-1239.. </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Waugh, A. and Grant, A.,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Ross &amp; Wilson Anatomy and physiology in health and illness E-book</a:t>
            </a:r>
            <a:r>
              <a:rPr lang="en-GB" sz="1800" dirty="0">
                <a:effectLst/>
                <a:latin typeface="Calibri" panose="020F0502020204030204" pitchFamily="34" charset="0"/>
                <a:ea typeface="Calibri" panose="020F0502020204030204" pitchFamily="34" charset="0"/>
                <a:cs typeface="Times New Roman" panose="02020603050405020304" pitchFamily="18" charset="0"/>
              </a:rPr>
              <a:t>. Elsevier Health Sciences.</a:t>
            </a:r>
          </a:p>
          <a:p>
            <a:r>
              <a:rPr lang="en-GB" b="0" i="0" dirty="0">
                <a:solidFill>
                  <a:srgbClr val="222222"/>
                </a:solidFill>
                <a:effectLst/>
                <a:latin typeface="Arial" panose="020B0604020202020204" pitchFamily="34" charset="0"/>
              </a:rPr>
              <a:t>Wingard, D.L. and Barrett-Connor, E., 1995. Heart disease and diabetes. </a:t>
            </a:r>
            <a:r>
              <a:rPr lang="en-GB" b="0" i="1" dirty="0">
                <a:solidFill>
                  <a:srgbClr val="222222"/>
                </a:solidFill>
                <a:effectLst/>
                <a:latin typeface="Arial" panose="020B0604020202020204" pitchFamily="34" charset="0"/>
              </a:rPr>
              <a:t>Diabetes in America</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(1), pp.429-448.</a:t>
            </a:r>
            <a:endParaRPr lang="en-GB" dirty="0"/>
          </a:p>
        </p:txBody>
      </p:sp>
    </p:spTree>
    <p:extLst>
      <p:ext uri="{BB962C8B-B14F-4D97-AF65-F5344CB8AC3E}">
        <p14:creationId xmlns:p14="http://schemas.microsoft.com/office/powerpoint/2010/main" val="2429363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520AD4-426E-4D89-9FFC-A02CBDBABD84}">
  <ds:schemaRefs>
    <ds:schemaRef ds:uri="0340dd18-0450-4afb-b5d1-97b484958e7b"/>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5861d064-84cb-4d90-8285-3b98c6fe9678"/>
    <ds:schemaRef ds:uri="http://www.w3.org/XML/1998/namespace"/>
    <ds:schemaRef ds:uri="http://purl.org/dc/dcmitype/"/>
  </ds:schemaRefs>
</ds:datastoreItem>
</file>

<file path=customXml/itemProps2.xml><?xml version="1.0" encoding="utf-8"?>
<ds:datastoreItem xmlns:ds="http://schemas.openxmlformats.org/officeDocument/2006/customXml" ds:itemID="{360CBC06-DFD5-4CC7-A148-4A04C630C49B}">
  <ds:schemaRefs>
    <ds:schemaRef ds:uri="http://schemas.microsoft.com/sharepoint/v3/contenttype/forms"/>
  </ds:schemaRefs>
</ds:datastoreItem>
</file>

<file path=customXml/itemProps3.xml><?xml version="1.0" encoding="utf-8"?>
<ds:datastoreItem xmlns:ds="http://schemas.openxmlformats.org/officeDocument/2006/customXml" ds:itemID="{B5B0699E-D4C9-4584-A9A8-5CF73D1B6F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737</TotalTime>
  <Words>1001</Words>
  <Application>Microsoft Office PowerPoint</Application>
  <PresentationFormat>Custom</PresentationFormat>
  <Paragraphs>56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Cambria</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Catalina</dc:creator>
  <cp:lastModifiedBy>Catalina</cp:lastModifiedBy>
  <cp:revision>27</cp:revision>
  <dcterms:created xsi:type="dcterms:W3CDTF">2022-10-20T07:42:43Z</dcterms:created>
  <dcterms:modified xsi:type="dcterms:W3CDTF">2022-10-21T07:20:03Z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