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8288000" cy="10287000"/>
  <p:notesSz cx="6858000" cy="9144000"/>
  <p:embeddedFontLst>
    <p:embeddedFont>
      <p:font typeface="Agrandir Bold" panose="020B0604020202020204" charset="0"/>
      <p:regular r:id="rId15"/>
    </p:embeddedFont>
    <p:embeddedFont>
      <p:font typeface="Agrandir Ultra-Bold" panose="020B0604020202020204" charset="0"/>
      <p:regular r:id="rId16"/>
    </p:embeddedFont>
    <p:embeddedFont>
      <p:font typeface="Calibri" panose="020F0502020204030204" pitchFamily="34" charset="0"/>
      <p:regular r:id="rId17"/>
      <p:bold r:id="rId18"/>
      <p:italic r:id="rId19"/>
      <p:boldItalic r:id="rId20"/>
    </p:embeddedFont>
    <p:embeddedFont>
      <p:font typeface="Canva Sans Bold" panose="020B0604020202020204" charset="0"/>
      <p:regular r:id="rId21"/>
    </p:embeddedFont>
    <p:embeddedFont>
      <p:font typeface="Glacial Indifference" panose="020B0604020202020204" charset="0"/>
      <p:regular r:id="rId22"/>
    </p:embeddedFont>
    <p:embeddedFont>
      <p:font typeface="Glacial Indifference Bold" panose="020B0604020202020204" charset="0"/>
      <p:regular r:id="rId23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39" d="100"/>
          <a:sy n="39" d="100"/>
        </p:scale>
        <p:origin x="940" y="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4.fntdata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font" Target="fonts/font7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3.fntdata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font" Target="fonts/font2.fntdata"/><Relationship Id="rId20" Type="http://schemas.openxmlformats.org/officeDocument/2006/relationships/font" Target="fonts/font6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font" Target="fonts/font1.fntdata"/><Relationship Id="rId23" Type="http://schemas.openxmlformats.org/officeDocument/2006/relationships/font" Target="fonts/font9.fntdata"/><Relationship Id="rId10" Type="http://schemas.openxmlformats.org/officeDocument/2006/relationships/slide" Target="slides/slide9.xml"/><Relationship Id="rId19" Type="http://schemas.openxmlformats.org/officeDocument/2006/relationships/font" Target="fonts/font5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8.fntdata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1/9/2024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1/9/2024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1/9/2024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1/9/2024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1/9/2024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1/9/2024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1/9/2024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4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3.svg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4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7.jpe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4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4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4.pn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11.jpe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4.png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4.png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15.jpeg"/><Relationship Id="rId5" Type="http://schemas.openxmlformats.org/officeDocument/2006/relationships/image" Target="../media/image14.svg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4.png"/><Relationship Id="rId4" Type="http://schemas.openxmlformats.org/officeDocument/2006/relationships/image" Target="../media/image16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4.png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4.png"/><Relationship Id="rId4" Type="http://schemas.openxmlformats.org/officeDocument/2006/relationships/image" Target="../media/image20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4.png"/><Relationship Id="rId5" Type="http://schemas.openxmlformats.org/officeDocument/2006/relationships/image" Target="../media/image14.svg"/><Relationship Id="rId4" Type="http://schemas.openxmlformats.org/officeDocument/2006/relationships/image" Target="../media/image1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 noChangeAspect="1"/>
          </p:cNvGrpSpPr>
          <p:nvPr/>
        </p:nvGrpSpPr>
        <p:grpSpPr>
          <a:xfrm>
            <a:off x="-34634" y="787862"/>
            <a:ext cx="8674198" cy="8674198"/>
            <a:chOff x="0" y="0"/>
            <a:chExt cx="6350000" cy="63500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6350000" cy="6350000"/>
            </a:xfrm>
            <a:custGeom>
              <a:avLst/>
              <a:gdLst/>
              <a:ahLst/>
              <a:cxnLst/>
              <a:rect l="l" t="t" r="r" b="b"/>
              <a:pathLst>
                <a:path w="6350000" h="6350000">
                  <a:moveTo>
                    <a:pt x="4140200" y="0"/>
                  </a:moveTo>
                  <a:cubicBezTo>
                    <a:pt x="4140200" y="533400"/>
                    <a:pt x="3708400" y="965200"/>
                    <a:pt x="3175000" y="965200"/>
                  </a:cubicBezTo>
                  <a:cubicBezTo>
                    <a:pt x="2641600" y="965200"/>
                    <a:pt x="2209800" y="533400"/>
                    <a:pt x="2209800" y="0"/>
                  </a:cubicBezTo>
                  <a:lnTo>
                    <a:pt x="0" y="0"/>
                  </a:lnTo>
                  <a:lnTo>
                    <a:pt x="0" y="6350000"/>
                  </a:lnTo>
                  <a:lnTo>
                    <a:pt x="2209800" y="6350000"/>
                  </a:lnTo>
                  <a:cubicBezTo>
                    <a:pt x="2209800" y="5816600"/>
                    <a:pt x="2641600" y="5384800"/>
                    <a:pt x="3175000" y="5384800"/>
                  </a:cubicBezTo>
                  <a:cubicBezTo>
                    <a:pt x="3708400" y="5384800"/>
                    <a:pt x="4140200" y="5816600"/>
                    <a:pt x="4140200" y="6350000"/>
                  </a:cubicBezTo>
                  <a:lnTo>
                    <a:pt x="6350000" y="6350000"/>
                  </a:lnTo>
                  <a:lnTo>
                    <a:pt x="6350000" y="0"/>
                  </a:lnTo>
                  <a:lnTo>
                    <a:pt x="4140200" y="0"/>
                  </a:lnTo>
                  <a:close/>
                </a:path>
              </a:pathLst>
            </a:custGeom>
            <a:blipFill>
              <a:blip r:embed="rId4"/>
              <a:stretch>
                <a:fillRect l="-25000" r="-25000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3356930" y="-157673"/>
            <a:ext cx="1891070" cy="1891070"/>
            <a:chOff x="0" y="0"/>
            <a:chExt cx="812800" cy="8128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BD622A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2941537" y="8137719"/>
            <a:ext cx="2721857" cy="2721857"/>
            <a:chOff x="0" y="0"/>
            <a:chExt cx="812800" cy="81280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66700" cap="sq">
              <a:solidFill>
                <a:srgbClr val="BD942A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0" name="Freeform 10"/>
          <p:cNvSpPr/>
          <p:nvPr/>
        </p:nvSpPr>
        <p:spPr>
          <a:xfrm rot="-562260">
            <a:off x="14421036" y="7441248"/>
            <a:ext cx="6263747" cy="4114800"/>
          </a:xfrm>
          <a:custGeom>
            <a:avLst/>
            <a:gdLst/>
            <a:ahLst/>
            <a:cxnLst/>
            <a:rect l="l" t="t" r="r" b="b"/>
            <a:pathLst>
              <a:path w="6263747" h="4114800">
                <a:moveTo>
                  <a:pt x="0" y="0"/>
                </a:moveTo>
                <a:lnTo>
                  <a:pt x="6263747" y="0"/>
                </a:lnTo>
                <a:lnTo>
                  <a:pt x="6263747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alphaModFix amt="25000"/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TextBox 11"/>
          <p:cNvSpPr txBox="1"/>
          <p:nvPr/>
        </p:nvSpPr>
        <p:spPr>
          <a:xfrm>
            <a:off x="9771891" y="2719250"/>
            <a:ext cx="8255568" cy="31052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680"/>
              </a:lnSpc>
            </a:pPr>
            <a:r>
              <a:rPr lang="en-US" sz="4588">
                <a:solidFill>
                  <a:srgbClr val="FFFFFF"/>
                </a:solidFill>
                <a:latin typeface="Agrandir Ultra-Bold"/>
              </a:rPr>
              <a:t>SENSOR TECHNOLOGY FOR FALLS PREVENTION IN NURSING HOMES A COMPREHENSIVE INVESTIGATION 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771891" y="6001287"/>
            <a:ext cx="3427828" cy="6464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320"/>
              </a:lnSpc>
            </a:pPr>
            <a:r>
              <a:rPr lang="en-US" sz="3800" dirty="0">
                <a:solidFill>
                  <a:srgbClr val="FFFFFF"/>
                </a:solidFill>
                <a:latin typeface="Glacial Indifference"/>
              </a:rPr>
              <a:t>Presentation by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771891" y="6628972"/>
            <a:ext cx="4920276" cy="8540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6999"/>
              </a:lnSpc>
            </a:pPr>
            <a:r>
              <a:rPr lang="en-US" sz="4999" dirty="0">
                <a:solidFill>
                  <a:srgbClr val="BD942A"/>
                </a:solidFill>
                <a:latin typeface="Glacial Indifference Bold"/>
              </a:rPr>
              <a:t>Catalina </a:t>
            </a:r>
            <a:r>
              <a:rPr lang="en-US" sz="4999" dirty="0" err="1">
                <a:solidFill>
                  <a:srgbClr val="BD942A"/>
                </a:solidFill>
                <a:latin typeface="Glacial Indifference Bold"/>
              </a:rPr>
              <a:t>Simion</a:t>
            </a:r>
            <a:endParaRPr lang="en-US" sz="4999" dirty="0">
              <a:solidFill>
                <a:srgbClr val="BD942A"/>
              </a:solidFill>
              <a:latin typeface="Glacial Indifference Bold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9771891" y="8951277"/>
            <a:ext cx="4783772" cy="5473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479"/>
              </a:lnSpc>
            </a:pPr>
            <a:r>
              <a:rPr lang="en-US" sz="3199">
                <a:solidFill>
                  <a:srgbClr val="FFFFFF"/>
                </a:solidFill>
                <a:latin typeface="Glacial Indifference"/>
              </a:rPr>
              <a:t>Digital Skills | 2023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8398FAC-E2C9-4375-8EB9-1EB143AF9ECB}"/>
              </a:ext>
            </a:extLst>
          </p:cNvPr>
          <p:cNvSpPr txBox="1"/>
          <p:nvPr/>
        </p:nvSpPr>
        <p:spPr>
          <a:xfrm>
            <a:off x="9771891" y="7452162"/>
            <a:ext cx="10515600" cy="7175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ts val="5320"/>
              </a:lnSpc>
            </a:pPr>
            <a:r>
              <a:rPr lang="en-US" sz="3800" dirty="0">
                <a:solidFill>
                  <a:srgbClr val="FFFFFF"/>
                </a:solidFill>
                <a:latin typeface="Glacial Indifference"/>
              </a:rPr>
              <a:t>Student No. 2227035 </a:t>
            </a:r>
          </a:p>
        </p:txBody>
      </p:sp>
      <p:pic>
        <p:nvPicPr>
          <p:cNvPr id="28" name="Audio 27">
            <a:hlinkClick r:id="" action="ppaction://media"/>
            <a:extLst>
              <a:ext uri="{FF2B5EF4-FFF2-40B4-BE49-F238E27FC236}">
                <a16:creationId xmlns:a16="http://schemas.microsoft.com/office/drawing/2014/main" id="{C5EEBC5D-0744-6EA6-99F1-D3111516129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329688" t="-329688" r="-329688" b="-329688"/>
          <a:stretch>
            <a:fillRect/>
          </a:stretch>
        </p:blipFill>
        <p:spPr>
          <a:xfrm>
            <a:off x="15078456" y="7077456"/>
            <a:ext cx="3086100" cy="30861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896"/>
    </mc:Choice>
    <mc:Fallback>
      <p:transition spd="slow" advTm="108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8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3216594" y="4889484"/>
            <a:ext cx="11854813" cy="25107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60"/>
              </a:lnSpc>
            </a:pPr>
            <a:r>
              <a:rPr lang="en-US" sz="2400">
                <a:solidFill>
                  <a:srgbClr val="FFFFFF"/>
                </a:solidFill>
                <a:latin typeface="Glacial Indifference"/>
              </a:rPr>
              <a:t>Hello, everyone! Today, we begin an intriguing adventure into the world of fall prevention in nursing homes. As a nurse assistant with a passion for improving resident well-being, I am excited to share our research into a game-changing solution - sensor technology. Join me as we explore the why, what, and how of integrating sensors to revolutionize falls prevention, paving the way for safer, more person-centered care. Let us use the power of technology to make the world a safer place for those in our care.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12959" y="3150129"/>
            <a:ext cx="10462082" cy="15956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996"/>
              </a:lnSpc>
            </a:pPr>
            <a:r>
              <a:rPr lang="en-US" sz="9800">
                <a:solidFill>
                  <a:srgbClr val="FFFFFF"/>
                </a:solidFill>
                <a:latin typeface="Agrandir Ultra-Bold"/>
              </a:rPr>
              <a:t>Welcome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079746" y="8979535"/>
            <a:ext cx="6128508" cy="4648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919"/>
              </a:lnSpc>
            </a:pPr>
            <a:r>
              <a:rPr lang="en-US" sz="2799" dirty="0">
                <a:solidFill>
                  <a:srgbClr val="FFFFFF"/>
                </a:solidFill>
                <a:latin typeface="Glacial Indifference"/>
              </a:rPr>
              <a:t>Catalina </a:t>
            </a:r>
            <a:r>
              <a:rPr lang="en-US" sz="2799" dirty="0" err="1">
                <a:solidFill>
                  <a:srgbClr val="FFFFFF"/>
                </a:solidFill>
                <a:latin typeface="Glacial Indifference"/>
              </a:rPr>
              <a:t>Simion</a:t>
            </a:r>
            <a:r>
              <a:rPr lang="en-US" sz="2799" dirty="0">
                <a:solidFill>
                  <a:srgbClr val="FFFFFF"/>
                </a:solidFill>
                <a:latin typeface="Glacial Indifference"/>
              </a:rPr>
              <a:t> | 2227035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8700" y="731203"/>
            <a:ext cx="1194255" cy="5378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480"/>
              </a:lnSpc>
            </a:pPr>
            <a:r>
              <a:rPr lang="en-US" sz="3200">
                <a:solidFill>
                  <a:srgbClr val="FFFFFF"/>
                </a:solidFill>
                <a:latin typeface="Glacial Indifference"/>
              </a:rPr>
              <a:t>Page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896650" y="731203"/>
            <a:ext cx="652609" cy="5378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4480"/>
              </a:lnSpc>
            </a:pPr>
            <a:r>
              <a:rPr lang="en-US" sz="3200">
                <a:solidFill>
                  <a:srgbClr val="BD942A"/>
                </a:solidFill>
                <a:latin typeface="Glacial Indifference Bold"/>
              </a:rPr>
              <a:t>02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16234978" y="1028700"/>
            <a:ext cx="3152883" cy="3152883"/>
            <a:chOff x="0" y="0"/>
            <a:chExt cx="812800" cy="81280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66700" cap="sq">
              <a:solidFill>
                <a:srgbClr val="BD942A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29315" y="8135721"/>
            <a:ext cx="1334669" cy="1334669"/>
            <a:chOff x="0" y="0"/>
            <a:chExt cx="812800" cy="812800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BD942A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9144000" y="1028700"/>
            <a:ext cx="756037" cy="756037"/>
            <a:chOff x="0" y="0"/>
            <a:chExt cx="812800" cy="812800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BD622A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pic>
        <p:nvPicPr>
          <p:cNvPr id="25" name="Audio 24">
            <a:hlinkClick r:id="" action="ppaction://media"/>
            <a:extLst>
              <a:ext uri="{FF2B5EF4-FFF2-40B4-BE49-F238E27FC236}">
                <a16:creationId xmlns:a16="http://schemas.microsoft.com/office/drawing/2014/main" id="{AD69437D-CDAF-884C-C5A1-5FB9C8BC242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329688" t="-329688" r="-329688" b="-329688"/>
          <a:stretch>
            <a:fillRect/>
          </a:stretch>
        </p:blipFill>
        <p:spPr>
          <a:xfrm>
            <a:off x="15078456" y="7077456"/>
            <a:ext cx="3086100" cy="30861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5452"/>
    </mc:Choice>
    <mc:Fallback>
      <p:transition spd="slow" advTm="2545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942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9276616" y="1186588"/>
            <a:ext cx="4114800" cy="4114800"/>
          </a:xfrm>
          <a:custGeom>
            <a:avLst/>
            <a:gdLst/>
            <a:ahLst/>
            <a:cxnLst/>
            <a:rect l="l" t="t" r="r" b="b"/>
            <a:pathLst>
              <a:path w="4114800" h="4114800">
                <a:moveTo>
                  <a:pt x="0" y="0"/>
                </a:moveTo>
                <a:lnTo>
                  <a:pt x="4114800" y="0"/>
                </a:lnTo>
                <a:lnTo>
                  <a:pt x="41148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-188800" y="3559458"/>
            <a:ext cx="13580216" cy="5173165"/>
            <a:chOff x="0" y="0"/>
            <a:chExt cx="3576682" cy="136248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3576682" cy="1362480"/>
            </a:xfrm>
            <a:custGeom>
              <a:avLst/>
              <a:gdLst/>
              <a:ahLst/>
              <a:cxnLst/>
              <a:rect l="l" t="t" r="r" b="b"/>
              <a:pathLst>
                <a:path w="3576682" h="1362480">
                  <a:moveTo>
                    <a:pt x="0" y="0"/>
                  </a:moveTo>
                  <a:lnTo>
                    <a:pt x="3576682" y="0"/>
                  </a:lnTo>
                  <a:lnTo>
                    <a:pt x="3576682" y="1362480"/>
                  </a:lnTo>
                  <a:lnTo>
                    <a:pt x="0" y="136248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47625"/>
              <a:ext cx="3576682" cy="141010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2493407" y="790905"/>
            <a:ext cx="5794593" cy="8715400"/>
            <a:chOff x="0" y="0"/>
            <a:chExt cx="7726125" cy="11620533"/>
          </a:xfrm>
        </p:grpSpPr>
        <p:pic>
          <p:nvPicPr>
            <p:cNvPr id="7" name="Picture 7"/>
            <p:cNvPicPr>
              <a:picLocks noChangeAspect="1"/>
            </p:cNvPicPr>
            <p:nvPr/>
          </p:nvPicPr>
          <p:blipFill>
            <a:blip r:embed="rId6"/>
            <a:srcRect l="27810" r="27810"/>
            <a:stretch>
              <a:fillRect/>
            </a:stretch>
          </p:blipFill>
          <p:spPr>
            <a:xfrm>
              <a:off x="0" y="0"/>
              <a:ext cx="7726125" cy="11620533"/>
            </a:xfrm>
            <a:prstGeom prst="rect">
              <a:avLst/>
            </a:prstGeom>
          </p:spPr>
        </p:pic>
      </p:grpSp>
      <p:grpSp>
        <p:nvGrpSpPr>
          <p:cNvPr id="8" name="Group 8"/>
          <p:cNvGrpSpPr/>
          <p:nvPr/>
        </p:nvGrpSpPr>
        <p:grpSpPr>
          <a:xfrm>
            <a:off x="1028700" y="3847113"/>
            <a:ext cx="457199" cy="457199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0" cap="sq">
              <a:solidFill>
                <a:srgbClr val="BD622A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76200" y="66675"/>
              <a:ext cx="660400" cy="6699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39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6832818" y="4235433"/>
            <a:ext cx="457199" cy="457199"/>
            <a:chOff x="0" y="0"/>
            <a:chExt cx="812800" cy="8128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0" cap="sq">
              <a:solidFill>
                <a:srgbClr val="BD622A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76200" y="66675"/>
              <a:ext cx="660400" cy="6699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39"/>
                </a:lnSpc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1028700" y="4617538"/>
            <a:ext cx="457199" cy="457199"/>
            <a:chOff x="0" y="0"/>
            <a:chExt cx="812800" cy="8128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0" cap="sq">
              <a:solidFill>
                <a:srgbClr val="BD622A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76200" y="66675"/>
              <a:ext cx="660400" cy="6699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39"/>
                </a:lnSpc>
              </a:pPr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1028700" y="5301388"/>
            <a:ext cx="457199" cy="457199"/>
            <a:chOff x="0" y="0"/>
            <a:chExt cx="812800" cy="812800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0" cap="sq">
              <a:solidFill>
                <a:srgbClr val="BD622A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6200" y="66675"/>
              <a:ext cx="660400" cy="6699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39"/>
                </a:lnSpc>
              </a:pPr>
              <a:endParaRPr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6832818" y="5325495"/>
            <a:ext cx="457199" cy="457199"/>
            <a:chOff x="0" y="0"/>
            <a:chExt cx="812800" cy="812800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0" cap="sq">
              <a:solidFill>
                <a:srgbClr val="BD622A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76200" y="66675"/>
              <a:ext cx="660400" cy="6699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39"/>
                </a:lnSpc>
              </a:pPr>
              <a:endParaRPr/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1028700" y="6158388"/>
            <a:ext cx="457199" cy="457199"/>
            <a:chOff x="0" y="0"/>
            <a:chExt cx="812800" cy="812800"/>
          </a:xfrm>
        </p:grpSpPr>
        <p:sp>
          <p:nvSpPr>
            <p:cNvPr id="24" name="Freeform 2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0" cap="sq">
              <a:solidFill>
                <a:srgbClr val="BD622A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6200" y="66675"/>
              <a:ext cx="660400" cy="6699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39"/>
                </a:lnSpc>
              </a:pPr>
              <a:endParaRPr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6928609" y="6368188"/>
            <a:ext cx="457199" cy="457199"/>
            <a:chOff x="0" y="0"/>
            <a:chExt cx="812800" cy="812800"/>
          </a:xfrm>
        </p:grpSpPr>
        <p:sp>
          <p:nvSpPr>
            <p:cNvPr id="27" name="Freeform 2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0" cap="sq">
              <a:solidFill>
                <a:srgbClr val="BD622A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76200" y="66675"/>
              <a:ext cx="660400" cy="6699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39"/>
                </a:lnSpc>
              </a:pPr>
              <a:endParaRPr/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028700" y="7287646"/>
            <a:ext cx="457199" cy="457199"/>
            <a:chOff x="0" y="0"/>
            <a:chExt cx="812800" cy="812800"/>
          </a:xfrm>
        </p:grpSpPr>
        <p:sp>
          <p:nvSpPr>
            <p:cNvPr id="30" name="Freeform 3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0" cap="sq">
              <a:solidFill>
                <a:srgbClr val="BD622A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76200" y="66675"/>
              <a:ext cx="660400" cy="6699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39"/>
                </a:lnSpc>
              </a:pPr>
              <a:endParaRPr/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1028700" y="1723515"/>
            <a:ext cx="9444720" cy="152235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9491"/>
              </a:lnSpc>
            </a:pPr>
            <a:r>
              <a:rPr lang="en-US" sz="9305">
                <a:solidFill>
                  <a:srgbClr val="FFFFFF"/>
                </a:solidFill>
                <a:latin typeface="Agrandir Ultra-Bold"/>
              </a:rPr>
              <a:t>Overview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741498" y="3785750"/>
            <a:ext cx="3906648" cy="5048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199"/>
              </a:lnSpc>
            </a:pPr>
            <a:r>
              <a:rPr lang="en-US" sz="2999">
                <a:solidFill>
                  <a:srgbClr val="FFFFFF"/>
                </a:solidFill>
                <a:latin typeface="Glacial Indifference Bold"/>
              </a:rPr>
              <a:t>Introduction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1741498" y="4556175"/>
            <a:ext cx="4648347" cy="5048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199"/>
              </a:lnSpc>
            </a:pPr>
            <a:r>
              <a:rPr lang="en-US" sz="2999">
                <a:solidFill>
                  <a:srgbClr val="FFFFFF"/>
                </a:solidFill>
                <a:latin typeface="Glacial Indifference Bold"/>
              </a:rPr>
              <a:t>Purposes and Objectives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741498" y="5200119"/>
            <a:ext cx="3906648" cy="5048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199"/>
              </a:lnSpc>
            </a:pPr>
            <a:r>
              <a:rPr lang="en-US" sz="2999">
                <a:solidFill>
                  <a:srgbClr val="FFFFFF"/>
                </a:solidFill>
                <a:latin typeface="Glacial Indifference Bold"/>
              </a:rPr>
              <a:t>Literary Review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741498" y="5844063"/>
            <a:ext cx="4765969" cy="1028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199"/>
              </a:lnSpc>
            </a:pPr>
            <a:r>
              <a:rPr lang="en-US" sz="2999">
                <a:solidFill>
                  <a:srgbClr val="FFFFFF"/>
                </a:solidFill>
                <a:latin typeface="Glacial Indifference Bold"/>
              </a:rPr>
              <a:t>Methods of investigation, strategy, and approach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1625827" y="6973321"/>
            <a:ext cx="3906648" cy="1028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199"/>
              </a:lnSpc>
            </a:pPr>
            <a:r>
              <a:rPr lang="en-US" sz="2999">
                <a:solidFill>
                  <a:srgbClr val="FFFFFF"/>
                </a:solidFill>
                <a:latin typeface="Glacial Indifference Bold"/>
              </a:rPr>
              <a:t>Implementation Strategy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547193" y="6053863"/>
            <a:ext cx="3906648" cy="1028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199"/>
              </a:lnSpc>
            </a:pPr>
            <a:r>
              <a:rPr lang="en-US" sz="2999">
                <a:solidFill>
                  <a:srgbClr val="FFFFFF"/>
                </a:solidFill>
                <a:latin typeface="Glacial Indifference Bold"/>
              </a:rPr>
              <a:t>Personal Involvement Reflection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547193" y="3921108"/>
            <a:ext cx="4019516" cy="1028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199"/>
              </a:lnSpc>
            </a:pPr>
            <a:r>
              <a:rPr lang="en-US" sz="2999">
                <a:solidFill>
                  <a:srgbClr val="FFFFFF"/>
                </a:solidFill>
                <a:latin typeface="Glacial Indifference Bold"/>
              </a:rPr>
              <a:t>Sensor Technology's Expected Benefits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547112" y="4987063"/>
            <a:ext cx="3906648" cy="1028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199"/>
              </a:lnSpc>
            </a:pPr>
            <a:r>
              <a:rPr lang="en-US" sz="2999">
                <a:solidFill>
                  <a:srgbClr val="FFFFFF"/>
                </a:solidFill>
                <a:latin typeface="Glacial Indifference Bold"/>
              </a:rPr>
              <a:t>Difficulties and Considerations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1028700" y="733755"/>
            <a:ext cx="1194255" cy="5378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480"/>
              </a:lnSpc>
            </a:pPr>
            <a:r>
              <a:rPr lang="en-US" sz="3200">
                <a:solidFill>
                  <a:srgbClr val="FFFFFF"/>
                </a:solidFill>
                <a:latin typeface="Glacial Indifference"/>
              </a:rPr>
              <a:t>Page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896650" y="736308"/>
            <a:ext cx="652609" cy="5378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4480"/>
              </a:lnSpc>
            </a:pPr>
            <a:r>
              <a:rPr lang="en-US" sz="3200">
                <a:solidFill>
                  <a:srgbClr val="FFFFFF"/>
                </a:solidFill>
                <a:latin typeface="Glacial Indifference Bold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028700" y="8979535"/>
            <a:ext cx="6128508" cy="4648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919"/>
              </a:lnSpc>
            </a:pPr>
            <a:r>
              <a:rPr lang="en-US" sz="2799" dirty="0">
                <a:solidFill>
                  <a:srgbClr val="FFFFFF"/>
                </a:solidFill>
                <a:latin typeface="Glacial Indifference"/>
              </a:rPr>
              <a:t>Catalina </a:t>
            </a:r>
            <a:r>
              <a:rPr lang="en-US" sz="2799" dirty="0" err="1">
                <a:solidFill>
                  <a:srgbClr val="FFFFFF"/>
                </a:solidFill>
                <a:latin typeface="Glacial Indifference"/>
              </a:rPr>
              <a:t>Simion</a:t>
            </a:r>
            <a:r>
              <a:rPr lang="en-US" sz="2799" dirty="0">
                <a:solidFill>
                  <a:srgbClr val="FFFFFF"/>
                </a:solidFill>
                <a:latin typeface="Glacial Indifference"/>
              </a:rPr>
              <a:t> | 2227035</a:t>
            </a:r>
          </a:p>
        </p:txBody>
      </p:sp>
      <p:grpSp>
        <p:nvGrpSpPr>
          <p:cNvPr id="44" name="Group 44"/>
          <p:cNvGrpSpPr/>
          <p:nvPr/>
        </p:nvGrpSpPr>
        <p:grpSpPr>
          <a:xfrm>
            <a:off x="6928609" y="7287646"/>
            <a:ext cx="457199" cy="457199"/>
            <a:chOff x="0" y="0"/>
            <a:chExt cx="812800" cy="812800"/>
          </a:xfrm>
        </p:grpSpPr>
        <p:sp>
          <p:nvSpPr>
            <p:cNvPr id="45" name="Freeform 4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0" cap="sq">
              <a:solidFill>
                <a:srgbClr val="BD622A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6" name="TextBox 46"/>
            <p:cNvSpPr txBox="1"/>
            <p:nvPr/>
          </p:nvSpPr>
          <p:spPr>
            <a:xfrm>
              <a:off x="76200" y="66675"/>
              <a:ext cx="660400" cy="6699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39"/>
                </a:lnSpc>
              </a:pPr>
              <a:endParaRPr/>
            </a:p>
          </p:txBody>
        </p:sp>
      </p:grpSp>
      <p:sp>
        <p:nvSpPr>
          <p:cNvPr id="47" name="TextBox 47"/>
          <p:cNvSpPr txBox="1"/>
          <p:nvPr/>
        </p:nvSpPr>
        <p:spPr>
          <a:xfrm>
            <a:off x="7547193" y="7230496"/>
            <a:ext cx="3906648" cy="5048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199"/>
              </a:lnSpc>
            </a:pPr>
            <a:r>
              <a:rPr lang="en-US" sz="2999">
                <a:solidFill>
                  <a:srgbClr val="FFFFFF"/>
                </a:solidFill>
                <a:latin typeface="Glacial Indifference Bold"/>
              </a:rPr>
              <a:t>References</a:t>
            </a:r>
          </a:p>
        </p:txBody>
      </p:sp>
      <p:pic>
        <p:nvPicPr>
          <p:cNvPr id="52" name="Audio 51">
            <a:hlinkClick r:id="" action="ppaction://media"/>
            <a:extLst>
              <a:ext uri="{FF2B5EF4-FFF2-40B4-BE49-F238E27FC236}">
                <a16:creationId xmlns:a16="http://schemas.microsoft.com/office/drawing/2014/main" id="{24FCA954-6A39-3B4E-6226-11E3912D1CC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329688" t="-329688" r="-329688" b="-329688"/>
          <a:stretch>
            <a:fillRect/>
          </a:stretch>
        </p:blipFill>
        <p:spPr>
          <a:xfrm>
            <a:off x="15078456" y="7077456"/>
            <a:ext cx="3086100" cy="30861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5666"/>
    </mc:Choice>
    <mc:Fallback>
      <p:transition spd="slow" advTm="2566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2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610953" cy="10287000"/>
            <a:chOff x="0" y="0"/>
            <a:chExt cx="160909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60909" cy="2709333"/>
            </a:xfrm>
            <a:custGeom>
              <a:avLst/>
              <a:gdLst/>
              <a:ahLst/>
              <a:cxnLst/>
              <a:rect l="l" t="t" r="r" b="b"/>
              <a:pathLst>
                <a:path w="160909" h="2709333">
                  <a:moveTo>
                    <a:pt x="0" y="0"/>
                  </a:moveTo>
                  <a:lnTo>
                    <a:pt x="160909" y="0"/>
                  </a:lnTo>
                  <a:lnTo>
                    <a:pt x="160909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BD942A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47625"/>
              <a:ext cx="160909" cy="275695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1758524" y="2218594"/>
            <a:ext cx="6529476" cy="8068406"/>
            <a:chOff x="0" y="0"/>
            <a:chExt cx="8705967" cy="10757875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4"/>
            <a:srcRect l="9568" r="37526"/>
            <a:stretch>
              <a:fillRect/>
            </a:stretch>
          </p:blipFill>
          <p:spPr>
            <a:xfrm>
              <a:off x="0" y="0"/>
              <a:ext cx="8705967" cy="10757875"/>
            </a:xfrm>
            <a:prstGeom prst="rect">
              <a:avLst/>
            </a:prstGeom>
          </p:spPr>
        </p:pic>
      </p:grpSp>
      <p:sp>
        <p:nvSpPr>
          <p:cNvPr id="7" name="Freeform 7"/>
          <p:cNvSpPr/>
          <p:nvPr/>
        </p:nvSpPr>
        <p:spPr>
          <a:xfrm>
            <a:off x="1028700" y="4234707"/>
            <a:ext cx="761743" cy="761743"/>
          </a:xfrm>
          <a:custGeom>
            <a:avLst/>
            <a:gdLst/>
            <a:ahLst/>
            <a:cxnLst/>
            <a:rect l="l" t="t" r="r" b="b"/>
            <a:pathLst>
              <a:path w="761743" h="761743">
                <a:moveTo>
                  <a:pt x="0" y="0"/>
                </a:moveTo>
                <a:lnTo>
                  <a:pt x="761743" y="0"/>
                </a:lnTo>
                <a:lnTo>
                  <a:pt x="761743" y="761743"/>
                </a:lnTo>
                <a:lnTo>
                  <a:pt x="0" y="761743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1028700" y="6501621"/>
            <a:ext cx="761743" cy="761743"/>
          </a:xfrm>
          <a:custGeom>
            <a:avLst/>
            <a:gdLst/>
            <a:ahLst/>
            <a:cxnLst/>
            <a:rect l="l" t="t" r="r" b="b"/>
            <a:pathLst>
              <a:path w="761743" h="761743">
                <a:moveTo>
                  <a:pt x="0" y="0"/>
                </a:moveTo>
                <a:lnTo>
                  <a:pt x="761743" y="0"/>
                </a:lnTo>
                <a:lnTo>
                  <a:pt x="761743" y="761743"/>
                </a:lnTo>
                <a:lnTo>
                  <a:pt x="0" y="761743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1028700" y="5089477"/>
            <a:ext cx="8115300" cy="15538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079"/>
              </a:lnSpc>
            </a:pPr>
            <a:r>
              <a:rPr lang="en-US" sz="2199">
                <a:solidFill>
                  <a:srgbClr val="FFFFFF"/>
                </a:solidFill>
                <a:latin typeface="Glacial Indifference"/>
              </a:rPr>
              <a:t>The purpose of this project is to develop and assess a falls prevention programme in nursing homes using sensor technology, with the overall goal of improving resident safety and well-being.</a:t>
            </a:r>
          </a:p>
          <a:p>
            <a:pPr>
              <a:lnSpc>
                <a:spcPts val="3079"/>
              </a:lnSpc>
            </a:pPr>
            <a:endParaRPr lang="en-US" sz="2199">
              <a:solidFill>
                <a:srgbClr val="FFFFFF"/>
              </a:solidFill>
              <a:latin typeface="Glacial Indifference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2030861" y="7225264"/>
            <a:ext cx="7792823" cy="2990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660"/>
              </a:lnSpc>
            </a:pPr>
            <a:r>
              <a:rPr lang="en-US" sz="1900">
                <a:solidFill>
                  <a:srgbClr val="FFFFFF"/>
                </a:solidFill>
                <a:latin typeface="Glacial Indifference"/>
              </a:rPr>
              <a:t>·Determine the current fall risk profile of care facility residents.</a:t>
            </a:r>
          </a:p>
          <a:p>
            <a:pPr>
              <a:lnSpc>
                <a:spcPts val="2660"/>
              </a:lnSpc>
            </a:pPr>
            <a:r>
              <a:rPr lang="en-US" sz="1900">
                <a:solidFill>
                  <a:srgbClr val="FFFFFF"/>
                </a:solidFill>
                <a:latin typeface="Glacial Indifference"/>
              </a:rPr>
              <a:t>·Implement sensor technologies in the care home setting to monitor and detect potential fall hazards.</a:t>
            </a:r>
          </a:p>
          <a:p>
            <a:pPr>
              <a:lnSpc>
                <a:spcPts val="2660"/>
              </a:lnSpc>
            </a:pPr>
            <a:r>
              <a:rPr lang="en-US" sz="1900">
                <a:solidFill>
                  <a:srgbClr val="FFFFFF"/>
                </a:solidFill>
                <a:latin typeface="Glacial Indifference"/>
              </a:rPr>
              <a:t>·Evaluate the effectiveness of sensor technology in preventing falls.</a:t>
            </a:r>
          </a:p>
          <a:p>
            <a:pPr>
              <a:lnSpc>
                <a:spcPts val="2660"/>
              </a:lnSpc>
            </a:pPr>
            <a:r>
              <a:rPr lang="en-US" sz="1900">
                <a:solidFill>
                  <a:srgbClr val="FFFFFF"/>
                </a:solidFill>
                <a:latin typeface="Glacial Indifference"/>
              </a:rPr>
              <a:t>·Gather feedback from residents, family, and carers on the usefulness and impact of sensor technology.</a:t>
            </a:r>
          </a:p>
          <a:p>
            <a:pPr>
              <a:lnSpc>
                <a:spcPts val="2660"/>
              </a:lnSpc>
            </a:pPr>
            <a:r>
              <a:rPr lang="en-US" sz="1900">
                <a:solidFill>
                  <a:srgbClr val="FFFFFF"/>
                </a:solidFill>
                <a:latin typeface="Glacial Indifference"/>
              </a:rPr>
              <a:t>·Make recommendations for the long-term use of sensor technologies in nursing home fall prevention programmes.</a:t>
            </a:r>
          </a:p>
          <a:p>
            <a:pPr>
              <a:lnSpc>
                <a:spcPts val="2660"/>
              </a:lnSpc>
            </a:pPr>
            <a:endParaRPr lang="en-US" sz="1900">
              <a:solidFill>
                <a:srgbClr val="FFFFFF"/>
              </a:solidFill>
              <a:latin typeface="Glacial Indifference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2030861" y="4235753"/>
            <a:ext cx="4307716" cy="6834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626"/>
              </a:lnSpc>
            </a:pPr>
            <a:r>
              <a:rPr lang="en-US" sz="4019">
                <a:solidFill>
                  <a:srgbClr val="BD942A"/>
                </a:solidFill>
                <a:latin typeface="Glacial Indifference Bold"/>
              </a:rPr>
              <a:t>Main Purpose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030861" y="6502666"/>
            <a:ext cx="2824319" cy="6834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626"/>
              </a:lnSpc>
            </a:pPr>
            <a:r>
              <a:rPr lang="en-US" sz="4019">
                <a:solidFill>
                  <a:srgbClr val="BD942A"/>
                </a:solidFill>
                <a:latin typeface="Glacial Indifference Bold"/>
              </a:rPr>
              <a:t>Goals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28700" y="1357947"/>
            <a:ext cx="9404550" cy="27338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9530"/>
              </a:lnSpc>
            </a:pPr>
            <a:r>
              <a:rPr lang="en-US" sz="9343">
                <a:solidFill>
                  <a:srgbClr val="FFFFFF"/>
                </a:solidFill>
                <a:latin typeface="Agrandir Ultra-Bold"/>
              </a:rPr>
              <a:t>Purposes and Objectives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5738741" y="731203"/>
            <a:ext cx="1194255" cy="5378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480"/>
              </a:lnSpc>
            </a:pPr>
            <a:r>
              <a:rPr lang="en-US" sz="3200">
                <a:solidFill>
                  <a:srgbClr val="FFFFFF"/>
                </a:solidFill>
                <a:latin typeface="Glacial Indifference"/>
              </a:rPr>
              <a:t>Page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6606691" y="731203"/>
            <a:ext cx="652609" cy="5378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4480"/>
              </a:lnSpc>
            </a:pPr>
            <a:r>
              <a:rPr lang="en-US" sz="3200">
                <a:solidFill>
                  <a:srgbClr val="BD942A"/>
                </a:solidFill>
                <a:latin typeface="Glacial Indifference Bold"/>
              </a:rPr>
              <a:t>04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28700" y="749935"/>
            <a:ext cx="6128508" cy="4648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919"/>
              </a:lnSpc>
            </a:pPr>
            <a:r>
              <a:rPr lang="en-US" sz="2799" dirty="0">
                <a:solidFill>
                  <a:srgbClr val="FFFFFF"/>
                </a:solidFill>
                <a:latin typeface="Glacial Indifference"/>
              </a:rPr>
              <a:t>Catalina </a:t>
            </a:r>
            <a:r>
              <a:rPr lang="en-US" sz="2799" dirty="0" err="1">
                <a:solidFill>
                  <a:srgbClr val="FFFFFF"/>
                </a:solidFill>
                <a:latin typeface="Glacial Indifference"/>
              </a:rPr>
              <a:t>Simion</a:t>
            </a:r>
            <a:r>
              <a:rPr lang="en-US" sz="2799" dirty="0">
                <a:solidFill>
                  <a:srgbClr val="FFFFFF"/>
                </a:solidFill>
                <a:latin typeface="Glacial Indifference"/>
              </a:rPr>
              <a:t> | 2227035</a:t>
            </a:r>
          </a:p>
        </p:txBody>
      </p:sp>
      <p:pic>
        <p:nvPicPr>
          <p:cNvPr id="21" name="Audio 20">
            <a:hlinkClick r:id="" action="ppaction://media"/>
            <a:extLst>
              <a:ext uri="{FF2B5EF4-FFF2-40B4-BE49-F238E27FC236}">
                <a16:creationId xmlns:a16="http://schemas.microsoft.com/office/drawing/2014/main" id="{760A6DFA-40BB-7107-A295-9A7B8994160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329688" t="-329688" r="-329688" b="-329688"/>
          <a:stretch>
            <a:fillRect/>
          </a:stretch>
        </p:blipFill>
        <p:spPr>
          <a:xfrm>
            <a:off x="15078456" y="7077456"/>
            <a:ext cx="3086100" cy="30861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1578"/>
    </mc:Choice>
    <mc:Fallback>
      <p:transition spd="slow" advTm="4157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942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527620" y="3605285"/>
            <a:ext cx="8456035" cy="4750750"/>
            <a:chOff x="0" y="0"/>
            <a:chExt cx="2227104" cy="1251226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227104" cy="1251226"/>
            </a:xfrm>
            <a:custGeom>
              <a:avLst/>
              <a:gdLst/>
              <a:ahLst/>
              <a:cxnLst/>
              <a:rect l="l" t="t" r="r" b="b"/>
              <a:pathLst>
                <a:path w="2227104" h="1251226">
                  <a:moveTo>
                    <a:pt x="0" y="0"/>
                  </a:moveTo>
                  <a:lnTo>
                    <a:pt x="2227104" y="0"/>
                  </a:lnTo>
                  <a:lnTo>
                    <a:pt x="2227104" y="1251226"/>
                  </a:lnTo>
                  <a:lnTo>
                    <a:pt x="0" y="1251226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47625"/>
              <a:ext cx="2227104" cy="129885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15310863" y="1547128"/>
            <a:ext cx="4114800" cy="4114800"/>
          </a:xfrm>
          <a:custGeom>
            <a:avLst/>
            <a:gdLst/>
            <a:ahLst/>
            <a:cxnLst/>
            <a:rect l="l" t="t" r="r" b="b"/>
            <a:pathLst>
              <a:path w="4114800" h="4114800">
                <a:moveTo>
                  <a:pt x="0" y="0"/>
                </a:moveTo>
                <a:lnTo>
                  <a:pt x="4114800" y="0"/>
                </a:lnTo>
                <a:lnTo>
                  <a:pt x="41148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15310863" y="5661928"/>
            <a:ext cx="4114800" cy="4114800"/>
          </a:xfrm>
          <a:custGeom>
            <a:avLst/>
            <a:gdLst/>
            <a:ahLst/>
            <a:cxnLst/>
            <a:rect l="l" t="t" r="r" b="b"/>
            <a:pathLst>
              <a:path w="4114800" h="4114800">
                <a:moveTo>
                  <a:pt x="0" y="0"/>
                </a:moveTo>
                <a:lnTo>
                  <a:pt x="4114800" y="0"/>
                </a:lnTo>
                <a:lnTo>
                  <a:pt x="41148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7" name="Group 7"/>
          <p:cNvGrpSpPr/>
          <p:nvPr/>
        </p:nvGrpSpPr>
        <p:grpSpPr>
          <a:xfrm>
            <a:off x="9831965" y="3605285"/>
            <a:ext cx="8456035" cy="4750750"/>
            <a:chOff x="0" y="0"/>
            <a:chExt cx="2227104" cy="1251226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2227104" cy="1251226"/>
            </a:xfrm>
            <a:custGeom>
              <a:avLst/>
              <a:gdLst/>
              <a:ahLst/>
              <a:cxnLst/>
              <a:rect l="l" t="t" r="r" b="b"/>
              <a:pathLst>
                <a:path w="2227104" h="1251226">
                  <a:moveTo>
                    <a:pt x="0" y="0"/>
                  </a:moveTo>
                  <a:lnTo>
                    <a:pt x="2227104" y="0"/>
                  </a:lnTo>
                  <a:lnTo>
                    <a:pt x="2227104" y="1251226"/>
                  </a:lnTo>
                  <a:lnTo>
                    <a:pt x="0" y="1251226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47625"/>
              <a:ext cx="2227104" cy="129885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-188800" y="4112772"/>
            <a:ext cx="2738059" cy="1549155"/>
            <a:chOff x="0" y="0"/>
            <a:chExt cx="721135" cy="408008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721135" cy="408008"/>
            </a:xfrm>
            <a:custGeom>
              <a:avLst/>
              <a:gdLst/>
              <a:ahLst/>
              <a:cxnLst/>
              <a:rect l="l" t="t" r="r" b="b"/>
              <a:pathLst>
                <a:path w="721135" h="408008">
                  <a:moveTo>
                    <a:pt x="0" y="0"/>
                  </a:moveTo>
                  <a:lnTo>
                    <a:pt x="721135" y="0"/>
                  </a:lnTo>
                  <a:lnTo>
                    <a:pt x="721135" y="408008"/>
                  </a:lnTo>
                  <a:lnTo>
                    <a:pt x="0" y="408008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-47625"/>
              <a:ext cx="721135" cy="4556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8983655" y="4112772"/>
            <a:ext cx="2615590" cy="1549155"/>
            <a:chOff x="0" y="0"/>
            <a:chExt cx="688880" cy="408008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688880" cy="408008"/>
            </a:xfrm>
            <a:custGeom>
              <a:avLst/>
              <a:gdLst/>
              <a:ahLst/>
              <a:cxnLst/>
              <a:rect l="l" t="t" r="r" b="b"/>
              <a:pathLst>
                <a:path w="688880" h="408008">
                  <a:moveTo>
                    <a:pt x="0" y="0"/>
                  </a:moveTo>
                  <a:lnTo>
                    <a:pt x="688880" y="0"/>
                  </a:lnTo>
                  <a:lnTo>
                    <a:pt x="688880" y="408008"/>
                  </a:lnTo>
                  <a:lnTo>
                    <a:pt x="0" y="408008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0" y="-47625"/>
              <a:ext cx="688880" cy="4556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-188800" y="6071112"/>
            <a:ext cx="2738059" cy="1549155"/>
            <a:chOff x="0" y="0"/>
            <a:chExt cx="721135" cy="408008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721135" cy="408008"/>
            </a:xfrm>
            <a:custGeom>
              <a:avLst/>
              <a:gdLst/>
              <a:ahLst/>
              <a:cxnLst/>
              <a:rect l="l" t="t" r="r" b="b"/>
              <a:pathLst>
                <a:path w="721135" h="408008">
                  <a:moveTo>
                    <a:pt x="0" y="0"/>
                  </a:moveTo>
                  <a:lnTo>
                    <a:pt x="721135" y="0"/>
                  </a:lnTo>
                  <a:lnTo>
                    <a:pt x="721135" y="408008"/>
                  </a:lnTo>
                  <a:lnTo>
                    <a:pt x="0" y="408008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0" y="-47625"/>
              <a:ext cx="721135" cy="4556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9" name="Group 19"/>
          <p:cNvGrpSpPr/>
          <p:nvPr/>
        </p:nvGrpSpPr>
        <p:grpSpPr>
          <a:xfrm>
            <a:off x="8983655" y="6071112"/>
            <a:ext cx="2615590" cy="1549155"/>
            <a:chOff x="0" y="0"/>
            <a:chExt cx="688880" cy="408008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688880" cy="408008"/>
            </a:xfrm>
            <a:custGeom>
              <a:avLst/>
              <a:gdLst/>
              <a:ahLst/>
              <a:cxnLst/>
              <a:rect l="l" t="t" r="r" b="b"/>
              <a:pathLst>
                <a:path w="688880" h="408008">
                  <a:moveTo>
                    <a:pt x="0" y="0"/>
                  </a:moveTo>
                  <a:lnTo>
                    <a:pt x="688880" y="0"/>
                  </a:lnTo>
                  <a:lnTo>
                    <a:pt x="688880" y="408008"/>
                  </a:lnTo>
                  <a:lnTo>
                    <a:pt x="0" y="408008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0" y="-47625"/>
              <a:ext cx="688880" cy="4556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2" name="TextBox 22"/>
          <p:cNvSpPr txBox="1"/>
          <p:nvPr/>
        </p:nvSpPr>
        <p:spPr>
          <a:xfrm>
            <a:off x="3748662" y="1966575"/>
            <a:ext cx="10790676" cy="13518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470"/>
              </a:lnSpc>
            </a:pPr>
            <a:r>
              <a:rPr lang="en-US" sz="8304">
                <a:solidFill>
                  <a:srgbClr val="FFFFFF"/>
                </a:solidFill>
                <a:latin typeface="Agrandir Ultra-Bold"/>
              </a:rPr>
              <a:t>Literary Review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028700" y="4465588"/>
            <a:ext cx="1559087" cy="8228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6114"/>
              </a:lnSpc>
            </a:pPr>
            <a:r>
              <a:rPr lang="en-US" sz="5994">
                <a:solidFill>
                  <a:srgbClr val="BD622A"/>
                </a:solidFill>
                <a:latin typeface="Glacial Indifference Bold"/>
              </a:rPr>
              <a:t>01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0078686" y="4465588"/>
            <a:ext cx="1559087" cy="8228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6114"/>
              </a:lnSpc>
            </a:pPr>
            <a:r>
              <a:rPr lang="en-US" sz="5994">
                <a:solidFill>
                  <a:srgbClr val="BD622A"/>
                </a:solidFill>
                <a:latin typeface="Glacial Indifference Bold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28700" y="6423928"/>
            <a:ext cx="1559087" cy="8228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6114"/>
              </a:lnSpc>
            </a:pPr>
            <a:r>
              <a:rPr lang="en-US" sz="5994">
                <a:solidFill>
                  <a:srgbClr val="BD622A"/>
                </a:solidFill>
                <a:latin typeface="Glacial Indifference Bold"/>
              </a:rPr>
              <a:t>02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078686" y="6423928"/>
            <a:ext cx="1559087" cy="8228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6114"/>
              </a:lnSpc>
            </a:pPr>
            <a:r>
              <a:rPr lang="en-US" sz="5994">
                <a:solidFill>
                  <a:srgbClr val="BD622A"/>
                </a:solidFill>
                <a:latin typeface="Glacial Indifference Bold"/>
              </a:rPr>
              <a:t>04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2977441" y="4260605"/>
            <a:ext cx="5231873" cy="17570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380"/>
              </a:lnSpc>
            </a:pPr>
            <a:r>
              <a:rPr lang="en-US" sz="1700">
                <a:solidFill>
                  <a:srgbClr val="F4E8E1"/>
                </a:solidFill>
                <a:latin typeface="Glacial Indifference"/>
              </a:rPr>
              <a:t>Extensive research demonstrates that falls among elderly care home residents are a significant source of injuries, hospitalisations, and a reduction in general quality of life (NIHR, 2022). The need for a proactive and imaginative preventative strategy is undeniable.</a:t>
            </a:r>
          </a:p>
          <a:p>
            <a:pPr>
              <a:lnSpc>
                <a:spcPts val="2380"/>
              </a:lnSpc>
            </a:pPr>
            <a:endParaRPr lang="en-US" sz="1700">
              <a:solidFill>
                <a:srgbClr val="F4E8E1"/>
              </a:solidFill>
              <a:latin typeface="Glacial Indifference"/>
            </a:endParaRPr>
          </a:p>
        </p:txBody>
      </p:sp>
      <p:sp>
        <p:nvSpPr>
          <p:cNvPr id="28" name="TextBox 28"/>
          <p:cNvSpPr txBox="1"/>
          <p:nvPr/>
        </p:nvSpPr>
        <p:spPr>
          <a:xfrm>
            <a:off x="12027427" y="4260605"/>
            <a:ext cx="5231873" cy="14617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380"/>
              </a:lnSpc>
            </a:pPr>
            <a:r>
              <a:rPr lang="en-US" sz="1700">
                <a:solidFill>
                  <a:srgbClr val="F4E8E1"/>
                </a:solidFill>
                <a:latin typeface="Glacial Indifference"/>
              </a:rPr>
              <a:t>Recent research highlights the potential of sensor technologies, such as wearable devices, floor sensors, and ambient monitoring, in real-time data gathering and early detection of fall risks. (PubMed, 2017)</a:t>
            </a:r>
          </a:p>
          <a:p>
            <a:pPr>
              <a:lnSpc>
                <a:spcPts val="2380"/>
              </a:lnSpc>
            </a:pPr>
            <a:endParaRPr lang="en-US" sz="1700">
              <a:solidFill>
                <a:srgbClr val="F4E8E1"/>
              </a:solidFill>
              <a:latin typeface="Glacial Indifference"/>
            </a:endParaRPr>
          </a:p>
        </p:txBody>
      </p:sp>
      <p:sp>
        <p:nvSpPr>
          <p:cNvPr id="29" name="TextBox 29"/>
          <p:cNvSpPr txBox="1"/>
          <p:nvPr/>
        </p:nvSpPr>
        <p:spPr>
          <a:xfrm>
            <a:off x="2977441" y="6218945"/>
            <a:ext cx="5231873" cy="14617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380"/>
              </a:lnSpc>
            </a:pPr>
            <a:r>
              <a:rPr lang="en-US" sz="1700">
                <a:solidFill>
                  <a:srgbClr val="F4E8E1"/>
                </a:solidFill>
                <a:latin typeface="Glacial Indifference"/>
              </a:rPr>
              <a:t>While traditional tactics have had some success, a review of the literature supports a paradigm shift towards a more comprehensive and personalised strategy.</a:t>
            </a:r>
          </a:p>
          <a:p>
            <a:pPr>
              <a:lnSpc>
                <a:spcPts val="2380"/>
              </a:lnSpc>
            </a:pPr>
            <a:endParaRPr lang="en-US" sz="1700">
              <a:solidFill>
                <a:srgbClr val="F4E8E1"/>
              </a:solidFill>
              <a:latin typeface="Glacial Indifference"/>
            </a:endParaRPr>
          </a:p>
        </p:txBody>
      </p:sp>
      <p:sp>
        <p:nvSpPr>
          <p:cNvPr id="30" name="TextBox 30"/>
          <p:cNvSpPr txBox="1"/>
          <p:nvPr/>
        </p:nvSpPr>
        <p:spPr>
          <a:xfrm>
            <a:off x="12027427" y="6218945"/>
            <a:ext cx="5231873" cy="17570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380"/>
              </a:lnSpc>
            </a:pPr>
            <a:r>
              <a:rPr lang="en-US" sz="1700">
                <a:solidFill>
                  <a:srgbClr val="F4E8E1"/>
                </a:solidFill>
                <a:latin typeface="Glacial Indifference"/>
              </a:rPr>
              <a:t>Despite the potential of sensor technology, there is a significant vacuum in research about its real-world applicability in nursing homes. This research aims to fill that gap by researching the practical application and impact of sensor technology in fall prevention.</a:t>
            </a:r>
          </a:p>
          <a:p>
            <a:pPr>
              <a:lnSpc>
                <a:spcPts val="2380"/>
              </a:lnSpc>
            </a:pPr>
            <a:endParaRPr lang="en-US" sz="1700">
              <a:solidFill>
                <a:srgbClr val="F4E8E1"/>
              </a:solidFill>
              <a:latin typeface="Glacial Indifference"/>
            </a:endParaRPr>
          </a:p>
        </p:txBody>
      </p:sp>
      <p:sp>
        <p:nvSpPr>
          <p:cNvPr id="31" name="TextBox 31"/>
          <p:cNvSpPr txBox="1"/>
          <p:nvPr/>
        </p:nvSpPr>
        <p:spPr>
          <a:xfrm>
            <a:off x="8383720" y="729926"/>
            <a:ext cx="1194255" cy="5378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480"/>
              </a:lnSpc>
            </a:pPr>
            <a:r>
              <a:rPr lang="en-US" sz="3200">
                <a:solidFill>
                  <a:srgbClr val="FFFFFF"/>
                </a:solidFill>
                <a:latin typeface="Glacial Indifference"/>
              </a:rPr>
              <a:t>Page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9251671" y="732479"/>
            <a:ext cx="652609" cy="5378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4480"/>
              </a:lnSpc>
            </a:pPr>
            <a:r>
              <a:rPr lang="en-US" sz="3200">
                <a:solidFill>
                  <a:srgbClr val="FFFFFF"/>
                </a:solidFill>
                <a:latin typeface="Glacial Indifference Bold"/>
              </a:rPr>
              <a:t>05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079746" y="8979535"/>
            <a:ext cx="6128508" cy="4648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919"/>
              </a:lnSpc>
            </a:pPr>
            <a:r>
              <a:rPr lang="en-US" sz="2799" dirty="0">
                <a:solidFill>
                  <a:srgbClr val="FFFFFF"/>
                </a:solidFill>
                <a:latin typeface="Glacial Indifference"/>
              </a:rPr>
              <a:t>Catalina </a:t>
            </a:r>
            <a:r>
              <a:rPr lang="en-US" sz="2799" dirty="0" err="1">
                <a:solidFill>
                  <a:srgbClr val="FFFFFF"/>
                </a:solidFill>
                <a:latin typeface="Glacial Indifference"/>
              </a:rPr>
              <a:t>Simion</a:t>
            </a:r>
            <a:r>
              <a:rPr lang="en-US" sz="2799" dirty="0">
                <a:solidFill>
                  <a:srgbClr val="FFFFFF"/>
                </a:solidFill>
                <a:latin typeface="Glacial Indifference"/>
              </a:rPr>
              <a:t> | 2227035</a:t>
            </a:r>
          </a:p>
        </p:txBody>
      </p:sp>
      <p:grpSp>
        <p:nvGrpSpPr>
          <p:cNvPr id="34" name="Group 34"/>
          <p:cNvGrpSpPr/>
          <p:nvPr/>
        </p:nvGrpSpPr>
        <p:grpSpPr>
          <a:xfrm>
            <a:off x="-1344639" y="-1395448"/>
            <a:ext cx="3152883" cy="3152883"/>
            <a:chOff x="0" y="0"/>
            <a:chExt cx="812800" cy="812800"/>
          </a:xfrm>
        </p:grpSpPr>
        <p:sp>
          <p:nvSpPr>
            <p:cNvPr id="35" name="Freeform 3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66700" cap="sq">
              <a:solidFill>
                <a:srgbClr val="000000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2549259" y="9613752"/>
            <a:ext cx="952857" cy="952857"/>
            <a:chOff x="0" y="0"/>
            <a:chExt cx="812800" cy="812800"/>
          </a:xfrm>
        </p:grpSpPr>
        <p:sp>
          <p:nvSpPr>
            <p:cNvPr id="38" name="Freeform 3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BD622A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pic>
        <p:nvPicPr>
          <p:cNvPr id="48" name="Audio 47">
            <a:hlinkClick r:id="" action="ppaction://media"/>
            <a:extLst>
              <a:ext uri="{FF2B5EF4-FFF2-40B4-BE49-F238E27FC236}">
                <a16:creationId xmlns:a16="http://schemas.microsoft.com/office/drawing/2014/main" id="{716D3124-11F6-3019-55AD-C478D079FCA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329688" t="-329688" r="-329688" b="-329688"/>
          <a:stretch>
            <a:fillRect/>
          </a:stretch>
        </p:blipFill>
        <p:spPr>
          <a:xfrm>
            <a:off x="15078456" y="7077456"/>
            <a:ext cx="3086100" cy="30861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8661"/>
    </mc:Choice>
    <mc:Fallback>
      <p:transition spd="slow" advTm="3866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8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9276616" y="6660173"/>
            <a:ext cx="4114800" cy="4114800"/>
          </a:xfrm>
          <a:custGeom>
            <a:avLst/>
            <a:gdLst/>
            <a:ahLst/>
            <a:cxnLst/>
            <a:rect l="l" t="t" r="r" b="b"/>
            <a:pathLst>
              <a:path w="4114800" h="4114800">
                <a:moveTo>
                  <a:pt x="0" y="0"/>
                </a:moveTo>
                <a:lnTo>
                  <a:pt x="4114800" y="0"/>
                </a:lnTo>
                <a:lnTo>
                  <a:pt x="41148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25000"/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-188800" y="3661347"/>
            <a:ext cx="13580216" cy="4629623"/>
            <a:chOff x="0" y="0"/>
            <a:chExt cx="3576682" cy="1219325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3576682" cy="1219325"/>
            </a:xfrm>
            <a:custGeom>
              <a:avLst/>
              <a:gdLst/>
              <a:ahLst/>
              <a:cxnLst/>
              <a:rect l="l" t="t" r="r" b="b"/>
              <a:pathLst>
                <a:path w="3576682" h="1219325">
                  <a:moveTo>
                    <a:pt x="0" y="0"/>
                  </a:moveTo>
                  <a:lnTo>
                    <a:pt x="3576682" y="0"/>
                  </a:lnTo>
                  <a:lnTo>
                    <a:pt x="3576682" y="1219325"/>
                  </a:lnTo>
                  <a:lnTo>
                    <a:pt x="0" y="1219325"/>
                  </a:lnTo>
                  <a:close/>
                </a:path>
              </a:pathLst>
            </a:custGeom>
            <a:solidFill>
              <a:srgbClr val="BD942A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47625"/>
              <a:ext cx="3576682" cy="12669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2493407" y="790905"/>
            <a:ext cx="5794593" cy="8715400"/>
            <a:chOff x="0" y="0"/>
            <a:chExt cx="7726125" cy="11620533"/>
          </a:xfrm>
        </p:grpSpPr>
        <p:pic>
          <p:nvPicPr>
            <p:cNvPr id="7" name="Picture 7"/>
            <p:cNvPicPr>
              <a:picLocks noChangeAspect="1"/>
            </p:cNvPicPr>
            <p:nvPr/>
          </p:nvPicPr>
          <p:blipFill>
            <a:blip r:embed="rId6"/>
            <a:srcRect l="11967" r="46948"/>
            <a:stretch>
              <a:fillRect/>
            </a:stretch>
          </p:blipFill>
          <p:spPr>
            <a:xfrm>
              <a:off x="0" y="0"/>
              <a:ext cx="7726125" cy="11620533"/>
            </a:xfrm>
            <a:prstGeom prst="rect">
              <a:avLst/>
            </a:prstGeom>
          </p:spPr>
        </p:pic>
      </p:grpSp>
      <p:sp>
        <p:nvSpPr>
          <p:cNvPr id="8" name="TextBox 8"/>
          <p:cNvSpPr txBox="1"/>
          <p:nvPr/>
        </p:nvSpPr>
        <p:spPr>
          <a:xfrm>
            <a:off x="1028700" y="1503123"/>
            <a:ext cx="11277854" cy="18530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6430"/>
              </a:lnSpc>
            </a:pPr>
            <a:r>
              <a:rPr lang="en-US" sz="6304">
                <a:solidFill>
                  <a:srgbClr val="FFFFFF"/>
                </a:solidFill>
                <a:latin typeface="Agrandir Ultra-Bold"/>
              </a:rPr>
              <a:t>Methods of investigation, strategy, and approach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8700" y="733755"/>
            <a:ext cx="1194255" cy="5378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480"/>
              </a:lnSpc>
            </a:pPr>
            <a:r>
              <a:rPr lang="en-US" sz="3200">
                <a:solidFill>
                  <a:srgbClr val="FFFFFF"/>
                </a:solidFill>
                <a:latin typeface="Glacial Indifference"/>
              </a:rPr>
              <a:t>Page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896650" y="736308"/>
            <a:ext cx="652609" cy="5378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4480"/>
              </a:lnSpc>
            </a:pPr>
            <a:r>
              <a:rPr lang="en-US" sz="3200">
                <a:solidFill>
                  <a:srgbClr val="FFFFFF"/>
                </a:solidFill>
                <a:latin typeface="Glacial Indifference Bold"/>
              </a:rPr>
              <a:t>06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028700" y="8979535"/>
            <a:ext cx="6128508" cy="4648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919"/>
              </a:lnSpc>
            </a:pPr>
            <a:r>
              <a:rPr lang="en-US" sz="2799" dirty="0">
                <a:solidFill>
                  <a:srgbClr val="FFFFFF"/>
                </a:solidFill>
                <a:latin typeface="Glacial Indifference"/>
              </a:rPr>
              <a:t>Catalina </a:t>
            </a:r>
            <a:r>
              <a:rPr lang="en-US" sz="2799" dirty="0" err="1">
                <a:solidFill>
                  <a:srgbClr val="FFFFFF"/>
                </a:solidFill>
                <a:latin typeface="Glacial Indifference"/>
              </a:rPr>
              <a:t>Simion</a:t>
            </a:r>
            <a:r>
              <a:rPr lang="en-US" sz="2799" dirty="0">
                <a:solidFill>
                  <a:srgbClr val="FFFFFF"/>
                </a:solidFill>
                <a:latin typeface="Glacial Indifference"/>
              </a:rPr>
              <a:t> | 2227035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28700" y="4242849"/>
            <a:ext cx="4364006" cy="5486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079"/>
              </a:lnSpc>
            </a:pPr>
            <a:r>
              <a:rPr lang="en-US" sz="3999">
                <a:solidFill>
                  <a:srgbClr val="FFFFFF"/>
                </a:solidFill>
                <a:latin typeface="Glacial Indifference Bold"/>
              </a:rPr>
              <a:t>Strategy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28700" y="5039139"/>
            <a:ext cx="8870368" cy="25107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360"/>
              </a:lnSpc>
            </a:pPr>
            <a:r>
              <a:rPr lang="en-US" sz="2400">
                <a:solidFill>
                  <a:srgbClr val="FFFFFF"/>
                </a:solidFill>
                <a:latin typeface="Glacial Indifference"/>
              </a:rPr>
              <a:t>This study uses quantitative and qualitative data in a mixed-methods approach, emphasising a participatory action research paradigm. Actively incorporating residents, families, and care staff in the implementation and evaluation process ensures a holistic and nuanced perspective.</a:t>
            </a:r>
          </a:p>
          <a:p>
            <a:pPr>
              <a:lnSpc>
                <a:spcPts val="3360"/>
              </a:lnSpc>
            </a:pPr>
            <a:endParaRPr lang="en-US" sz="2400">
              <a:solidFill>
                <a:srgbClr val="FFFFFF"/>
              </a:solidFill>
              <a:latin typeface="Glacial Indifference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10730112" y="-1328327"/>
            <a:ext cx="3152883" cy="3152883"/>
            <a:chOff x="0" y="0"/>
            <a:chExt cx="812800" cy="8128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66700" cap="sq">
              <a:solidFill>
                <a:srgbClr val="BD622A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pic>
        <p:nvPicPr>
          <p:cNvPr id="24" name="Audio 23">
            <a:hlinkClick r:id="" action="ppaction://media"/>
            <a:extLst>
              <a:ext uri="{FF2B5EF4-FFF2-40B4-BE49-F238E27FC236}">
                <a16:creationId xmlns:a16="http://schemas.microsoft.com/office/drawing/2014/main" id="{4AC16D9D-BBF3-BD74-5974-A722EBFF138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329688" t="-329688" r="-329688" b="-329688"/>
          <a:stretch>
            <a:fillRect/>
          </a:stretch>
        </p:blipFill>
        <p:spPr>
          <a:xfrm>
            <a:off x="15078456" y="7077456"/>
            <a:ext cx="3086100" cy="30861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5241"/>
    </mc:Choice>
    <mc:Fallback>
      <p:transition spd="slow" advTm="2524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 rot="5400000">
            <a:off x="12600612" y="4884072"/>
            <a:ext cx="7869254" cy="15929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9917"/>
              </a:lnSpc>
            </a:pPr>
            <a:r>
              <a:rPr lang="en-US" sz="9723">
                <a:solidFill>
                  <a:srgbClr val="FFFFFF"/>
                </a:solidFill>
                <a:latin typeface="Agrandir Ultra-Bold"/>
              </a:rPr>
              <a:t>Action Plan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738741" y="731203"/>
            <a:ext cx="1194255" cy="5378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480"/>
              </a:lnSpc>
            </a:pPr>
            <a:r>
              <a:rPr lang="en-US" sz="3200">
                <a:solidFill>
                  <a:srgbClr val="FFFFFF"/>
                </a:solidFill>
                <a:latin typeface="Glacial Indifference"/>
              </a:rPr>
              <a:t>Page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606691" y="731203"/>
            <a:ext cx="652609" cy="5378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4480"/>
              </a:lnSpc>
            </a:pPr>
            <a:r>
              <a:rPr lang="en-US" sz="3200">
                <a:solidFill>
                  <a:srgbClr val="BD942A"/>
                </a:solidFill>
                <a:latin typeface="Glacial Indifference Bold"/>
              </a:rPr>
              <a:t>07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0" y="0"/>
            <a:ext cx="14528555" cy="10287000"/>
            <a:chOff x="0" y="0"/>
            <a:chExt cx="3826451" cy="2709333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3826451" cy="2709333"/>
            </a:xfrm>
            <a:custGeom>
              <a:avLst/>
              <a:gdLst/>
              <a:ahLst/>
              <a:cxnLst/>
              <a:rect l="l" t="t" r="r" b="b"/>
              <a:pathLst>
                <a:path w="3826451" h="2709333">
                  <a:moveTo>
                    <a:pt x="0" y="0"/>
                  </a:moveTo>
                  <a:lnTo>
                    <a:pt x="3826451" y="0"/>
                  </a:lnTo>
                  <a:lnTo>
                    <a:pt x="3826451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BD942A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47625"/>
              <a:ext cx="3826451" cy="275695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0" y="1019993"/>
            <a:ext cx="3799856" cy="867690"/>
            <a:chOff x="0" y="0"/>
            <a:chExt cx="1120887" cy="255952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120887" cy="255952"/>
            </a:xfrm>
            <a:custGeom>
              <a:avLst/>
              <a:gdLst/>
              <a:ahLst/>
              <a:cxnLst/>
              <a:rect l="l" t="t" r="r" b="b"/>
              <a:pathLst>
                <a:path w="1120887" h="255952">
                  <a:moveTo>
                    <a:pt x="0" y="0"/>
                  </a:moveTo>
                  <a:lnTo>
                    <a:pt x="1120887" y="0"/>
                  </a:lnTo>
                  <a:lnTo>
                    <a:pt x="1120887" y="255952"/>
                  </a:lnTo>
                  <a:lnTo>
                    <a:pt x="0" y="255952"/>
                  </a:lnTo>
                  <a:close/>
                </a:path>
              </a:pathLst>
            </a:custGeom>
            <a:solidFill>
              <a:srgbClr val="BD622A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47625"/>
              <a:ext cx="1120887" cy="30357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1" name="TextBox 11"/>
          <p:cNvSpPr txBox="1"/>
          <p:nvPr/>
        </p:nvSpPr>
        <p:spPr>
          <a:xfrm>
            <a:off x="1028700" y="2039708"/>
            <a:ext cx="6655624" cy="55557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999"/>
              </a:lnSpc>
            </a:pPr>
            <a:r>
              <a:rPr lang="en-US" sz="2142">
                <a:solidFill>
                  <a:srgbClr val="FFFFFF"/>
                </a:solidFill>
                <a:latin typeface="Glacial Indifference"/>
              </a:rPr>
              <a:t>The comprehensive approach contains the following components:</a:t>
            </a:r>
          </a:p>
          <a:p>
            <a:pPr>
              <a:lnSpc>
                <a:spcPts val="2999"/>
              </a:lnSpc>
            </a:pPr>
            <a:endParaRPr lang="en-US" sz="2142">
              <a:solidFill>
                <a:srgbClr val="FFFFFF"/>
              </a:solidFill>
              <a:latin typeface="Glacial Indifference"/>
            </a:endParaRPr>
          </a:p>
          <a:p>
            <a:pPr marL="462641" lvl="1" indent="-231320">
              <a:lnSpc>
                <a:spcPts val="2999"/>
              </a:lnSpc>
              <a:buFont typeface="Arial"/>
              <a:buChar char="•"/>
            </a:pPr>
            <a:r>
              <a:rPr lang="en-US" sz="2142">
                <a:solidFill>
                  <a:srgbClr val="FFFFFF"/>
                </a:solidFill>
                <a:latin typeface="Glacial Indifference"/>
              </a:rPr>
              <a:t>·Falls risk evaluations are performed on all residents.</a:t>
            </a:r>
          </a:p>
          <a:p>
            <a:pPr marL="462641" lvl="1" indent="-231320">
              <a:lnSpc>
                <a:spcPts val="2999"/>
              </a:lnSpc>
              <a:buFont typeface="Arial"/>
              <a:buChar char="•"/>
            </a:pPr>
            <a:r>
              <a:rPr lang="en-US" sz="2142">
                <a:solidFill>
                  <a:srgbClr val="FFFFFF"/>
                </a:solidFill>
                <a:latin typeface="Glacial Indifference"/>
              </a:rPr>
              <a:t>·Sensor technology integration in the care home context.</a:t>
            </a:r>
          </a:p>
          <a:p>
            <a:pPr marL="462641" lvl="1" indent="-231320">
              <a:lnSpc>
                <a:spcPts val="2999"/>
              </a:lnSpc>
              <a:buFont typeface="Arial"/>
              <a:buChar char="•"/>
            </a:pPr>
            <a:r>
              <a:rPr lang="en-US" sz="2142">
                <a:solidFill>
                  <a:srgbClr val="FFFFFF"/>
                </a:solidFill>
                <a:latin typeface="Glacial Indifference"/>
              </a:rPr>
              <a:t>·Monitoring and data collecting on residents' movements in real time.</a:t>
            </a:r>
          </a:p>
          <a:p>
            <a:pPr marL="462641" lvl="1" indent="-231320">
              <a:lnSpc>
                <a:spcPts val="2999"/>
              </a:lnSpc>
              <a:buFont typeface="Arial"/>
              <a:buChar char="•"/>
            </a:pPr>
            <a:r>
              <a:rPr lang="en-US" sz="2142">
                <a:solidFill>
                  <a:srgbClr val="FFFFFF"/>
                </a:solidFill>
                <a:latin typeface="Glacial Indifference"/>
              </a:rPr>
              <a:t>·Data analysis to discover patterns and potential threats.</a:t>
            </a:r>
          </a:p>
          <a:p>
            <a:pPr marL="462641" lvl="1" indent="-231320">
              <a:lnSpc>
                <a:spcPts val="2999"/>
              </a:lnSpc>
              <a:buFont typeface="Arial"/>
              <a:buChar char="•"/>
            </a:pPr>
            <a:r>
              <a:rPr lang="en-US" sz="2142">
                <a:solidFill>
                  <a:srgbClr val="FFFFFF"/>
                </a:solidFill>
                <a:latin typeface="Glacial Indifference"/>
              </a:rPr>
              <a:t>·Interviews and focus group sessions provided qualitative information.</a:t>
            </a:r>
          </a:p>
          <a:p>
            <a:pPr marL="462641" lvl="1" indent="-231320">
              <a:lnSpc>
                <a:spcPts val="2999"/>
              </a:lnSpc>
              <a:buFont typeface="Arial"/>
              <a:buChar char="•"/>
            </a:pPr>
            <a:r>
              <a:rPr lang="en-US" sz="2142">
                <a:solidFill>
                  <a:srgbClr val="FFFFFF"/>
                </a:solidFill>
                <a:latin typeface="Glacial Indifference"/>
              </a:rPr>
              <a:t>·Based on feedback and analysis, iterative improvements are made.</a:t>
            </a:r>
          </a:p>
          <a:p>
            <a:pPr>
              <a:lnSpc>
                <a:spcPts val="2999"/>
              </a:lnSpc>
            </a:pPr>
            <a:endParaRPr lang="en-US" sz="2142">
              <a:solidFill>
                <a:srgbClr val="FFFFFF"/>
              </a:solidFill>
              <a:latin typeface="Glacial Indifference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1028700" y="1157827"/>
            <a:ext cx="2708488" cy="5264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249"/>
              </a:lnSpc>
            </a:pPr>
            <a:r>
              <a:rPr lang="en-US" sz="3035">
                <a:solidFill>
                  <a:srgbClr val="FFFFFF"/>
                </a:solidFill>
                <a:latin typeface="Glacial Indifference Bold"/>
              </a:rPr>
              <a:t>Action Plan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8848025" y="788353"/>
            <a:ext cx="5680530" cy="8826844"/>
            <a:chOff x="0" y="0"/>
            <a:chExt cx="7574039" cy="11769126"/>
          </a:xfrm>
        </p:grpSpPr>
        <p:pic>
          <p:nvPicPr>
            <p:cNvPr id="14" name="Picture 14"/>
            <p:cNvPicPr>
              <a:picLocks noChangeAspect="1"/>
            </p:cNvPicPr>
            <p:nvPr/>
          </p:nvPicPr>
          <p:blipFill>
            <a:blip r:embed="rId4"/>
            <a:srcRect l="1733" r="1733"/>
            <a:stretch>
              <a:fillRect/>
            </a:stretch>
          </p:blipFill>
          <p:spPr>
            <a:xfrm>
              <a:off x="0" y="0"/>
              <a:ext cx="7574039" cy="11769126"/>
            </a:xfrm>
            <a:prstGeom prst="rect">
              <a:avLst/>
            </a:prstGeom>
          </p:spPr>
        </p:pic>
      </p:grpSp>
      <p:sp>
        <p:nvSpPr>
          <p:cNvPr id="15" name="TextBox 15"/>
          <p:cNvSpPr txBox="1"/>
          <p:nvPr/>
        </p:nvSpPr>
        <p:spPr>
          <a:xfrm>
            <a:off x="1028700" y="8992757"/>
            <a:ext cx="6128508" cy="4648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919"/>
              </a:lnSpc>
            </a:pPr>
            <a:r>
              <a:rPr lang="en-US" sz="2799" dirty="0">
                <a:solidFill>
                  <a:srgbClr val="FFFFFF"/>
                </a:solidFill>
                <a:latin typeface="Glacial Indifference"/>
              </a:rPr>
              <a:t>Catalina </a:t>
            </a:r>
            <a:r>
              <a:rPr lang="en-US" sz="2799" dirty="0" err="1">
                <a:solidFill>
                  <a:srgbClr val="FFFFFF"/>
                </a:solidFill>
                <a:latin typeface="Glacial Indifference"/>
              </a:rPr>
              <a:t>Simion</a:t>
            </a:r>
            <a:r>
              <a:rPr lang="en-US" sz="2799" dirty="0">
                <a:solidFill>
                  <a:srgbClr val="FFFFFF"/>
                </a:solidFill>
                <a:latin typeface="Glacial Indifference"/>
              </a:rPr>
              <a:t> | 2227035</a:t>
            </a:r>
          </a:p>
        </p:txBody>
      </p:sp>
      <p:pic>
        <p:nvPicPr>
          <p:cNvPr id="24" name="Audio 23">
            <a:hlinkClick r:id="" action="ppaction://media"/>
            <a:extLst>
              <a:ext uri="{FF2B5EF4-FFF2-40B4-BE49-F238E27FC236}">
                <a16:creationId xmlns:a16="http://schemas.microsoft.com/office/drawing/2014/main" id="{C7E29D46-9785-E9A3-5433-52291C7AAFB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329688" t="-329688" r="-329688" b="-329688"/>
          <a:stretch>
            <a:fillRect/>
          </a:stretch>
        </p:blipFill>
        <p:spPr>
          <a:xfrm>
            <a:off x="15078456" y="7077456"/>
            <a:ext cx="3086100" cy="30861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9622"/>
    </mc:Choice>
    <mc:Fallback>
      <p:transition spd="slow" advTm="396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8034619" y="4243492"/>
            <a:ext cx="8207094" cy="5292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31804" lvl="1" indent="-215902">
              <a:lnSpc>
                <a:spcPts val="2800"/>
              </a:lnSpc>
              <a:buFont typeface="Arial"/>
              <a:buChar char="•"/>
            </a:pPr>
            <a:r>
              <a:rPr lang="en-US" sz="2000">
                <a:solidFill>
                  <a:srgbClr val="FFFFFF"/>
                </a:solidFill>
                <a:latin typeface="Glacial Indifference"/>
              </a:rPr>
              <a:t>Initial Risk Assessments for Falls: falls risk assessments to be complete for all residents.</a:t>
            </a:r>
          </a:p>
          <a:p>
            <a:pPr>
              <a:lnSpc>
                <a:spcPts val="2800"/>
              </a:lnSpc>
            </a:pPr>
            <a:endParaRPr lang="en-US" sz="2000">
              <a:solidFill>
                <a:srgbClr val="FFFFFF"/>
              </a:solidFill>
              <a:latin typeface="Glacial Indifference"/>
            </a:endParaRPr>
          </a:p>
          <a:p>
            <a:pPr marL="431804" lvl="1" indent="-215902">
              <a:lnSpc>
                <a:spcPts val="2800"/>
              </a:lnSpc>
              <a:buFont typeface="Arial"/>
              <a:buChar char="•"/>
            </a:pPr>
            <a:r>
              <a:rPr lang="en-US" sz="2000">
                <a:solidFill>
                  <a:srgbClr val="FFFFFF"/>
                </a:solidFill>
                <a:latin typeface="Glacial Indifference"/>
              </a:rPr>
              <a:t>Sensor Technology Integration: integration of wearable gadgets to monitor movement</a:t>
            </a:r>
          </a:p>
          <a:p>
            <a:pPr>
              <a:lnSpc>
                <a:spcPts val="2800"/>
              </a:lnSpc>
            </a:pPr>
            <a:endParaRPr lang="en-US" sz="2000">
              <a:solidFill>
                <a:srgbClr val="FFFFFF"/>
              </a:solidFill>
              <a:latin typeface="Glacial Indifference"/>
            </a:endParaRPr>
          </a:p>
          <a:p>
            <a:pPr marL="431804" lvl="1" indent="-215902">
              <a:lnSpc>
                <a:spcPts val="2800"/>
              </a:lnSpc>
              <a:buFont typeface="Arial"/>
              <a:buChar char="•"/>
            </a:pPr>
            <a:r>
              <a:rPr lang="en-US" sz="2000">
                <a:solidFill>
                  <a:srgbClr val="FFFFFF"/>
                </a:solidFill>
                <a:latin typeface="Glacial Indifference"/>
              </a:rPr>
              <a:t>Real-Time Data Collection and Monitoring: collect data that monitors the residents behaviours and movements</a:t>
            </a:r>
          </a:p>
          <a:p>
            <a:pPr>
              <a:lnSpc>
                <a:spcPts val="2800"/>
              </a:lnSpc>
            </a:pPr>
            <a:endParaRPr lang="en-US" sz="2000">
              <a:solidFill>
                <a:srgbClr val="FFFFFF"/>
              </a:solidFill>
              <a:latin typeface="Glacial Indifference"/>
            </a:endParaRPr>
          </a:p>
          <a:p>
            <a:pPr marL="431804" lvl="1" indent="-215902">
              <a:lnSpc>
                <a:spcPts val="2800"/>
              </a:lnSpc>
              <a:buFont typeface="Arial"/>
              <a:buChar char="•"/>
            </a:pPr>
            <a:r>
              <a:rPr lang="en-US" sz="2000">
                <a:solidFill>
                  <a:srgbClr val="FFFFFF"/>
                </a:solidFill>
                <a:latin typeface="Glacial Indifference"/>
              </a:rPr>
              <a:t>Data Analysis and Fall Risk Identification: analyze the collected data so that a person centered solution can be implemented</a:t>
            </a:r>
          </a:p>
          <a:p>
            <a:pPr>
              <a:lnSpc>
                <a:spcPts val="2800"/>
              </a:lnSpc>
            </a:pPr>
            <a:endParaRPr lang="en-US" sz="2000">
              <a:solidFill>
                <a:srgbClr val="FFFFFF"/>
              </a:solidFill>
              <a:latin typeface="Glacial Indifference"/>
            </a:endParaRPr>
          </a:p>
          <a:p>
            <a:pPr>
              <a:lnSpc>
                <a:spcPts val="2800"/>
              </a:lnSpc>
            </a:pPr>
            <a:endParaRPr lang="en-US" sz="2000">
              <a:solidFill>
                <a:srgbClr val="FFFFFF"/>
              </a:solidFill>
              <a:latin typeface="Glacial Indifference"/>
            </a:endParaRPr>
          </a:p>
          <a:p>
            <a:pPr>
              <a:lnSpc>
                <a:spcPts val="2800"/>
              </a:lnSpc>
            </a:pPr>
            <a:endParaRPr lang="en-US" sz="2000">
              <a:solidFill>
                <a:srgbClr val="FFFFFF"/>
              </a:solidFill>
              <a:latin typeface="Glacial Indifference"/>
            </a:endParaRPr>
          </a:p>
          <a:p>
            <a:pPr>
              <a:lnSpc>
                <a:spcPts val="2800"/>
              </a:lnSpc>
            </a:pPr>
            <a:endParaRPr lang="en-US" sz="2000">
              <a:solidFill>
                <a:srgbClr val="FFFFFF"/>
              </a:solidFill>
              <a:latin typeface="Glacial Indifference"/>
            </a:endParaRPr>
          </a:p>
        </p:txBody>
      </p:sp>
      <p:grpSp>
        <p:nvGrpSpPr>
          <p:cNvPr id="3" name="Group 3"/>
          <p:cNvGrpSpPr/>
          <p:nvPr/>
        </p:nvGrpSpPr>
        <p:grpSpPr>
          <a:xfrm>
            <a:off x="17557497" y="0"/>
            <a:ext cx="730503" cy="10287000"/>
            <a:chOff x="0" y="0"/>
            <a:chExt cx="192396" cy="2709333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92396" cy="2709333"/>
            </a:xfrm>
            <a:custGeom>
              <a:avLst/>
              <a:gdLst/>
              <a:ahLst/>
              <a:cxnLst/>
              <a:rect l="l" t="t" r="r" b="b"/>
              <a:pathLst>
                <a:path w="192396" h="2709333">
                  <a:moveTo>
                    <a:pt x="0" y="0"/>
                  </a:moveTo>
                  <a:lnTo>
                    <a:pt x="192396" y="0"/>
                  </a:lnTo>
                  <a:lnTo>
                    <a:pt x="192396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BD942A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47625"/>
              <a:ext cx="192396" cy="275695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8034619" y="1192529"/>
            <a:ext cx="8863231" cy="28624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9996"/>
              </a:lnSpc>
            </a:pPr>
            <a:r>
              <a:rPr lang="en-US" sz="9800">
                <a:solidFill>
                  <a:srgbClr val="FFFFFF"/>
                </a:solidFill>
                <a:latin typeface="Agrandir Ultra-Bold"/>
              </a:rPr>
              <a:t>Implementation Strategy</a:t>
            </a:r>
          </a:p>
        </p:txBody>
      </p:sp>
      <p:sp>
        <p:nvSpPr>
          <p:cNvPr id="7" name="Freeform 7"/>
          <p:cNvSpPr/>
          <p:nvPr/>
        </p:nvSpPr>
        <p:spPr>
          <a:xfrm>
            <a:off x="-6287204" y="6070107"/>
            <a:ext cx="10836196" cy="10836196"/>
          </a:xfrm>
          <a:custGeom>
            <a:avLst/>
            <a:gdLst/>
            <a:ahLst/>
            <a:cxnLst/>
            <a:rect l="l" t="t" r="r" b="b"/>
            <a:pathLst>
              <a:path w="10836196" h="10836196">
                <a:moveTo>
                  <a:pt x="0" y="0"/>
                </a:moveTo>
                <a:lnTo>
                  <a:pt x="10836196" y="0"/>
                </a:lnTo>
                <a:lnTo>
                  <a:pt x="10836196" y="10836196"/>
                </a:lnTo>
                <a:lnTo>
                  <a:pt x="0" y="10836196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25000"/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8" name="Group 8"/>
          <p:cNvGrpSpPr/>
          <p:nvPr/>
        </p:nvGrpSpPr>
        <p:grpSpPr>
          <a:xfrm>
            <a:off x="1028700" y="788353"/>
            <a:ext cx="6346271" cy="8710294"/>
            <a:chOff x="0" y="0"/>
            <a:chExt cx="8461695" cy="11613726"/>
          </a:xfrm>
        </p:grpSpPr>
        <p:pic>
          <p:nvPicPr>
            <p:cNvPr id="9" name="Picture 9"/>
            <p:cNvPicPr>
              <a:picLocks noChangeAspect="1"/>
            </p:cNvPicPr>
            <p:nvPr/>
          </p:nvPicPr>
          <p:blipFill>
            <a:blip r:embed="rId6"/>
            <a:srcRect l="13570" r="13570"/>
            <a:stretch>
              <a:fillRect/>
            </a:stretch>
          </p:blipFill>
          <p:spPr>
            <a:xfrm>
              <a:off x="0" y="0"/>
              <a:ext cx="8461695" cy="11613726"/>
            </a:xfrm>
            <a:prstGeom prst="rect">
              <a:avLst/>
            </a:prstGeom>
          </p:spPr>
        </p:pic>
      </p:grpSp>
      <p:sp>
        <p:nvSpPr>
          <p:cNvPr id="10" name="TextBox 10"/>
          <p:cNvSpPr txBox="1"/>
          <p:nvPr/>
        </p:nvSpPr>
        <p:spPr>
          <a:xfrm>
            <a:off x="13325448" y="9431972"/>
            <a:ext cx="8464097" cy="4648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919"/>
              </a:lnSpc>
            </a:pPr>
            <a:r>
              <a:rPr lang="en-US" sz="2799" dirty="0">
                <a:solidFill>
                  <a:srgbClr val="FFFFFF"/>
                </a:solidFill>
                <a:latin typeface="Glacial Indifference"/>
              </a:rPr>
              <a:t>Catalina </a:t>
            </a:r>
            <a:r>
              <a:rPr lang="en-US" sz="2799" dirty="0" err="1">
                <a:solidFill>
                  <a:srgbClr val="FFFFFF"/>
                </a:solidFill>
                <a:latin typeface="Glacial Indifference"/>
              </a:rPr>
              <a:t>Simion</a:t>
            </a:r>
            <a:r>
              <a:rPr lang="en-US" sz="2799" dirty="0">
                <a:solidFill>
                  <a:srgbClr val="FFFFFF"/>
                </a:solidFill>
                <a:latin typeface="Glacial Indifference"/>
              </a:rPr>
              <a:t> | 2227035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4619" y="759460"/>
            <a:ext cx="1194255" cy="5378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480"/>
              </a:lnSpc>
            </a:pPr>
            <a:r>
              <a:rPr lang="en-US" sz="3200">
                <a:solidFill>
                  <a:srgbClr val="FFFFFF"/>
                </a:solidFill>
                <a:latin typeface="Glacial Indifference"/>
              </a:rPr>
              <a:t>Page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902569" y="759460"/>
            <a:ext cx="652609" cy="5378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4480"/>
              </a:lnSpc>
            </a:pPr>
            <a:r>
              <a:rPr lang="en-US" sz="3200">
                <a:solidFill>
                  <a:srgbClr val="BD942A"/>
                </a:solidFill>
                <a:latin typeface="Glacial Indifference Bold"/>
              </a:rPr>
              <a:t>08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-869106" y="-788089"/>
            <a:ext cx="3152883" cy="3152883"/>
            <a:chOff x="0" y="0"/>
            <a:chExt cx="812800" cy="812800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66700" cap="sq">
              <a:solidFill>
                <a:srgbClr val="BD622A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pic>
        <p:nvPicPr>
          <p:cNvPr id="18" name="Audio 17">
            <a:hlinkClick r:id="" action="ppaction://media"/>
            <a:extLst>
              <a:ext uri="{FF2B5EF4-FFF2-40B4-BE49-F238E27FC236}">
                <a16:creationId xmlns:a16="http://schemas.microsoft.com/office/drawing/2014/main" id="{CDF7CE6A-7D69-DB2C-C282-A7D34AC1237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329688" t="-329688" r="-329688" b="-329688"/>
          <a:stretch>
            <a:fillRect/>
          </a:stretch>
        </p:blipFill>
        <p:spPr>
          <a:xfrm>
            <a:off x="15078456" y="7077456"/>
            <a:ext cx="3086100" cy="30861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7415"/>
    </mc:Choice>
    <mc:Fallback>
      <p:transition spd="slow" advTm="2741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942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46714" y="4013293"/>
            <a:ext cx="12089690" cy="4750750"/>
            <a:chOff x="0" y="0"/>
            <a:chExt cx="3184116" cy="1251226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184116" cy="1251226"/>
            </a:xfrm>
            <a:custGeom>
              <a:avLst/>
              <a:gdLst/>
              <a:ahLst/>
              <a:cxnLst/>
              <a:rect l="l" t="t" r="r" b="b"/>
              <a:pathLst>
                <a:path w="3184116" h="1251226">
                  <a:moveTo>
                    <a:pt x="0" y="0"/>
                  </a:moveTo>
                  <a:lnTo>
                    <a:pt x="3184116" y="0"/>
                  </a:lnTo>
                  <a:lnTo>
                    <a:pt x="3184116" y="1251226"/>
                  </a:lnTo>
                  <a:lnTo>
                    <a:pt x="0" y="1251226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47625"/>
              <a:ext cx="3184116" cy="129885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-215043" y="4106889"/>
            <a:ext cx="1369030" cy="721374"/>
            <a:chOff x="0" y="0"/>
            <a:chExt cx="360567" cy="189992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360567" cy="189992"/>
            </a:xfrm>
            <a:custGeom>
              <a:avLst/>
              <a:gdLst/>
              <a:ahLst/>
              <a:cxnLst/>
              <a:rect l="l" t="t" r="r" b="b"/>
              <a:pathLst>
                <a:path w="360567" h="189992">
                  <a:moveTo>
                    <a:pt x="0" y="0"/>
                  </a:moveTo>
                  <a:lnTo>
                    <a:pt x="360567" y="0"/>
                  </a:lnTo>
                  <a:lnTo>
                    <a:pt x="360567" y="189992"/>
                  </a:lnTo>
                  <a:lnTo>
                    <a:pt x="0" y="189992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47625"/>
              <a:ext cx="360567" cy="23761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146714" y="4099018"/>
            <a:ext cx="1559087" cy="8228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6114"/>
              </a:lnSpc>
            </a:pPr>
            <a:r>
              <a:rPr lang="en-US" sz="5994">
                <a:solidFill>
                  <a:srgbClr val="BD622A"/>
                </a:solidFill>
                <a:latin typeface="Glacial Indifference Bold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8700" y="9022552"/>
            <a:ext cx="5419959" cy="4648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919"/>
              </a:lnSpc>
            </a:pPr>
            <a:r>
              <a:rPr lang="en-US" sz="2799" dirty="0">
                <a:solidFill>
                  <a:srgbClr val="FFFFFF"/>
                </a:solidFill>
                <a:latin typeface="Glacial Indifference"/>
              </a:rPr>
              <a:t>Catalina </a:t>
            </a:r>
            <a:r>
              <a:rPr lang="en-US" sz="2799" dirty="0" err="1">
                <a:solidFill>
                  <a:srgbClr val="FFFFFF"/>
                </a:solidFill>
                <a:latin typeface="Glacial Indifference"/>
              </a:rPr>
              <a:t>Simion</a:t>
            </a:r>
            <a:r>
              <a:rPr lang="en-US" sz="2799" dirty="0">
                <a:solidFill>
                  <a:srgbClr val="FFFFFF"/>
                </a:solidFill>
                <a:latin typeface="Glacial Indifference"/>
              </a:rPr>
              <a:t> | 2227035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01378" y="1304544"/>
            <a:ext cx="11249051" cy="243195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8470"/>
              </a:lnSpc>
            </a:pPr>
            <a:r>
              <a:rPr lang="en-US" sz="8304">
                <a:solidFill>
                  <a:srgbClr val="FFFFFF"/>
                </a:solidFill>
                <a:latin typeface="Agrandir Ultra-Bold"/>
              </a:rPr>
              <a:t>Sensor Technology's Expected Benefits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028700" y="733755"/>
            <a:ext cx="1194255" cy="5378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480"/>
              </a:lnSpc>
            </a:pPr>
            <a:r>
              <a:rPr lang="en-US" sz="3200">
                <a:solidFill>
                  <a:srgbClr val="FFFFFF"/>
                </a:solidFill>
                <a:latin typeface="Glacial Indifference"/>
              </a:rPr>
              <a:t>Page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705801" y="736308"/>
            <a:ext cx="817215" cy="5378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4480"/>
              </a:lnSpc>
            </a:pPr>
            <a:r>
              <a:rPr lang="en-US" sz="3200">
                <a:solidFill>
                  <a:srgbClr val="FFFFFF"/>
                </a:solidFill>
                <a:latin typeface="Glacial Indifference Bold"/>
              </a:rPr>
              <a:t> 09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12024997" y="793458"/>
            <a:ext cx="6263003" cy="8710294"/>
            <a:chOff x="0" y="0"/>
            <a:chExt cx="8350671" cy="11613726"/>
          </a:xfrm>
        </p:grpSpPr>
        <p:pic>
          <p:nvPicPr>
            <p:cNvPr id="14" name="Picture 14"/>
            <p:cNvPicPr>
              <a:picLocks noChangeAspect="1"/>
            </p:cNvPicPr>
            <p:nvPr/>
          </p:nvPicPr>
          <p:blipFill>
            <a:blip r:embed="rId4"/>
            <a:srcRect l="42198" r="9865"/>
            <a:stretch>
              <a:fillRect/>
            </a:stretch>
          </p:blipFill>
          <p:spPr>
            <a:xfrm>
              <a:off x="0" y="0"/>
              <a:ext cx="8350671" cy="11613726"/>
            </a:xfrm>
            <a:prstGeom prst="rect">
              <a:avLst/>
            </a:prstGeom>
          </p:spPr>
        </p:pic>
      </p:grpSp>
      <p:sp>
        <p:nvSpPr>
          <p:cNvPr id="15" name="TextBox 15"/>
          <p:cNvSpPr txBox="1"/>
          <p:nvPr/>
        </p:nvSpPr>
        <p:spPr>
          <a:xfrm>
            <a:off x="1237873" y="4106145"/>
            <a:ext cx="6192802" cy="11804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759"/>
              </a:lnSpc>
            </a:pPr>
            <a:r>
              <a:rPr lang="en-US" sz="3399">
                <a:solidFill>
                  <a:srgbClr val="FFFFFF"/>
                </a:solidFill>
                <a:latin typeface="Glacial Indifference Bold"/>
              </a:rPr>
              <a:t>Identifies Fall Risks Early</a:t>
            </a:r>
          </a:p>
          <a:p>
            <a:pPr>
              <a:lnSpc>
                <a:spcPts val="4759"/>
              </a:lnSpc>
            </a:pPr>
            <a:endParaRPr lang="en-US" sz="3399">
              <a:solidFill>
                <a:srgbClr val="FFFFFF"/>
              </a:solidFill>
              <a:latin typeface="Glacial Indifference Bold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1237873" y="4927967"/>
            <a:ext cx="5829688" cy="5803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759"/>
              </a:lnSpc>
            </a:pPr>
            <a:r>
              <a:rPr lang="en-US" sz="3399">
                <a:solidFill>
                  <a:srgbClr val="FFFFFF"/>
                </a:solidFill>
                <a:latin typeface="Glacial Indifference Bold"/>
              </a:rPr>
              <a:t>Individualised Interventions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-215043" y="4895700"/>
            <a:ext cx="1369030" cy="721374"/>
            <a:chOff x="0" y="0"/>
            <a:chExt cx="360567" cy="189992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360567" cy="189992"/>
            </a:xfrm>
            <a:custGeom>
              <a:avLst/>
              <a:gdLst/>
              <a:ahLst/>
              <a:cxnLst/>
              <a:rect l="l" t="t" r="r" b="b"/>
              <a:pathLst>
                <a:path w="360567" h="189992">
                  <a:moveTo>
                    <a:pt x="0" y="0"/>
                  </a:moveTo>
                  <a:lnTo>
                    <a:pt x="360567" y="0"/>
                  </a:lnTo>
                  <a:lnTo>
                    <a:pt x="360567" y="189992"/>
                  </a:lnTo>
                  <a:lnTo>
                    <a:pt x="0" y="189992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0" y="-47625"/>
              <a:ext cx="360567" cy="23761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0" name="TextBox 20"/>
          <p:cNvSpPr txBox="1"/>
          <p:nvPr/>
        </p:nvSpPr>
        <p:spPr>
          <a:xfrm>
            <a:off x="81058" y="4882941"/>
            <a:ext cx="1559087" cy="8228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6114"/>
              </a:lnSpc>
            </a:pPr>
            <a:r>
              <a:rPr lang="en-US" sz="5994">
                <a:solidFill>
                  <a:srgbClr val="BD622A"/>
                </a:solidFill>
                <a:latin typeface="Glacial Indifference Bold"/>
              </a:rPr>
              <a:t>02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-215043" y="5705784"/>
            <a:ext cx="1369030" cy="721374"/>
            <a:chOff x="0" y="0"/>
            <a:chExt cx="360567" cy="189992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360567" cy="189992"/>
            </a:xfrm>
            <a:custGeom>
              <a:avLst/>
              <a:gdLst/>
              <a:ahLst/>
              <a:cxnLst/>
              <a:rect l="l" t="t" r="r" b="b"/>
              <a:pathLst>
                <a:path w="360567" h="189992">
                  <a:moveTo>
                    <a:pt x="0" y="0"/>
                  </a:moveTo>
                  <a:lnTo>
                    <a:pt x="360567" y="0"/>
                  </a:lnTo>
                  <a:lnTo>
                    <a:pt x="360567" y="189992"/>
                  </a:lnTo>
                  <a:lnTo>
                    <a:pt x="0" y="189992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0" y="-47625"/>
              <a:ext cx="360567" cy="23761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81058" y="5697912"/>
            <a:ext cx="1559087" cy="8228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6114"/>
              </a:lnSpc>
            </a:pPr>
            <a:r>
              <a:rPr lang="en-US" sz="5994">
                <a:solidFill>
                  <a:srgbClr val="BD622A"/>
                </a:solidFill>
                <a:latin typeface="Glacial Indifference Bold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237873" y="5742938"/>
            <a:ext cx="5829688" cy="5803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759"/>
              </a:lnSpc>
            </a:pPr>
            <a:r>
              <a:rPr lang="en-US" sz="3399">
                <a:solidFill>
                  <a:srgbClr val="FFFFFF"/>
                </a:solidFill>
                <a:latin typeface="Glacial Indifference Bold"/>
              </a:rPr>
              <a:t>Greater Safety and Security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-215043" y="6520755"/>
            <a:ext cx="1369030" cy="721374"/>
            <a:chOff x="0" y="0"/>
            <a:chExt cx="360567" cy="189992"/>
          </a:xfrm>
        </p:grpSpPr>
        <p:sp>
          <p:nvSpPr>
            <p:cNvPr id="27" name="Freeform 27"/>
            <p:cNvSpPr/>
            <p:nvPr/>
          </p:nvSpPr>
          <p:spPr>
            <a:xfrm>
              <a:off x="0" y="0"/>
              <a:ext cx="360567" cy="189992"/>
            </a:xfrm>
            <a:custGeom>
              <a:avLst/>
              <a:gdLst/>
              <a:ahLst/>
              <a:cxnLst/>
              <a:rect l="l" t="t" r="r" b="b"/>
              <a:pathLst>
                <a:path w="360567" h="189992">
                  <a:moveTo>
                    <a:pt x="0" y="0"/>
                  </a:moveTo>
                  <a:lnTo>
                    <a:pt x="360567" y="0"/>
                  </a:lnTo>
                  <a:lnTo>
                    <a:pt x="360567" y="189992"/>
                  </a:lnTo>
                  <a:lnTo>
                    <a:pt x="0" y="189992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0" y="-47625"/>
              <a:ext cx="360567" cy="23761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9" name="TextBox 29"/>
          <p:cNvSpPr txBox="1"/>
          <p:nvPr/>
        </p:nvSpPr>
        <p:spPr>
          <a:xfrm>
            <a:off x="81058" y="6512883"/>
            <a:ext cx="1559087" cy="8228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6114"/>
              </a:lnSpc>
            </a:pPr>
            <a:r>
              <a:rPr lang="en-US" sz="5994">
                <a:solidFill>
                  <a:srgbClr val="BD622A"/>
                </a:solidFill>
                <a:latin typeface="Glacial Indifference Bold"/>
              </a:rPr>
              <a:t>04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237873" y="6557909"/>
            <a:ext cx="5829688" cy="5803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759"/>
              </a:lnSpc>
            </a:pPr>
            <a:r>
              <a:rPr lang="en-US" sz="3399">
                <a:solidFill>
                  <a:srgbClr val="FFFFFF"/>
                </a:solidFill>
                <a:latin typeface="Glacial Indifference Bold"/>
              </a:rPr>
              <a:t>Improved Carer Reaction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-215043" y="7335726"/>
            <a:ext cx="1369030" cy="721374"/>
            <a:chOff x="0" y="0"/>
            <a:chExt cx="360567" cy="189992"/>
          </a:xfrm>
        </p:grpSpPr>
        <p:sp>
          <p:nvSpPr>
            <p:cNvPr id="32" name="Freeform 32"/>
            <p:cNvSpPr/>
            <p:nvPr/>
          </p:nvSpPr>
          <p:spPr>
            <a:xfrm>
              <a:off x="0" y="0"/>
              <a:ext cx="360567" cy="189992"/>
            </a:xfrm>
            <a:custGeom>
              <a:avLst/>
              <a:gdLst/>
              <a:ahLst/>
              <a:cxnLst/>
              <a:rect l="l" t="t" r="r" b="b"/>
              <a:pathLst>
                <a:path w="360567" h="189992">
                  <a:moveTo>
                    <a:pt x="0" y="0"/>
                  </a:moveTo>
                  <a:lnTo>
                    <a:pt x="360567" y="0"/>
                  </a:lnTo>
                  <a:lnTo>
                    <a:pt x="360567" y="189992"/>
                  </a:lnTo>
                  <a:lnTo>
                    <a:pt x="0" y="189992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0" y="-47625"/>
              <a:ext cx="360567" cy="23761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66740" y="7309750"/>
            <a:ext cx="1559087" cy="8228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6114"/>
              </a:lnSpc>
            </a:pPr>
            <a:r>
              <a:rPr lang="en-US" sz="5994">
                <a:solidFill>
                  <a:srgbClr val="BD622A"/>
                </a:solidFill>
                <a:latin typeface="Glacial Indifference Bold"/>
              </a:rPr>
              <a:t>05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237873" y="7372880"/>
            <a:ext cx="5829688" cy="11804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759"/>
              </a:lnSpc>
            </a:pPr>
            <a:r>
              <a:rPr lang="en-US" sz="3399">
                <a:solidFill>
                  <a:srgbClr val="FFFFFF"/>
                </a:solidFill>
                <a:latin typeface="Glacial Indifference Bold"/>
              </a:rPr>
              <a:t>Care Plans Based on Data</a:t>
            </a:r>
          </a:p>
          <a:p>
            <a:pPr>
              <a:lnSpc>
                <a:spcPts val="4759"/>
              </a:lnSpc>
            </a:pPr>
            <a:endParaRPr lang="en-US" sz="3399">
              <a:solidFill>
                <a:srgbClr val="FFFFFF"/>
              </a:solidFill>
              <a:latin typeface="Glacial Indifference Bold"/>
            </a:endParaRPr>
          </a:p>
        </p:txBody>
      </p:sp>
      <p:pic>
        <p:nvPicPr>
          <p:cNvPr id="37" name="Audio 36">
            <a:hlinkClick r:id="" action="ppaction://media"/>
            <a:extLst>
              <a:ext uri="{FF2B5EF4-FFF2-40B4-BE49-F238E27FC236}">
                <a16:creationId xmlns:a16="http://schemas.microsoft.com/office/drawing/2014/main" id="{18A4AAE9-8717-76D3-D649-0471914DF11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329688" t="-329688" r="-329688" b="-329688"/>
          <a:stretch>
            <a:fillRect/>
          </a:stretch>
        </p:blipFill>
        <p:spPr>
          <a:xfrm>
            <a:off x="15078456" y="7077456"/>
            <a:ext cx="3086100" cy="30861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1321"/>
    </mc:Choice>
    <mc:Fallback>
      <p:transition spd="slow" advTm="213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7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3759445" y="0"/>
            <a:ext cx="14528555" cy="10287000"/>
            <a:chOff x="0" y="0"/>
            <a:chExt cx="3826451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826451" cy="2709333"/>
            </a:xfrm>
            <a:custGeom>
              <a:avLst/>
              <a:gdLst/>
              <a:ahLst/>
              <a:cxnLst/>
              <a:rect l="l" t="t" r="r" b="b"/>
              <a:pathLst>
                <a:path w="3826451" h="2709333">
                  <a:moveTo>
                    <a:pt x="0" y="0"/>
                  </a:moveTo>
                  <a:lnTo>
                    <a:pt x="3826451" y="0"/>
                  </a:lnTo>
                  <a:lnTo>
                    <a:pt x="3826451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BD942A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47625"/>
              <a:ext cx="3826451" cy="275695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3759445" y="1019993"/>
            <a:ext cx="4622174" cy="867690"/>
            <a:chOff x="0" y="0"/>
            <a:chExt cx="1363455" cy="255952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363455" cy="255952"/>
            </a:xfrm>
            <a:custGeom>
              <a:avLst/>
              <a:gdLst/>
              <a:ahLst/>
              <a:cxnLst/>
              <a:rect l="l" t="t" r="r" b="b"/>
              <a:pathLst>
                <a:path w="1363455" h="255952">
                  <a:moveTo>
                    <a:pt x="0" y="0"/>
                  </a:moveTo>
                  <a:lnTo>
                    <a:pt x="1363455" y="0"/>
                  </a:lnTo>
                  <a:lnTo>
                    <a:pt x="1363455" y="255952"/>
                  </a:lnTo>
                  <a:lnTo>
                    <a:pt x="0" y="255952"/>
                  </a:lnTo>
                  <a:close/>
                </a:path>
              </a:pathLst>
            </a:custGeom>
            <a:solidFill>
              <a:srgbClr val="BD622A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47625"/>
              <a:ext cx="1363455" cy="30357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3759445" y="3601969"/>
            <a:ext cx="4622174" cy="867690"/>
            <a:chOff x="0" y="0"/>
            <a:chExt cx="1363455" cy="255952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363455" cy="255952"/>
            </a:xfrm>
            <a:custGeom>
              <a:avLst/>
              <a:gdLst/>
              <a:ahLst/>
              <a:cxnLst/>
              <a:rect l="l" t="t" r="r" b="b"/>
              <a:pathLst>
                <a:path w="1363455" h="255952">
                  <a:moveTo>
                    <a:pt x="0" y="0"/>
                  </a:moveTo>
                  <a:lnTo>
                    <a:pt x="1363455" y="0"/>
                  </a:lnTo>
                  <a:lnTo>
                    <a:pt x="1363455" y="255952"/>
                  </a:lnTo>
                  <a:lnTo>
                    <a:pt x="0" y="255952"/>
                  </a:lnTo>
                  <a:close/>
                </a:path>
              </a:pathLst>
            </a:custGeom>
            <a:solidFill>
              <a:srgbClr val="BD622A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47625"/>
              <a:ext cx="1363455" cy="30357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2607470" y="788353"/>
            <a:ext cx="5680530" cy="8826844"/>
            <a:chOff x="0" y="0"/>
            <a:chExt cx="7574039" cy="11769126"/>
          </a:xfrm>
        </p:grpSpPr>
        <p:pic>
          <p:nvPicPr>
            <p:cNvPr id="12" name="Picture 12"/>
            <p:cNvPicPr>
              <a:picLocks noChangeAspect="1"/>
            </p:cNvPicPr>
            <p:nvPr/>
          </p:nvPicPr>
          <p:blipFill>
            <a:blip r:embed="rId4"/>
            <a:srcRect l="28541" r="28541"/>
            <a:stretch>
              <a:fillRect/>
            </a:stretch>
          </p:blipFill>
          <p:spPr>
            <a:xfrm>
              <a:off x="0" y="0"/>
              <a:ext cx="7574039" cy="11769126"/>
            </a:xfrm>
            <a:prstGeom prst="rect">
              <a:avLst/>
            </a:prstGeom>
          </p:spPr>
        </p:pic>
      </p:grpSp>
      <p:grpSp>
        <p:nvGrpSpPr>
          <p:cNvPr id="13" name="Group 13"/>
          <p:cNvGrpSpPr/>
          <p:nvPr/>
        </p:nvGrpSpPr>
        <p:grpSpPr>
          <a:xfrm>
            <a:off x="3759445" y="6182903"/>
            <a:ext cx="4622174" cy="867690"/>
            <a:chOff x="0" y="0"/>
            <a:chExt cx="1363455" cy="255952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1363455" cy="255952"/>
            </a:xfrm>
            <a:custGeom>
              <a:avLst/>
              <a:gdLst/>
              <a:ahLst/>
              <a:cxnLst/>
              <a:rect l="l" t="t" r="r" b="b"/>
              <a:pathLst>
                <a:path w="1363455" h="255952">
                  <a:moveTo>
                    <a:pt x="0" y="0"/>
                  </a:moveTo>
                  <a:lnTo>
                    <a:pt x="1363455" y="0"/>
                  </a:lnTo>
                  <a:lnTo>
                    <a:pt x="1363455" y="255952"/>
                  </a:lnTo>
                  <a:lnTo>
                    <a:pt x="0" y="255952"/>
                  </a:lnTo>
                  <a:close/>
                </a:path>
              </a:pathLst>
            </a:custGeom>
            <a:solidFill>
              <a:srgbClr val="BD622A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0" y="-47625"/>
              <a:ext cx="1363455" cy="30357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6" name="Freeform 16"/>
          <p:cNvSpPr/>
          <p:nvPr/>
        </p:nvSpPr>
        <p:spPr>
          <a:xfrm>
            <a:off x="5867624" y="7961892"/>
            <a:ext cx="202908" cy="744616"/>
          </a:xfrm>
          <a:custGeom>
            <a:avLst/>
            <a:gdLst/>
            <a:ahLst/>
            <a:cxnLst/>
            <a:rect l="l" t="t" r="r" b="b"/>
            <a:pathLst>
              <a:path w="202908" h="744616">
                <a:moveTo>
                  <a:pt x="0" y="0"/>
                </a:moveTo>
                <a:lnTo>
                  <a:pt x="202908" y="0"/>
                </a:lnTo>
                <a:lnTo>
                  <a:pt x="202908" y="744615"/>
                </a:lnTo>
                <a:lnTo>
                  <a:pt x="0" y="744615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7" name="TextBox 17"/>
          <p:cNvSpPr txBox="1"/>
          <p:nvPr/>
        </p:nvSpPr>
        <p:spPr>
          <a:xfrm>
            <a:off x="4788145" y="2039708"/>
            <a:ext cx="6655624" cy="7320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999"/>
              </a:lnSpc>
            </a:pPr>
            <a:r>
              <a:rPr lang="en-US" sz="2142">
                <a:solidFill>
                  <a:srgbClr val="FFFFFF"/>
                </a:solidFill>
                <a:latin typeface="Glacial Indifference"/>
              </a:rPr>
              <a:t>Not all resident will accept having a weareble device with them at all times.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788145" y="4621683"/>
            <a:ext cx="6655624" cy="110625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999"/>
              </a:lnSpc>
            </a:pPr>
            <a:r>
              <a:rPr lang="en-US" sz="2142">
                <a:solidFill>
                  <a:srgbClr val="FFFFFF"/>
                </a:solidFill>
                <a:latin typeface="Glacial Indifference"/>
              </a:rPr>
              <a:t>Technological impediments, such as device malfunction, connectivity concerns, or a steep learning curve for carers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759445" y="1157286"/>
            <a:ext cx="4965831" cy="5264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249"/>
              </a:lnSpc>
            </a:pPr>
            <a:r>
              <a:rPr lang="en-US" sz="3035">
                <a:solidFill>
                  <a:srgbClr val="FFFFFF"/>
                </a:solidFill>
                <a:latin typeface="Glacial Indifference Bold"/>
              </a:rPr>
              <a:t>Ethical Points to Consider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3791693" y="3738741"/>
            <a:ext cx="4933583" cy="5264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249"/>
              </a:lnSpc>
            </a:pPr>
            <a:r>
              <a:rPr lang="en-US" sz="3035">
                <a:solidFill>
                  <a:srgbClr val="FFFFFF"/>
                </a:solidFill>
                <a:latin typeface="Glacial Indifference Bold"/>
              </a:rPr>
              <a:t>Technological Obstacles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788145" y="7202618"/>
            <a:ext cx="6655624" cy="7320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999"/>
              </a:lnSpc>
            </a:pPr>
            <a:r>
              <a:rPr lang="en-US" sz="2142">
                <a:solidFill>
                  <a:srgbClr val="FFFFFF"/>
                </a:solidFill>
                <a:latin typeface="Glacial Indifference"/>
              </a:rPr>
              <a:t>. Some inhabitants may be concerned about ongoing surveillance or the use of wearable devices. 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791693" y="6320196"/>
            <a:ext cx="5078698" cy="5264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249"/>
              </a:lnSpc>
            </a:pPr>
            <a:r>
              <a:rPr lang="en-US" sz="3035">
                <a:solidFill>
                  <a:srgbClr val="FFFFFF"/>
                </a:solidFill>
                <a:latin typeface="Glacial Indifference Bold"/>
              </a:rPr>
              <a:t>Acceptance of Residents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788145" y="8992757"/>
            <a:ext cx="6128508" cy="4648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919"/>
              </a:lnSpc>
            </a:pPr>
            <a:r>
              <a:rPr lang="en-US" sz="2799" dirty="0">
                <a:solidFill>
                  <a:srgbClr val="FFFFFF"/>
                </a:solidFill>
                <a:latin typeface="Glacial Indifference"/>
              </a:rPr>
              <a:t>Catalina </a:t>
            </a:r>
            <a:r>
              <a:rPr lang="en-US" sz="2799" dirty="0" err="1">
                <a:solidFill>
                  <a:srgbClr val="FFFFFF"/>
                </a:solidFill>
                <a:latin typeface="Glacial Indifference"/>
              </a:rPr>
              <a:t>Simion</a:t>
            </a:r>
            <a:r>
              <a:rPr lang="en-US" sz="2799" dirty="0">
                <a:solidFill>
                  <a:srgbClr val="FFFFFF"/>
                </a:solidFill>
                <a:latin typeface="Glacial Indifference"/>
              </a:rPr>
              <a:t> | 2227035</a:t>
            </a:r>
          </a:p>
        </p:txBody>
      </p:sp>
      <p:sp>
        <p:nvSpPr>
          <p:cNvPr id="24" name="TextBox 24"/>
          <p:cNvSpPr txBox="1"/>
          <p:nvPr/>
        </p:nvSpPr>
        <p:spPr>
          <a:xfrm rot="5400000">
            <a:off x="-2265938" y="4652548"/>
            <a:ext cx="7869254" cy="205604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7164"/>
              </a:lnSpc>
            </a:pPr>
            <a:r>
              <a:rPr lang="en-US" sz="7023">
                <a:solidFill>
                  <a:srgbClr val="FFFFFF"/>
                </a:solidFill>
                <a:latin typeface="Agrandir Ultra-Bold"/>
              </a:rPr>
              <a:t>Difficulties and Considerations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28700" y="722496"/>
            <a:ext cx="1194255" cy="5378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480"/>
              </a:lnSpc>
            </a:pPr>
            <a:r>
              <a:rPr lang="en-US" sz="3200">
                <a:solidFill>
                  <a:srgbClr val="FFFFFF"/>
                </a:solidFill>
                <a:latin typeface="Glacial Indifference"/>
              </a:rPr>
              <a:t>Page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820450" y="722496"/>
            <a:ext cx="652609" cy="5378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4480"/>
              </a:lnSpc>
            </a:pPr>
            <a:r>
              <a:rPr lang="en-US" sz="3200">
                <a:solidFill>
                  <a:srgbClr val="BD942A"/>
                </a:solidFill>
                <a:latin typeface="Glacial Indifference Bold"/>
              </a:rPr>
              <a:t>10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242360" y="8087078"/>
            <a:ext cx="6655624" cy="9628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579"/>
              </a:lnSpc>
            </a:pPr>
            <a:r>
              <a:rPr lang="en-US" sz="1842">
                <a:solidFill>
                  <a:srgbClr val="FFFFFF"/>
                </a:solidFill>
                <a:latin typeface="Glacial Indifference"/>
              </a:rPr>
              <a:t>Open communication, education, and involving communities in decision-making are critical acceptance tactics.</a:t>
            </a:r>
          </a:p>
          <a:p>
            <a:pPr>
              <a:lnSpc>
                <a:spcPts val="2579"/>
              </a:lnSpc>
            </a:pPr>
            <a:endParaRPr lang="en-US" sz="1842">
              <a:solidFill>
                <a:srgbClr val="FFFFFF"/>
              </a:solidFill>
              <a:latin typeface="Glacial Indifference"/>
            </a:endParaRPr>
          </a:p>
        </p:txBody>
      </p:sp>
      <p:pic>
        <p:nvPicPr>
          <p:cNvPr id="33" name="Audio 32">
            <a:hlinkClick r:id="" action="ppaction://media"/>
            <a:extLst>
              <a:ext uri="{FF2B5EF4-FFF2-40B4-BE49-F238E27FC236}">
                <a16:creationId xmlns:a16="http://schemas.microsoft.com/office/drawing/2014/main" id="{93E123C5-E148-83BE-27F7-8B75A7A214D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329688" t="-329688" r="-329688" b="-329688"/>
          <a:stretch>
            <a:fillRect/>
          </a:stretch>
        </p:blipFill>
        <p:spPr>
          <a:xfrm>
            <a:off x="15078456" y="7077456"/>
            <a:ext cx="3086100" cy="30861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3674"/>
    </mc:Choice>
    <mc:Fallback>
      <p:transition spd="slow" advTm="3367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3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610953" cy="10287000"/>
            <a:chOff x="0" y="0"/>
            <a:chExt cx="160909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60909" cy="2709333"/>
            </a:xfrm>
            <a:custGeom>
              <a:avLst/>
              <a:gdLst/>
              <a:ahLst/>
              <a:cxnLst/>
              <a:rect l="l" t="t" r="r" b="b"/>
              <a:pathLst>
                <a:path w="160909" h="2709333">
                  <a:moveTo>
                    <a:pt x="0" y="0"/>
                  </a:moveTo>
                  <a:lnTo>
                    <a:pt x="160909" y="0"/>
                  </a:lnTo>
                  <a:lnTo>
                    <a:pt x="160909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BD942A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47625"/>
              <a:ext cx="160909" cy="275695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8467900" y="2604442"/>
            <a:ext cx="9027762" cy="5078116"/>
          </a:xfrm>
          <a:custGeom>
            <a:avLst/>
            <a:gdLst/>
            <a:ahLst/>
            <a:cxnLst/>
            <a:rect l="l" t="t" r="r" b="b"/>
            <a:pathLst>
              <a:path w="9027762" h="5078116">
                <a:moveTo>
                  <a:pt x="0" y="0"/>
                </a:moveTo>
                <a:lnTo>
                  <a:pt x="9027763" y="0"/>
                </a:lnTo>
                <a:lnTo>
                  <a:pt x="9027763" y="5078116"/>
                </a:lnTo>
                <a:lnTo>
                  <a:pt x="0" y="5078116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TextBox 6"/>
          <p:cNvSpPr txBox="1"/>
          <p:nvPr/>
        </p:nvSpPr>
        <p:spPr>
          <a:xfrm>
            <a:off x="1028700" y="1510550"/>
            <a:ext cx="6273107" cy="14179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8866"/>
              </a:lnSpc>
            </a:pPr>
            <a:r>
              <a:rPr lang="en-US" sz="8692">
                <a:solidFill>
                  <a:srgbClr val="FFFFFF"/>
                </a:solidFill>
                <a:latin typeface="Agrandir Ultra-Bold"/>
              </a:rPr>
              <a:t>Conclusion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28700" y="2871316"/>
            <a:ext cx="7020100" cy="58635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360"/>
              </a:lnSpc>
            </a:pPr>
            <a:r>
              <a:rPr lang="en-US" sz="2400">
                <a:solidFill>
                  <a:srgbClr val="FFFFFF"/>
                </a:solidFill>
                <a:latin typeface="Glacial Indifference"/>
              </a:rPr>
              <a:t>Finally, the use of sensor technology to prevent falls in nursing homes is a promising frontier in person-centered care.</a:t>
            </a:r>
          </a:p>
          <a:p>
            <a:pPr>
              <a:lnSpc>
                <a:spcPts val="3360"/>
              </a:lnSpc>
            </a:pPr>
            <a:endParaRPr lang="en-US" sz="2400">
              <a:solidFill>
                <a:srgbClr val="FFFFFF"/>
              </a:solidFill>
              <a:latin typeface="Glacial Indifference"/>
            </a:endParaRPr>
          </a:p>
          <a:p>
            <a:pPr>
              <a:lnSpc>
                <a:spcPts val="3360"/>
              </a:lnSpc>
            </a:pPr>
            <a:r>
              <a:rPr lang="en-US" sz="2400">
                <a:solidFill>
                  <a:srgbClr val="FFFFFF"/>
                </a:solidFill>
                <a:latin typeface="Glacial Indifference"/>
              </a:rPr>
              <a:t>The predicted benefits, which include early detection of fall risks, personalized interventions, and improved carer response, are consistent with the overall goal of increasing resident safety and well-being.</a:t>
            </a:r>
          </a:p>
          <a:p>
            <a:pPr>
              <a:lnSpc>
                <a:spcPts val="3360"/>
              </a:lnSpc>
            </a:pPr>
            <a:endParaRPr lang="en-US" sz="2400">
              <a:solidFill>
                <a:srgbClr val="FFFFFF"/>
              </a:solidFill>
              <a:latin typeface="Glacial Indifference"/>
            </a:endParaRPr>
          </a:p>
          <a:p>
            <a:pPr>
              <a:lnSpc>
                <a:spcPts val="3360"/>
              </a:lnSpc>
            </a:pPr>
            <a:r>
              <a:rPr lang="en-US" sz="2400">
                <a:solidFill>
                  <a:srgbClr val="FFFFFF"/>
                </a:solidFill>
                <a:latin typeface="Glacial Indifference"/>
              </a:rPr>
              <a:t>In summary, the road towards falls prevention using sensor technology is a tribute to the transforming power of innovation and compassionate care in nursing homes.</a:t>
            </a:r>
          </a:p>
          <a:p>
            <a:pPr>
              <a:lnSpc>
                <a:spcPts val="3360"/>
              </a:lnSpc>
            </a:pPr>
            <a:endParaRPr lang="en-US" sz="2400">
              <a:solidFill>
                <a:srgbClr val="FFFFFF"/>
              </a:solidFill>
              <a:latin typeface="Glacial Indifference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1028700" y="8979535"/>
            <a:ext cx="5787355" cy="4648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919"/>
              </a:lnSpc>
            </a:pPr>
            <a:r>
              <a:rPr lang="en-US" sz="2799" dirty="0">
                <a:solidFill>
                  <a:srgbClr val="FFFFFF"/>
                </a:solidFill>
                <a:latin typeface="Glacial Indifference"/>
              </a:rPr>
              <a:t>Catalina </a:t>
            </a:r>
            <a:r>
              <a:rPr lang="en-US" sz="2799" dirty="0" err="1">
                <a:solidFill>
                  <a:srgbClr val="FFFFFF"/>
                </a:solidFill>
                <a:latin typeface="Glacial Indifference"/>
              </a:rPr>
              <a:t>Simion</a:t>
            </a:r>
            <a:r>
              <a:rPr lang="en-US" sz="2799" dirty="0">
                <a:solidFill>
                  <a:srgbClr val="FFFFFF"/>
                </a:solidFill>
                <a:latin typeface="Glacial Indifference"/>
              </a:rPr>
              <a:t> | 2227035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8700" y="731203"/>
            <a:ext cx="1194255" cy="5378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480"/>
              </a:lnSpc>
            </a:pPr>
            <a:r>
              <a:rPr lang="en-US" sz="3200">
                <a:solidFill>
                  <a:srgbClr val="FFFFFF"/>
                </a:solidFill>
                <a:latin typeface="Glacial Indifference"/>
              </a:rPr>
              <a:t>Page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896650" y="731203"/>
            <a:ext cx="652609" cy="5378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4480"/>
              </a:lnSpc>
            </a:pPr>
            <a:r>
              <a:rPr lang="en-US" sz="3200">
                <a:solidFill>
                  <a:srgbClr val="BD942A"/>
                </a:solidFill>
                <a:latin typeface="Glacial Indifference Bold"/>
              </a:rPr>
              <a:t>11</a:t>
            </a:r>
          </a:p>
        </p:txBody>
      </p:sp>
      <p:pic>
        <p:nvPicPr>
          <p:cNvPr id="17" name="Audio 16">
            <a:hlinkClick r:id="" action="ppaction://media"/>
            <a:extLst>
              <a:ext uri="{FF2B5EF4-FFF2-40B4-BE49-F238E27FC236}">
                <a16:creationId xmlns:a16="http://schemas.microsoft.com/office/drawing/2014/main" id="{E9997098-791D-D5A7-13CB-66B8265F63D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329688" t="-329688" r="-329688" b="-329688"/>
          <a:stretch>
            <a:fillRect/>
          </a:stretch>
        </p:blipFill>
        <p:spPr>
          <a:xfrm>
            <a:off x="15078456" y="7077456"/>
            <a:ext cx="3086100" cy="30861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9342"/>
    </mc:Choice>
    <mc:Fallback>
      <p:transition spd="slow" advTm="3934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2052160" y="4368896"/>
            <a:ext cx="14183679" cy="145395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115"/>
              </a:lnSpc>
            </a:pPr>
            <a:r>
              <a:rPr lang="en-US" sz="8936">
                <a:solidFill>
                  <a:srgbClr val="FFFFFF"/>
                </a:solidFill>
                <a:latin typeface="Agrandir Ultra-Bold"/>
              </a:rPr>
              <a:t>Thank you 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440870" y="731203"/>
            <a:ext cx="1194255" cy="5378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480"/>
              </a:lnSpc>
            </a:pPr>
            <a:r>
              <a:rPr lang="en-US" sz="3200">
                <a:solidFill>
                  <a:srgbClr val="FFFFFF"/>
                </a:solidFill>
                <a:latin typeface="Glacial Indifference"/>
              </a:rPr>
              <a:t>Page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194521" y="731203"/>
            <a:ext cx="652609" cy="5378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4480"/>
              </a:lnSpc>
            </a:pPr>
            <a:r>
              <a:rPr lang="en-US" sz="3200">
                <a:solidFill>
                  <a:srgbClr val="BD942A"/>
                </a:solidFill>
                <a:latin typeface="Glacial Indifference Bold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79746" y="8979535"/>
            <a:ext cx="6128508" cy="4648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919"/>
              </a:lnSpc>
            </a:pPr>
            <a:r>
              <a:rPr lang="en-US" sz="2799" dirty="0">
                <a:solidFill>
                  <a:srgbClr val="FFFFFF"/>
                </a:solidFill>
                <a:latin typeface="Glacial Indifference"/>
              </a:rPr>
              <a:t>Catalina </a:t>
            </a:r>
            <a:r>
              <a:rPr lang="en-US" sz="2799" dirty="0" err="1">
                <a:solidFill>
                  <a:srgbClr val="FFFFFF"/>
                </a:solidFill>
                <a:latin typeface="Glacial Indifference"/>
              </a:rPr>
              <a:t>Simion</a:t>
            </a:r>
            <a:r>
              <a:rPr lang="en-US" sz="2799" dirty="0">
                <a:solidFill>
                  <a:srgbClr val="FFFFFF"/>
                </a:solidFill>
                <a:latin typeface="Glacial Indifference"/>
              </a:rPr>
              <a:t> | 2227035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14871488" y="9258300"/>
            <a:ext cx="2728703" cy="2728703"/>
            <a:chOff x="0" y="0"/>
            <a:chExt cx="812800" cy="8128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66700" cap="sq">
              <a:solidFill>
                <a:srgbClr val="FFFFFF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028700" y="891029"/>
            <a:ext cx="756037" cy="756037"/>
            <a:chOff x="0" y="0"/>
            <a:chExt cx="812800" cy="81280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BD622A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2" name="Freeform 12"/>
          <p:cNvSpPr/>
          <p:nvPr/>
        </p:nvSpPr>
        <p:spPr>
          <a:xfrm>
            <a:off x="13735881" y="-7409681"/>
            <a:ext cx="10836196" cy="10836196"/>
          </a:xfrm>
          <a:custGeom>
            <a:avLst/>
            <a:gdLst/>
            <a:ahLst/>
            <a:cxnLst/>
            <a:rect l="l" t="t" r="r" b="b"/>
            <a:pathLst>
              <a:path w="10836196" h="10836196">
                <a:moveTo>
                  <a:pt x="0" y="0"/>
                </a:moveTo>
                <a:lnTo>
                  <a:pt x="10836196" y="0"/>
                </a:lnTo>
                <a:lnTo>
                  <a:pt x="10836196" y="10836196"/>
                </a:lnTo>
                <a:lnTo>
                  <a:pt x="0" y="10836196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25000"/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pic>
        <p:nvPicPr>
          <p:cNvPr id="15" name="Audio 14">
            <a:hlinkClick r:id="" action="ppaction://media"/>
            <a:extLst>
              <a:ext uri="{FF2B5EF4-FFF2-40B4-BE49-F238E27FC236}">
                <a16:creationId xmlns:a16="http://schemas.microsoft.com/office/drawing/2014/main" id="{EB014EC7-270A-8380-AF27-DFAD1CB9C0B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329688" t="-329688" r="-329688" b="-329688"/>
          <a:stretch>
            <a:fillRect/>
          </a:stretch>
        </p:blipFill>
        <p:spPr>
          <a:xfrm>
            <a:off x="15078456" y="7077456"/>
            <a:ext cx="3086100" cy="30861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604"/>
    </mc:Choice>
    <mc:Fallback>
      <p:transition spd="slow" advTm="960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2052160" y="4368896"/>
            <a:ext cx="14183679" cy="145395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115"/>
              </a:lnSpc>
            </a:pPr>
            <a:r>
              <a:rPr lang="en-US" sz="8936">
                <a:solidFill>
                  <a:srgbClr val="FFFFFF"/>
                </a:solidFill>
                <a:latin typeface="Agrandir Bold"/>
              </a:rPr>
              <a:t>References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440870" y="731203"/>
            <a:ext cx="1194255" cy="5378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480"/>
              </a:lnSpc>
            </a:pPr>
            <a:r>
              <a:rPr lang="en-US" sz="3200">
                <a:solidFill>
                  <a:srgbClr val="FFFFFF"/>
                </a:solidFill>
                <a:latin typeface="Glacial Indifference"/>
              </a:rPr>
              <a:t>Page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194521" y="731203"/>
            <a:ext cx="652609" cy="5378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4480"/>
              </a:lnSpc>
            </a:pPr>
            <a:r>
              <a:rPr lang="en-US" sz="3200">
                <a:solidFill>
                  <a:srgbClr val="BD942A"/>
                </a:solidFill>
                <a:latin typeface="Glacial Indifference Bold"/>
              </a:rPr>
              <a:t>13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79746" y="8979535"/>
            <a:ext cx="6128508" cy="4648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919"/>
              </a:lnSpc>
            </a:pPr>
            <a:r>
              <a:rPr lang="en-US" sz="2799" dirty="0">
                <a:solidFill>
                  <a:srgbClr val="FFFFFF"/>
                </a:solidFill>
                <a:latin typeface="Glacial Indifference"/>
              </a:rPr>
              <a:t>Catalina </a:t>
            </a:r>
            <a:r>
              <a:rPr lang="en-US" sz="2799" dirty="0" err="1">
                <a:solidFill>
                  <a:srgbClr val="FFFFFF"/>
                </a:solidFill>
                <a:latin typeface="Glacial Indifference"/>
              </a:rPr>
              <a:t>Simion</a:t>
            </a:r>
            <a:r>
              <a:rPr lang="en-US" sz="2799" dirty="0">
                <a:solidFill>
                  <a:srgbClr val="FFFFFF"/>
                </a:solidFill>
                <a:latin typeface="Glacial Indifference"/>
              </a:rPr>
              <a:t> </a:t>
            </a:r>
            <a:r>
              <a:rPr lang="en-US" sz="2799">
                <a:solidFill>
                  <a:srgbClr val="FFFFFF"/>
                </a:solidFill>
                <a:latin typeface="Glacial Indifference"/>
              </a:rPr>
              <a:t>| 2227035</a:t>
            </a:r>
            <a:endParaRPr lang="en-US" sz="2799" dirty="0">
              <a:solidFill>
                <a:srgbClr val="FFFFFF"/>
              </a:solidFill>
              <a:latin typeface="Glacial Indifference"/>
            </a:endParaRPr>
          </a:p>
        </p:txBody>
      </p:sp>
      <p:grpSp>
        <p:nvGrpSpPr>
          <p:cNvPr id="6" name="Group 6"/>
          <p:cNvGrpSpPr/>
          <p:nvPr/>
        </p:nvGrpSpPr>
        <p:grpSpPr>
          <a:xfrm>
            <a:off x="14871488" y="9258300"/>
            <a:ext cx="2728703" cy="2728703"/>
            <a:chOff x="0" y="0"/>
            <a:chExt cx="812800" cy="8128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66700" cap="sq">
              <a:solidFill>
                <a:srgbClr val="FFFFFF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028700" y="891029"/>
            <a:ext cx="756037" cy="756037"/>
            <a:chOff x="0" y="0"/>
            <a:chExt cx="812800" cy="81280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BD622A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2" name="Freeform 12"/>
          <p:cNvSpPr/>
          <p:nvPr/>
        </p:nvSpPr>
        <p:spPr>
          <a:xfrm>
            <a:off x="13735881" y="-7409681"/>
            <a:ext cx="10836196" cy="10836196"/>
          </a:xfrm>
          <a:custGeom>
            <a:avLst/>
            <a:gdLst/>
            <a:ahLst/>
            <a:cxnLst/>
            <a:rect l="l" t="t" r="r" b="b"/>
            <a:pathLst>
              <a:path w="10836196" h="10836196">
                <a:moveTo>
                  <a:pt x="0" y="0"/>
                </a:moveTo>
                <a:lnTo>
                  <a:pt x="10836196" y="0"/>
                </a:lnTo>
                <a:lnTo>
                  <a:pt x="10836196" y="10836196"/>
                </a:lnTo>
                <a:lnTo>
                  <a:pt x="0" y="1083619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5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TextBox 13"/>
          <p:cNvSpPr txBox="1"/>
          <p:nvPr/>
        </p:nvSpPr>
        <p:spPr>
          <a:xfrm>
            <a:off x="101041" y="5765704"/>
            <a:ext cx="18186959" cy="15265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060"/>
              </a:lnSpc>
            </a:pPr>
            <a:r>
              <a:rPr lang="en-US" sz="2900">
                <a:solidFill>
                  <a:srgbClr val="FFFFFF"/>
                </a:solidFill>
                <a:latin typeface="Canva Sans Bold"/>
              </a:rPr>
              <a:t>https://evidence.nihr.ac.uk/alert/falls-prevention-programme-effective-care-homes/ https://pubmed.ncbi.nlm.nih.gov/28738987/ </a:t>
            </a:r>
          </a:p>
          <a:p>
            <a:pPr algn="ctr">
              <a:lnSpc>
                <a:spcPts val="4060"/>
              </a:lnSpc>
            </a:pPr>
            <a:r>
              <a:rPr lang="en-US" sz="2900">
                <a:solidFill>
                  <a:srgbClr val="FFFFFF"/>
                </a:solidFill>
                <a:latin typeface="Canva Sans Bold"/>
              </a:rPr>
              <a:t>https://canva.com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72</TotalTime>
  <Words>904</Words>
  <Application>Microsoft Office PowerPoint</Application>
  <PresentationFormat>Custom</PresentationFormat>
  <Paragraphs>123</Paragraphs>
  <Slides>13</Slides>
  <Notes>0</Notes>
  <HiddenSlides>0</HiddenSlides>
  <MMClips>12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1" baseType="lpstr">
      <vt:lpstr>Glacial Indifference Bold</vt:lpstr>
      <vt:lpstr>Glacial Indifference</vt:lpstr>
      <vt:lpstr>Agrandir Ultra-Bold</vt:lpstr>
      <vt:lpstr>Calibri</vt:lpstr>
      <vt:lpstr>Canva Sans Bold</vt:lpstr>
      <vt:lpstr>Agrandir Bold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Black and Gold Aesthetic Elegant Thesis Defense Presentation</dc:title>
  <dc:creator>catalina holban</dc:creator>
  <cp:lastModifiedBy>catalina holban</cp:lastModifiedBy>
  <cp:revision>5</cp:revision>
  <dcterms:created xsi:type="dcterms:W3CDTF">2006-08-16T00:00:00Z</dcterms:created>
  <dcterms:modified xsi:type="dcterms:W3CDTF">2024-01-09T12:48:59Z</dcterms:modified>
  <dc:identifier>DAF1pCXgAvk</dc:identifier>
</cp:coreProperties>
</file>