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6" r:id="rId2"/>
    <p:sldId id="277" r:id="rId3"/>
    <p:sldId id="342" r:id="rId4"/>
    <p:sldId id="1217" r:id="rId5"/>
    <p:sldId id="1219" r:id="rId6"/>
    <p:sldId id="1218" r:id="rId7"/>
    <p:sldId id="356" r:id="rId8"/>
    <p:sldId id="1205" r:id="rId9"/>
    <p:sldId id="339" r:id="rId10"/>
    <p:sldId id="347" r:id="rId11"/>
    <p:sldId id="1210" r:id="rId12"/>
    <p:sldId id="1211" r:id="rId13"/>
    <p:sldId id="1216" r:id="rId14"/>
    <p:sldId id="298" r:id="rId15"/>
    <p:sldId id="354" r:id="rId16"/>
    <p:sldId id="375" r:id="rId17"/>
    <p:sldId id="1207" r:id="rId18"/>
    <p:sldId id="294" r:id="rId19"/>
    <p:sldId id="295" r:id="rId20"/>
    <p:sldId id="296" r:id="rId21"/>
    <p:sldId id="345" r:id="rId22"/>
    <p:sldId id="341" r:id="rId23"/>
    <p:sldId id="340" r:id="rId24"/>
    <p:sldId id="303" r:id="rId25"/>
    <p:sldId id="285" r:id="rId26"/>
    <p:sldId id="314" r:id="rId27"/>
    <p:sldId id="1208" r:id="rId28"/>
    <p:sldId id="315" r:id="rId29"/>
    <p:sldId id="316" r:id="rId30"/>
    <p:sldId id="317" r:id="rId31"/>
    <p:sldId id="318" r:id="rId32"/>
    <p:sldId id="319" r:id="rId33"/>
    <p:sldId id="320" r:id="rId34"/>
    <p:sldId id="321" r:id="rId35"/>
    <p:sldId id="322" r:id="rId36"/>
    <p:sldId id="323" r:id="rId37"/>
    <p:sldId id="324" r:id="rId38"/>
  </p:sldIdLst>
  <p:sldSz cx="12188825" cy="6858000"/>
  <p:notesSz cx="6797675"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608" autoAdjust="0"/>
    <p:restoredTop sz="94660"/>
  </p:normalViewPr>
  <p:slideViewPr>
    <p:cSldViewPr>
      <p:cViewPr varScale="1">
        <p:scale>
          <a:sx n="68" d="100"/>
          <a:sy n="68" d="100"/>
        </p:scale>
        <p:origin x="730"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10"/>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D5DF1C-9858-4624-B93F-FC9D0DB6A384}" type="doc">
      <dgm:prSet loTypeId="urn:microsoft.com/office/officeart/2005/8/layout/pyramid1" loCatId="pyramid" qsTypeId="urn:microsoft.com/office/officeart/2005/8/quickstyle/simple1" qsCatId="simple" csTypeId="urn:microsoft.com/office/officeart/2005/8/colors/accent1_2" csCatId="accent1" phldr="1"/>
      <dgm:spPr/>
    </dgm:pt>
    <dgm:pt modelId="{263A448C-E8DA-4D75-9199-F2C0737417DC}">
      <dgm:prSet phldrT="[Text]" custT="1"/>
      <dgm:spPr>
        <a:solidFill>
          <a:srgbClr val="FF0000"/>
        </a:solidFill>
      </dgm:spPr>
      <dgm:t>
        <a:bodyPr/>
        <a:lstStyle/>
        <a:p>
          <a:r>
            <a:rPr lang="en-US" sz="1200" b="1" dirty="0"/>
            <a:t>Managers</a:t>
          </a:r>
          <a:endParaRPr lang="en-GB" sz="1200" b="1" dirty="0"/>
        </a:p>
      </dgm:t>
    </dgm:pt>
    <dgm:pt modelId="{AE237820-F9AC-4CDA-BB18-AF42A01423A4}" type="parTrans" cxnId="{BC8E7AA2-A9D0-4CB8-9F33-4933C8B6CCAE}">
      <dgm:prSet/>
      <dgm:spPr/>
      <dgm:t>
        <a:bodyPr/>
        <a:lstStyle/>
        <a:p>
          <a:endParaRPr lang="en-GB"/>
        </a:p>
      </dgm:t>
    </dgm:pt>
    <dgm:pt modelId="{DBF7CE51-48F6-41DE-A865-0F0BDB66FF21}" type="sibTrans" cxnId="{BC8E7AA2-A9D0-4CB8-9F33-4933C8B6CCAE}">
      <dgm:prSet/>
      <dgm:spPr/>
      <dgm:t>
        <a:bodyPr/>
        <a:lstStyle/>
        <a:p>
          <a:endParaRPr lang="en-GB"/>
        </a:p>
      </dgm:t>
    </dgm:pt>
    <dgm:pt modelId="{9A28278D-A056-4EBB-9419-62DBBCCE39BD}">
      <dgm:prSet phldrT="[Text]" custT="1"/>
      <dgm:spPr>
        <a:solidFill>
          <a:srgbClr val="FFC000"/>
        </a:solidFill>
      </dgm:spPr>
      <dgm:t>
        <a:bodyPr/>
        <a:lstStyle/>
        <a:p>
          <a:r>
            <a:rPr lang="en-US" sz="1400" b="1" dirty="0"/>
            <a:t>Supervisors</a:t>
          </a:r>
          <a:endParaRPr lang="en-GB" sz="1400" b="1" dirty="0"/>
        </a:p>
      </dgm:t>
    </dgm:pt>
    <dgm:pt modelId="{A0B030F7-B556-4E27-8DA6-4A092C50CD7C}" type="parTrans" cxnId="{08A40D57-6BEA-45FF-8BB3-7CD7F6273EC3}">
      <dgm:prSet/>
      <dgm:spPr/>
      <dgm:t>
        <a:bodyPr/>
        <a:lstStyle/>
        <a:p>
          <a:endParaRPr lang="en-GB"/>
        </a:p>
      </dgm:t>
    </dgm:pt>
    <dgm:pt modelId="{16DFE956-5457-41E4-9FB8-F4AAC3D1AB39}" type="sibTrans" cxnId="{08A40D57-6BEA-45FF-8BB3-7CD7F6273EC3}">
      <dgm:prSet/>
      <dgm:spPr/>
      <dgm:t>
        <a:bodyPr/>
        <a:lstStyle/>
        <a:p>
          <a:endParaRPr lang="en-GB"/>
        </a:p>
      </dgm:t>
    </dgm:pt>
    <dgm:pt modelId="{54FD487C-B1B3-4D71-BC10-35458E1D65AD}">
      <dgm:prSet phldrT="[Text]" custT="1"/>
      <dgm:spPr/>
      <dgm:t>
        <a:bodyPr/>
        <a:lstStyle/>
        <a:p>
          <a:r>
            <a:rPr lang="en-US" sz="1600" b="1" dirty="0"/>
            <a:t>Front-line employees</a:t>
          </a:r>
          <a:endParaRPr lang="en-GB" sz="1600" b="1" dirty="0"/>
        </a:p>
      </dgm:t>
    </dgm:pt>
    <dgm:pt modelId="{BD5F3C12-AA19-428E-99C1-378BBC4021AF}" type="parTrans" cxnId="{B6ABE13F-3955-4913-A254-B7E983986EC2}">
      <dgm:prSet/>
      <dgm:spPr/>
      <dgm:t>
        <a:bodyPr/>
        <a:lstStyle/>
        <a:p>
          <a:endParaRPr lang="en-GB"/>
        </a:p>
      </dgm:t>
    </dgm:pt>
    <dgm:pt modelId="{8DC28C0A-840A-4B64-86AA-90DE2571E7B8}" type="sibTrans" cxnId="{B6ABE13F-3955-4913-A254-B7E983986EC2}">
      <dgm:prSet/>
      <dgm:spPr/>
      <dgm:t>
        <a:bodyPr/>
        <a:lstStyle/>
        <a:p>
          <a:endParaRPr lang="en-GB"/>
        </a:p>
      </dgm:t>
    </dgm:pt>
    <dgm:pt modelId="{27D13C40-FC13-484E-AF71-9FDBA22E6B7B}" type="pres">
      <dgm:prSet presAssocID="{3ED5DF1C-9858-4624-B93F-FC9D0DB6A384}" presName="Name0" presStyleCnt="0">
        <dgm:presLayoutVars>
          <dgm:dir/>
          <dgm:animLvl val="lvl"/>
          <dgm:resizeHandles val="exact"/>
        </dgm:presLayoutVars>
      </dgm:prSet>
      <dgm:spPr/>
    </dgm:pt>
    <dgm:pt modelId="{4F053A3A-E05B-47C7-8AA9-76F965D4AAA0}" type="pres">
      <dgm:prSet presAssocID="{263A448C-E8DA-4D75-9199-F2C0737417DC}" presName="Name8" presStyleCnt="0"/>
      <dgm:spPr/>
    </dgm:pt>
    <dgm:pt modelId="{A8FDB32A-BBAB-4CE4-8940-9C9A23F122FF}" type="pres">
      <dgm:prSet presAssocID="{263A448C-E8DA-4D75-9199-F2C0737417DC}" presName="level" presStyleLbl="node1" presStyleIdx="0" presStyleCnt="3" custLinFactNeighborX="-5588" custLinFactNeighborY="-1714">
        <dgm:presLayoutVars>
          <dgm:chMax val="1"/>
          <dgm:bulletEnabled val="1"/>
        </dgm:presLayoutVars>
      </dgm:prSet>
      <dgm:spPr/>
    </dgm:pt>
    <dgm:pt modelId="{71249F66-60B6-448F-B84D-90C805A6AA2F}" type="pres">
      <dgm:prSet presAssocID="{263A448C-E8DA-4D75-9199-F2C0737417DC}" presName="levelTx" presStyleLbl="revTx" presStyleIdx="0" presStyleCnt="0">
        <dgm:presLayoutVars>
          <dgm:chMax val="1"/>
          <dgm:bulletEnabled val="1"/>
        </dgm:presLayoutVars>
      </dgm:prSet>
      <dgm:spPr/>
    </dgm:pt>
    <dgm:pt modelId="{876814A1-4993-4766-9F4E-36C2B3004BEA}" type="pres">
      <dgm:prSet presAssocID="{9A28278D-A056-4EBB-9419-62DBBCCE39BD}" presName="Name8" presStyleCnt="0"/>
      <dgm:spPr/>
    </dgm:pt>
    <dgm:pt modelId="{EA09D1D8-6288-4A11-B265-65475CA17025}" type="pres">
      <dgm:prSet presAssocID="{9A28278D-A056-4EBB-9419-62DBBCCE39BD}" presName="level" presStyleLbl="node1" presStyleIdx="1" presStyleCnt="3" custLinFactNeighborX="-1923" custLinFactNeighborY="-3571">
        <dgm:presLayoutVars>
          <dgm:chMax val="1"/>
          <dgm:bulletEnabled val="1"/>
        </dgm:presLayoutVars>
      </dgm:prSet>
      <dgm:spPr/>
    </dgm:pt>
    <dgm:pt modelId="{894EB3D4-16B8-464A-AD5B-36C78C79FDB4}" type="pres">
      <dgm:prSet presAssocID="{9A28278D-A056-4EBB-9419-62DBBCCE39BD}" presName="levelTx" presStyleLbl="revTx" presStyleIdx="0" presStyleCnt="0">
        <dgm:presLayoutVars>
          <dgm:chMax val="1"/>
          <dgm:bulletEnabled val="1"/>
        </dgm:presLayoutVars>
      </dgm:prSet>
      <dgm:spPr/>
    </dgm:pt>
    <dgm:pt modelId="{93EB0907-3537-4BD7-B860-16A048B46188}" type="pres">
      <dgm:prSet presAssocID="{54FD487C-B1B3-4D71-BC10-35458E1D65AD}" presName="Name8" presStyleCnt="0"/>
      <dgm:spPr/>
    </dgm:pt>
    <dgm:pt modelId="{9B33D0D1-DC8C-4448-875F-59EECD4A8A9D}" type="pres">
      <dgm:prSet presAssocID="{54FD487C-B1B3-4D71-BC10-35458E1D65AD}" presName="level" presStyleLbl="node1" presStyleIdx="2" presStyleCnt="3" custScaleY="90430" custLinFactNeighborX="-529" custLinFactNeighborY="-3614">
        <dgm:presLayoutVars>
          <dgm:chMax val="1"/>
          <dgm:bulletEnabled val="1"/>
        </dgm:presLayoutVars>
      </dgm:prSet>
      <dgm:spPr/>
    </dgm:pt>
    <dgm:pt modelId="{36966EFE-67EB-4AC9-BEDB-0FC373001CCF}" type="pres">
      <dgm:prSet presAssocID="{54FD487C-B1B3-4D71-BC10-35458E1D65AD}" presName="levelTx" presStyleLbl="revTx" presStyleIdx="0" presStyleCnt="0">
        <dgm:presLayoutVars>
          <dgm:chMax val="1"/>
          <dgm:bulletEnabled val="1"/>
        </dgm:presLayoutVars>
      </dgm:prSet>
      <dgm:spPr/>
    </dgm:pt>
  </dgm:ptLst>
  <dgm:cxnLst>
    <dgm:cxn modelId="{74848703-FC75-49C5-8C2A-09EF3D2B2F0E}" type="presOf" srcId="{54FD487C-B1B3-4D71-BC10-35458E1D65AD}" destId="{36966EFE-67EB-4AC9-BEDB-0FC373001CCF}" srcOrd="1" destOrd="0" presId="urn:microsoft.com/office/officeart/2005/8/layout/pyramid1"/>
    <dgm:cxn modelId="{B6ABE13F-3955-4913-A254-B7E983986EC2}" srcId="{3ED5DF1C-9858-4624-B93F-FC9D0DB6A384}" destId="{54FD487C-B1B3-4D71-BC10-35458E1D65AD}" srcOrd="2" destOrd="0" parTransId="{BD5F3C12-AA19-428E-99C1-378BBC4021AF}" sibTransId="{8DC28C0A-840A-4B64-86AA-90DE2571E7B8}"/>
    <dgm:cxn modelId="{A473E76E-125C-490F-9D40-19263F11FE47}" type="presOf" srcId="{263A448C-E8DA-4D75-9199-F2C0737417DC}" destId="{71249F66-60B6-448F-B84D-90C805A6AA2F}" srcOrd="1" destOrd="0" presId="urn:microsoft.com/office/officeart/2005/8/layout/pyramid1"/>
    <dgm:cxn modelId="{08A40D57-6BEA-45FF-8BB3-7CD7F6273EC3}" srcId="{3ED5DF1C-9858-4624-B93F-FC9D0DB6A384}" destId="{9A28278D-A056-4EBB-9419-62DBBCCE39BD}" srcOrd="1" destOrd="0" parTransId="{A0B030F7-B556-4E27-8DA6-4A092C50CD7C}" sibTransId="{16DFE956-5457-41E4-9FB8-F4AAC3D1AB39}"/>
    <dgm:cxn modelId="{6C7AF77C-57F2-4B60-8FB1-57FFF88199F1}" type="presOf" srcId="{9A28278D-A056-4EBB-9419-62DBBCCE39BD}" destId="{894EB3D4-16B8-464A-AD5B-36C78C79FDB4}" srcOrd="1" destOrd="0" presId="urn:microsoft.com/office/officeart/2005/8/layout/pyramid1"/>
    <dgm:cxn modelId="{0BB28789-4DD6-4836-BB55-C14E47D2D669}" type="presOf" srcId="{263A448C-E8DA-4D75-9199-F2C0737417DC}" destId="{A8FDB32A-BBAB-4CE4-8940-9C9A23F122FF}" srcOrd="0" destOrd="0" presId="urn:microsoft.com/office/officeart/2005/8/layout/pyramid1"/>
    <dgm:cxn modelId="{623CF991-6795-4DBD-85E5-32712D180614}" type="presOf" srcId="{54FD487C-B1B3-4D71-BC10-35458E1D65AD}" destId="{9B33D0D1-DC8C-4448-875F-59EECD4A8A9D}" srcOrd="0" destOrd="0" presId="urn:microsoft.com/office/officeart/2005/8/layout/pyramid1"/>
    <dgm:cxn modelId="{BC8E7AA2-A9D0-4CB8-9F33-4933C8B6CCAE}" srcId="{3ED5DF1C-9858-4624-B93F-FC9D0DB6A384}" destId="{263A448C-E8DA-4D75-9199-F2C0737417DC}" srcOrd="0" destOrd="0" parTransId="{AE237820-F9AC-4CDA-BB18-AF42A01423A4}" sibTransId="{DBF7CE51-48F6-41DE-A865-0F0BDB66FF21}"/>
    <dgm:cxn modelId="{18313CB6-A4A2-4856-89B1-50BEC3752196}" type="presOf" srcId="{3ED5DF1C-9858-4624-B93F-FC9D0DB6A384}" destId="{27D13C40-FC13-484E-AF71-9FDBA22E6B7B}" srcOrd="0" destOrd="0" presId="urn:microsoft.com/office/officeart/2005/8/layout/pyramid1"/>
    <dgm:cxn modelId="{591CF1E0-411A-4606-8D5D-C633C463A363}" type="presOf" srcId="{9A28278D-A056-4EBB-9419-62DBBCCE39BD}" destId="{EA09D1D8-6288-4A11-B265-65475CA17025}" srcOrd="0" destOrd="0" presId="urn:microsoft.com/office/officeart/2005/8/layout/pyramid1"/>
    <dgm:cxn modelId="{8CF7AFD8-2EA4-4477-B289-669FAB82411B}" type="presParOf" srcId="{27D13C40-FC13-484E-AF71-9FDBA22E6B7B}" destId="{4F053A3A-E05B-47C7-8AA9-76F965D4AAA0}" srcOrd="0" destOrd="0" presId="urn:microsoft.com/office/officeart/2005/8/layout/pyramid1"/>
    <dgm:cxn modelId="{069FC31A-B2F0-46AC-BBD1-6D9B8F88CEC6}" type="presParOf" srcId="{4F053A3A-E05B-47C7-8AA9-76F965D4AAA0}" destId="{A8FDB32A-BBAB-4CE4-8940-9C9A23F122FF}" srcOrd="0" destOrd="0" presId="urn:microsoft.com/office/officeart/2005/8/layout/pyramid1"/>
    <dgm:cxn modelId="{6039A522-EBCA-42C9-AC06-F06D24EDC52D}" type="presParOf" srcId="{4F053A3A-E05B-47C7-8AA9-76F965D4AAA0}" destId="{71249F66-60B6-448F-B84D-90C805A6AA2F}" srcOrd="1" destOrd="0" presId="urn:microsoft.com/office/officeart/2005/8/layout/pyramid1"/>
    <dgm:cxn modelId="{9A41792C-AF51-4C56-909C-DDF851766174}" type="presParOf" srcId="{27D13C40-FC13-484E-AF71-9FDBA22E6B7B}" destId="{876814A1-4993-4766-9F4E-36C2B3004BEA}" srcOrd="1" destOrd="0" presId="urn:microsoft.com/office/officeart/2005/8/layout/pyramid1"/>
    <dgm:cxn modelId="{089F047C-A2E5-4311-AA95-8A8EB27B48B9}" type="presParOf" srcId="{876814A1-4993-4766-9F4E-36C2B3004BEA}" destId="{EA09D1D8-6288-4A11-B265-65475CA17025}" srcOrd="0" destOrd="0" presId="urn:microsoft.com/office/officeart/2005/8/layout/pyramid1"/>
    <dgm:cxn modelId="{90110EAE-F5ED-49D9-A13E-CC4C3CE7F37F}" type="presParOf" srcId="{876814A1-4993-4766-9F4E-36C2B3004BEA}" destId="{894EB3D4-16B8-464A-AD5B-36C78C79FDB4}" srcOrd="1" destOrd="0" presId="urn:microsoft.com/office/officeart/2005/8/layout/pyramid1"/>
    <dgm:cxn modelId="{63C07E3F-0839-496F-B245-634FE6698BA7}" type="presParOf" srcId="{27D13C40-FC13-484E-AF71-9FDBA22E6B7B}" destId="{93EB0907-3537-4BD7-B860-16A048B46188}" srcOrd="2" destOrd="0" presId="urn:microsoft.com/office/officeart/2005/8/layout/pyramid1"/>
    <dgm:cxn modelId="{C6A69605-35A0-41C2-873C-CC61DD3FF09C}" type="presParOf" srcId="{93EB0907-3537-4BD7-B860-16A048B46188}" destId="{9B33D0D1-DC8C-4448-875F-59EECD4A8A9D}" srcOrd="0" destOrd="0" presId="urn:microsoft.com/office/officeart/2005/8/layout/pyramid1"/>
    <dgm:cxn modelId="{B3B2FD13-A23C-46A9-95AB-D4A4F44CB309}" type="presParOf" srcId="{93EB0907-3537-4BD7-B860-16A048B46188}" destId="{36966EFE-67EB-4AC9-BEDB-0FC373001CC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141936-DDE1-4258-BA2C-F4BAB7B6BFD1}"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HK"/>
        </a:p>
      </dgm:t>
    </dgm:pt>
    <dgm:pt modelId="{F43F7A6D-DDFB-41A8-BBA1-3C8035D7ECB9}">
      <dgm:prSet phldrT="[Text]"/>
      <dgm:spPr/>
      <dgm:t>
        <a:bodyPr/>
        <a:lstStyle/>
        <a:p>
          <a:r>
            <a:rPr lang="en-HK" dirty="0"/>
            <a:t>Environmental Scanning</a:t>
          </a:r>
        </a:p>
      </dgm:t>
    </dgm:pt>
    <dgm:pt modelId="{B759581C-B3F0-4E49-A1A7-702F4A7C37B7}" type="parTrans" cxnId="{E5038416-F954-44F7-9A42-8F0840874A74}">
      <dgm:prSet/>
      <dgm:spPr/>
      <dgm:t>
        <a:bodyPr/>
        <a:lstStyle/>
        <a:p>
          <a:endParaRPr lang="en-HK"/>
        </a:p>
      </dgm:t>
    </dgm:pt>
    <dgm:pt modelId="{53CD8AB7-8916-4EFB-8789-4A4DAAB9208A}" type="sibTrans" cxnId="{E5038416-F954-44F7-9A42-8F0840874A74}">
      <dgm:prSet/>
      <dgm:spPr/>
      <dgm:t>
        <a:bodyPr/>
        <a:lstStyle/>
        <a:p>
          <a:endParaRPr lang="en-HK"/>
        </a:p>
      </dgm:t>
    </dgm:pt>
    <dgm:pt modelId="{C721095F-CB2E-4DA6-88A6-421E12A8E02F}">
      <dgm:prSet phldrT="[Text]"/>
      <dgm:spPr/>
      <dgm:t>
        <a:bodyPr/>
        <a:lstStyle/>
        <a:p>
          <a:r>
            <a:rPr lang="en-HK" dirty="0"/>
            <a:t>External</a:t>
          </a:r>
        </a:p>
      </dgm:t>
    </dgm:pt>
    <dgm:pt modelId="{4F49B432-4277-46D8-AEE4-40FE7E297813}" type="parTrans" cxnId="{2B030D5F-199F-4579-96B1-557981D091DA}">
      <dgm:prSet/>
      <dgm:spPr/>
      <dgm:t>
        <a:bodyPr/>
        <a:lstStyle/>
        <a:p>
          <a:endParaRPr lang="en-HK"/>
        </a:p>
      </dgm:t>
    </dgm:pt>
    <dgm:pt modelId="{A479F329-7820-4609-80A4-C685A00B1254}" type="sibTrans" cxnId="{2B030D5F-199F-4579-96B1-557981D091DA}">
      <dgm:prSet/>
      <dgm:spPr/>
      <dgm:t>
        <a:bodyPr/>
        <a:lstStyle/>
        <a:p>
          <a:endParaRPr lang="en-HK"/>
        </a:p>
      </dgm:t>
    </dgm:pt>
    <dgm:pt modelId="{9898428D-B576-43DE-B640-93DC59B3D909}">
      <dgm:prSet phldrT="[Text]"/>
      <dgm:spPr/>
      <dgm:t>
        <a:bodyPr/>
        <a:lstStyle/>
        <a:p>
          <a:r>
            <a:rPr lang="en-HK" dirty="0"/>
            <a:t>Internal</a:t>
          </a:r>
        </a:p>
      </dgm:t>
    </dgm:pt>
    <dgm:pt modelId="{186189FB-5190-45D6-9CED-03969502E634}" type="parTrans" cxnId="{9FBE46C3-6AE2-414E-865F-78425A086BFD}">
      <dgm:prSet/>
      <dgm:spPr/>
      <dgm:t>
        <a:bodyPr/>
        <a:lstStyle/>
        <a:p>
          <a:endParaRPr lang="en-HK"/>
        </a:p>
      </dgm:t>
    </dgm:pt>
    <dgm:pt modelId="{DCF201AE-8264-4173-A9E4-EA35F7E4FAE1}" type="sibTrans" cxnId="{9FBE46C3-6AE2-414E-865F-78425A086BFD}">
      <dgm:prSet/>
      <dgm:spPr/>
      <dgm:t>
        <a:bodyPr/>
        <a:lstStyle/>
        <a:p>
          <a:endParaRPr lang="en-HK"/>
        </a:p>
      </dgm:t>
    </dgm:pt>
    <dgm:pt modelId="{DA284261-84F5-4023-861E-21D32DDB61AF}">
      <dgm:prSet phldrT="[Text]"/>
      <dgm:spPr/>
      <dgm:t>
        <a:bodyPr/>
        <a:lstStyle/>
        <a:p>
          <a:r>
            <a:rPr lang="en-HK" dirty="0"/>
            <a:t>Strategic Formulation</a:t>
          </a:r>
        </a:p>
      </dgm:t>
    </dgm:pt>
    <dgm:pt modelId="{7B37C8F4-A47E-4DC6-A701-2C080395B3A7}" type="parTrans" cxnId="{F54C36C1-9683-4D04-9010-E3810254AAC1}">
      <dgm:prSet/>
      <dgm:spPr/>
      <dgm:t>
        <a:bodyPr/>
        <a:lstStyle/>
        <a:p>
          <a:endParaRPr lang="en-HK"/>
        </a:p>
      </dgm:t>
    </dgm:pt>
    <dgm:pt modelId="{5113554B-A493-4B03-9615-0C7BD8A5A873}" type="sibTrans" cxnId="{F54C36C1-9683-4D04-9010-E3810254AAC1}">
      <dgm:prSet/>
      <dgm:spPr/>
      <dgm:t>
        <a:bodyPr/>
        <a:lstStyle/>
        <a:p>
          <a:endParaRPr lang="en-HK"/>
        </a:p>
      </dgm:t>
    </dgm:pt>
    <dgm:pt modelId="{A72361E7-83B4-4C52-80BD-EAA6D9234762}">
      <dgm:prSet phldrT="[Text]"/>
      <dgm:spPr/>
      <dgm:t>
        <a:bodyPr/>
        <a:lstStyle/>
        <a:p>
          <a:r>
            <a:rPr lang="en-HK" dirty="0"/>
            <a:t>Vision</a:t>
          </a:r>
        </a:p>
      </dgm:t>
    </dgm:pt>
    <dgm:pt modelId="{A347079A-6098-479C-BCBF-8BAB4FB3BA29}" type="parTrans" cxnId="{6AE6665F-05A7-427A-9CD8-1CABA6D43405}">
      <dgm:prSet/>
      <dgm:spPr/>
      <dgm:t>
        <a:bodyPr/>
        <a:lstStyle/>
        <a:p>
          <a:endParaRPr lang="en-HK"/>
        </a:p>
      </dgm:t>
    </dgm:pt>
    <dgm:pt modelId="{01245BB9-AAC4-4BA5-A08F-7B475A54BBBE}" type="sibTrans" cxnId="{6AE6665F-05A7-427A-9CD8-1CABA6D43405}">
      <dgm:prSet/>
      <dgm:spPr/>
      <dgm:t>
        <a:bodyPr/>
        <a:lstStyle/>
        <a:p>
          <a:endParaRPr lang="en-HK"/>
        </a:p>
      </dgm:t>
    </dgm:pt>
    <dgm:pt modelId="{5365E801-9AAB-46BB-8212-246E2114108B}">
      <dgm:prSet phldrT="[Text]"/>
      <dgm:spPr/>
      <dgm:t>
        <a:bodyPr/>
        <a:lstStyle/>
        <a:p>
          <a:r>
            <a:rPr lang="en-HK" dirty="0"/>
            <a:t>Mission</a:t>
          </a:r>
        </a:p>
      </dgm:t>
    </dgm:pt>
    <dgm:pt modelId="{56C42AC5-1EFD-4376-9756-B77A5CBA632D}" type="parTrans" cxnId="{7124FAF6-924E-4281-BF34-6E979BDAD9E7}">
      <dgm:prSet/>
      <dgm:spPr/>
      <dgm:t>
        <a:bodyPr/>
        <a:lstStyle/>
        <a:p>
          <a:endParaRPr lang="en-HK"/>
        </a:p>
      </dgm:t>
    </dgm:pt>
    <dgm:pt modelId="{492BEF55-C775-4898-814F-96F62BD7D420}" type="sibTrans" cxnId="{7124FAF6-924E-4281-BF34-6E979BDAD9E7}">
      <dgm:prSet/>
      <dgm:spPr/>
      <dgm:t>
        <a:bodyPr/>
        <a:lstStyle/>
        <a:p>
          <a:endParaRPr lang="en-HK"/>
        </a:p>
      </dgm:t>
    </dgm:pt>
    <dgm:pt modelId="{E826C195-87BC-4AD8-9CA7-5077C7BEA7C6}">
      <dgm:prSet phldrT="[Text]"/>
      <dgm:spPr/>
      <dgm:t>
        <a:bodyPr/>
        <a:lstStyle/>
        <a:p>
          <a:r>
            <a:rPr lang="en-HK" dirty="0"/>
            <a:t>Strategic Implementation</a:t>
          </a:r>
        </a:p>
      </dgm:t>
    </dgm:pt>
    <dgm:pt modelId="{6DDD2936-E7E7-467D-A467-F7786FA2C103}" type="parTrans" cxnId="{0AEAEDCE-2B10-4714-94F5-6D42AB4F1230}">
      <dgm:prSet/>
      <dgm:spPr/>
      <dgm:t>
        <a:bodyPr/>
        <a:lstStyle/>
        <a:p>
          <a:endParaRPr lang="en-HK"/>
        </a:p>
      </dgm:t>
    </dgm:pt>
    <dgm:pt modelId="{8A803F78-6F9B-420B-9281-C95C3497C599}" type="sibTrans" cxnId="{0AEAEDCE-2B10-4714-94F5-6D42AB4F1230}">
      <dgm:prSet/>
      <dgm:spPr/>
      <dgm:t>
        <a:bodyPr/>
        <a:lstStyle/>
        <a:p>
          <a:endParaRPr lang="en-HK"/>
        </a:p>
      </dgm:t>
    </dgm:pt>
    <dgm:pt modelId="{8B46C832-73A8-48F0-A786-DED743884571}">
      <dgm:prSet phldrT="[Text]"/>
      <dgm:spPr/>
      <dgm:t>
        <a:bodyPr/>
        <a:lstStyle/>
        <a:p>
          <a:r>
            <a:rPr lang="en-HK" dirty="0"/>
            <a:t>Programmes</a:t>
          </a:r>
        </a:p>
      </dgm:t>
    </dgm:pt>
    <dgm:pt modelId="{C0FBBF2F-1247-484C-AB9B-B71BE59DADAF}" type="parTrans" cxnId="{E9F08982-566E-4BDD-83DF-1773355DB8A7}">
      <dgm:prSet/>
      <dgm:spPr/>
      <dgm:t>
        <a:bodyPr/>
        <a:lstStyle/>
        <a:p>
          <a:endParaRPr lang="en-HK"/>
        </a:p>
      </dgm:t>
    </dgm:pt>
    <dgm:pt modelId="{C0866C01-6280-485C-A679-BABC67B8590A}" type="sibTrans" cxnId="{E9F08982-566E-4BDD-83DF-1773355DB8A7}">
      <dgm:prSet/>
      <dgm:spPr/>
      <dgm:t>
        <a:bodyPr/>
        <a:lstStyle/>
        <a:p>
          <a:endParaRPr lang="en-HK"/>
        </a:p>
      </dgm:t>
    </dgm:pt>
    <dgm:pt modelId="{B78117A1-E760-42A6-9C05-85E4BC10D206}">
      <dgm:prSet phldrT="[Text]"/>
      <dgm:spPr/>
      <dgm:t>
        <a:bodyPr/>
        <a:lstStyle/>
        <a:p>
          <a:r>
            <a:rPr lang="en-HK" dirty="0"/>
            <a:t>Budgets</a:t>
          </a:r>
        </a:p>
      </dgm:t>
    </dgm:pt>
    <dgm:pt modelId="{0DEC217A-2C81-4158-AB4D-E0FD56BBB134}" type="parTrans" cxnId="{FE4E0EC1-3C71-4D42-B0AE-28C082416E2A}">
      <dgm:prSet/>
      <dgm:spPr/>
      <dgm:t>
        <a:bodyPr/>
        <a:lstStyle/>
        <a:p>
          <a:endParaRPr lang="en-HK"/>
        </a:p>
      </dgm:t>
    </dgm:pt>
    <dgm:pt modelId="{5FCD2DDF-0E94-4CB9-B814-E1487EB3D1F9}" type="sibTrans" cxnId="{FE4E0EC1-3C71-4D42-B0AE-28C082416E2A}">
      <dgm:prSet/>
      <dgm:spPr/>
      <dgm:t>
        <a:bodyPr/>
        <a:lstStyle/>
        <a:p>
          <a:endParaRPr lang="en-HK"/>
        </a:p>
      </dgm:t>
    </dgm:pt>
    <dgm:pt modelId="{9AC75E31-F880-45E0-9DA8-871D7608A0AF}">
      <dgm:prSet/>
      <dgm:spPr/>
      <dgm:t>
        <a:bodyPr/>
        <a:lstStyle/>
        <a:p>
          <a:r>
            <a:rPr lang="en-HK" dirty="0"/>
            <a:t>Evaluation and Control</a:t>
          </a:r>
        </a:p>
      </dgm:t>
    </dgm:pt>
    <dgm:pt modelId="{54289553-C45B-4A8C-B326-C75969581D86}" type="parTrans" cxnId="{EFAAAF17-A3BE-4818-B5AB-89B589DDAA60}">
      <dgm:prSet/>
      <dgm:spPr/>
      <dgm:t>
        <a:bodyPr/>
        <a:lstStyle/>
        <a:p>
          <a:endParaRPr lang="en-HK"/>
        </a:p>
      </dgm:t>
    </dgm:pt>
    <dgm:pt modelId="{A5613BF6-970E-46F9-AC03-808E170E4957}" type="sibTrans" cxnId="{EFAAAF17-A3BE-4818-B5AB-89B589DDAA60}">
      <dgm:prSet/>
      <dgm:spPr/>
      <dgm:t>
        <a:bodyPr/>
        <a:lstStyle/>
        <a:p>
          <a:endParaRPr lang="en-HK"/>
        </a:p>
      </dgm:t>
    </dgm:pt>
    <dgm:pt modelId="{4A1AE6BF-C0C2-4D9B-B51E-6A8E5E2658FB}">
      <dgm:prSet/>
      <dgm:spPr/>
      <dgm:t>
        <a:bodyPr/>
        <a:lstStyle/>
        <a:p>
          <a:r>
            <a:rPr lang="en-HK" dirty="0"/>
            <a:t>Performance</a:t>
          </a:r>
        </a:p>
      </dgm:t>
    </dgm:pt>
    <dgm:pt modelId="{26DE42A3-951B-4901-9CF9-8AC7A32D857B}" type="parTrans" cxnId="{4DEED47C-8294-4A73-A1B7-848F971E5C10}">
      <dgm:prSet/>
      <dgm:spPr/>
      <dgm:t>
        <a:bodyPr/>
        <a:lstStyle/>
        <a:p>
          <a:endParaRPr lang="en-HK"/>
        </a:p>
      </dgm:t>
    </dgm:pt>
    <dgm:pt modelId="{4548C140-0FC1-447C-8C7B-45F546BC9E28}" type="sibTrans" cxnId="{4DEED47C-8294-4A73-A1B7-848F971E5C10}">
      <dgm:prSet/>
      <dgm:spPr/>
      <dgm:t>
        <a:bodyPr/>
        <a:lstStyle/>
        <a:p>
          <a:endParaRPr lang="en-HK"/>
        </a:p>
      </dgm:t>
    </dgm:pt>
    <dgm:pt modelId="{CEF80CCA-AB76-4F35-B6FD-CB88528C4647}">
      <dgm:prSet phldrT="[Text]"/>
      <dgm:spPr/>
      <dgm:t>
        <a:bodyPr/>
        <a:lstStyle/>
        <a:p>
          <a:r>
            <a:rPr lang="en-HK" dirty="0"/>
            <a:t>Objectives</a:t>
          </a:r>
        </a:p>
      </dgm:t>
    </dgm:pt>
    <dgm:pt modelId="{321A7803-FA4D-47FB-BC3F-B7231FABFA28}" type="parTrans" cxnId="{E624F877-B7C1-48BB-B8D9-3D84E8B5F773}">
      <dgm:prSet/>
      <dgm:spPr/>
      <dgm:t>
        <a:bodyPr/>
        <a:lstStyle/>
        <a:p>
          <a:endParaRPr lang="en-HK"/>
        </a:p>
      </dgm:t>
    </dgm:pt>
    <dgm:pt modelId="{44B52AC9-47E5-4F32-B6A0-94D79BE58B80}" type="sibTrans" cxnId="{E624F877-B7C1-48BB-B8D9-3D84E8B5F773}">
      <dgm:prSet/>
      <dgm:spPr/>
      <dgm:t>
        <a:bodyPr/>
        <a:lstStyle/>
        <a:p>
          <a:endParaRPr lang="en-HK"/>
        </a:p>
      </dgm:t>
    </dgm:pt>
    <dgm:pt modelId="{C57B8923-6472-4D21-903B-3B2C2EC45DCF}">
      <dgm:prSet phldrT="[Text]"/>
      <dgm:spPr/>
      <dgm:t>
        <a:bodyPr/>
        <a:lstStyle/>
        <a:p>
          <a:r>
            <a:rPr lang="en-HK" dirty="0"/>
            <a:t>Strategies</a:t>
          </a:r>
        </a:p>
      </dgm:t>
    </dgm:pt>
    <dgm:pt modelId="{85B6660C-7892-40EC-8F0F-FF140AFF349C}" type="parTrans" cxnId="{DAFAA53C-5D9D-4C53-A997-BCBA21835FFD}">
      <dgm:prSet/>
      <dgm:spPr/>
      <dgm:t>
        <a:bodyPr/>
        <a:lstStyle/>
        <a:p>
          <a:endParaRPr lang="en-HK"/>
        </a:p>
      </dgm:t>
    </dgm:pt>
    <dgm:pt modelId="{6FAE0ACB-619B-49E9-9A2B-80CF35955541}" type="sibTrans" cxnId="{DAFAA53C-5D9D-4C53-A997-BCBA21835FFD}">
      <dgm:prSet/>
      <dgm:spPr/>
      <dgm:t>
        <a:bodyPr/>
        <a:lstStyle/>
        <a:p>
          <a:endParaRPr lang="en-HK"/>
        </a:p>
      </dgm:t>
    </dgm:pt>
    <dgm:pt modelId="{D794E0C5-D52E-4F04-BC1F-3CD8E6F2C1A3}">
      <dgm:prSet phldrT="[Text]"/>
      <dgm:spPr/>
      <dgm:t>
        <a:bodyPr/>
        <a:lstStyle/>
        <a:p>
          <a:r>
            <a:rPr lang="en-HK" dirty="0"/>
            <a:t>Policies</a:t>
          </a:r>
        </a:p>
      </dgm:t>
    </dgm:pt>
    <dgm:pt modelId="{CC547129-2389-4348-96C9-BFCF0DDC51F6}" type="parTrans" cxnId="{44ED8421-BEBC-423D-BEED-70983E1578C6}">
      <dgm:prSet/>
      <dgm:spPr/>
      <dgm:t>
        <a:bodyPr/>
        <a:lstStyle/>
        <a:p>
          <a:endParaRPr lang="en-HK"/>
        </a:p>
      </dgm:t>
    </dgm:pt>
    <dgm:pt modelId="{D9E6E4B6-9CE5-4F12-A09A-F1AFB229C0F9}" type="sibTrans" cxnId="{44ED8421-BEBC-423D-BEED-70983E1578C6}">
      <dgm:prSet/>
      <dgm:spPr/>
      <dgm:t>
        <a:bodyPr/>
        <a:lstStyle/>
        <a:p>
          <a:endParaRPr lang="en-HK"/>
        </a:p>
      </dgm:t>
    </dgm:pt>
    <dgm:pt modelId="{9835686E-E82C-4B45-9B98-DFA4E593EB42}">
      <dgm:prSet phldrT="[Text]"/>
      <dgm:spPr/>
      <dgm:t>
        <a:bodyPr/>
        <a:lstStyle/>
        <a:p>
          <a:r>
            <a:rPr lang="en-HK" dirty="0"/>
            <a:t>Procedures</a:t>
          </a:r>
        </a:p>
      </dgm:t>
    </dgm:pt>
    <dgm:pt modelId="{41B374D1-9D16-4974-9C2C-0BC4510E655B}" type="parTrans" cxnId="{28038A32-47CC-49CD-96CC-AD423B3642F7}">
      <dgm:prSet/>
      <dgm:spPr/>
      <dgm:t>
        <a:bodyPr/>
        <a:lstStyle/>
        <a:p>
          <a:endParaRPr lang="en-HK"/>
        </a:p>
      </dgm:t>
    </dgm:pt>
    <dgm:pt modelId="{6FB12A59-83ED-40EF-976C-7299174C37BE}" type="sibTrans" cxnId="{28038A32-47CC-49CD-96CC-AD423B3642F7}">
      <dgm:prSet/>
      <dgm:spPr/>
      <dgm:t>
        <a:bodyPr/>
        <a:lstStyle/>
        <a:p>
          <a:endParaRPr lang="en-HK"/>
        </a:p>
      </dgm:t>
    </dgm:pt>
    <dgm:pt modelId="{B3EE54DF-CAF7-4CBC-AC39-B038EFE7B803}" type="pres">
      <dgm:prSet presAssocID="{81141936-DDE1-4258-BA2C-F4BAB7B6BFD1}" presName="linearFlow" presStyleCnt="0">
        <dgm:presLayoutVars>
          <dgm:dir/>
          <dgm:animLvl val="lvl"/>
          <dgm:resizeHandles/>
        </dgm:presLayoutVars>
      </dgm:prSet>
      <dgm:spPr/>
    </dgm:pt>
    <dgm:pt modelId="{13B7F1C0-22EA-4AFB-82DF-A8E4BD8D342E}" type="pres">
      <dgm:prSet presAssocID="{F43F7A6D-DDFB-41A8-BBA1-3C8035D7ECB9}" presName="compositeNode" presStyleCnt="0">
        <dgm:presLayoutVars>
          <dgm:bulletEnabled val="1"/>
        </dgm:presLayoutVars>
      </dgm:prSet>
      <dgm:spPr/>
    </dgm:pt>
    <dgm:pt modelId="{7B50DE95-3B58-4DB5-A215-30ED098B1D78}" type="pres">
      <dgm:prSet presAssocID="{F43F7A6D-DDFB-41A8-BBA1-3C8035D7ECB9}" presName="image" presStyleLbl="fgImgPlace1" presStyleIdx="0" presStyleCnt="4"/>
      <dgm:spPr/>
    </dgm:pt>
    <dgm:pt modelId="{9AC6802B-6FAF-48EC-B695-520CF8541815}" type="pres">
      <dgm:prSet presAssocID="{F43F7A6D-DDFB-41A8-BBA1-3C8035D7ECB9}" presName="childNode" presStyleLbl="node1" presStyleIdx="0" presStyleCnt="4">
        <dgm:presLayoutVars>
          <dgm:bulletEnabled val="1"/>
        </dgm:presLayoutVars>
      </dgm:prSet>
      <dgm:spPr/>
    </dgm:pt>
    <dgm:pt modelId="{21E34E94-576B-471A-8590-DDE19B19D4AB}" type="pres">
      <dgm:prSet presAssocID="{F43F7A6D-DDFB-41A8-BBA1-3C8035D7ECB9}" presName="parentNode" presStyleLbl="revTx" presStyleIdx="0" presStyleCnt="4">
        <dgm:presLayoutVars>
          <dgm:chMax val="0"/>
          <dgm:bulletEnabled val="1"/>
        </dgm:presLayoutVars>
      </dgm:prSet>
      <dgm:spPr/>
    </dgm:pt>
    <dgm:pt modelId="{EFF61518-05B3-4DC6-809B-D58CC7F04E7B}" type="pres">
      <dgm:prSet presAssocID="{53CD8AB7-8916-4EFB-8789-4A4DAAB9208A}" presName="sibTrans" presStyleCnt="0"/>
      <dgm:spPr/>
    </dgm:pt>
    <dgm:pt modelId="{575007E9-70B9-4586-8A44-C4A2FC785B51}" type="pres">
      <dgm:prSet presAssocID="{DA284261-84F5-4023-861E-21D32DDB61AF}" presName="compositeNode" presStyleCnt="0">
        <dgm:presLayoutVars>
          <dgm:bulletEnabled val="1"/>
        </dgm:presLayoutVars>
      </dgm:prSet>
      <dgm:spPr/>
    </dgm:pt>
    <dgm:pt modelId="{F92BC6A9-A944-421C-A80D-3E2437E8BB71}" type="pres">
      <dgm:prSet presAssocID="{DA284261-84F5-4023-861E-21D32DDB61AF}" presName="image" presStyleLbl="fgImgPlace1" presStyleIdx="1" presStyleCnt="4"/>
      <dgm:spPr/>
    </dgm:pt>
    <dgm:pt modelId="{3A057E32-BC5E-438A-A5B7-7E7E7585CF77}" type="pres">
      <dgm:prSet presAssocID="{DA284261-84F5-4023-861E-21D32DDB61AF}" presName="childNode" presStyleLbl="node1" presStyleIdx="1" presStyleCnt="4">
        <dgm:presLayoutVars>
          <dgm:bulletEnabled val="1"/>
        </dgm:presLayoutVars>
      </dgm:prSet>
      <dgm:spPr/>
    </dgm:pt>
    <dgm:pt modelId="{76DF3401-7FA3-4C5E-A7E6-44B9B9EC3E47}" type="pres">
      <dgm:prSet presAssocID="{DA284261-84F5-4023-861E-21D32DDB61AF}" presName="parentNode" presStyleLbl="revTx" presStyleIdx="1" presStyleCnt="4">
        <dgm:presLayoutVars>
          <dgm:chMax val="0"/>
          <dgm:bulletEnabled val="1"/>
        </dgm:presLayoutVars>
      </dgm:prSet>
      <dgm:spPr/>
    </dgm:pt>
    <dgm:pt modelId="{CE0E41B5-E178-4E27-9378-3065F0200EF0}" type="pres">
      <dgm:prSet presAssocID="{5113554B-A493-4B03-9615-0C7BD8A5A873}" presName="sibTrans" presStyleCnt="0"/>
      <dgm:spPr/>
    </dgm:pt>
    <dgm:pt modelId="{6C0E6A03-1164-464B-8AA1-DFE0DEF62DE0}" type="pres">
      <dgm:prSet presAssocID="{E826C195-87BC-4AD8-9CA7-5077C7BEA7C6}" presName="compositeNode" presStyleCnt="0">
        <dgm:presLayoutVars>
          <dgm:bulletEnabled val="1"/>
        </dgm:presLayoutVars>
      </dgm:prSet>
      <dgm:spPr/>
    </dgm:pt>
    <dgm:pt modelId="{24687AFC-0F65-4324-B4DF-CF9E9195FE68}" type="pres">
      <dgm:prSet presAssocID="{E826C195-87BC-4AD8-9CA7-5077C7BEA7C6}" presName="image" presStyleLbl="fgImgPlace1" presStyleIdx="2" presStyleCnt="4"/>
      <dgm:spPr/>
    </dgm:pt>
    <dgm:pt modelId="{ADF9595C-34CC-4194-848B-2053C59B7014}" type="pres">
      <dgm:prSet presAssocID="{E826C195-87BC-4AD8-9CA7-5077C7BEA7C6}" presName="childNode" presStyleLbl="node1" presStyleIdx="2" presStyleCnt="4">
        <dgm:presLayoutVars>
          <dgm:bulletEnabled val="1"/>
        </dgm:presLayoutVars>
      </dgm:prSet>
      <dgm:spPr/>
    </dgm:pt>
    <dgm:pt modelId="{51A99637-8999-4769-B224-182955068D8C}" type="pres">
      <dgm:prSet presAssocID="{E826C195-87BC-4AD8-9CA7-5077C7BEA7C6}" presName="parentNode" presStyleLbl="revTx" presStyleIdx="2" presStyleCnt="4">
        <dgm:presLayoutVars>
          <dgm:chMax val="0"/>
          <dgm:bulletEnabled val="1"/>
        </dgm:presLayoutVars>
      </dgm:prSet>
      <dgm:spPr/>
    </dgm:pt>
    <dgm:pt modelId="{6F3EC5FC-C66F-45E6-A205-5194C4913930}" type="pres">
      <dgm:prSet presAssocID="{8A803F78-6F9B-420B-9281-C95C3497C599}" presName="sibTrans" presStyleCnt="0"/>
      <dgm:spPr/>
    </dgm:pt>
    <dgm:pt modelId="{EB475539-4BB7-4454-AC7A-708FE6D21610}" type="pres">
      <dgm:prSet presAssocID="{9AC75E31-F880-45E0-9DA8-871D7608A0AF}" presName="compositeNode" presStyleCnt="0">
        <dgm:presLayoutVars>
          <dgm:bulletEnabled val="1"/>
        </dgm:presLayoutVars>
      </dgm:prSet>
      <dgm:spPr/>
    </dgm:pt>
    <dgm:pt modelId="{ED38F845-C263-4650-9ED3-2332F636C5CA}" type="pres">
      <dgm:prSet presAssocID="{9AC75E31-F880-45E0-9DA8-871D7608A0AF}" presName="image" presStyleLbl="fgImgPlace1" presStyleIdx="3" presStyleCnt="4"/>
      <dgm:spPr/>
    </dgm:pt>
    <dgm:pt modelId="{A2A6CD2D-107C-42BE-8992-188B6087F0A1}" type="pres">
      <dgm:prSet presAssocID="{9AC75E31-F880-45E0-9DA8-871D7608A0AF}" presName="childNode" presStyleLbl="node1" presStyleIdx="3" presStyleCnt="4">
        <dgm:presLayoutVars>
          <dgm:bulletEnabled val="1"/>
        </dgm:presLayoutVars>
      </dgm:prSet>
      <dgm:spPr/>
    </dgm:pt>
    <dgm:pt modelId="{97B0FADB-912C-42DD-9E18-6A62BF03FB95}" type="pres">
      <dgm:prSet presAssocID="{9AC75E31-F880-45E0-9DA8-871D7608A0AF}" presName="parentNode" presStyleLbl="revTx" presStyleIdx="3" presStyleCnt="4">
        <dgm:presLayoutVars>
          <dgm:chMax val="0"/>
          <dgm:bulletEnabled val="1"/>
        </dgm:presLayoutVars>
      </dgm:prSet>
      <dgm:spPr/>
    </dgm:pt>
  </dgm:ptLst>
  <dgm:cxnLst>
    <dgm:cxn modelId="{A3023D08-052E-45D0-AAFE-374B141180C9}" type="presOf" srcId="{DA284261-84F5-4023-861E-21D32DDB61AF}" destId="{76DF3401-7FA3-4C5E-A7E6-44B9B9EC3E47}" srcOrd="0" destOrd="0" presId="urn:microsoft.com/office/officeart/2005/8/layout/hList2"/>
    <dgm:cxn modelId="{9FACAF08-6572-4FF9-A62F-021CF5C03EB4}" type="presOf" srcId="{A72361E7-83B4-4C52-80BD-EAA6D9234762}" destId="{3A057E32-BC5E-438A-A5B7-7E7E7585CF77}" srcOrd="0" destOrd="0" presId="urn:microsoft.com/office/officeart/2005/8/layout/hList2"/>
    <dgm:cxn modelId="{E5038416-F954-44F7-9A42-8F0840874A74}" srcId="{81141936-DDE1-4258-BA2C-F4BAB7B6BFD1}" destId="{F43F7A6D-DDFB-41A8-BBA1-3C8035D7ECB9}" srcOrd="0" destOrd="0" parTransId="{B759581C-B3F0-4E49-A1A7-702F4A7C37B7}" sibTransId="{53CD8AB7-8916-4EFB-8789-4A4DAAB9208A}"/>
    <dgm:cxn modelId="{EFAAAF17-A3BE-4818-B5AB-89B589DDAA60}" srcId="{81141936-DDE1-4258-BA2C-F4BAB7B6BFD1}" destId="{9AC75E31-F880-45E0-9DA8-871D7608A0AF}" srcOrd="3" destOrd="0" parTransId="{54289553-C45B-4A8C-B326-C75969581D86}" sibTransId="{A5613BF6-970E-46F9-AC03-808E170E4957}"/>
    <dgm:cxn modelId="{44ED8421-BEBC-423D-BEED-70983E1578C6}" srcId="{DA284261-84F5-4023-861E-21D32DDB61AF}" destId="{D794E0C5-D52E-4F04-BC1F-3CD8E6F2C1A3}" srcOrd="4" destOrd="0" parTransId="{CC547129-2389-4348-96C9-BFCF0DDC51F6}" sibTransId="{D9E6E4B6-9CE5-4F12-A09A-F1AFB229C0F9}"/>
    <dgm:cxn modelId="{28038A32-47CC-49CD-96CC-AD423B3642F7}" srcId="{E826C195-87BC-4AD8-9CA7-5077C7BEA7C6}" destId="{9835686E-E82C-4B45-9B98-DFA4E593EB42}" srcOrd="2" destOrd="0" parTransId="{41B374D1-9D16-4974-9C2C-0BC4510E655B}" sibTransId="{6FB12A59-83ED-40EF-976C-7299174C37BE}"/>
    <dgm:cxn modelId="{B4FFCA37-B1C5-4649-BED8-29FD6C4FFF9F}" type="presOf" srcId="{9835686E-E82C-4B45-9B98-DFA4E593EB42}" destId="{ADF9595C-34CC-4194-848B-2053C59B7014}" srcOrd="0" destOrd="2" presId="urn:microsoft.com/office/officeart/2005/8/layout/hList2"/>
    <dgm:cxn modelId="{DAFAA53C-5D9D-4C53-A997-BCBA21835FFD}" srcId="{DA284261-84F5-4023-861E-21D32DDB61AF}" destId="{C57B8923-6472-4D21-903B-3B2C2EC45DCF}" srcOrd="3" destOrd="0" parTransId="{85B6660C-7892-40EC-8F0F-FF140AFF349C}" sibTransId="{6FAE0ACB-619B-49E9-9A2B-80CF35955541}"/>
    <dgm:cxn modelId="{2B030D5F-199F-4579-96B1-557981D091DA}" srcId="{F43F7A6D-DDFB-41A8-BBA1-3C8035D7ECB9}" destId="{C721095F-CB2E-4DA6-88A6-421E12A8E02F}" srcOrd="0" destOrd="0" parTransId="{4F49B432-4277-46D8-AEE4-40FE7E297813}" sibTransId="{A479F329-7820-4609-80A4-C685A00B1254}"/>
    <dgm:cxn modelId="{6AE6665F-05A7-427A-9CD8-1CABA6D43405}" srcId="{DA284261-84F5-4023-861E-21D32DDB61AF}" destId="{A72361E7-83B4-4C52-80BD-EAA6D9234762}" srcOrd="0" destOrd="0" parTransId="{A347079A-6098-479C-BCBF-8BAB4FB3BA29}" sibTransId="{01245BB9-AAC4-4BA5-A08F-7B475A54BBBE}"/>
    <dgm:cxn modelId="{C91AE568-C4F5-4D5B-B001-529127B448C4}" type="presOf" srcId="{D794E0C5-D52E-4F04-BC1F-3CD8E6F2C1A3}" destId="{3A057E32-BC5E-438A-A5B7-7E7E7585CF77}" srcOrd="0" destOrd="4" presId="urn:microsoft.com/office/officeart/2005/8/layout/hList2"/>
    <dgm:cxn modelId="{29539670-4F8E-451C-AF01-38D6A42797B3}" type="presOf" srcId="{F43F7A6D-DDFB-41A8-BBA1-3C8035D7ECB9}" destId="{21E34E94-576B-471A-8590-DDE19B19D4AB}" srcOrd="0" destOrd="0" presId="urn:microsoft.com/office/officeart/2005/8/layout/hList2"/>
    <dgm:cxn modelId="{18449553-E756-464E-8FD6-8146F28D2625}" type="presOf" srcId="{5365E801-9AAB-46BB-8212-246E2114108B}" destId="{3A057E32-BC5E-438A-A5B7-7E7E7585CF77}" srcOrd="0" destOrd="1" presId="urn:microsoft.com/office/officeart/2005/8/layout/hList2"/>
    <dgm:cxn modelId="{E624F877-B7C1-48BB-B8D9-3D84E8B5F773}" srcId="{DA284261-84F5-4023-861E-21D32DDB61AF}" destId="{CEF80CCA-AB76-4F35-B6FD-CB88528C4647}" srcOrd="2" destOrd="0" parTransId="{321A7803-FA4D-47FB-BC3F-B7231FABFA28}" sibTransId="{44B52AC9-47E5-4F32-B6A0-94D79BE58B80}"/>
    <dgm:cxn modelId="{58111E7C-597D-4A40-B73B-EB990815CF14}" type="presOf" srcId="{B78117A1-E760-42A6-9C05-85E4BC10D206}" destId="{ADF9595C-34CC-4194-848B-2053C59B7014}" srcOrd="0" destOrd="1" presId="urn:microsoft.com/office/officeart/2005/8/layout/hList2"/>
    <dgm:cxn modelId="{4DEED47C-8294-4A73-A1B7-848F971E5C10}" srcId="{9AC75E31-F880-45E0-9DA8-871D7608A0AF}" destId="{4A1AE6BF-C0C2-4D9B-B51E-6A8E5E2658FB}" srcOrd="0" destOrd="0" parTransId="{26DE42A3-951B-4901-9CF9-8AC7A32D857B}" sibTransId="{4548C140-0FC1-447C-8C7B-45F546BC9E28}"/>
    <dgm:cxn modelId="{E9F08982-566E-4BDD-83DF-1773355DB8A7}" srcId="{E826C195-87BC-4AD8-9CA7-5077C7BEA7C6}" destId="{8B46C832-73A8-48F0-A786-DED743884571}" srcOrd="0" destOrd="0" parTransId="{C0FBBF2F-1247-484C-AB9B-B71BE59DADAF}" sibTransId="{C0866C01-6280-485C-A679-BABC67B8590A}"/>
    <dgm:cxn modelId="{108D3C83-0035-4C52-966B-718326CFB817}" type="presOf" srcId="{4A1AE6BF-C0C2-4D9B-B51E-6A8E5E2658FB}" destId="{A2A6CD2D-107C-42BE-8992-188B6087F0A1}" srcOrd="0" destOrd="0" presId="urn:microsoft.com/office/officeart/2005/8/layout/hList2"/>
    <dgm:cxn modelId="{AF5EC284-3BB6-49E9-BD90-D4B0AC9B7804}" type="presOf" srcId="{E826C195-87BC-4AD8-9CA7-5077C7BEA7C6}" destId="{51A99637-8999-4769-B224-182955068D8C}" srcOrd="0" destOrd="0" presId="urn:microsoft.com/office/officeart/2005/8/layout/hList2"/>
    <dgm:cxn modelId="{25A57189-D56A-4EB8-AA04-91021FAF3DF9}" type="presOf" srcId="{9AC75E31-F880-45E0-9DA8-871D7608A0AF}" destId="{97B0FADB-912C-42DD-9E18-6A62BF03FB95}" srcOrd="0" destOrd="0" presId="urn:microsoft.com/office/officeart/2005/8/layout/hList2"/>
    <dgm:cxn modelId="{95278A96-3C55-4E03-BF04-AAD35CB58D1B}" type="presOf" srcId="{8B46C832-73A8-48F0-A786-DED743884571}" destId="{ADF9595C-34CC-4194-848B-2053C59B7014}" srcOrd="0" destOrd="0" presId="urn:microsoft.com/office/officeart/2005/8/layout/hList2"/>
    <dgm:cxn modelId="{C67C54A4-9511-4896-995E-B57491B56E81}" type="presOf" srcId="{C57B8923-6472-4D21-903B-3B2C2EC45DCF}" destId="{3A057E32-BC5E-438A-A5B7-7E7E7585CF77}" srcOrd="0" destOrd="3" presId="urn:microsoft.com/office/officeart/2005/8/layout/hList2"/>
    <dgm:cxn modelId="{67E25AAF-0D39-436D-8F5B-781986DCAEDC}" type="presOf" srcId="{CEF80CCA-AB76-4F35-B6FD-CB88528C4647}" destId="{3A057E32-BC5E-438A-A5B7-7E7E7585CF77}" srcOrd="0" destOrd="2" presId="urn:microsoft.com/office/officeart/2005/8/layout/hList2"/>
    <dgm:cxn modelId="{1A6CBFB0-6A96-4318-B614-E42E21FCAD98}" type="presOf" srcId="{81141936-DDE1-4258-BA2C-F4BAB7B6BFD1}" destId="{B3EE54DF-CAF7-4CBC-AC39-B038EFE7B803}" srcOrd="0" destOrd="0" presId="urn:microsoft.com/office/officeart/2005/8/layout/hList2"/>
    <dgm:cxn modelId="{FE4E0EC1-3C71-4D42-B0AE-28C082416E2A}" srcId="{E826C195-87BC-4AD8-9CA7-5077C7BEA7C6}" destId="{B78117A1-E760-42A6-9C05-85E4BC10D206}" srcOrd="1" destOrd="0" parTransId="{0DEC217A-2C81-4158-AB4D-E0FD56BBB134}" sibTransId="{5FCD2DDF-0E94-4CB9-B814-E1487EB3D1F9}"/>
    <dgm:cxn modelId="{F54C36C1-9683-4D04-9010-E3810254AAC1}" srcId="{81141936-DDE1-4258-BA2C-F4BAB7B6BFD1}" destId="{DA284261-84F5-4023-861E-21D32DDB61AF}" srcOrd="1" destOrd="0" parTransId="{7B37C8F4-A47E-4DC6-A701-2C080395B3A7}" sibTransId="{5113554B-A493-4B03-9615-0C7BD8A5A873}"/>
    <dgm:cxn modelId="{9FBE46C3-6AE2-414E-865F-78425A086BFD}" srcId="{F43F7A6D-DDFB-41A8-BBA1-3C8035D7ECB9}" destId="{9898428D-B576-43DE-B640-93DC59B3D909}" srcOrd="1" destOrd="0" parTransId="{186189FB-5190-45D6-9CED-03969502E634}" sibTransId="{DCF201AE-8264-4173-A9E4-EA35F7E4FAE1}"/>
    <dgm:cxn modelId="{CF264DCA-9C3F-40DE-92A6-8470CF383566}" type="presOf" srcId="{9898428D-B576-43DE-B640-93DC59B3D909}" destId="{9AC6802B-6FAF-48EC-B695-520CF8541815}" srcOrd="0" destOrd="1" presId="urn:microsoft.com/office/officeart/2005/8/layout/hList2"/>
    <dgm:cxn modelId="{0AEAEDCE-2B10-4714-94F5-6D42AB4F1230}" srcId="{81141936-DDE1-4258-BA2C-F4BAB7B6BFD1}" destId="{E826C195-87BC-4AD8-9CA7-5077C7BEA7C6}" srcOrd="2" destOrd="0" parTransId="{6DDD2936-E7E7-467D-A467-F7786FA2C103}" sibTransId="{8A803F78-6F9B-420B-9281-C95C3497C599}"/>
    <dgm:cxn modelId="{71C4B7E3-AD97-4A65-93A1-E0AD33D1432A}" type="presOf" srcId="{C721095F-CB2E-4DA6-88A6-421E12A8E02F}" destId="{9AC6802B-6FAF-48EC-B695-520CF8541815}" srcOrd="0" destOrd="0" presId="urn:microsoft.com/office/officeart/2005/8/layout/hList2"/>
    <dgm:cxn modelId="{7124FAF6-924E-4281-BF34-6E979BDAD9E7}" srcId="{DA284261-84F5-4023-861E-21D32DDB61AF}" destId="{5365E801-9AAB-46BB-8212-246E2114108B}" srcOrd="1" destOrd="0" parTransId="{56C42AC5-1EFD-4376-9756-B77A5CBA632D}" sibTransId="{492BEF55-C775-4898-814F-96F62BD7D420}"/>
    <dgm:cxn modelId="{DAA3A974-AE2E-4194-8F19-795C4B78D0E8}" type="presParOf" srcId="{B3EE54DF-CAF7-4CBC-AC39-B038EFE7B803}" destId="{13B7F1C0-22EA-4AFB-82DF-A8E4BD8D342E}" srcOrd="0" destOrd="0" presId="urn:microsoft.com/office/officeart/2005/8/layout/hList2"/>
    <dgm:cxn modelId="{4E6F5872-0E32-4D0B-818D-EB5F6A08AEC6}" type="presParOf" srcId="{13B7F1C0-22EA-4AFB-82DF-A8E4BD8D342E}" destId="{7B50DE95-3B58-4DB5-A215-30ED098B1D78}" srcOrd="0" destOrd="0" presId="urn:microsoft.com/office/officeart/2005/8/layout/hList2"/>
    <dgm:cxn modelId="{4C2785B9-96CB-4354-A9F6-186C18AA5984}" type="presParOf" srcId="{13B7F1C0-22EA-4AFB-82DF-A8E4BD8D342E}" destId="{9AC6802B-6FAF-48EC-B695-520CF8541815}" srcOrd="1" destOrd="0" presId="urn:microsoft.com/office/officeart/2005/8/layout/hList2"/>
    <dgm:cxn modelId="{CF90A213-1C9A-4D04-BA0C-3B3CCBE0B8CC}" type="presParOf" srcId="{13B7F1C0-22EA-4AFB-82DF-A8E4BD8D342E}" destId="{21E34E94-576B-471A-8590-DDE19B19D4AB}" srcOrd="2" destOrd="0" presId="urn:microsoft.com/office/officeart/2005/8/layout/hList2"/>
    <dgm:cxn modelId="{E91A9A2C-5FC6-4A70-A3EA-6DC9FEDC4541}" type="presParOf" srcId="{B3EE54DF-CAF7-4CBC-AC39-B038EFE7B803}" destId="{EFF61518-05B3-4DC6-809B-D58CC7F04E7B}" srcOrd="1" destOrd="0" presId="urn:microsoft.com/office/officeart/2005/8/layout/hList2"/>
    <dgm:cxn modelId="{878A378A-F1EE-4B78-AC5F-D257376067EF}" type="presParOf" srcId="{B3EE54DF-CAF7-4CBC-AC39-B038EFE7B803}" destId="{575007E9-70B9-4586-8A44-C4A2FC785B51}" srcOrd="2" destOrd="0" presId="urn:microsoft.com/office/officeart/2005/8/layout/hList2"/>
    <dgm:cxn modelId="{38C3AFB1-C2F8-4A01-BFF9-13AC1045625F}" type="presParOf" srcId="{575007E9-70B9-4586-8A44-C4A2FC785B51}" destId="{F92BC6A9-A944-421C-A80D-3E2437E8BB71}" srcOrd="0" destOrd="0" presId="urn:microsoft.com/office/officeart/2005/8/layout/hList2"/>
    <dgm:cxn modelId="{0A437EE9-5218-48CF-A5A2-69B4F8007101}" type="presParOf" srcId="{575007E9-70B9-4586-8A44-C4A2FC785B51}" destId="{3A057E32-BC5E-438A-A5B7-7E7E7585CF77}" srcOrd="1" destOrd="0" presId="urn:microsoft.com/office/officeart/2005/8/layout/hList2"/>
    <dgm:cxn modelId="{947424C1-AEF6-4BF7-B131-C8BBF5B29378}" type="presParOf" srcId="{575007E9-70B9-4586-8A44-C4A2FC785B51}" destId="{76DF3401-7FA3-4C5E-A7E6-44B9B9EC3E47}" srcOrd="2" destOrd="0" presId="urn:microsoft.com/office/officeart/2005/8/layout/hList2"/>
    <dgm:cxn modelId="{8E29ED04-0E75-44FA-AE35-3A07AC50649E}" type="presParOf" srcId="{B3EE54DF-CAF7-4CBC-AC39-B038EFE7B803}" destId="{CE0E41B5-E178-4E27-9378-3065F0200EF0}" srcOrd="3" destOrd="0" presId="urn:microsoft.com/office/officeart/2005/8/layout/hList2"/>
    <dgm:cxn modelId="{98A0767C-B770-48EA-BC7E-0D0697949591}" type="presParOf" srcId="{B3EE54DF-CAF7-4CBC-AC39-B038EFE7B803}" destId="{6C0E6A03-1164-464B-8AA1-DFE0DEF62DE0}" srcOrd="4" destOrd="0" presId="urn:microsoft.com/office/officeart/2005/8/layout/hList2"/>
    <dgm:cxn modelId="{8B21A3BF-FBE3-441A-983D-E24100370C2D}" type="presParOf" srcId="{6C0E6A03-1164-464B-8AA1-DFE0DEF62DE0}" destId="{24687AFC-0F65-4324-B4DF-CF9E9195FE68}" srcOrd="0" destOrd="0" presId="urn:microsoft.com/office/officeart/2005/8/layout/hList2"/>
    <dgm:cxn modelId="{10A1B630-B1F5-4528-97F0-5DA4CC505FC3}" type="presParOf" srcId="{6C0E6A03-1164-464B-8AA1-DFE0DEF62DE0}" destId="{ADF9595C-34CC-4194-848B-2053C59B7014}" srcOrd="1" destOrd="0" presId="urn:microsoft.com/office/officeart/2005/8/layout/hList2"/>
    <dgm:cxn modelId="{E25102D8-C102-4A65-A51D-DBD216B7647B}" type="presParOf" srcId="{6C0E6A03-1164-464B-8AA1-DFE0DEF62DE0}" destId="{51A99637-8999-4769-B224-182955068D8C}" srcOrd="2" destOrd="0" presId="urn:microsoft.com/office/officeart/2005/8/layout/hList2"/>
    <dgm:cxn modelId="{A51DCD2C-9EA6-4BDE-AC92-CBF1A1BDA5B6}" type="presParOf" srcId="{B3EE54DF-CAF7-4CBC-AC39-B038EFE7B803}" destId="{6F3EC5FC-C66F-45E6-A205-5194C4913930}" srcOrd="5" destOrd="0" presId="urn:microsoft.com/office/officeart/2005/8/layout/hList2"/>
    <dgm:cxn modelId="{21450CAF-52CB-4470-9344-3BD857636BDE}" type="presParOf" srcId="{B3EE54DF-CAF7-4CBC-AC39-B038EFE7B803}" destId="{EB475539-4BB7-4454-AC7A-708FE6D21610}" srcOrd="6" destOrd="0" presId="urn:microsoft.com/office/officeart/2005/8/layout/hList2"/>
    <dgm:cxn modelId="{E2300FFC-9036-4EA6-8593-F1EC142102AD}" type="presParOf" srcId="{EB475539-4BB7-4454-AC7A-708FE6D21610}" destId="{ED38F845-C263-4650-9ED3-2332F636C5CA}" srcOrd="0" destOrd="0" presId="urn:microsoft.com/office/officeart/2005/8/layout/hList2"/>
    <dgm:cxn modelId="{9436F412-9C92-423D-A91D-A1912B66322E}" type="presParOf" srcId="{EB475539-4BB7-4454-AC7A-708FE6D21610}" destId="{A2A6CD2D-107C-42BE-8992-188B6087F0A1}" srcOrd="1" destOrd="0" presId="urn:microsoft.com/office/officeart/2005/8/layout/hList2"/>
    <dgm:cxn modelId="{7FCA135C-2590-4C9E-9DD6-4255BD6D5072}" type="presParOf" srcId="{EB475539-4BB7-4454-AC7A-708FE6D21610}" destId="{97B0FADB-912C-42DD-9E18-6A62BF03FB95}" srcOrd="2" destOrd="0" presId="urn:microsoft.com/office/officeart/2005/8/layout/h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9B0A83-A15A-4B24-AA23-A5C65EBA5FFA}"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A16B7CFF-640E-4A9C-B242-313B944692DA}">
      <dgm:prSet phldrT="[Text]"/>
      <dgm:spPr/>
      <dgm:t>
        <a:bodyPr/>
        <a:lstStyle/>
        <a:p>
          <a:pPr algn="l"/>
          <a:r>
            <a:rPr lang="en-HK" b="1" u="sng" dirty="0"/>
            <a:t>Group Factors</a:t>
          </a:r>
        </a:p>
        <a:p>
          <a:pPr algn="l"/>
          <a:r>
            <a:rPr lang="en-HK" dirty="0"/>
            <a:t>- Leadership: Styles and behaviour</a:t>
          </a:r>
        </a:p>
        <a:p>
          <a:pPr algn="l"/>
          <a:r>
            <a:rPr lang="en-HK" dirty="0"/>
            <a:t>- Leadership: Power and influence</a:t>
          </a:r>
        </a:p>
        <a:p>
          <a:pPr algn="l"/>
          <a:r>
            <a:rPr lang="en-HK" dirty="0"/>
            <a:t>- Teams: Characteristics</a:t>
          </a:r>
        </a:p>
        <a:p>
          <a:pPr algn="l"/>
          <a:r>
            <a:rPr lang="en-HK" dirty="0"/>
            <a:t>- Teams: Cultural values </a:t>
          </a:r>
          <a:endParaRPr lang="en-GB" dirty="0"/>
        </a:p>
      </dgm:t>
    </dgm:pt>
    <dgm:pt modelId="{C528D927-C18C-484A-A8BD-7B19D8EBAABB}" type="parTrans" cxnId="{282A9427-7D4A-4115-9EA9-09165C212E3A}">
      <dgm:prSet/>
      <dgm:spPr/>
      <dgm:t>
        <a:bodyPr/>
        <a:lstStyle/>
        <a:p>
          <a:endParaRPr lang="en-GB"/>
        </a:p>
      </dgm:t>
    </dgm:pt>
    <dgm:pt modelId="{17385158-AED5-4573-B0DB-3956E585CF87}" type="sibTrans" cxnId="{282A9427-7D4A-4115-9EA9-09165C212E3A}">
      <dgm:prSet/>
      <dgm:spPr/>
      <dgm:t>
        <a:bodyPr/>
        <a:lstStyle/>
        <a:p>
          <a:endParaRPr lang="en-GB"/>
        </a:p>
      </dgm:t>
    </dgm:pt>
    <dgm:pt modelId="{715D8436-3828-4985-B952-4D3CC60CFBF8}">
      <dgm:prSet phldrT="[Text]"/>
      <dgm:spPr/>
      <dgm:t>
        <a:bodyPr/>
        <a:lstStyle/>
        <a:p>
          <a:pPr algn="l"/>
          <a:r>
            <a:rPr lang="en-HK" b="1" u="sng" dirty="0"/>
            <a:t>Individual Mechanisms</a:t>
          </a:r>
        </a:p>
        <a:p>
          <a:pPr algn="l"/>
          <a:r>
            <a:rPr lang="en-HK" dirty="0"/>
            <a:t>- Job satisfaction</a:t>
          </a:r>
        </a:p>
        <a:p>
          <a:pPr algn="l"/>
          <a:r>
            <a:rPr lang="en-HK" dirty="0"/>
            <a:t>- Stress</a:t>
          </a:r>
        </a:p>
        <a:p>
          <a:pPr algn="l"/>
          <a:r>
            <a:rPr lang="en-HK" dirty="0"/>
            <a:t>- Motivation</a:t>
          </a:r>
        </a:p>
        <a:p>
          <a:pPr algn="l"/>
          <a:r>
            <a:rPr lang="en-HK" dirty="0"/>
            <a:t>- Trust, justice and ethics</a:t>
          </a:r>
        </a:p>
        <a:p>
          <a:pPr algn="l"/>
          <a:r>
            <a:rPr lang="en-HK" dirty="0"/>
            <a:t>- Learning and decision making</a:t>
          </a:r>
          <a:endParaRPr lang="en-GB" dirty="0"/>
        </a:p>
      </dgm:t>
    </dgm:pt>
    <dgm:pt modelId="{D09D2A83-29EE-4196-A08F-1B664E171A18}" type="parTrans" cxnId="{D1F243CD-14DD-40BE-AD0B-EA2DC0D5BE5F}">
      <dgm:prSet/>
      <dgm:spPr/>
      <dgm:t>
        <a:bodyPr/>
        <a:lstStyle/>
        <a:p>
          <a:endParaRPr lang="en-GB"/>
        </a:p>
      </dgm:t>
    </dgm:pt>
    <dgm:pt modelId="{EBF84B25-6474-4048-959A-190986756992}" type="sibTrans" cxnId="{D1F243CD-14DD-40BE-AD0B-EA2DC0D5BE5F}">
      <dgm:prSet/>
      <dgm:spPr/>
      <dgm:t>
        <a:bodyPr/>
        <a:lstStyle/>
        <a:p>
          <a:endParaRPr lang="en-GB"/>
        </a:p>
      </dgm:t>
    </dgm:pt>
    <dgm:pt modelId="{3F0231BD-8F22-44A8-A317-E6CF340AE61E}">
      <dgm:prSet phldrT="[Text]"/>
      <dgm:spPr/>
      <dgm:t>
        <a:bodyPr/>
        <a:lstStyle/>
        <a:p>
          <a:pPr algn="l"/>
          <a:r>
            <a:rPr lang="en-HK" b="1" u="sng" dirty="0"/>
            <a:t>Individual Outcomes</a:t>
          </a:r>
        </a:p>
        <a:p>
          <a:pPr algn="l"/>
          <a:r>
            <a:rPr lang="en-HK" dirty="0"/>
            <a:t>- Job performance</a:t>
          </a:r>
        </a:p>
        <a:p>
          <a:pPr algn="l"/>
          <a:r>
            <a:rPr lang="en-HK" dirty="0"/>
            <a:t>- Organizational commitment</a:t>
          </a:r>
          <a:endParaRPr lang="en-GB" dirty="0"/>
        </a:p>
      </dgm:t>
    </dgm:pt>
    <dgm:pt modelId="{60389675-3D59-4AB6-A180-273F2811F8E3}" type="parTrans" cxnId="{A1FC275F-84C7-4C99-A599-B0CECC3BE2DB}">
      <dgm:prSet/>
      <dgm:spPr/>
      <dgm:t>
        <a:bodyPr/>
        <a:lstStyle/>
        <a:p>
          <a:endParaRPr lang="en-GB"/>
        </a:p>
      </dgm:t>
    </dgm:pt>
    <dgm:pt modelId="{0FF6B2AE-2EAA-4043-B379-CEF8A8DD15B2}" type="sibTrans" cxnId="{A1FC275F-84C7-4C99-A599-B0CECC3BE2DB}">
      <dgm:prSet/>
      <dgm:spPr/>
      <dgm:t>
        <a:bodyPr/>
        <a:lstStyle/>
        <a:p>
          <a:endParaRPr lang="en-GB"/>
        </a:p>
      </dgm:t>
    </dgm:pt>
    <dgm:pt modelId="{49DB7F3B-8780-42D6-B28C-135EB75F68C9}" type="pres">
      <dgm:prSet presAssocID="{1D9B0A83-A15A-4B24-AA23-A5C65EBA5FFA}" presName="Name0" presStyleCnt="0">
        <dgm:presLayoutVars>
          <dgm:dir/>
          <dgm:resizeHandles val="exact"/>
        </dgm:presLayoutVars>
      </dgm:prSet>
      <dgm:spPr/>
    </dgm:pt>
    <dgm:pt modelId="{41C8478C-E3C6-4D04-BF79-0E726F414DE8}" type="pres">
      <dgm:prSet presAssocID="{A16B7CFF-640E-4A9C-B242-313B944692DA}" presName="node" presStyleLbl="node1" presStyleIdx="0" presStyleCnt="3">
        <dgm:presLayoutVars>
          <dgm:bulletEnabled val="1"/>
        </dgm:presLayoutVars>
      </dgm:prSet>
      <dgm:spPr/>
    </dgm:pt>
    <dgm:pt modelId="{DCA9B03C-2A8E-4138-A91A-11F5C803DDA6}" type="pres">
      <dgm:prSet presAssocID="{17385158-AED5-4573-B0DB-3956E585CF87}" presName="sibTrans" presStyleLbl="sibTrans2D1" presStyleIdx="0" presStyleCnt="2" custScaleX="124912" custScaleY="116548"/>
      <dgm:spPr/>
    </dgm:pt>
    <dgm:pt modelId="{9A101E24-E32D-4611-9EAA-2121E5ED9030}" type="pres">
      <dgm:prSet presAssocID="{17385158-AED5-4573-B0DB-3956E585CF87}" presName="connectorText" presStyleLbl="sibTrans2D1" presStyleIdx="0" presStyleCnt="2"/>
      <dgm:spPr/>
    </dgm:pt>
    <dgm:pt modelId="{887CF695-FFD8-4E43-BE76-9517BB934A76}" type="pres">
      <dgm:prSet presAssocID="{715D8436-3828-4985-B952-4D3CC60CFBF8}" presName="node" presStyleLbl="node1" presStyleIdx="1" presStyleCnt="3">
        <dgm:presLayoutVars>
          <dgm:bulletEnabled val="1"/>
        </dgm:presLayoutVars>
      </dgm:prSet>
      <dgm:spPr/>
    </dgm:pt>
    <dgm:pt modelId="{E45FD357-8910-4402-B9B3-C8FF453557D8}" type="pres">
      <dgm:prSet presAssocID="{EBF84B25-6474-4048-959A-190986756992}" presName="sibTrans" presStyleLbl="sibTrans2D1" presStyleIdx="1" presStyleCnt="2"/>
      <dgm:spPr/>
    </dgm:pt>
    <dgm:pt modelId="{FA2151BF-722C-47DD-BE5D-7C4002B3252F}" type="pres">
      <dgm:prSet presAssocID="{EBF84B25-6474-4048-959A-190986756992}" presName="connectorText" presStyleLbl="sibTrans2D1" presStyleIdx="1" presStyleCnt="2"/>
      <dgm:spPr/>
    </dgm:pt>
    <dgm:pt modelId="{8DB43FB3-6D71-4A92-9561-2930389BA2BB}" type="pres">
      <dgm:prSet presAssocID="{3F0231BD-8F22-44A8-A317-E6CF340AE61E}" presName="node" presStyleLbl="node1" presStyleIdx="2" presStyleCnt="3" custScaleY="71371" custLinFactNeighborX="2450" custLinFactNeighborY="-2402">
        <dgm:presLayoutVars>
          <dgm:bulletEnabled val="1"/>
        </dgm:presLayoutVars>
      </dgm:prSet>
      <dgm:spPr/>
    </dgm:pt>
  </dgm:ptLst>
  <dgm:cxnLst>
    <dgm:cxn modelId="{2BBC141C-52B9-4147-90F9-5812748E53E6}" type="presOf" srcId="{A16B7CFF-640E-4A9C-B242-313B944692DA}" destId="{41C8478C-E3C6-4D04-BF79-0E726F414DE8}" srcOrd="0" destOrd="0" presId="urn:microsoft.com/office/officeart/2005/8/layout/process1"/>
    <dgm:cxn modelId="{282A9427-7D4A-4115-9EA9-09165C212E3A}" srcId="{1D9B0A83-A15A-4B24-AA23-A5C65EBA5FFA}" destId="{A16B7CFF-640E-4A9C-B242-313B944692DA}" srcOrd="0" destOrd="0" parTransId="{C528D927-C18C-484A-A8BD-7B19D8EBAABB}" sibTransId="{17385158-AED5-4573-B0DB-3956E585CF87}"/>
    <dgm:cxn modelId="{673C022C-E77D-4EC8-9B1A-C3BFA4B6CD33}" type="presOf" srcId="{3F0231BD-8F22-44A8-A317-E6CF340AE61E}" destId="{8DB43FB3-6D71-4A92-9561-2930389BA2BB}" srcOrd="0" destOrd="0" presId="urn:microsoft.com/office/officeart/2005/8/layout/process1"/>
    <dgm:cxn modelId="{1548A734-1338-421C-BC00-73431816BBFA}" type="presOf" srcId="{EBF84B25-6474-4048-959A-190986756992}" destId="{FA2151BF-722C-47DD-BE5D-7C4002B3252F}" srcOrd="1" destOrd="0" presId="urn:microsoft.com/office/officeart/2005/8/layout/process1"/>
    <dgm:cxn modelId="{A1FC275F-84C7-4C99-A599-B0CECC3BE2DB}" srcId="{1D9B0A83-A15A-4B24-AA23-A5C65EBA5FFA}" destId="{3F0231BD-8F22-44A8-A317-E6CF340AE61E}" srcOrd="2" destOrd="0" parTransId="{60389675-3D59-4AB6-A180-273F2811F8E3}" sibTransId="{0FF6B2AE-2EAA-4043-B379-CEF8A8DD15B2}"/>
    <dgm:cxn modelId="{AC13DC62-47CD-4832-A365-CCE295EEA800}" type="presOf" srcId="{17385158-AED5-4573-B0DB-3956E585CF87}" destId="{DCA9B03C-2A8E-4138-A91A-11F5C803DDA6}" srcOrd="0" destOrd="0" presId="urn:microsoft.com/office/officeart/2005/8/layout/process1"/>
    <dgm:cxn modelId="{137A2069-5263-4748-A769-901BDAF04C0D}" type="presOf" srcId="{715D8436-3828-4985-B952-4D3CC60CFBF8}" destId="{887CF695-FFD8-4E43-BE76-9517BB934A76}" srcOrd="0" destOrd="0" presId="urn:microsoft.com/office/officeart/2005/8/layout/process1"/>
    <dgm:cxn modelId="{F96253C8-B909-4A29-8E0A-217AB9C05EA4}" type="presOf" srcId="{EBF84B25-6474-4048-959A-190986756992}" destId="{E45FD357-8910-4402-B9B3-C8FF453557D8}" srcOrd="0" destOrd="0" presId="urn:microsoft.com/office/officeart/2005/8/layout/process1"/>
    <dgm:cxn modelId="{D1F243CD-14DD-40BE-AD0B-EA2DC0D5BE5F}" srcId="{1D9B0A83-A15A-4B24-AA23-A5C65EBA5FFA}" destId="{715D8436-3828-4985-B952-4D3CC60CFBF8}" srcOrd="1" destOrd="0" parTransId="{D09D2A83-29EE-4196-A08F-1B664E171A18}" sibTransId="{EBF84B25-6474-4048-959A-190986756992}"/>
    <dgm:cxn modelId="{D34E5FE2-7BB4-496F-864A-CBB166E319D8}" type="presOf" srcId="{17385158-AED5-4573-B0DB-3956E585CF87}" destId="{9A101E24-E32D-4611-9EAA-2121E5ED9030}" srcOrd="1" destOrd="0" presId="urn:microsoft.com/office/officeart/2005/8/layout/process1"/>
    <dgm:cxn modelId="{D27864FF-60CE-47ED-BFCE-4579967DF900}" type="presOf" srcId="{1D9B0A83-A15A-4B24-AA23-A5C65EBA5FFA}" destId="{49DB7F3B-8780-42D6-B28C-135EB75F68C9}" srcOrd="0" destOrd="0" presId="urn:microsoft.com/office/officeart/2005/8/layout/process1"/>
    <dgm:cxn modelId="{14BADC4E-641C-4AE9-A20D-90431FD08A00}" type="presParOf" srcId="{49DB7F3B-8780-42D6-B28C-135EB75F68C9}" destId="{41C8478C-E3C6-4D04-BF79-0E726F414DE8}" srcOrd="0" destOrd="0" presId="urn:microsoft.com/office/officeart/2005/8/layout/process1"/>
    <dgm:cxn modelId="{3A1CF2CF-5375-4F78-9252-CD2E234FE84D}" type="presParOf" srcId="{49DB7F3B-8780-42D6-B28C-135EB75F68C9}" destId="{DCA9B03C-2A8E-4138-A91A-11F5C803DDA6}" srcOrd="1" destOrd="0" presId="urn:microsoft.com/office/officeart/2005/8/layout/process1"/>
    <dgm:cxn modelId="{5FCAC8BF-25F7-43EB-A632-990FEFB536CE}" type="presParOf" srcId="{DCA9B03C-2A8E-4138-A91A-11F5C803DDA6}" destId="{9A101E24-E32D-4611-9EAA-2121E5ED9030}" srcOrd="0" destOrd="0" presId="urn:microsoft.com/office/officeart/2005/8/layout/process1"/>
    <dgm:cxn modelId="{085847C0-842A-43E0-8B75-3CB25CFAFBC2}" type="presParOf" srcId="{49DB7F3B-8780-42D6-B28C-135EB75F68C9}" destId="{887CF695-FFD8-4E43-BE76-9517BB934A76}" srcOrd="2" destOrd="0" presId="urn:microsoft.com/office/officeart/2005/8/layout/process1"/>
    <dgm:cxn modelId="{C64790F6-3E02-4286-838A-A5E0AF8A0586}" type="presParOf" srcId="{49DB7F3B-8780-42D6-B28C-135EB75F68C9}" destId="{E45FD357-8910-4402-B9B3-C8FF453557D8}" srcOrd="3" destOrd="0" presId="urn:microsoft.com/office/officeart/2005/8/layout/process1"/>
    <dgm:cxn modelId="{3934E5DF-0061-4131-B746-79EE9D167937}" type="presParOf" srcId="{E45FD357-8910-4402-B9B3-C8FF453557D8}" destId="{FA2151BF-722C-47DD-BE5D-7C4002B3252F}" srcOrd="0" destOrd="0" presId="urn:microsoft.com/office/officeart/2005/8/layout/process1"/>
    <dgm:cxn modelId="{EBE98531-6CFF-4AB1-8E68-A10AE5619256}" type="presParOf" srcId="{49DB7F3B-8780-42D6-B28C-135EB75F68C9}" destId="{8DB43FB3-6D71-4A92-9561-2930389BA2B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DB32A-BBAB-4CE4-8940-9C9A23F122FF}">
      <dsp:nvSpPr>
        <dsp:cNvPr id="0" name=""/>
        <dsp:cNvSpPr/>
      </dsp:nvSpPr>
      <dsp:spPr>
        <a:xfrm>
          <a:off x="790721" y="0"/>
          <a:ext cx="882236" cy="881534"/>
        </a:xfrm>
        <a:prstGeom prst="trapezoid">
          <a:avLst>
            <a:gd name="adj" fmla="val 5004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t>Managers</a:t>
          </a:r>
          <a:endParaRPr lang="en-GB" sz="1200" b="1" kern="1200" dirty="0"/>
        </a:p>
      </dsp:txBody>
      <dsp:txXfrm>
        <a:off x="790721" y="0"/>
        <a:ext cx="882236" cy="881534"/>
      </dsp:txXfrm>
    </dsp:sp>
    <dsp:sp modelId="{EA09D1D8-6288-4A11-B265-65475CA17025}">
      <dsp:nvSpPr>
        <dsp:cNvPr id="0" name=""/>
        <dsp:cNvSpPr/>
      </dsp:nvSpPr>
      <dsp:spPr>
        <a:xfrm>
          <a:off x="364972" y="850055"/>
          <a:ext cx="1764472" cy="881534"/>
        </a:xfrm>
        <a:prstGeom prst="trapezoid">
          <a:avLst>
            <a:gd name="adj" fmla="val 5004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Supervisors</a:t>
          </a:r>
          <a:endParaRPr lang="en-GB" sz="1400" b="1" kern="1200" dirty="0"/>
        </a:p>
      </dsp:txBody>
      <dsp:txXfrm>
        <a:off x="673755" y="850055"/>
        <a:ext cx="1146907" cy="881534"/>
      </dsp:txXfrm>
    </dsp:sp>
    <dsp:sp modelId="{9B33D0D1-DC8C-4448-875F-59EECD4A8A9D}">
      <dsp:nvSpPr>
        <dsp:cNvPr id="0" name=""/>
        <dsp:cNvSpPr/>
      </dsp:nvSpPr>
      <dsp:spPr>
        <a:xfrm>
          <a:off x="0" y="1731210"/>
          <a:ext cx="2562279" cy="797171"/>
        </a:xfrm>
        <a:prstGeom prst="trapezoid">
          <a:avLst>
            <a:gd name="adj" fmla="val 500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Front-line employees</a:t>
          </a:r>
          <a:endParaRPr lang="en-GB" sz="1600" b="1" kern="1200" dirty="0"/>
        </a:p>
      </dsp:txBody>
      <dsp:txXfrm>
        <a:off x="448398" y="1731210"/>
        <a:ext cx="1665481" cy="797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34E94-576B-471A-8590-DDE19B19D4AB}">
      <dsp:nvSpPr>
        <dsp:cNvPr id="0" name=""/>
        <dsp:cNvSpPr/>
      </dsp:nvSpPr>
      <dsp:spPr>
        <a:xfrm rot="16200000">
          <a:off x="-100681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Environmental Scanning</a:t>
          </a:r>
        </a:p>
      </dsp:txBody>
      <dsp:txXfrm>
        <a:off x="-1006811" y="1494015"/>
        <a:ext cx="2280577" cy="200669"/>
      </dsp:txXfrm>
    </dsp:sp>
    <dsp:sp modelId="{9AC6802B-6FAF-48EC-B695-520CF8541815}">
      <dsp:nvSpPr>
        <dsp:cNvPr id="0" name=""/>
        <dsp:cNvSpPr/>
      </dsp:nvSpPr>
      <dsp:spPr>
        <a:xfrm>
          <a:off x="233811"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External</a:t>
          </a:r>
        </a:p>
        <a:p>
          <a:pPr marL="57150" lvl="1" indent="-57150" algn="l" defTabSz="400050">
            <a:lnSpc>
              <a:spcPct val="90000"/>
            </a:lnSpc>
            <a:spcBef>
              <a:spcPct val="0"/>
            </a:spcBef>
            <a:spcAft>
              <a:spcPct val="15000"/>
            </a:spcAft>
            <a:buChar char="•"/>
          </a:pPr>
          <a:r>
            <a:rPr lang="en-HK" sz="900" kern="1200" dirty="0"/>
            <a:t>Internal</a:t>
          </a:r>
        </a:p>
      </dsp:txBody>
      <dsp:txXfrm>
        <a:off x="233811" y="454061"/>
        <a:ext cx="999546" cy="2280577"/>
      </dsp:txXfrm>
    </dsp:sp>
    <dsp:sp modelId="{7B50DE95-3B58-4DB5-A215-30ED098B1D78}">
      <dsp:nvSpPr>
        <dsp:cNvPr id="0" name=""/>
        <dsp:cNvSpPr/>
      </dsp:nvSpPr>
      <dsp:spPr>
        <a:xfrm>
          <a:off x="33142"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DF3401-7FA3-4C5E-A7E6-44B9B9EC3E47}">
      <dsp:nvSpPr>
        <dsp:cNvPr id="0" name=""/>
        <dsp:cNvSpPr/>
      </dsp:nvSpPr>
      <dsp:spPr>
        <a:xfrm rot="16200000">
          <a:off x="453430"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Formulation</a:t>
          </a:r>
        </a:p>
      </dsp:txBody>
      <dsp:txXfrm>
        <a:off x="453430" y="1494015"/>
        <a:ext cx="2280577" cy="200669"/>
      </dsp:txXfrm>
    </dsp:sp>
    <dsp:sp modelId="{3A057E32-BC5E-438A-A5B7-7E7E7585CF77}">
      <dsp:nvSpPr>
        <dsp:cNvPr id="0" name=""/>
        <dsp:cNvSpPr/>
      </dsp:nvSpPr>
      <dsp:spPr>
        <a:xfrm>
          <a:off x="1694053"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Vision</a:t>
          </a:r>
        </a:p>
        <a:p>
          <a:pPr marL="57150" lvl="1" indent="-57150" algn="l" defTabSz="400050">
            <a:lnSpc>
              <a:spcPct val="90000"/>
            </a:lnSpc>
            <a:spcBef>
              <a:spcPct val="0"/>
            </a:spcBef>
            <a:spcAft>
              <a:spcPct val="15000"/>
            </a:spcAft>
            <a:buChar char="•"/>
          </a:pPr>
          <a:r>
            <a:rPr lang="en-HK" sz="900" kern="1200" dirty="0"/>
            <a:t>Mission</a:t>
          </a:r>
        </a:p>
        <a:p>
          <a:pPr marL="57150" lvl="1" indent="-57150" algn="l" defTabSz="400050">
            <a:lnSpc>
              <a:spcPct val="90000"/>
            </a:lnSpc>
            <a:spcBef>
              <a:spcPct val="0"/>
            </a:spcBef>
            <a:spcAft>
              <a:spcPct val="15000"/>
            </a:spcAft>
            <a:buChar char="•"/>
          </a:pPr>
          <a:r>
            <a:rPr lang="en-HK" sz="900" kern="1200" dirty="0"/>
            <a:t>Objectives</a:t>
          </a:r>
        </a:p>
        <a:p>
          <a:pPr marL="57150" lvl="1" indent="-57150" algn="l" defTabSz="400050">
            <a:lnSpc>
              <a:spcPct val="90000"/>
            </a:lnSpc>
            <a:spcBef>
              <a:spcPct val="0"/>
            </a:spcBef>
            <a:spcAft>
              <a:spcPct val="15000"/>
            </a:spcAft>
            <a:buChar char="•"/>
          </a:pPr>
          <a:r>
            <a:rPr lang="en-HK" sz="900" kern="1200" dirty="0"/>
            <a:t>Strategies</a:t>
          </a:r>
        </a:p>
        <a:p>
          <a:pPr marL="57150" lvl="1" indent="-57150" algn="l" defTabSz="400050">
            <a:lnSpc>
              <a:spcPct val="90000"/>
            </a:lnSpc>
            <a:spcBef>
              <a:spcPct val="0"/>
            </a:spcBef>
            <a:spcAft>
              <a:spcPct val="15000"/>
            </a:spcAft>
            <a:buChar char="•"/>
          </a:pPr>
          <a:r>
            <a:rPr lang="en-HK" sz="900" kern="1200" dirty="0"/>
            <a:t>Policies</a:t>
          </a:r>
        </a:p>
      </dsp:txBody>
      <dsp:txXfrm>
        <a:off x="1694053" y="454061"/>
        <a:ext cx="999546" cy="2280577"/>
      </dsp:txXfrm>
    </dsp:sp>
    <dsp:sp modelId="{F92BC6A9-A944-421C-A80D-3E2437E8BB71}">
      <dsp:nvSpPr>
        <dsp:cNvPr id="0" name=""/>
        <dsp:cNvSpPr/>
      </dsp:nvSpPr>
      <dsp:spPr>
        <a:xfrm>
          <a:off x="1493383"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A99637-8999-4769-B224-182955068D8C}">
      <dsp:nvSpPr>
        <dsp:cNvPr id="0" name=""/>
        <dsp:cNvSpPr/>
      </dsp:nvSpPr>
      <dsp:spPr>
        <a:xfrm rot="16200000">
          <a:off x="191367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Implementation</a:t>
          </a:r>
        </a:p>
      </dsp:txBody>
      <dsp:txXfrm>
        <a:off x="1913671" y="1494015"/>
        <a:ext cx="2280577" cy="200669"/>
      </dsp:txXfrm>
    </dsp:sp>
    <dsp:sp modelId="{ADF9595C-34CC-4194-848B-2053C59B7014}">
      <dsp:nvSpPr>
        <dsp:cNvPr id="0" name=""/>
        <dsp:cNvSpPr/>
      </dsp:nvSpPr>
      <dsp:spPr>
        <a:xfrm>
          <a:off x="3154294"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Programmes</a:t>
          </a:r>
        </a:p>
        <a:p>
          <a:pPr marL="57150" lvl="1" indent="-57150" algn="l" defTabSz="400050">
            <a:lnSpc>
              <a:spcPct val="90000"/>
            </a:lnSpc>
            <a:spcBef>
              <a:spcPct val="0"/>
            </a:spcBef>
            <a:spcAft>
              <a:spcPct val="15000"/>
            </a:spcAft>
            <a:buChar char="•"/>
          </a:pPr>
          <a:r>
            <a:rPr lang="en-HK" sz="900" kern="1200" dirty="0"/>
            <a:t>Budgets</a:t>
          </a:r>
        </a:p>
        <a:p>
          <a:pPr marL="57150" lvl="1" indent="-57150" algn="l" defTabSz="400050">
            <a:lnSpc>
              <a:spcPct val="90000"/>
            </a:lnSpc>
            <a:spcBef>
              <a:spcPct val="0"/>
            </a:spcBef>
            <a:spcAft>
              <a:spcPct val="15000"/>
            </a:spcAft>
            <a:buChar char="•"/>
          </a:pPr>
          <a:r>
            <a:rPr lang="en-HK" sz="900" kern="1200" dirty="0"/>
            <a:t>Procedures</a:t>
          </a:r>
        </a:p>
      </dsp:txBody>
      <dsp:txXfrm>
        <a:off x="3154294" y="454061"/>
        <a:ext cx="999546" cy="2280577"/>
      </dsp:txXfrm>
    </dsp:sp>
    <dsp:sp modelId="{24687AFC-0F65-4324-B4DF-CF9E9195FE68}">
      <dsp:nvSpPr>
        <dsp:cNvPr id="0" name=""/>
        <dsp:cNvSpPr/>
      </dsp:nvSpPr>
      <dsp:spPr>
        <a:xfrm>
          <a:off x="2953625"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B0FADB-912C-42DD-9E18-6A62BF03FB95}">
      <dsp:nvSpPr>
        <dsp:cNvPr id="0" name=""/>
        <dsp:cNvSpPr/>
      </dsp:nvSpPr>
      <dsp:spPr>
        <a:xfrm rot="16200000">
          <a:off x="3373913"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Evaluation and Control</a:t>
          </a:r>
        </a:p>
      </dsp:txBody>
      <dsp:txXfrm>
        <a:off x="3373913" y="1494015"/>
        <a:ext cx="2280577" cy="200669"/>
      </dsp:txXfrm>
    </dsp:sp>
    <dsp:sp modelId="{A2A6CD2D-107C-42BE-8992-188B6087F0A1}">
      <dsp:nvSpPr>
        <dsp:cNvPr id="0" name=""/>
        <dsp:cNvSpPr/>
      </dsp:nvSpPr>
      <dsp:spPr>
        <a:xfrm>
          <a:off x="4614536"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Performance</a:t>
          </a:r>
        </a:p>
      </dsp:txBody>
      <dsp:txXfrm>
        <a:off x="4614536" y="454061"/>
        <a:ext cx="999546" cy="2280577"/>
      </dsp:txXfrm>
    </dsp:sp>
    <dsp:sp modelId="{ED38F845-C263-4650-9ED3-2332F636C5CA}">
      <dsp:nvSpPr>
        <dsp:cNvPr id="0" name=""/>
        <dsp:cNvSpPr/>
      </dsp:nvSpPr>
      <dsp:spPr>
        <a:xfrm>
          <a:off x="4413867"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8478C-E3C6-4D04-BF79-0E726F414DE8}">
      <dsp:nvSpPr>
        <dsp:cNvPr id="0" name=""/>
        <dsp:cNvSpPr/>
      </dsp:nvSpPr>
      <dsp:spPr>
        <a:xfrm>
          <a:off x="8572"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Group Factors</a:t>
          </a:r>
        </a:p>
        <a:p>
          <a:pPr marL="0" lvl="0" indent="0" algn="l" defTabSz="800100">
            <a:lnSpc>
              <a:spcPct val="90000"/>
            </a:lnSpc>
            <a:spcBef>
              <a:spcPct val="0"/>
            </a:spcBef>
            <a:spcAft>
              <a:spcPct val="35000"/>
            </a:spcAft>
            <a:buNone/>
          </a:pPr>
          <a:r>
            <a:rPr lang="en-HK" sz="1800" kern="1200" dirty="0"/>
            <a:t>- Leadership: Styles and behaviour</a:t>
          </a:r>
        </a:p>
        <a:p>
          <a:pPr marL="0" lvl="0" indent="0" algn="l" defTabSz="800100">
            <a:lnSpc>
              <a:spcPct val="90000"/>
            </a:lnSpc>
            <a:spcBef>
              <a:spcPct val="0"/>
            </a:spcBef>
            <a:spcAft>
              <a:spcPct val="35000"/>
            </a:spcAft>
            <a:buNone/>
          </a:pPr>
          <a:r>
            <a:rPr lang="en-HK" sz="1800" kern="1200" dirty="0"/>
            <a:t>- Leadership: Power and influence</a:t>
          </a:r>
        </a:p>
        <a:p>
          <a:pPr marL="0" lvl="0" indent="0" algn="l" defTabSz="800100">
            <a:lnSpc>
              <a:spcPct val="90000"/>
            </a:lnSpc>
            <a:spcBef>
              <a:spcPct val="0"/>
            </a:spcBef>
            <a:spcAft>
              <a:spcPct val="35000"/>
            </a:spcAft>
            <a:buNone/>
          </a:pPr>
          <a:r>
            <a:rPr lang="en-HK" sz="1800" kern="1200" dirty="0"/>
            <a:t>- Teams: Characteristics</a:t>
          </a:r>
        </a:p>
        <a:p>
          <a:pPr marL="0" lvl="0" indent="0" algn="l" defTabSz="800100">
            <a:lnSpc>
              <a:spcPct val="90000"/>
            </a:lnSpc>
            <a:spcBef>
              <a:spcPct val="0"/>
            </a:spcBef>
            <a:spcAft>
              <a:spcPct val="35000"/>
            </a:spcAft>
            <a:buNone/>
          </a:pPr>
          <a:r>
            <a:rPr lang="en-HK" sz="1800" kern="1200" dirty="0"/>
            <a:t>- Teams: Cultural values </a:t>
          </a:r>
          <a:endParaRPr lang="en-GB" sz="1800" kern="1200" dirty="0"/>
        </a:p>
      </dsp:txBody>
      <dsp:txXfrm>
        <a:off x="83617" y="716916"/>
        <a:ext cx="2412135" cy="2909566"/>
      </dsp:txXfrm>
    </dsp:sp>
    <dsp:sp modelId="{DCA9B03C-2A8E-4138-A91A-11F5C803DDA6}">
      <dsp:nvSpPr>
        <dsp:cNvPr id="0" name=""/>
        <dsp:cNvSpPr/>
      </dsp:nvSpPr>
      <dsp:spPr>
        <a:xfrm>
          <a:off x="2759360" y="1801408"/>
          <a:ext cx="678511" cy="7405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59360" y="1949525"/>
        <a:ext cx="474958" cy="444349"/>
      </dsp:txXfrm>
    </dsp:sp>
    <dsp:sp modelId="{887CF695-FFD8-4E43-BE76-9517BB934A76}">
      <dsp:nvSpPr>
        <dsp:cNvPr id="0" name=""/>
        <dsp:cNvSpPr/>
      </dsp:nvSpPr>
      <dsp:spPr>
        <a:xfrm>
          <a:off x="3595687"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Mechanisms</a:t>
          </a:r>
        </a:p>
        <a:p>
          <a:pPr marL="0" lvl="0" indent="0" algn="l" defTabSz="800100">
            <a:lnSpc>
              <a:spcPct val="90000"/>
            </a:lnSpc>
            <a:spcBef>
              <a:spcPct val="0"/>
            </a:spcBef>
            <a:spcAft>
              <a:spcPct val="35000"/>
            </a:spcAft>
            <a:buNone/>
          </a:pPr>
          <a:r>
            <a:rPr lang="en-HK" sz="1800" kern="1200" dirty="0"/>
            <a:t>- Job satisfaction</a:t>
          </a:r>
        </a:p>
        <a:p>
          <a:pPr marL="0" lvl="0" indent="0" algn="l" defTabSz="800100">
            <a:lnSpc>
              <a:spcPct val="90000"/>
            </a:lnSpc>
            <a:spcBef>
              <a:spcPct val="0"/>
            </a:spcBef>
            <a:spcAft>
              <a:spcPct val="35000"/>
            </a:spcAft>
            <a:buNone/>
          </a:pPr>
          <a:r>
            <a:rPr lang="en-HK" sz="1800" kern="1200" dirty="0"/>
            <a:t>- Stress</a:t>
          </a:r>
        </a:p>
        <a:p>
          <a:pPr marL="0" lvl="0" indent="0" algn="l" defTabSz="800100">
            <a:lnSpc>
              <a:spcPct val="90000"/>
            </a:lnSpc>
            <a:spcBef>
              <a:spcPct val="0"/>
            </a:spcBef>
            <a:spcAft>
              <a:spcPct val="35000"/>
            </a:spcAft>
            <a:buNone/>
          </a:pPr>
          <a:r>
            <a:rPr lang="en-HK" sz="1800" kern="1200" dirty="0"/>
            <a:t>- Motivation</a:t>
          </a:r>
        </a:p>
        <a:p>
          <a:pPr marL="0" lvl="0" indent="0" algn="l" defTabSz="800100">
            <a:lnSpc>
              <a:spcPct val="90000"/>
            </a:lnSpc>
            <a:spcBef>
              <a:spcPct val="0"/>
            </a:spcBef>
            <a:spcAft>
              <a:spcPct val="35000"/>
            </a:spcAft>
            <a:buNone/>
          </a:pPr>
          <a:r>
            <a:rPr lang="en-HK" sz="1800" kern="1200" dirty="0"/>
            <a:t>- Trust, justice and ethics</a:t>
          </a:r>
        </a:p>
        <a:p>
          <a:pPr marL="0" lvl="0" indent="0" algn="l" defTabSz="800100">
            <a:lnSpc>
              <a:spcPct val="90000"/>
            </a:lnSpc>
            <a:spcBef>
              <a:spcPct val="0"/>
            </a:spcBef>
            <a:spcAft>
              <a:spcPct val="35000"/>
            </a:spcAft>
            <a:buNone/>
          </a:pPr>
          <a:r>
            <a:rPr lang="en-HK" sz="1800" kern="1200" dirty="0"/>
            <a:t>- Learning and decision making</a:t>
          </a:r>
          <a:endParaRPr lang="en-GB" sz="1800" kern="1200" dirty="0"/>
        </a:p>
      </dsp:txBody>
      <dsp:txXfrm>
        <a:off x="3670732" y="716916"/>
        <a:ext cx="2412135" cy="2909566"/>
      </dsp:txXfrm>
    </dsp:sp>
    <dsp:sp modelId="{E45FD357-8910-4402-B9B3-C8FF453557D8}">
      <dsp:nvSpPr>
        <dsp:cNvPr id="0" name=""/>
        <dsp:cNvSpPr/>
      </dsp:nvSpPr>
      <dsp:spPr>
        <a:xfrm rot="21529745">
          <a:off x="6416220" y="1816920"/>
          <a:ext cx="547849" cy="6354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416237" y="1945685"/>
        <a:ext cx="383494" cy="381259"/>
      </dsp:txXfrm>
    </dsp:sp>
    <dsp:sp modelId="{8DB43FB3-6D71-4A92-9561-2930389BA2BB}">
      <dsp:nvSpPr>
        <dsp:cNvPr id="0" name=""/>
        <dsp:cNvSpPr/>
      </dsp:nvSpPr>
      <dsp:spPr>
        <a:xfrm>
          <a:off x="7191375" y="1006353"/>
          <a:ext cx="2562225" cy="21837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Outcomes</a:t>
          </a:r>
        </a:p>
        <a:p>
          <a:pPr marL="0" lvl="0" indent="0" algn="l" defTabSz="800100">
            <a:lnSpc>
              <a:spcPct val="90000"/>
            </a:lnSpc>
            <a:spcBef>
              <a:spcPct val="0"/>
            </a:spcBef>
            <a:spcAft>
              <a:spcPct val="35000"/>
            </a:spcAft>
            <a:buNone/>
          </a:pPr>
          <a:r>
            <a:rPr lang="en-HK" sz="1800" kern="1200" dirty="0"/>
            <a:t>- Job performance</a:t>
          </a:r>
        </a:p>
        <a:p>
          <a:pPr marL="0" lvl="0" indent="0" algn="l" defTabSz="800100">
            <a:lnSpc>
              <a:spcPct val="90000"/>
            </a:lnSpc>
            <a:spcBef>
              <a:spcPct val="0"/>
            </a:spcBef>
            <a:spcAft>
              <a:spcPct val="35000"/>
            </a:spcAft>
            <a:buNone/>
          </a:pPr>
          <a:r>
            <a:rPr lang="en-HK" sz="1800" kern="1200" dirty="0"/>
            <a:t>- Organizational commitment</a:t>
          </a:r>
          <a:endParaRPr lang="en-GB" sz="1800" kern="1200" dirty="0"/>
        </a:p>
      </dsp:txBody>
      <dsp:txXfrm>
        <a:off x="7255334" y="1070312"/>
        <a:ext cx="2434307" cy="205578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sz="quarter" idx="1"/>
          </p:nvPr>
        </p:nvSpPr>
        <p:spPr>
          <a:xfrm>
            <a:off x="3850445" y="1"/>
            <a:ext cx="2945659" cy="493633"/>
          </a:xfrm>
          <a:prstGeom prst="rect">
            <a:avLst/>
          </a:prstGeom>
        </p:spPr>
        <p:txBody>
          <a:bodyPr vert="horz" lIns="91027" tIns="45513" rIns="91027" bIns="45513" rtlCol="0"/>
          <a:lstStyle>
            <a:lvl1pPr algn="r">
              <a:defRPr sz="1100"/>
            </a:lvl1pPr>
          </a:lstStyle>
          <a:p>
            <a:fld id="{128FCA9C-FF92-4024-BDEC-A6D3B663DC09}" type="datetimeFigureOut">
              <a:rPr lang="en-US"/>
              <a:t>9/9/2024</a:t>
            </a:fld>
            <a:endParaRPr/>
          </a:p>
        </p:txBody>
      </p:sp>
      <p:sp>
        <p:nvSpPr>
          <p:cNvPr id="4" name="Footer Placeholder 3"/>
          <p:cNvSpPr>
            <a:spLocks noGrp="1"/>
          </p:cNvSpPr>
          <p:nvPr>
            <p:ph type="ftr" sz="quarter" idx="2"/>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5" name="Slide Number Placeholder 4"/>
          <p:cNvSpPr>
            <a:spLocks noGrp="1"/>
          </p:cNvSpPr>
          <p:nvPr>
            <p:ph type="sldNum" sz="quarter" idx="3"/>
          </p:nvPr>
        </p:nvSpPr>
        <p:spPr>
          <a:xfrm>
            <a:off x="3850445" y="9377318"/>
            <a:ext cx="2945659" cy="493633"/>
          </a:xfrm>
          <a:prstGeom prst="rect">
            <a:avLst/>
          </a:prstGeom>
        </p:spPr>
        <p:txBody>
          <a:bodyPr vert="horz" lIns="91027" tIns="45513" rIns="91027" bIns="45513" rtlCol="0" anchor="b"/>
          <a:lstStyle>
            <a:lvl1pPr algn="r">
              <a:defRPr sz="11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idx="1"/>
          </p:nvPr>
        </p:nvSpPr>
        <p:spPr>
          <a:xfrm>
            <a:off x="3850445" y="1"/>
            <a:ext cx="2945659" cy="493633"/>
          </a:xfrm>
          <a:prstGeom prst="rect">
            <a:avLst/>
          </a:prstGeom>
        </p:spPr>
        <p:txBody>
          <a:bodyPr vert="horz" lIns="91027" tIns="45513" rIns="91027" bIns="45513" rtlCol="0"/>
          <a:lstStyle>
            <a:lvl1pPr algn="r">
              <a:defRPr sz="1100"/>
            </a:lvl1pPr>
          </a:lstStyle>
          <a:p>
            <a:fld id="{772AB877-E7B1-4681-847E-D0918612832B}" type="datetimeFigureOut">
              <a:rPr lang="en-US"/>
              <a:t>9/9/2024</a:t>
            </a:fld>
            <a:endParaRPr/>
          </a:p>
        </p:txBody>
      </p:sp>
      <p:sp>
        <p:nvSpPr>
          <p:cNvPr id="4" name="Slide Image Placeholder 3"/>
          <p:cNvSpPr>
            <a:spLocks noGrp="1" noRot="1" noChangeAspect="1"/>
          </p:cNvSpPr>
          <p:nvPr>
            <p:ph type="sldImg" idx="2"/>
          </p:nvPr>
        </p:nvSpPr>
        <p:spPr>
          <a:xfrm>
            <a:off x="107950" y="738188"/>
            <a:ext cx="6581775" cy="3703637"/>
          </a:xfrm>
          <a:prstGeom prst="rect">
            <a:avLst/>
          </a:prstGeom>
          <a:noFill/>
          <a:ln w="12700">
            <a:solidFill>
              <a:prstClr val="black"/>
            </a:solidFill>
          </a:ln>
        </p:spPr>
        <p:txBody>
          <a:bodyPr vert="horz" lIns="91027" tIns="45513" rIns="91027" bIns="45513" rtlCol="0" anchor="ctr"/>
          <a:lstStyle/>
          <a:p>
            <a:endParaRPr/>
          </a:p>
        </p:txBody>
      </p:sp>
      <p:sp>
        <p:nvSpPr>
          <p:cNvPr id="5" name="Notes Placeholder 4"/>
          <p:cNvSpPr>
            <a:spLocks noGrp="1"/>
          </p:cNvSpPr>
          <p:nvPr>
            <p:ph type="body" sz="quarter" idx="3"/>
          </p:nvPr>
        </p:nvSpPr>
        <p:spPr>
          <a:xfrm>
            <a:off x="679768" y="4689516"/>
            <a:ext cx="5438140" cy="4442699"/>
          </a:xfrm>
          <a:prstGeom prst="rect">
            <a:avLst/>
          </a:prstGeom>
        </p:spPr>
        <p:txBody>
          <a:bodyPr vert="horz" lIns="91027" tIns="45513" rIns="91027" bIns="45513"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7" name="Slide Number Placeholder 6"/>
          <p:cNvSpPr>
            <a:spLocks noGrp="1"/>
          </p:cNvSpPr>
          <p:nvPr>
            <p:ph type="sldNum" sz="quarter" idx="5"/>
          </p:nvPr>
        </p:nvSpPr>
        <p:spPr>
          <a:xfrm>
            <a:off x="3850445" y="9377318"/>
            <a:ext cx="2945659" cy="493633"/>
          </a:xfrm>
          <a:prstGeom prst="rect">
            <a:avLst/>
          </a:prstGeom>
        </p:spPr>
        <p:txBody>
          <a:bodyPr vert="horz" lIns="91027" tIns="45513" rIns="91027" bIns="45513" rtlCol="0" anchor="b"/>
          <a:lstStyle>
            <a:lvl1pPr algn="r">
              <a:defRPr sz="11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16</a:t>
            </a:fld>
            <a:endParaRPr lang="en-GB" dirty="0"/>
          </a:p>
        </p:txBody>
      </p:sp>
    </p:spTree>
    <p:extLst>
      <p:ext uri="{BB962C8B-B14F-4D97-AF65-F5344CB8AC3E}">
        <p14:creationId xmlns:p14="http://schemas.microsoft.com/office/powerpoint/2010/main" val="1727936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24</a:t>
            </a:fld>
            <a:endParaRPr lang="en-US"/>
          </a:p>
        </p:txBody>
      </p:sp>
    </p:spTree>
    <p:extLst>
      <p:ext uri="{BB962C8B-B14F-4D97-AF65-F5344CB8AC3E}">
        <p14:creationId xmlns:p14="http://schemas.microsoft.com/office/powerpoint/2010/main" val="901800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28</a:t>
            </a:fld>
            <a:endParaRPr lang="en-US"/>
          </a:p>
        </p:txBody>
      </p:sp>
    </p:spTree>
    <p:extLst>
      <p:ext uri="{BB962C8B-B14F-4D97-AF65-F5344CB8AC3E}">
        <p14:creationId xmlns:p14="http://schemas.microsoft.com/office/powerpoint/2010/main" val="282895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32</a:t>
            </a:fld>
            <a:endParaRPr lang="en-US"/>
          </a:p>
        </p:txBody>
      </p:sp>
    </p:spTree>
    <p:extLst>
      <p:ext uri="{BB962C8B-B14F-4D97-AF65-F5344CB8AC3E}">
        <p14:creationId xmlns:p14="http://schemas.microsoft.com/office/powerpoint/2010/main" val="2583247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ADAA325-C08C-4543-914A-CF8246502E75}" type="datetime1">
              <a:rPr lang="en-US" smtClean="0"/>
              <a:t>9/9/2024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B9B54A8-4985-452A-8288-BA2BAAC5C558}" type="datetime1">
              <a:rPr lang="en-US" smtClean="0"/>
              <a:t>9/9/2024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69C9541-DC14-4B7A-B821-EFEF08D41C1D}" type="datetime1">
              <a:rPr lang="en-US" smtClean="0"/>
              <a:t>9/9/2024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6324D03B-7636-48B2-9701-3570BDD9F831}" type="datetime1">
              <a:rPr lang="en-US" smtClean="0"/>
              <a:t>9/9/2024</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5EF0A233-AA35-4798-B89C-309D7373F0FD}" type="datetime1">
              <a:rPr lang="en-US" smtClean="0"/>
              <a:t>9/9/2024</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57E70FD1-9BDC-4CD0-8F06-FC80A2FB93AA}" type="datetime1">
              <a:rPr lang="en-US" smtClean="0"/>
              <a:t>9/9/2024</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4510B837-DB77-4C73-8EDD-D1D1A4B103C8}" type="datetime1">
              <a:rPr lang="en-US" smtClean="0"/>
              <a:t>9/9/2024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74665DD-5E77-4A82-8C67-DA95C1B438B2}" type="datetime1">
              <a:rPr lang="en-US" smtClean="0"/>
              <a:t>9/9/2024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BA5C8A4-267D-478B-B66B-B4BEB8A77095}" type="datetime1">
              <a:rPr lang="en-US" smtClean="0"/>
              <a:t>9/9/2024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68D222-EE3C-455A-81C5-DC38E8BD7E00}" type="datetime1">
              <a:rPr lang="en-US" smtClean="0"/>
              <a:t>9/9/2024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441" y="274638"/>
            <a:ext cx="10969943" cy="1143000"/>
          </a:xfrm>
        </p:spPr>
        <p:txBody>
          <a:bodyPr/>
          <a:lstStyle/>
          <a:p>
            <a:r>
              <a:rPr lang="en-US"/>
              <a:t>Click to edit Master title style</a:t>
            </a:r>
          </a:p>
        </p:txBody>
      </p:sp>
      <p:sp>
        <p:nvSpPr>
          <p:cNvPr id="3" name="Text Placeholder 2"/>
          <p:cNvSpPr>
            <a:spLocks noGrp="1"/>
          </p:cNvSpPr>
          <p:nvPr>
            <p:ph type="body" sz="half" idx="1"/>
          </p:nvPr>
        </p:nvSpPr>
        <p:spPr>
          <a:xfrm>
            <a:off x="609441"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fld id="{3A6A344F-2135-48D5-8000-E501B9796A6C}" type="datetime1">
              <a:rPr lang="en-US" smtClean="0"/>
              <a:t>9/9/2024</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Add a footer</a:t>
            </a:r>
          </a:p>
        </p:txBody>
      </p:sp>
      <p:sp>
        <p:nvSpPr>
          <p:cNvPr id="7" name="Rectangle 6"/>
          <p:cNvSpPr>
            <a:spLocks noGrp="1" noChangeArrowheads="1"/>
          </p:cNvSpPr>
          <p:nvPr>
            <p:ph type="sldNum" sz="quarter" idx="12"/>
          </p:nvPr>
        </p:nvSpPr>
        <p:spPr>
          <a:ln/>
        </p:spPr>
        <p:txBody>
          <a:bodyPr/>
          <a:lstStyle>
            <a:lvl1pPr>
              <a:defRPr/>
            </a:lvl1pPr>
          </a:lstStyle>
          <a:p>
            <a:pPr>
              <a:defRPr/>
            </a:pPr>
            <a:fld id="{E822B5F6-E90B-485D-BFB1-84C52DFFA975}" type="slidenum">
              <a:rPr lang="en-US"/>
              <a:pPr>
                <a:defRPr/>
              </a:pPr>
              <a:t>‹#›</a:t>
            </a:fld>
            <a:endParaRPr lang="en-US"/>
          </a:p>
        </p:txBody>
      </p:sp>
    </p:spTree>
    <p:extLst>
      <p:ext uri="{BB962C8B-B14F-4D97-AF65-F5344CB8AC3E}">
        <p14:creationId xmlns:p14="http://schemas.microsoft.com/office/powerpoint/2010/main" val="4292515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5A86E8A2-5BE0-40A6-B4EA-544416E05C3E}" type="datetime1">
              <a:rPr lang="en-US" smtClean="0"/>
              <a:t>9/9/2024</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network.bepress.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png"/><Relationship Id="rId7" Type="http://schemas.openxmlformats.org/officeDocument/2006/relationships/diagramColors" Target="../diagrams/colors2.xml"/><Relationship Id="rId2" Type="http://schemas.openxmlformats.org/officeDocument/2006/relationships/hyperlink" Target="http://www.valuebasedmanagement.net/index.html" TargetMode="Externa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HKBM7021 </a:t>
            </a:r>
            <a:br>
              <a:rPr lang="en-US" dirty="0"/>
            </a:br>
            <a:r>
              <a:rPr lang="en-US" dirty="0"/>
              <a:t>QUANTITATIVE RESEARCH METHODS</a:t>
            </a:r>
          </a:p>
        </p:txBody>
      </p:sp>
      <p:sp>
        <p:nvSpPr>
          <p:cNvPr id="3" name="Subtitle 2"/>
          <p:cNvSpPr>
            <a:spLocks noGrp="1"/>
          </p:cNvSpPr>
          <p:nvPr>
            <p:ph type="subTitle" idx="1"/>
          </p:nvPr>
        </p:nvSpPr>
        <p:spPr/>
        <p:txBody>
          <a:bodyPr>
            <a:normAutofit/>
          </a:bodyPr>
          <a:lstStyle/>
          <a:p>
            <a:r>
              <a:rPr lang="en-US" sz="2800" b="1" dirty="0"/>
              <a:t>Unit 1 Theoretical Framework and Research Process</a:t>
            </a:r>
            <a:endParaRPr lang="en-US" sz="2800"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AU" altLang="zh-CN"/>
              <a:t>Topics</a:t>
            </a:r>
            <a:endParaRPr lang="en-AU" altLang="zh-CN" dirty="0"/>
          </a:p>
        </p:txBody>
      </p:sp>
      <p:sp>
        <p:nvSpPr>
          <p:cNvPr id="363523" name="Rectangle 3"/>
          <p:cNvSpPr>
            <a:spLocks noGrp="1" noChangeArrowheads="1"/>
          </p:cNvSpPr>
          <p:nvPr>
            <p:ph idx="1"/>
          </p:nvPr>
        </p:nvSpPr>
        <p:spPr/>
        <p:txBody>
          <a:bodyPr/>
          <a:lstStyle/>
          <a:p>
            <a:r>
              <a:rPr lang="en-US" altLang="zh-CN" dirty="0"/>
              <a:t>Academic disciplines/fields of study</a:t>
            </a:r>
          </a:p>
          <a:p>
            <a:pPr lvl="1"/>
            <a:r>
              <a:rPr lang="en-US" altLang="zh-CN" dirty="0"/>
              <a:t>Business and management research</a:t>
            </a:r>
            <a:endParaRPr lang="en-AU" altLang="zh-CN" dirty="0"/>
          </a:p>
          <a:p>
            <a:r>
              <a:rPr lang="en-AU" altLang="zh-CN" dirty="0"/>
              <a:t>Theoretical frameworks and research areas</a:t>
            </a:r>
          </a:p>
          <a:p>
            <a:pPr lvl="1"/>
            <a:r>
              <a:rPr lang="en-AU" altLang="zh-CN" dirty="0"/>
              <a:t>Strategic management</a:t>
            </a:r>
          </a:p>
          <a:p>
            <a:pPr lvl="1"/>
            <a:r>
              <a:rPr lang="en-AU" altLang="zh-CN" dirty="0"/>
              <a:t>Organisational behaviour</a:t>
            </a:r>
          </a:p>
          <a:p>
            <a:pPr lvl="1"/>
            <a:r>
              <a:rPr lang="en-AU" altLang="zh-CN" dirty="0"/>
              <a:t>Consumer behaviour</a:t>
            </a:r>
          </a:p>
          <a:p>
            <a:r>
              <a:rPr lang="en-AU" altLang="zh-CN" dirty="0"/>
              <a:t>Developing a research proposal</a:t>
            </a:r>
          </a:p>
          <a:p>
            <a:endParaRPr lang="en-AU" altLang="zh-CN" dirty="0"/>
          </a:p>
          <a:p>
            <a:pPr lvl="1"/>
            <a:endParaRPr lang="en-AU" altLang="zh-CN" dirty="0"/>
          </a:p>
          <a:p>
            <a:endParaRPr lang="en-AU" altLang="zh-CN"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a:t>
            </a:fld>
            <a:endParaRPr lang="en-US"/>
          </a:p>
        </p:txBody>
      </p:sp>
    </p:spTree>
    <p:extLst>
      <p:ext uri="{BB962C8B-B14F-4D97-AF65-F5344CB8AC3E}">
        <p14:creationId xmlns:p14="http://schemas.microsoft.com/office/powerpoint/2010/main" val="35532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142D9-408D-470E-BB7B-3543D96FEA44}"/>
              </a:ext>
            </a:extLst>
          </p:cNvPr>
          <p:cNvSpPr>
            <a:spLocks noGrp="1"/>
          </p:cNvSpPr>
          <p:nvPr>
            <p:ph type="title"/>
          </p:nvPr>
        </p:nvSpPr>
        <p:spPr/>
        <p:txBody>
          <a:bodyPr>
            <a:normAutofit/>
          </a:bodyPr>
          <a:lstStyle/>
          <a:p>
            <a:r>
              <a:rPr lang="en-HK" altLang="zh-CN" dirty="0"/>
              <a:t>academic disciplines/fields of study</a:t>
            </a:r>
            <a:endParaRPr lang="en-GB" dirty="0"/>
          </a:p>
        </p:txBody>
      </p:sp>
      <p:sp>
        <p:nvSpPr>
          <p:cNvPr id="3" name="Content Placeholder 2">
            <a:extLst>
              <a:ext uri="{FF2B5EF4-FFF2-40B4-BE49-F238E27FC236}">
                <a16:creationId xmlns:a16="http://schemas.microsoft.com/office/drawing/2014/main" id="{847AB519-C5D7-4A51-B4DD-30DACF05AFF6}"/>
              </a:ext>
            </a:extLst>
          </p:cNvPr>
          <p:cNvSpPr>
            <a:spLocks noGrp="1"/>
          </p:cNvSpPr>
          <p:nvPr>
            <p:ph idx="1"/>
          </p:nvPr>
        </p:nvSpPr>
        <p:spPr/>
        <p:txBody>
          <a:bodyPr>
            <a:normAutofit fontScale="92500" lnSpcReduction="20000"/>
          </a:bodyPr>
          <a:lstStyle/>
          <a:p>
            <a:r>
              <a:rPr lang="en-HK" dirty="0"/>
              <a:t>A DBA dissertation must be a piece of work which builds upon and adds to a business or management discipline such as </a:t>
            </a:r>
            <a:r>
              <a:rPr lang="en-HK" b="1" dirty="0"/>
              <a:t>OB, CB, SM, MIS, HRM, IR, IB,</a:t>
            </a:r>
            <a:r>
              <a:rPr lang="en-HK" dirty="0"/>
              <a:t> etc.</a:t>
            </a:r>
          </a:p>
          <a:p>
            <a:r>
              <a:rPr lang="en-HK" dirty="0"/>
              <a:t>There should be explicit connections to an existing </a:t>
            </a:r>
            <a:r>
              <a:rPr lang="en-HK" b="1" dirty="0"/>
              <a:t>body of knowledge </a:t>
            </a:r>
            <a:r>
              <a:rPr lang="en-HK" dirty="0"/>
              <a:t>(</a:t>
            </a:r>
            <a:r>
              <a:rPr lang="en-US" dirty="0"/>
              <a:t>standing on the shoulders of giants</a:t>
            </a:r>
            <a:r>
              <a:rPr lang="en-HK" dirty="0"/>
              <a:t>).</a:t>
            </a:r>
          </a:p>
          <a:p>
            <a:r>
              <a:rPr lang="en-HK" dirty="0"/>
              <a:t>The body of knowledge refers to the foundations and areas of knowledge that are essential to a particular discipline.</a:t>
            </a:r>
          </a:p>
          <a:p>
            <a:r>
              <a:rPr lang="en-HK" dirty="0"/>
              <a:t>It is everything that is known by researchers in the area, and could be expressed by means of </a:t>
            </a:r>
            <a:r>
              <a:rPr lang="en-HK" b="1" dirty="0"/>
              <a:t>published information</a:t>
            </a:r>
            <a:r>
              <a:rPr lang="en-HK" dirty="0"/>
              <a:t> in that area. </a:t>
            </a:r>
          </a:p>
          <a:p>
            <a:pPr lvl="1"/>
            <a:r>
              <a:rPr lang="en-HK" dirty="0"/>
              <a:t>Published information includes everything from website articles to peer-reviewed research journal articles. </a:t>
            </a:r>
          </a:p>
          <a:p>
            <a:pPr lvl="1"/>
            <a:r>
              <a:rPr lang="en-HK" dirty="0"/>
              <a:t>For example, if a student performs a literature search in the field of customer satisfaction, he or she might identify  1,370,000 published pieces of work ranging from books to journal articles. </a:t>
            </a:r>
          </a:p>
        </p:txBody>
      </p:sp>
      <p:sp>
        <p:nvSpPr>
          <p:cNvPr id="4" name="Slide Number Placeholder 3">
            <a:extLst>
              <a:ext uri="{FF2B5EF4-FFF2-40B4-BE49-F238E27FC236}">
                <a16:creationId xmlns:a16="http://schemas.microsoft.com/office/drawing/2014/main" id="{F3C91E97-9873-4DF4-BC22-3E36ED5A23B5}"/>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3675021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6336-B375-AA2B-CDFA-4AC00DADBE65}"/>
              </a:ext>
            </a:extLst>
          </p:cNvPr>
          <p:cNvSpPr>
            <a:spLocks noGrp="1"/>
          </p:cNvSpPr>
          <p:nvPr>
            <p:ph type="title"/>
          </p:nvPr>
        </p:nvSpPr>
        <p:spPr/>
        <p:txBody>
          <a:bodyPr/>
          <a:lstStyle/>
          <a:p>
            <a:r>
              <a:rPr lang="en-US" dirty="0"/>
              <a:t>Business and management research</a:t>
            </a:r>
            <a:endParaRPr lang="en-HK" dirty="0"/>
          </a:p>
        </p:txBody>
      </p:sp>
      <p:sp>
        <p:nvSpPr>
          <p:cNvPr id="3" name="Content Placeholder 2">
            <a:extLst>
              <a:ext uri="{FF2B5EF4-FFF2-40B4-BE49-F238E27FC236}">
                <a16:creationId xmlns:a16="http://schemas.microsoft.com/office/drawing/2014/main" id="{5915C943-DE6C-0855-B6E8-48FAE0198570}"/>
              </a:ext>
            </a:extLst>
          </p:cNvPr>
          <p:cNvSpPr>
            <a:spLocks noGrp="1"/>
          </p:cNvSpPr>
          <p:nvPr>
            <p:ph idx="1"/>
          </p:nvPr>
        </p:nvSpPr>
        <p:spPr/>
        <p:txBody>
          <a:bodyPr>
            <a:normAutofit fontScale="92500" lnSpcReduction="10000"/>
          </a:bodyPr>
          <a:lstStyle/>
          <a:p>
            <a:r>
              <a:rPr lang="en-US" dirty="0"/>
              <a:t>Business and management research refers to the process of studying various aspects of business operations and strategies in order to improve decision-making.</a:t>
            </a:r>
          </a:p>
          <a:p>
            <a:r>
              <a:rPr lang="en-US" dirty="0"/>
              <a:t>It plays a crucial role in advancing knowledge about how organizations function and how they can adapt to a constantly changing business environment.</a:t>
            </a:r>
          </a:p>
          <a:p>
            <a:r>
              <a:rPr lang="en-US" dirty="0"/>
              <a:t>Interdisciplinary in nature, drawing on concepts and methodologies from fields such as </a:t>
            </a:r>
            <a:r>
              <a:rPr lang="en-US" b="1" dirty="0"/>
              <a:t>economics, sociology and psychology</a:t>
            </a:r>
            <a:r>
              <a:rPr lang="en-US" dirty="0"/>
              <a:t>. </a:t>
            </a:r>
          </a:p>
          <a:p>
            <a:r>
              <a:rPr lang="en-US" dirty="0"/>
              <a:t>Some key areas within the scope of business and management research include </a:t>
            </a:r>
            <a:r>
              <a:rPr lang="en-US" b="1" dirty="0"/>
              <a:t>business operations</a:t>
            </a:r>
            <a:r>
              <a:rPr lang="en-US" dirty="0"/>
              <a:t>, </a:t>
            </a:r>
            <a:r>
              <a:rPr lang="en-US" b="1" dirty="0"/>
              <a:t>strategies, leadership, organizational behavior, marketing, finance, human resources</a:t>
            </a:r>
            <a:r>
              <a:rPr lang="en-US" dirty="0"/>
              <a:t>, and more.</a:t>
            </a:r>
            <a:endParaRPr lang="en-HK" dirty="0"/>
          </a:p>
        </p:txBody>
      </p:sp>
      <p:sp>
        <p:nvSpPr>
          <p:cNvPr id="4" name="Slide Number Placeholder 3">
            <a:extLst>
              <a:ext uri="{FF2B5EF4-FFF2-40B4-BE49-F238E27FC236}">
                <a16:creationId xmlns:a16="http://schemas.microsoft.com/office/drawing/2014/main" id="{1F7E3CBA-9F05-13FF-7EC3-E5470B249672}"/>
              </a:ext>
            </a:extLst>
          </p:cNvPr>
          <p:cNvSpPr>
            <a:spLocks noGrp="1"/>
          </p:cNvSpPr>
          <p:nvPr>
            <p:ph type="sldNum" sz="quarter" idx="12"/>
          </p:nvPr>
        </p:nvSpPr>
        <p:spPr/>
        <p:txBody>
          <a:bodyPr/>
          <a:lstStyle/>
          <a:p>
            <a:fld id="{F36C87F6-986D-49E6-AF40-1B3A1EE8064D}" type="slidenum">
              <a:rPr lang="en-HK" smtClean="0"/>
              <a:t>4</a:t>
            </a:fld>
            <a:endParaRPr lang="en-HK"/>
          </a:p>
        </p:txBody>
      </p:sp>
    </p:spTree>
    <p:extLst>
      <p:ext uri="{BB962C8B-B14F-4D97-AF65-F5344CB8AC3E}">
        <p14:creationId xmlns:p14="http://schemas.microsoft.com/office/powerpoint/2010/main" val="860410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C597B-5003-0D86-3EA9-EFA9BFA8ACF8}"/>
              </a:ext>
            </a:extLst>
          </p:cNvPr>
          <p:cNvSpPr>
            <a:spLocks noGrp="1"/>
          </p:cNvSpPr>
          <p:nvPr>
            <p:ph type="title"/>
          </p:nvPr>
        </p:nvSpPr>
        <p:spPr/>
        <p:txBody>
          <a:bodyPr/>
          <a:lstStyle/>
          <a:p>
            <a:r>
              <a:rPr lang="en-US" dirty="0"/>
              <a:t>Business and management research</a:t>
            </a:r>
            <a:endParaRPr lang="en-HK" dirty="0"/>
          </a:p>
        </p:txBody>
      </p:sp>
      <p:sp>
        <p:nvSpPr>
          <p:cNvPr id="3" name="Content Placeholder 2">
            <a:extLst>
              <a:ext uri="{FF2B5EF4-FFF2-40B4-BE49-F238E27FC236}">
                <a16:creationId xmlns:a16="http://schemas.microsoft.com/office/drawing/2014/main" id="{BB4A7847-2359-DEA9-4B5B-B524F43836BA}"/>
              </a:ext>
            </a:extLst>
          </p:cNvPr>
          <p:cNvSpPr>
            <a:spLocks noGrp="1"/>
          </p:cNvSpPr>
          <p:nvPr>
            <p:ph idx="1"/>
          </p:nvPr>
        </p:nvSpPr>
        <p:spPr/>
        <p:txBody>
          <a:bodyPr>
            <a:normAutofit fontScale="85000" lnSpcReduction="20000"/>
          </a:bodyPr>
          <a:lstStyle/>
          <a:p>
            <a:r>
              <a:rPr lang="en-HK" b="1" dirty="0"/>
              <a:t>Strategic Management</a:t>
            </a:r>
            <a:r>
              <a:rPr lang="en-HK" dirty="0"/>
              <a:t>: Research in this area focuses on how organizations develop and implement strategies to achieve their goals and maintain a competitive advantage.</a:t>
            </a:r>
          </a:p>
          <a:p>
            <a:r>
              <a:rPr lang="en-HK" b="1" dirty="0"/>
              <a:t>Organizational Behaviour</a:t>
            </a:r>
            <a:r>
              <a:rPr lang="en-HK" dirty="0"/>
              <a:t>: This field examines how individuals, groups, and structures within an organization interact and influence behaviour.</a:t>
            </a:r>
          </a:p>
          <a:p>
            <a:r>
              <a:rPr lang="en-HK" b="1" dirty="0"/>
              <a:t>Human Resource Management</a:t>
            </a:r>
            <a:r>
              <a:rPr lang="en-HK" dirty="0"/>
              <a:t>: Research in this area covers topics such as recruitment, training, performance appraisal, compensation, and employee relations.</a:t>
            </a:r>
          </a:p>
          <a:p>
            <a:r>
              <a:rPr lang="en-HK" b="1" dirty="0"/>
              <a:t>Marketing</a:t>
            </a:r>
            <a:r>
              <a:rPr lang="en-HK" dirty="0"/>
              <a:t>: This includes research on consumer behaviour, market segmentation, product development, branding, pricing strategies, and marketing communications.</a:t>
            </a:r>
          </a:p>
          <a:p>
            <a:r>
              <a:rPr lang="en-HK" b="1" dirty="0"/>
              <a:t>Finance</a:t>
            </a:r>
            <a:r>
              <a:rPr lang="en-HK" dirty="0"/>
              <a:t>: Research in finance may involve topics such as corporate finance, investment analysis, financial markets, risk management, and international finance.</a:t>
            </a:r>
          </a:p>
        </p:txBody>
      </p:sp>
      <p:sp>
        <p:nvSpPr>
          <p:cNvPr id="4" name="Slide Number Placeholder 3">
            <a:extLst>
              <a:ext uri="{FF2B5EF4-FFF2-40B4-BE49-F238E27FC236}">
                <a16:creationId xmlns:a16="http://schemas.microsoft.com/office/drawing/2014/main" id="{217341CF-4A9A-5CF3-5A73-1104960D587B}"/>
              </a:ext>
            </a:extLst>
          </p:cNvPr>
          <p:cNvSpPr>
            <a:spLocks noGrp="1"/>
          </p:cNvSpPr>
          <p:nvPr>
            <p:ph type="sldNum" sz="quarter" idx="12"/>
          </p:nvPr>
        </p:nvSpPr>
        <p:spPr/>
        <p:txBody>
          <a:bodyPr/>
          <a:lstStyle/>
          <a:p>
            <a:fld id="{F36C87F6-986D-49E6-AF40-1B3A1EE8064D}" type="slidenum">
              <a:rPr lang="en-HK" smtClean="0"/>
              <a:t>5</a:t>
            </a:fld>
            <a:endParaRPr lang="en-HK"/>
          </a:p>
        </p:txBody>
      </p:sp>
    </p:spTree>
    <p:extLst>
      <p:ext uri="{BB962C8B-B14F-4D97-AF65-F5344CB8AC3E}">
        <p14:creationId xmlns:p14="http://schemas.microsoft.com/office/powerpoint/2010/main" val="3002313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C597B-5003-0D86-3EA9-EFA9BFA8ACF8}"/>
              </a:ext>
            </a:extLst>
          </p:cNvPr>
          <p:cNvSpPr>
            <a:spLocks noGrp="1"/>
          </p:cNvSpPr>
          <p:nvPr>
            <p:ph type="title"/>
          </p:nvPr>
        </p:nvSpPr>
        <p:spPr/>
        <p:txBody>
          <a:bodyPr/>
          <a:lstStyle/>
          <a:p>
            <a:r>
              <a:rPr lang="en-US" dirty="0"/>
              <a:t>Business and management research</a:t>
            </a:r>
            <a:endParaRPr lang="en-HK" dirty="0"/>
          </a:p>
        </p:txBody>
      </p:sp>
      <p:sp>
        <p:nvSpPr>
          <p:cNvPr id="3" name="Content Placeholder 2">
            <a:extLst>
              <a:ext uri="{FF2B5EF4-FFF2-40B4-BE49-F238E27FC236}">
                <a16:creationId xmlns:a16="http://schemas.microsoft.com/office/drawing/2014/main" id="{BB4A7847-2359-DEA9-4B5B-B524F43836BA}"/>
              </a:ext>
            </a:extLst>
          </p:cNvPr>
          <p:cNvSpPr>
            <a:spLocks noGrp="1"/>
          </p:cNvSpPr>
          <p:nvPr>
            <p:ph idx="1"/>
          </p:nvPr>
        </p:nvSpPr>
        <p:spPr/>
        <p:txBody>
          <a:bodyPr>
            <a:normAutofit fontScale="85000" lnSpcReduction="20000"/>
          </a:bodyPr>
          <a:lstStyle/>
          <a:p>
            <a:r>
              <a:rPr lang="en-US" b="1" dirty="0"/>
              <a:t>Operations Management</a:t>
            </a:r>
            <a:r>
              <a:rPr lang="en-US" dirty="0"/>
              <a:t>: This area focuses on managing processes to produce and deliver products and services efficiently. Topics include supply chain management, quality control, and process improvement.</a:t>
            </a:r>
          </a:p>
          <a:p>
            <a:r>
              <a:rPr lang="en-US" b="1" dirty="0"/>
              <a:t>Entrepreneurship</a:t>
            </a:r>
            <a:r>
              <a:rPr lang="en-US" dirty="0"/>
              <a:t>: Research in entrepreneurship examines the process of starting, managing, and growing new ventures. It may cover topics such as opportunity recognition, innovation, and venture financing.</a:t>
            </a:r>
          </a:p>
          <a:p>
            <a:r>
              <a:rPr lang="en-US" b="1" dirty="0"/>
              <a:t>International Business</a:t>
            </a:r>
            <a:r>
              <a:rPr lang="en-US" dirty="0"/>
              <a:t>: This area explores the strategies and challenges of conducting business across national borders, including topics such as global marketing, international trade, and cultural differences.</a:t>
            </a:r>
          </a:p>
          <a:p>
            <a:r>
              <a:rPr lang="en-US" b="1" dirty="0"/>
              <a:t>Ethics and Corporate Social Responsibility</a:t>
            </a:r>
            <a:r>
              <a:rPr lang="en-US" dirty="0"/>
              <a:t>: Research in this area examines the ethical implications of business decisions and the responsibilities that organizations have towards society and the environment.</a:t>
            </a:r>
          </a:p>
          <a:p>
            <a:r>
              <a:rPr lang="en-US" b="1" dirty="0"/>
              <a:t>Technology and Innovation Management</a:t>
            </a:r>
            <a:r>
              <a:rPr lang="en-US" dirty="0"/>
              <a:t>: This field focuses on how organizations can leverage technology and innovation to drive growth and maintain competitiveness.</a:t>
            </a:r>
            <a:endParaRPr lang="en-HK" dirty="0"/>
          </a:p>
        </p:txBody>
      </p:sp>
      <p:sp>
        <p:nvSpPr>
          <p:cNvPr id="4" name="Slide Number Placeholder 3">
            <a:extLst>
              <a:ext uri="{FF2B5EF4-FFF2-40B4-BE49-F238E27FC236}">
                <a16:creationId xmlns:a16="http://schemas.microsoft.com/office/drawing/2014/main" id="{217341CF-4A9A-5CF3-5A73-1104960D587B}"/>
              </a:ext>
            </a:extLst>
          </p:cNvPr>
          <p:cNvSpPr>
            <a:spLocks noGrp="1"/>
          </p:cNvSpPr>
          <p:nvPr>
            <p:ph type="sldNum" sz="quarter" idx="12"/>
          </p:nvPr>
        </p:nvSpPr>
        <p:spPr/>
        <p:txBody>
          <a:bodyPr/>
          <a:lstStyle/>
          <a:p>
            <a:fld id="{F36C87F6-986D-49E6-AF40-1B3A1EE8064D}" type="slidenum">
              <a:rPr lang="en-HK" smtClean="0"/>
              <a:t>6</a:t>
            </a:fld>
            <a:endParaRPr lang="en-HK"/>
          </a:p>
        </p:txBody>
      </p:sp>
    </p:spTree>
    <p:extLst>
      <p:ext uri="{BB962C8B-B14F-4D97-AF65-F5344CB8AC3E}">
        <p14:creationId xmlns:p14="http://schemas.microsoft.com/office/powerpoint/2010/main" val="2267503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D54A50-6E9B-FE1A-6BA5-B48910BF0652}"/>
              </a:ext>
            </a:extLst>
          </p:cNvPr>
          <p:cNvSpPr>
            <a:spLocks noGrp="1"/>
          </p:cNvSpPr>
          <p:nvPr>
            <p:ph idx="1"/>
          </p:nvPr>
        </p:nvSpPr>
        <p:spPr>
          <a:xfrm>
            <a:off x="302232" y="1176439"/>
            <a:ext cx="3433374" cy="5539707"/>
          </a:xfrm>
        </p:spPr>
        <p:txBody>
          <a:bodyPr>
            <a:normAutofit/>
          </a:bodyPr>
          <a:lstStyle/>
          <a:p>
            <a:pPr marL="45720" indent="0">
              <a:buNone/>
            </a:pPr>
            <a:r>
              <a:rPr lang="en-HK" sz="1900" dirty="0"/>
              <a:t>The Digital Commons Network brings together </a:t>
            </a:r>
            <a:r>
              <a:rPr lang="en-HK" sz="1900" b="1" dirty="0"/>
              <a:t>free, full-text scholarly articles </a:t>
            </a:r>
            <a:r>
              <a:rPr lang="en-HK" sz="1900" dirty="0"/>
              <a:t>from hundreds of universities and colleges worldwide. </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Architecture</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Arts and Humanities</a:t>
            </a:r>
          </a:p>
          <a:p>
            <a:pPr marL="288925" indent="-288925">
              <a:lnSpc>
                <a:spcPct val="107000"/>
              </a:lnSpc>
              <a:spcBef>
                <a:spcPts val="0"/>
              </a:spcBef>
              <a:buFont typeface="+mj-lt"/>
              <a:buAutoNum type="arabicPeriod"/>
            </a:pPr>
            <a:r>
              <a:rPr lang="en-GB" sz="1900" dirty="0">
                <a:solidFill>
                  <a:srgbClr val="FF0000"/>
                </a:solidFill>
                <a:effectLst/>
                <a:ea typeface="Calibri" panose="020F0502020204030204" pitchFamily="34" charset="0"/>
                <a:cs typeface="Arial" panose="020B0604020202020204" pitchFamily="34" charset="0"/>
              </a:rPr>
              <a:t>Business</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Education</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Engineering</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Law</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Life Sciences</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Medicine and Health Sciences</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Physical Sciences and Mathematics</a:t>
            </a:r>
          </a:p>
          <a:p>
            <a:pPr marL="288925" indent="-288925">
              <a:lnSpc>
                <a:spcPct val="107000"/>
              </a:lnSpc>
              <a:spcBef>
                <a:spcPts val="0"/>
              </a:spcBef>
              <a:spcAft>
                <a:spcPts val="800"/>
              </a:spcAft>
              <a:buFont typeface="+mj-lt"/>
              <a:buAutoNum type="arabicPeriod"/>
            </a:pPr>
            <a:r>
              <a:rPr lang="en-GB" sz="1900" dirty="0">
                <a:effectLst/>
                <a:ea typeface="Calibri" panose="020F0502020204030204" pitchFamily="34" charset="0"/>
                <a:cs typeface="Arial" panose="020B0604020202020204" pitchFamily="34" charset="0"/>
              </a:rPr>
              <a:t>Social and Behavioural</a:t>
            </a:r>
            <a:endParaRPr lang="en-GB" dirty="0"/>
          </a:p>
        </p:txBody>
      </p:sp>
      <p:sp>
        <p:nvSpPr>
          <p:cNvPr id="4" name="Slide Number Placeholder 3">
            <a:extLst>
              <a:ext uri="{FF2B5EF4-FFF2-40B4-BE49-F238E27FC236}">
                <a16:creationId xmlns:a16="http://schemas.microsoft.com/office/drawing/2014/main" id="{52E95C2F-55FA-42F6-3BE7-790748113E23}"/>
              </a:ext>
            </a:extLst>
          </p:cNvPr>
          <p:cNvSpPr>
            <a:spLocks noGrp="1"/>
          </p:cNvSpPr>
          <p:nvPr>
            <p:ph type="sldNum" sz="quarter" idx="12"/>
          </p:nvPr>
        </p:nvSpPr>
        <p:spPr/>
        <p:txBody>
          <a:bodyPr/>
          <a:lstStyle/>
          <a:p>
            <a:fld id="{F36C87F6-986D-49E6-AF40-1B3A1EE8064D}" type="slidenum">
              <a:rPr lang="en-GB" smtClean="0"/>
              <a:t>7</a:t>
            </a:fld>
            <a:endParaRPr lang="en-GB"/>
          </a:p>
        </p:txBody>
      </p:sp>
      <p:pic>
        <p:nvPicPr>
          <p:cNvPr id="10" name="Picture 9">
            <a:hlinkClick r:id="rId2"/>
            <a:extLst>
              <a:ext uri="{FF2B5EF4-FFF2-40B4-BE49-F238E27FC236}">
                <a16:creationId xmlns:a16="http://schemas.microsoft.com/office/drawing/2014/main" id="{4FD76957-D68B-FC81-0BD7-81E34F534BD2}"/>
              </a:ext>
            </a:extLst>
          </p:cNvPr>
          <p:cNvPicPr>
            <a:picLocks noChangeAspect="1"/>
          </p:cNvPicPr>
          <p:nvPr/>
        </p:nvPicPr>
        <p:blipFill>
          <a:blip r:embed="rId3"/>
          <a:stretch>
            <a:fillRect/>
          </a:stretch>
        </p:blipFill>
        <p:spPr>
          <a:xfrm>
            <a:off x="4176667" y="295523"/>
            <a:ext cx="7632848" cy="6402388"/>
          </a:xfrm>
          <a:prstGeom prst="rect">
            <a:avLst/>
          </a:prstGeom>
        </p:spPr>
      </p:pic>
      <p:sp>
        <p:nvSpPr>
          <p:cNvPr id="12" name="TextBox 11">
            <a:extLst>
              <a:ext uri="{FF2B5EF4-FFF2-40B4-BE49-F238E27FC236}">
                <a16:creationId xmlns:a16="http://schemas.microsoft.com/office/drawing/2014/main" id="{342C3E45-1AFB-0046-2E67-16949C57B18A}"/>
              </a:ext>
            </a:extLst>
          </p:cNvPr>
          <p:cNvSpPr txBox="1"/>
          <p:nvPr/>
        </p:nvSpPr>
        <p:spPr>
          <a:xfrm>
            <a:off x="117748" y="295523"/>
            <a:ext cx="4058919" cy="461665"/>
          </a:xfrm>
          <a:prstGeom prst="rect">
            <a:avLst/>
          </a:prstGeom>
          <a:noFill/>
        </p:spPr>
        <p:txBody>
          <a:bodyPr wrap="square">
            <a:spAutoFit/>
          </a:bodyPr>
          <a:lstStyle/>
          <a:p>
            <a:r>
              <a:rPr lang="en-GB" sz="2400" b="1" u="sng" dirty="0">
                <a:effectLst/>
                <a:latin typeface="+mj-lt"/>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Digital Commons Network</a:t>
            </a:r>
            <a:endParaRPr lang="en-GB" sz="2400" dirty="0">
              <a:latin typeface="+mj-lt"/>
            </a:endParaRPr>
          </a:p>
        </p:txBody>
      </p:sp>
      <p:cxnSp>
        <p:nvCxnSpPr>
          <p:cNvPr id="14" name="Connector: Elbow 13">
            <a:extLst>
              <a:ext uri="{FF2B5EF4-FFF2-40B4-BE49-F238E27FC236}">
                <a16:creationId xmlns:a16="http://schemas.microsoft.com/office/drawing/2014/main" id="{9E682390-93F2-424E-F2CB-FCFCC110A836}"/>
              </a:ext>
            </a:extLst>
          </p:cNvPr>
          <p:cNvCxnSpPr/>
          <p:nvPr/>
        </p:nvCxnSpPr>
        <p:spPr>
          <a:xfrm flipV="1">
            <a:off x="2205980" y="2132856"/>
            <a:ext cx="5328592" cy="1368152"/>
          </a:xfrm>
          <a:prstGeom prst="bentConnector3">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ADF6FAE-45D0-EDCF-E47D-2D206D462EC5}"/>
              </a:ext>
            </a:extLst>
          </p:cNvPr>
          <p:cNvSpPr txBox="1"/>
          <p:nvPr/>
        </p:nvSpPr>
        <p:spPr>
          <a:xfrm>
            <a:off x="5635487" y="2971800"/>
            <a:ext cx="914400" cy="914400"/>
          </a:xfrm>
          <a:prstGeom prst="rect">
            <a:avLst/>
          </a:prstGeom>
          <a:noFill/>
        </p:spPr>
        <p:txBody>
          <a:bodyPr wrap="square" rtlCol="0">
            <a:spAutoFit/>
          </a:bodyPr>
          <a:lstStyle/>
          <a:p>
            <a:pPr>
              <a:lnSpc>
                <a:spcPct val="90000"/>
              </a:lnSpc>
            </a:pPr>
            <a:endParaRPr lang="en-GB" sz="2400"/>
          </a:p>
        </p:txBody>
      </p:sp>
      <p:sp>
        <p:nvSpPr>
          <p:cNvPr id="6" name="TextBox 5">
            <a:extLst>
              <a:ext uri="{FF2B5EF4-FFF2-40B4-BE49-F238E27FC236}">
                <a16:creationId xmlns:a16="http://schemas.microsoft.com/office/drawing/2014/main" id="{C9EEA327-EE40-AC07-D57F-3677D51D00BB}"/>
              </a:ext>
            </a:extLst>
          </p:cNvPr>
          <p:cNvSpPr txBox="1"/>
          <p:nvPr/>
        </p:nvSpPr>
        <p:spPr>
          <a:xfrm>
            <a:off x="9122015" y="890207"/>
            <a:ext cx="3024336" cy="286232"/>
          </a:xfrm>
          <a:prstGeom prst="rect">
            <a:avLst/>
          </a:prstGeom>
          <a:noFill/>
        </p:spPr>
        <p:txBody>
          <a:bodyPr wrap="square" rtlCol="0">
            <a:spAutoFit/>
          </a:bodyPr>
          <a:lstStyle/>
          <a:p>
            <a:pPr>
              <a:lnSpc>
                <a:spcPct val="90000"/>
              </a:lnSpc>
            </a:pPr>
            <a:r>
              <a:rPr lang="en-GB" sz="1400" dirty="0"/>
              <a:t>http://network.bepress.com/</a:t>
            </a:r>
          </a:p>
        </p:txBody>
      </p:sp>
    </p:spTree>
    <p:extLst>
      <p:ext uri="{BB962C8B-B14F-4D97-AF65-F5344CB8AC3E}">
        <p14:creationId xmlns:p14="http://schemas.microsoft.com/office/powerpoint/2010/main" val="297899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95E4684-AB94-692B-2CA1-6EE824287599}"/>
              </a:ext>
            </a:extLst>
          </p:cNvPr>
          <p:cNvSpPr>
            <a:spLocks noGrp="1"/>
          </p:cNvSpPr>
          <p:nvPr>
            <p:ph type="sldNum" sz="quarter" idx="12"/>
          </p:nvPr>
        </p:nvSpPr>
        <p:spPr/>
        <p:txBody>
          <a:bodyPr/>
          <a:lstStyle/>
          <a:p>
            <a:fld id="{F36C87F6-986D-49E6-AF40-1B3A1EE8064D}" type="slidenum">
              <a:rPr lang="en-GB" smtClean="0"/>
              <a:t>8</a:t>
            </a:fld>
            <a:endParaRPr lang="en-GB"/>
          </a:p>
        </p:txBody>
      </p:sp>
      <p:graphicFrame>
        <p:nvGraphicFramePr>
          <p:cNvPr id="6" name="Table 5">
            <a:extLst>
              <a:ext uri="{FF2B5EF4-FFF2-40B4-BE49-F238E27FC236}">
                <a16:creationId xmlns:a16="http://schemas.microsoft.com/office/drawing/2014/main" id="{4FB90C77-A8C9-EAAD-5D62-499BE58B331C}"/>
              </a:ext>
            </a:extLst>
          </p:cNvPr>
          <p:cNvGraphicFramePr>
            <a:graphicFrameLocks noGrp="1"/>
          </p:cNvGraphicFramePr>
          <p:nvPr>
            <p:extLst>
              <p:ext uri="{D42A27DB-BD31-4B8C-83A1-F6EECF244321}">
                <p14:modId xmlns:p14="http://schemas.microsoft.com/office/powerpoint/2010/main" val="1034954464"/>
              </p:ext>
            </p:extLst>
          </p:nvPr>
        </p:nvGraphicFramePr>
        <p:xfrm>
          <a:off x="837828" y="626184"/>
          <a:ext cx="9937104" cy="6032157"/>
        </p:xfrm>
        <a:graphic>
          <a:graphicData uri="http://schemas.openxmlformats.org/drawingml/2006/table">
            <a:tbl>
              <a:tblPr>
                <a:tableStyleId>{8A107856-5554-42FB-B03E-39F5DBC370BA}</a:tableStyleId>
              </a:tblPr>
              <a:tblGrid>
                <a:gridCol w="547383">
                  <a:extLst>
                    <a:ext uri="{9D8B030D-6E8A-4147-A177-3AD203B41FA5}">
                      <a16:colId xmlns:a16="http://schemas.microsoft.com/office/drawing/2014/main" val="2676204452"/>
                    </a:ext>
                  </a:extLst>
                </a:gridCol>
                <a:gridCol w="4421169">
                  <a:extLst>
                    <a:ext uri="{9D8B030D-6E8A-4147-A177-3AD203B41FA5}">
                      <a16:colId xmlns:a16="http://schemas.microsoft.com/office/drawing/2014/main" val="78634650"/>
                    </a:ext>
                  </a:extLst>
                </a:gridCol>
                <a:gridCol w="526330">
                  <a:extLst>
                    <a:ext uri="{9D8B030D-6E8A-4147-A177-3AD203B41FA5}">
                      <a16:colId xmlns:a16="http://schemas.microsoft.com/office/drawing/2014/main" val="1110799472"/>
                    </a:ext>
                  </a:extLst>
                </a:gridCol>
                <a:gridCol w="4442222">
                  <a:extLst>
                    <a:ext uri="{9D8B030D-6E8A-4147-A177-3AD203B41FA5}">
                      <a16:colId xmlns:a16="http://schemas.microsoft.com/office/drawing/2014/main" val="1511778390"/>
                    </a:ext>
                  </a:extLst>
                </a:gridCol>
              </a:tblGrid>
              <a:tr h="201770">
                <a:tc>
                  <a:txBody>
                    <a:bodyPr/>
                    <a:lstStyle/>
                    <a:p>
                      <a:pPr algn="ctr" fontAlgn="b"/>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Accounting (27,111)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19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Sports Management (2,646)</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720353966"/>
                  </a:ext>
                </a:extLst>
              </a:tr>
              <a:tr h="403540">
                <a:tc>
                  <a:txBody>
                    <a:bodyPr/>
                    <a:lstStyle/>
                    <a:p>
                      <a:pPr algn="ctr" fontAlgn="b"/>
                      <a:r>
                        <a:rPr lang="en-GB" sz="1400" u="none" strike="noStrike" dirty="0">
                          <a:effectLst/>
                        </a:rPr>
                        <a:t>2</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Business Administration, Management, and Operations (15,965)</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20</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Business and Corporate Communications (2,633)</a:t>
                      </a:r>
                      <a:endParaRPr lang="en-HK"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784368117"/>
                  </a:ext>
                </a:extLst>
              </a:tr>
              <a:tr h="403540">
                <a:tc>
                  <a:txBody>
                    <a:bodyPr/>
                    <a:lstStyle/>
                    <a:p>
                      <a:pPr algn="ctr" fontAlgn="b"/>
                      <a:r>
                        <a:rPr lang="en-GB" sz="1400" u="none" strike="noStrike" dirty="0">
                          <a:effectLst/>
                        </a:rPr>
                        <a:t>3</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Taxation (14,525)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Operations and Supply Chain Management (2,623)</a:t>
                      </a:r>
                      <a:endParaRPr lang="en-HK"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944522077"/>
                  </a:ext>
                </a:extLst>
              </a:tr>
              <a:tr h="201770">
                <a:tc>
                  <a:txBody>
                    <a:bodyPr/>
                    <a:lstStyle/>
                    <a:p>
                      <a:pPr algn="ctr" fontAlgn="b"/>
                      <a:r>
                        <a:rPr lang="en-GB" sz="1400" u="none" strike="noStrike" dirty="0">
                          <a:effectLst/>
                        </a:rPr>
                        <a:t>4</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Marketing (8,909)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22</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Agribusiness (2,281)</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214005790"/>
                  </a:ext>
                </a:extLst>
              </a:tr>
              <a:tr h="375099">
                <a:tc>
                  <a:txBody>
                    <a:bodyPr/>
                    <a:lstStyle/>
                    <a:p>
                      <a:pPr algn="ctr" fontAlgn="b"/>
                      <a:r>
                        <a:rPr lang="en-GB" sz="1400" u="none" strike="noStrike" dirty="0">
                          <a:effectLst/>
                        </a:rPr>
                        <a:t>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Finance and Financial Management (8,068)</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23</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Insurance (2,257)</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995630050"/>
                  </a:ext>
                </a:extLst>
              </a:tr>
              <a:tr h="375099">
                <a:tc>
                  <a:txBody>
                    <a:bodyPr/>
                    <a:lstStyle/>
                    <a:p>
                      <a:pPr algn="ctr" fontAlgn="b"/>
                      <a:r>
                        <a:rPr lang="en-GB" sz="1400" u="none" strike="noStrike" dirty="0">
                          <a:effectLst/>
                        </a:rPr>
                        <a:t>6</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Organizational Behaviour and Theory (5,629)</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24</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Strategic Management Policy (2,189)</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261014460"/>
                  </a:ext>
                </a:extLst>
              </a:tr>
              <a:tr h="403540">
                <a:tc>
                  <a:txBody>
                    <a:bodyPr/>
                    <a:lstStyle/>
                    <a:p>
                      <a:pPr algn="ctr" fontAlgn="b"/>
                      <a:r>
                        <a:rPr lang="en-GB" sz="1400" u="none" strike="noStrike" dirty="0">
                          <a:effectLst/>
                        </a:rPr>
                        <a:t>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Human Resources Management (5,396)</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Nonprofit Administration and Management (2,122)</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446327827"/>
                  </a:ext>
                </a:extLst>
              </a:tr>
              <a:tr h="201770">
                <a:tc>
                  <a:txBody>
                    <a:bodyPr/>
                    <a:lstStyle/>
                    <a:p>
                      <a:pPr algn="ctr" fontAlgn="b"/>
                      <a:r>
                        <a:rPr lang="en-GB" sz="1400" u="none" strike="noStrike" dirty="0">
                          <a:effectLst/>
                        </a:rPr>
                        <a:t>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Technology and Innovation (4,359)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26</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E-Commerce (1,888)</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1554771681"/>
                  </a:ext>
                </a:extLst>
              </a:tr>
              <a:tr h="201770">
                <a:tc>
                  <a:txBody>
                    <a:bodyPr/>
                    <a:lstStyle/>
                    <a:p>
                      <a:pPr algn="ctr" fontAlgn="b"/>
                      <a:r>
                        <a:rPr lang="en-GB" sz="1400" u="none" strike="noStrike" dirty="0">
                          <a:effectLst/>
                        </a:rPr>
                        <a:t>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Tourism and Travel (4,347)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Other Business (1,598)</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494232063"/>
                  </a:ext>
                </a:extLst>
              </a:tr>
              <a:tr h="403540">
                <a:tc>
                  <a:txBody>
                    <a:bodyPr/>
                    <a:lstStyle/>
                    <a:p>
                      <a:pPr algn="ctr" fontAlgn="b"/>
                      <a:r>
                        <a:rPr lang="en-GB" sz="1400" u="none" strike="noStrike" dirty="0">
                          <a:effectLst/>
                        </a:rPr>
                        <a:t>10</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Entrepreneurial and Small Business Operations (4,305)</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Business Analytics (1,186)</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249995639"/>
                  </a:ext>
                </a:extLst>
              </a:tr>
              <a:tr h="375099">
                <a:tc>
                  <a:txBody>
                    <a:bodyPr/>
                    <a:lstStyle/>
                    <a:p>
                      <a:pPr algn="ctr" fontAlgn="b"/>
                      <a:r>
                        <a:rPr lang="en-GB" sz="1400" u="none" strike="noStrike" dirty="0">
                          <a:effectLst/>
                        </a:rPr>
                        <a:t>11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Management Information Systems (4,242)</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Real Estate (1,105)</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793583606"/>
                  </a:ext>
                </a:extLst>
              </a:tr>
              <a:tr h="403540">
                <a:tc>
                  <a:txBody>
                    <a:bodyPr/>
                    <a:lstStyle/>
                    <a:p>
                      <a:pPr algn="ctr" fontAlgn="b"/>
                      <a:r>
                        <a:rPr lang="en-GB" sz="1400" u="none" strike="noStrike" dirty="0">
                          <a:effectLst/>
                        </a:rPr>
                        <a:t>12</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Hospitality Administration and Management (4,031)</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30</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Sales and Merchandising (936)</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168182231"/>
                  </a:ext>
                </a:extLst>
              </a:tr>
              <a:tr h="403540">
                <a:tc>
                  <a:txBody>
                    <a:bodyPr/>
                    <a:lstStyle/>
                    <a:p>
                      <a:pPr algn="ctr" fontAlgn="b"/>
                      <a:r>
                        <a:rPr lang="en-GB" sz="1400" u="none" strike="noStrike" dirty="0">
                          <a:effectLst/>
                        </a:rPr>
                        <a:t>13</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Management Sciences and Quantitative Methods (3,908)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Business Intelligence (935)</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568354165"/>
                  </a:ext>
                </a:extLst>
              </a:tr>
              <a:tr h="403540">
                <a:tc>
                  <a:txBody>
                    <a:bodyPr/>
                    <a:lstStyle/>
                    <a:p>
                      <a:pPr algn="ctr" fontAlgn="b"/>
                      <a:r>
                        <a:rPr lang="en-GB" sz="1400" u="none" strike="noStrike" dirty="0">
                          <a:effectLst/>
                        </a:rPr>
                        <a:t>14</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Business Law, Public Responsibility, and Ethics (3,668)</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32</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Portfolio and Security Analysis (884)</a:t>
                      </a:r>
                      <a:endParaRPr lang="en-HK"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611099652"/>
                  </a:ext>
                </a:extLst>
              </a:tr>
              <a:tr h="403540">
                <a:tc>
                  <a:txBody>
                    <a:bodyPr/>
                    <a:lstStyle/>
                    <a:p>
                      <a:pPr algn="ctr" fontAlgn="b"/>
                      <a:r>
                        <a:rPr lang="en-GB" sz="1400" u="none" strike="noStrike" dirty="0">
                          <a:effectLst/>
                        </a:rPr>
                        <a:t>15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Advertising and Promotion Management (3,442)</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33</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Recreation Business (533)</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007261182"/>
                  </a:ext>
                </a:extLst>
              </a:tr>
              <a:tr h="201770">
                <a:tc>
                  <a:txBody>
                    <a:bodyPr/>
                    <a:lstStyle/>
                    <a:p>
                      <a:pPr algn="ctr" fontAlgn="b"/>
                      <a:r>
                        <a:rPr lang="en-GB" sz="1400" u="none" strike="noStrike" dirty="0">
                          <a:effectLst/>
                        </a:rPr>
                        <a:t>16</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Labour Relations (3,269)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34</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Arts Management (500)</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1769631670"/>
                  </a:ext>
                </a:extLst>
              </a:tr>
              <a:tr h="201770">
                <a:tc>
                  <a:txBody>
                    <a:bodyPr/>
                    <a:lstStyle/>
                    <a:p>
                      <a:pPr algn="ctr" fontAlgn="b"/>
                      <a:r>
                        <a:rPr lang="en-GB" sz="1400" u="none" strike="noStrike" dirty="0">
                          <a:effectLst/>
                        </a:rPr>
                        <a:t>17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International Business (2,778)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Fashion Business (421)</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127333434"/>
                  </a:ext>
                </a:extLst>
              </a:tr>
              <a:tr h="201770">
                <a:tc>
                  <a:txBody>
                    <a:bodyPr/>
                    <a:lstStyle/>
                    <a:p>
                      <a:pPr algn="ctr" fontAlgn="b"/>
                      <a:r>
                        <a:rPr lang="en-GB" sz="1400" u="none" strike="noStrike" dirty="0">
                          <a:effectLst/>
                        </a:rPr>
                        <a:t>18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Corporate Finance (2,677)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 </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 </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857706026"/>
                  </a:ext>
                </a:extLst>
              </a:tr>
            </a:tbl>
          </a:graphicData>
        </a:graphic>
      </p:graphicFrame>
      <p:sp>
        <p:nvSpPr>
          <p:cNvPr id="7" name="TextBox 6">
            <a:extLst>
              <a:ext uri="{FF2B5EF4-FFF2-40B4-BE49-F238E27FC236}">
                <a16:creationId xmlns:a16="http://schemas.microsoft.com/office/drawing/2014/main" id="{4D3505C6-002A-C7EF-0A7D-9E71E13CC30E}"/>
              </a:ext>
            </a:extLst>
          </p:cNvPr>
          <p:cNvSpPr txBox="1"/>
          <p:nvPr/>
        </p:nvSpPr>
        <p:spPr>
          <a:xfrm>
            <a:off x="837828" y="116632"/>
            <a:ext cx="7272808" cy="424732"/>
          </a:xfrm>
          <a:prstGeom prst="rect">
            <a:avLst/>
          </a:prstGeom>
          <a:noFill/>
        </p:spPr>
        <p:txBody>
          <a:bodyPr wrap="square" rtlCol="0">
            <a:spAutoFit/>
          </a:bodyPr>
          <a:lstStyle/>
          <a:p>
            <a:pPr>
              <a:lnSpc>
                <a:spcPct val="90000"/>
              </a:lnSpc>
            </a:pPr>
            <a:r>
              <a:rPr lang="en-HK" sz="2400" b="1" dirty="0"/>
              <a:t>Major Business Disciplines</a:t>
            </a:r>
            <a:endParaRPr lang="en-GB" sz="2400" b="1" dirty="0"/>
          </a:p>
        </p:txBody>
      </p:sp>
      <p:sp>
        <p:nvSpPr>
          <p:cNvPr id="5" name="TextBox 4">
            <a:extLst>
              <a:ext uri="{FF2B5EF4-FFF2-40B4-BE49-F238E27FC236}">
                <a16:creationId xmlns:a16="http://schemas.microsoft.com/office/drawing/2014/main" id="{5DEAEE29-79C6-B14C-E2FD-ABC5BCA629D3}"/>
              </a:ext>
            </a:extLst>
          </p:cNvPr>
          <p:cNvSpPr txBox="1"/>
          <p:nvPr/>
        </p:nvSpPr>
        <p:spPr>
          <a:xfrm>
            <a:off x="6094412" y="228599"/>
            <a:ext cx="5904656" cy="286232"/>
          </a:xfrm>
          <a:prstGeom prst="rect">
            <a:avLst/>
          </a:prstGeom>
          <a:noFill/>
        </p:spPr>
        <p:txBody>
          <a:bodyPr wrap="square" rtlCol="0">
            <a:spAutoFit/>
          </a:bodyPr>
          <a:lstStyle/>
          <a:p>
            <a:pPr>
              <a:lnSpc>
                <a:spcPct val="90000"/>
              </a:lnSpc>
            </a:pPr>
            <a:r>
              <a:rPr lang="en-HK" sz="1400" dirty="0"/>
              <a:t>Number of articles in each discipline is marked inside the brackets</a:t>
            </a:r>
            <a:endParaRPr lang="en-GB" sz="1400" dirty="0"/>
          </a:p>
        </p:txBody>
      </p:sp>
    </p:spTree>
    <p:extLst>
      <p:ext uri="{BB962C8B-B14F-4D97-AF65-F5344CB8AC3E}">
        <p14:creationId xmlns:p14="http://schemas.microsoft.com/office/powerpoint/2010/main" val="2273233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6377-B900-47FC-846E-30FC7CBB214D}"/>
              </a:ext>
            </a:extLst>
          </p:cNvPr>
          <p:cNvSpPr>
            <a:spLocks noGrp="1"/>
          </p:cNvSpPr>
          <p:nvPr>
            <p:ph type="title"/>
          </p:nvPr>
        </p:nvSpPr>
        <p:spPr/>
        <p:txBody>
          <a:bodyPr/>
          <a:lstStyle/>
          <a:p>
            <a:r>
              <a:rPr lang="en-HK" dirty="0"/>
              <a:t>Example</a:t>
            </a:r>
            <a:endParaRPr lang="en-GB" dirty="0"/>
          </a:p>
        </p:txBody>
      </p:sp>
      <p:graphicFrame>
        <p:nvGraphicFramePr>
          <p:cNvPr id="5" name="Table 5">
            <a:extLst>
              <a:ext uri="{FF2B5EF4-FFF2-40B4-BE49-F238E27FC236}">
                <a16:creationId xmlns:a16="http://schemas.microsoft.com/office/drawing/2014/main" id="{132660E3-FE93-4B9D-9FE0-7FA8D97D24D2}"/>
              </a:ext>
            </a:extLst>
          </p:cNvPr>
          <p:cNvGraphicFramePr>
            <a:graphicFrameLocks noGrp="1"/>
          </p:cNvGraphicFramePr>
          <p:nvPr>
            <p:ph idx="1"/>
            <p:extLst>
              <p:ext uri="{D42A27DB-BD31-4B8C-83A1-F6EECF244321}">
                <p14:modId xmlns:p14="http://schemas.microsoft.com/office/powerpoint/2010/main" val="1902788126"/>
              </p:ext>
            </p:extLst>
          </p:nvPr>
        </p:nvGraphicFramePr>
        <p:xfrm>
          <a:off x="1125860" y="3068960"/>
          <a:ext cx="9753600" cy="2672080"/>
        </p:xfrm>
        <a:graphic>
          <a:graphicData uri="http://schemas.openxmlformats.org/drawingml/2006/table">
            <a:tbl>
              <a:tblPr firstRow="1" bandRow="1">
                <a:tableStyleId>{073A0DAA-6AF3-43AB-8588-CEC1D06C72B9}</a:tableStyleId>
              </a:tblPr>
              <a:tblGrid>
                <a:gridCol w="4876800">
                  <a:extLst>
                    <a:ext uri="{9D8B030D-6E8A-4147-A177-3AD203B41FA5}">
                      <a16:colId xmlns:a16="http://schemas.microsoft.com/office/drawing/2014/main" val="665128629"/>
                    </a:ext>
                  </a:extLst>
                </a:gridCol>
                <a:gridCol w="4876800">
                  <a:extLst>
                    <a:ext uri="{9D8B030D-6E8A-4147-A177-3AD203B41FA5}">
                      <a16:colId xmlns:a16="http://schemas.microsoft.com/office/drawing/2014/main" val="546274994"/>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3389198427"/>
                  </a:ext>
                </a:extLst>
              </a:tr>
              <a:tr h="370840">
                <a:tc>
                  <a:txBody>
                    <a:bodyPr/>
                    <a:lstStyle/>
                    <a:p>
                      <a:r>
                        <a:rPr lang="en-GB" dirty="0"/>
                        <a:t>Discipline</a:t>
                      </a:r>
                    </a:p>
                  </a:txBody>
                  <a:tcPr/>
                </a:tc>
                <a:tc>
                  <a:txBody>
                    <a:bodyPr/>
                    <a:lstStyle/>
                    <a:p>
                      <a:r>
                        <a:rPr lang="en-HK" dirty="0"/>
                        <a:t>Business – Management</a:t>
                      </a:r>
                      <a:endParaRPr lang="en-GB" dirty="0"/>
                    </a:p>
                  </a:txBody>
                  <a:tcPr/>
                </a:tc>
                <a:extLst>
                  <a:ext uri="{0D108BD9-81ED-4DB2-BD59-A6C34878D82A}">
                    <a16:rowId xmlns:a16="http://schemas.microsoft.com/office/drawing/2014/main" val="1603014419"/>
                  </a:ext>
                </a:extLst>
              </a:tr>
              <a:tr h="370840">
                <a:tc>
                  <a:txBody>
                    <a:bodyPr/>
                    <a:lstStyle/>
                    <a:p>
                      <a:r>
                        <a:rPr lang="en-HK" dirty="0"/>
                        <a:t>Subdiscipline/field of study</a:t>
                      </a:r>
                      <a:endParaRPr lang="en-GB" dirty="0"/>
                    </a:p>
                  </a:txBody>
                  <a:tcPr/>
                </a:tc>
                <a:tc>
                  <a:txBody>
                    <a:bodyPr/>
                    <a:lstStyle/>
                    <a:p>
                      <a:r>
                        <a:rPr lang="en-HK" dirty="0"/>
                        <a:t>Organizational Behaviour</a:t>
                      </a:r>
                      <a:endParaRPr lang="en-GB" dirty="0"/>
                    </a:p>
                  </a:txBody>
                  <a:tcPr/>
                </a:tc>
                <a:extLst>
                  <a:ext uri="{0D108BD9-81ED-4DB2-BD59-A6C34878D82A}">
                    <a16:rowId xmlns:a16="http://schemas.microsoft.com/office/drawing/2014/main" val="133780772"/>
                  </a:ext>
                </a:extLst>
              </a:tr>
              <a:tr h="370840">
                <a:tc>
                  <a:txBody>
                    <a:bodyPr/>
                    <a:lstStyle/>
                    <a:p>
                      <a:r>
                        <a:rPr lang="en-HK" dirty="0"/>
                        <a:t>Concepts</a:t>
                      </a:r>
                      <a:endParaRPr lang="en-GB" dirty="0"/>
                    </a:p>
                  </a:txBody>
                  <a:tcPr/>
                </a:tc>
                <a:tc>
                  <a:txBody>
                    <a:bodyPr/>
                    <a:lstStyle/>
                    <a:p>
                      <a:r>
                        <a:rPr lang="en-HK" dirty="0"/>
                        <a:t>Work attitudes and behaviours</a:t>
                      </a:r>
                      <a:endParaRPr lang="en-GB" dirty="0"/>
                    </a:p>
                  </a:txBody>
                  <a:tcPr/>
                </a:tc>
                <a:extLst>
                  <a:ext uri="{0D108BD9-81ED-4DB2-BD59-A6C34878D82A}">
                    <a16:rowId xmlns:a16="http://schemas.microsoft.com/office/drawing/2014/main" val="1053648267"/>
                  </a:ext>
                </a:extLst>
              </a:tr>
              <a:tr h="370840">
                <a:tc>
                  <a:txBody>
                    <a:bodyPr/>
                    <a:lstStyle/>
                    <a:p>
                      <a:endParaRPr lang="en-GB"/>
                    </a:p>
                  </a:txBody>
                  <a:tcPr/>
                </a:tc>
                <a:tc>
                  <a:txBody>
                    <a:bodyPr/>
                    <a:lstStyle/>
                    <a:p>
                      <a:r>
                        <a:rPr lang="en-HK" dirty="0"/>
                        <a:t>Organizational trust</a:t>
                      </a:r>
                    </a:p>
                    <a:p>
                      <a:r>
                        <a:rPr lang="en-HK" dirty="0"/>
                        <a:t>Work-from-home experience</a:t>
                      </a:r>
                    </a:p>
                    <a:p>
                      <a:r>
                        <a:rPr lang="en-HK" dirty="0"/>
                        <a:t>Work outcomes (employee engagement; job satisfaction)</a:t>
                      </a:r>
                      <a:endParaRPr lang="en-GB" dirty="0"/>
                    </a:p>
                  </a:txBody>
                  <a:tcPr/>
                </a:tc>
                <a:extLst>
                  <a:ext uri="{0D108BD9-81ED-4DB2-BD59-A6C34878D82A}">
                    <a16:rowId xmlns:a16="http://schemas.microsoft.com/office/drawing/2014/main" val="4057802539"/>
                  </a:ext>
                </a:extLst>
              </a:tr>
            </a:tbl>
          </a:graphicData>
        </a:graphic>
      </p:graphicFrame>
      <p:sp>
        <p:nvSpPr>
          <p:cNvPr id="4" name="Slide Number Placeholder 3">
            <a:extLst>
              <a:ext uri="{FF2B5EF4-FFF2-40B4-BE49-F238E27FC236}">
                <a16:creationId xmlns:a16="http://schemas.microsoft.com/office/drawing/2014/main" id="{AFAD9701-9CF5-4C6D-93D6-04CA1B5F43FC}"/>
              </a:ext>
            </a:extLst>
          </p:cNvPr>
          <p:cNvSpPr>
            <a:spLocks noGrp="1"/>
          </p:cNvSpPr>
          <p:nvPr>
            <p:ph type="sldNum" sz="quarter" idx="12"/>
          </p:nvPr>
        </p:nvSpPr>
        <p:spPr/>
        <p:txBody>
          <a:bodyPr/>
          <a:lstStyle/>
          <a:p>
            <a:fld id="{F36C87F6-986D-49E6-AF40-1B3A1EE8064D}" type="slidenum">
              <a:rPr lang="en-GB" smtClean="0"/>
              <a:t>9</a:t>
            </a:fld>
            <a:endParaRPr lang="en-GB"/>
          </a:p>
        </p:txBody>
      </p:sp>
      <p:sp>
        <p:nvSpPr>
          <p:cNvPr id="7" name="TextBox 6">
            <a:extLst>
              <a:ext uri="{FF2B5EF4-FFF2-40B4-BE49-F238E27FC236}">
                <a16:creationId xmlns:a16="http://schemas.microsoft.com/office/drawing/2014/main" id="{F86E7526-08FA-4B24-996E-245CB909B7EE}"/>
              </a:ext>
            </a:extLst>
          </p:cNvPr>
          <p:cNvSpPr txBox="1"/>
          <p:nvPr/>
        </p:nvSpPr>
        <p:spPr>
          <a:xfrm>
            <a:off x="1125860" y="1772816"/>
            <a:ext cx="9629327" cy="1200329"/>
          </a:xfrm>
          <a:prstGeom prst="rect">
            <a:avLst/>
          </a:prstGeom>
          <a:noFill/>
          <a:ln>
            <a:solidFill>
              <a:schemeClr val="accent1"/>
            </a:solidFill>
          </a:ln>
        </p:spPr>
        <p:txBody>
          <a:bodyPr wrap="square" rtlCol="0">
            <a:spAutoFit/>
          </a:bodyPr>
          <a:lstStyle/>
          <a:p>
            <a:pPr>
              <a:lnSpc>
                <a:spcPct val="90000"/>
              </a:lnSpc>
            </a:pPr>
            <a:r>
              <a:rPr lang="en-HK" sz="2000" dirty="0"/>
              <a:t>Lee, Yin Wah San (2022). The impact of organisational trust on the work-from-home experience and work outcomes: A study of high-tech employees in Hong Kong [Unpublished doctoral dissertation]. University of Trinity Sanit David.</a:t>
            </a:r>
            <a:endParaRPr lang="en-GB" sz="2000" dirty="0"/>
          </a:p>
        </p:txBody>
      </p:sp>
    </p:spTree>
    <p:extLst>
      <p:ext uri="{BB962C8B-B14F-4D97-AF65-F5344CB8AC3E}">
        <p14:creationId xmlns:p14="http://schemas.microsoft.com/office/powerpoint/2010/main" val="1375772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9F9F38-3EBC-41D6-942A-0C781E1590D5}"/>
              </a:ext>
            </a:extLst>
          </p:cNvPr>
          <p:cNvSpPr>
            <a:spLocks noGrp="1"/>
          </p:cNvSpPr>
          <p:nvPr>
            <p:ph type="title"/>
          </p:nvPr>
        </p:nvSpPr>
        <p:spPr/>
        <p:txBody>
          <a:bodyPr>
            <a:normAutofit/>
          </a:bodyPr>
          <a:lstStyle/>
          <a:p>
            <a:r>
              <a:rPr lang="en-HK" dirty="0"/>
              <a:t>Example</a:t>
            </a:r>
            <a:endParaRPr lang="en-GB" dirty="0"/>
          </a:p>
        </p:txBody>
      </p:sp>
      <p:sp>
        <p:nvSpPr>
          <p:cNvPr id="6" name="Content Placeholder 5">
            <a:extLst>
              <a:ext uri="{FF2B5EF4-FFF2-40B4-BE49-F238E27FC236}">
                <a16:creationId xmlns:a16="http://schemas.microsoft.com/office/drawing/2014/main" id="{86080D35-0831-41AE-9898-DDEE47880D1C}"/>
              </a:ext>
            </a:extLst>
          </p:cNvPr>
          <p:cNvSpPr>
            <a:spLocks noGrp="1"/>
          </p:cNvSpPr>
          <p:nvPr>
            <p:ph sz="half" idx="1"/>
          </p:nvPr>
        </p:nvSpPr>
        <p:spPr>
          <a:xfrm>
            <a:off x="1053852" y="1876142"/>
            <a:ext cx="4968552" cy="4343400"/>
          </a:xfrm>
        </p:spPr>
        <p:txBody>
          <a:bodyPr>
            <a:normAutofit fontScale="77500" lnSpcReduction="20000"/>
          </a:bodyPr>
          <a:lstStyle/>
          <a:p>
            <a:r>
              <a:rPr lang="en-HK" sz="3100" dirty="0"/>
              <a:t>Management</a:t>
            </a:r>
          </a:p>
          <a:p>
            <a:pPr lvl="1"/>
            <a:r>
              <a:rPr lang="en-HK" sz="2900" dirty="0"/>
              <a:t>Strategic management (SM)</a:t>
            </a:r>
          </a:p>
          <a:p>
            <a:pPr lvl="1"/>
            <a:r>
              <a:rPr lang="en-HK" sz="2900" dirty="0"/>
              <a:t>Human resources management (HRM) </a:t>
            </a:r>
          </a:p>
          <a:p>
            <a:pPr lvl="1"/>
            <a:r>
              <a:rPr lang="en-HK" sz="2900" dirty="0"/>
              <a:t>International business (IB)</a:t>
            </a:r>
          </a:p>
          <a:p>
            <a:pPr lvl="1"/>
            <a:r>
              <a:rPr lang="en-HK" sz="2900" dirty="0"/>
              <a:t>Organisational behaviour (OB)</a:t>
            </a:r>
          </a:p>
          <a:p>
            <a:r>
              <a:rPr lang="en-HK" sz="3100" dirty="0"/>
              <a:t>Financial Management</a:t>
            </a:r>
          </a:p>
          <a:p>
            <a:pPr lvl="1"/>
            <a:r>
              <a:rPr lang="en-HK" sz="2900" dirty="0"/>
              <a:t>Financial analysis and planning</a:t>
            </a:r>
          </a:p>
          <a:p>
            <a:pPr lvl="1"/>
            <a:r>
              <a:rPr lang="en-HK" sz="2900" dirty="0"/>
              <a:t>Investment management</a:t>
            </a:r>
          </a:p>
          <a:p>
            <a:pPr lvl="1"/>
            <a:r>
              <a:rPr lang="en-HK" sz="2900" dirty="0"/>
              <a:t>Corporate finance</a:t>
            </a:r>
            <a:endParaRPr lang="en-GB" dirty="0"/>
          </a:p>
        </p:txBody>
      </p:sp>
      <p:sp>
        <p:nvSpPr>
          <p:cNvPr id="7" name="Content Placeholder 6">
            <a:extLst>
              <a:ext uri="{FF2B5EF4-FFF2-40B4-BE49-F238E27FC236}">
                <a16:creationId xmlns:a16="http://schemas.microsoft.com/office/drawing/2014/main" id="{36E6CCF8-7CED-4BFB-90E4-1965798B87AA}"/>
              </a:ext>
            </a:extLst>
          </p:cNvPr>
          <p:cNvSpPr>
            <a:spLocks noGrp="1"/>
          </p:cNvSpPr>
          <p:nvPr>
            <p:ph sz="half" idx="2"/>
          </p:nvPr>
        </p:nvSpPr>
        <p:spPr>
          <a:xfrm>
            <a:off x="6598468" y="1738029"/>
            <a:ext cx="4708734" cy="4619627"/>
          </a:xfrm>
        </p:spPr>
        <p:txBody>
          <a:bodyPr>
            <a:normAutofit fontScale="77500" lnSpcReduction="20000"/>
          </a:bodyPr>
          <a:lstStyle/>
          <a:p>
            <a:r>
              <a:rPr lang="en-HK" sz="3100" dirty="0"/>
              <a:t>Accounting</a:t>
            </a:r>
          </a:p>
          <a:p>
            <a:pPr lvl="1"/>
            <a:r>
              <a:rPr lang="en-HK" sz="2900" dirty="0"/>
              <a:t>Financial accounting</a:t>
            </a:r>
          </a:p>
          <a:p>
            <a:pPr lvl="1"/>
            <a:r>
              <a:rPr lang="en-HK" sz="2900" dirty="0"/>
              <a:t>Management accounting</a:t>
            </a:r>
          </a:p>
          <a:p>
            <a:r>
              <a:rPr lang="en-HK" sz="3100" dirty="0"/>
              <a:t>Marketing</a:t>
            </a:r>
          </a:p>
          <a:p>
            <a:pPr lvl="1"/>
            <a:r>
              <a:rPr lang="en-HK" sz="2900" dirty="0"/>
              <a:t>Consumer behaviour (CB)</a:t>
            </a:r>
          </a:p>
          <a:p>
            <a:pPr lvl="1"/>
            <a:r>
              <a:rPr lang="en-HK" sz="2900" dirty="0"/>
              <a:t>Product or service development</a:t>
            </a:r>
          </a:p>
          <a:p>
            <a:pPr lvl="1"/>
            <a:r>
              <a:rPr lang="en-HK" sz="2900" dirty="0"/>
              <a:t>Marketing management, Strategy and relationship marketing</a:t>
            </a:r>
          </a:p>
          <a:p>
            <a:pPr lvl="1"/>
            <a:r>
              <a:rPr lang="en-HK" sz="2900" dirty="0"/>
              <a:t>Marketing theory</a:t>
            </a:r>
          </a:p>
          <a:p>
            <a:endParaRPr lang="en-GB" dirty="0"/>
          </a:p>
        </p:txBody>
      </p:sp>
      <p:sp>
        <p:nvSpPr>
          <p:cNvPr id="4" name="Slide Number Placeholder 3">
            <a:extLst>
              <a:ext uri="{FF2B5EF4-FFF2-40B4-BE49-F238E27FC236}">
                <a16:creationId xmlns:a16="http://schemas.microsoft.com/office/drawing/2014/main" id="{109A844C-81CB-4C10-AE97-12A7792524C6}"/>
              </a:ext>
            </a:extLst>
          </p:cNvPr>
          <p:cNvSpPr>
            <a:spLocks noGrp="1"/>
          </p:cNvSpPr>
          <p:nvPr>
            <p:ph type="sldNum" sz="quarter" idx="12"/>
          </p:nvPr>
        </p:nvSpPr>
        <p:spPr/>
        <p:txBody>
          <a:bodyPr/>
          <a:lstStyle/>
          <a:p>
            <a:fld id="{F36C87F6-986D-49E6-AF40-1B3A1EE8064D}" type="slidenum">
              <a:rPr lang="en-GB" smtClean="0"/>
              <a:t>10</a:t>
            </a:fld>
            <a:endParaRPr lang="en-GB"/>
          </a:p>
        </p:txBody>
      </p:sp>
      <p:sp>
        <p:nvSpPr>
          <p:cNvPr id="3" name="Rectangle 2">
            <a:extLst>
              <a:ext uri="{FF2B5EF4-FFF2-40B4-BE49-F238E27FC236}">
                <a16:creationId xmlns:a16="http://schemas.microsoft.com/office/drawing/2014/main" id="{5BAE15C3-D406-5EC9-5E2F-3EAA0E1A700D}"/>
              </a:ext>
            </a:extLst>
          </p:cNvPr>
          <p:cNvSpPr/>
          <p:nvPr/>
        </p:nvSpPr>
        <p:spPr>
          <a:xfrm>
            <a:off x="1629916" y="3356992"/>
            <a:ext cx="4392488" cy="288032"/>
          </a:xfrm>
          <a:prstGeom prst="rect">
            <a:avLst/>
          </a:prstGeom>
          <a:noFill/>
          <a:ln w="28575">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2711302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B7BFD41-BC64-B36F-C8A7-28CBA5409B97}"/>
              </a:ext>
            </a:extLst>
          </p:cNvPr>
          <p:cNvSpPr>
            <a:spLocks noGrp="1"/>
          </p:cNvSpPr>
          <p:nvPr>
            <p:ph type="title"/>
          </p:nvPr>
        </p:nvSpPr>
        <p:spPr/>
        <p:txBody>
          <a:bodyPr/>
          <a:lstStyle/>
          <a:p>
            <a:r>
              <a:rPr lang="en-US" dirty="0"/>
              <a:t>Example – Key concepts in OB</a:t>
            </a:r>
            <a:endParaRPr lang="en-HK" dirty="0"/>
          </a:p>
        </p:txBody>
      </p:sp>
      <p:sp>
        <p:nvSpPr>
          <p:cNvPr id="7" name="Content Placeholder 6">
            <a:extLst>
              <a:ext uri="{FF2B5EF4-FFF2-40B4-BE49-F238E27FC236}">
                <a16:creationId xmlns:a16="http://schemas.microsoft.com/office/drawing/2014/main" id="{25A4A63E-1E1A-DD2B-7914-6D4E3FD6CFC5}"/>
              </a:ext>
            </a:extLst>
          </p:cNvPr>
          <p:cNvSpPr>
            <a:spLocks noGrp="1"/>
          </p:cNvSpPr>
          <p:nvPr>
            <p:ph idx="1"/>
          </p:nvPr>
        </p:nvSpPr>
        <p:spPr>
          <a:xfrm>
            <a:off x="1217614" y="1828800"/>
            <a:ext cx="9753600" cy="4754562"/>
          </a:xfrm>
        </p:spPr>
        <p:txBody>
          <a:bodyPr>
            <a:normAutofit fontScale="77500" lnSpcReduction="20000"/>
          </a:bodyPr>
          <a:lstStyle/>
          <a:p>
            <a:r>
              <a:rPr lang="en-US" dirty="0">
                <a:solidFill>
                  <a:srgbClr val="FF0000"/>
                </a:solidFill>
              </a:rPr>
              <a:t>Individual differences: </a:t>
            </a:r>
            <a:r>
              <a:rPr lang="en-US" dirty="0"/>
              <a:t>personality, values, attitudes, and perceptions</a:t>
            </a:r>
          </a:p>
          <a:p>
            <a:r>
              <a:rPr lang="en-US" dirty="0">
                <a:solidFill>
                  <a:srgbClr val="FF0000"/>
                </a:solidFill>
              </a:rPr>
              <a:t>Motivation: </a:t>
            </a:r>
            <a:r>
              <a:rPr lang="en-US" dirty="0"/>
              <a:t>forces that drive individuals to behave in a certain way</a:t>
            </a:r>
          </a:p>
          <a:p>
            <a:r>
              <a:rPr lang="en-US" dirty="0">
                <a:solidFill>
                  <a:srgbClr val="FF0000"/>
                </a:solidFill>
              </a:rPr>
              <a:t>Leadership: </a:t>
            </a:r>
            <a:r>
              <a:rPr lang="en-US" dirty="0"/>
              <a:t>leadership styles such as autocratic, democratic, and transformational leadership</a:t>
            </a:r>
          </a:p>
          <a:p>
            <a:r>
              <a:rPr lang="en-US" dirty="0">
                <a:solidFill>
                  <a:srgbClr val="FF0000"/>
                </a:solidFill>
              </a:rPr>
              <a:t>Group dynamics: </a:t>
            </a:r>
            <a:r>
              <a:rPr lang="en-US" dirty="0"/>
              <a:t>group communication styles, decision-making, conflict resolution, and team effectiveness</a:t>
            </a:r>
          </a:p>
          <a:p>
            <a:r>
              <a:rPr lang="en-US" dirty="0">
                <a:solidFill>
                  <a:srgbClr val="FF0000"/>
                </a:solidFill>
              </a:rPr>
              <a:t>Organizational culture: </a:t>
            </a:r>
            <a:r>
              <a:rPr lang="en-US" dirty="0"/>
              <a:t>shared values, beliefs and norms</a:t>
            </a:r>
          </a:p>
          <a:p>
            <a:r>
              <a:rPr lang="en-US" dirty="0">
                <a:solidFill>
                  <a:srgbClr val="FF0000"/>
                </a:solidFill>
              </a:rPr>
              <a:t>Organizational change: </a:t>
            </a:r>
            <a:r>
              <a:rPr lang="en-US" dirty="0"/>
              <a:t>how organizations adapt and respond to internal and external factors that require them to alter their strategies, structures, processes, or culture</a:t>
            </a:r>
          </a:p>
          <a:p>
            <a:r>
              <a:rPr lang="en-US" dirty="0">
                <a:solidFill>
                  <a:srgbClr val="FF0000"/>
                </a:solidFill>
              </a:rPr>
              <a:t>Communication</a:t>
            </a:r>
            <a:r>
              <a:rPr lang="en-US" dirty="0"/>
              <a:t>: the exchange of information, ideas, and feedback among individuals and groups within an organization</a:t>
            </a:r>
          </a:p>
          <a:p>
            <a:r>
              <a:rPr lang="en-US" dirty="0">
                <a:solidFill>
                  <a:srgbClr val="FF0000"/>
                </a:solidFill>
              </a:rPr>
              <a:t>Work outcomes</a:t>
            </a:r>
            <a:r>
              <a:rPr lang="en-US" dirty="0"/>
              <a:t>: Job Satisfaction (individual’s overall feelings and attitudes towards their work); engagement (the emotional commitment and involvement an employee has toward their organization and its goals</a:t>
            </a:r>
            <a:endParaRPr lang="en-HK" dirty="0"/>
          </a:p>
        </p:txBody>
      </p:sp>
      <p:sp>
        <p:nvSpPr>
          <p:cNvPr id="5" name="Slide Number Placeholder 4">
            <a:extLst>
              <a:ext uri="{FF2B5EF4-FFF2-40B4-BE49-F238E27FC236}">
                <a16:creationId xmlns:a16="http://schemas.microsoft.com/office/drawing/2014/main" id="{91ABD6C6-4070-2251-9279-32BC4F5DB727}"/>
              </a:ext>
            </a:extLst>
          </p:cNvPr>
          <p:cNvSpPr>
            <a:spLocks noGrp="1"/>
          </p:cNvSpPr>
          <p:nvPr>
            <p:ph type="sldNum" sz="quarter" idx="12"/>
          </p:nvPr>
        </p:nvSpPr>
        <p:spPr/>
        <p:txBody>
          <a:bodyPr/>
          <a:lstStyle/>
          <a:p>
            <a:fld id="{F36C87F6-986D-49E6-AF40-1B3A1EE8064D}" type="slidenum">
              <a:rPr lang="en-HK" smtClean="0"/>
              <a:t>11</a:t>
            </a:fld>
            <a:endParaRPr lang="en-HK"/>
          </a:p>
        </p:txBody>
      </p:sp>
      <p:sp>
        <p:nvSpPr>
          <p:cNvPr id="8" name="Rectangle 7">
            <a:extLst>
              <a:ext uri="{FF2B5EF4-FFF2-40B4-BE49-F238E27FC236}">
                <a16:creationId xmlns:a16="http://schemas.microsoft.com/office/drawing/2014/main" id="{B38EA424-2382-FB08-8CEF-2BEEA702736B}"/>
              </a:ext>
            </a:extLst>
          </p:cNvPr>
          <p:cNvSpPr/>
          <p:nvPr/>
        </p:nvSpPr>
        <p:spPr>
          <a:xfrm>
            <a:off x="1557908" y="5805264"/>
            <a:ext cx="9073008" cy="824137"/>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HK" sz="2400"/>
          </a:p>
        </p:txBody>
      </p:sp>
    </p:spTree>
    <p:extLst>
      <p:ext uri="{BB962C8B-B14F-4D97-AF65-F5344CB8AC3E}">
        <p14:creationId xmlns:p14="http://schemas.microsoft.com/office/powerpoint/2010/main" val="1816417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4EC0A-8AE0-9E32-2A22-BAC684EFAF3F}"/>
              </a:ext>
            </a:extLst>
          </p:cNvPr>
          <p:cNvSpPr>
            <a:spLocks noGrp="1"/>
          </p:cNvSpPr>
          <p:nvPr>
            <p:ph type="title"/>
          </p:nvPr>
        </p:nvSpPr>
        <p:spPr/>
        <p:txBody>
          <a:bodyPr/>
          <a:lstStyle/>
          <a:p>
            <a:r>
              <a:rPr lang="en-US" dirty="0"/>
              <a:t>Example – Conceptual Framework</a:t>
            </a:r>
            <a:endParaRPr lang="en-HK" dirty="0"/>
          </a:p>
        </p:txBody>
      </p:sp>
      <p:sp>
        <p:nvSpPr>
          <p:cNvPr id="3" name="Content Placeholder 2">
            <a:extLst>
              <a:ext uri="{FF2B5EF4-FFF2-40B4-BE49-F238E27FC236}">
                <a16:creationId xmlns:a16="http://schemas.microsoft.com/office/drawing/2014/main" id="{B26726A8-C28C-4F2A-8918-CA01BA6103D0}"/>
              </a:ext>
            </a:extLst>
          </p:cNvPr>
          <p:cNvSpPr>
            <a:spLocks noGrp="1"/>
          </p:cNvSpPr>
          <p:nvPr>
            <p:ph idx="1"/>
          </p:nvPr>
        </p:nvSpPr>
        <p:spPr>
          <a:xfrm>
            <a:off x="1217612" y="1600200"/>
            <a:ext cx="9753600" cy="1756792"/>
          </a:xfrm>
        </p:spPr>
        <p:txBody>
          <a:bodyPr/>
          <a:lstStyle/>
          <a:p>
            <a:r>
              <a:rPr lang="en-US" dirty="0"/>
              <a:t>Existing literature</a:t>
            </a:r>
            <a:endParaRPr lang="en-HK" dirty="0"/>
          </a:p>
        </p:txBody>
      </p:sp>
      <p:sp>
        <p:nvSpPr>
          <p:cNvPr id="4" name="Slide Number Placeholder 3">
            <a:extLst>
              <a:ext uri="{FF2B5EF4-FFF2-40B4-BE49-F238E27FC236}">
                <a16:creationId xmlns:a16="http://schemas.microsoft.com/office/drawing/2014/main" id="{56B68112-821F-5E7D-6492-607CB79D6CF2}"/>
              </a:ext>
            </a:extLst>
          </p:cNvPr>
          <p:cNvSpPr>
            <a:spLocks noGrp="1"/>
          </p:cNvSpPr>
          <p:nvPr>
            <p:ph type="sldNum" sz="quarter" idx="12"/>
          </p:nvPr>
        </p:nvSpPr>
        <p:spPr/>
        <p:txBody>
          <a:bodyPr/>
          <a:lstStyle/>
          <a:p>
            <a:fld id="{F36C87F6-986D-49E6-AF40-1B3A1EE8064D}" type="slidenum">
              <a:rPr lang="en-HK" smtClean="0"/>
              <a:t>12</a:t>
            </a:fld>
            <a:endParaRPr lang="en-HK"/>
          </a:p>
        </p:txBody>
      </p:sp>
      <p:sp>
        <p:nvSpPr>
          <p:cNvPr id="5" name="Oval 4">
            <a:extLst>
              <a:ext uri="{FF2B5EF4-FFF2-40B4-BE49-F238E27FC236}">
                <a16:creationId xmlns:a16="http://schemas.microsoft.com/office/drawing/2014/main" id="{4D7D5658-C58E-BD7B-F9D0-A66200699806}"/>
              </a:ext>
            </a:extLst>
          </p:cNvPr>
          <p:cNvSpPr/>
          <p:nvPr/>
        </p:nvSpPr>
        <p:spPr>
          <a:xfrm>
            <a:off x="1773932" y="2164331"/>
            <a:ext cx="2304256" cy="832621"/>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HK" sz="2400"/>
          </a:p>
        </p:txBody>
      </p:sp>
      <p:sp>
        <p:nvSpPr>
          <p:cNvPr id="6" name="TextBox 5">
            <a:extLst>
              <a:ext uri="{FF2B5EF4-FFF2-40B4-BE49-F238E27FC236}">
                <a16:creationId xmlns:a16="http://schemas.microsoft.com/office/drawing/2014/main" id="{DAEEC57C-A23B-4FB1-BBEE-457D4FFEC7FD}"/>
              </a:ext>
            </a:extLst>
          </p:cNvPr>
          <p:cNvSpPr txBox="1"/>
          <p:nvPr/>
        </p:nvSpPr>
        <p:spPr>
          <a:xfrm>
            <a:off x="1989956" y="2339468"/>
            <a:ext cx="1872208" cy="535531"/>
          </a:xfrm>
          <a:prstGeom prst="rect">
            <a:avLst/>
          </a:prstGeom>
          <a:noFill/>
        </p:spPr>
        <p:txBody>
          <a:bodyPr wrap="square" rtlCol="0">
            <a:spAutoFit/>
          </a:bodyPr>
          <a:lstStyle/>
          <a:p>
            <a:pPr algn="ctr">
              <a:lnSpc>
                <a:spcPct val="90000"/>
              </a:lnSpc>
            </a:pPr>
            <a:r>
              <a:rPr lang="en-US" sz="1600" dirty="0"/>
              <a:t>Organizational Trust</a:t>
            </a:r>
            <a:endParaRPr lang="en-HK" sz="1600" dirty="0"/>
          </a:p>
        </p:txBody>
      </p:sp>
      <p:sp>
        <p:nvSpPr>
          <p:cNvPr id="7" name="Oval 6">
            <a:extLst>
              <a:ext uri="{FF2B5EF4-FFF2-40B4-BE49-F238E27FC236}">
                <a16:creationId xmlns:a16="http://schemas.microsoft.com/office/drawing/2014/main" id="{330C3D7F-449F-9B5F-EBBD-84BFC7118E08}"/>
              </a:ext>
            </a:extLst>
          </p:cNvPr>
          <p:cNvSpPr/>
          <p:nvPr/>
        </p:nvSpPr>
        <p:spPr>
          <a:xfrm>
            <a:off x="4531718" y="2151288"/>
            <a:ext cx="2304256" cy="832621"/>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HK" sz="2400"/>
          </a:p>
        </p:txBody>
      </p:sp>
      <p:sp>
        <p:nvSpPr>
          <p:cNvPr id="8" name="Oval 7">
            <a:extLst>
              <a:ext uri="{FF2B5EF4-FFF2-40B4-BE49-F238E27FC236}">
                <a16:creationId xmlns:a16="http://schemas.microsoft.com/office/drawing/2014/main" id="{B8AA94F5-5B62-4832-565E-0EAC613034FE}"/>
              </a:ext>
            </a:extLst>
          </p:cNvPr>
          <p:cNvSpPr/>
          <p:nvPr/>
        </p:nvSpPr>
        <p:spPr>
          <a:xfrm>
            <a:off x="7574816" y="2165989"/>
            <a:ext cx="2304256" cy="832621"/>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HK" sz="2400"/>
          </a:p>
        </p:txBody>
      </p:sp>
      <p:sp>
        <p:nvSpPr>
          <p:cNvPr id="10" name="Oval 9">
            <a:extLst>
              <a:ext uri="{FF2B5EF4-FFF2-40B4-BE49-F238E27FC236}">
                <a16:creationId xmlns:a16="http://schemas.microsoft.com/office/drawing/2014/main" id="{3FCDA559-3790-0FDC-5E90-B4474C8FF4FC}"/>
              </a:ext>
            </a:extLst>
          </p:cNvPr>
          <p:cNvSpPr/>
          <p:nvPr/>
        </p:nvSpPr>
        <p:spPr>
          <a:xfrm>
            <a:off x="1773932" y="4560861"/>
            <a:ext cx="1944216" cy="832621"/>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HK" sz="2400"/>
          </a:p>
        </p:txBody>
      </p:sp>
      <p:sp>
        <p:nvSpPr>
          <p:cNvPr id="12" name="TextBox 11">
            <a:extLst>
              <a:ext uri="{FF2B5EF4-FFF2-40B4-BE49-F238E27FC236}">
                <a16:creationId xmlns:a16="http://schemas.microsoft.com/office/drawing/2014/main" id="{FA3D17B4-DD40-3224-E589-9D327040C1CE}"/>
              </a:ext>
            </a:extLst>
          </p:cNvPr>
          <p:cNvSpPr txBox="1"/>
          <p:nvPr/>
        </p:nvSpPr>
        <p:spPr>
          <a:xfrm>
            <a:off x="4747742" y="2271276"/>
            <a:ext cx="1872208" cy="535531"/>
          </a:xfrm>
          <a:prstGeom prst="rect">
            <a:avLst/>
          </a:prstGeom>
          <a:noFill/>
        </p:spPr>
        <p:txBody>
          <a:bodyPr wrap="square" rtlCol="0">
            <a:spAutoFit/>
          </a:bodyPr>
          <a:lstStyle/>
          <a:p>
            <a:pPr algn="ctr">
              <a:lnSpc>
                <a:spcPct val="90000"/>
              </a:lnSpc>
            </a:pPr>
            <a:r>
              <a:rPr lang="en-US" sz="1600" dirty="0"/>
              <a:t>Employee Engagement</a:t>
            </a:r>
            <a:endParaRPr lang="en-HK" sz="1600" dirty="0"/>
          </a:p>
        </p:txBody>
      </p:sp>
      <p:sp>
        <p:nvSpPr>
          <p:cNvPr id="13" name="TextBox 12">
            <a:extLst>
              <a:ext uri="{FF2B5EF4-FFF2-40B4-BE49-F238E27FC236}">
                <a16:creationId xmlns:a16="http://schemas.microsoft.com/office/drawing/2014/main" id="{D24BBC5F-1219-AFFC-A2AC-AD662BEADEF9}"/>
              </a:ext>
            </a:extLst>
          </p:cNvPr>
          <p:cNvSpPr txBox="1"/>
          <p:nvPr/>
        </p:nvSpPr>
        <p:spPr>
          <a:xfrm>
            <a:off x="7845824" y="2450267"/>
            <a:ext cx="1872208" cy="313932"/>
          </a:xfrm>
          <a:prstGeom prst="rect">
            <a:avLst/>
          </a:prstGeom>
          <a:noFill/>
        </p:spPr>
        <p:txBody>
          <a:bodyPr wrap="square" rtlCol="0">
            <a:spAutoFit/>
          </a:bodyPr>
          <a:lstStyle/>
          <a:p>
            <a:pPr algn="ctr">
              <a:lnSpc>
                <a:spcPct val="90000"/>
              </a:lnSpc>
            </a:pPr>
            <a:r>
              <a:rPr lang="en-US" sz="1600" dirty="0"/>
              <a:t>Job Satisfaction</a:t>
            </a:r>
            <a:endParaRPr lang="en-HK" sz="1600" dirty="0"/>
          </a:p>
        </p:txBody>
      </p:sp>
      <p:sp>
        <p:nvSpPr>
          <p:cNvPr id="14" name="TextBox 13">
            <a:extLst>
              <a:ext uri="{FF2B5EF4-FFF2-40B4-BE49-F238E27FC236}">
                <a16:creationId xmlns:a16="http://schemas.microsoft.com/office/drawing/2014/main" id="{47B92164-06DC-6664-A657-B63FDF301AA6}"/>
              </a:ext>
            </a:extLst>
          </p:cNvPr>
          <p:cNvSpPr txBox="1"/>
          <p:nvPr/>
        </p:nvSpPr>
        <p:spPr>
          <a:xfrm>
            <a:off x="1845940" y="4724405"/>
            <a:ext cx="1872208" cy="535531"/>
          </a:xfrm>
          <a:prstGeom prst="rect">
            <a:avLst/>
          </a:prstGeom>
          <a:noFill/>
        </p:spPr>
        <p:txBody>
          <a:bodyPr wrap="square" rtlCol="0">
            <a:spAutoFit/>
          </a:bodyPr>
          <a:lstStyle/>
          <a:p>
            <a:pPr algn="ctr">
              <a:lnSpc>
                <a:spcPct val="90000"/>
              </a:lnSpc>
            </a:pPr>
            <a:r>
              <a:rPr lang="en-US" sz="1600" dirty="0"/>
              <a:t>Organizational Trust</a:t>
            </a:r>
            <a:endParaRPr lang="en-HK" sz="1600" dirty="0"/>
          </a:p>
        </p:txBody>
      </p:sp>
      <p:sp>
        <p:nvSpPr>
          <p:cNvPr id="15" name="TextBox 14">
            <a:extLst>
              <a:ext uri="{FF2B5EF4-FFF2-40B4-BE49-F238E27FC236}">
                <a16:creationId xmlns:a16="http://schemas.microsoft.com/office/drawing/2014/main" id="{F0C22A8F-A1D2-A521-2AE3-2E5632AA8212}"/>
              </a:ext>
            </a:extLst>
          </p:cNvPr>
          <p:cNvSpPr txBox="1"/>
          <p:nvPr/>
        </p:nvSpPr>
        <p:spPr>
          <a:xfrm>
            <a:off x="4188690" y="4695742"/>
            <a:ext cx="1872208" cy="535531"/>
          </a:xfrm>
          <a:prstGeom prst="rect">
            <a:avLst/>
          </a:prstGeom>
          <a:noFill/>
        </p:spPr>
        <p:txBody>
          <a:bodyPr wrap="square" rtlCol="0">
            <a:spAutoFit/>
          </a:bodyPr>
          <a:lstStyle/>
          <a:p>
            <a:pPr algn="ctr">
              <a:lnSpc>
                <a:spcPct val="90000"/>
              </a:lnSpc>
            </a:pPr>
            <a:r>
              <a:rPr lang="en-US" sz="1600" dirty="0"/>
              <a:t>Work-from-home Experience</a:t>
            </a:r>
            <a:endParaRPr lang="en-HK" sz="1600" dirty="0"/>
          </a:p>
        </p:txBody>
      </p:sp>
      <p:sp>
        <p:nvSpPr>
          <p:cNvPr id="16" name="Oval 15">
            <a:extLst>
              <a:ext uri="{FF2B5EF4-FFF2-40B4-BE49-F238E27FC236}">
                <a16:creationId xmlns:a16="http://schemas.microsoft.com/office/drawing/2014/main" id="{5CA9B594-FC88-8FF7-95D2-590D5013A841}"/>
              </a:ext>
            </a:extLst>
          </p:cNvPr>
          <p:cNvSpPr/>
          <p:nvPr/>
        </p:nvSpPr>
        <p:spPr>
          <a:xfrm>
            <a:off x="4150196" y="4560860"/>
            <a:ext cx="1944216" cy="832621"/>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HK" sz="2400"/>
          </a:p>
        </p:txBody>
      </p:sp>
      <p:sp>
        <p:nvSpPr>
          <p:cNvPr id="17" name="Oval 16">
            <a:extLst>
              <a:ext uri="{FF2B5EF4-FFF2-40B4-BE49-F238E27FC236}">
                <a16:creationId xmlns:a16="http://schemas.microsoft.com/office/drawing/2014/main" id="{6CEE652B-EF21-0B97-0EEC-EE29DF94937F}"/>
              </a:ext>
            </a:extLst>
          </p:cNvPr>
          <p:cNvSpPr/>
          <p:nvPr/>
        </p:nvSpPr>
        <p:spPr>
          <a:xfrm>
            <a:off x="6555952" y="4557825"/>
            <a:ext cx="1944216" cy="832621"/>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HK" sz="2400"/>
          </a:p>
        </p:txBody>
      </p:sp>
      <p:sp>
        <p:nvSpPr>
          <p:cNvPr id="18" name="Oval 17">
            <a:extLst>
              <a:ext uri="{FF2B5EF4-FFF2-40B4-BE49-F238E27FC236}">
                <a16:creationId xmlns:a16="http://schemas.microsoft.com/office/drawing/2014/main" id="{80E7D1E6-9F5F-6A95-B8B1-BE3D8883F6BF}"/>
              </a:ext>
            </a:extLst>
          </p:cNvPr>
          <p:cNvSpPr/>
          <p:nvPr/>
        </p:nvSpPr>
        <p:spPr>
          <a:xfrm>
            <a:off x="8932216" y="4557824"/>
            <a:ext cx="1944216" cy="832621"/>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HK" sz="2400"/>
          </a:p>
        </p:txBody>
      </p:sp>
      <p:sp>
        <p:nvSpPr>
          <p:cNvPr id="20" name="TextBox 19">
            <a:extLst>
              <a:ext uri="{FF2B5EF4-FFF2-40B4-BE49-F238E27FC236}">
                <a16:creationId xmlns:a16="http://schemas.microsoft.com/office/drawing/2014/main" id="{9EA44367-2924-FCBE-9BA2-6866B87B66A0}"/>
              </a:ext>
            </a:extLst>
          </p:cNvPr>
          <p:cNvSpPr txBox="1"/>
          <p:nvPr/>
        </p:nvSpPr>
        <p:spPr>
          <a:xfrm>
            <a:off x="6591956" y="4740507"/>
            <a:ext cx="1872208" cy="535531"/>
          </a:xfrm>
          <a:prstGeom prst="rect">
            <a:avLst/>
          </a:prstGeom>
          <a:noFill/>
        </p:spPr>
        <p:txBody>
          <a:bodyPr wrap="square" rtlCol="0">
            <a:spAutoFit/>
          </a:bodyPr>
          <a:lstStyle/>
          <a:p>
            <a:pPr algn="ctr">
              <a:lnSpc>
                <a:spcPct val="90000"/>
              </a:lnSpc>
            </a:pPr>
            <a:r>
              <a:rPr lang="en-US" sz="1600" dirty="0"/>
              <a:t>Employee Engagement</a:t>
            </a:r>
            <a:endParaRPr lang="en-HK" sz="1600" dirty="0"/>
          </a:p>
        </p:txBody>
      </p:sp>
      <p:sp>
        <p:nvSpPr>
          <p:cNvPr id="21" name="TextBox 20">
            <a:extLst>
              <a:ext uri="{FF2B5EF4-FFF2-40B4-BE49-F238E27FC236}">
                <a16:creationId xmlns:a16="http://schemas.microsoft.com/office/drawing/2014/main" id="{AF4B42D3-762D-FD6A-BA40-58E6DEBFDF6D}"/>
              </a:ext>
            </a:extLst>
          </p:cNvPr>
          <p:cNvSpPr txBox="1"/>
          <p:nvPr/>
        </p:nvSpPr>
        <p:spPr>
          <a:xfrm>
            <a:off x="8961708" y="4817168"/>
            <a:ext cx="1872208" cy="313932"/>
          </a:xfrm>
          <a:prstGeom prst="rect">
            <a:avLst/>
          </a:prstGeom>
          <a:noFill/>
        </p:spPr>
        <p:txBody>
          <a:bodyPr wrap="square" rtlCol="0">
            <a:spAutoFit/>
          </a:bodyPr>
          <a:lstStyle/>
          <a:p>
            <a:pPr algn="ctr">
              <a:lnSpc>
                <a:spcPct val="90000"/>
              </a:lnSpc>
            </a:pPr>
            <a:r>
              <a:rPr lang="en-US" sz="1600" dirty="0"/>
              <a:t>Job Satisfaction</a:t>
            </a:r>
            <a:endParaRPr lang="en-HK" sz="1600" dirty="0"/>
          </a:p>
        </p:txBody>
      </p:sp>
      <p:cxnSp>
        <p:nvCxnSpPr>
          <p:cNvPr id="23" name="Straight Arrow Connector 22">
            <a:extLst>
              <a:ext uri="{FF2B5EF4-FFF2-40B4-BE49-F238E27FC236}">
                <a16:creationId xmlns:a16="http://schemas.microsoft.com/office/drawing/2014/main" id="{55196188-8AAC-94BD-BD78-83DCFB2E8FDE}"/>
              </a:ext>
            </a:extLst>
          </p:cNvPr>
          <p:cNvCxnSpPr>
            <a:stCxn id="10" idx="6"/>
            <a:endCxn id="16" idx="2"/>
          </p:cNvCxnSpPr>
          <p:nvPr/>
        </p:nvCxnSpPr>
        <p:spPr>
          <a:xfrm flipV="1">
            <a:off x="3718148" y="4977171"/>
            <a:ext cx="432048" cy="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2BA75202-A2D4-4DF2-50C5-A22CBFCF9062}"/>
              </a:ext>
            </a:extLst>
          </p:cNvPr>
          <p:cNvCxnSpPr>
            <a:stCxn id="16" idx="6"/>
            <a:endCxn id="17" idx="2"/>
          </p:cNvCxnSpPr>
          <p:nvPr/>
        </p:nvCxnSpPr>
        <p:spPr>
          <a:xfrm flipV="1">
            <a:off x="6094412" y="4974136"/>
            <a:ext cx="461540" cy="30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74470B0D-1FF1-0805-7DE3-0F23D143B578}"/>
              </a:ext>
            </a:extLst>
          </p:cNvPr>
          <p:cNvCxnSpPr>
            <a:stCxn id="5" idx="6"/>
            <a:endCxn id="7" idx="2"/>
          </p:cNvCxnSpPr>
          <p:nvPr/>
        </p:nvCxnSpPr>
        <p:spPr>
          <a:xfrm flipV="1">
            <a:off x="4078188" y="2567599"/>
            <a:ext cx="453530" cy="1304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81B23EAB-E5B9-3A1E-2D64-3E23258A4FC1}"/>
              </a:ext>
            </a:extLst>
          </p:cNvPr>
          <p:cNvCxnSpPr>
            <a:stCxn id="7" idx="6"/>
          </p:cNvCxnSpPr>
          <p:nvPr/>
        </p:nvCxnSpPr>
        <p:spPr>
          <a:xfrm>
            <a:off x="6835974" y="2567599"/>
            <a:ext cx="692086" cy="652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C476FE0-6570-D910-E6BB-31EF6FAB9412}"/>
              </a:ext>
            </a:extLst>
          </p:cNvPr>
          <p:cNvCxnSpPr>
            <a:stCxn id="10" idx="0"/>
          </p:cNvCxnSpPr>
          <p:nvPr/>
        </p:nvCxnSpPr>
        <p:spPr>
          <a:xfrm flipV="1">
            <a:off x="2746040" y="4175651"/>
            <a:ext cx="0" cy="3852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0A7501C-A039-C171-2D5E-6FB3B8277407}"/>
              </a:ext>
            </a:extLst>
          </p:cNvPr>
          <p:cNvCxnSpPr/>
          <p:nvPr/>
        </p:nvCxnSpPr>
        <p:spPr>
          <a:xfrm>
            <a:off x="2746040" y="4175651"/>
            <a:ext cx="47820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FC5B1DB8-349D-E476-0BA4-2B3E674369C9}"/>
              </a:ext>
            </a:extLst>
          </p:cNvPr>
          <p:cNvCxnSpPr>
            <a:endCxn id="17" idx="0"/>
          </p:cNvCxnSpPr>
          <p:nvPr/>
        </p:nvCxnSpPr>
        <p:spPr>
          <a:xfrm>
            <a:off x="7528060" y="4175651"/>
            <a:ext cx="0" cy="38217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E9335FC1-7A8F-9122-7F12-5587116CABA0}"/>
              </a:ext>
            </a:extLst>
          </p:cNvPr>
          <p:cNvSpPr txBox="1"/>
          <p:nvPr/>
        </p:nvSpPr>
        <p:spPr>
          <a:xfrm>
            <a:off x="1485899" y="3429000"/>
            <a:ext cx="4782013" cy="424732"/>
          </a:xfrm>
          <a:prstGeom prst="rect">
            <a:avLst/>
          </a:prstGeom>
          <a:noFill/>
          <a:ln>
            <a:noFill/>
          </a:ln>
        </p:spPr>
        <p:txBody>
          <a:bodyPr wrap="square" rtlCol="0">
            <a:spAutoFit/>
          </a:bodyPr>
          <a:lstStyle/>
          <a:p>
            <a:pPr>
              <a:lnSpc>
                <a:spcPct val="90000"/>
              </a:lnSpc>
            </a:pPr>
            <a:r>
              <a:rPr lang="en-US" sz="2400" dirty="0"/>
              <a:t>San Lee’s Research Framework</a:t>
            </a:r>
            <a:endParaRPr lang="en-HK" sz="2400" dirty="0"/>
          </a:p>
        </p:txBody>
      </p:sp>
      <p:cxnSp>
        <p:nvCxnSpPr>
          <p:cNvPr id="57" name="Straight Arrow Connector 56">
            <a:extLst>
              <a:ext uri="{FF2B5EF4-FFF2-40B4-BE49-F238E27FC236}">
                <a16:creationId xmlns:a16="http://schemas.microsoft.com/office/drawing/2014/main" id="{7C75703E-3E5C-C823-91B2-030207EDC3B3}"/>
              </a:ext>
            </a:extLst>
          </p:cNvPr>
          <p:cNvCxnSpPr>
            <a:stCxn id="17" idx="6"/>
            <a:endCxn id="18" idx="2"/>
          </p:cNvCxnSpPr>
          <p:nvPr/>
        </p:nvCxnSpPr>
        <p:spPr>
          <a:xfrm flipV="1">
            <a:off x="8500168" y="4974135"/>
            <a:ext cx="432048" cy="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356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AF3FE-C9A7-3935-A815-816E346C0630}"/>
              </a:ext>
            </a:extLst>
          </p:cNvPr>
          <p:cNvSpPr>
            <a:spLocks noGrp="1"/>
          </p:cNvSpPr>
          <p:nvPr>
            <p:ph type="title"/>
          </p:nvPr>
        </p:nvSpPr>
        <p:spPr>
          <a:xfrm>
            <a:off x="1217614" y="274638"/>
            <a:ext cx="9753600" cy="490066"/>
          </a:xfrm>
        </p:spPr>
        <p:txBody>
          <a:bodyPr>
            <a:normAutofit fontScale="90000"/>
          </a:bodyPr>
          <a:lstStyle/>
          <a:p>
            <a:r>
              <a:rPr lang="en-US" dirty="0"/>
              <a:t>Example - findings</a:t>
            </a:r>
            <a:endParaRPr lang="en-HK" dirty="0"/>
          </a:p>
        </p:txBody>
      </p:sp>
      <p:sp>
        <p:nvSpPr>
          <p:cNvPr id="4" name="Slide Number Placeholder 3">
            <a:extLst>
              <a:ext uri="{FF2B5EF4-FFF2-40B4-BE49-F238E27FC236}">
                <a16:creationId xmlns:a16="http://schemas.microsoft.com/office/drawing/2014/main" id="{33800E14-F718-0D99-5BB7-B0C8A8C607D2}"/>
              </a:ext>
            </a:extLst>
          </p:cNvPr>
          <p:cNvSpPr>
            <a:spLocks noGrp="1"/>
          </p:cNvSpPr>
          <p:nvPr>
            <p:ph type="sldNum" sz="quarter" idx="12"/>
          </p:nvPr>
        </p:nvSpPr>
        <p:spPr/>
        <p:txBody>
          <a:bodyPr/>
          <a:lstStyle/>
          <a:p>
            <a:fld id="{F36C87F6-986D-49E6-AF40-1B3A1EE8064D}" type="slidenum">
              <a:rPr lang="en-HK" smtClean="0"/>
              <a:t>13</a:t>
            </a:fld>
            <a:endParaRPr lang="en-HK"/>
          </a:p>
        </p:txBody>
      </p:sp>
      <p:pic>
        <p:nvPicPr>
          <p:cNvPr id="5" name="Content Placeholder 4">
            <a:extLst>
              <a:ext uri="{FF2B5EF4-FFF2-40B4-BE49-F238E27FC236}">
                <a16:creationId xmlns:a16="http://schemas.microsoft.com/office/drawing/2014/main" id="{5ABF20BF-AAE6-0F6B-6485-FFA03907579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6078" r="20882"/>
          <a:stretch>
            <a:fillRect/>
          </a:stretch>
        </p:blipFill>
        <p:spPr bwMode="auto">
          <a:xfrm>
            <a:off x="1217613" y="980727"/>
            <a:ext cx="8610599" cy="5467699"/>
          </a:xfrm>
          <a:prstGeom prst="rect">
            <a:avLst/>
          </a:prstGeom>
          <a:noFill/>
          <a:ln>
            <a:noFill/>
          </a:ln>
        </p:spPr>
      </p:pic>
      <p:sp>
        <p:nvSpPr>
          <p:cNvPr id="6" name="TextBox 5">
            <a:extLst>
              <a:ext uri="{FF2B5EF4-FFF2-40B4-BE49-F238E27FC236}">
                <a16:creationId xmlns:a16="http://schemas.microsoft.com/office/drawing/2014/main" id="{C3C2BA1A-DAC6-02CC-D739-18EC51ACB829}"/>
              </a:ext>
            </a:extLst>
          </p:cNvPr>
          <p:cNvSpPr txBox="1"/>
          <p:nvPr/>
        </p:nvSpPr>
        <p:spPr>
          <a:xfrm>
            <a:off x="1217612" y="1124744"/>
            <a:ext cx="1564431" cy="480131"/>
          </a:xfrm>
          <a:prstGeom prst="rect">
            <a:avLst/>
          </a:prstGeom>
          <a:noFill/>
        </p:spPr>
        <p:txBody>
          <a:bodyPr wrap="square" rtlCol="0">
            <a:spAutoFit/>
          </a:bodyPr>
          <a:lstStyle/>
          <a:p>
            <a:pPr algn="ctr">
              <a:lnSpc>
                <a:spcPct val="90000"/>
              </a:lnSpc>
            </a:pPr>
            <a:r>
              <a:rPr lang="en-US" sz="1400" b="1" dirty="0"/>
              <a:t>Organizational Trust</a:t>
            </a:r>
            <a:endParaRPr lang="en-HK" sz="2400" b="1" dirty="0"/>
          </a:p>
        </p:txBody>
      </p:sp>
      <p:sp>
        <p:nvSpPr>
          <p:cNvPr id="7" name="TextBox 6">
            <a:extLst>
              <a:ext uri="{FF2B5EF4-FFF2-40B4-BE49-F238E27FC236}">
                <a16:creationId xmlns:a16="http://schemas.microsoft.com/office/drawing/2014/main" id="{3BBA29E8-2A55-9406-7989-8F5299F89D2F}"/>
              </a:ext>
            </a:extLst>
          </p:cNvPr>
          <p:cNvSpPr txBox="1"/>
          <p:nvPr/>
        </p:nvSpPr>
        <p:spPr>
          <a:xfrm>
            <a:off x="3430116" y="740660"/>
            <a:ext cx="1800200" cy="480131"/>
          </a:xfrm>
          <a:prstGeom prst="rect">
            <a:avLst/>
          </a:prstGeom>
          <a:noFill/>
        </p:spPr>
        <p:txBody>
          <a:bodyPr wrap="square" rtlCol="0">
            <a:spAutoFit/>
          </a:bodyPr>
          <a:lstStyle/>
          <a:p>
            <a:pPr algn="ctr">
              <a:lnSpc>
                <a:spcPct val="90000"/>
              </a:lnSpc>
            </a:pPr>
            <a:r>
              <a:rPr lang="en-US" sz="1400" b="1" dirty="0"/>
              <a:t>Work-from-home Experience</a:t>
            </a:r>
            <a:endParaRPr lang="en-HK" sz="2400" b="1" dirty="0"/>
          </a:p>
        </p:txBody>
      </p:sp>
      <p:sp>
        <p:nvSpPr>
          <p:cNvPr id="8" name="TextBox 7">
            <a:extLst>
              <a:ext uri="{FF2B5EF4-FFF2-40B4-BE49-F238E27FC236}">
                <a16:creationId xmlns:a16="http://schemas.microsoft.com/office/drawing/2014/main" id="{40F11FE9-4E69-BCD0-8206-78D2A5EC6D30}"/>
              </a:ext>
            </a:extLst>
          </p:cNvPr>
          <p:cNvSpPr txBox="1"/>
          <p:nvPr/>
        </p:nvSpPr>
        <p:spPr>
          <a:xfrm>
            <a:off x="6382444" y="793188"/>
            <a:ext cx="1800200" cy="286232"/>
          </a:xfrm>
          <a:prstGeom prst="rect">
            <a:avLst/>
          </a:prstGeom>
          <a:noFill/>
        </p:spPr>
        <p:txBody>
          <a:bodyPr wrap="square" rtlCol="0">
            <a:spAutoFit/>
          </a:bodyPr>
          <a:lstStyle/>
          <a:p>
            <a:pPr algn="ctr">
              <a:lnSpc>
                <a:spcPct val="90000"/>
              </a:lnSpc>
            </a:pPr>
            <a:r>
              <a:rPr lang="en-US" sz="1400" b="1" dirty="0"/>
              <a:t>Work Outcomes</a:t>
            </a:r>
            <a:endParaRPr lang="en-HK" sz="2400" b="1" dirty="0"/>
          </a:p>
        </p:txBody>
      </p:sp>
      <p:pic>
        <p:nvPicPr>
          <p:cNvPr id="11" name="Picture 10">
            <a:extLst>
              <a:ext uri="{FF2B5EF4-FFF2-40B4-BE49-F238E27FC236}">
                <a16:creationId xmlns:a16="http://schemas.microsoft.com/office/drawing/2014/main" id="{584A9539-BDD4-76BA-EC6C-73FC0390E074}"/>
              </a:ext>
            </a:extLst>
          </p:cNvPr>
          <p:cNvPicPr>
            <a:picLocks noChangeAspect="1"/>
          </p:cNvPicPr>
          <p:nvPr/>
        </p:nvPicPr>
        <p:blipFill>
          <a:blip r:embed="rId3"/>
          <a:stretch>
            <a:fillRect/>
          </a:stretch>
        </p:blipFill>
        <p:spPr>
          <a:xfrm>
            <a:off x="8110636" y="80247"/>
            <a:ext cx="3683362" cy="2628673"/>
          </a:xfrm>
          <a:prstGeom prst="rect">
            <a:avLst/>
          </a:prstGeom>
        </p:spPr>
      </p:pic>
      <p:pic>
        <p:nvPicPr>
          <p:cNvPr id="13" name="Picture 12">
            <a:extLst>
              <a:ext uri="{FF2B5EF4-FFF2-40B4-BE49-F238E27FC236}">
                <a16:creationId xmlns:a16="http://schemas.microsoft.com/office/drawing/2014/main" id="{85D8CE4A-FE4C-600D-F471-7485AC8B1BCA}"/>
              </a:ext>
            </a:extLst>
          </p:cNvPr>
          <p:cNvPicPr>
            <a:picLocks noChangeAspect="1"/>
          </p:cNvPicPr>
          <p:nvPr/>
        </p:nvPicPr>
        <p:blipFill>
          <a:blip r:embed="rId4"/>
          <a:stretch>
            <a:fillRect/>
          </a:stretch>
        </p:blipFill>
        <p:spPr>
          <a:xfrm>
            <a:off x="8182644" y="3559121"/>
            <a:ext cx="3793144" cy="3070280"/>
          </a:xfrm>
          <a:prstGeom prst="rect">
            <a:avLst/>
          </a:prstGeom>
        </p:spPr>
      </p:pic>
    </p:spTree>
    <p:extLst>
      <p:ext uri="{BB962C8B-B14F-4D97-AF65-F5344CB8AC3E}">
        <p14:creationId xmlns:p14="http://schemas.microsoft.com/office/powerpoint/2010/main" val="2999288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A58CF-F062-4F13-A036-A00170BA400A}"/>
              </a:ext>
            </a:extLst>
          </p:cNvPr>
          <p:cNvSpPr>
            <a:spLocks noGrp="1"/>
          </p:cNvSpPr>
          <p:nvPr>
            <p:ph type="title"/>
          </p:nvPr>
        </p:nvSpPr>
        <p:spPr/>
        <p:txBody>
          <a:bodyPr/>
          <a:lstStyle/>
          <a:p>
            <a:r>
              <a:rPr lang="en-HK" dirty="0"/>
              <a:t>What is a theory?</a:t>
            </a:r>
            <a:endParaRPr lang="en-GB" dirty="0"/>
          </a:p>
        </p:txBody>
      </p:sp>
      <p:sp>
        <p:nvSpPr>
          <p:cNvPr id="3" name="Content Placeholder 2">
            <a:extLst>
              <a:ext uri="{FF2B5EF4-FFF2-40B4-BE49-F238E27FC236}">
                <a16:creationId xmlns:a16="http://schemas.microsoft.com/office/drawing/2014/main" id="{6EC34511-0B50-4477-9525-2681FCD8A085}"/>
              </a:ext>
            </a:extLst>
          </p:cNvPr>
          <p:cNvSpPr>
            <a:spLocks noGrp="1"/>
          </p:cNvSpPr>
          <p:nvPr>
            <p:ph idx="1"/>
          </p:nvPr>
        </p:nvSpPr>
        <p:spPr/>
        <p:txBody>
          <a:bodyPr>
            <a:normAutofit lnSpcReduction="10000"/>
          </a:bodyPr>
          <a:lstStyle/>
          <a:p>
            <a:r>
              <a:rPr lang="en-HK" dirty="0"/>
              <a:t>A theory is "an ordered set of assertions about a </a:t>
            </a:r>
            <a:r>
              <a:rPr lang="en-HK" dirty="0">
                <a:solidFill>
                  <a:srgbClr val="FF0000"/>
                </a:solidFill>
              </a:rPr>
              <a:t>generic behaviour or structure</a:t>
            </a:r>
            <a:r>
              <a:rPr lang="en-HK" dirty="0"/>
              <a:t> assumed to hold throughout a significant </a:t>
            </a:r>
            <a:r>
              <a:rPr lang="en-HK" dirty="0">
                <a:solidFill>
                  <a:srgbClr val="FF0000"/>
                </a:solidFill>
              </a:rPr>
              <a:t>range of specific instances</a:t>
            </a:r>
            <a:r>
              <a:rPr lang="en-HK" dirty="0"/>
              <a:t>" (Sutherland 1975 as cited in Weick 1989, p. 517). </a:t>
            </a:r>
          </a:p>
          <a:p>
            <a:r>
              <a:rPr lang="en-HK" dirty="0"/>
              <a:t>It is a set of interrelated constructs, definitions, and propositions that present a systematic view of phenomena by specifying relations among variables, with the purpose of explaining and predicting the phenomena.</a:t>
            </a:r>
          </a:p>
          <a:p>
            <a:pPr lvl="1"/>
            <a:r>
              <a:rPr lang="en-HK" dirty="0"/>
              <a:t>Constructs are concepts adapted for a research purpose</a:t>
            </a:r>
          </a:p>
          <a:p>
            <a:pPr lvl="1"/>
            <a:r>
              <a:rPr lang="en-HK" dirty="0"/>
              <a:t>Through research, researchers can </a:t>
            </a:r>
            <a:r>
              <a:rPr lang="en-HK" dirty="0">
                <a:solidFill>
                  <a:srgbClr val="FF0000"/>
                </a:solidFill>
              </a:rPr>
              <a:t>develop, modify, or evaluate </a:t>
            </a:r>
            <a:r>
              <a:rPr lang="en-HK" dirty="0"/>
              <a:t>theories.</a:t>
            </a:r>
          </a:p>
          <a:p>
            <a:r>
              <a:rPr lang="en-HK" dirty="0"/>
              <a:t>In a broad sense, any idea about how things relate to each other can be considered as a theory.</a:t>
            </a:r>
          </a:p>
        </p:txBody>
      </p:sp>
    </p:spTree>
    <p:extLst>
      <p:ext uri="{BB962C8B-B14F-4D97-AF65-F5344CB8AC3E}">
        <p14:creationId xmlns:p14="http://schemas.microsoft.com/office/powerpoint/2010/main" val="3997996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88B4B-1094-F3B6-6734-4D3158D6D297}"/>
              </a:ext>
            </a:extLst>
          </p:cNvPr>
          <p:cNvSpPr>
            <a:spLocks noGrp="1"/>
          </p:cNvSpPr>
          <p:nvPr>
            <p:ph type="title"/>
          </p:nvPr>
        </p:nvSpPr>
        <p:spPr>
          <a:xfrm>
            <a:off x="754632" y="513557"/>
            <a:ext cx="6995963" cy="1325562"/>
          </a:xfrm>
        </p:spPr>
        <p:txBody>
          <a:bodyPr/>
          <a:lstStyle/>
          <a:p>
            <a:r>
              <a:rPr lang="en-US" altLang="en-US" dirty="0"/>
              <a:t>Theoretical Framework</a:t>
            </a:r>
            <a:endParaRPr lang="en-GB" dirty="0"/>
          </a:p>
        </p:txBody>
      </p:sp>
      <p:sp>
        <p:nvSpPr>
          <p:cNvPr id="3" name="Content Placeholder 2">
            <a:extLst>
              <a:ext uri="{FF2B5EF4-FFF2-40B4-BE49-F238E27FC236}">
                <a16:creationId xmlns:a16="http://schemas.microsoft.com/office/drawing/2014/main" id="{E763F544-E0F1-CA6F-7DA0-DA3EB727BD94}"/>
              </a:ext>
            </a:extLst>
          </p:cNvPr>
          <p:cNvSpPr>
            <a:spLocks noGrp="1"/>
          </p:cNvSpPr>
          <p:nvPr>
            <p:ph idx="1"/>
          </p:nvPr>
        </p:nvSpPr>
        <p:spPr>
          <a:xfrm>
            <a:off x="611123" y="2304059"/>
            <a:ext cx="9753600" cy="4343400"/>
          </a:xfrm>
        </p:spPr>
        <p:txBody>
          <a:bodyPr>
            <a:normAutofit lnSpcReduction="10000"/>
          </a:bodyPr>
          <a:lstStyle/>
          <a:p>
            <a:r>
              <a:rPr lang="en-HK" altLang="en-US" dirty="0">
                <a:solidFill>
                  <a:srgbClr val="FF0000"/>
                </a:solidFill>
              </a:rPr>
              <a:t>A theoretical framework </a:t>
            </a:r>
            <a:r>
              <a:rPr lang="en-HK" altLang="en-US" dirty="0"/>
              <a:t>is a single formal theory. When a study is designed around a theoretical framework (e.g., </a:t>
            </a:r>
            <a:r>
              <a:rPr lang="en-HK" altLang="en-US" b="1" dirty="0"/>
              <a:t>theory of planned behaviour</a:t>
            </a:r>
            <a:r>
              <a:rPr lang="en-HK" altLang="en-US" dirty="0"/>
              <a:t>), the theory is the primary means in which the research problem is understood and investigated. </a:t>
            </a:r>
          </a:p>
          <a:p>
            <a:r>
              <a:rPr lang="en-HK" altLang="en-US" dirty="0">
                <a:solidFill>
                  <a:srgbClr val="FF0000"/>
                </a:solidFill>
              </a:rPr>
              <a:t>A conceptual framework </a:t>
            </a:r>
            <a:r>
              <a:rPr lang="en-HK" altLang="en-US" dirty="0"/>
              <a:t>is composed of several concepts. It includes one or more formal theories as well as other concepts and empirical findings from the literature.</a:t>
            </a:r>
          </a:p>
          <a:p>
            <a:r>
              <a:rPr lang="en-HK" altLang="en-US" dirty="0"/>
              <a:t>A theoretical/conceptual </a:t>
            </a:r>
            <a:r>
              <a:rPr lang="en-HK" altLang="en-US" b="1" dirty="0"/>
              <a:t>framework</a:t>
            </a:r>
          </a:p>
          <a:p>
            <a:pPr lvl="1"/>
            <a:r>
              <a:rPr lang="en-GB" altLang="en-US" dirty="0"/>
              <a:t>Provides a context for examining a problem i.e. theoretical rationale for developing hypotheses.</a:t>
            </a:r>
          </a:p>
          <a:p>
            <a:pPr lvl="1"/>
            <a:r>
              <a:rPr lang="en-GB" altLang="en-US" dirty="0"/>
              <a:t>Serves as a guide to systematically identify logical, precisely defined relationships among variables.</a:t>
            </a:r>
            <a:endParaRPr lang="en-GB" dirty="0"/>
          </a:p>
        </p:txBody>
      </p:sp>
      <p:sp>
        <p:nvSpPr>
          <p:cNvPr id="4" name="Slide Number Placeholder 3">
            <a:extLst>
              <a:ext uri="{FF2B5EF4-FFF2-40B4-BE49-F238E27FC236}">
                <a16:creationId xmlns:a16="http://schemas.microsoft.com/office/drawing/2014/main" id="{454481F1-FFC9-76AC-E4FF-5E845B927371}"/>
              </a:ext>
            </a:extLst>
          </p:cNvPr>
          <p:cNvSpPr>
            <a:spLocks noGrp="1"/>
          </p:cNvSpPr>
          <p:nvPr>
            <p:ph type="sldNum" sz="quarter" idx="12"/>
          </p:nvPr>
        </p:nvSpPr>
        <p:spPr/>
        <p:txBody>
          <a:bodyPr/>
          <a:lstStyle/>
          <a:p>
            <a:fld id="{F36C87F6-986D-49E6-AF40-1B3A1EE8064D}" type="slidenum">
              <a:rPr lang="en-GB" smtClean="0"/>
              <a:t>15</a:t>
            </a:fld>
            <a:endParaRPr lang="en-GB"/>
          </a:p>
        </p:txBody>
      </p:sp>
      <p:pic>
        <p:nvPicPr>
          <p:cNvPr id="1028" name="Picture 4" descr="Theory of Planned Behavior">
            <a:extLst>
              <a:ext uri="{FF2B5EF4-FFF2-40B4-BE49-F238E27FC236}">
                <a16:creationId xmlns:a16="http://schemas.microsoft.com/office/drawing/2014/main" id="{5D0316CB-08DF-49BA-59C8-C758D7C953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38628" y="210542"/>
            <a:ext cx="3456384" cy="1910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716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981844" y="447263"/>
            <a:ext cx="2592288" cy="955575"/>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smtClean="0"/>
              <a:pPr/>
              <a:t>16</a:t>
            </a:fld>
            <a:endParaRPr lang="en-US" dirty="0"/>
          </a:p>
        </p:txBody>
      </p:sp>
      <p:sp>
        <p:nvSpPr>
          <p:cNvPr id="6" name="Content Placeholder 5"/>
          <p:cNvSpPr>
            <a:spLocks noGrp="1"/>
          </p:cNvSpPr>
          <p:nvPr>
            <p:ph idx="1"/>
          </p:nvPr>
        </p:nvSpPr>
        <p:spPr>
          <a:xfrm>
            <a:off x="837828" y="2276872"/>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51139" y="1412776"/>
            <a:ext cx="2819400" cy="2095500"/>
          </a:xfrm>
          <a:prstGeom prst="rect">
            <a:avLst/>
          </a:prstGeom>
          <a:ln>
            <a:solidFill>
              <a:srgbClr val="FF0000"/>
            </a:solidFill>
          </a:ln>
        </p:spPr>
        <p:txBody>
          <a:bodyPr vert="horz" lIns="91440" tIns="45720" rIns="91440" bIns="45720" rtlCol="0">
            <a:normAutofit/>
          </a:bodyPr>
          <a:lstStyle/>
          <a:p>
            <a:pPr>
              <a:lnSpc>
                <a:spcPct val="90000"/>
              </a:lnSpc>
              <a:buClr>
                <a:schemeClr val="tx1">
                  <a:lumMod val="50000"/>
                  <a:lumOff val="50000"/>
                </a:schemeClr>
              </a:buClr>
            </a:pPr>
            <a:r>
              <a:rPr lang="en-US" sz="2000" dirty="0">
                <a:latin typeface="Century Gothic" panose="020B0502020202020204" pitchFamily="34" charset="0"/>
                <a:cs typeface="Arial" panose="020B0604020202020204" pitchFamily="34" charset="0"/>
              </a:rPr>
              <a:t>SERVQUAL</a:t>
            </a:r>
            <a:r>
              <a:rPr lang="en-US" dirty="0">
                <a:latin typeface="Century Gothic" panose="020B0502020202020204" pitchFamily="34" charset="0"/>
                <a:cs typeface="Arial" panose="020B0604020202020204" pitchFamily="34" charset="0"/>
              </a:rPr>
              <a:t> </a:t>
            </a:r>
            <a:r>
              <a:rPr lang="en-US" sz="1400" dirty="0">
                <a:latin typeface="Century Gothic" panose="020B0502020202020204" pitchFamily="34" charset="0"/>
                <a:cs typeface="Arial" panose="020B0604020202020204" pitchFamily="34" charset="0"/>
              </a:rPr>
              <a:t>(</a:t>
            </a:r>
            <a:r>
              <a:rPr lang="en-GB" sz="1400" dirty="0" err="1">
                <a:latin typeface="Century Gothic" panose="020B0502020202020204" pitchFamily="34" charset="0"/>
                <a:cs typeface="Arial" panose="020B0604020202020204" pitchFamily="34" charset="0"/>
              </a:rPr>
              <a:t>Parasuraman</a:t>
            </a:r>
            <a:r>
              <a:rPr lang="en-GB" sz="1400" dirty="0">
                <a:latin typeface="Century Gothic" panose="020B0502020202020204" pitchFamily="34" charset="0"/>
                <a:cs typeface="Arial" panose="020B0604020202020204" pitchFamily="34" charset="0"/>
              </a:rPr>
              <a:t>, </a:t>
            </a:r>
          </a:p>
          <a:p>
            <a:pPr marL="228600" indent="-228600">
              <a:lnSpc>
                <a:spcPct val="90000"/>
              </a:lnSpc>
              <a:buClr>
                <a:schemeClr val="tx1">
                  <a:lumMod val="50000"/>
                  <a:lumOff val="50000"/>
                </a:schemeClr>
              </a:buClr>
            </a:pPr>
            <a:r>
              <a:rPr lang="en-GB" sz="1400" dirty="0" err="1">
                <a:latin typeface="Century Gothic" panose="020B0502020202020204" pitchFamily="34" charset="0"/>
                <a:cs typeface="Arial" panose="020B0604020202020204" pitchFamily="34" charset="0"/>
              </a:rPr>
              <a:t>Zeithaml</a:t>
            </a:r>
            <a:r>
              <a:rPr lang="en-GB" sz="1400" dirty="0">
                <a:latin typeface="Century Gothic" panose="020B0502020202020204" pitchFamily="34" charset="0"/>
                <a:cs typeface="Arial" panose="020B0604020202020204" pitchFamily="34" charset="0"/>
              </a:rPr>
              <a:t> &amp; Berry, 1984)</a:t>
            </a:r>
          </a:p>
          <a:p>
            <a:pPr marL="347663" lvl="1" indent="-288925">
              <a:lnSpc>
                <a:spcPct val="90000"/>
              </a:lnSpc>
              <a:buClr>
                <a:schemeClr val="tx1">
                  <a:lumMod val="50000"/>
                  <a:lumOff val="50000"/>
                </a:schemeClr>
              </a:buClr>
              <a:buFont typeface="Arial" panose="020B0604020202020204" pitchFamily="34" charset="0"/>
              <a:buChar char="&gt;"/>
            </a:pPr>
            <a:r>
              <a:rPr lang="en-GB" sz="2000" dirty="0">
                <a:latin typeface="Century Gothic" panose="020B0502020202020204" pitchFamily="34" charset="0"/>
                <a:cs typeface="Arial" panose="020B0604020202020204" pitchFamily="34" charset="0"/>
              </a:rPr>
              <a:t>Tangibles</a:t>
            </a:r>
          </a:p>
          <a:p>
            <a:pPr marL="347663" lvl="1" indent="-288925">
              <a:lnSpc>
                <a:spcPct val="90000"/>
              </a:lnSpc>
              <a:buClr>
                <a:schemeClr val="tx1">
                  <a:lumMod val="50000"/>
                  <a:lumOff val="50000"/>
                </a:schemeClr>
              </a:buClr>
              <a:buFont typeface="Arial" panose="020B0604020202020204" pitchFamily="34" charset="0"/>
              <a:buChar char="&gt;"/>
            </a:pPr>
            <a:r>
              <a:rPr lang="en-GB" sz="2000" dirty="0">
                <a:latin typeface="Century Gothic" panose="020B0502020202020204" pitchFamily="34" charset="0"/>
                <a:cs typeface="Arial" panose="020B0604020202020204" pitchFamily="34" charset="0"/>
              </a:rPr>
              <a:t>Reliability</a:t>
            </a:r>
          </a:p>
          <a:p>
            <a:pPr marL="347663" lvl="1" indent="-288925">
              <a:lnSpc>
                <a:spcPct val="90000"/>
              </a:lnSpc>
              <a:buClr>
                <a:schemeClr val="tx1">
                  <a:lumMod val="50000"/>
                  <a:lumOff val="50000"/>
                </a:schemeClr>
              </a:buClr>
              <a:buFont typeface="Arial" panose="020B0604020202020204" pitchFamily="34" charset="0"/>
              <a:buChar char="&gt;"/>
            </a:pPr>
            <a:r>
              <a:rPr lang="en-GB" sz="2000" dirty="0">
                <a:latin typeface="Century Gothic" panose="020B0502020202020204" pitchFamily="34" charset="0"/>
                <a:cs typeface="Arial" panose="020B0604020202020204" pitchFamily="34" charset="0"/>
              </a:rPr>
              <a:t>Responsiveness</a:t>
            </a:r>
          </a:p>
          <a:p>
            <a:pPr marL="347663" lvl="1" indent="-288925">
              <a:lnSpc>
                <a:spcPct val="90000"/>
              </a:lnSpc>
              <a:buClr>
                <a:schemeClr val="tx1">
                  <a:lumMod val="50000"/>
                  <a:lumOff val="50000"/>
                </a:schemeClr>
              </a:buClr>
              <a:buFont typeface="Arial" panose="020B0604020202020204" pitchFamily="34" charset="0"/>
              <a:buChar char="&gt;"/>
            </a:pPr>
            <a:r>
              <a:rPr lang="en-GB" sz="2000" dirty="0">
                <a:latin typeface="Century Gothic" panose="020B0502020202020204" pitchFamily="34" charset="0"/>
                <a:cs typeface="Arial" panose="020B0604020202020204" pitchFamily="34" charset="0"/>
              </a:rPr>
              <a:t>Assurance</a:t>
            </a:r>
          </a:p>
          <a:p>
            <a:pPr marL="347663" lvl="1" indent="-288925">
              <a:lnSpc>
                <a:spcPct val="90000"/>
              </a:lnSpc>
              <a:buClr>
                <a:schemeClr val="tx1">
                  <a:lumMod val="50000"/>
                  <a:lumOff val="50000"/>
                </a:schemeClr>
              </a:buClr>
              <a:buFont typeface="Arial" panose="020B0604020202020204" pitchFamily="34" charset="0"/>
              <a:buChar char="&gt;"/>
            </a:pPr>
            <a:r>
              <a:rPr lang="en-GB" sz="2000" dirty="0">
                <a:latin typeface="Century Gothic" panose="020B0502020202020204" pitchFamily="34" charset="0"/>
                <a:cs typeface="Arial" panose="020B0604020202020204" pitchFamily="34" charset="0"/>
              </a:rPr>
              <a:t>Empathy</a:t>
            </a:r>
          </a:p>
        </p:txBody>
      </p:sp>
      <p:sp>
        <p:nvSpPr>
          <p:cNvPr id="8" name="Content Placeholder 5"/>
          <p:cNvSpPr txBox="1">
            <a:spLocks/>
          </p:cNvSpPr>
          <p:nvPr/>
        </p:nvSpPr>
        <p:spPr>
          <a:xfrm>
            <a:off x="8459689" y="1431707"/>
            <a:ext cx="3491137" cy="2097015"/>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000" dirty="0">
                <a:latin typeface="Century Gothic" panose="020B0502020202020204" pitchFamily="34" charset="0"/>
                <a:cs typeface="Arial" panose="020B0604020202020204" pitchFamily="34" charset="0"/>
              </a:rPr>
              <a:t>Responsiveness (willingness to help customers and providing prompt service) is the most important factor in travel agencies in the United States</a:t>
            </a:r>
          </a:p>
        </p:txBody>
      </p:sp>
      <p:sp>
        <p:nvSpPr>
          <p:cNvPr id="9" name="Content Placeholder 5"/>
          <p:cNvSpPr txBox="1">
            <a:spLocks/>
          </p:cNvSpPr>
          <p:nvPr/>
        </p:nvSpPr>
        <p:spPr>
          <a:xfrm>
            <a:off x="4954896" y="914401"/>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1</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921934" y="159737"/>
            <a:ext cx="3048000" cy="6858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000" b="1" dirty="0">
                <a:latin typeface="Arial" panose="020B0604020202020204" pitchFamily="34" charset="0"/>
                <a:cs typeface="Arial" panose="020B0604020202020204" pitchFamily="34" charset="0"/>
              </a:rPr>
              <a:t>Theoretical Framework (lens)</a:t>
            </a:r>
            <a:endParaRPr lang="en-GB" sz="20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554416" y="225286"/>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2" name="Content Placeholder 5">
            <a:extLst>
              <a:ext uri="{FF2B5EF4-FFF2-40B4-BE49-F238E27FC236}">
                <a16:creationId xmlns:a16="http://schemas.microsoft.com/office/drawing/2014/main" id="{37E7BD3E-7157-971F-CCCE-5CD983AA27C8}"/>
              </a:ext>
            </a:extLst>
          </p:cNvPr>
          <p:cNvSpPr txBox="1">
            <a:spLocks/>
          </p:cNvSpPr>
          <p:nvPr/>
        </p:nvSpPr>
        <p:spPr>
          <a:xfrm>
            <a:off x="5066695" y="4299922"/>
            <a:ext cx="2819400" cy="2024565"/>
          </a:xfrm>
          <a:prstGeom prst="rect">
            <a:avLst/>
          </a:prstGeom>
          <a:ln>
            <a:solidFill>
              <a:srgbClr val="FF0000"/>
            </a:solidFill>
          </a:ln>
        </p:spPr>
        <p:txBody>
          <a:bodyPr vert="horz" lIns="91440" tIns="45720" rIns="91440" bIns="45720" rtlCol="0">
            <a:normAutofit/>
          </a:bodyPr>
          <a:lstStyle/>
          <a:p>
            <a:pPr marL="228600" indent="-228600">
              <a:lnSpc>
                <a:spcPct val="90000"/>
              </a:lnSpc>
              <a:buClr>
                <a:schemeClr val="tx1">
                  <a:lumMod val="50000"/>
                  <a:lumOff val="50000"/>
                </a:schemeClr>
              </a:buClr>
            </a:pPr>
            <a:r>
              <a:rPr lang="en-GB" sz="2000" dirty="0">
                <a:latin typeface="Century Gothic" panose="020B0502020202020204" pitchFamily="34" charset="0"/>
                <a:cs typeface="Arial" panose="020B0604020202020204" pitchFamily="34" charset="0"/>
              </a:rPr>
              <a:t>Perceived service quality </a:t>
            </a:r>
            <a:r>
              <a:rPr lang="en-GB" sz="1400" dirty="0">
                <a:latin typeface="Century Gothic" panose="020B0502020202020204" pitchFamily="34" charset="0"/>
                <a:cs typeface="Arial" panose="020B0604020202020204" pitchFamily="34" charset="0"/>
              </a:rPr>
              <a:t>(Brady &amp; Cronin, 2001)</a:t>
            </a:r>
          </a:p>
          <a:p>
            <a:pPr marL="347663" lvl="1" indent="-288925">
              <a:lnSpc>
                <a:spcPct val="90000"/>
              </a:lnSpc>
              <a:buClr>
                <a:schemeClr val="tx1">
                  <a:lumMod val="50000"/>
                  <a:lumOff val="50000"/>
                </a:schemeClr>
              </a:buClr>
              <a:buFont typeface="Arial" panose="020B0604020202020204" pitchFamily="34" charset="0"/>
              <a:buChar char="&gt;"/>
            </a:pPr>
            <a:r>
              <a:rPr lang="en-GB" sz="2000" dirty="0">
                <a:latin typeface="Century Gothic" panose="020B0502020202020204" pitchFamily="34" charset="0"/>
                <a:cs typeface="Arial" panose="020B0604020202020204" pitchFamily="34" charset="0"/>
              </a:rPr>
              <a:t>Interaction quality</a:t>
            </a:r>
          </a:p>
          <a:p>
            <a:pPr marL="347663" lvl="1" indent="-288925">
              <a:lnSpc>
                <a:spcPct val="90000"/>
              </a:lnSpc>
              <a:buClr>
                <a:schemeClr val="tx1">
                  <a:lumMod val="50000"/>
                  <a:lumOff val="50000"/>
                </a:schemeClr>
              </a:buClr>
              <a:buFont typeface="Arial" panose="020B0604020202020204" pitchFamily="34" charset="0"/>
              <a:buChar char="&gt;"/>
            </a:pPr>
            <a:r>
              <a:rPr lang="en-GB" sz="2000" dirty="0">
                <a:latin typeface="Century Gothic" panose="020B0502020202020204" pitchFamily="34" charset="0"/>
                <a:cs typeface="Arial" panose="020B0604020202020204" pitchFamily="34" charset="0"/>
              </a:rPr>
              <a:t>Physical environment</a:t>
            </a:r>
          </a:p>
          <a:p>
            <a:pPr marL="347663" lvl="1" indent="-288925">
              <a:lnSpc>
                <a:spcPct val="90000"/>
              </a:lnSpc>
              <a:buClr>
                <a:schemeClr val="tx1">
                  <a:lumMod val="50000"/>
                  <a:lumOff val="50000"/>
                </a:schemeClr>
              </a:buClr>
              <a:buFont typeface="Arial" panose="020B0604020202020204" pitchFamily="34" charset="0"/>
              <a:buChar char="&gt;"/>
            </a:pPr>
            <a:r>
              <a:rPr lang="en-GB" sz="2000" dirty="0">
                <a:latin typeface="Century Gothic" panose="020B0502020202020204" pitchFamily="34" charset="0"/>
                <a:cs typeface="Arial" panose="020B0604020202020204" pitchFamily="34" charset="0"/>
              </a:rPr>
              <a:t>Outcome quality</a:t>
            </a:r>
          </a:p>
        </p:txBody>
      </p:sp>
      <p:sp>
        <p:nvSpPr>
          <p:cNvPr id="3" name="Content Placeholder 5">
            <a:extLst>
              <a:ext uri="{FF2B5EF4-FFF2-40B4-BE49-F238E27FC236}">
                <a16:creationId xmlns:a16="http://schemas.microsoft.com/office/drawing/2014/main" id="{E35FA895-1352-43B2-B0E4-31633DFB92C6}"/>
              </a:ext>
            </a:extLst>
          </p:cNvPr>
          <p:cNvSpPr txBox="1">
            <a:spLocks/>
          </p:cNvSpPr>
          <p:nvPr/>
        </p:nvSpPr>
        <p:spPr>
          <a:xfrm>
            <a:off x="4990495" y="3863722"/>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2</a:t>
            </a:r>
            <a:endParaRPr lang="en-GB" sz="2400" b="1" dirty="0">
              <a:latin typeface="Arial" panose="020B0604020202020204" pitchFamily="34" charset="0"/>
              <a:cs typeface="Arial" panose="020B0604020202020204" pitchFamily="34" charset="0"/>
            </a:endParaRPr>
          </a:p>
        </p:txBody>
      </p:sp>
      <p:sp>
        <p:nvSpPr>
          <p:cNvPr id="4" name="Content Placeholder 5">
            <a:extLst>
              <a:ext uri="{FF2B5EF4-FFF2-40B4-BE49-F238E27FC236}">
                <a16:creationId xmlns:a16="http://schemas.microsoft.com/office/drawing/2014/main" id="{DAA4A0C1-5E2B-6CFB-3EB1-84962F373565}"/>
              </a:ext>
            </a:extLst>
          </p:cNvPr>
          <p:cNvSpPr txBox="1">
            <a:spLocks/>
          </p:cNvSpPr>
          <p:nvPr/>
        </p:nvSpPr>
        <p:spPr>
          <a:xfrm>
            <a:off x="8459689" y="4400868"/>
            <a:ext cx="3396410" cy="1822672"/>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000" dirty="0">
                <a:latin typeface="Century Gothic" panose="020B0502020202020204" pitchFamily="34" charset="0"/>
                <a:cs typeface="Arial" panose="020B0604020202020204" pitchFamily="34" charset="0"/>
              </a:rPr>
              <a:t>Outcome quality (waiting time, tangibles and value for money) is the most important factor</a:t>
            </a:r>
          </a:p>
        </p:txBody>
      </p:sp>
      <p:cxnSp>
        <p:nvCxnSpPr>
          <p:cNvPr id="14" name="Connector: Elbow 13">
            <a:extLst>
              <a:ext uri="{FF2B5EF4-FFF2-40B4-BE49-F238E27FC236}">
                <a16:creationId xmlns:a16="http://schemas.microsoft.com/office/drawing/2014/main" id="{ACF724C3-46F6-E230-1173-433CD1956F86}"/>
              </a:ext>
            </a:extLst>
          </p:cNvPr>
          <p:cNvCxnSpPr>
            <a:cxnSpLocks/>
            <a:stCxn id="6" idx="3"/>
            <a:endCxn id="7" idx="1"/>
          </p:cNvCxnSpPr>
          <p:nvPr/>
        </p:nvCxnSpPr>
        <p:spPr>
          <a:xfrm flipV="1">
            <a:off x="3885828" y="2460526"/>
            <a:ext cx="1165311" cy="1292722"/>
          </a:xfrm>
          <a:prstGeom prst="bentConnector3">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Connector: Elbow 17">
            <a:extLst>
              <a:ext uri="{FF2B5EF4-FFF2-40B4-BE49-F238E27FC236}">
                <a16:creationId xmlns:a16="http://schemas.microsoft.com/office/drawing/2014/main" id="{364BD5DB-3EFD-6D8F-06F5-1B17CF1A8411}"/>
              </a:ext>
            </a:extLst>
          </p:cNvPr>
          <p:cNvCxnSpPr>
            <a:cxnSpLocks/>
          </p:cNvCxnSpPr>
          <p:nvPr/>
        </p:nvCxnSpPr>
        <p:spPr>
          <a:xfrm rot="16200000" flipH="1">
            <a:off x="3994177" y="4218492"/>
            <a:ext cx="1558957" cy="628467"/>
          </a:xfrm>
          <a:prstGeom prst="bentConnector2">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4947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30FFD56-C8B0-496F-BAC1-48547B2FEE97}"/>
              </a:ext>
            </a:extLst>
          </p:cNvPr>
          <p:cNvSpPr>
            <a:spLocks noGrp="1"/>
          </p:cNvSpPr>
          <p:nvPr>
            <p:ph type="title"/>
          </p:nvPr>
        </p:nvSpPr>
        <p:spPr/>
        <p:txBody>
          <a:bodyPr/>
          <a:lstStyle/>
          <a:p>
            <a:r>
              <a:rPr lang="en-US" altLang="en-US" dirty="0"/>
              <a:t>Types of Theories</a:t>
            </a:r>
          </a:p>
        </p:txBody>
      </p:sp>
      <p:sp>
        <p:nvSpPr>
          <p:cNvPr id="17411" name="Rectangle 3">
            <a:extLst>
              <a:ext uri="{FF2B5EF4-FFF2-40B4-BE49-F238E27FC236}">
                <a16:creationId xmlns:a16="http://schemas.microsoft.com/office/drawing/2014/main" id="{E048B03B-D0F0-40F1-A054-88F2486D4794}"/>
              </a:ext>
            </a:extLst>
          </p:cNvPr>
          <p:cNvSpPr>
            <a:spLocks noGrp="1"/>
          </p:cNvSpPr>
          <p:nvPr>
            <p:ph idx="1"/>
          </p:nvPr>
        </p:nvSpPr>
        <p:spPr/>
        <p:txBody>
          <a:bodyPr>
            <a:normAutofit lnSpcReduction="10000"/>
          </a:bodyPr>
          <a:lstStyle/>
          <a:p>
            <a:r>
              <a:rPr lang="en-US" altLang="en-US"/>
              <a:t>Theories may describe a particular phenomenon, explain relationships between or among phenomena, or predict how one phenomenon affects another</a:t>
            </a:r>
          </a:p>
          <a:p>
            <a:r>
              <a:rPr lang="en-US" altLang="en-US"/>
              <a:t>Descriptive theories “describe or classify specific dimensions or characteristics of individuals, groups, situations, or events by summarizing the commonalities found in discrete observations</a:t>
            </a:r>
          </a:p>
          <a:p>
            <a:pPr lvl="1"/>
            <a:r>
              <a:rPr lang="en-US" altLang="en-US"/>
              <a:t>To test descriptive theories, researchers conduct descriptive research studies</a:t>
            </a:r>
          </a:p>
          <a:p>
            <a:r>
              <a:rPr lang="en-US" altLang="en-US"/>
              <a:t>Explanatory theories “specify relations among the dimensions or characteristics of individuals, groups, situations, or events</a:t>
            </a:r>
          </a:p>
          <a:p>
            <a:pPr lvl="1"/>
            <a:r>
              <a:rPr lang="en-US" altLang="en-US"/>
              <a:t>Explanatory theories are tested by means of correlational or causal research</a:t>
            </a:r>
            <a:endParaRPr lang="en-US" altLang="en-US" dirty="0"/>
          </a:p>
        </p:txBody>
      </p:sp>
      <p:sp>
        <p:nvSpPr>
          <p:cNvPr id="5" name="Slide Number Placeholder 4">
            <a:extLst>
              <a:ext uri="{FF2B5EF4-FFF2-40B4-BE49-F238E27FC236}">
                <a16:creationId xmlns:a16="http://schemas.microsoft.com/office/drawing/2014/main" id="{C3E92671-F84B-4455-9C4F-0DCA57DCC07E}"/>
              </a:ext>
            </a:extLst>
          </p:cNvPr>
          <p:cNvSpPr>
            <a:spLocks noGrp="1"/>
          </p:cNvSpPr>
          <p:nvPr>
            <p:ph type="sldNum" sz="quarter" idx="12"/>
          </p:nvPr>
        </p:nvSpPr>
        <p:spPr/>
        <p:txBody>
          <a:bodyPr/>
          <a:lstStyle/>
          <a:p>
            <a:fld id="{F36C87F6-986D-49E6-AF40-1B3A1EE8064D}" type="slidenum">
              <a:rPr lang="en-GB" smtClean="0"/>
              <a:pPr/>
              <a:t>17</a:t>
            </a:fld>
            <a:endParaRPr lang="en-GB" dirty="0"/>
          </a:p>
        </p:txBody>
      </p:sp>
    </p:spTree>
    <p:extLst>
      <p:ext uri="{BB962C8B-B14F-4D97-AF65-F5344CB8AC3E}">
        <p14:creationId xmlns:p14="http://schemas.microsoft.com/office/powerpoint/2010/main" val="3385624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3">
            <a:extLst>
              <a:ext uri="{FF2B5EF4-FFF2-40B4-BE49-F238E27FC236}">
                <a16:creationId xmlns:a16="http://schemas.microsoft.com/office/drawing/2014/main" id="{22707829-335A-4DC7-8545-423ADC96BFE9}"/>
              </a:ext>
            </a:extLst>
          </p:cNvPr>
          <p:cNvSpPr>
            <a:spLocks noGrp="1"/>
          </p:cNvSpPr>
          <p:nvPr>
            <p:ph type="title"/>
          </p:nvPr>
        </p:nvSpPr>
        <p:spPr>
          <a:xfrm>
            <a:off x="837828" y="37872"/>
            <a:ext cx="9753600" cy="1325562"/>
          </a:xfrm>
        </p:spPr>
        <p:txBody>
          <a:bodyPr/>
          <a:lstStyle/>
          <a:p>
            <a:r>
              <a:rPr lang="en-US" dirty="0"/>
              <a:t>Three Research Areas</a:t>
            </a:r>
          </a:p>
        </p:txBody>
      </p:sp>
      <p:graphicFrame>
        <p:nvGraphicFramePr>
          <p:cNvPr id="5" name="Content Placeholder 4">
            <a:extLst>
              <a:ext uri="{FF2B5EF4-FFF2-40B4-BE49-F238E27FC236}">
                <a16:creationId xmlns:a16="http://schemas.microsoft.com/office/drawing/2014/main" id="{88CC6ED0-BC2E-4463-BCAD-08D4D3EB4032}"/>
              </a:ext>
            </a:extLst>
          </p:cNvPr>
          <p:cNvGraphicFramePr>
            <a:graphicFrameLocks noGrp="1"/>
          </p:cNvGraphicFramePr>
          <p:nvPr>
            <p:ph idx="1"/>
            <p:extLst>
              <p:ext uri="{D42A27DB-BD31-4B8C-83A1-F6EECF244321}">
                <p14:modId xmlns:p14="http://schemas.microsoft.com/office/powerpoint/2010/main" val="4274757084"/>
              </p:ext>
            </p:extLst>
          </p:nvPr>
        </p:nvGraphicFramePr>
        <p:xfrm>
          <a:off x="2424412" y="3151748"/>
          <a:ext cx="2562279" cy="2560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F2AD66E-6BBD-463F-9A1D-836FC20BFDD5}"/>
              </a:ext>
            </a:extLst>
          </p:cNvPr>
          <p:cNvSpPr txBox="1"/>
          <p:nvPr/>
        </p:nvSpPr>
        <p:spPr>
          <a:xfrm>
            <a:off x="5333470" y="2521767"/>
            <a:ext cx="1802786" cy="646331"/>
          </a:xfrm>
          <a:prstGeom prst="rect">
            <a:avLst/>
          </a:prstGeom>
          <a:noFill/>
        </p:spPr>
        <p:txBody>
          <a:bodyPr wrap="square" rtlCol="0">
            <a:spAutoFit/>
          </a:bodyPr>
          <a:lstStyle/>
          <a:p>
            <a:r>
              <a:rPr lang="en-GB" dirty="0"/>
              <a:t>Business strategy and performance</a:t>
            </a:r>
          </a:p>
        </p:txBody>
      </p:sp>
      <p:cxnSp>
        <p:nvCxnSpPr>
          <p:cNvPr id="7" name="Straight Arrow Connector 6">
            <a:extLst>
              <a:ext uri="{FF2B5EF4-FFF2-40B4-BE49-F238E27FC236}">
                <a16:creationId xmlns:a16="http://schemas.microsoft.com/office/drawing/2014/main" id="{DD822539-C6D1-4965-9CAE-4D81BBB723FD}"/>
              </a:ext>
            </a:extLst>
          </p:cNvPr>
          <p:cNvCxnSpPr>
            <a:cxnSpLocks/>
          </p:cNvCxnSpPr>
          <p:nvPr/>
        </p:nvCxnSpPr>
        <p:spPr>
          <a:xfrm>
            <a:off x="5398042" y="3494546"/>
            <a:ext cx="2518178" cy="0"/>
          </a:xfrm>
          <a:prstGeom prst="straightConnector1">
            <a:avLst/>
          </a:prstGeom>
          <a:ln w="635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D184C24-5F1C-4DC3-85DD-BD1B36A1609A}"/>
              </a:ext>
            </a:extLst>
          </p:cNvPr>
          <p:cNvSpPr txBox="1"/>
          <p:nvPr/>
        </p:nvSpPr>
        <p:spPr>
          <a:xfrm>
            <a:off x="5295439" y="3958276"/>
            <a:ext cx="2446846" cy="1200329"/>
          </a:xfrm>
          <a:prstGeom prst="rect">
            <a:avLst/>
          </a:prstGeom>
          <a:noFill/>
        </p:spPr>
        <p:txBody>
          <a:bodyPr wrap="square" rtlCol="0">
            <a:spAutoFit/>
          </a:bodyPr>
          <a:lstStyle/>
          <a:p>
            <a:r>
              <a:rPr lang="en-GB" dirty="0"/>
              <a:t>Purchase decisions; motivation; attitudes; perceptions</a:t>
            </a:r>
          </a:p>
        </p:txBody>
      </p:sp>
      <p:cxnSp>
        <p:nvCxnSpPr>
          <p:cNvPr id="9" name="Straight Arrow Connector 8">
            <a:extLst>
              <a:ext uri="{FF2B5EF4-FFF2-40B4-BE49-F238E27FC236}">
                <a16:creationId xmlns:a16="http://schemas.microsoft.com/office/drawing/2014/main" id="{BDF72C42-2D9C-4CD3-BA18-A57FED0C7606}"/>
              </a:ext>
            </a:extLst>
          </p:cNvPr>
          <p:cNvCxnSpPr>
            <a:cxnSpLocks/>
            <a:stCxn id="10" idx="1"/>
          </p:cNvCxnSpPr>
          <p:nvPr/>
        </p:nvCxnSpPr>
        <p:spPr>
          <a:xfrm flipH="1">
            <a:off x="5398042" y="5485718"/>
            <a:ext cx="2535542" cy="0"/>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9D03A9B-5CCF-421A-9C45-4ED04D40FBD2}"/>
              </a:ext>
            </a:extLst>
          </p:cNvPr>
          <p:cNvSpPr txBox="1"/>
          <p:nvPr/>
        </p:nvSpPr>
        <p:spPr>
          <a:xfrm>
            <a:off x="265113" y="3241626"/>
            <a:ext cx="1905000" cy="923330"/>
          </a:xfrm>
          <a:prstGeom prst="rect">
            <a:avLst/>
          </a:prstGeom>
          <a:solidFill>
            <a:srgbClr val="FF0000"/>
          </a:solidFill>
        </p:spPr>
        <p:txBody>
          <a:bodyPr wrap="square" rtlCol="0">
            <a:spAutoFit/>
          </a:bodyPr>
          <a:lstStyle/>
          <a:p>
            <a:pPr algn="ctr"/>
            <a:r>
              <a:rPr lang="en-GB" b="1" dirty="0">
                <a:solidFill>
                  <a:schemeClr val="bg1"/>
                </a:solidFill>
              </a:rPr>
              <a:t>Organisational behaviour </a:t>
            </a:r>
          </a:p>
          <a:p>
            <a:pPr algn="ctr"/>
            <a:r>
              <a:rPr lang="en-GB" b="1" dirty="0">
                <a:solidFill>
                  <a:schemeClr val="bg1"/>
                </a:solidFill>
              </a:rPr>
              <a:t>②</a:t>
            </a:r>
          </a:p>
        </p:txBody>
      </p:sp>
      <p:sp>
        <p:nvSpPr>
          <p:cNvPr id="13" name="TextBox 12">
            <a:extLst>
              <a:ext uri="{FF2B5EF4-FFF2-40B4-BE49-F238E27FC236}">
                <a16:creationId xmlns:a16="http://schemas.microsoft.com/office/drawing/2014/main" id="{E4818227-BDF9-44ED-8750-ACC80A2A8C9C}"/>
              </a:ext>
            </a:extLst>
          </p:cNvPr>
          <p:cNvSpPr txBox="1"/>
          <p:nvPr/>
        </p:nvSpPr>
        <p:spPr>
          <a:xfrm>
            <a:off x="5545364" y="5760915"/>
            <a:ext cx="1917199" cy="923320"/>
          </a:xfrm>
          <a:prstGeom prst="rect">
            <a:avLst/>
          </a:prstGeom>
          <a:solidFill>
            <a:srgbClr val="FF0000"/>
          </a:solidFill>
        </p:spPr>
        <p:txBody>
          <a:bodyPr wrap="square" rtlCol="0">
            <a:spAutoFit/>
          </a:bodyPr>
          <a:lstStyle/>
          <a:p>
            <a:pPr algn="ctr"/>
            <a:r>
              <a:rPr lang="en-GB" b="1" dirty="0">
                <a:solidFill>
                  <a:schemeClr val="bg1"/>
                </a:solidFill>
              </a:rPr>
              <a:t>Consumer behaviour</a:t>
            </a:r>
          </a:p>
          <a:p>
            <a:pPr algn="ctr"/>
            <a:r>
              <a:rPr lang="en-GB" b="1" dirty="0">
                <a:solidFill>
                  <a:schemeClr val="bg1"/>
                </a:solidFill>
              </a:rPr>
              <a:t>③</a:t>
            </a:r>
          </a:p>
        </p:txBody>
      </p:sp>
      <p:sp>
        <p:nvSpPr>
          <p:cNvPr id="14" name="TextBox 13">
            <a:extLst>
              <a:ext uri="{FF2B5EF4-FFF2-40B4-BE49-F238E27FC236}">
                <a16:creationId xmlns:a16="http://schemas.microsoft.com/office/drawing/2014/main" id="{4A2290A9-45C3-41D0-85F0-4A74876E9DBA}"/>
              </a:ext>
            </a:extLst>
          </p:cNvPr>
          <p:cNvSpPr txBox="1"/>
          <p:nvPr/>
        </p:nvSpPr>
        <p:spPr>
          <a:xfrm>
            <a:off x="5384225" y="1392971"/>
            <a:ext cx="1837540" cy="1200329"/>
          </a:xfrm>
          <a:prstGeom prst="rect">
            <a:avLst/>
          </a:prstGeom>
          <a:solidFill>
            <a:srgbClr val="FF0000"/>
          </a:solidFill>
        </p:spPr>
        <p:txBody>
          <a:bodyPr wrap="square" rtlCol="0">
            <a:spAutoFit/>
          </a:bodyPr>
          <a:lstStyle/>
          <a:p>
            <a:pPr algn="ctr"/>
            <a:r>
              <a:rPr lang="en-GB" b="1" dirty="0">
                <a:solidFill>
                  <a:schemeClr val="bg1"/>
                </a:solidFill>
              </a:rPr>
              <a:t>Strategic management research </a:t>
            </a:r>
          </a:p>
          <a:p>
            <a:pPr algn="ctr"/>
            <a:r>
              <a:rPr lang="en-GB" b="1" dirty="0">
                <a:solidFill>
                  <a:schemeClr val="bg1"/>
                </a:solidFill>
              </a:rPr>
              <a:t>①</a:t>
            </a:r>
          </a:p>
        </p:txBody>
      </p:sp>
      <p:sp>
        <p:nvSpPr>
          <p:cNvPr id="2" name="Slide Number Placeholder 1">
            <a:extLst>
              <a:ext uri="{FF2B5EF4-FFF2-40B4-BE49-F238E27FC236}">
                <a16:creationId xmlns:a16="http://schemas.microsoft.com/office/drawing/2014/main" id="{FE93468E-BE0D-42CB-A5A2-1D0C38F552B6}"/>
              </a:ext>
            </a:extLst>
          </p:cNvPr>
          <p:cNvSpPr>
            <a:spLocks noGrp="1"/>
          </p:cNvSpPr>
          <p:nvPr>
            <p:ph type="sldNum" sz="quarter" idx="12"/>
          </p:nvPr>
        </p:nvSpPr>
        <p:spPr/>
        <p:txBody>
          <a:bodyPr/>
          <a:lstStyle/>
          <a:p>
            <a:fld id="{F36C87F6-986D-49E6-AF40-1B3A1EE8064D}" type="slidenum">
              <a:rPr lang="en-GB" smtClean="0"/>
              <a:t>18</a:t>
            </a:fld>
            <a:endParaRPr lang="en-GB"/>
          </a:p>
        </p:txBody>
      </p:sp>
      <p:sp>
        <p:nvSpPr>
          <p:cNvPr id="3" name="TextBox 2">
            <a:extLst>
              <a:ext uri="{FF2B5EF4-FFF2-40B4-BE49-F238E27FC236}">
                <a16:creationId xmlns:a16="http://schemas.microsoft.com/office/drawing/2014/main" id="{E1B1DAE3-E46F-49FA-BE5B-59F46B5884E3}"/>
              </a:ext>
            </a:extLst>
          </p:cNvPr>
          <p:cNvSpPr txBox="1"/>
          <p:nvPr/>
        </p:nvSpPr>
        <p:spPr>
          <a:xfrm>
            <a:off x="189756" y="4373161"/>
            <a:ext cx="2072662" cy="1338828"/>
          </a:xfrm>
          <a:prstGeom prst="rect">
            <a:avLst/>
          </a:prstGeom>
          <a:noFill/>
        </p:spPr>
        <p:txBody>
          <a:bodyPr wrap="square" rtlCol="0">
            <a:spAutoFit/>
          </a:bodyPr>
          <a:lstStyle/>
          <a:p>
            <a:pPr>
              <a:lnSpc>
                <a:spcPct val="90000"/>
              </a:lnSpc>
            </a:pPr>
            <a:r>
              <a:rPr lang="en-HK" dirty="0"/>
              <a:t>Employee  characteristics such as beliefs, values, personality</a:t>
            </a:r>
            <a:endParaRPr lang="en-GB" dirty="0"/>
          </a:p>
        </p:txBody>
      </p:sp>
      <p:pic>
        <p:nvPicPr>
          <p:cNvPr id="10" name="Picture 9">
            <a:extLst>
              <a:ext uri="{FF2B5EF4-FFF2-40B4-BE49-F238E27FC236}">
                <a16:creationId xmlns:a16="http://schemas.microsoft.com/office/drawing/2014/main" id="{5A7345B5-82B0-4617-8BAF-A371FA640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3584" y="4664049"/>
            <a:ext cx="2816669" cy="1643338"/>
          </a:xfrm>
          <a:prstGeom prst="rect">
            <a:avLst/>
          </a:prstGeom>
          <a:ln>
            <a:solidFill>
              <a:schemeClr val="tx2"/>
            </a:solidFill>
          </a:ln>
        </p:spPr>
      </p:pic>
      <p:pic>
        <p:nvPicPr>
          <p:cNvPr id="17" name="Picture 16">
            <a:extLst>
              <a:ext uri="{FF2B5EF4-FFF2-40B4-BE49-F238E27FC236}">
                <a16:creationId xmlns:a16="http://schemas.microsoft.com/office/drawing/2014/main" id="{27250548-DC7C-42E7-866C-59FE289E35D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916220" y="2570807"/>
            <a:ext cx="2765919" cy="1716385"/>
          </a:xfrm>
          <a:prstGeom prst="rect">
            <a:avLst/>
          </a:prstGeom>
          <a:ln>
            <a:solidFill>
              <a:schemeClr val="tx2"/>
            </a:solidFill>
          </a:ln>
        </p:spPr>
      </p:pic>
    </p:spTree>
    <p:extLst>
      <p:ext uri="{BB962C8B-B14F-4D97-AF65-F5344CB8AC3E}">
        <p14:creationId xmlns:p14="http://schemas.microsoft.com/office/powerpoint/2010/main" val="281957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929579" y="19378"/>
            <a:ext cx="9753600" cy="1325562"/>
          </a:xfrm>
        </p:spPr>
        <p:txBody>
          <a:bodyPr/>
          <a:lstStyle/>
          <a:p>
            <a:r>
              <a:rPr lang="en-US" altLang="zh-CN" dirty="0"/>
              <a:t>Strategic Management Research</a:t>
            </a:r>
          </a:p>
        </p:txBody>
      </p:sp>
      <p:sp>
        <p:nvSpPr>
          <p:cNvPr id="33795" name="Rectangle 3"/>
          <p:cNvSpPr>
            <a:spLocks noGrp="1" noChangeArrowheads="1"/>
          </p:cNvSpPr>
          <p:nvPr>
            <p:ph idx="1"/>
          </p:nvPr>
        </p:nvSpPr>
        <p:spPr>
          <a:xfrm>
            <a:off x="791855" y="1721573"/>
            <a:ext cx="4942517" cy="4343400"/>
          </a:xfrm>
        </p:spPr>
        <p:txBody>
          <a:bodyPr>
            <a:normAutofit/>
          </a:bodyPr>
          <a:lstStyle/>
          <a:p>
            <a:r>
              <a:rPr lang="en-US" altLang="zh-CN" sz="2000" dirty="0"/>
              <a:t>Basic strategic management model</a:t>
            </a:r>
          </a:p>
          <a:p>
            <a:r>
              <a:rPr lang="en-US" altLang="zh-CN" sz="2000" dirty="0"/>
              <a:t>Five forces framework (Porter)</a:t>
            </a:r>
          </a:p>
          <a:p>
            <a:pPr lvl="1"/>
            <a:r>
              <a:rPr lang="en-GB" altLang="zh-CN" sz="1800" dirty="0"/>
              <a:t>competition, new entrants, power of </a:t>
            </a:r>
          </a:p>
          <a:p>
            <a:pPr lvl="1"/>
            <a:r>
              <a:rPr lang="en-GB" altLang="zh-CN" sz="1800" dirty="0"/>
              <a:t>suppliers, power of customers and</a:t>
            </a:r>
          </a:p>
          <a:p>
            <a:pPr lvl="1"/>
            <a:r>
              <a:rPr lang="en-GB" altLang="zh-CN" sz="1800" dirty="0"/>
              <a:t>substitute products</a:t>
            </a:r>
          </a:p>
          <a:p>
            <a:r>
              <a:rPr lang="en-US" altLang="zh-CN" sz="2000" dirty="0"/>
              <a:t>SWOT (Andrew, 1967) </a:t>
            </a:r>
          </a:p>
          <a:p>
            <a:r>
              <a:rPr lang="en-US" altLang="zh-CN" sz="2000" dirty="0"/>
              <a:t>Environmental scanning: PESTLE</a:t>
            </a:r>
          </a:p>
          <a:p>
            <a:r>
              <a:rPr lang="en-US" sz="2000" dirty="0"/>
              <a:t>7-S Model (McKinsey)</a:t>
            </a:r>
          </a:p>
          <a:p>
            <a:pPr lvl="1"/>
            <a:r>
              <a:rPr lang="en-US" sz="1800" dirty="0"/>
              <a:t>strategy, structure, systems, skills, </a:t>
            </a:r>
          </a:p>
          <a:p>
            <a:pPr lvl="1"/>
            <a:r>
              <a:rPr lang="en-US" sz="1800" dirty="0"/>
              <a:t>staff, style and shared values</a:t>
            </a:r>
          </a:p>
        </p:txBody>
      </p:sp>
      <p:sp>
        <p:nvSpPr>
          <p:cNvPr id="5" name="Slide Number Placeholder 4"/>
          <p:cNvSpPr>
            <a:spLocks noGrp="1"/>
          </p:cNvSpPr>
          <p:nvPr>
            <p:ph type="sldNum" sz="quarter" idx="12"/>
          </p:nvPr>
        </p:nvSpPr>
        <p:spPr/>
        <p:txBody>
          <a:bodyPr/>
          <a:lstStyle/>
          <a:p>
            <a:fld id="{22538E27-F316-44B6-B540-2AF9BAD55C21}" type="slidenum">
              <a:rPr lang="en-US" smtClean="0"/>
              <a:pPr/>
              <a:t>19</a:t>
            </a:fld>
            <a:endParaRPr lang="en-US"/>
          </a:p>
        </p:txBody>
      </p:sp>
      <p:sp>
        <p:nvSpPr>
          <p:cNvPr id="33796" name="Text Box 4"/>
          <p:cNvSpPr txBox="1">
            <a:spLocks noChangeArrowheads="1"/>
          </p:cNvSpPr>
          <p:nvPr/>
        </p:nvSpPr>
        <p:spPr bwMode="auto">
          <a:xfrm>
            <a:off x="735224" y="6048317"/>
            <a:ext cx="6629400" cy="369332"/>
          </a:xfrm>
          <a:prstGeom prst="rect">
            <a:avLst/>
          </a:prstGeom>
          <a:solidFill>
            <a:schemeClr val="bg1"/>
          </a:solidFill>
          <a:ln w="9525">
            <a:noFill/>
            <a:miter lim="800000"/>
            <a:headEnd/>
            <a:tailEnd/>
          </a:ln>
        </p:spPr>
        <p:txBody>
          <a:bodyPr>
            <a:spAutoFit/>
          </a:bodyPr>
          <a:lstStyle/>
          <a:p>
            <a:pPr>
              <a:spcBef>
                <a:spcPct val="50000"/>
              </a:spcBef>
            </a:pPr>
            <a:r>
              <a:rPr lang="en-GB" dirty="0">
                <a:hlinkClick r:id="rId2"/>
              </a:rPr>
              <a:t>http://www.valuebasedmanagement.net/index.html</a:t>
            </a:r>
            <a:endParaRPr lang="en-GB" dirty="0"/>
          </a:p>
        </p:txBody>
      </p:sp>
      <p:pic>
        <p:nvPicPr>
          <p:cNvPr id="22530" name="Picture 2" descr="http://www.strategicmanagementinsight.com/tools/img/mckinsey-7s-model.png"/>
          <p:cNvPicPr>
            <a:picLocks noChangeAspect="1" noChangeArrowheads="1"/>
          </p:cNvPicPr>
          <p:nvPr/>
        </p:nvPicPr>
        <p:blipFill>
          <a:blip r:embed="rId3" cstate="print"/>
          <a:srcRect/>
          <a:stretch>
            <a:fillRect/>
          </a:stretch>
        </p:blipFill>
        <p:spPr bwMode="auto">
          <a:xfrm>
            <a:off x="7097025" y="4369598"/>
            <a:ext cx="3276600" cy="2523449"/>
          </a:xfrm>
          <a:prstGeom prst="rect">
            <a:avLst/>
          </a:prstGeom>
          <a:noFill/>
        </p:spPr>
      </p:pic>
      <p:graphicFrame>
        <p:nvGraphicFramePr>
          <p:cNvPr id="7" name="Diagram 6">
            <a:extLst>
              <a:ext uri="{FF2B5EF4-FFF2-40B4-BE49-F238E27FC236}">
                <a16:creationId xmlns:a16="http://schemas.microsoft.com/office/drawing/2014/main" id="{051F46F0-7964-44A3-B477-8137F8276629}"/>
              </a:ext>
            </a:extLst>
          </p:cNvPr>
          <p:cNvGraphicFramePr/>
          <p:nvPr>
            <p:extLst>
              <p:ext uri="{D42A27DB-BD31-4B8C-83A1-F6EECF244321}">
                <p14:modId xmlns:p14="http://schemas.microsoft.com/office/powerpoint/2010/main" val="1498035086"/>
              </p:ext>
            </p:extLst>
          </p:nvPr>
        </p:nvGraphicFramePr>
        <p:xfrm>
          <a:off x="5806379" y="1372234"/>
          <a:ext cx="5647225" cy="29238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3289256"/>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Organisational Behaviour</a:t>
            </a:r>
            <a:endParaRPr lang="en-GB" dirty="0"/>
          </a:p>
        </p:txBody>
      </p:sp>
      <p:sp>
        <p:nvSpPr>
          <p:cNvPr id="36867" name="Rectangle 3"/>
          <p:cNvSpPr>
            <a:spLocks noGrp="1" noChangeArrowheads="1"/>
          </p:cNvSpPr>
          <p:nvPr>
            <p:ph idx="1"/>
          </p:nvPr>
        </p:nvSpPr>
        <p:spPr/>
        <p:txBody>
          <a:bodyPr/>
          <a:lstStyle/>
          <a:p>
            <a:r>
              <a:rPr lang="en-GB"/>
              <a:t>Organizational behaviour is a field of study that investigates the impact that individuals, groups, and structure have on behaviour within organizations.</a:t>
            </a:r>
          </a:p>
          <a:p>
            <a:r>
              <a:rPr lang="en-GB"/>
              <a:t>It focuses on improving productivity, reducing absenteeism and turnover, and increasing employee job satisfaction and organizational commitment.</a:t>
            </a:r>
          </a:p>
          <a:p>
            <a:r>
              <a:rPr lang="en-GB"/>
              <a:t>Organizational studies: Looking at relationships, attempting to attribute causes and effects and drawing conclusions based on scientific evidence</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20</a:t>
            </a:fld>
            <a:endParaRPr lang="en-US"/>
          </a:p>
        </p:txBody>
      </p:sp>
    </p:spTree>
    <p:extLst>
      <p:ext uri="{BB962C8B-B14F-4D97-AF65-F5344CB8AC3E}">
        <p14:creationId xmlns:p14="http://schemas.microsoft.com/office/powerpoint/2010/main" val="1730366191"/>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7763DA1B-5431-43AD-ADEB-090F14E2358C}"/>
              </a:ext>
            </a:extLst>
          </p:cNvPr>
          <p:cNvGraphicFramePr>
            <a:graphicFrameLocks noGrp="1"/>
          </p:cNvGraphicFramePr>
          <p:nvPr>
            <p:ph idx="1"/>
            <p:extLst>
              <p:ext uri="{D42A27DB-BD31-4B8C-83A1-F6EECF244321}">
                <p14:modId xmlns:p14="http://schemas.microsoft.com/office/powerpoint/2010/main" val="276539776"/>
              </p:ext>
            </p:extLst>
          </p:nvPr>
        </p:nvGraphicFramePr>
        <p:xfrm>
          <a:off x="1144375" y="1463072"/>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75E69EBD-2103-40DB-BCC8-674F2974ED9D}"/>
              </a:ext>
            </a:extLst>
          </p:cNvPr>
          <p:cNvSpPr>
            <a:spLocks noGrp="1"/>
          </p:cNvSpPr>
          <p:nvPr>
            <p:ph type="sldNum" sz="quarter" idx="12"/>
          </p:nvPr>
        </p:nvSpPr>
        <p:spPr/>
        <p:txBody>
          <a:bodyPr/>
          <a:lstStyle/>
          <a:p>
            <a:fld id="{F36C87F6-986D-49E6-AF40-1B3A1EE8064D}" type="slidenum">
              <a:rPr lang="en-GB" smtClean="0"/>
              <a:t>21</a:t>
            </a:fld>
            <a:endParaRPr lang="en-GB"/>
          </a:p>
        </p:txBody>
      </p:sp>
      <p:grpSp>
        <p:nvGrpSpPr>
          <p:cNvPr id="8" name="Group 7">
            <a:extLst>
              <a:ext uri="{FF2B5EF4-FFF2-40B4-BE49-F238E27FC236}">
                <a16:creationId xmlns:a16="http://schemas.microsoft.com/office/drawing/2014/main" id="{05554D19-5A74-413F-859F-830363E148CA}"/>
              </a:ext>
            </a:extLst>
          </p:cNvPr>
          <p:cNvGrpSpPr/>
          <p:nvPr/>
        </p:nvGrpSpPr>
        <p:grpSpPr>
          <a:xfrm>
            <a:off x="1211223" y="5254232"/>
            <a:ext cx="2500536" cy="1280165"/>
            <a:chOff x="8572" y="862563"/>
            <a:chExt cx="2562225" cy="2618273"/>
          </a:xfrm>
        </p:grpSpPr>
        <p:sp>
          <p:nvSpPr>
            <p:cNvPr id="9" name="Rectangle: Rounded Corners 8">
              <a:extLst>
                <a:ext uri="{FF2B5EF4-FFF2-40B4-BE49-F238E27FC236}">
                  <a16:creationId xmlns:a16="http://schemas.microsoft.com/office/drawing/2014/main" id="{02A2C655-AE0F-4E38-9C15-4AD6E0E6A04F}"/>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Rectangle: Rounded Corners 4">
              <a:extLst>
                <a:ext uri="{FF2B5EF4-FFF2-40B4-BE49-F238E27FC236}">
                  <a16:creationId xmlns:a16="http://schemas.microsoft.com/office/drawing/2014/main" id="{38E4BFBB-6564-4D0B-BC7D-14A112E5E411}"/>
                </a:ext>
              </a:extLst>
            </p:cNvPr>
            <p:cNvSpPr txBox="1"/>
            <p:nvPr/>
          </p:nvSpPr>
          <p:spPr>
            <a:xfrm>
              <a:off x="83617" y="937608"/>
              <a:ext cx="2412135" cy="246818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Factors</a:t>
              </a:r>
            </a:p>
            <a:p>
              <a:pPr marL="0" lvl="0" indent="0" algn="l" defTabSz="800100">
                <a:lnSpc>
                  <a:spcPct val="90000"/>
                </a:lnSpc>
                <a:spcBef>
                  <a:spcPct val="0"/>
                </a:spcBef>
                <a:spcAft>
                  <a:spcPct val="35000"/>
                </a:spcAft>
                <a:buNone/>
              </a:pPr>
              <a:r>
                <a:rPr lang="en-HK" sz="1800" kern="1200" dirty="0"/>
                <a:t>- Personality and culture values</a:t>
              </a:r>
            </a:p>
            <a:p>
              <a:pPr marL="0" lvl="0" indent="0" algn="l" defTabSz="800100">
                <a:lnSpc>
                  <a:spcPct val="90000"/>
                </a:lnSpc>
                <a:spcBef>
                  <a:spcPct val="0"/>
                </a:spcBef>
                <a:spcAft>
                  <a:spcPct val="35000"/>
                </a:spcAft>
                <a:buNone/>
              </a:pPr>
              <a:r>
                <a:rPr lang="en-HK" dirty="0"/>
                <a:t>- Ability</a:t>
              </a:r>
              <a:endParaRPr lang="en-GB" sz="1800" kern="1200" dirty="0"/>
            </a:p>
          </p:txBody>
        </p:sp>
      </p:grpSp>
      <p:grpSp>
        <p:nvGrpSpPr>
          <p:cNvPr id="11" name="Group 10">
            <a:extLst>
              <a:ext uri="{FF2B5EF4-FFF2-40B4-BE49-F238E27FC236}">
                <a16:creationId xmlns:a16="http://schemas.microsoft.com/office/drawing/2014/main" id="{DC97BF26-AC43-42A3-A989-A5A384C8B4EC}"/>
              </a:ext>
            </a:extLst>
          </p:cNvPr>
          <p:cNvGrpSpPr/>
          <p:nvPr/>
        </p:nvGrpSpPr>
        <p:grpSpPr>
          <a:xfrm>
            <a:off x="1163249" y="360295"/>
            <a:ext cx="2500536" cy="1655017"/>
            <a:chOff x="8572" y="862563"/>
            <a:chExt cx="2562225" cy="2618273"/>
          </a:xfrm>
        </p:grpSpPr>
        <p:sp>
          <p:nvSpPr>
            <p:cNvPr id="12" name="Rectangle: Rounded Corners 11">
              <a:extLst>
                <a:ext uri="{FF2B5EF4-FFF2-40B4-BE49-F238E27FC236}">
                  <a16:creationId xmlns:a16="http://schemas.microsoft.com/office/drawing/2014/main" id="{C01F2519-B933-4F25-B612-41030268FF50}"/>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3" name="Rectangle: Rounded Corners 4">
              <a:extLst>
                <a:ext uri="{FF2B5EF4-FFF2-40B4-BE49-F238E27FC236}">
                  <a16:creationId xmlns:a16="http://schemas.microsoft.com/office/drawing/2014/main" id="{8BD762DC-B278-4EDD-BD22-682922B129C6}"/>
                </a:ext>
              </a:extLst>
            </p:cNvPr>
            <p:cNvSpPr txBox="1"/>
            <p:nvPr/>
          </p:nvSpPr>
          <p:spPr>
            <a:xfrm>
              <a:off x="83617" y="937608"/>
              <a:ext cx="2412135" cy="246818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Organizational Factors</a:t>
              </a:r>
            </a:p>
            <a:p>
              <a:pPr marL="0" lvl="0" indent="0" algn="l" defTabSz="800100">
                <a:lnSpc>
                  <a:spcPct val="90000"/>
                </a:lnSpc>
                <a:spcBef>
                  <a:spcPct val="0"/>
                </a:spcBef>
                <a:spcAft>
                  <a:spcPct val="35000"/>
                </a:spcAft>
                <a:buNone/>
              </a:pPr>
              <a:r>
                <a:rPr lang="en-GB" sz="1800" kern="1200" dirty="0"/>
                <a:t>- Structure</a:t>
              </a:r>
            </a:p>
            <a:p>
              <a:pPr marL="0" lvl="0" indent="0" algn="l" defTabSz="800100">
                <a:lnSpc>
                  <a:spcPct val="90000"/>
                </a:lnSpc>
                <a:spcBef>
                  <a:spcPct val="0"/>
                </a:spcBef>
                <a:spcAft>
                  <a:spcPct val="35000"/>
                </a:spcAft>
                <a:buNone/>
              </a:pPr>
              <a:r>
                <a:rPr lang="en-GB" sz="1800" kern="1200" dirty="0"/>
                <a:t>- Culture</a:t>
              </a:r>
            </a:p>
          </p:txBody>
        </p:sp>
      </p:grpSp>
      <p:sp>
        <p:nvSpPr>
          <p:cNvPr id="19" name="Right Brace 18">
            <a:extLst>
              <a:ext uri="{FF2B5EF4-FFF2-40B4-BE49-F238E27FC236}">
                <a16:creationId xmlns:a16="http://schemas.microsoft.com/office/drawing/2014/main" id="{23FA9CCF-DE20-48D1-BCD1-4CE9DBCF5ED7}"/>
              </a:ext>
            </a:extLst>
          </p:cNvPr>
          <p:cNvSpPr/>
          <p:nvPr/>
        </p:nvSpPr>
        <p:spPr>
          <a:xfrm>
            <a:off x="3711759" y="1052736"/>
            <a:ext cx="366429" cy="5112568"/>
          </a:xfrm>
          <a:prstGeom prst="rightBrace">
            <a:avLst/>
          </a:prstGeom>
          <a:ln w="508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TextBox 19">
            <a:extLst>
              <a:ext uri="{FF2B5EF4-FFF2-40B4-BE49-F238E27FC236}">
                <a16:creationId xmlns:a16="http://schemas.microsoft.com/office/drawing/2014/main" id="{02B3010A-6CAF-4D69-8E54-70B47962B900}"/>
              </a:ext>
            </a:extLst>
          </p:cNvPr>
          <p:cNvSpPr txBox="1"/>
          <p:nvPr/>
        </p:nvSpPr>
        <p:spPr>
          <a:xfrm>
            <a:off x="4438228" y="679508"/>
            <a:ext cx="7056784" cy="867930"/>
          </a:xfrm>
          <a:prstGeom prst="rect">
            <a:avLst/>
          </a:prstGeom>
          <a:noFill/>
        </p:spPr>
        <p:txBody>
          <a:bodyPr wrap="square" rtlCol="0">
            <a:spAutoFit/>
          </a:bodyPr>
          <a:lstStyle/>
          <a:p>
            <a:pPr>
              <a:lnSpc>
                <a:spcPct val="90000"/>
              </a:lnSpc>
            </a:pPr>
            <a:r>
              <a:rPr lang="en-HK" sz="2800" dirty="0"/>
              <a:t>Integrative Model of Organizational Behaviour</a:t>
            </a:r>
            <a:endParaRPr lang="en-GB" sz="2800" dirty="0"/>
          </a:p>
        </p:txBody>
      </p:sp>
    </p:spTree>
    <p:extLst>
      <p:ext uri="{BB962C8B-B14F-4D97-AF65-F5344CB8AC3E}">
        <p14:creationId xmlns:p14="http://schemas.microsoft.com/office/powerpoint/2010/main" val="1931151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id="{051CD15E-B8B7-4ED1-B723-566EFCEFF965}"/>
              </a:ext>
            </a:extLst>
          </p:cNvPr>
          <p:cNvSpPr>
            <a:spLocks noGrp="1"/>
          </p:cNvSpPr>
          <p:nvPr>
            <p:ph idx="1"/>
          </p:nvPr>
        </p:nvSpPr>
        <p:spPr/>
        <p:txBody>
          <a:bodyPr>
            <a:normAutofit lnSpcReduction="10000"/>
          </a:bodyPr>
          <a:lstStyle/>
          <a:p>
            <a:r>
              <a:rPr lang="en-HK" dirty="0"/>
              <a:t>Individual characteristics such as </a:t>
            </a:r>
            <a:r>
              <a:rPr lang="en-HK" b="1" dirty="0"/>
              <a:t>beliefs, values, personality, and demographic attributes, and individual processes such as learning, perception, motivation, emotions, and decision making;</a:t>
            </a:r>
          </a:p>
          <a:p>
            <a:r>
              <a:rPr lang="en-HK" dirty="0"/>
              <a:t>Interpersonal processes such as </a:t>
            </a:r>
            <a:r>
              <a:rPr lang="en-HK" b="1" dirty="0"/>
              <a:t>trust, justice, power/politics, social exchange, and networks;</a:t>
            </a:r>
          </a:p>
          <a:p>
            <a:r>
              <a:rPr lang="en-HK" dirty="0"/>
              <a:t>Group/team characteristics such as </a:t>
            </a:r>
            <a:r>
              <a:rPr lang="en-HK" b="1" dirty="0"/>
              <a:t>size, diversity, and cohesion, and group/team processes such as development, leadership, decision making, and cooperation and conflict;</a:t>
            </a:r>
          </a:p>
          <a:p>
            <a:r>
              <a:rPr lang="en-HK" dirty="0"/>
              <a:t>Organizational processes and practices such as </a:t>
            </a:r>
            <a:r>
              <a:rPr lang="en-HK" b="1" dirty="0"/>
              <a:t>leadership, goal setting, work design, feedback, rewards, communication, socialization and change;</a:t>
            </a:r>
          </a:p>
        </p:txBody>
      </p:sp>
      <p:sp>
        <p:nvSpPr>
          <p:cNvPr id="4" name="Slide Number Placeholder 3">
            <a:extLst>
              <a:ext uri="{FF2B5EF4-FFF2-40B4-BE49-F238E27FC236}">
                <a16:creationId xmlns:a16="http://schemas.microsoft.com/office/drawing/2014/main" id="{51B7130D-7054-40D4-AC45-7C3503447DDC}"/>
              </a:ext>
            </a:extLst>
          </p:cNvPr>
          <p:cNvSpPr>
            <a:spLocks noGrp="1"/>
          </p:cNvSpPr>
          <p:nvPr>
            <p:ph type="sldNum" sz="quarter" idx="12"/>
          </p:nvPr>
        </p:nvSpPr>
        <p:spPr/>
        <p:txBody>
          <a:bodyPr/>
          <a:lstStyle/>
          <a:p>
            <a:fld id="{F36C87F6-986D-49E6-AF40-1B3A1EE8064D}" type="slidenum">
              <a:rPr lang="en-GB" smtClean="0"/>
              <a:t>22</a:t>
            </a:fld>
            <a:endParaRPr lang="en-GB"/>
          </a:p>
        </p:txBody>
      </p:sp>
    </p:spTree>
    <p:extLst>
      <p:ext uri="{BB962C8B-B14F-4D97-AF65-F5344CB8AC3E}">
        <p14:creationId xmlns:p14="http://schemas.microsoft.com/office/powerpoint/2010/main" val="678189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id="{051CD15E-B8B7-4ED1-B723-566EFCEFF965}"/>
              </a:ext>
            </a:extLst>
          </p:cNvPr>
          <p:cNvSpPr>
            <a:spLocks noGrp="1"/>
          </p:cNvSpPr>
          <p:nvPr>
            <p:ph idx="1"/>
          </p:nvPr>
        </p:nvSpPr>
        <p:spPr/>
        <p:txBody>
          <a:bodyPr>
            <a:normAutofit/>
          </a:bodyPr>
          <a:lstStyle/>
          <a:p>
            <a:r>
              <a:rPr lang="en-HK" dirty="0"/>
              <a:t>Human resources management and practices in the various functions and activities such as for </a:t>
            </a:r>
            <a:r>
              <a:rPr lang="en-HK" b="1" dirty="0"/>
              <a:t>acquisition, allocation, development, utilization, maintenance, and evaluation of humans as resources in work organizations;</a:t>
            </a:r>
            <a:endParaRPr lang="en-HK" dirty="0"/>
          </a:p>
          <a:p>
            <a:r>
              <a:rPr lang="en-HK" dirty="0"/>
              <a:t>Contextual influences on individuals and groups such as </a:t>
            </a:r>
            <a:r>
              <a:rPr lang="en-HK" b="1" dirty="0"/>
              <a:t>organizational and national culture, and organizational identity and climate;</a:t>
            </a:r>
          </a:p>
          <a:p>
            <a:r>
              <a:rPr lang="en-HK" dirty="0"/>
              <a:t>The influence of all of the above on individual, interpersonal, group, and organizational outcomes such as </a:t>
            </a:r>
            <a:r>
              <a:rPr lang="en-HK" b="1" dirty="0"/>
              <a:t>performance, creativity, attachment, citizenship behaviours, stress, absenteeism, turnover, deviance, and ethical behaviour</a:t>
            </a:r>
            <a:r>
              <a:rPr lang="en-HK" dirty="0"/>
              <a:t>.</a:t>
            </a:r>
            <a:endParaRPr lang="en-GB" dirty="0"/>
          </a:p>
        </p:txBody>
      </p:sp>
      <p:sp>
        <p:nvSpPr>
          <p:cNvPr id="4" name="Slide Number Placeholder 3">
            <a:extLst>
              <a:ext uri="{FF2B5EF4-FFF2-40B4-BE49-F238E27FC236}">
                <a16:creationId xmlns:a16="http://schemas.microsoft.com/office/drawing/2014/main" id="{51B7130D-7054-40D4-AC45-7C3503447DDC}"/>
              </a:ext>
            </a:extLst>
          </p:cNvPr>
          <p:cNvSpPr>
            <a:spLocks noGrp="1"/>
          </p:cNvSpPr>
          <p:nvPr>
            <p:ph type="sldNum" sz="quarter" idx="12"/>
          </p:nvPr>
        </p:nvSpPr>
        <p:spPr/>
        <p:txBody>
          <a:bodyPr/>
          <a:lstStyle/>
          <a:p>
            <a:fld id="{F36C87F6-986D-49E6-AF40-1B3A1EE8064D}" type="slidenum">
              <a:rPr lang="en-GB" smtClean="0"/>
              <a:t>23</a:t>
            </a:fld>
            <a:endParaRPr lang="en-GB"/>
          </a:p>
        </p:txBody>
      </p:sp>
    </p:spTree>
    <p:extLst>
      <p:ext uri="{BB962C8B-B14F-4D97-AF65-F5344CB8AC3E}">
        <p14:creationId xmlns:p14="http://schemas.microsoft.com/office/powerpoint/2010/main" val="945199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3200" dirty="0"/>
              <a:t>Research Challenges and Opportunity for Organizational Behaviour</a:t>
            </a:r>
          </a:p>
        </p:txBody>
      </p:sp>
      <p:sp>
        <p:nvSpPr>
          <p:cNvPr id="9" name="Content Placeholder 8"/>
          <p:cNvSpPr>
            <a:spLocks noGrp="1"/>
          </p:cNvSpPr>
          <p:nvPr>
            <p:ph sz="half" idx="2"/>
          </p:nvPr>
        </p:nvSpPr>
        <p:spPr>
          <a:xfrm>
            <a:off x="1217614" y="1828800"/>
            <a:ext cx="4709160" cy="4343400"/>
          </a:xfrm>
        </p:spPr>
        <p:txBody>
          <a:bodyPr>
            <a:normAutofit/>
          </a:bodyPr>
          <a:lstStyle/>
          <a:p>
            <a:r>
              <a:rPr lang="en-HK" sz="2400" dirty="0"/>
              <a:t>Responding to globalization</a:t>
            </a:r>
          </a:p>
          <a:p>
            <a:r>
              <a:rPr lang="en-HK" sz="2400" dirty="0"/>
              <a:t>Managing workforce Diversity</a:t>
            </a:r>
          </a:p>
          <a:p>
            <a:r>
              <a:rPr lang="en-HK" sz="2400" dirty="0"/>
              <a:t>Improving quality and productivity</a:t>
            </a:r>
          </a:p>
          <a:p>
            <a:r>
              <a:rPr lang="en-HK" sz="2400" dirty="0"/>
              <a:t>Responding to the labour shortage</a:t>
            </a:r>
          </a:p>
          <a:p>
            <a:r>
              <a:rPr lang="en-HK" sz="2400" dirty="0"/>
              <a:t>Improving customer service</a:t>
            </a:r>
          </a:p>
          <a:p>
            <a:r>
              <a:rPr lang="en-HK" sz="2400" dirty="0"/>
              <a:t>Improving people skills</a:t>
            </a:r>
          </a:p>
          <a:p>
            <a:endParaRPr lang="en-US" dirty="0"/>
          </a:p>
        </p:txBody>
      </p:sp>
      <p:sp>
        <p:nvSpPr>
          <p:cNvPr id="11" name="Content Placeholder 10"/>
          <p:cNvSpPr>
            <a:spLocks noGrp="1"/>
          </p:cNvSpPr>
          <p:nvPr>
            <p:ph sz="quarter" idx="4"/>
          </p:nvPr>
        </p:nvSpPr>
        <p:spPr>
          <a:xfrm>
            <a:off x="6262052" y="1828800"/>
            <a:ext cx="4709160" cy="4255367"/>
          </a:xfrm>
        </p:spPr>
        <p:txBody>
          <a:bodyPr>
            <a:normAutofit/>
          </a:bodyPr>
          <a:lstStyle/>
          <a:p>
            <a:r>
              <a:rPr lang="en-HK" sz="2400" dirty="0"/>
              <a:t>Empowering people</a:t>
            </a:r>
          </a:p>
          <a:p>
            <a:r>
              <a:rPr lang="en-HK" sz="2400" dirty="0"/>
              <a:t>Coping with “temporariness”</a:t>
            </a:r>
          </a:p>
          <a:p>
            <a:r>
              <a:rPr lang="en-HK" sz="2400" dirty="0"/>
              <a:t>Stimulation innovation and change</a:t>
            </a:r>
          </a:p>
          <a:p>
            <a:r>
              <a:rPr lang="en-HK" sz="2400" dirty="0"/>
              <a:t>Helping employees balance work/life conflicts</a:t>
            </a:r>
          </a:p>
          <a:p>
            <a:r>
              <a:rPr lang="en-HK" sz="2400" dirty="0"/>
              <a:t>Improving ethical behaviour</a:t>
            </a:r>
          </a:p>
          <a:p>
            <a:endParaRPr lang="en-US" dirty="0"/>
          </a:p>
        </p:txBody>
      </p:sp>
      <p:sp>
        <p:nvSpPr>
          <p:cNvPr id="2" name="Slide Number Placeholder 1">
            <a:extLst>
              <a:ext uri="{FF2B5EF4-FFF2-40B4-BE49-F238E27FC236}">
                <a16:creationId xmlns:a16="http://schemas.microsoft.com/office/drawing/2014/main" id="{91F96476-588C-4B90-92DC-DBB9D79DCEB7}"/>
              </a:ext>
            </a:extLst>
          </p:cNvPr>
          <p:cNvSpPr>
            <a:spLocks noGrp="1"/>
          </p:cNvSpPr>
          <p:nvPr>
            <p:ph type="sldNum" sz="quarter" idx="12"/>
          </p:nvPr>
        </p:nvSpPr>
        <p:spPr/>
        <p:txBody>
          <a:bodyPr/>
          <a:lstStyle/>
          <a:p>
            <a:fld id="{F36C87F6-986D-49E6-AF40-1B3A1EE8064D}" type="slidenum">
              <a:rPr lang="en-GB" smtClean="0"/>
              <a:t>24</a:t>
            </a:fld>
            <a:endParaRPr lang="en-GB"/>
          </a:p>
        </p:txBody>
      </p:sp>
    </p:spTree>
    <p:extLst>
      <p:ext uri="{BB962C8B-B14F-4D97-AF65-F5344CB8AC3E}">
        <p14:creationId xmlns:p14="http://schemas.microsoft.com/office/powerpoint/2010/main" val="61525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ChangeArrowheads="1"/>
          </p:cNvSpPr>
          <p:nvPr/>
        </p:nvSpPr>
        <p:spPr bwMode="auto">
          <a:xfrm>
            <a:off x="1522412" y="0"/>
            <a:ext cx="9144000" cy="6858000"/>
          </a:xfrm>
          <a:prstGeom prst="rect">
            <a:avLst/>
          </a:prstGeom>
          <a:solidFill>
            <a:schemeClr val="bg1">
              <a:lumMod val="95000"/>
            </a:schemeClr>
          </a:solidFill>
          <a:ln w="9525">
            <a:noFill/>
            <a:miter lim="800000"/>
            <a:headEnd/>
            <a:tailEnd/>
          </a:ln>
          <a:effectLst/>
        </p:spPr>
        <p:txBody>
          <a:bodyPr wrap="none" anchor="ctr"/>
          <a:lstStyle/>
          <a:p>
            <a:endParaRPr lang="en-US"/>
          </a:p>
        </p:txBody>
      </p:sp>
      <p:sp>
        <p:nvSpPr>
          <p:cNvPr id="159747" name="Rectangle 3"/>
          <p:cNvSpPr>
            <a:spLocks noChangeArrowheads="1"/>
          </p:cNvSpPr>
          <p:nvPr/>
        </p:nvSpPr>
        <p:spPr bwMode="auto">
          <a:xfrm>
            <a:off x="3533776" y="409575"/>
            <a:ext cx="6053137" cy="1676400"/>
          </a:xfrm>
          <a:prstGeom prst="rect">
            <a:avLst/>
          </a:prstGeom>
          <a:gradFill rotWithShape="0">
            <a:gsLst>
              <a:gs pos="0">
                <a:srgbClr val="FFCC99">
                  <a:gamma/>
                  <a:tint val="20000"/>
                  <a:invGamma/>
                </a:srgbClr>
              </a:gs>
              <a:gs pos="100000">
                <a:srgbClr val="FFCC99"/>
              </a:gs>
            </a:gsLst>
            <a:path path="shape">
              <a:fillToRect l="50000" t="50000" r="50000" b="50000"/>
            </a:path>
          </a:gradFill>
          <a:ln w="9525">
            <a:solidFill>
              <a:schemeClr val="tx1"/>
            </a:solidFill>
            <a:prstDash val="dash"/>
            <a:miter lim="800000"/>
            <a:headEnd/>
            <a:tailEnd/>
          </a:ln>
          <a:effectLst/>
        </p:spPr>
        <p:txBody>
          <a:bodyPr wrap="none" anchor="ctr"/>
          <a:lstStyle/>
          <a:p>
            <a:endParaRPr lang="en-US"/>
          </a:p>
        </p:txBody>
      </p:sp>
      <p:sp>
        <p:nvSpPr>
          <p:cNvPr id="159748" name="Rectangle 4"/>
          <p:cNvSpPr>
            <a:spLocks noChangeArrowheads="1"/>
          </p:cNvSpPr>
          <p:nvPr/>
        </p:nvSpPr>
        <p:spPr bwMode="auto">
          <a:xfrm>
            <a:off x="3533775" y="2376488"/>
            <a:ext cx="6062662" cy="2398712"/>
          </a:xfrm>
          <a:prstGeom prst="rect">
            <a:avLst/>
          </a:prstGeom>
          <a:solidFill>
            <a:srgbClr val="99FFCC"/>
          </a:solidFill>
          <a:ln w="9525">
            <a:solidFill>
              <a:schemeClr val="tx1"/>
            </a:solidFill>
            <a:prstDash val="dash"/>
            <a:miter lim="800000"/>
            <a:headEnd/>
            <a:tailEnd/>
          </a:ln>
          <a:effectLst/>
        </p:spPr>
        <p:txBody>
          <a:bodyPr wrap="none" anchor="ctr"/>
          <a:lstStyle/>
          <a:p>
            <a:endParaRPr lang="en-US"/>
          </a:p>
        </p:txBody>
      </p:sp>
      <p:sp>
        <p:nvSpPr>
          <p:cNvPr id="159749" name="Rectangle 5"/>
          <p:cNvSpPr>
            <a:spLocks noChangeArrowheads="1"/>
          </p:cNvSpPr>
          <p:nvPr/>
        </p:nvSpPr>
        <p:spPr bwMode="auto">
          <a:xfrm>
            <a:off x="3533775" y="4992689"/>
            <a:ext cx="2768600" cy="1506537"/>
          </a:xfrm>
          <a:prstGeom prst="rect">
            <a:avLst/>
          </a:prstGeom>
          <a:solidFill>
            <a:srgbClr val="FFFF00"/>
          </a:solidFill>
          <a:ln w="9525">
            <a:solidFill>
              <a:schemeClr val="tx1"/>
            </a:solidFill>
            <a:prstDash val="dash"/>
            <a:miter lim="800000"/>
            <a:headEnd/>
            <a:tailEnd/>
          </a:ln>
          <a:effectLst/>
        </p:spPr>
        <p:txBody>
          <a:bodyPr wrap="none" anchor="ctr"/>
          <a:lstStyle/>
          <a:p>
            <a:endParaRPr lang="en-US"/>
          </a:p>
        </p:txBody>
      </p:sp>
      <p:sp>
        <p:nvSpPr>
          <p:cNvPr id="159750" name="Rectangle 6"/>
          <p:cNvSpPr>
            <a:spLocks noChangeArrowheads="1"/>
          </p:cNvSpPr>
          <p:nvPr/>
        </p:nvSpPr>
        <p:spPr bwMode="auto">
          <a:xfrm>
            <a:off x="3643312" y="523876"/>
            <a:ext cx="2794000" cy="1450975"/>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Firm’s Marketing Efforts</a:t>
            </a:r>
          </a:p>
          <a:p>
            <a:pPr eaLnBrk="0" hangingPunct="0"/>
            <a:r>
              <a:rPr lang="en-US" sz="1500" b="1"/>
              <a:t>1. Product</a:t>
            </a:r>
          </a:p>
          <a:p>
            <a:pPr eaLnBrk="0" hangingPunct="0"/>
            <a:r>
              <a:rPr lang="en-US" sz="1500" b="1"/>
              <a:t>2. Promotion</a:t>
            </a:r>
          </a:p>
          <a:p>
            <a:pPr eaLnBrk="0" hangingPunct="0"/>
            <a:r>
              <a:rPr lang="en-US" sz="1500" b="1"/>
              <a:t>3. Price</a:t>
            </a:r>
          </a:p>
          <a:p>
            <a:pPr eaLnBrk="0" hangingPunct="0"/>
            <a:r>
              <a:rPr lang="en-US" sz="1500" b="1"/>
              <a:t>4. Channels of distribution</a:t>
            </a:r>
          </a:p>
        </p:txBody>
      </p:sp>
      <p:sp>
        <p:nvSpPr>
          <p:cNvPr id="159751" name="Rectangle 7"/>
          <p:cNvSpPr>
            <a:spLocks noChangeArrowheads="1"/>
          </p:cNvSpPr>
          <p:nvPr/>
        </p:nvSpPr>
        <p:spPr bwMode="auto">
          <a:xfrm>
            <a:off x="6691312" y="523876"/>
            <a:ext cx="2794000" cy="1450975"/>
          </a:xfrm>
          <a:prstGeom prst="rect">
            <a:avLst/>
          </a:prstGeom>
          <a:solidFill>
            <a:schemeClr val="bg1"/>
          </a:solidFill>
          <a:ln w="9525">
            <a:solidFill>
              <a:schemeClr val="tx1"/>
            </a:solidFill>
            <a:miter lim="800000"/>
            <a:headEnd/>
            <a:tailEnd/>
          </a:ln>
          <a:effectLst/>
        </p:spPr>
        <p:txBody>
          <a:bodyPr anchor="ctr"/>
          <a:lstStyle/>
          <a:p>
            <a:pPr marL="234950" indent="-234950" eaLnBrk="0" hangingPunct="0">
              <a:lnSpc>
                <a:spcPct val="90000"/>
              </a:lnSpc>
            </a:pPr>
            <a:r>
              <a:rPr lang="en-US" sz="1500" b="1"/>
              <a:t>Sociocultural Environment</a:t>
            </a:r>
          </a:p>
          <a:p>
            <a:pPr marL="234950" indent="-234950" eaLnBrk="0" hangingPunct="0">
              <a:lnSpc>
                <a:spcPct val="90000"/>
              </a:lnSpc>
            </a:pPr>
            <a:r>
              <a:rPr lang="en-US" sz="1500" b="1"/>
              <a:t>1. Family</a:t>
            </a:r>
          </a:p>
          <a:p>
            <a:pPr marL="234950" indent="-234950" eaLnBrk="0" hangingPunct="0">
              <a:lnSpc>
                <a:spcPct val="90000"/>
              </a:lnSpc>
            </a:pPr>
            <a:r>
              <a:rPr lang="en-US" sz="1500" b="1"/>
              <a:t>2. Informal sources</a:t>
            </a:r>
          </a:p>
          <a:p>
            <a:pPr marL="234950" indent="-234950" eaLnBrk="0" hangingPunct="0">
              <a:lnSpc>
                <a:spcPct val="90000"/>
              </a:lnSpc>
            </a:pPr>
            <a:r>
              <a:rPr lang="en-US" sz="1500" b="1"/>
              <a:t>3. Other noncommercial sources</a:t>
            </a:r>
          </a:p>
          <a:p>
            <a:pPr marL="234950" indent="-234950" eaLnBrk="0" hangingPunct="0">
              <a:lnSpc>
                <a:spcPct val="90000"/>
              </a:lnSpc>
            </a:pPr>
            <a:r>
              <a:rPr lang="en-US" sz="1500" b="1"/>
              <a:t>4. Social class</a:t>
            </a:r>
          </a:p>
          <a:p>
            <a:pPr marL="234950" indent="-234950" eaLnBrk="0" hangingPunct="0">
              <a:lnSpc>
                <a:spcPct val="90000"/>
              </a:lnSpc>
            </a:pPr>
            <a:r>
              <a:rPr lang="en-US" sz="1500" b="1"/>
              <a:t>5. Subculture and culture</a:t>
            </a:r>
          </a:p>
        </p:txBody>
      </p:sp>
      <p:sp>
        <p:nvSpPr>
          <p:cNvPr id="159752" name="Text Box 8"/>
          <p:cNvSpPr txBox="1">
            <a:spLocks noChangeArrowheads="1"/>
          </p:cNvSpPr>
          <p:nvPr/>
        </p:nvSpPr>
        <p:spPr bwMode="auto">
          <a:xfrm>
            <a:off x="2114551" y="5584826"/>
            <a:ext cx="819455" cy="323165"/>
          </a:xfrm>
          <a:prstGeom prst="rect">
            <a:avLst/>
          </a:prstGeom>
          <a:noFill/>
          <a:ln w="9525">
            <a:noFill/>
            <a:miter lim="800000"/>
            <a:headEnd/>
            <a:tailEnd/>
          </a:ln>
          <a:effectLst/>
        </p:spPr>
        <p:txBody>
          <a:bodyPr wrap="none">
            <a:spAutoFit/>
          </a:bodyPr>
          <a:lstStyle/>
          <a:p>
            <a:pPr eaLnBrk="0" hangingPunct="0"/>
            <a:r>
              <a:rPr lang="en-US" sz="1500" b="1">
                <a:solidFill>
                  <a:srgbClr val="CC00CC"/>
                </a:solidFill>
              </a:rPr>
              <a:t>Output</a:t>
            </a:r>
          </a:p>
        </p:txBody>
      </p:sp>
      <p:sp>
        <p:nvSpPr>
          <p:cNvPr id="159753" name="Text Box 9"/>
          <p:cNvSpPr txBox="1">
            <a:spLocks noChangeArrowheads="1"/>
          </p:cNvSpPr>
          <p:nvPr/>
        </p:nvSpPr>
        <p:spPr bwMode="auto">
          <a:xfrm>
            <a:off x="2114551" y="3414714"/>
            <a:ext cx="893193" cy="323165"/>
          </a:xfrm>
          <a:prstGeom prst="rect">
            <a:avLst/>
          </a:prstGeom>
          <a:noFill/>
          <a:ln w="9525">
            <a:noFill/>
            <a:miter lim="800000"/>
            <a:headEnd/>
            <a:tailEnd/>
          </a:ln>
          <a:effectLst/>
        </p:spPr>
        <p:txBody>
          <a:bodyPr wrap="none">
            <a:spAutoFit/>
          </a:bodyPr>
          <a:lstStyle/>
          <a:p>
            <a:pPr eaLnBrk="0" hangingPunct="0"/>
            <a:r>
              <a:rPr lang="en-US" sz="1500" b="1">
                <a:solidFill>
                  <a:srgbClr val="008000"/>
                </a:solidFill>
              </a:rPr>
              <a:t>Process</a:t>
            </a:r>
          </a:p>
        </p:txBody>
      </p:sp>
      <p:sp>
        <p:nvSpPr>
          <p:cNvPr id="159754" name="Text Box 10"/>
          <p:cNvSpPr txBox="1">
            <a:spLocks noChangeArrowheads="1"/>
          </p:cNvSpPr>
          <p:nvPr/>
        </p:nvSpPr>
        <p:spPr bwMode="auto">
          <a:xfrm>
            <a:off x="2114550" y="1087439"/>
            <a:ext cx="654346" cy="323165"/>
          </a:xfrm>
          <a:prstGeom prst="rect">
            <a:avLst/>
          </a:prstGeom>
          <a:noFill/>
          <a:ln w="9525">
            <a:noFill/>
            <a:miter lim="800000"/>
            <a:headEnd/>
            <a:tailEnd/>
          </a:ln>
          <a:effectLst/>
        </p:spPr>
        <p:txBody>
          <a:bodyPr wrap="none">
            <a:spAutoFit/>
          </a:bodyPr>
          <a:lstStyle/>
          <a:p>
            <a:pPr eaLnBrk="0" hangingPunct="0"/>
            <a:r>
              <a:rPr lang="en-US" sz="1500" b="1" dirty="0">
                <a:solidFill>
                  <a:srgbClr val="FF6600"/>
                </a:solidFill>
              </a:rPr>
              <a:t>Input</a:t>
            </a:r>
          </a:p>
        </p:txBody>
      </p:sp>
      <p:sp>
        <p:nvSpPr>
          <p:cNvPr id="159755" name="Text Box 11"/>
          <p:cNvSpPr txBox="1">
            <a:spLocks noChangeArrowheads="1"/>
          </p:cNvSpPr>
          <p:nvPr/>
        </p:nvSpPr>
        <p:spPr bwMode="auto">
          <a:xfrm rot="-5400000">
            <a:off x="2439195" y="983476"/>
            <a:ext cx="1701800"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FF6600"/>
                </a:solidFill>
              </a:rPr>
              <a:t>External Influence</a:t>
            </a:r>
          </a:p>
        </p:txBody>
      </p:sp>
      <p:sp>
        <p:nvSpPr>
          <p:cNvPr id="159756" name="Text Box 12"/>
          <p:cNvSpPr txBox="1">
            <a:spLocks noChangeArrowheads="1"/>
          </p:cNvSpPr>
          <p:nvPr/>
        </p:nvSpPr>
        <p:spPr bwMode="auto">
          <a:xfrm rot="-5418734">
            <a:off x="2043900" y="3300804"/>
            <a:ext cx="2462213"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008000"/>
                </a:solidFill>
              </a:rPr>
              <a:t>Consumer Decision Making</a:t>
            </a:r>
          </a:p>
        </p:txBody>
      </p:sp>
      <p:sp>
        <p:nvSpPr>
          <p:cNvPr id="159757" name="Text Box 13"/>
          <p:cNvSpPr txBox="1">
            <a:spLocks noChangeArrowheads="1"/>
          </p:cNvSpPr>
          <p:nvPr/>
        </p:nvSpPr>
        <p:spPr bwMode="auto">
          <a:xfrm rot="-5399646">
            <a:off x="2473326" y="5462589"/>
            <a:ext cx="1520825" cy="549275"/>
          </a:xfrm>
          <a:prstGeom prst="rect">
            <a:avLst/>
          </a:prstGeom>
          <a:noFill/>
          <a:ln w="9525">
            <a:noFill/>
            <a:miter lim="800000"/>
            <a:headEnd/>
            <a:tailEnd/>
          </a:ln>
          <a:effectLst/>
        </p:spPr>
        <p:txBody>
          <a:bodyPr>
            <a:spAutoFit/>
          </a:bodyPr>
          <a:lstStyle/>
          <a:p>
            <a:pPr algn="ctr" eaLnBrk="0" hangingPunct="0"/>
            <a:r>
              <a:rPr lang="en-US" sz="1500" b="1">
                <a:solidFill>
                  <a:srgbClr val="CC00CC"/>
                </a:solidFill>
              </a:rPr>
              <a:t>Post-Decision </a:t>
            </a:r>
          </a:p>
          <a:p>
            <a:pPr algn="ctr" eaLnBrk="0" hangingPunct="0"/>
            <a:r>
              <a:rPr lang="en-US" sz="1500" b="1">
                <a:solidFill>
                  <a:srgbClr val="CC00CC"/>
                </a:solidFill>
              </a:rPr>
              <a:t>Behavior</a:t>
            </a:r>
          </a:p>
        </p:txBody>
      </p:sp>
      <p:sp>
        <p:nvSpPr>
          <p:cNvPr id="159758" name="Rectangle 14"/>
          <p:cNvSpPr>
            <a:spLocks noChangeArrowheads="1"/>
          </p:cNvSpPr>
          <p:nvPr/>
        </p:nvSpPr>
        <p:spPr bwMode="auto">
          <a:xfrm>
            <a:off x="3613150" y="6010275"/>
            <a:ext cx="2590800" cy="407988"/>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Postpurchase Evaluation</a:t>
            </a:r>
          </a:p>
        </p:txBody>
      </p:sp>
      <p:sp>
        <p:nvSpPr>
          <p:cNvPr id="159759" name="Rectangle 15"/>
          <p:cNvSpPr>
            <a:spLocks noChangeArrowheads="1"/>
          </p:cNvSpPr>
          <p:nvPr/>
        </p:nvSpPr>
        <p:spPr bwMode="auto">
          <a:xfrm>
            <a:off x="3614737" y="5084763"/>
            <a:ext cx="2590800" cy="773112"/>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Purchase</a:t>
            </a:r>
          </a:p>
          <a:p>
            <a:pPr eaLnBrk="0" hangingPunct="0"/>
            <a:r>
              <a:rPr lang="en-US" sz="1500" b="1"/>
              <a:t>1. Trial</a:t>
            </a:r>
          </a:p>
          <a:p>
            <a:pPr eaLnBrk="0" hangingPunct="0"/>
            <a:r>
              <a:rPr lang="en-US" sz="1500" b="1"/>
              <a:t>2. Repeat purchase</a:t>
            </a:r>
          </a:p>
        </p:txBody>
      </p:sp>
      <p:cxnSp>
        <p:nvCxnSpPr>
          <p:cNvPr id="159760" name="AutoShape 16"/>
          <p:cNvCxnSpPr>
            <a:cxnSpLocks noChangeShapeType="1"/>
            <a:stCxn id="159759" idx="2"/>
            <a:endCxn id="159758" idx="0"/>
          </p:cNvCxnSpPr>
          <p:nvPr/>
        </p:nvCxnSpPr>
        <p:spPr bwMode="auto">
          <a:xfrm flipH="1">
            <a:off x="4908551" y="5857875"/>
            <a:ext cx="1587" cy="152400"/>
          </a:xfrm>
          <a:prstGeom prst="straightConnector1">
            <a:avLst/>
          </a:prstGeom>
          <a:noFill/>
          <a:ln w="9525">
            <a:solidFill>
              <a:schemeClr val="tx1"/>
            </a:solidFill>
            <a:round/>
            <a:headEnd/>
            <a:tailEnd type="triangle" w="med" len="med"/>
          </a:ln>
          <a:effectLst/>
        </p:spPr>
      </p:cxnSp>
      <p:cxnSp>
        <p:nvCxnSpPr>
          <p:cNvPr id="159761" name="AutoShape 17"/>
          <p:cNvCxnSpPr>
            <a:cxnSpLocks noChangeShapeType="1"/>
            <a:stCxn id="159758" idx="3"/>
            <a:endCxn id="159764" idx="2"/>
          </p:cNvCxnSpPr>
          <p:nvPr/>
        </p:nvCxnSpPr>
        <p:spPr bwMode="auto">
          <a:xfrm flipV="1">
            <a:off x="6203950" y="4602163"/>
            <a:ext cx="1898650" cy="1612900"/>
          </a:xfrm>
          <a:prstGeom prst="bentConnector2">
            <a:avLst/>
          </a:prstGeom>
          <a:noFill/>
          <a:ln w="9525">
            <a:solidFill>
              <a:schemeClr val="tx1"/>
            </a:solidFill>
            <a:miter lim="800000"/>
            <a:headEnd/>
            <a:tailEnd type="triangle" w="med" len="med"/>
          </a:ln>
          <a:effectLst/>
        </p:spPr>
      </p:cxnSp>
      <p:sp>
        <p:nvSpPr>
          <p:cNvPr id="159762" name="Rectangle 18"/>
          <p:cNvSpPr>
            <a:spLocks noChangeArrowheads="1"/>
          </p:cNvSpPr>
          <p:nvPr/>
        </p:nvSpPr>
        <p:spPr bwMode="auto">
          <a:xfrm>
            <a:off x="3654426" y="2476500"/>
            <a:ext cx="1508125" cy="2190750"/>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Need Recognition</a:t>
            </a:r>
          </a:p>
          <a:p>
            <a:pPr algn="ctr" eaLnBrk="0" hangingPunct="0"/>
            <a:endParaRPr lang="en-US" sz="1500" b="1"/>
          </a:p>
          <a:p>
            <a:pPr algn="ctr" eaLnBrk="0" hangingPunct="0"/>
            <a:r>
              <a:rPr lang="en-US" sz="1500" b="1"/>
              <a:t>Prepurchase Search</a:t>
            </a:r>
          </a:p>
          <a:p>
            <a:pPr algn="ctr" eaLnBrk="0" hangingPunct="0"/>
            <a:endParaRPr lang="en-US" sz="1500" b="1"/>
          </a:p>
          <a:p>
            <a:pPr algn="ctr" eaLnBrk="0" hangingPunct="0"/>
            <a:r>
              <a:rPr lang="en-US" sz="1500" b="1"/>
              <a:t>Evaluation of Alternatives</a:t>
            </a:r>
          </a:p>
        </p:txBody>
      </p:sp>
      <p:sp>
        <p:nvSpPr>
          <p:cNvPr id="159763" name="Rectangle 19"/>
          <p:cNvSpPr>
            <a:spLocks noChangeArrowheads="1"/>
          </p:cNvSpPr>
          <p:nvPr/>
        </p:nvSpPr>
        <p:spPr bwMode="auto">
          <a:xfrm>
            <a:off x="6807200" y="2476500"/>
            <a:ext cx="2590800" cy="1447800"/>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Psychological Field</a:t>
            </a:r>
          </a:p>
          <a:p>
            <a:pPr eaLnBrk="0" hangingPunct="0"/>
            <a:r>
              <a:rPr lang="en-US" sz="1500" b="1"/>
              <a:t>1. Motivation</a:t>
            </a:r>
          </a:p>
          <a:p>
            <a:pPr eaLnBrk="0" hangingPunct="0"/>
            <a:r>
              <a:rPr lang="en-US" sz="1500" b="1"/>
              <a:t>2. Perception</a:t>
            </a:r>
          </a:p>
          <a:p>
            <a:pPr eaLnBrk="0" hangingPunct="0"/>
            <a:r>
              <a:rPr lang="en-US" sz="1500" b="1"/>
              <a:t>3. Learning</a:t>
            </a:r>
          </a:p>
          <a:p>
            <a:pPr eaLnBrk="0" hangingPunct="0"/>
            <a:r>
              <a:rPr lang="en-US" sz="1500" b="1"/>
              <a:t>4. Personality</a:t>
            </a:r>
          </a:p>
          <a:p>
            <a:pPr eaLnBrk="0" hangingPunct="0"/>
            <a:r>
              <a:rPr lang="en-US" sz="1500" b="1"/>
              <a:t>5. Attitudes</a:t>
            </a:r>
          </a:p>
        </p:txBody>
      </p:sp>
      <p:sp>
        <p:nvSpPr>
          <p:cNvPr id="159764" name="Rectangle 20"/>
          <p:cNvSpPr>
            <a:spLocks noChangeArrowheads="1"/>
          </p:cNvSpPr>
          <p:nvPr/>
        </p:nvSpPr>
        <p:spPr bwMode="auto">
          <a:xfrm>
            <a:off x="7367588" y="4159251"/>
            <a:ext cx="1470025" cy="442913"/>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Experience</a:t>
            </a:r>
          </a:p>
        </p:txBody>
      </p:sp>
      <p:cxnSp>
        <p:nvCxnSpPr>
          <p:cNvPr id="159765" name="AutoShape 21"/>
          <p:cNvCxnSpPr>
            <a:cxnSpLocks noChangeShapeType="1"/>
            <a:stCxn id="159764" idx="0"/>
            <a:endCxn id="159763" idx="2"/>
          </p:cNvCxnSpPr>
          <p:nvPr/>
        </p:nvCxnSpPr>
        <p:spPr bwMode="auto">
          <a:xfrm flipV="1">
            <a:off x="8102600" y="3924300"/>
            <a:ext cx="0" cy="234950"/>
          </a:xfrm>
          <a:prstGeom prst="straightConnector1">
            <a:avLst/>
          </a:prstGeom>
          <a:noFill/>
          <a:ln w="9525">
            <a:solidFill>
              <a:schemeClr val="tx1"/>
            </a:solidFill>
            <a:round/>
            <a:headEnd/>
            <a:tailEnd type="triangle" w="med" len="med"/>
          </a:ln>
          <a:effectLst/>
        </p:spPr>
      </p:cxnSp>
      <p:sp>
        <p:nvSpPr>
          <p:cNvPr id="159766" name="Line 22"/>
          <p:cNvSpPr>
            <a:spLocks noChangeShapeType="1"/>
          </p:cNvSpPr>
          <p:nvPr/>
        </p:nvSpPr>
        <p:spPr bwMode="auto">
          <a:xfrm>
            <a:off x="5164137" y="4357688"/>
            <a:ext cx="2205038"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7" name="Line 23"/>
          <p:cNvSpPr>
            <a:spLocks noChangeShapeType="1"/>
          </p:cNvSpPr>
          <p:nvPr/>
        </p:nvSpPr>
        <p:spPr bwMode="auto">
          <a:xfrm flipH="1" flipV="1">
            <a:off x="5164138" y="3130550"/>
            <a:ext cx="1630363"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8" name="Text Box 24"/>
          <p:cNvSpPr txBox="1">
            <a:spLocks noChangeArrowheads="1"/>
          </p:cNvSpPr>
          <p:nvPr/>
        </p:nvSpPr>
        <p:spPr bwMode="auto">
          <a:xfrm>
            <a:off x="8367712" y="4940300"/>
            <a:ext cx="2298700" cy="923330"/>
          </a:xfrm>
          <a:prstGeom prst="rect">
            <a:avLst/>
          </a:prstGeom>
          <a:solidFill>
            <a:schemeClr val="bg1"/>
          </a:solidFill>
          <a:ln w="9525">
            <a:noFill/>
            <a:miter lim="800000"/>
            <a:headEnd/>
            <a:tailEnd/>
          </a:ln>
          <a:effectLst/>
        </p:spPr>
        <p:txBody>
          <a:bodyPr>
            <a:spAutoFit/>
          </a:bodyPr>
          <a:lstStyle/>
          <a:p>
            <a:pPr eaLnBrk="0" hangingPunct="0"/>
            <a:r>
              <a:rPr lang="en-US" b="1"/>
              <a:t>A Simple Model of Consumer Decision Making</a:t>
            </a:r>
          </a:p>
        </p:txBody>
      </p:sp>
      <p:cxnSp>
        <p:nvCxnSpPr>
          <p:cNvPr id="159769" name="AutoShape 25"/>
          <p:cNvCxnSpPr>
            <a:cxnSpLocks noChangeShapeType="1"/>
            <a:stCxn id="159748" idx="0"/>
            <a:endCxn id="159747" idx="2"/>
          </p:cNvCxnSpPr>
          <p:nvPr/>
        </p:nvCxnSpPr>
        <p:spPr bwMode="auto">
          <a:xfrm flipH="1" flipV="1">
            <a:off x="6561138" y="2085976"/>
            <a:ext cx="4763" cy="290513"/>
          </a:xfrm>
          <a:prstGeom prst="straightConnector1">
            <a:avLst/>
          </a:prstGeom>
          <a:noFill/>
          <a:ln w="9525">
            <a:solidFill>
              <a:schemeClr val="tx1"/>
            </a:solidFill>
            <a:round/>
            <a:headEnd type="triangle" w="med" len="med"/>
            <a:tailEnd type="triangle" w="med" len="med"/>
          </a:ln>
          <a:effectLst/>
        </p:spPr>
      </p:cxnSp>
      <p:sp>
        <p:nvSpPr>
          <p:cNvPr id="2" name="TextBox 1">
            <a:extLst>
              <a:ext uri="{FF2B5EF4-FFF2-40B4-BE49-F238E27FC236}">
                <a16:creationId xmlns:a16="http://schemas.microsoft.com/office/drawing/2014/main" id="{B929FD88-3AA8-41EF-B647-CC921DC0364B}"/>
              </a:ext>
            </a:extLst>
          </p:cNvPr>
          <p:cNvSpPr txBox="1"/>
          <p:nvPr/>
        </p:nvSpPr>
        <p:spPr>
          <a:xfrm>
            <a:off x="9663132" y="409575"/>
            <a:ext cx="2467408" cy="923330"/>
          </a:xfrm>
          <a:prstGeom prst="rect">
            <a:avLst/>
          </a:prstGeom>
          <a:noFill/>
        </p:spPr>
        <p:txBody>
          <a:bodyPr wrap="square" rtlCol="0">
            <a:spAutoFit/>
          </a:bodyPr>
          <a:lstStyle/>
          <a:p>
            <a:pPr>
              <a:lnSpc>
                <a:spcPct val="90000"/>
              </a:lnSpc>
            </a:pPr>
            <a:r>
              <a:rPr lang="en-HK" sz="2000" b="1" dirty="0"/>
              <a:t>A Simple Model of Consumer Decision Making</a:t>
            </a:r>
            <a:endParaRPr lang="en-GB" sz="2000" b="1" dirty="0"/>
          </a:p>
        </p:txBody>
      </p:sp>
    </p:spTree>
  </p:cSld>
  <p:clrMapOvr>
    <a:masterClrMapping/>
  </p:clrMapOvr>
  <p:transition>
    <p:cove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Developing a Research Proposal</a:t>
            </a:r>
            <a:endParaRPr lang="en-GB" dirty="0"/>
          </a:p>
        </p:txBody>
      </p:sp>
      <p:sp>
        <p:nvSpPr>
          <p:cNvPr id="3" name="Content Placeholder 2"/>
          <p:cNvSpPr>
            <a:spLocks noGrp="1"/>
          </p:cNvSpPr>
          <p:nvPr>
            <p:ph idx="1"/>
          </p:nvPr>
        </p:nvSpPr>
        <p:spPr/>
        <p:txBody>
          <a:bodyPr/>
          <a:lstStyle/>
          <a:p>
            <a:r>
              <a:rPr lang="en-US"/>
              <a:t>Formulating a research problem</a:t>
            </a:r>
          </a:p>
          <a:p>
            <a:r>
              <a:rPr lang="en-US"/>
              <a:t>Refining the research questions</a:t>
            </a:r>
          </a:p>
          <a:p>
            <a:r>
              <a:rPr lang="en-US"/>
              <a:t>Developing research objectives</a:t>
            </a:r>
          </a:p>
          <a:p>
            <a:r>
              <a:rPr lang="en-US"/>
              <a:t>Putting the research proposal together</a:t>
            </a:r>
          </a:p>
          <a:p>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26</a:t>
            </a:fld>
            <a:endParaRPr lang="en-US"/>
          </a:p>
        </p:txBody>
      </p:sp>
    </p:spTree>
    <p:extLst>
      <p:ext uri="{BB962C8B-B14F-4D97-AF65-F5344CB8AC3E}">
        <p14:creationId xmlns:p14="http://schemas.microsoft.com/office/powerpoint/2010/main" val="2814766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D0C6D-2B70-857E-FF1A-EB3E2F879A41}"/>
              </a:ext>
            </a:extLst>
          </p:cNvPr>
          <p:cNvSpPr>
            <a:spLocks noGrp="1"/>
          </p:cNvSpPr>
          <p:nvPr>
            <p:ph type="title"/>
          </p:nvPr>
        </p:nvSpPr>
        <p:spPr/>
        <p:txBody>
          <a:bodyPr/>
          <a:lstStyle/>
          <a:p>
            <a:r>
              <a:rPr lang="en-US" dirty="0"/>
              <a:t>Business and research problems</a:t>
            </a:r>
            <a:endParaRPr lang="en-HK" dirty="0"/>
          </a:p>
        </p:txBody>
      </p:sp>
      <p:sp>
        <p:nvSpPr>
          <p:cNvPr id="3" name="Content Placeholder 2">
            <a:extLst>
              <a:ext uri="{FF2B5EF4-FFF2-40B4-BE49-F238E27FC236}">
                <a16:creationId xmlns:a16="http://schemas.microsoft.com/office/drawing/2014/main" id="{EB85D080-1BEC-770D-E8E9-80FA20E3F27C}"/>
              </a:ext>
            </a:extLst>
          </p:cNvPr>
          <p:cNvSpPr>
            <a:spLocks noGrp="1"/>
          </p:cNvSpPr>
          <p:nvPr>
            <p:ph idx="1"/>
          </p:nvPr>
        </p:nvSpPr>
        <p:spPr/>
        <p:txBody>
          <a:bodyPr>
            <a:normAutofit fontScale="92500" lnSpcReduction="20000"/>
          </a:bodyPr>
          <a:lstStyle/>
          <a:p>
            <a:r>
              <a:rPr lang="en-US" dirty="0"/>
              <a:t>Business problems are specific challenges faced by organizations or industries that directly affect their </a:t>
            </a:r>
            <a:r>
              <a:rPr lang="en-US" dirty="0">
                <a:solidFill>
                  <a:srgbClr val="FF0000"/>
                </a:solidFill>
              </a:rPr>
              <a:t>operations, efficiency, productivity, customer satisfaction, profitability, or competitive advantage.</a:t>
            </a:r>
            <a:r>
              <a:rPr lang="en-US" dirty="0"/>
              <a:t> They have a </a:t>
            </a:r>
            <a:r>
              <a:rPr lang="en-US" dirty="0">
                <a:solidFill>
                  <a:srgbClr val="FF0000"/>
                </a:solidFill>
              </a:rPr>
              <a:t>narrow focus </a:t>
            </a:r>
            <a:r>
              <a:rPr lang="en-US" dirty="0"/>
              <a:t>and require </a:t>
            </a:r>
            <a:r>
              <a:rPr lang="en-US" dirty="0">
                <a:solidFill>
                  <a:srgbClr val="FF0000"/>
                </a:solidFill>
              </a:rPr>
              <a:t>solutions tailored to the particular circumstances</a:t>
            </a:r>
            <a:r>
              <a:rPr lang="en-US" dirty="0"/>
              <a:t>.</a:t>
            </a:r>
          </a:p>
          <a:p>
            <a:r>
              <a:rPr lang="en-US" dirty="0"/>
              <a:t>On the other hand, research problems have </a:t>
            </a:r>
            <a:r>
              <a:rPr lang="en-US" dirty="0">
                <a:solidFill>
                  <a:srgbClr val="FF0000"/>
                </a:solidFill>
              </a:rPr>
              <a:t>a broader scope </a:t>
            </a:r>
            <a:r>
              <a:rPr lang="en-US" dirty="0"/>
              <a:t>and aim to explore, analyze, and understand a subject or phenomenon in a more general sense. They involve studying </a:t>
            </a:r>
            <a:r>
              <a:rPr lang="en-US" dirty="0">
                <a:solidFill>
                  <a:srgbClr val="FF0000"/>
                </a:solidFill>
              </a:rPr>
              <a:t>trends, patterns, causal relationships</a:t>
            </a:r>
            <a:r>
              <a:rPr lang="en-US" dirty="0"/>
              <a:t>, or underlying principles to generate new insights or theories.</a:t>
            </a:r>
          </a:p>
          <a:p>
            <a:r>
              <a:rPr lang="en-US" dirty="0"/>
              <a:t>Solving business problems necessitates a deep understanding of the internal and external environment of the organization. It requires considering </a:t>
            </a:r>
            <a:r>
              <a:rPr lang="en-US" dirty="0">
                <a:solidFill>
                  <a:srgbClr val="FF0000"/>
                </a:solidFill>
              </a:rPr>
              <a:t>various factors and contexts </a:t>
            </a:r>
            <a:r>
              <a:rPr lang="en-US" dirty="0"/>
              <a:t>specific to the business. In contrast, addressing research problems relies on extensive knowledge of </a:t>
            </a:r>
            <a:r>
              <a:rPr lang="en-US" dirty="0">
                <a:solidFill>
                  <a:srgbClr val="FF0000"/>
                </a:solidFill>
              </a:rPr>
              <a:t>existing literature </a:t>
            </a:r>
            <a:r>
              <a:rPr lang="en-US" dirty="0"/>
              <a:t>and often involves the use of </a:t>
            </a:r>
            <a:r>
              <a:rPr lang="en-US" dirty="0">
                <a:solidFill>
                  <a:srgbClr val="FF0000"/>
                </a:solidFill>
              </a:rPr>
              <a:t>theoretical or conceptual frameworks </a:t>
            </a:r>
            <a:r>
              <a:rPr lang="en-US" dirty="0"/>
              <a:t>to guide the investigation.</a:t>
            </a:r>
            <a:endParaRPr lang="en-HK" dirty="0"/>
          </a:p>
        </p:txBody>
      </p:sp>
      <p:sp>
        <p:nvSpPr>
          <p:cNvPr id="4" name="Slide Number Placeholder 3">
            <a:extLst>
              <a:ext uri="{FF2B5EF4-FFF2-40B4-BE49-F238E27FC236}">
                <a16:creationId xmlns:a16="http://schemas.microsoft.com/office/drawing/2014/main" id="{A5C428AD-3190-5116-0422-FC2D43FD2CCD}"/>
              </a:ext>
            </a:extLst>
          </p:cNvPr>
          <p:cNvSpPr>
            <a:spLocks noGrp="1"/>
          </p:cNvSpPr>
          <p:nvPr>
            <p:ph type="sldNum" sz="quarter" idx="12"/>
          </p:nvPr>
        </p:nvSpPr>
        <p:spPr/>
        <p:txBody>
          <a:bodyPr/>
          <a:lstStyle/>
          <a:p>
            <a:fld id="{F36C87F6-986D-49E6-AF40-1B3A1EE8064D}" type="slidenum">
              <a:rPr lang="en-HK" smtClean="0"/>
              <a:t>27</a:t>
            </a:fld>
            <a:endParaRPr lang="en-HK"/>
          </a:p>
        </p:txBody>
      </p:sp>
    </p:spTree>
    <p:extLst>
      <p:ext uri="{BB962C8B-B14F-4D97-AF65-F5344CB8AC3E}">
        <p14:creationId xmlns:p14="http://schemas.microsoft.com/office/powerpoint/2010/main" val="3024348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17614" y="274638"/>
            <a:ext cx="9753600" cy="706090"/>
          </a:xfrm>
        </p:spPr>
        <p:txBody>
          <a:bodyPr/>
          <a:lstStyle/>
          <a:p>
            <a:r>
              <a:rPr lang="en-US" dirty="0"/>
              <a:t>Formulating a Research Problem</a:t>
            </a:r>
          </a:p>
        </p:txBody>
      </p:sp>
      <p:sp>
        <p:nvSpPr>
          <p:cNvPr id="7" name="Text Placeholder 6"/>
          <p:cNvSpPr>
            <a:spLocks noGrp="1"/>
          </p:cNvSpPr>
          <p:nvPr>
            <p:ph type="body" idx="1"/>
          </p:nvPr>
        </p:nvSpPr>
        <p:spPr>
          <a:xfrm>
            <a:off x="1217611" y="2159898"/>
            <a:ext cx="4709160" cy="838201"/>
          </a:xfrm>
        </p:spPr>
        <p:txBody>
          <a:bodyPr/>
          <a:lstStyle/>
          <a:p>
            <a:r>
              <a:rPr lang="en-US" dirty="0"/>
              <a:t>Business problems/questions</a:t>
            </a:r>
          </a:p>
        </p:txBody>
      </p:sp>
      <p:sp>
        <p:nvSpPr>
          <p:cNvPr id="9" name="Content Placeholder 8"/>
          <p:cNvSpPr>
            <a:spLocks noGrp="1"/>
          </p:cNvSpPr>
          <p:nvPr>
            <p:ph sz="half" idx="2"/>
          </p:nvPr>
        </p:nvSpPr>
        <p:spPr>
          <a:xfrm>
            <a:off x="1217611" y="3120971"/>
            <a:ext cx="4709160" cy="3428999"/>
          </a:xfrm>
        </p:spPr>
        <p:txBody>
          <a:bodyPr>
            <a:normAutofit fontScale="92500" lnSpcReduction="10000"/>
          </a:bodyPr>
          <a:lstStyle/>
          <a:p>
            <a:r>
              <a:rPr lang="en-HK" dirty="0"/>
              <a:t>Should a new product be introduced?</a:t>
            </a:r>
          </a:p>
          <a:p>
            <a:endParaRPr lang="en-HK" dirty="0"/>
          </a:p>
          <a:p>
            <a:r>
              <a:rPr lang="en-HK" dirty="0"/>
              <a:t>Should the price of the brand be increased?</a:t>
            </a:r>
          </a:p>
          <a:p>
            <a:r>
              <a:rPr lang="en-HK" dirty="0"/>
              <a:t>Should the advertising campaign be changed?</a:t>
            </a:r>
          </a:p>
          <a:p>
            <a:r>
              <a:rPr lang="en-HK" dirty="0"/>
              <a:t>How to retain profitable customers?</a:t>
            </a:r>
          </a:p>
          <a:p>
            <a:endParaRPr lang="en-US" dirty="0"/>
          </a:p>
        </p:txBody>
      </p:sp>
      <p:sp>
        <p:nvSpPr>
          <p:cNvPr id="10" name="Text Placeholder 9"/>
          <p:cNvSpPr>
            <a:spLocks noGrp="1"/>
          </p:cNvSpPr>
          <p:nvPr>
            <p:ph type="body" sz="quarter" idx="3"/>
          </p:nvPr>
        </p:nvSpPr>
        <p:spPr>
          <a:xfrm>
            <a:off x="6276566" y="2135803"/>
            <a:ext cx="4709160" cy="838201"/>
          </a:xfrm>
        </p:spPr>
        <p:txBody>
          <a:bodyPr/>
          <a:lstStyle/>
          <a:p>
            <a:r>
              <a:rPr lang="en-US" dirty="0"/>
              <a:t>Specific research problems/questions</a:t>
            </a:r>
          </a:p>
        </p:txBody>
      </p:sp>
      <p:sp>
        <p:nvSpPr>
          <p:cNvPr id="11" name="Content Placeholder 10"/>
          <p:cNvSpPr>
            <a:spLocks noGrp="1"/>
          </p:cNvSpPr>
          <p:nvPr>
            <p:ph sz="quarter" idx="4"/>
          </p:nvPr>
        </p:nvSpPr>
        <p:spPr>
          <a:xfrm>
            <a:off x="6267624" y="3154363"/>
            <a:ext cx="4709160" cy="3428999"/>
          </a:xfrm>
        </p:spPr>
        <p:txBody>
          <a:bodyPr>
            <a:normAutofit fontScale="92500" lnSpcReduction="10000"/>
          </a:bodyPr>
          <a:lstStyle/>
          <a:p>
            <a:r>
              <a:rPr lang="en-HK" dirty="0"/>
              <a:t>To determine consumer attitudes and purchase intentions for a new product</a:t>
            </a:r>
          </a:p>
          <a:p>
            <a:r>
              <a:rPr lang="en-HK" dirty="0"/>
              <a:t>To determine the perceived value of a brand </a:t>
            </a:r>
          </a:p>
          <a:p>
            <a:r>
              <a:rPr lang="en-HK" dirty="0"/>
              <a:t>To determine consumer attitudes towards the current advertising appeal</a:t>
            </a:r>
          </a:p>
          <a:p>
            <a:r>
              <a:rPr lang="en-HK" dirty="0"/>
              <a:t>To examine the relationship between service quality and customer loyalty</a:t>
            </a:r>
          </a:p>
          <a:p>
            <a:endParaRPr lang="en-US" dirty="0"/>
          </a:p>
        </p:txBody>
      </p:sp>
      <p:sp>
        <p:nvSpPr>
          <p:cNvPr id="2" name="TextBox 1">
            <a:extLst>
              <a:ext uri="{FF2B5EF4-FFF2-40B4-BE49-F238E27FC236}">
                <a16:creationId xmlns:a16="http://schemas.microsoft.com/office/drawing/2014/main" id="{868C0E70-06DD-4B46-9B3A-0861134B69C7}"/>
              </a:ext>
            </a:extLst>
          </p:cNvPr>
          <p:cNvSpPr txBox="1"/>
          <p:nvPr/>
        </p:nvSpPr>
        <p:spPr>
          <a:xfrm>
            <a:off x="1203099" y="1122720"/>
            <a:ext cx="9361040" cy="1292662"/>
          </a:xfrm>
          <a:prstGeom prst="rect">
            <a:avLst/>
          </a:prstGeom>
          <a:noFill/>
        </p:spPr>
        <p:txBody>
          <a:bodyPr wrap="square" rtlCol="0">
            <a:spAutoFit/>
          </a:bodyPr>
          <a:lstStyle/>
          <a:p>
            <a:r>
              <a:rPr lang="en-HK" sz="2000" dirty="0"/>
              <a:t>Research ideas and problems can arise from a range of sources: business problems, personal or professional experience and media, theories or previous studies</a:t>
            </a:r>
          </a:p>
          <a:p>
            <a:endParaRPr lang="en-HK" dirty="0"/>
          </a:p>
        </p:txBody>
      </p:sp>
      <p:sp>
        <p:nvSpPr>
          <p:cNvPr id="3" name="Slide Number Placeholder 2">
            <a:extLst>
              <a:ext uri="{FF2B5EF4-FFF2-40B4-BE49-F238E27FC236}">
                <a16:creationId xmlns:a16="http://schemas.microsoft.com/office/drawing/2014/main" id="{5280E923-2307-473F-8EE1-7C9B168A44E1}"/>
              </a:ext>
            </a:extLst>
          </p:cNvPr>
          <p:cNvSpPr>
            <a:spLocks noGrp="1"/>
          </p:cNvSpPr>
          <p:nvPr>
            <p:ph type="sldNum" sz="quarter" idx="12"/>
          </p:nvPr>
        </p:nvSpPr>
        <p:spPr/>
        <p:txBody>
          <a:bodyPr/>
          <a:lstStyle/>
          <a:p>
            <a:fld id="{F36C87F6-986D-49E6-AF40-1B3A1EE8064D}" type="slidenum">
              <a:rPr lang="en-GB" smtClean="0"/>
              <a:t>28</a:t>
            </a:fld>
            <a:endParaRPr lang="en-GB"/>
          </a:p>
        </p:txBody>
      </p:sp>
    </p:spTree>
    <p:extLst>
      <p:ext uri="{BB962C8B-B14F-4D97-AF65-F5344CB8AC3E}">
        <p14:creationId xmlns:p14="http://schemas.microsoft.com/office/powerpoint/2010/main" val="4011554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How to Narrow a Topic into a Research Question?</a:t>
            </a:r>
            <a:endParaRPr lang="en-GB" dirty="0"/>
          </a:p>
        </p:txBody>
      </p:sp>
      <p:sp>
        <p:nvSpPr>
          <p:cNvPr id="3" name="Content Placeholder 2"/>
          <p:cNvSpPr>
            <a:spLocks noGrp="1"/>
          </p:cNvSpPr>
          <p:nvPr>
            <p:ph idx="1"/>
          </p:nvPr>
        </p:nvSpPr>
        <p:spPr>
          <a:xfrm>
            <a:off x="1217614" y="1828800"/>
            <a:ext cx="9753600" cy="4754562"/>
          </a:xfrm>
        </p:spPr>
        <p:txBody>
          <a:bodyPr>
            <a:normAutofit lnSpcReduction="10000"/>
          </a:bodyPr>
          <a:lstStyle/>
          <a:p>
            <a:r>
              <a:rPr lang="en-US" dirty="0"/>
              <a:t>Identify a broad area of interest in an academic/ professional field</a:t>
            </a:r>
          </a:p>
          <a:p>
            <a:r>
              <a:rPr lang="en-US" dirty="0"/>
              <a:t>Each broad research topic has three components</a:t>
            </a:r>
          </a:p>
          <a:p>
            <a:pPr lvl="1"/>
            <a:r>
              <a:rPr lang="en-US" dirty="0"/>
              <a:t>Concept, organization/subject and context</a:t>
            </a:r>
          </a:p>
          <a:p>
            <a:pPr lvl="1"/>
            <a:r>
              <a:rPr lang="en-US" dirty="0"/>
              <a:t>e.g., </a:t>
            </a:r>
            <a:r>
              <a:rPr lang="en-US" u="sng" dirty="0"/>
              <a:t>Topic: </a:t>
            </a:r>
            <a:r>
              <a:rPr lang="en-HK" u="sng" dirty="0"/>
              <a:t>Marketing strategies and practices: A study of hotels in Hong Kong</a:t>
            </a:r>
            <a:endParaRPr lang="en-US" u="sng" dirty="0"/>
          </a:p>
          <a:p>
            <a:pPr lvl="1"/>
            <a:r>
              <a:rPr lang="en-US" dirty="0"/>
              <a:t>Concepts: marketing strategies; marketing practices</a:t>
            </a:r>
          </a:p>
          <a:p>
            <a:pPr lvl="1"/>
            <a:r>
              <a:rPr lang="en-US" dirty="0"/>
              <a:t>Organizations: hotels</a:t>
            </a:r>
          </a:p>
          <a:p>
            <a:pPr lvl="1"/>
            <a:r>
              <a:rPr lang="en-US" dirty="0"/>
              <a:t>Context: Hong Kong</a:t>
            </a:r>
          </a:p>
          <a:p>
            <a:r>
              <a:rPr lang="en-US" dirty="0"/>
              <a:t>Dissect the broad area into sub-areas</a:t>
            </a:r>
          </a:p>
          <a:p>
            <a:pPr lvl="1"/>
            <a:r>
              <a:rPr lang="en-US" dirty="0"/>
              <a:t>Marketing strategies: marketing strategies, 4P’s, etc. </a:t>
            </a:r>
          </a:p>
          <a:p>
            <a:pPr lvl="1"/>
            <a:r>
              <a:rPr lang="en-US" dirty="0"/>
              <a:t>Hotels: 5-star hotels, budget hotels, etc.</a:t>
            </a:r>
          </a:p>
          <a:p>
            <a:pPr lvl="1"/>
            <a:r>
              <a:rPr lang="en-US" dirty="0"/>
              <a:t>Context: Hong Kong, China, Asia, etc.</a:t>
            </a:r>
          </a:p>
        </p:txBody>
      </p:sp>
      <p:sp>
        <p:nvSpPr>
          <p:cNvPr id="4" name="Slide Number Placeholder 3"/>
          <p:cNvSpPr>
            <a:spLocks noGrp="1"/>
          </p:cNvSpPr>
          <p:nvPr>
            <p:ph type="sldNum" sz="quarter" idx="12"/>
          </p:nvPr>
        </p:nvSpPr>
        <p:spPr/>
        <p:txBody>
          <a:bodyPr/>
          <a:lstStyle/>
          <a:p>
            <a:fld id="{22538E27-F316-44B6-B540-2AF9BAD55C21}" type="slidenum">
              <a:rPr lang="en-US" smtClean="0"/>
              <a:pPr/>
              <a:t>29</a:t>
            </a:fld>
            <a:endParaRPr lang="en-US" dirty="0"/>
          </a:p>
        </p:txBody>
      </p:sp>
    </p:spTree>
    <p:extLst>
      <p:ext uri="{BB962C8B-B14F-4D97-AF65-F5344CB8AC3E}">
        <p14:creationId xmlns:p14="http://schemas.microsoft.com/office/powerpoint/2010/main" val="2133730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a:t>How to Narrow a Topic into a Research Question?</a:t>
            </a:r>
            <a:endParaRPr lang="en-GB" dirty="0"/>
          </a:p>
        </p:txBody>
      </p:sp>
      <p:sp>
        <p:nvSpPr>
          <p:cNvPr id="3" name="Content Placeholder 2"/>
          <p:cNvSpPr>
            <a:spLocks noGrp="1"/>
          </p:cNvSpPr>
          <p:nvPr>
            <p:ph idx="1"/>
          </p:nvPr>
        </p:nvSpPr>
        <p:spPr/>
        <p:txBody>
          <a:bodyPr/>
          <a:lstStyle/>
          <a:p>
            <a:r>
              <a:rPr lang="en-US"/>
              <a:t>Select a sub-area or areas, focusing </a:t>
            </a:r>
            <a:r>
              <a:rPr lang="en-HK"/>
              <a:t>on a specific time period, country, industry or subgroup </a:t>
            </a:r>
            <a:endParaRPr lang="en-US"/>
          </a:p>
          <a:p>
            <a:r>
              <a:rPr lang="en-US"/>
              <a:t>Formulate a research problem to guide the research effort</a:t>
            </a:r>
          </a:p>
          <a:p>
            <a:r>
              <a:rPr lang="en-US"/>
              <a:t>Develop research questions and objectives</a:t>
            </a:r>
          </a:p>
          <a:p>
            <a:r>
              <a:rPr lang="en-HK"/>
              <a:t>Define the aim or desired outcome of the study (is it an exploratory, descriptive or explanatory study?)</a:t>
            </a:r>
          </a:p>
          <a:p>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dirty="0"/>
          </a:p>
        </p:txBody>
      </p:sp>
    </p:spTree>
    <p:extLst>
      <p:ext uri="{BB962C8B-B14F-4D97-AF65-F5344CB8AC3E}">
        <p14:creationId xmlns:p14="http://schemas.microsoft.com/office/powerpoint/2010/main" val="3059839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AB55-F257-447B-9601-B44CF9CC2B34}"/>
              </a:ext>
            </a:extLst>
          </p:cNvPr>
          <p:cNvSpPr>
            <a:spLocks noGrp="1"/>
          </p:cNvSpPr>
          <p:nvPr>
            <p:ph type="title"/>
          </p:nvPr>
        </p:nvSpPr>
        <p:spPr/>
        <p:txBody>
          <a:bodyPr/>
          <a:lstStyle/>
          <a:p>
            <a:r>
              <a:rPr lang="en-HK"/>
              <a:t>Continued …</a:t>
            </a:r>
            <a:endParaRPr lang="en-GB" dirty="0"/>
          </a:p>
        </p:txBody>
      </p:sp>
      <p:sp>
        <p:nvSpPr>
          <p:cNvPr id="5" name="Content Placeholder 4">
            <a:extLst>
              <a:ext uri="{FF2B5EF4-FFF2-40B4-BE49-F238E27FC236}">
                <a16:creationId xmlns:a16="http://schemas.microsoft.com/office/drawing/2014/main" id="{3256085E-94F7-4C5A-8031-49A58BEA9F3D}"/>
              </a:ext>
            </a:extLst>
          </p:cNvPr>
          <p:cNvSpPr>
            <a:spLocks noGrp="1"/>
          </p:cNvSpPr>
          <p:nvPr>
            <p:ph idx="1"/>
          </p:nvPr>
        </p:nvSpPr>
        <p:spPr/>
        <p:txBody>
          <a:bodyPr/>
          <a:lstStyle/>
          <a:p>
            <a:endParaRPr lang="en-GB"/>
          </a:p>
        </p:txBody>
      </p:sp>
      <p:graphicFrame>
        <p:nvGraphicFramePr>
          <p:cNvPr id="4" name="Table 3">
            <a:extLst>
              <a:ext uri="{FF2B5EF4-FFF2-40B4-BE49-F238E27FC236}">
                <a16:creationId xmlns:a16="http://schemas.microsoft.com/office/drawing/2014/main" id="{DBCA7406-3C80-4503-AD8A-B6F02F934381}"/>
              </a:ext>
            </a:extLst>
          </p:cNvPr>
          <p:cNvGraphicFramePr>
            <a:graphicFrameLocks noGrp="1"/>
          </p:cNvGraphicFramePr>
          <p:nvPr>
            <p:extLst>
              <p:ext uri="{D42A27DB-BD31-4B8C-83A1-F6EECF244321}">
                <p14:modId xmlns:p14="http://schemas.microsoft.com/office/powerpoint/2010/main" val="1181899122"/>
              </p:ext>
            </p:extLst>
          </p:nvPr>
        </p:nvGraphicFramePr>
        <p:xfrm>
          <a:off x="909836" y="1600201"/>
          <a:ext cx="10225135" cy="4075118"/>
        </p:xfrm>
        <a:graphic>
          <a:graphicData uri="http://schemas.openxmlformats.org/drawingml/2006/table">
            <a:tbl>
              <a:tblPr firstRow="1" bandRow="1">
                <a:tableStyleId>{793D81CF-94F2-401A-BA57-92F5A7B2D0C5}</a:tableStyleId>
              </a:tblPr>
              <a:tblGrid>
                <a:gridCol w="1076330">
                  <a:extLst>
                    <a:ext uri="{9D8B030D-6E8A-4147-A177-3AD203B41FA5}">
                      <a16:colId xmlns:a16="http://schemas.microsoft.com/office/drawing/2014/main" val="20000"/>
                    </a:ext>
                  </a:extLst>
                </a:gridCol>
                <a:gridCol w="3551889">
                  <a:extLst>
                    <a:ext uri="{9D8B030D-6E8A-4147-A177-3AD203B41FA5}">
                      <a16:colId xmlns:a16="http://schemas.microsoft.com/office/drawing/2014/main" val="20001"/>
                    </a:ext>
                  </a:extLst>
                </a:gridCol>
                <a:gridCol w="3040632">
                  <a:extLst>
                    <a:ext uri="{9D8B030D-6E8A-4147-A177-3AD203B41FA5}">
                      <a16:colId xmlns:a16="http://schemas.microsoft.com/office/drawing/2014/main" val="20002"/>
                    </a:ext>
                  </a:extLst>
                </a:gridCol>
                <a:gridCol w="2556284">
                  <a:extLst>
                    <a:ext uri="{9D8B030D-6E8A-4147-A177-3AD203B41FA5}">
                      <a16:colId xmlns:a16="http://schemas.microsoft.com/office/drawing/2014/main" val="20003"/>
                    </a:ext>
                  </a:extLst>
                </a:gridCol>
              </a:tblGrid>
              <a:tr h="464594">
                <a:tc gridSpan="4">
                  <a:txBody>
                    <a:bodyPr/>
                    <a:lstStyle/>
                    <a:p>
                      <a:r>
                        <a:rPr lang="en-US" sz="2400" dirty="0"/>
                        <a:t>The Marketing strategy of a particular industry/organization</a:t>
                      </a:r>
                      <a:endParaRPr lang="en-GB" sz="2400" dirty="0"/>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1"/>
                  </a:ext>
                </a:extLst>
              </a:tr>
              <a:tr h="464594">
                <a:tc>
                  <a:txBody>
                    <a:bodyPr/>
                    <a:lstStyle/>
                    <a:p>
                      <a:r>
                        <a:rPr lang="en-US" sz="2400" dirty="0"/>
                        <a:t>1</a:t>
                      </a:r>
                      <a:endParaRPr lang="en-GB" sz="2400" dirty="0"/>
                    </a:p>
                  </a:txBody>
                  <a:tcPr/>
                </a:tc>
                <a:tc>
                  <a:txBody>
                    <a:bodyPr/>
                    <a:lstStyle/>
                    <a:p>
                      <a:r>
                        <a:rPr lang="en-US" sz="2400" dirty="0"/>
                        <a:t>Marketing strategy</a:t>
                      </a:r>
                      <a:endParaRPr lang="en-GB" sz="2400" dirty="0"/>
                    </a:p>
                  </a:txBody>
                  <a:tcPr/>
                </a:tc>
                <a:tc>
                  <a:txBody>
                    <a:bodyPr/>
                    <a:lstStyle/>
                    <a:p>
                      <a:r>
                        <a:rPr lang="en-US" sz="2400" dirty="0"/>
                        <a:t>5-start hotels</a:t>
                      </a:r>
                      <a:endParaRPr lang="en-GB" sz="2400" dirty="0"/>
                    </a:p>
                  </a:txBody>
                  <a:tcPr/>
                </a:tc>
                <a:tc>
                  <a:txBody>
                    <a:bodyPr/>
                    <a:lstStyle/>
                    <a:p>
                      <a:r>
                        <a:rPr lang="en-US" sz="2400" dirty="0"/>
                        <a:t>Hong Kong</a:t>
                      </a:r>
                      <a:endParaRPr lang="en-GB" sz="2400" dirty="0"/>
                    </a:p>
                  </a:txBody>
                  <a:tcPr/>
                </a:tc>
                <a:extLst>
                  <a:ext uri="{0D108BD9-81ED-4DB2-BD59-A6C34878D82A}">
                    <a16:rowId xmlns:a16="http://schemas.microsoft.com/office/drawing/2014/main" val="10002"/>
                  </a:ext>
                </a:extLst>
              </a:tr>
              <a:tr h="592862">
                <a:tc>
                  <a:txBody>
                    <a:bodyPr/>
                    <a:lstStyle/>
                    <a:p>
                      <a:r>
                        <a:rPr lang="en-US" sz="2400" dirty="0"/>
                        <a:t>2</a:t>
                      </a:r>
                      <a:endParaRPr lang="en-GB" sz="2400" dirty="0"/>
                    </a:p>
                  </a:txBody>
                  <a:tcPr/>
                </a:tc>
                <a:tc>
                  <a:txBody>
                    <a:bodyPr/>
                    <a:lstStyle/>
                    <a:p>
                      <a:r>
                        <a:rPr lang="en-US" sz="2400" dirty="0"/>
                        <a:t>Pricing strategy</a:t>
                      </a:r>
                      <a:endParaRPr lang="en-GB" sz="2400" dirty="0"/>
                    </a:p>
                  </a:txBody>
                  <a:tcPr/>
                </a:tc>
                <a:tc>
                  <a:txBody>
                    <a:bodyPr/>
                    <a:lstStyle/>
                    <a:p>
                      <a:r>
                        <a:rPr lang="en-GB" sz="2400" dirty="0"/>
                        <a:t>Casual dining restaurants</a:t>
                      </a:r>
                    </a:p>
                  </a:txBody>
                  <a:tcPr/>
                </a:tc>
                <a:tc>
                  <a:txBody>
                    <a:bodyPr/>
                    <a:lstStyle/>
                    <a:p>
                      <a:r>
                        <a:rPr lang="en-US" sz="2400" dirty="0"/>
                        <a:t>China</a:t>
                      </a:r>
                      <a:endParaRPr lang="en-GB" sz="2400" dirty="0"/>
                    </a:p>
                  </a:txBody>
                  <a:tcPr/>
                </a:tc>
                <a:extLst>
                  <a:ext uri="{0D108BD9-81ED-4DB2-BD59-A6C34878D82A}">
                    <a16:rowId xmlns:a16="http://schemas.microsoft.com/office/drawing/2014/main" val="10003"/>
                  </a:ext>
                </a:extLst>
              </a:tr>
              <a:tr h="464594">
                <a:tc gridSpan="4">
                  <a:txBody>
                    <a:bodyPr/>
                    <a:lstStyle/>
                    <a:p>
                      <a:r>
                        <a:rPr lang="en-US" sz="2400" b="1" dirty="0">
                          <a:solidFill>
                            <a:schemeClr val="bg1"/>
                          </a:solidFill>
                        </a:rPr>
                        <a:t>Customer</a:t>
                      </a:r>
                      <a:r>
                        <a:rPr lang="en-US" sz="2400" b="1" baseline="0" dirty="0">
                          <a:solidFill>
                            <a:schemeClr val="bg1"/>
                          </a:solidFill>
                        </a:rPr>
                        <a:t> satisfaction with service encounter</a:t>
                      </a:r>
                      <a:endParaRPr lang="en-GB" sz="2400" b="1" dirty="0">
                        <a:solidFill>
                          <a:schemeClr val="bg1"/>
                        </a:solidFill>
                      </a:endParaRPr>
                    </a:p>
                  </a:txBody>
                  <a:tcPr>
                    <a:solidFill>
                      <a:schemeClr val="tx1"/>
                    </a:solidFill>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4"/>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5"/>
                  </a:ext>
                </a:extLst>
              </a:tr>
              <a:tr h="464594">
                <a:tc>
                  <a:txBody>
                    <a:bodyPr/>
                    <a:lstStyle/>
                    <a:p>
                      <a:r>
                        <a:rPr lang="en-US" sz="2400" dirty="0"/>
                        <a:t>1</a:t>
                      </a:r>
                      <a:endParaRPr lang="en-GB" sz="2400" dirty="0"/>
                    </a:p>
                  </a:txBody>
                  <a:tcPr/>
                </a:tc>
                <a:tc>
                  <a:txBody>
                    <a:bodyPr/>
                    <a:lstStyle/>
                    <a:p>
                      <a:r>
                        <a:rPr lang="en-US" sz="2400" dirty="0"/>
                        <a:t>Customer satisfaction</a:t>
                      </a:r>
                      <a:endParaRPr lang="en-GB" sz="2400" dirty="0"/>
                    </a:p>
                  </a:txBody>
                  <a:tcPr/>
                </a:tc>
                <a:tc>
                  <a:txBody>
                    <a:bodyPr/>
                    <a:lstStyle/>
                    <a:p>
                      <a:r>
                        <a:rPr lang="en-GB" sz="2400" noProof="0" dirty="0"/>
                        <a:t>Business</a:t>
                      </a:r>
                      <a:r>
                        <a:rPr lang="en-GB" sz="2400" baseline="0" noProof="0" dirty="0"/>
                        <a:t> travellers</a:t>
                      </a:r>
                      <a:endParaRPr lang="en-GB" sz="2400" noProof="0" dirty="0"/>
                    </a:p>
                  </a:txBody>
                  <a:tcPr/>
                </a:tc>
                <a:tc>
                  <a:txBody>
                    <a:bodyPr/>
                    <a:lstStyle/>
                    <a:p>
                      <a:r>
                        <a:rPr lang="en-US" sz="2400" dirty="0"/>
                        <a:t>5-star hotels</a:t>
                      </a:r>
                      <a:endParaRPr lang="en-GB" sz="2400" dirty="0"/>
                    </a:p>
                  </a:txBody>
                  <a:tcPr/>
                </a:tc>
                <a:extLst>
                  <a:ext uri="{0D108BD9-81ED-4DB2-BD59-A6C34878D82A}">
                    <a16:rowId xmlns:a16="http://schemas.microsoft.com/office/drawing/2014/main" val="10006"/>
                  </a:ext>
                </a:extLst>
              </a:tr>
              <a:tr h="464594">
                <a:tc>
                  <a:txBody>
                    <a:bodyPr/>
                    <a:lstStyle/>
                    <a:p>
                      <a:r>
                        <a:rPr lang="en-US" sz="2400" dirty="0"/>
                        <a:t>2</a:t>
                      </a:r>
                      <a:endParaRPr lang="en-GB" sz="2400" dirty="0"/>
                    </a:p>
                  </a:txBody>
                  <a:tcPr/>
                </a:tc>
                <a:tc>
                  <a:txBody>
                    <a:bodyPr/>
                    <a:lstStyle/>
                    <a:p>
                      <a:r>
                        <a:rPr lang="en-US" sz="2400" dirty="0"/>
                        <a:t>Customer satisfaction</a:t>
                      </a:r>
                      <a:endParaRPr lang="en-GB" sz="2400" dirty="0"/>
                    </a:p>
                  </a:txBody>
                  <a:tcPr/>
                </a:tc>
                <a:tc>
                  <a:txBody>
                    <a:bodyPr/>
                    <a:lstStyle/>
                    <a:p>
                      <a:r>
                        <a:rPr lang="en-US" sz="2400" dirty="0"/>
                        <a:t>Generation Y</a:t>
                      </a:r>
                      <a:endParaRPr lang="en-GB" sz="2400" dirty="0"/>
                    </a:p>
                  </a:txBody>
                  <a:tcPr/>
                </a:tc>
                <a:tc>
                  <a:txBody>
                    <a:bodyPr/>
                    <a:lstStyle/>
                    <a:p>
                      <a:r>
                        <a:rPr lang="en-US" sz="2400" dirty="0"/>
                        <a:t>Budget hotels</a:t>
                      </a:r>
                      <a:endParaRPr lang="en-GB" sz="2400" dirty="0"/>
                    </a:p>
                  </a:txBody>
                  <a:tcPr/>
                </a:tc>
                <a:extLst>
                  <a:ext uri="{0D108BD9-81ED-4DB2-BD59-A6C34878D82A}">
                    <a16:rowId xmlns:a16="http://schemas.microsoft.com/office/drawing/2014/main" val="10007"/>
                  </a:ext>
                </a:extLst>
              </a:tr>
            </a:tbl>
          </a:graphicData>
        </a:graphic>
      </p:graphicFrame>
      <p:sp>
        <p:nvSpPr>
          <p:cNvPr id="3" name="Slide Number Placeholder 2">
            <a:extLst>
              <a:ext uri="{FF2B5EF4-FFF2-40B4-BE49-F238E27FC236}">
                <a16:creationId xmlns:a16="http://schemas.microsoft.com/office/drawing/2014/main" id="{4D5D4087-EA2E-4B9A-8EDA-F418AC6729B8}"/>
              </a:ext>
            </a:extLst>
          </p:cNvPr>
          <p:cNvSpPr>
            <a:spLocks noGrp="1"/>
          </p:cNvSpPr>
          <p:nvPr>
            <p:ph type="sldNum" sz="quarter" idx="12"/>
          </p:nvPr>
        </p:nvSpPr>
        <p:spPr/>
        <p:txBody>
          <a:bodyPr/>
          <a:lstStyle/>
          <a:p>
            <a:fld id="{F36C87F6-986D-49E6-AF40-1B3A1EE8064D}" type="slidenum">
              <a:rPr lang="en-GB" smtClean="0"/>
              <a:t>31</a:t>
            </a:fld>
            <a:endParaRPr lang="en-GB"/>
          </a:p>
        </p:txBody>
      </p:sp>
    </p:spTree>
    <p:extLst>
      <p:ext uri="{BB962C8B-B14F-4D97-AF65-F5344CB8AC3E}">
        <p14:creationId xmlns:p14="http://schemas.microsoft.com/office/powerpoint/2010/main" val="100727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HK" dirty="0"/>
              <a:t>Considerations in Selecting Research Problems</a:t>
            </a:r>
            <a:endParaRPr lang="en-US" dirty="0"/>
          </a:p>
        </p:txBody>
      </p:sp>
      <p:sp>
        <p:nvSpPr>
          <p:cNvPr id="9" name="Content Placeholder 8"/>
          <p:cNvSpPr>
            <a:spLocks noGrp="1"/>
          </p:cNvSpPr>
          <p:nvPr>
            <p:ph sz="half" idx="2"/>
          </p:nvPr>
        </p:nvSpPr>
        <p:spPr>
          <a:xfrm>
            <a:off x="1191141" y="1988839"/>
            <a:ext cx="4709160" cy="4640561"/>
          </a:xfrm>
        </p:spPr>
        <p:txBody>
          <a:bodyPr>
            <a:normAutofit fontScale="92500" lnSpcReduction="20000"/>
          </a:bodyPr>
          <a:lstStyle/>
          <a:p>
            <a:r>
              <a:rPr lang="en-HK" sz="2400" dirty="0"/>
              <a:t>Researcher’s knowledge of the topic, field and discipline</a:t>
            </a:r>
          </a:p>
          <a:p>
            <a:r>
              <a:rPr lang="en-US" sz="2400" b="1" dirty="0"/>
              <a:t>Justification</a:t>
            </a:r>
          </a:p>
          <a:p>
            <a:pPr lvl="1"/>
            <a:r>
              <a:rPr lang="en-US" sz="2200" dirty="0"/>
              <a:t>Evidence of its significance within the professional field.</a:t>
            </a:r>
          </a:p>
          <a:p>
            <a:r>
              <a:rPr lang="en-HK" sz="2400" b="1" dirty="0"/>
              <a:t>Grounded in literature</a:t>
            </a:r>
          </a:p>
          <a:p>
            <a:pPr lvl="1"/>
            <a:r>
              <a:rPr lang="en-US" sz="2000" dirty="0"/>
              <a:t>The problem should be framed in a way that allows the researcher to either build upon or challenge existing literature on the topic.</a:t>
            </a:r>
          </a:p>
          <a:p>
            <a:r>
              <a:rPr lang="en-HK" sz="2400" b="1" dirty="0"/>
              <a:t>Originality</a:t>
            </a:r>
            <a:r>
              <a:rPr lang="en-HK" sz="2400" dirty="0"/>
              <a:t> or newness</a:t>
            </a:r>
          </a:p>
          <a:p>
            <a:pPr lvl="1"/>
            <a:r>
              <a:rPr lang="en-US" sz="2000" dirty="0"/>
              <a:t>An area that has not been extensively studied or adequately addressed in previous research or professional practice.</a:t>
            </a:r>
          </a:p>
        </p:txBody>
      </p:sp>
      <p:sp>
        <p:nvSpPr>
          <p:cNvPr id="11" name="Content Placeholder 10"/>
          <p:cNvSpPr>
            <a:spLocks noGrp="1"/>
          </p:cNvSpPr>
          <p:nvPr>
            <p:ph sz="quarter" idx="4"/>
          </p:nvPr>
        </p:nvSpPr>
        <p:spPr>
          <a:xfrm>
            <a:off x="6094412" y="1988840"/>
            <a:ext cx="4709160" cy="3888432"/>
          </a:xfrm>
        </p:spPr>
        <p:txBody>
          <a:bodyPr>
            <a:normAutofit fontScale="92500" lnSpcReduction="20000"/>
          </a:bodyPr>
          <a:lstStyle/>
          <a:p>
            <a:pPr lvl="1"/>
            <a:r>
              <a:rPr lang="en-HK" sz="2200" dirty="0"/>
              <a:t>Developments and trends (new regulations, technology, markets, products, services, etc)</a:t>
            </a:r>
          </a:p>
          <a:p>
            <a:r>
              <a:rPr lang="en-HK" sz="2400" dirty="0"/>
              <a:t>Feasibility</a:t>
            </a:r>
          </a:p>
          <a:p>
            <a:pPr lvl="1"/>
            <a:r>
              <a:rPr lang="en-HK" sz="2000" dirty="0"/>
              <a:t>Trade-off between rigour and practicality</a:t>
            </a:r>
          </a:p>
          <a:p>
            <a:pPr lvl="1"/>
            <a:r>
              <a:rPr lang="en-HK" sz="2000" dirty="0"/>
              <a:t>Time constraints</a:t>
            </a:r>
          </a:p>
          <a:p>
            <a:pPr lvl="1"/>
            <a:r>
              <a:rPr lang="en-HK" sz="2000" dirty="0"/>
              <a:t>Ethical constraints</a:t>
            </a:r>
          </a:p>
          <a:p>
            <a:pPr lvl="1"/>
            <a:r>
              <a:rPr lang="en-HK" sz="2000" dirty="0"/>
              <a:t>Organizational support</a:t>
            </a:r>
          </a:p>
          <a:p>
            <a:pPr lvl="1"/>
            <a:r>
              <a:rPr lang="en-HK" sz="2000" dirty="0"/>
              <a:t>Availability of subjects</a:t>
            </a:r>
          </a:p>
          <a:p>
            <a:endParaRPr lang="en-HK" dirty="0"/>
          </a:p>
          <a:p>
            <a:endParaRPr lang="en-US" dirty="0"/>
          </a:p>
        </p:txBody>
      </p:sp>
      <p:sp>
        <p:nvSpPr>
          <p:cNvPr id="2" name="Slide Number Placeholder 1">
            <a:extLst>
              <a:ext uri="{FF2B5EF4-FFF2-40B4-BE49-F238E27FC236}">
                <a16:creationId xmlns:a16="http://schemas.microsoft.com/office/drawing/2014/main" id="{1764962F-F34B-4C3C-97DF-FB1B9FD83483}"/>
              </a:ext>
            </a:extLst>
          </p:cNvPr>
          <p:cNvSpPr>
            <a:spLocks noGrp="1"/>
          </p:cNvSpPr>
          <p:nvPr>
            <p:ph type="sldNum" sz="quarter" idx="12"/>
          </p:nvPr>
        </p:nvSpPr>
        <p:spPr/>
        <p:txBody>
          <a:bodyPr/>
          <a:lstStyle/>
          <a:p>
            <a:fld id="{F36C87F6-986D-49E6-AF40-1B3A1EE8064D}" type="slidenum">
              <a:rPr lang="en-GB" smtClean="0"/>
              <a:t>32</a:t>
            </a:fld>
            <a:endParaRPr lang="en-GB"/>
          </a:p>
        </p:txBody>
      </p:sp>
    </p:spTree>
    <p:extLst>
      <p:ext uri="{BB962C8B-B14F-4D97-AF65-F5344CB8AC3E}">
        <p14:creationId xmlns:p14="http://schemas.microsoft.com/office/powerpoint/2010/main" val="362992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Refining the research questions</a:t>
            </a:r>
            <a:endParaRPr lang="en-GB" dirty="0"/>
          </a:p>
        </p:txBody>
      </p:sp>
      <p:sp>
        <p:nvSpPr>
          <p:cNvPr id="7" name="Content Placeholder 6"/>
          <p:cNvSpPr>
            <a:spLocks noGrp="1"/>
          </p:cNvSpPr>
          <p:nvPr>
            <p:ph idx="1"/>
          </p:nvPr>
        </p:nvSpPr>
        <p:spPr/>
        <p:txBody>
          <a:bodyPr/>
          <a:lstStyle/>
          <a:p>
            <a:r>
              <a:rPr lang="en-GB"/>
              <a:t>Collect more information through literature survey</a:t>
            </a:r>
          </a:p>
          <a:p>
            <a:pPr lvl="1"/>
            <a:r>
              <a:rPr lang="en-GB"/>
              <a:t>To help you generate and refine your research ideas</a:t>
            </a:r>
          </a:p>
          <a:p>
            <a:pPr lvl="1"/>
            <a:r>
              <a:rPr lang="en-US"/>
              <a:t>Identify and label the variables correctly</a:t>
            </a:r>
          </a:p>
          <a:p>
            <a:r>
              <a:rPr lang="en-GB"/>
              <a:t>Identify a theoretical framework </a:t>
            </a:r>
          </a:p>
          <a:p>
            <a:pPr lvl="1"/>
            <a:r>
              <a:rPr lang="en-US"/>
              <a:t>A theoretical framework represents your beliefs on how certain phenomena (or variables or concepts) are related to each other (a model) and an explanation on why you believe that these variables are associated to each other (a theory). </a:t>
            </a:r>
          </a:p>
          <a:p>
            <a:r>
              <a:rPr lang="en-GB"/>
              <a:t>Develop hypotheses </a:t>
            </a:r>
          </a:p>
          <a:p>
            <a:pPr lvl="1"/>
            <a:r>
              <a:rPr lang="en-US"/>
              <a:t>State the relationships among the variables</a:t>
            </a:r>
          </a:p>
          <a:p>
            <a:pPr lvl="1"/>
            <a:r>
              <a:rPr lang="en-US"/>
              <a:t>Explain how or why you expect these relationships</a:t>
            </a:r>
            <a:endParaRPr lang="en-GB" dirty="0"/>
          </a:p>
        </p:txBody>
      </p:sp>
      <p:sp>
        <p:nvSpPr>
          <p:cNvPr id="5" name="Slide Number Placeholder 4"/>
          <p:cNvSpPr>
            <a:spLocks noGrp="1"/>
          </p:cNvSpPr>
          <p:nvPr>
            <p:ph type="sldNum" sz="quarter" idx="12"/>
          </p:nvPr>
        </p:nvSpPr>
        <p:spPr/>
        <p:txBody>
          <a:bodyPr/>
          <a:lstStyle/>
          <a:p>
            <a:fld id="{B54A8C3C-5CEE-4331-84AB-779066E91709}" type="slidenum">
              <a:rPr lang="en-US" smtClean="0"/>
              <a:pPr/>
              <a:t>33</a:t>
            </a:fld>
            <a:endParaRPr lang="en-US"/>
          </a:p>
        </p:txBody>
      </p:sp>
    </p:spTree>
    <p:extLst>
      <p:ext uri="{BB962C8B-B14F-4D97-AF65-F5344CB8AC3E}">
        <p14:creationId xmlns:p14="http://schemas.microsoft.com/office/powerpoint/2010/main" val="1510578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a:t>
            </a:r>
            <a:endParaRPr lang="en-GB" dirty="0"/>
          </a:p>
        </p:txBody>
      </p:sp>
      <p:sp>
        <p:nvSpPr>
          <p:cNvPr id="3" name="Content Placeholder 2"/>
          <p:cNvSpPr>
            <a:spLocks noGrp="1"/>
          </p:cNvSpPr>
          <p:nvPr>
            <p:ph idx="1"/>
          </p:nvPr>
        </p:nvSpPr>
        <p:spPr/>
        <p:txBody>
          <a:bodyPr/>
          <a:lstStyle/>
          <a:p>
            <a:r>
              <a:rPr lang="en-GB" dirty="0"/>
              <a:t>Research problem (aim)</a:t>
            </a:r>
          </a:p>
          <a:p>
            <a:pPr lvl="1"/>
            <a:r>
              <a:rPr lang="en-GB" dirty="0"/>
              <a:t>To evaluate the critical success factors (CSFs) of budget hotels in China</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Which services should budget hotels focus on to better serve their guests?</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34</a:t>
            </a:fld>
            <a:endParaRPr lang="en-US" dirty="0"/>
          </a:p>
        </p:txBody>
      </p:sp>
      <p:sp>
        <p:nvSpPr>
          <p:cNvPr id="6" name="TextBox 5"/>
          <p:cNvSpPr txBox="1"/>
          <p:nvPr/>
        </p:nvSpPr>
        <p:spPr>
          <a:xfrm>
            <a:off x="6238428" y="5726125"/>
            <a:ext cx="4104456" cy="369332"/>
          </a:xfrm>
          <a:prstGeom prst="rect">
            <a:avLst/>
          </a:prstGeom>
          <a:noFill/>
        </p:spPr>
        <p:txBody>
          <a:bodyPr wrap="square" rtlCol="0">
            <a:spAutoFit/>
          </a:bodyPr>
          <a:lstStyle/>
          <a:p>
            <a:r>
              <a:rPr lang="en-US" dirty="0"/>
              <a:t>Source: Hua, Chan &amp; Mao (2009)</a:t>
            </a:r>
            <a:endParaRPr lang="en-GB" dirty="0"/>
          </a:p>
        </p:txBody>
      </p:sp>
    </p:spTree>
    <p:extLst>
      <p:ext uri="{BB962C8B-B14F-4D97-AF65-F5344CB8AC3E}">
        <p14:creationId xmlns:p14="http://schemas.microsoft.com/office/powerpoint/2010/main" val="1951409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Developing research objectives</a:t>
            </a:r>
            <a:endParaRPr lang="en-GB" dirty="0"/>
          </a:p>
        </p:txBody>
      </p:sp>
      <p:sp>
        <p:nvSpPr>
          <p:cNvPr id="3" name="Content Placeholder 2"/>
          <p:cNvSpPr>
            <a:spLocks noGrp="1"/>
          </p:cNvSpPr>
          <p:nvPr>
            <p:ph idx="1"/>
          </p:nvPr>
        </p:nvSpPr>
        <p:spPr/>
        <p:txBody>
          <a:bodyPr/>
          <a:lstStyle/>
          <a:p>
            <a:r>
              <a:rPr lang="en-US" sz="2800" dirty="0"/>
              <a:t>Develop a series of research questions and objectives</a:t>
            </a:r>
          </a:p>
          <a:p>
            <a:pPr lvl="1"/>
            <a:r>
              <a:rPr lang="en-US" sz="2400" dirty="0"/>
              <a:t>Research questions are stated in the form of questions</a:t>
            </a:r>
          </a:p>
          <a:p>
            <a:pPr lvl="1"/>
            <a:r>
              <a:rPr lang="en-US" sz="2400" dirty="0"/>
              <a:t>Research objectives are stated in the form of statements</a:t>
            </a:r>
          </a:p>
          <a:p>
            <a:pPr lvl="1"/>
            <a:r>
              <a:rPr lang="en-US" sz="2400" dirty="0"/>
              <a:t>Objectives should be numerically listed</a:t>
            </a:r>
          </a:p>
          <a:p>
            <a:pPr lvl="1"/>
            <a:r>
              <a:rPr lang="en-US" sz="2400" dirty="0"/>
              <a:t>Each objective should contain only one aspect of the study</a:t>
            </a:r>
          </a:p>
          <a:p>
            <a:pPr lvl="1"/>
            <a:r>
              <a:rPr lang="en-US" sz="2400" dirty="0"/>
              <a:t>Use action-oriented words or verbs when writing objectives</a:t>
            </a:r>
          </a:p>
          <a:p>
            <a:pPr lvl="2"/>
            <a:r>
              <a:rPr lang="en-US" sz="2000" dirty="0"/>
              <a:t>E.g., to determine, to find out, to explore, to ascertain, etc.</a:t>
            </a:r>
          </a:p>
          <a:p>
            <a:pPr lvl="1"/>
            <a:endParaRPr lang="en-US" dirty="0"/>
          </a:p>
          <a:p>
            <a:pPr lvl="1"/>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35</a:t>
            </a:fld>
            <a:endParaRPr lang="en-US"/>
          </a:p>
        </p:txBody>
      </p:sp>
    </p:spTree>
    <p:extLst>
      <p:ext uri="{BB962C8B-B14F-4D97-AF65-F5344CB8AC3E}">
        <p14:creationId xmlns:p14="http://schemas.microsoft.com/office/powerpoint/2010/main" val="302274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Designing the Research</a:t>
            </a:r>
            <a:endParaRPr lang="en-GB" dirty="0"/>
          </a:p>
        </p:txBody>
      </p:sp>
      <p:sp>
        <p:nvSpPr>
          <p:cNvPr id="3" name="Content Placeholder 2"/>
          <p:cNvSpPr>
            <a:spLocks noGrp="1"/>
          </p:cNvSpPr>
          <p:nvPr>
            <p:ph idx="1"/>
          </p:nvPr>
        </p:nvSpPr>
        <p:spPr/>
        <p:txBody>
          <a:bodyPr/>
          <a:lstStyle/>
          <a:p>
            <a:r>
              <a:rPr lang="en-GB"/>
              <a:t>What sort of data is needed to answer the question?</a:t>
            </a:r>
          </a:p>
          <a:p>
            <a:pPr lvl="1"/>
            <a:r>
              <a:rPr lang="en-US"/>
              <a:t>Descriptive, explanatory or exploratory</a:t>
            </a:r>
            <a:endParaRPr lang="en-GB"/>
          </a:p>
          <a:p>
            <a:pPr lvl="1"/>
            <a:r>
              <a:rPr lang="en-GB"/>
              <a:t>Quantitative vs. qualitative data (or mixed?)</a:t>
            </a:r>
          </a:p>
          <a:p>
            <a:r>
              <a:rPr lang="en-GB"/>
              <a:t>What methods are most appropriate to collect the data?</a:t>
            </a:r>
          </a:p>
          <a:p>
            <a:pPr lvl="1"/>
            <a:r>
              <a:rPr lang="en-GB"/>
              <a:t>E.g. survey, focus groups, interview, observation, texts (or a mix?)</a:t>
            </a:r>
          </a:p>
          <a:p>
            <a:r>
              <a:rPr lang="en-GB"/>
              <a:t>Where and how can the data be accessed?</a:t>
            </a:r>
          </a:p>
          <a:p>
            <a:r>
              <a:rPr lang="en-GB"/>
              <a:t>What are the limitations of the methods to be used?</a:t>
            </a:r>
          </a:p>
          <a:p>
            <a:r>
              <a:rPr lang="en-GB"/>
              <a:t>What ethical issues arise?</a:t>
            </a:r>
          </a:p>
          <a:p>
            <a:r>
              <a:rPr lang="en-GB"/>
              <a:t>What are the resource implications? (time and money)</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36</a:t>
            </a:fld>
            <a:endParaRPr lang="en-US"/>
          </a:p>
        </p:txBody>
      </p:sp>
    </p:spTree>
    <p:extLst>
      <p:ext uri="{BB962C8B-B14F-4D97-AF65-F5344CB8AC3E}">
        <p14:creationId xmlns:p14="http://schemas.microsoft.com/office/powerpoint/2010/main" val="4244344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850106"/>
          </a:xfrm>
        </p:spPr>
        <p:txBody>
          <a:bodyPr/>
          <a:lstStyle/>
          <a:p>
            <a:r>
              <a:rPr lang="en-US" dirty="0"/>
              <a:t>Outline of a Research Proposal</a:t>
            </a:r>
            <a:endParaRPr lang="en-GB" dirty="0"/>
          </a:p>
        </p:txBody>
      </p:sp>
      <p:sp>
        <p:nvSpPr>
          <p:cNvPr id="3" name="Content Placeholder 2"/>
          <p:cNvSpPr>
            <a:spLocks noGrp="1"/>
          </p:cNvSpPr>
          <p:nvPr>
            <p:ph idx="1"/>
          </p:nvPr>
        </p:nvSpPr>
        <p:spPr>
          <a:xfrm>
            <a:off x="1217614" y="1340767"/>
            <a:ext cx="9753600" cy="5107659"/>
          </a:xfrm>
        </p:spPr>
        <p:txBody>
          <a:bodyPr>
            <a:normAutofit fontScale="92500" lnSpcReduction="20000"/>
          </a:bodyPr>
          <a:lstStyle/>
          <a:p>
            <a:r>
              <a:rPr lang="en-US" dirty="0"/>
              <a:t>Title of your proposed research</a:t>
            </a:r>
          </a:p>
          <a:p>
            <a:r>
              <a:rPr lang="en-US" dirty="0"/>
              <a:t>Introduction, background or rationale for the research</a:t>
            </a:r>
          </a:p>
          <a:p>
            <a:pPr lvl="1"/>
            <a:r>
              <a:rPr lang="en-HK" sz="1800" dirty="0"/>
              <a:t>Provide an overview of your research project, explaining why it is of academic and/or practical importance; state your </a:t>
            </a:r>
            <a:r>
              <a:rPr lang="en-US" sz="1800" dirty="0"/>
              <a:t>research questions and objectives</a:t>
            </a:r>
          </a:p>
          <a:p>
            <a:r>
              <a:rPr lang="en-HK" dirty="0"/>
              <a:t>Literature review</a:t>
            </a:r>
          </a:p>
          <a:p>
            <a:pPr lvl="1"/>
            <a:r>
              <a:rPr lang="en-HK" sz="1800" dirty="0"/>
              <a:t>Discuss the importance of previous related research and how your own research questions might make a useful contribution to the area.</a:t>
            </a:r>
          </a:p>
          <a:p>
            <a:r>
              <a:rPr lang="en-HK" dirty="0"/>
              <a:t>Methodology</a:t>
            </a:r>
          </a:p>
          <a:p>
            <a:pPr lvl="1"/>
            <a:r>
              <a:rPr lang="en-HK" sz="1800" dirty="0"/>
              <a:t>Research methods: state the main research techniques and data collection procedures you propose to answer the research questions you have posed. Justify why these are appropriate.</a:t>
            </a:r>
          </a:p>
          <a:p>
            <a:pPr lvl="1"/>
            <a:r>
              <a:rPr lang="en-HK" sz="1800" dirty="0"/>
              <a:t>Data collection: explain how you will collect data for your study. Justify why your strategy is a good one and explain how you can successfully collect the data you need in the timeframe.</a:t>
            </a:r>
          </a:p>
          <a:p>
            <a:r>
              <a:rPr lang="en-HK" dirty="0"/>
              <a:t>Timeline</a:t>
            </a:r>
          </a:p>
          <a:p>
            <a:pPr lvl="1"/>
            <a:r>
              <a:rPr lang="en-HK" sz="1800" dirty="0"/>
              <a:t>Outline your proposed timetable of activities.</a:t>
            </a:r>
          </a:p>
          <a:p>
            <a:r>
              <a:rPr lang="en-US" dirty="0"/>
              <a:t>References</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37</a:t>
            </a:fld>
            <a:endParaRPr lang="en-US"/>
          </a:p>
        </p:txBody>
      </p:sp>
    </p:spTree>
    <p:extLst>
      <p:ext uri="{BB962C8B-B14F-4D97-AF65-F5344CB8AC3E}">
        <p14:creationId xmlns:p14="http://schemas.microsoft.com/office/powerpoint/2010/main" val="236568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pptE21E.tmp</Template>
  <TotalTime>4975</TotalTime>
  <Words>3369</Words>
  <Application>Microsoft Office PowerPoint</Application>
  <PresentationFormat>Custom</PresentationFormat>
  <Paragraphs>500</Paragraphs>
  <Slides>37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Century Gothic</vt:lpstr>
      <vt:lpstr>Continental Asia 16x9</vt:lpstr>
      <vt:lpstr>HKBM7021  QUANTITATIVE RESEARCH METHODS</vt:lpstr>
      <vt:lpstr>Topics</vt:lpstr>
      <vt:lpstr>academic disciplines/fields of study</vt:lpstr>
      <vt:lpstr>Business and management research</vt:lpstr>
      <vt:lpstr>Business and management research</vt:lpstr>
      <vt:lpstr>Business and management research</vt:lpstr>
      <vt:lpstr>PowerPoint Presentation</vt:lpstr>
      <vt:lpstr>PowerPoint Presentation</vt:lpstr>
      <vt:lpstr>Example</vt:lpstr>
      <vt:lpstr>Example</vt:lpstr>
      <vt:lpstr>Example – Key concepts in OB</vt:lpstr>
      <vt:lpstr>Example – Conceptual Framework</vt:lpstr>
      <vt:lpstr>Example - findings</vt:lpstr>
      <vt:lpstr>What is a theory?</vt:lpstr>
      <vt:lpstr>Theoretical Framework</vt:lpstr>
      <vt:lpstr>Example</vt:lpstr>
      <vt:lpstr>Types of Theories</vt:lpstr>
      <vt:lpstr>Three Research Areas</vt:lpstr>
      <vt:lpstr>Strategic Management Research</vt:lpstr>
      <vt:lpstr>Organisational Behaviour</vt:lpstr>
      <vt:lpstr>PowerPoint Presentation</vt:lpstr>
      <vt:lpstr>Major topics in organizational behaviour</vt:lpstr>
      <vt:lpstr>Major topics in organizational behaviour</vt:lpstr>
      <vt:lpstr>Research Challenges and Opportunity for Organizational Behaviour</vt:lpstr>
      <vt:lpstr>PowerPoint Presentation</vt:lpstr>
      <vt:lpstr>Developing a Research Proposal</vt:lpstr>
      <vt:lpstr>Business and research problems</vt:lpstr>
      <vt:lpstr>Formulating a Research Problem</vt:lpstr>
      <vt:lpstr>How to Narrow a Topic into a Research Question?</vt:lpstr>
      <vt:lpstr>How to Narrow a Topic into a Research Question?</vt:lpstr>
      <vt:lpstr>Continued …</vt:lpstr>
      <vt:lpstr>Considerations in Selecting Research Problems</vt:lpstr>
      <vt:lpstr>Refining the research questions</vt:lpstr>
      <vt:lpstr>Example</vt:lpstr>
      <vt:lpstr>Developing research objectives</vt:lpstr>
      <vt:lpstr>Designing the Research</vt:lpstr>
      <vt:lpstr>Outline of a Research Proposal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92</cp:revision>
  <cp:lastPrinted>2020-02-08T02:12:48Z</cp:lastPrinted>
  <dcterms:created xsi:type="dcterms:W3CDTF">2018-01-28T08:08:54Z</dcterms:created>
  <dcterms:modified xsi:type="dcterms:W3CDTF">2024-09-09T07:08:30Z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