
<file path=[Content_Types].xml><?xml version="1.0" encoding="utf-8"?>
<Types xmlns="http://schemas.openxmlformats.org/package/2006/content-types">
  <Default Extension="fntdata" ContentType="application/x-fontdata"/>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embedTrueTypeFonts="1" saveSubsetFonts="1">
  <p:sldMasterIdLst>
    <p:sldMasterId id="2147483648" r:id="rId1"/>
  </p:sldMasterIdLst>
  <p:notesMasterIdLst>
    <p:notesMasterId r:id="rId35"/>
  </p:notesMasterIdLst>
  <p:sldIdLst>
    <p:sldId id="256" r:id="rId2"/>
    <p:sldId id="262" r:id="rId3"/>
    <p:sldId id="264" r:id="rId4"/>
    <p:sldId id="257" r:id="rId5"/>
    <p:sldId id="298" r:id="rId6"/>
    <p:sldId id="275" r:id="rId7"/>
    <p:sldId id="276" r:id="rId8"/>
    <p:sldId id="273" r:id="rId9"/>
    <p:sldId id="270" r:id="rId10"/>
    <p:sldId id="269" r:id="rId11"/>
    <p:sldId id="279" r:id="rId12"/>
    <p:sldId id="267" r:id="rId13"/>
    <p:sldId id="284" r:id="rId14"/>
    <p:sldId id="285" r:id="rId15"/>
    <p:sldId id="286" r:id="rId16"/>
    <p:sldId id="280" r:id="rId17"/>
    <p:sldId id="263" r:id="rId18"/>
    <p:sldId id="283" r:id="rId19"/>
    <p:sldId id="278" r:id="rId20"/>
    <p:sldId id="292" r:id="rId21"/>
    <p:sldId id="294" r:id="rId22"/>
    <p:sldId id="266" r:id="rId23"/>
    <p:sldId id="272" r:id="rId24"/>
    <p:sldId id="281" r:id="rId25"/>
    <p:sldId id="265" r:id="rId26"/>
    <p:sldId id="282" r:id="rId27"/>
    <p:sldId id="297" r:id="rId28"/>
    <p:sldId id="293" r:id="rId29"/>
    <p:sldId id="277" r:id="rId30"/>
    <p:sldId id="299" r:id="rId31"/>
    <p:sldId id="300" r:id="rId32"/>
    <p:sldId id="301" r:id="rId33"/>
    <p:sldId id="261" r:id="rId34"/>
  </p:sldIdLst>
  <p:sldSz cx="18288000" cy="10287000"/>
  <p:notesSz cx="6858000" cy="9144000"/>
  <p:embeddedFontLst>
    <p:embeddedFont>
      <p:font typeface="等线" panose="02010600030101010101" pitchFamily="2" charset="-122"/>
      <p:regular r:id="rId36"/>
      <p:bold r:id="rId37"/>
    </p:embeddedFont>
    <p:embeddedFont>
      <p:font typeface="Source Serif Pro" panose="02040603050405020204" pitchFamily="18" charset="0"/>
      <p:regular r:id="rId38"/>
      <p:bold r:id="rId39"/>
      <p:italic r:id="rId40"/>
      <p:boldItalic r:id="rId41"/>
    </p:embeddedFont>
  </p:embeddedFont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84" userDrawn="1">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EBEBEB"/>
    <a:srgbClr val="F3EEDF"/>
    <a:srgbClr val="C6C1E6"/>
    <a:srgbClr val="A8D2C7"/>
    <a:srgbClr val="F6C098"/>
    <a:srgbClr val="B3D7E4"/>
    <a:srgbClr val="F3F5F5"/>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a:tblStyle styleId="{5C22544A-7EE6-4342-B048-85BDC9FD1C3A}" styleName="中度样式 2 - 强调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9D7B26C5-4107-4FEC-AEDC-1716B250A1EF}" styleName="浅色样式 1">
    <a:wholeTbl>
      <a:tcTxStyle>
        <a:fontRef idx="minor">
          <a:scrgbClr r="0" g="0" b="0"/>
        </a:fontRef>
        <a:schemeClr val="tx1"/>
      </a:tcTxStyle>
      <a:tcStyle>
        <a:tcBdr>
          <a:left>
            <a:ln>
              <a:noFill/>
            </a:ln>
          </a:left>
          <a:right>
            <a:ln>
              <a:noFill/>
            </a:ln>
          </a:right>
          <a:top>
            <a:ln w="12700" cmpd="sng">
              <a:solidFill>
                <a:schemeClr val="tx1"/>
              </a:solidFill>
            </a:ln>
          </a:top>
          <a:bottom>
            <a:ln w="12700" cmpd="sng">
              <a:solidFill>
                <a:schemeClr val="tx1"/>
              </a:solidFill>
            </a:ln>
          </a:bottom>
          <a:insideH>
            <a:ln>
              <a:noFill/>
            </a:ln>
          </a:insideH>
          <a:insideV>
            <a:ln>
              <a:noFill/>
            </a:ln>
          </a:insideV>
        </a:tcBdr>
        <a:fill>
          <a:noFill/>
        </a:fill>
      </a:tcStyle>
    </a:wholeTbl>
    <a:band1H>
      <a:tcStyle>
        <a:tcBdr/>
        <a:fill>
          <a:solidFill>
            <a:schemeClr val="tx1">
              <a:alpha val="20000"/>
            </a:schemeClr>
          </a:solidFill>
        </a:fill>
      </a:tcStyle>
    </a:band1H>
    <a:band2H>
      <a:tcStyle>
        <a:tcBdr/>
      </a:tcStyle>
    </a:band2H>
    <a:band1V>
      <a:tcStyle>
        <a:tcBdr/>
        <a:fill>
          <a:solidFill>
            <a:schemeClr val="tx1">
              <a:alpha val="20000"/>
            </a:schemeClr>
          </a:solidFill>
        </a:fill>
      </a:tcStyle>
    </a:band1V>
    <a:lastCol>
      <a:tcTxStyle b="on"/>
      <a:tcStyle>
        <a:tcBdr/>
      </a:tcStyle>
    </a:lastCol>
    <a:firstCol>
      <a:tcTxStyle b="on"/>
      <a:tcStyle>
        <a:tcBdr/>
      </a:tcStyle>
    </a:firstCol>
    <a:lastRow>
      <a:tcTxStyle b="on"/>
      <a:tcStyle>
        <a:tcBdr>
          <a:top>
            <a:ln w="12700" cmpd="sng">
              <a:solidFill>
                <a:schemeClr val="tx1"/>
              </a:solidFill>
            </a:ln>
          </a:top>
        </a:tcBdr>
        <a:fill>
          <a:noFill/>
        </a:fill>
      </a:tcStyle>
    </a:lastRow>
    <a:firstRow>
      <a:tcTxStyle b="on"/>
      <a:tcStyle>
        <a:tcBdr>
          <a:bottom>
            <a:ln w="12700" cmpd="sng">
              <a:solidFill>
                <a:schemeClr val="tx1"/>
              </a:solidFill>
            </a:ln>
          </a:bottom>
        </a:tcBdr>
        <a:fill>
          <a:no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19652" autoAdjust="0"/>
    <p:restoredTop sz="95761" autoAdjust="0"/>
  </p:normalViewPr>
  <p:slideViewPr>
    <p:cSldViewPr>
      <p:cViewPr>
        <p:scale>
          <a:sx n="38" d="100"/>
          <a:sy n="38" d="100"/>
        </p:scale>
        <p:origin x="2448" y="1224"/>
      </p:cViewPr>
      <p:guideLst>
        <p:guide orient="horz" pos="2184"/>
        <p:guide pos="2880"/>
      </p:guideLst>
    </p:cSldViewPr>
  </p:slideViewPr>
  <p:outlineViewPr>
    <p:cViewPr>
      <p:scale>
        <a:sx n="33" d="100"/>
        <a:sy n="33" d="100"/>
      </p:scale>
      <p:origin x="0" y="0"/>
    </p:cViewPr>
  </p:outlineViewPr>
  <p:notesTextViewPr>
    <p:cViewPr>
      <p:scale>
        <a:sx n="100" d="100"/>
        <a:sy n="100" d="100"/>
      </p:scale>
      <p:origin x="0" y="0"/>
    </p:cViewPr>
  </p:notesTextViewPr>
  <p:gridSpacing cx="76200" cy="76200"/>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9" Type="http://schemas.openxmlformats.org/officeDocument/2006/relationships/font" Target="fonts/font4.fntdata"/><Relationship Id="rId21" Type="http://schemas.openxmlformats.org/officeDocument/2006/relationships/slide" Target="slides/slide20.xml"/><Relationship Id="rId34" Type="http://schemas.openxmlformats.org/officeDocument/2006/relationships/slide" Target="slides/slide33.xml"/><Relationship Id="rId42" Type="http://schemas.openxmlformats.org/officeDocument/2006/relationships/presProps" Target="presProps.xml"/><Relationship Id="rId7" Type="http://schemas.openxmlformats.org/officeDocument/2006/relationships/slide" Target="slides/slide6.xml"/><Relationship Id="rId2" Type="http://schemas.openxmlformats.org/officeDocument/2006/relationships/slide" Target="slides/slide1.xml"/><Relationship Id="rId16" Type="http://schemas.openxmlformats.org/officeDocument/2006/relationships/slide" Target="slides/slide15.xml"/><Relationship Id="rId29" Type="http://schemas.openxmlformats.org/officeDocument/2006/relationships/slide" Target="slides/slide28.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font" Target="fonts/font2.fntdata"/><Relationship Id="rId40" Type="http://schemas.openxmlformats.org/officeDocument/2006/relationships/font" Target="fonts/font5.fntdata"/><Relationship Id="rId45" Type="http://schemas.openxmlformats.org/officeDocument/2006/relationships/tableStyles" Target="tableStyle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font" Target="fonts/font1.fntdata"/><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slide" Target="slides/slide30.xml"/><Relationship Id="rId44" Type="http://schemas.openxmlformats.org/officeDocument/2006/relationships/theme" Target="theme/theme1.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notesMaster" Target="notesMasters/notesMaster1.xml"/><Relationship Id="rId43" Type="http://schemas.openxmlformats.org/officeDocument/2006/relationships/viewProps" Target="viewProps.xml"/><Relationship Id="rId8" Type="http://schemas.openxmlformats.org/officeDocument/2006/relationships/slide" Target="slides/slide7.xml"/><Relationship Id="rId3" Type="http://schemas.openxmlformats.org/officeDocument/2006/relationships/slide" Target="slides/slide2.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font" Target="fonts/font3.fntdata"/><Relationship Id="rId20" Type="http://schemas.openxmlformats.org/officeDocument/2006/relationships/slide" Target="slides/slide19.xml"/><Relationship Id="rId41" Type="http://schemas.openxmlformats.org/officeDocument/2006/relationships/font" Target="fonts/font6.fntdata"/></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页眉占位符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kumimoji="1" lang="zh-CN" altLang="en-US"/>
          </a:p>
        </p:txBody>
      </p:sp>
      <p:sp>
        <p:nvSpPr>
          <p:cNvPr id="3" name="日期占位符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5E266C35-9C14-F643-8D09-6FFBC4398AF2}" type="datetimeFigureOut">
              <a:rPr kumimoji="1" lang="zh-CN" altLang="en-US" smtClean="0"/>
              <a:t>2026/1/15</a:t>
            </a:fld>
            <a:endParaRPr kumimoji="1" lang="zh-CN" altLang="en-US"/>
          </a:p>
        </p:txBody>
      </p:sp>
      <p:sp>
        <p:nvSpPr>
          <p:cNvPr id="4" name="幻灯片图像占位符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zh-CN" altLang="en-US"/>
          </a:p>
        </p:txBody>
      </p:sp>
      <p:sp>
        <p:nvSpPr>
          <p:cNvPr id="5" name="备注占位符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kumimoji="1" lang="zh-CN" altLang="en-US"/>
              <a:t>单击此处编辑母版文本样式</a:t>
            </a:r>
          </a:p>
          <a:p>
            <a:pPr lvl="1"/>
            <a:r>
              <a:rPr kumimoji="1" lang="zh-CN" altLang="en-US"/>
              <a:t>二级</a:t>
            </a:r>
          </a:p>
          <a:p>
            <a:pPr lvl="2"/>
            <a:r>
              <a:rPr kumimoji="1" lang="zh-CN" altLang="en-US"/>
              <a:t>三级</a:t>
            </a:r>
          </a:p>
          <a:p>
            <a:pPr lvl="3"/>
            <a:r>
              <a:rPr kumimoji="1" lang="zh-CN" altLang="en-US"/>
              <a:t>四级</a:t>
            </a:r>
          </a:p>
          <a:p>
            <a:pPr lvl="4"/>
            <a:r>
              <a:rPr kumimoji="1" lang="zh-CN" altLang="en-US"/>
              <a:t>五级</a:t>
            </a:r>
          </a:p>
        </p:txBody>
      </p:sp>
      <p:sp>
        <p:nvSpPr>
          <p:cNvPr id="6" name="页脚占位符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kumimoji="1" lang="zh-CN" altLang="en-US"/>
          </a:p>
        </p:txBody>
      </p:sp>
      <p:sp>
        <p:nvSpPr>
          <p:cNvPr id="7" name="灯片编号占位符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50B1275D-D233-6E4A-90FC-2121C49251FC}" type="slidenum">
              <a:rPr kumimoji="1" lang="zh-CN" altLang="en-US" smtClean="0"/>
              <a:t>‹#›</a:t>
            </a:fld>
            <a:endParaRPr kumimoji="1" lang="zh-CN" altLang="en-US"/>
          </a:p>
        </p:txBody>
      </p:sp>
    </p:spTree>
    <p:extLst>
      <p:ext uri="{BB962C8B-B14F-4D97-AF65-F5344CB8AC3E}">
        <p14:creationId xmlns:p14="http://schemas.microsoft.com/office/powerpoint/2010/main" val="2441092559"/>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5.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幻灯片图像占位符 1"/>
          <p:cNvSpPr>
            <a:spLocks noGrp="1" noRot="1" noChangeAspect="1"/>
          </p:cNvSpPr>
          <p:nvPr>
            <p:ph type="sldImg"/>
          </p:nvPr>
        </p:nvSpPr>
        <p:spPr/>
        <p:txBody>
          <a:bodyPr/>
          <a:lstStyle/>
          <a:p>
            <a:endParaRPr lang="zh-CN" altLang="en-US"/>
          </a:p>
        </p:txBody>
      </p:sp>
      <p:sp>
        <p:nvSpPr>
          <p:cNvPr id="3" name="备注占位符 2"/>
          <p:cNvSpPr>
            <a:spLocks noGrp="1"/>
          </p:cNvSpPr>
          <p:nvPr>
            <p:ph type="body" idx="1"/>
          </p:nvPr>
        </p:nvSpPr>
        <p:spPr/>
        <p:txBody>
          <a:bodyPr/>
          <a:lstStyle/>
          <a:p>
            <a:endParaRPr kumimoji="1" lang="zh-CN" altLang="en-US" dirty="0"/>
          </a:p>
        </p:txBody>
      </p:sp>
      <p:sp>
        <p:nvSpPr>
          <p:cNvPr id="4" name="灯片编号占位符 3"/>
          <p:cNvSpPr>
            <a:spLocks noGrp="1"/>
          </p:cNvSpPr>
          <p:nvPr>
            <p:ph type="sldNum" sz="quarter" idx="5"/>
          </p:nvPr>
        </p:nvSpPr>
        <p:spPr/>
        <p:txBody>
          <a:bodyPr/>
          <a:lstStyle/>
          <a:p>
            <a:fld id="{50B1275D-D233-6E4A-90FC-2121C49251FC}" type="slidenum">
              <a:rPr kumimoji="1" lang="zh-CN" altLang="en-US" smtClean="0"/>
              <a:t>13</a:t>
            </a:fld>
            <a:endParaRPr kumimoji="1" lang="zh-CN" altLang="en-US"/>
          </a:p>
        </p:txBody>
      </p:sp>
    </p:spTree>
    <p:extLst>
      <p:ext uri="{BB962C8B-B14F-4D97-AF65-F5344CB8AC3E}">
        <p14:creationId xmlns:p14="http://schemas.microsoft.com/office/powerpoint/2010/main" val="3484723789"/>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幻灯片图像占位符 1"/>
          <p:cNvSpPr>
            <a:spLocks noGrp="1" noRot="1" noChangeAspect="1"/>
          </p:cNvSpPr>
          <p:nvPr>
            <p:ph type="sldImg"/>
          </p:nvPr>
        </p:nvSpPr>
        <p:spPr/>
      </p:sp>
      <p:sp>
        <p:nvSpPr>
          <p:cNvPr id="3" name="备注占位符 2"/>
          <p:cNvSpPr>
            <a:spLocks noGrp="1"/>
          </p:cNvSpPr>
          <p:nvPr>
            <p:ph type="body" idx="1"/>
          </p:nvPr>
        </p:nvSpPr>
        <p:spPr/>
        <p:txBody>
          <a:bodyPr/>
          <a:lstStyle/>
          <a:p>
            <a:r>
              <a:rPr lang="zh-CN" altLang="en-US" b="0" i="0" dirty="0">
                <a:effectLst/>
                <a:latin typeface="ui-sans-serif"/>
              </a:rPr>
              <a:t>﻿</a:t>
            </a:r>
            <a:endParaRPr kumimoji="1" lang="zh-CN" altLang="en-US" dirty="0"/>
          </a:p>
        </p:txBody>
      </p:sp>
      <p:sp>
        <p:nvSpPr>
          <p:cNvPr id="4" name="灯片编号占位符 3"/>
          <p:cNvSpPr>
            <a:spLocks noGrp="1"/>
          </p:cNvSpPr>
          <p:nvPr>
            <p:ph type="sldNum" sz="quarter" idx="5"/>
          </p:nvPr>
        </p:nvSpPr>
        <p:spPr/>
        <p:txBody>
          <a:bodyPr/>
          <a:lstStyle/>
          <a:p>
            <a:fld id="{50B1275D-D233-6E4A-90FC-2121C49251FC}" type="slidenum">
              <a:rPr kumimoji="1" lang="zh-CN" altLang="en-US" smtClean="0"/>
              <a:t>25</a:t>
            </a:fld>
            <a:endParaRPr kumimoji="1" lang="zh-CN" altLang="en-US"/>
          </a:p>
        </p:txBody>
      </p:sp>
    </p:spTree>
    <p:extLst>
      <p:ext uri="{BB962C8B-B14F-4D97-AF65-F5344CB8AC3E}">
        <p14:creationId xmlns:p14="http://schemas.microsoft.com/office/powerpoint/2010/main" val="849925793"/>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685800" y="2130425"/>
            <a:ext cx="7772400" cy="1470025"/>
          </a:xfrm>
        </p:spPr>
        <p:txBody>
          <a:bodyPr/>
          <a:lstStyle/>
          <a:p>
            <a:r>
              <a:rPr lang="en-US"/>
              <a:t>Click to edit Master title style</a:t>
            </a:r>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p>
        </p:txBody>
      </p:sp>
      <p:sp>
        <p:nvSpPr>
          <p:cNvPr id="4" name="Date Placeholder 3"/>
          <p:cNvSpPr>
            <a:spLocks noGrp="1"/>
          </p:cNvSpPr>
          <p:nvPr>
            <p:ph type="dt" sz="half" idx="10"/>
          </p:nvPr>
        </p:nvSpPr>
        <p:spPr/>
        <p:txBody>
          <a:bodyPr/>
          <a:lstStyle/>
          <a:p>
            <a:fld id="{1D8BD707-D9CF-40AE-B4C6-C98DA3205C09}" type="datetimeFigureOut">
              <a:rPr lang="en-US" smtClean="0"/>
              <a:pPr/>
              <a:t>1/15/26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1D8BD707-D9CF-40AE-B4C6-C98DA3205C09}" type="datetimeFigureOut">
              <a:rPr lang="en-US" smtClean="0"/>
              <a:pPr/>
              <a:t>1/15/26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a:t>Click to edit Master title style</a:t>
            </a:r>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pPr/>
              <a:t>1/15/26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p:cNvSpPr>
            <a:spLocks noGrp="1"/>
          </p:cNvSpPr>
          <p:nvPr>
            <p:ph type="dt" sz="half" idx="10"/>
          </p:nvPr>
        </p:nvSpPr>
        <p:spPr/>
        <p:txBody>
          <a:bodyPr/>
          <a:lstStyle/>
          <a:p>
            <a:fld id="{1D8BD707-D9CF-40AE-B4C6-C98DA3205C09}" type="datetimeFigureOut">
              <a:rPr lang="en-US" smtClean="0"/>
              <a:pPr/>
              <a:t>1/15/26</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p:cNvSpPr>
            <a:spLocks noGrp="1"/>
          </p:cNvSpPr>
          <p:nvPr>
            <p:ph type="dt" sz="half" idx="10"/>
          </p:nvPr>
        </p:nvSpPr>
        <p:spPr/>
        <p:txBody>
          <a:bodyPr/>
          <a:lstStyle/>
          <a:p>
            <a:fld id="{1D8BD707-D9CF-40AE-B4C6-C98DA3205C09}" type="datetimeFigureOut">
              <a:rPr lang="en-US" smtClean="0"/>
              <a:pPr/>
              <a:t>1/15/26</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Date Placeholder 2"/>
          <p:cNvSpPr>
            <a:spLocks noGrp="1"/>
          </p:cNvSpPr>
          <p:nvPr>
            <p:ph type="dt" sz="half" idx="10"/>
          </p:nvPr>
        </p:nvSpPr>
        <p:spPr/>
        <p:txBody>
          <a:bodyPr/>
          <a:lstStyle/>
          <a:p>
            <a:fld id="{1D8BD707-D9CF-40AE-B4C6-C98DA3205C09}" type="datetimeFigureOut">
              <a:rPr lang="en-US" smtClean="0"/>
              <a:pPr/>
              <a:t>1/15/26</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1D8BD707-D9CF-40AE-B4C6-C98DA3205C09}" type="datetimeFigureOut">
              <a:rPr lang="en-US" smtClean="0"/>
              <a:pPr/>
              <a:t>1/15/26</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a:t>Click to edit Master title style</a:t>
            </a:r>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pPr/>
              <a:t>1/15/26</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a:t>Click to edit Master title style</a:t>
            </a:r>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pPr/>
              <a:t>1/15/26</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1D8BD707-D9CF-40AE-B4C6-C98DA3205C09}" type="datetimeFigureOut">
              <a:rPr lang="en-US" smtClean="0"/>
              <a:pPr/>
              <a:t>1/15/26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8"/>
            <a:ext cx="2057400" cy="5851525"/>
          </a:xfrm>
        </p:spPr>
        <p:txBody>
          <a:bodyPr vert="eaVert"/>
          <a:lstStyle/>
          <a:p>
            <a:r>
              <a:rPr lang="en-US"/>
              <a:t>Click to edit Master title style</a:t>
            </a:r>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1D8BD707-D9CF-40AE-B4C6-C98DA3205C09}" type="datetimeFigureOut">
              <a:rPr lang="en-US" smtClean="0"/>
              <a:pPr/>
              <a:t>1/15/26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1D8BD707-D9CF-40AE-B4C6-C98DA3205C09}" type="datetimeFigureOut">
              <a:rPr lang="en-US" smtClean="0"/>
              <a:pPr/>
              <a:t>1/15/26</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B6F15528-21DE-4FAA-801E-634DDDAF4B2B}" type="slidenum">
              <a:rPr lang="en-US" smtClean="0"/>
              <a:pPr/>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image" Target="../media/image1.png"/><Relationship Id="rId1" Type="http://schemas.openxmlformats.org/officeDocument/2006/relationships/slideLayout" Target="../slideLayouts/slideLayout7.xml"/></Relationships>
</file>

<file path=ppt/slides/_rels/slide2.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7.xml"/></Relationships>
</file>

<file path=ppt/slides/_rels/slide3.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7.xml"/></Relationships>
</file>

<file path=ppt/slides/_rels/slide4.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7.xml"/></Relationships>
</file>

<file path=ppt/slides/_rels/slide5.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7.xml"/></Relationships>
</file>

<file path=ppt/slides/_rels/slide6.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7.xml"/></Relationships>
</file>

<file path=ppt/slides/_rels/slide7.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7.xml"/></Relationships>
</file>

<file path=ppt/slides/_rels/slide8.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7.xml"/></Relationships>
</file>

<file path=ppt/slides/_rels/slide9.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image" Target="../media/image5.png"/><Relationship Id="rId1" Type="http://schemas.openxmlformats.org/officeDocument/2006/relationships/slideLayout" Target="../slideLayouts/slideLayout7.xml"/><Relationship Id="rId4" Type="http://schemas.openxmlformats.org/officeDocument/2006/relationships/image" Target="../media/image7.png"/></Relationships>
</file>

<file path=ppt/slides/_rels/slide10.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7.xml"/></Relationships>
</file>

<file path=ppt/slides/_rels/slide11.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7.xml"/></Relationships>
</file>

<file path=ppt/slides/_rels/slide12.xml.rels><?xml version="1.0" encoding="UTF-8" standalone="yes"?>
<Relationships xmlns="http://schemas.openxmlformats.org/package/2006/relationships"><Relationship Id="rId2" Type="http://schemas.openxmlformats.org/officeDocument/2006/relationships/image" Target="../media/image8.png"/><Relationship Id="rId1" Type="http://schemas.openxmlformats.org/officeDocument/2006/relationships/slideLayout" Target="../slideLayouts/slideLayout7.xml"/></Relationships>
</file>

<file path=ppt/slides/_rels/slide13.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1.xml"/><Relationship Id="rId1" Type="http://schemas.openxmlformats.org/officeDocument/2006/relationships/slideLayout" Target="../slideLayouts/slideLayout7.xml"/></Relationships>
</file>

<file path=ppt/slides/_rels/slide14.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7.xml"/></Relationships>
</file>

<file path=ppt/slides/_rels/slide15.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7.xml"/></Relationships>
</file>

<file path=ppt/slides/_rels/slide16.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7.xml"/></Relationships>
</file>

<file path=ppt/slides/_rels/slide17.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7.xml"/></Relationships>
</file>

<file path=ppt/slides/_rels/slide18.xml.rels><?xml version="1.0" encoding="UTF-8" standalone="yes"?>
<Relationships xmlns="http://schemas.openxmlformats.org/package/2006/relationships"><Relationship Id="rId2" Type="http://schemas.openxmlformats.org/officeDocument/2006/relationships/image" Target="../media/image8.png"/><Relationship Id="rId1" Type="http://schemas.openxmlformats.org/officeDocument/2006/relationships/slideLayout" Target="../slideLayouts/slideLayout7.xml"/></Relationships>
</file>

<file path=ppt/slides/_rels/slide19.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7.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21.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image" Target="../media/image5.png"/><Relationship Id="rId1" Type="http://schemas.openxmlformats.org/officeDocument/2006/relationships/slideLayout" Target="../slideLayouts/slideLayout7.xml"/><Relationship Id="rId5" Type="http://schemas.openxmlformats.org/officeDocument/2006/relationships/image" Target="../media/image7.png"/><Relationship Id="rId4" Type="http://schemas.openxmlformats.org/officeDocument/2006/relationships/image" Target="../media/image6.png"/></Relationships>
</file>

<file path=ppt/slides/_rels/slide22.xml.rels><?xml version="1.0" encoding="UTF-8" standalone="yes"?>
<Relationships xmlns="http://schemas.openxmlformats.org/package/2006/relationships"><Relationship Id="rId2" Type="http://schemas.openxmlformats.org/officeDocument/2006/relationships/image" Target="../media/image8.png"/><Relationship Id="rId1" Type="http://schemas.openxmlformats.org/officeDocument/2006/relationships/slideLayout" Target="../slideLayouts/slideLayout7.xml"/></Relationships>
</file>

<file path=ppt/slides/_rels/slide23.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image" Target="../media/image10.png"/><Relationship Id="rId1" Type="http://schemas.openxmlformats.org/officeDocument/2006/relationships/slideLayout" Target="../slideLayouts/slideLayout7.xml"/><Relationship Id="rId4" Type="http://schemas.openxmlformats.org/officeDocument/2006/relationships/image" Target="../media/image11.png"/></Relationships>
</file>

<file path=ppt/slides/_rels/slide24.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7.xml"/></Relationships>
</file>

<file path=ppt/slides/_rels/slide25.xml.rels><?xml version="1.0" encoding="UTF-8" standalone="yes"?>
<Relationships xmlns="http://schemas.openxmlformats.org/package/2006/relationships"><Relationship Id="rId3" Type="http://schemas.openxmlformats.org/officeDocument/2006/relationships/image" Target="../media/image10.png"/><Relationship Id="rId2" Type="http://schemas.openxmlformats.org/officeDocument/2006/relationships/notesSlide" Target="../notesSlides/notesSlide2.xml"/><Relationship Id="rId1" Type="http://schemas.openxmlformats.org/officeDocument/2006/relationships/slideLayout" Target="../slideLayouts/slideLayout7.xml"/></Relationships>
</file>

<file path=ppt/slides/_rels/slide26.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7.xml"/></Relationships>
</file>

<file path=ppt/slides/_rels/slide27.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28.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7.xml"/></Relationships>
</file>

<file path=ppt/slides/_rels/slide29.xml.rels><?xml version="1.0" encoding="UTF-8" standalone="yes"?>
<Relationships xmlns="http://schemas.openxmlformats.org/package/2006/relationships"><Relationship Id="rId3" Type="http://schemas.openxmlformats.org/officeDocument/2006/relationships/hyperlink" Target="https://doi.org/10.1080/13670050.2020.1778630" TargetMode="External"/><Relationship Id="rId2" Type="http://schemas.openxmlformats.org/officeDocument/2006/relationships/hyperlink" Target="https://doi.org/10.1191/1478088706qp063oa" TargetMode="External"/><Relationship Id="rId1" Type="http://schemas.openxmlformats.org/officeDocument/2006/relationships/slideLayout" Target="../slideLayouts/slideLayout7.xml"/></Relationships>
</file>

<file path=ppt/slides/_rels/slide30.xml.rels><?xml version="1.0" encoding="UTF-8" standalone="yes"?>
<Relationships xmlns="http://schemas.openxmlformats.org/package/2006/relationships"><Relationship Id="rId3" Type="http://schemas.openxmlformats.org/officeDocument/2006/relationships/hyperlink" Target="https://doi.org/10.1080/07908318.2022.2048000" TargetMode="External"/><Relationship Id="rId2" Type="http://schemas.openxmlformats.org/officeDocument/2006/relationships/hyperlink" Target="https://doi.org/10.1093/elt/ccaf014" TargetMode="External"/><Relationship Id="rId1" Type="http://schemas.openxmlformats.org/officeDocument/2006/relationships/slideLayout" Target="../slideLayouts/slideLayout7.xml"/><Relationship Id="rId4" Type="http://schemas.openxmlformats.org/officeDocument/2006/relationships/hyperlink" Target="https://doi.org/10.1017/S0266078423000147" TargetMode="External"/></Relationships>
</file>

<file path=ppt/slides/_rels/slide31.xml.rels><?xml version="1.0" encoding="UTF-8" standalone="yes"?>
<Relationships xmlns="http://schemas.openxmlformats.org/package/2006/relationships"><Relationship Id="rId3" Type="http://schemas.openxmlformats.org/officeDocument/2006/relationships/hyperlink" Target="https://doi.org/10.1017/S0272263125101332" TargetMode="External"/><Relationship Id="rId2" Type="http://schemas.openxmlformats.org/officeDocument/2006/relationships/hyperlink" Target="https://doi.org/10.4324/9781003355885" TargetMode="External"/><Relationship Id="rId1" Type="http://schemas.openxmlformats.org/officeDocument/2006/relationships/slideLayout" Target="../slideLayouts/slideLayout7.xml"/></Relationships>
</file>

<file path=ppt/slides/_rels/slide32.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33.xml.rels><?xml version="1.0" encoding="UTF-8" standalone="yes"?>
<Relationships xmlns="http://schemas.openxmlformats.org/package/2006/relationships"><Relationship Id="rId3" Type="http://schemas.openxmlformats.org/officeDocument/2006/relationships/image" Target="../media/image10.png"/><Relationship Id="rId2" Type="http://schemas.openxmlformats.org/officeDocument/2006/relationships/image" Target="../media/image12.png"/><Relationship Id="rId1" Type="http://schemas.openxmlformats.org/officeDocument/2006/relationships/slideLayout" Target="../slideLayouts/slideLayout7.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rgbClr val="F3F5F5"/>
        </a:solidFill>
        <a:effectLst/>
      </p:bgPr>
    </p:bg>
    <p:spTree>
      <p:nvGrpSpPr>
        <p:cNvPr id="1" name=""/>
        <p:cNvGrpSpPr/>
        <p:nvPr/>
      </p:nvGrpSpPr>
      <p:grpSpPr>
        <a:xfrm>
          <a:off x="0" y="0"/>
          <a:ext cx="0" cy="0"/>
          <a:chOff x="0" y="0"/>
          <a:chExt cx="0" cy="0"/>
        </a:xfrm>
      </p:grpSpPr>
      <p:sp>
        <p:nvSpPr>
          <p:cNvPr id="2" name="Freeform 2"/>
          <p:cNvSpPr/>
          <p:nvPr/>
        </p:nvSpPr>
        <p:spPr>
          <a:xfrm rot="1131435">
            <a:off x="9441813" y="-2628256"/>
            <a:ext cx="10526980" cy="7776807"/>
          </a:xfrm>
          <a:custGeom>
            <a:avLst/>
            <a:gdLst/>
            <a:ahLst/>
            <a:cxnLst/>
            <a:rect l="l" t="t" r="r" b="b"/>
            <a:pathLst>
              <a:path w="10526980" h="7776807">
                <a:moveTo>
                  <a:pt x="0" y="0"/>
                </a:moveTo>
                <a:lnTo>
                  <a:pt x="10526980" y="0"/>
                </a:lnTo>
                <a:lnTo>
                  <a:pt x="10526980" y="7776807"/>
                </a:lnTo>
                <a:lnTo>
                  <a:pt x="0" y="7776807"/>
                </a:lnTo>
                <a:lnTo>
                  <a:pt x="0" y="0"/>
                </a:lnTo>
                <a:close/>
              </a:path>
            </a:pathLst>
          </a:custGeom>
          <a:blipFill>
            <a:blip r:embed="rId2"/>
            <a:stretch>
              <a:fillRect/>
            </a:stretch>
          </a:blipFill>
        </p:spPr>
        <p:txBody>
          <a:bodyPr/>
          <a:lstStyle/>
          <a:p>
            <a:endParaRPr lang="zh-CN" altLang="en-US"/>
          </a:p>
        </p:txBody>
      </p:sp>
      <p:sp>
        <p:nvSpPr>
          <p:cNvPr id="3" name="TextBox 3"/>
          <p:cNvSpPr txBox="1"/>
          <p:nvPr/>
        </p:nvSpPr>
        <p:spPr>
          <a:xfrm>
            <a:off x="1028700" y="2620285"/>
            <a:ext cx="16230600" cy="4017767"/>
          </a:xfrm>
          <a:prstGeom prst="rect">
            <a:avLst/>
          </a:prstGeom>
        </p:spPr>
        <p:txBody>
          <a:bodyPr lIns="0" tIns="0" rIns="0" bIns="0" rtlCol="0" anchor="t">
            <a:spAutoFit/>
          </a:bodyPr>
          <a:lstStyle/>
          <a:p>
            <a:pPr algn="ctr">
              <a:lnSpc>
                <a:spcPts val="15991"/>
              </a:lnSpc>
            </a:pPr>
            <a:r>
              <a:rPr lang="en-US" altLang="zh-CN" sz="11500" b="1" spc="-319" dirty="0">
                <a:solidFill>
                  <a:srgbClr val="000000"/>
                </a:solidFill>
                <a:latin typeface="Times New Roman" panose="02020603050405020304" pitchFamily="18" charset="0"/>
                <a:ea typeface="Source Serif Pro"/>
                <a:cs typeface="Times New Roman" panose="02020603050405020304" pitchFamily="18" charset="0"/>
              </a:rPr>
              <a:t>Linguistic Prejudice in Racialized ELT</a:t>
            </a:r>
            <a:endParaRPr lang="en-US" sz="11500" b="1" spc="-319" dirty="0">
              <a:solidFill>
                <a:srgbClr val="24629A"/>
              </a:solidFill>
              <a:latin typeface="Times New Roman" panose="02020603050405020304" pitchFamily="18" charset="0"/>
              <a:ea typeface="Source Serif Pro"/>
              <a:cs typeface="Times New Roman" panose="02020603050405020304" pitchFamily="18" charset="0"/>
              <a:sym typeface="Source Serif Pro"/>
            </a:endParaRPr>
          </a:p>
        </p:txBody>
      </p:sp>
      <p:sp>
        <p:nvSpPr>
          <p:cNvPr id="4" name="AutoShape 4"/>
          <p:cNvSpPr/>
          <p:nvPr/>
        </p:nvSpPr>
        <p:spPr>
          <a:xfrm>
            <a:off x="0" y="7946046"/>
            <a:ext cx="18288000" cy="0"/>
          </a:xfrm>
          <a:prstGeom prst="line">
            <a:avLst/>
          </a:prstGeom>
          <a:ln w="9525" cap="flat">
            <a:solidFill>
              <a:srgbClr val="000000"/>
            </a:solidFill>
            <a:prstDash val="solid"/>
            <a:headEnd type="none" w="sm" len="sm"/>
            <a:tailEnd type="none" w="sm" len="sm"/>
          </a:ln>
        </p:spPr>
        <p:txBody>
          <a:bodyPr/>
          <a:lstStyle/>
          <a:p>
            <a:endParaRPr lang="zh-CN" altLang="en-US"/>
          </a:p>
        </p:txBody>
      </p:sp>
      <p:sp>
        <p:nvSpPr>
          <p:cNvPr id="7" name="TextBox 7"/>
          <p:cNvSpPr txBox="1"/>
          <p:nvPr/>
        </p:nvSpPr>
        <p:spPr>
          <a:xfrm>
            <a:off x="1028700" y="8547376"/>
            <a:ext cx="16153815" cy="1077218"/>
          </a:xfrm>
          <a:prstGeom prst="rect">
            <a:avLst/>
          </a:prstGeom>
        </p:spPr>
        <p:txBody>
          <a:bodyPr lIns="0" tIns="0" rIns="0" bIns="0" rtlCol="0" anchor="t">
            <a:spAutoFit/>
          </a:bodyPr>
          <a:lstStyle/>
          <a:p>
            <a:pPr algn="ctr">
              <a:lnSpc>
                <a:spcPts val="4200"/>
              </a:lnSpc>
            </a:pPr>
            <a:r>
              <a:rPr lang="en-US" altLang="zh-CN" sz="4400" dirty="0">
                <a:latin typeface="Times New Roman" panose="02020603050405020304" pitchFamily="18" charset="0"/>
                <a:ea typeface="Lato"/>
                <a:cs typeface="Times New Roman" panose="02020603050405020304" pitchFamily="18" charset="0"/>
              </a:rPr>
              <a:t>A Qualitative Study on Accent Discrimination Against Peripheral-Circle Non-Native English Teachers in Tutoring Institutions</a:t>
            </a:r>
            <a:r>
              <a:rPr lang="zh-CN" altLang="zh-CN" sz="4400" dirty="0">
                <a:latin typeface="Times New Roman" panose="02020603050405020304" pitchFamily="18" charset="0"/>
                <a:cs typeface="Times New Roman" panose="02020603050405020304" pitchFamily="18" charset="0"/>
              </a:rPr>
              <a:t> </a:t>
            </a:r>
            <a:endParaRPr lang="en-US" sz="4400" dirty="0">
              <a:latin typeface="Times New Roman" panose="02020603050405020304" pitchFamily="18" charset="0"/>
              <a:ea typeface="Lato"/>
              <a:cs typeface="Times New Roman" panose="02020603050405020304" pitchFamily="18" charset="0"/>
              <a:sym typeface="Lato"/>
            </a:endParaRPr>
          </a:p>
        </p:txBody>
      </p:sp>
      <p:pic>
        <p:nvPicPr>
          <p:cNvPr id="9" name="图片 8" descr="文本&#10;&#10;AI 生成的内容可能不正确。">
            <a:extLst>
              <a:ext uri="{FF2B5EF4-FFF2-40B4-BE49-F238E27FC236}">
                <a16:creationId xmlns:a16="http://schemas.microsoft.com/office/drawing/2014/main" id="{3FE1BE88-E141-BE47-3308-527EC271F580}"/>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228600" y="110821"/>
            <a:ext cx="3266010" cy="1204486"/>
          </a:xfrm>
          <a:prstGeom prst="rect">
            <a:avLst/>
          </a:prstGeom>
        </p:spPr>
      </p:pic>
      <p:sp>
        <p:nvSpPr>
          <p:cNvPr id="5" name="文本框 4">
            <a:extLst>
              <a:ext uri="{FF2B5EF4-FFF2-40B4-BE49-F238E27FC236}">
                <a16:creationId xmlns:a16="http://schemas.microsoft.com/office/drawing/2014/main" id="{ECD1E4D7-3543-6383-CE28-A4EC8944CF07}"/>
              </a:ext>
            </a:extLst>
          </p:cNvPr>
          <p:cNvSpPr txBox="1"/>
          <p:nvPr/>
        </p:nvSpPr>
        <p:spPr>
          <a:xfrm>
            <a:off x="3810000" y="297565"/>
            <a:ext cx="2971800" cy="830997"/>
          </a:xfrm>
          <a:prstGeom prst="rect">
            <a:avLst/>
          </a:prstGeom>
          <a:noFill/>
        </p:spPr>
        <p:txBody>
          <a:bodyPr wrap="square" rtlCol="0">
            <a:spAutoFit/>
          </a:bodyPr>
          <a:lstStyle/>
          <a:p>
            <a:r>
              <a:rPr kumimoji="1" lang="en-US" altLang="zh-CN" sz="2400" dirty="0">
                <a:latin typeface="Times New Roman" panose="02020603050405020304" pitchFamily="18" charset="0"/>
                <a:cs typeface="Times New Roman" panose="02020603050405020304" pitchFamily="18" charset="0"/>
              </a:rPr>
              <a:t>7025 Thesis Proposal</a:t>
            </a:r>
          </a:p>
          <a:p>
            <a:r>
              <a:rPr kumimoji="1" lang="en-US" altLang="zh-CN" sz="2400" dirty="0">
                <a:latin typeface="Times New Roman" panose="02020603050405020304" pitchFamily="18" charset="0"/>
                <a:cs typeface="Times New Roman" panose="02020603050405020304" pitchFamily="18" charset="0"/>
              </a:rPr>
              <a:t>2501448 Jie Yang</a:t>
            </a:r>
            <a:endParaRPr kumimoji="1" lang="zh-CN" altLang="en-US" sz="2400" dirty="0">
              <a:latin typeface="Times New Roman" panose="02020603050405020304" pitchFamily="18" charset="0"/>
              <a:cs typeface="Times New Roman" panose="02020603050405020304" pitchFamily="18" charset="0"/>
            </a:endParaRPr>
          </a:p>
        </p:txBody>
      </p:sp>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rgbClr val="F3F5F5"/>
        </a:solidFill>
        <a:effectLst/>
      </p:bgPr>
    </p:bg>
    <p:spTree>
      <p:nvGrpSpPr>
        <p:cNvPr id="1" name=""/>
        <p:cNvGrpSpPr/>
        <p:nvPr/>
      </p:nvGrpSpPr>
      <p:grpSpPr>
        <a:xfrm>
          <a:off x="0" y="0"/>
          <a:ext cx="0" cy="0"/>
          <a:chOff x="0" y="0"/>
          <a:chExt cx="0" cy="0"/>
        </a:xfrm>
      </p:grpSpPr>
      <p:sp>
        <p:nvSpPr>
          <p:cNvPr id="4" name="Freeform 33">
            <a:extLst>
              <a:ext uri="{FF2B5EF4-FFF2-40B4-BE49-F238E27FC236}">
                <a16:creationId xmlns:a16="http://schemas.microsoft.com/office/drawing/2014/main" id="{642D36F7-3C01-BE76-FCED-EC1BB1890D4F}"/>
              </a:ext>
            </a:extLst>
          </p:cNvPr>
          <p:cNvSpPr/>
          <p:nvPr/>
        </p:nvSpPr>
        <p:spPr>
          <a:xfrm rot="-7255392">
            <a:off x="1933159" y="-5716611"/>
            <a:ext cx="10838937" cy="16156131"/>
          </a:xfrm>
          <a:custGeom>
            <a:avLst/>
            <a:gdLst/>
            <a:ahLst/>
            <a:cxnLst/>
            <a:rect l="l" t="t" r="r" b="b"/>
            <a:pathLst>
              <a:path w="10838937" h="16156131">
                <a:moveTo>
                  <a:pt x="0" y="0"/>
                </a:moveTo>
                <a:lnTo>
                  <a:pt x="10838937" y="0"/>
                </a:lnTo>
                <a:lnTo>
                  <a:pt x="10838937" y="16156131"/>
                </a:lnTo>
                <a:lnTo>
                  <a:pt x="0" y="16156131"/>
                </a:lnTo>
                <a:lnTo>
                  <a:pt x="0" y="0"/>
                </a:lnTo>
                <a:close/>
              </a:path>
            </a:pathLst>
          </a:custGeom>
          <a:blipFill>
            <a:blip r:embed="rId2">
              <a:alphaModFix amt="76000"/>
            </a:blip>
            <a:stretch>
              <a:fillRect t="-442" b="-442"/>
            </a:stretch>
          </a:blipFill>
        </p:spPr>
        <p:txBody>
          <a:bodyPr/>
          <a:lstStyle/>
          <a:p>
            <a:endParaRPr lang="zh-CN" altLang="en-US"/>
          </a:p>
        </p:txBody>
      </p:sp>
      <p:sp>
        <p:nvSpPr>
          <p:cNvPr id="2" name="TextBox 3">
            <a:extLst>
              <a:ext uri="{FF2B5EF4-FFF2-40B4-BE49-F238E27FC236}">
                <a16:creationId xmlns:a16="http://schemas.microsoft.com/office/drawing/2014/main" id="{E6B3D90A-9087-1499-376D-8BBEFB574A28}"/>
              </a:ext>
            </a:extLst>
          </p:cNvPr>
          <p:cNvSpPr txBox="1"/>
          <p:nvPr/>
        </p:nvSpPr>
        <p:spPr>
          <a:xfrm>
            <a:off x="457200" y="988516"/>
            <a:ext cx="4724400" cy="4154984"/>
          </a:xfrm>
          <a:prstGeom prst="rect">
            <a:avLst/>
          </a:prstGeom>
        </p:spPr>
        <p:txBody>
          <a:bodyPr wrap="square" lIns="0" tIns="0" rIns="0" bIns="0" rtlCol="0" anchor="t">
            <a:spAutoFit/>
          </a:bodyPr>
          <a:lstStyle/>
          <a:p>
            <a:pPr algn="ctr"/>
            <a:r>
              <a:rPr lang="en-US" altLang="zh-CN" sz="9000" b="1" dirty="0">
                <a:latin typeface="Times New Roman" panose="02020603050405020304" pitchFamily="18" charset="0"/>
                <a:cs typeface="Times New Roman" panose="02020603050405020304" pitchFamily="18" charset="0"/>
              </a:rPr>
              <a:t>Table</a:t>
            </a:r>
          </a:p>
          <a:p>
            <a:pPr algn="ctr"/>
            <a:r>
              <a:rPr lang="en-US" altLang="zh-CN" sz="9000" b="1" dirty="0">
                <a:latin typeface="Times New Roman" panose="02020603050405020304" pitchFamily="18" charset="0"/>
                <a:cs typeface="Times New Roman" panose="02020603050405020304" pitchFamily="18" charset="0"/>
              </a:rPr>
              <a:t>of Contents</a:t>
            </a:r>
            <a:endParaRPr lang="zh-CN" altLang="zh-CN" sz="9000" dirty="0">
              <a:latin typeface="Times New Roman" panose="02020603050405020304" pitchFamily="18" charset="0"/>
              <a:cs typeface="Times New Roman" panose="02020603050405020304" pitchFamily="18" charset="0"/>
            </a:endParaRPr>
          </a:p>
        </p:txBody>
      </p:sp>
      <p:sp>
        <p:nvSpPr>
          <p:cNvPr id="11" name="文本框 10">
            <a:extLst>
              <a:ext uri="{FF2B5EF4-FFF2-40B4-BE49-F238E27FC236}">
                <a16:creationId xmlns:a16="http://schemas.microsoft.com/office/drawing/2014/main" id="{EE05C055-E646-24F0-C220-5A3465E2D9DC}"/>
              </a:ext>
            </a:extLst>
          </p:cNvPr>
          <p:cNvSpPr txBox="1"/>
          <p:nvPr/>
        </p:nvSpPr>
        <p:spPr>
          <a:xfrm>
            <a:off x="5867400" y="729856"/>
            <a:ext cx="12115800" cy="8827288"/>
          </a:xfrm>
          <a:prstGeom prst="rect">
            <a:avLst/>
          </a:prstGeom>
          <a:noFill/>
        </p:spPr>
        <p:txBody>
          <a:bodyPr wrap="square" rtlCol="0">
            <a:spAutoFit/>
          </a:bodyPr>
          <a:lstStyle/>
          <a:p>
            <a:pPr marL="342900" indent="-342900">
              <a:lnSpc>
                <a:spcPct val="150000"/>
              </a:lnSpc>
              <a:buFont typeface="+mj-lt"/>
              <a:buAutoNum type="arabicPeriod"/>
            </a:pPr>
            <a:r>
              <a:rPr lang="en-US" altLang="zh-CN" sz="5500" dirty="0">
                <a:latin typeface="Times New Roman" panose="02020603050405020304" pitchFamily="18" charset="0"/>
                <a:cs typeface="Times New Roman" panose="02020603050405020304" pitchFamily="18" charset="0"/>
              </a:rPr>
              <a:t>Research Background and Significance</a:t>
            </a:r>
            <a:endParaRPr lang="zh-CN" altLang="zh-CN" sz="5500" dirty="0">
              <a:latin typeface="Times New Roman" panose="02020603050405020304" pitchFamily="18" charset="0"/>
              <a:cs typeface="Times New Roman" panose="02020603050405020304" pitchFamily="18" charset="0"/>
            </a:endParaRPr>
          </a:p>
          <a:p>
            <a:pPr marL="342900" indent="-342900">
              <a:lnSpc>
                <a:spcPct val="150000"/>
              </a:lnSpc>
              <a:buFont typeface="+mj-lt"/>
              <a:buAutoNum type="arabicPeriod"/>
            </a:pPr>
            <a:r>
              <a:rPr lang="en-US" altLang="zh-CN" sz="5500" dirty="0">
                <a:latin typeface="Times New Roman" panose="02020603050405020304" pitchFamily="18" charset="0"/>
                <a:cs typeface="Times New Roman" panose="02020603050405020304" pitchFamily="18" charset="0"/>
              </a:rPr>
              <a:t>Research Objectives and Core Questions</a:t>
            </a:r>
            <a:endParaRPr lang="zh-CN" altLang="zh-CN" sz="5500" dirty="0">
              <a:latin typeface="Times New Roman" panose="02020603050405020304" pitchFamily="18" charset="0"/>
              <a:cs typeface="Times New Roman" panose="02020603050405020304" pitchFamily="18" charset="0"/>
            </a:endParaRPr>
          </a:p>
          <a:p>
            <a:pPr marL="342900" indent="-342900">
              <a:lnSpc>
                <a:spcPct val="150000"/>
              </a:lnSpc>
              <a:buFont typeface="+mj-lt"/>
              <a:buAutoNum type="arabicPeriod"/>
            </a:pPr>
            <a:r>
              <a:rPr lang="en-US" altLang="zh-CN" sz="5500" dirty="0">
                <a:latin typeface="Times New Roman" panose="02020603050405020304" pitchFamily="18" charset="0"/>
                <a:cs typeface="Times New Roman" panose="02020603050405020304" pitchFamily="18" charset="0"/>
              </a:rPr>
              <a:t>Literature Review</a:t>
            </a:r>
          </a:p>
          <a:p>
            <a:pPr marL="342900" indent="-342900">
              <a:lnSpc>
                <a:spcPct val="150000"/>
              </a:lnSpc>
              <a:buFont typeface="+mj-lt"/>
              <a:buAutoNum type="arabicPeriod"/>
            </a:pPr>
            <a:r>
              <a:rPr lang="en-US" altLang="zh-CN" sz="5500" dirty="0">
                <a:latin typeface="Times New Roman" panose="02020603050405020304" pitchFamily="18" charset="0"/>
                <a:cs typeface="Times New Roman" panose="02020603050405020304" pitchFamily="18" charset="0"/>
              </a:rPr>
              <a:t>Research Methodology</a:t>
            </a:r>
            <a:endParaRPr lang="zh-CN" altLang="zh-CN" sz="5500" dirty="0">
              <a:latin typeface="Times New Roman" panose="02020603050405020304" pitchFamily="18" charset="0"/>
              <a:cs typeface="Times New Roman" panose="02020603050405020304" pitchFamily="18" charset="0"/>
            </a:endParaRPr>
          </a:p>
          <a:p>
            <a:pPr marL="342900" indent="-342900">
              <a:lnSpc>
                <a:spcPct val="150000"/>
              </a:lnSpc>
              <a:buFont typeface="+mj-lt"/>
              <a:buAutoNum type="arabicPeriod"/>
            </a:pPr>
            <a:r>
              <a:rPr lang="en-US" altLang="zh-CN" sz="5500" dirty="0">
                <a:latin typeface="Times New Roman" panose="02020603050405020304" pitchFamily="18" charset="0"/>
                <a:cs typeface="Times New Roman" panose="02020603050405020304" pitchFamily="18" charset="0"/>
              </a:rPr>
              <a:t>Ethical Considerations</a:t>
            </a:r>
            <a:endParaRPr lang="zh-CN" altLang="zh-CN" sz="5500" dirty="0">
              <a:latin typeface="Times New Roman" panose="02020603050405020304" pitchFamily="18" charset="0"/>
              <a:cs typeface="Times New Roman" panose="02020603050405020304" pitchFamily="18" charset="0"/>
            </a:endParaRPr>
          </a:p>
          <a:p>
            <a:pPr marL="342900" indent="-342900">
              <a:lnSpc>
                <a:spcPct val="150000"/>
              </a:lnSpc>
              <a:buFont typeface="+mj-lt"/>
              <a:buAutoNum type="arabicPeriod"/>
            </a:pPr>
            <a:r>
              <a:rPr lang="en-US" altLang="zh-CN" sz="5500" dirty="0">
                <a:latin typeface="Times New Roman" panose="02020603050405020304" pitchFamily="18" charset="0"/>
                <a:cs typeface="Times New Roman" panose="02020603050405020304" pitchFamily="18" charset="0"/>
              </a:rPr>
              <a:t>Work Plan</a:t>
            </a:r>
            <a:endParaRPr lang="zh-CN" altLang="zh-CN" sz="5500" dirty="0">
              <a:latin typeface="Times New Roman" panose="02020603050405020304" pitchFamily="18" charset="0"/>
              <a:cs typeface="Times New Roman" panose="02020603050405020304" pitchFamily="18" charset="0"/>
            </a:endParaRPr>
          </a:p>
          <a:p>
            <a:pPr marL="342900" indent="-342900">
              <a:lnSpc>
                <a:spcPct val="150000"/>
              </a:lnSpc>
              <a:buFont typeface="+mj-lt"/>
              <a:buAutoNum type="arabicPeriod"/>
            </a:pPr>
            <a:r>
              <a:rPr lang="en-US" altLang="zh-CN" sz="5500" dirty="0">
                <a:latin typeface="Times New Roman" panose="02020603050405020304" pitchFamily="18" charset="0"/>
                <a:cs typeface="Times New Roman" panose="02020603050405020304" pitchFamily="18" charset="0"/>
              </a:rPr>
              <a:t>References</a:t>
            </a:r>
            <a:endParaRPr lang="zh-CN" altLang="zh-CN" sz="5500" dirty="0">
              <a:latin typeface="Times New Roman" panose="02020603050405020304" pitchFamily="18" charset="0"/>
              <a:cs typeface="Times New Roman" panose="02020603050405020304" pitchFamily="18" charset="0"/>
            </a:endParaRPr>
          </a:p>
        </p:txBody>
      </p:sp>
    </p:spTree>
    <p:extLst>
      <p:ext uri="{BB962C8B-B14F-4D97-AF65-F5344CB8AC3E}">
        <p14:creationId xmlns:p14="http://schemas.microsoft.com/office/powerpoint/2010/main" val="3206611985"/>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rgbClr val="F3F5F5"/>
        </a:solidFill>
        <a:effectLst/>
      </p:bgPr>
    </p:bg>
    <p:spTree>
      <p:nvGrpSpPr>
        <p:cNvPr id="1" name="">
          <a:extLst>
            <a:ext uri="{FF2B5EF4-FFF2-40B4-BE49-F238E27FC236}">
              <a16:creationId xmlns:a16="http://schemas.microsoft.com/office/drawing/2014/main" id="{01115A7A-FB81-967E-5FF7-8E5FFDC75E20}"/>
            </a:ext>
          </a:extLst>
        </p:cNvPr>
        <p:cNvGrpSpPr/>
        <p:nvPr/>
      </p:nvGrpSpPr>
      <p:grpSpPr>
        <a:xfrm>
          <a:off x="0" y="0"/>
          <a:ext cx="0" cy="0"/>
          <a:chOff x="0" y="0"/>
          <a:chExt cx="0" cy="0"/>
        </a:xfrm>
      </p:grpSpPr>
      <p:sp>
        <p:nvSpPr>
          <p:cNvPr id="10" name="Freeform 34">
            <a:extLst>
              <a:ext uri="{FF2B5EF4-FFF2-40B4-BE49-F238E27FC236}">
                <a16:creationId xmlns:a16="http://schemas.microsoft.com/office/drawing/2014/main" id="{5BAA0B18-8388-3BA8-D36D-A3E9139FDE76}"/>
              </a:ext>
            </a:extLst>
          </p:cNvPr>
          <p:cNvSpPr/>
          <p:nvPr/>
        </p:nvSpPr>
        <p:spPr>
          <a:xfrm rot="806387">
            <a:off x="286389" y="1191032"/>
            <a:ext cx="17715221" cy="7904937"/>
          </a:xfrm>
          <a:custGeom>
            <a:avLst/>
            <a:gdLst/>
            <a:ahLst/>
            <a:cxnLst/>
            <a:rect l="l" t="t" r="r" b="b"/>
            <a:pathLst>
              <a:path w="3895005" h="1650508">
                <a:moveTo>
                  <a:pt x="0" y="0"/>
                </a:moveTo>
                <a:lnTo>
                  <a:pt x="3895005" y="0"/>
                </a:lnTo>
                <a:lnTo>
                  <a:pt x="3895005" y="1650508"/>
                </a:lnTo>
                <a:lnTo>
                  <a:pt x="0" y="1650508"/>
                </a:lnTo>
                <a:lnTo>
                  <a:pt x="0" y="0"/>
                </a:lnTo>
                <a:close/>
              </a:path>
            </a:pathLst>
          </a:custGeom>
          <a:blipFill>
            <a:blip r:embed="rId2">
              <a:alphaModFix amt="85000"/>
            </a:blip>
            <a:stretch>
              <a:fillRect/>
            </a:stretch>
          </a:blipFill>
        </p:spPr>
        <p:txBody>
          <a:bodyPr/>
          <a:lstStyle/>
          <a:p>
            <a:endParaRPr lang="zh-CN" altLang="en-US"/>
          </a:p>
        </p:txBody>
      </p:sp>
      <p:sp>
        <p:nvSpPr>
          <p:cNvPr id="2" name="TextBox 3">
            <a:extLst>
              <a:ext uri="{FF2B5EF4-FFF2-40B4-BE49-F238E27FC236}">
                <a16:creationId xmlns:a16="http://schemas.microsoft.com/office/drawing/2014/main" id="{C2DAFCB7-9254-D9BF-9028-B7B4FC802163}"/>
              </a:ext>
            </a:extLst>
          </p:cNvPr>
          <p:cNvSpPr txBox="1"/>
          <p:nvPr/>
        </p:nvSpPr>
        <p:spPr>
          <a:xfrm>
            <a:off x="1028700" y="3695700"/>
            <a:ext cx="16230600" cy="2954655"/>
          </a:xfrm>
          <a:prstGeom prst="rect">
            <a:avLst/>
          </a:prstGeom>
        </p:spPr>
        <p:txBody>
          <a:bodyPr lIns="0" tIns="0" rIns="0" bIns="0" rtlCol="0" anchor="t">
            <a:spAutoFit/>
          </a:bodyPr>
          <a:lstStyle/>
          <a:p>
            <a:pPr algn="ctr"/>
            <a:r>
              <a:rPr lang="en-US" altLang="zh-CN" sz="9600" b="1" dirty="0">
                <a:latin typeface="Times New Roman" panose="02020603050405020304" pitchFamily="18" charset="0"/>
                <a:cs typeface="Times New Roman" panose="02020603050405020304" pitchFamily="18" charset="0"/>
              </a:rPr>
              <a:t>I. Research Background and Significance</a:t>
            </a:r>
            <a:endParaRPr lang="zh-CN" altLang="zh-CN" sz="9600" dirty="0">
              <a:latin typeface="Times New Roman" panose="02020603050405020304" pitchFamily="18" charset="0"/>
              <a:cs typeface="Times New Roman" panose="02020603050405020304" pitchFamily="18" charset="0"/>
            </a:endParaRPr>
          </a:p>
        </p:txBody>
      </p:sp>
    </p:spTree>
    <p:extLst>
      <p:ext uri="{BB962C8B-B14F-4D97-AF65-F5344CB8AC3E}">
        <p14:creationId xmlns:p14="http://schemas.microsoft.com/office/powerpoint/2010/main" val="1810638740"/>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rgbClr val="F3F5F5"/>
        </a:solidFill>
        <a:effectLst/>
      </p:bgPr>
    </p:bg>
    <p:spTree>
      <p:nvGrpSpPr>
        <p:cNvPr id="1" name=""/>
        <p:cNvGrpSpPr/>
        <p:nvPr/>
      </p:nvGrpSpPr>
      <p:grpSpPr>
        <a:xfrm>
          <a:off x="0" y="0"/>
          <a:ext cx="0" cy="0"/>
          <a:chOff x="0" y="0"/>
          <a:chExt cx="0" cy="0"/>
        </a:xfrm>
      </p:grpSpPr>
      <p:sp>
        <p:nvSpPr>
          <p:cNvPr id="2" name="Freeform 2"/>
          <p:cNvSpPr/>
          <p:nvPr/>
        </p:nvSpPr>
        <p:spPr>
          <a:xfrm rot="-9494615">
            <a:off x="-694805" y="7284574"/>
            <a:ext cx="15769533" cy="6682339"/>
          </a:xfrm>
          <a:custGeom>
            <a:avLst/>
            <a:gdLst/>
            <a:ahLst/>
            <a:cxnLst/>
            <a:rect l="l" t="t" r="r" b="b"/>
            <a:pathLst>
              <a:path w="15769533" h="6682339">
                <a:moveTo>
                  <a:pt x="0" y="0"/>
                </a:moveTo>
                <a:lnTo>
                  <a:pt x="15769533" y="0"/>
                </a:lnTo>
                <a:lnTo>
                  <a:pt x="15769533" y="6682339"/>
                </a:lnTo>
                <a:lnTo>
                  <a:pt x="0" y="6682339"/>
                </a:lnTo>
                <a:lnTo>
                  <a:pt x="0" y="0"/>
                </a:lnTo>
                <a:close/>
              </a:path>
            </a:pathLst>
          </a:custGeom>
          <a:blipFill>
            <a:blip r:embed="rId2">
              <a:alphaModFix amt="85000"/>
            </a:blip>
            <a:stretch>
              <a:fillRect/>
            </a:stretch>
          </a:blipFill>
        </p:spPr>
        <p:txBody>
          <a:bodyPr/>
          <a:lstStyle/>
          <a:p>
            <a:endParaRPr lang="zh-CN" altLang="en-US"/>
          </a:p>
        </p:txBody>
      </p:sp>
      <p:sp>
        <p:nvSpPr>
          <p:cNvPr id="3" name="AutoShape 3"/>
          <p:cNvSpPr/>
          <p:nvPr/>
        </p:nvSpPr>
        <p:spPr>
          <a:xfrm flipV="1">
            <a:off x="5288448" y="2095500"/>
            <a:ext cx="2255351" cy="3048000"/>
          </a:xfrm>
          <a:prstGeom prst="line">
            <a:avLst/>
          </a:prstGeom>
          <a:ln w="9525" cap="flat">
            <a:solidFill>
              <a:srgbClr val="000000"/>
            </a:solidFill>
            <a:prstDash val="solid"/>
            <a:headEnd type="none" w="sm" len="sm"/>
            <a:tailEnd type="triangle" w="lg" len="med"/>
          </a:ln>
        </p:spPr>
        <p:txBody>
          <a:bodyPr/>
          <a:lstStyle/>
          <a:p>
            <a:endParaRPr lang="zh-CN" altLang="en-US"/>
          </a:p>
        </p:txBody>
      </p:sp>
      <p:sp>
        <p:nvSpPr>
          <p:cNvPr id="4" name="AutoShape 4"/>
          <p:cNvSpPr/>
          <p:nvPr/>
        </p:nvSpPr>
        <p:spPr>
          <a:xfrm flipV="1">
            <a:off x="5288448" y="4138584"/>
            <a:ext cx="2255352" cy="1004916"/>
          </a:xfrm>
          <a:prstGeom prst="line">
            <a:avLst/>
          </a:prstGeom>
          <a:ln w="9525" cap="flat">
            <a:solidFill>
              <a:srgbClr val="000000"/>
            </a:solidFill>
            <a:prstDash val="solid"/>
            <a:headEnd type="none" w="sm" len="sm"/>
            <a:tailEnd type="triangle" w="lg" len="med"/>
          </a:ln>
        </p:spPr>
        <p:txBody>
          <a:bodyPr/>
          <a:lstStyle/>
          <a:p>
            <a:endParaRPr lang="zh-CN" altLang="en-US"/>
          </a:p>
        </p:txBody>
      </p:sp>
      <p:sp>
        <p:nvSpPr>
          <p:cNvPr id="5" name="AutoShape 5"/>
          <p:cNvSpPr/>
          <p:nvPr/>
        </p:nvSpPr>
        <p:spPr>
          <a:xfrm>
            <a:off x="5288448" y="5143500"/>
            <a:ext cx="2255352" cy="622232"/>
          </a:xfrm>
          <a:prstGeom prst="line">
            <a:avLst/>
          </a:prstGeom>
          <a:ln w="9525" cap="flat">
            <a:solidFill>
              <a:srgbClr val="000000"/>
            </a:solidFill>
            <a:prstDash val="solid"/>
            <a:headEnd type="none" w="sm" len="sm"/>
            <a:tailEnd type="triangle" w="lg" len="med"/>
          </a:ln>
        </p:spPr>
        <p:txBody>
          <a:bodyPr/>
          <a:lstStyle/>
          <a:p>
            <a:endParaRPr lang="zh-CN" altLang="en-US"/>
          </a:p>
        </p:txBody>
      </p:sp>
      <p:sp>
        <p:nvSpPr>
          <p:cNvPr id="6" name="AutoShape 6"/>
          <p:cNvSpPr/>
          <p:nvPr/>
        </p:nvSpPr>
        <p:spPr>
          <a:xfrm>
            <a:off x="5288448" y="5143500"/>
            <a:ext cx="2282968" cy="2458820"/>
          </a:xfrm>
          <a:prstGeom prst="line">
            <a:avLst/>
          </a:prstGeom>
          <a:ln w="9525" cap="flat">
            <a:solidFill>
              <a:srgbClr val="000000"/>
            </a:solidFill>
            <a:prstDash val="solid"/>
            <a:headEnd type="none" w="sm" len="sm"/>
            <a:tailEnd type="triangle" w="lg" len="med"/>
          </a:ln>
        </p:spPr>
        <p:txBody>
          <a:bodyPr/>
          <a:lstStyle/>
          <a:p>
            <a:endParaRPr lang="zh-CN" altLang="en-US"/>
          </a:p>
        </p:txBody>
      </p:sp>
      <p:grpSp>
        <p:nvGrpSpPr>
          <p:cNvPr id="7" name="Group 7"/>
          <p:cNvGrpSpPr/>
          <p:nvPr/>
        </p:nvGrpSpPr>
        <p:grpSpPr>
          <a:xfrm>
            <a:off x="-27617" y="2445834"/>
            <a:ext cx="5288448" cy="5156486"/>
            <a:chOff x="0" y="0"/>
            <a:chExt cx="960284" cy="950641"/>
          </a:xfrm>
        </p:grpSpPr>
        <p:sp>
          <p:nvSpPr>
            <p:cNvPr id="8" name="Freeform 8"/>
            <p:cNvSpPr/>
            <p:nvPr/>
          </p:nvSpPr>
          <p:spPr>
            <a:xfrm>
              <a:off x="0" y="0"/>
              <a:ext cx="960284" cy="950641"/>
            </a:xfrm>
            <a:custGeom>
              <a:avLst/>
              <a:gdLst/>
              <a:ahLst/>
              <a:cxnLst/>
              <a:rect l="l" t="t" r="r" b="b"/>
              <a:pathLst>
                <a:path w="960284" h="950641">
                  <a:moveTo>
                    <a:pt x="480142" y="0"/>
                  </a:moveTo>
                  <a:cubicBezTo>
                    <a:pt x="214967" y="0"/>
                    <a:pt x="0" y="212808"/>
                    <a:pt x="0" y="475321"/>
                  </a:cubicBezTo>
                  <a:cubicBezTo>
                    <a:pt x="0" y="737833"/>
                    <a:pt x="214967" y="950641"/>
                    <a:pt x="480142" y="950641"/>
                  </a:cubicBezTo>
                  <a:cubicBezTo>
                    <a:pt x="745317" y="950641"/>
                    <a:pt x="960284" y="737833"/>
                    <a:pt x="960284" y="475321"/>
                  </a:cubicBezTo>
                  <a:cubicBezTo>
                    <a:pt x="960284" y="212808"/>
                    <a:pt x="745317" y="0"/>
                    <a:pt x="480142" y="0"/>
                  </a:cubicBezTo>
                  <a:close/>
                </a:path>
              </a:pathLst>
            </a:custGeom>
            <a:gradFill rotWithShape="1">
              <a:gsLst>
                <a:gs pos="0">
                  <a:srgbClr val="86A7DB">
                    <a:alpha val="100000"/>
                  </a:srgbClr>
                </a:gs>
                <a:gs pos="50000">
                  <a:srgbClr val="F4F5F5">
                    <a:alpha val="100000"/>
                  </a:srgbClr>
                </a:gs>
                <a:gs pos="100000">
                  <a:srgbClr val="F6C668">
                    <a:alpha val="100000"/>
                  </a:srgbClr>
                </a:gs>
              </a:gsLst>
              <a:path path="circle">
                <a:fillToRect r="100000" b="100000"/>
              </a:path>
              <a:tileRect l="-100000" t="-100000"/>
            </a:gradFill>
            <a:ln cap="sq">
              <a:noFill/>
              <a:prstDash val="solid"/>
              <a:miter/>
            </a:ln>
          </p:spPr>
          <p:txBody>
            <a:bodyPr/>
            <a:lstStyle/>
            <a:p>
              <a:endParaRPr lang="zh-CN" altLang="en-US"/>
            </a:p>
          </p:txBody>
        </p:sp>
        <p:sp>
          <p:nvSpPr>
            <p:cNvPr id="9" name="TextBox 9"/>
            <p:cNvSpPr txBox="1"/>
            <p:nvPr/>
          </p:nvSpPr>
          <p:spPr>
            <a:xfrm>
              <a:off x="90027" y="115468"/>
              <a:ext cx="780231" cy="746051"/>
            </a:xfrm>
            <a:prstGeom prst="rect">
              <a:avLst/>
            </a:prstGeom>
          </p:spPr>
          <p:txBody>
            <a:bodyPr lIns="50800" tIns="50800" rIns="50800" bIns="50800" rtlCol="0" anchor="ctr"/>
            <a:lstStyle/>
            <a:p>
              <a:pPr algn="ctr"/>
              <a:r>
                <a:rPr lang="en-US" altLang="zh-CN" sz="4000" b="1" dirty="0">
                  <a:latin typeface="Times New Roman" panose="02020603050405020304" pitchFamily="18" charset="0"/>
                  <a:cs typeface="Times New Roman" panose="02020603050405020304" pitchFamily="18" charset="0"/>
                </a:rPr>
                <a:t>1.1 Theoretical Background: Paradigm Shift and Controversies of World Englishes</a:t>
              </a:r>
              <a:endParaRPr lang="zh-CN" altLang="zh-CN" sz="4000" dirty="0">
                <a:latin typeface="Times New Roman" panose="02020603050405020304" pitchFamily="18" charset="0"/>
                <a:cs typeface="Times New Roman" panose="02020603050405020304" pitchFamily="18" charset="0"/>
              </a:endParaRPr>
            </a:p>
          </p:txBody>
        </p:sp>
      </p:grpSp>
      <p:sp>
        <p:nvSpPr>
          <p:cNvPr id="10" name="TextBox 10"/>
          <p:cNvSpPr txBox="1"/>
          <p:nvPr/>
        </p:nvSpPr>
        <p:spPr>
          <a:xfrm>
            <a:off x="12840434" y="798053"/>
            <a:ext cx="5018223" cy="2064668"/>
          </a:xfrm>
          <a:prstGeom prst="rect">
            <a:avLst/>
          </a:prstGeom>
        </p:spPr>
        <p:txBody>
          <a:bodyPr wrap="square" lIns="0" tIns="0" rIns="0" bIns="0" rtlCol="0" anchor="t">
            <a:spAutoFit/>
          </a:bodyPr>
          <a:lstStyle/>
          <a:p>
            <a:pPr algn="just">
              <a:lnSpc>
                <a:spcPts val="2314"/>
              </a:lnSpc>
            </a:pPr>
            <a:r>
              <a:rPr lang="en-US" altLang="zh-CN" sz="2300" dirty="0">
                <a:latin typeface="Times New Roman" panose="02020603050405020304" pitchFamily="18" charset="0"/>
                <a:cs typeface="Times New Roman" panose="02020603050405020304" pitchFamily="18" charset="0"/>
              </a:rPr>
              <a:t>Kachru’s (1985) Three- Circle Model laid the foundation for researching English diversity – categorizing global English into the Inner Circle (ENL contexts), Outer Circle (ESL contexts), and Expanding Circle (EFL contexts) – though it has notable limitations.</a:t>
            </a:r>
            <a:endParaRPr lang="en-US" sz="2300" dirty="0">
              <a:solidFill>
                <a:srgbClr val="000000"/>
              </a:solidFill>
              <a:latin typeface="Times New Roman" panose="02020603050405020304" pitchFamily="18" charset="0"/>
              <a:ea typeface="Lato"/>
              <a:cs typeface="Times New Roman" panose="02020603050405020304" pitchFamily="18" charset="0"/>
              <a:sym typeface="Lato"/>
            </a:endParaRPr>
          </a:p>
        </p:txBody>
      </p:sp>
      <p:sp>
        <p:nvSpPr>
          <p:cNvPr id="11" name="TextBox 11"/>
          <p:cNvSpPr txBox="1"/>
          <p:nvPr/>
        </p:nvSpPr>
        <p:spPr>
          <a:xfrm>
            <a:off x="12840434" y="3535357"/>
            <a:ext cx="5018223" cy="884858"/>
          </a:xfrm>
          <a:prstGeom prst="rect">
            <a:avLst/>
          </a:prstGeom>
        </p:spPr>
        <p:txBody>
          <a:bodyPr wrap="square" lIns="0" tIns="0" rIns="0" bIns="0" rtlCol="0" anchor="t">
            <a:spAutoFit/>
          </a:bodyPr>
          <a:lstStyle/>
          <a:p>
            <a:pPr algn="just">
              <a:lnSpc>
                <a:spcPts val="2314"/>
              </a:lnSpc>
            </a:pPr>
            <a:r>
              <a:rPr lang="en-US" altLang="zh-CN" sz="2400" dirty="0">
                <a:latin typeface="Times New Roman" panose="02020603050405020304" pitchFamily="18" charset="0"/>
                <a:cs typeface="Times New Roman" panose="02020603050405020304" pitchFamily="18" charset="0"/>
              </a:rPr>
              <a:t>Its implicit “Inner Circle centrality” power structure consolidates linguistic inequality.</a:t>
            </a:r>
            <a:endParaRPr lang="en-US" sz="2000" dirty="0">
              <a:solidFill>
                <a:srgbClr val="000000"/>
              </a:solidFill>
              <a:latin typeface="Times New Roman" panose="02020603050405020304" pitchFamily="18" charset="0"/>
              <a:ea typeface="Lato"/>
              <a:cs typeface="Times New Roman" panose="02020603050405020304" pitchFamily="18" charset="0"/>
              <a:sym typeface="Lato"/>
            </a:endParaRPr>
          </a:p>
        </p:txBody>
      </p:sp>
      <p:sp>
        <p:nvSpPr>
          <p:cNvPr id="12" name="TextBox 12"/>
          <p:cNvSpPr txBox="1"/>
          <p:nvPr/>
        </p:nvSpPr>
        <p:spPr>
          <a:xfrm>
            <a:off x="12840435" y="5298705"/>
            <a:ext cx="5018222" cy="1179810"/>
          </a:xfrm>
          <a:prstGeom prst="rect">
            <a:avLst/>
          </a:prstGeom>
        </p:spPr>
        <p:txBody>
          <a:bodyPr wrap="square" lIns="0" tIns="0" rIns="0" bIns="0" rtlCol="0" anchor="t">
            <a:spAutoFit/>
          </a:bodyPr>
          <a:lstStyle/>
          <a:p>
            <a:pPr algn="just">
              <a:lnSpc>
                <a:spcPts val="2314"/>
              </a:lnSpc>
            </a:pPr>
            <a:r>
              <a:rPr lang="en-US" altLang="zh-CN" sz="2400" dirty="0">
                <a:latin typeface="Times New Roman" panose="02020603050405020304" pitchFamily="18" charset="0"/>
                <a:cs typeface="Times New Roman" panose="02020603050405020304" pitchFamily="18" charset="0"/>
              </a:rPr>
              <a:t>And its static hierarchical framework fails to capture the dynamic evolution and autonomy of non-Inner Circle varieties.</a:t>
            </a:r>
            <a:endParaRPr lang="en-US" sz="2400" dirty="0">
              <a:solidFill>
                <a:srgbClr val="000000"/>
              </a:solidFill>
              <a:latin typeface="Times New Roman" panose="02020603050405020304" pitchFamily="18" charset="0"/>
              <a:ea typeface="Lato"/>
              <a:cs typeface="Times New Roman" panose="02020603050405020304" pitchFamily="18" charset="0"/>
              <a:sym typeface="Lato"/>
            </a:endParaRPr>
          </a:p>
        </p:txBody>
      </p:sp>
      <p:sp>
        <p:nvSpPr>
          <p:cNvPr id="13" name="TextBox 13"/>
          <p:cNvSpPr txBox="1"/>
          <p:nvPr/>
        </p:nvSpPr>
        <p:spPr>
          <a:xfrm>
            <a:off x="12840435" y="7044412"/>
            <a:ext cx="5018222" cy="2654573"/>
          </a:xfrm>
          <a:prstGeom prst="rect">
            <a:avLst/>
          </a:prstGeom>
        </p:spPr>
        <p:txBody>
          <a:bodyPr wrap="square" lIns="0" tIns="0" rIns="0" bIns="0" rtlCol="0" anchor="t">
            <a:spAutoFit/>
          </a:bodyPr>
          <a:lstStyle/>
          <a:p>
            <a:pPr algn="just">
              <a:lnSpc>
                <a:spcPts val="2314"/>
              </a:lnSpc>
            </a:pPr>
            <a:r>
              <a:rPr lang="en-US" altLang="zh-CN" sz="2200" dirty="0">
                <a:latin typeface="Times New Roman" panose="02020603050405020304" pitchFamily="18" charset="0"/>
                <a:cs typeface="Times New Roman" panose="02020603050405020304" pitchFamily="18" charset="0"/>
              </a:rPr>
              <a:t>Contemporary World Englishes research has shifted from “standard worship” to “intelligibility priority”: Jenkins’ English as a Lingua Franca (ELF) theory emphasizes that cross-cultural communication centers on meaning transmission rather than native-like accent imitation, providing a critical lens to re-examine the value of non-standard accents.</a:t>
            </a:r>
            <a:r>
              <a:rPr lang="zh-CN" altLang="zh-CN" sz="2200" dirty="0">
                <a:latin typeface="Times New Roman" panose="02020603050405020304" pitchFamily="18" charset="0"/>
                <a:cs typeface="Times New Roman" panose="02020603050405020304" pitchFamily="18" charset="0"/>
              </a:rPr>
              <a:t> </a:t>
            </a:r>
            <a:endParaRPr lang="en-US" sz="2200" dirty="0">
              <a:solidFill>
                <a:srgbClr val="000000"/>
              </a:solidFill>
              <a:latin typeface="Times New Roman" panose="02020603050405020304" pitchFamily="18" charset="0"/>
              <a:ea typeface="Lato"/>
              <a:cs typeface="Times New Roman" panose="02020603050405020304" pitchFamily="18" charset="0"/>
              <a:sym typeface="Lato"/>
            </a:endParaRPr>
          </a:p>
        </p:txBody>
      </p:sp>
      <p:grpSp>
        <p:nvGrpSpPr>
          <p:cNvPr id="14" name="Group 14"/>
          <p:cNvGrpSpPr/>
          <p:nvPr/>
        </p:nvGrpSpPr>
        <p:grpSpPr>
          <a:xfrm>
            <a:off x="7543800" y="1606862"/>
            <a:ext cx="4367828" cy="1022937"/>
            <a:chOff x="0" y="0"/>
            <a:chExt cx="1503482" cy="352113"/>
          </a:xfrm>
        </p:grpSpPr>
        <p:sp>
          <p:nvSpPr>
            <p:cNvPr id="15" name="Freeform 15"/>
            <p:cNvSpPr/>
            <p:nvPr/>
          </p:nvSpPr>
          <p:spPr>
            <a:xfrm>
              <a:off x="0" y="0"/>
              <a:ext cx="1503482" cy="352113"/>
            </a:xfrm>
            <a:custGeom>
              <a:avLst/>
              <a:gdLst/>
              <a:ahLst/>
              <a:cxnLst/>
              <a:rect l="l" t="t" r="r" b="b"/>
              <a:pathLst>
                <a:path w="1503482" h="352113">
                  <a:moveTo>
                    <a:pt x="86852" y="0"/>
                  </a:moveTo>
                  <a:lnTo>
                    <a:pt x="1416630" y="0"/>
                  </a:lnTo>
                  <a:cubicBezTo>
                    <a:pt x="1464597" y="0"/>
                    <a:pt x="1503482" y="38885"/>
                    <a:pt x="1503482" y="86852"/>
                  </a:cubicBezTo>
                  <a:lnTo>
                    <a:pt x="1503482" y="265261"/>
                  </a:lnTo>
                  <a:cubicBezTo>
                    <a:pt x="1503482" y="288295"/>
                    <a:pt x="1494332" y="310386"/>
                    <a:pt x="1478044" y="326674"/>
                  </a:cubicBezTo>
                  <a:cubicBezTo>
                    <a:pt x="1461756" y="342962"/>
                    <a:pt x="1439665" y="352113"/>
                    <a:pt x="1416630" y="352113"/>
                  </a:cubicBezTo>
                  <a:lnTo>
                    <a:pt x="86852" y="352113"/>
                  </a:lnTo>
                  <a:cubicBezTo>
                    <a:pt x="38885" y="352113"/>
                    <a:pt x="0" y="313228"/>
                    <a:pt x="0" y="265261"/>
                  </a:cubicBezTo>
                  <a:lnTo>
                    <a:pt x="0" y="86852"/>
                  </a:lnTo>
                  <a:cubicBezTo>
                    <a:pt x="0" y="63817"/>
                    <a:pt x="9150" y="41726"/>
                    <a:pt x="25438" y="25438"/>
                  </a:cubicBezTo>
                  <a:cubicBezTo>
                    <a:pt x="41726" y="9150"/>
                    <a:pt x="63817" y="0"/>
                    <a:pt x="86852" y="0"/>
                  </a:cubicBezTo>
                  <a:close/>
                </a:path>
              </a:pathLst>
            </a:custGeom>
            <a:solidFill>
              <a:srgbClr val="000000">
                <a:alpha val="0"/>
              </a:srgbClr>
            </a:solidFill>
            <a:ln w="9525" cap="rnd">
              <a:solidFill>
                <a:srgbClr val="000000"/>
              </a:solidFill>
              <a:prstDash val="solid"/>
              <a:round/>
            </a:ln>
          </p:spPr>
          <p:txBody>
            <a:bodyPr/>
            <a:lstStyle/>
            <a:p>
              <a:endParaRPr lang="zh-CN" altLang="en-US"/>
            </a:p>
          </p:txBody>
        </p:sp>
        <p:sp>
          <p:nvSpPr>
            <p:cNvPr id="16" name="TextBox 16"/>
            <p:cNvSpPr txBox="1"/>
            <p:nvPr/>
          </p:nvSpPr>
          <p:spPr>
            <a:xfrm>
              <a:off x="0" y="-57150"/>
              <a:ext cx="1503482" cy="409263"/>
            </a:xfrm>
            <a:prstGeom prst="rect">
              <a:avLst/>
            </a:prstGeom>
          </p:spPr>
          <p:txBody>
            <a:bodyPr lIns="50800" tIns="50800" rIns="50800" bIns="50800" rtlCol="0" anchor="ctr"/>
            <a:lstStyle/>
            <a:p>
              <a:pPr lvl="0" algn="ctr">
                <a:lnSpc>
                  <a:spcPts val="4340"/>
                </a:lnSpc>
                <a:spcBef>
                  <a:spcPct val="0"/>
                </a:spcBef>
              </a:pPr>
              <a:r>
                <a:rPr lang="en" altLang="zh-CN" sz="3100" dirty="0"/>
                <a:t>Braj B. Kachru, 1985</a:t>
              </a:r>
              <a:endParaRPr lang="en-US" sz="3100" dirty="0">
                <a:sym typeface="Source Serif Pro"/>
              </a:endParaRPr>
            </a:p>
          </p:txBody>
        </p:sp>
      </p:grpSp>
      <p:grpSp>
        <p:nvGrpSpPr>
          <p:cNvPr id="17" name="Group 17"/>
          <p:cNvGrpSpPr/>
          <p:nvPr/>
        </p:nvGrpSpPr>
        <p:grpSpPr>
          <a:xfrm>
            <a:off x="7571417" y="3538908"/>
            <a:ext cx="4367828" cy="1022985"/>
            <a:chOff x="0" y="0"/>
            <a:chExt cx="1503482" cy="352129"/>
          </a:xfrm>
        </p:grpSpPr>
        <p:sp>
          <p:nvSpPr>
            <p:cNvPr id="18" name="Freeform 18"/>
            <p:cNvSpPr/>
            <p:nvPr/>
          </p:nvSpPr>
          <p:spPr>
            <a:xfrm>
              <a:off x="0" y="0"/>
              <a:ext cx="1503482" cy="352129"/>
            </a:xfrm>
            <a:custGeom>
              <a:avLst/>
              <a:gdLst/>
              <a:ahLst/>
              <a:cxnLst/>
              <a:rect l="l" t="t" r="r" b="b"/>
              <a:pathLst>
                <a:path w="1503482" h="352129">
                  <a:moveTo>
                    <a:pt x="86852" y="0"/>
                  </a:moveTo>
                  <a:lnTo>
                    <a:pt x="1416630" y="0"/>
                  </a:lnTo>
                  <a:cubicBezTo>
                    <a:pt x="1464597" y="0"/>
                    <a:pt x="1503482" y="38885"/>
                    <a:pt x="1503482" y="86852"/>
                  </a:cubicBezTo>
                  <a:lnTo>
                    <a:pt x="1503482" y="265277"/>
                  </a:lnTo>
                  <a:cubicBezTo>
                    <a:pt x="1503482" y="288312"/>
                    <a:pt x="1494332" y="310403"/>
                    <a:pt x="1478044" y="326691"/>
                  </a:cubicBezTo>
                  <a:cubicBezTo>
                    <a:pt x="1461756" y="342979"/>
                    <a:pt x="1439665" y="352129"/>
                    <a:pt x="1416630" y="352129"/>
                  </a:cubicBezTo>
                  <a:lnTo>
                    <a:pt x="86852" y="352129"/>
                  </a:lnTo>
                  <a:cubicBezTo>
                    <a:pt x="63817" y="352129"/>
                    <a:pt x="41726" y="342979"/>
                    <a:pt x="25438" y="326691"/>
                  </a:cubicBezTo>
                  <a:cubicBezTo>
                    <a:pt x="9150" y="310403"/>
                    <a:pt x="0" y="288312"/>
                    <a:pt x="0" y="265277"/>
                  </a:cubicBezTo>
                  <a:lnTo>
                    <a:pt x="0" y="86852"/>
                  </a:lnTo>
                  <a:cubicBezTo>
                    <a:pt x="0" y="63817"/>
                    <a:pt x="9150" y="41726"/>
                    <a:pt x="25438" y="25438"/>
                  </a:cubicBezTo>
                  <a:cubicBezTo>
                    <a:pt x="41726" y="9150"/>
                    <a:pt x="63817" y="0"/>
                    <a:pt x="86852" y="0"/>
                  </a:cubicBezTo>
                  <a:close/>
                </a:path>
              </a:pathLst>
            </a:custGeom>
            <a:solidFill>
              <a:srgbClr val="000000">
                <a:alpha val="0"/>
              </a:srgbClr>
            </a:solidFill>
            <a:ln w="9525" cap="rnd">
              <a:solidFill>
                <a:srgbClr val="000000"/>
              </a:solidFill>
              <a:prstDash val="solid"/>
              <a:round/>
            </a:ln>
          </p:spPr>
          <p:txBody>
            <a:bodyPr/>
            <a:lstStyle/>
            <a:p>
              <a:endParaRPr lang="zh-CN" altLang="en-US"/>
            </a:p>
          </p:txBody>
        </p:sp>
        <p:sp>
          <p:nvSpPr>
            <p:cNvPr id="19" name="TextBox 19"/>
            <p:cNvSpPr txBox="1"/>
            <p:nvPr/>
          </p:nvSpPr>
          <p:spPr>
            <a:xfrm>
              <a:off x="0" y="-57150"/>
              <a:ext cx="1503482" cy="409279"/>
            </a:xfrm>
            <a:prstGeom prst="rect">
              <a:avLst/>
            </a:prstGeom>
          </p:spPr>
          <p:txBody>
            <a:bodyPr lIns="50800" tIns="50800" rIns="50800" bIns="50800" rtlCol="0" anchor="ctr"/>
            <a:lstStyle/>
            <a:p>
              <a:pPr lvl="0" algn="ctr">
                <a:lnSpc>
                  <a:spcPts val="4340"/>
                </a:lnSpc>
                <a:spcBef>
                  <a:spcPct val="0"/>
                </a:spcBef>
              </a:pPr>
              <a:r>
                <a:rPr lang="en-US" altLang="zh-CN" sz="3200" dirty="0"/>
                <a:t>Pennycook, 2017</a:t>
              </a:r>
              <a:r>
                <a:rPr lang="zh-CN" altLang="zh-CN" sz="3200" dirty="0"/>
                <a:t> </a:t>
              </a:r>
              <a:endParaRPr lang="en-US" sz="3200" u="none" strike="noStrike" dirty="0">
                <a:solidFill>
                  <a:srgbClr val="000000"/>
                </a:solidFill>
                <a:latin typeface="Source Serif Pro"/>
                <a:ea typeface="Source Serif Pro"/>
                <a:cs typeface="Source Serif Pro"/>
                <a:sym typeface="Source Serif Pro"/>
              </a:endParaRPr>
            </a:p>
          </p:txBody>
        </p:sp>
      </p:grpSp>
      <p:grpSp>
        <p:nvGrpSpPr>
          <p:cNvPr id="20" name="Group 20"/>
          <p:cNvGrpSpPr/>
          <p:nvPr/>
        </p:nvGrpSpPr>
        <p:grpSpPr>
          <a:xfrm>
            <a:off x="7543800" y="5513434"/>
            <a:ext cx="4367828" cy="1022985"/>
            <a:chOff x="0" y="0"/>
            <a:chExt cx="1503482" cy="352129"/>
          </a:xfrm>
        </p:grpSpPr>
        <p:sp>
          <p:nvSpPr>
            <p:cNvPr id="21" name="Freeform 21"/>
            <p:cNvSpPr/>
            <p:nvPr/>
          </p:nvSpPr>
          <p:spPr>
            <a:xfrm>
              <a:off x="0" y="0"/>
              <a:ext cx="1503482" cy="352129"/>
            </a:xfrm>
            <a:custGeom>
              <a:avLst/>
              <a:gdLst/>
              <a:ahLst/>
              <a:cxnLst/>
              <a:rect l="l" t="t" r="r" b="b"/>
              <a:pathLst>
                <a:path w="1503482" h="352129">
                  <a:moveTo>
                    <a:pt x="86852" y="0"/>
                  </a:moveTo>
                  <a:lnTo>
                    <a:pt x="1416630" y="0"/>
                  </a:lnTo>
                  <a:cubicBezTo>
                    <a:pt x="1464597" y="0"/>
                    <a:pt x="1503482" y="38885"/>
                    <a:pt x="1503482" y="86852"/>
                  </a:cubicBezTo>
                  <a:lnTo>
                    <a:pt x="1503482" y="265277"/>
                  </a:lnTo>
                  <a:cubicBezTo>
                    <a:pt x="1503482" y="288312"/>
                    <a:pt x="1494332" y="310403"/>
                    <a:pt x="1478044" y="326691"/>
                  </a:cubicBezTo>
                  <a:cubicBezTo>
                    <a:pt x="1461756" y="342979"/>
                    <a:pt x="1439665" y="352129"/>
                    <a:pt x="1416630" y="352129"/>
                  </a:cubicBezTo>
                  <a:lnTo>
                    <a:pt x="86852" y="352129"/>
                  </a:lnTo>
                  <a:cubicBezTo>
                    <a:pt x="63817" y="352129"/>
                    <a:pt x="41726" y="342979"/>
                    <a:pt x="25438" y="326691"/>
                  </a:cubicBezTo>
                  <a:cubicBezTo>
                    <a:pt x="9150" y="310403"/>
                    <a:pt x="0" y="288312"/>
                    <a:pt x="0" y="265277"/>
                  </a:cubicBezTo>
                  <a:lnTo>
                    <a:pt x="0" y="86852"/>
                  </a:lnTo>
                  <a:cubicBezTo>
                    <a:pt x="0" y="63817"/>
                    <a:pt x="9150" y="41726"/>
                    <a:pt x="25438" y="25438"/>
                  </a:cubicBezTo>
                  <a:cubicBezTo>
                    <a:pt x="41726" y="9150"/>
                    <a:pt x="63817" y="0"/>
                    <a:pt x="86852" y="0"/>
                  </a:cubicBezTo>
                  <a:close/>
                </a:path>
              </a:pathLst>
            </a:custGeom>
            <a:solidFill>
              <a:srgbClr val="000000">
                <a:alpha val="0"/>
              </a:srgbClr>
            </a:solidFill>
            <a:ln w="9525" cap="rnd">
              <a:solidFill>
                <a:srgbClr val="000000"/>
              </a:solidFill>
              <a:prstDash val="solid"/>
              <a:round/>
            </a:ln>
          </p:spPr>
          <p:txBody>
            <a:bodyPr/>
            <a:lstStyle/>
            <a:p>
              <a:endParaRPr lang="zh-CN" altLang="en-US"/>
            </a:p>
          </p:txBody>
        </p:sp>
        <p:sp>
          <p:nvSpPr>
            <p:cNvPr id="22" name="TextBox 22"/>
            <p:cNvSpPr txBox="1"/>
            <p:nvPr/>
          </p:nvSpPr>
          <p:spPr>
            <a:xfrm>
              <a:off x="0" y="-57150"/>
              <a:ext cx="1503482" cy="409279"/>
            </a:xfrm>
            <a:prstGeom prst="rect">
              <a:avLst/>
            </a:prstGeom>
          </p:spPr>
          <p:txBody>
            <a:bodyPr lIns="50800" tIns="50800" rIns="50800" bIns="50800" rtlCol="0" anchor="ctr"/>
            <a:lstStyle/>
            <a:p>
              <a:pPr lvl="0" algn="ctr">
                <a:lnSpc>
                  <a:spcPts val="4340"/>
                </a:lnSpc>
                <a:spcBef>
                  <a:spcPct val="0"/>
                </a:spcBef>
              </a:pPr>
              <a:r>
                <a:rPr lang="en-US" altLang="zh-CN" sz="3200" dirty="0"/>
                <a:t>Schneider, 2007</a:t>
              </a:r>
              <a:r>
                <a:rPr lang="zh-CN" altLang="zh-CN" sz="3200" dirty="0"/>
                <a:t> </a:t>
              </a:r>
              <a:endParaRPr lang="en-US" sz="3200" u="none" strike="noStrike" dirty="0">
                <a:solidFill>
                  <a:srgbClr val="000000"/>
                </a:solidFill>
                <a:latin typeface="Source Serif Pro"/>
                <a:ea typeface="Source Serif Pro"/>
                <a:cs typeface="Source Serif Pro"/>
                <a:sym typeface="Source Serif Pro"/>
              </a:endParaRPr>
            </a:p>
          </p:txBody>
        </p:sp>
      </p:grpSp>
      <p:grpSp>
        <p:nvGrpSpPr>
          <p:cNvPr id="23" name="Group 23"/>
          <p:cNvGrpSpPr/>
          <p:nvPr/>
        </p:nvGrpSpPr>
        <p:grpSpPr>
          <a:xfrm>
            <a:off x="7571417" y="7448390"/>
            <a:ext cx="4367828" cy="1022985"/>
            <a:chOff x="0" y="0"/>
            <a:chExt cx="1503482" cy="352129"/>
          </a:xfrm>
        </p:grpSpPr>
        <p:sp>
          <p:nvSpPr>
            <p:cNvPr id="24" name="Freeform 24"/>
            <p:cNvSpPr/>
            <p:nvPr/>
          </p:nvSpPr>
          <p:spPr>
            <a:xfrm>
              <a:off x="0" y="0"/>
              <a:ext cx="1503482" cy="352129"/>
            </a:xfrm>
            <a:custGeom>
              <a:avLst/>
              <a:gdLst/>
              <a:ahLst/>
              <a:cxnLst/>
              <a:rect l="l" t="t" r="r" b="b"/>
              <a:pathLst>
                <a:path w="1503482" h="352129">
                  <a:moveTo>
                    <a:pt x="86852" y="0"/>
                  </a:moveTo>
                  <a:lnTo>
                    <a:pt x="1416630" y="0"/>
                  </a:lnTo>
                  <a:cubicBezTo>
                    <a:pt x="1464597" y="0"/>
                    <a:pt x="1503482" y="38885"/>
                    <a:pt x="1503482" y="86852"/>
                  </a:cubicBezTo>
                  <a:lnTo>
                    <a:pt x="1503482" y="265277"/>
                  </a:lnTo>
                  <a:cubicBezTo>
                    <a:pt x="1503482" y="288312"/>
                    <a:pt x="1494332" y="310403"/>
                    <a:pt x="1478044" y="326691"/>
                  </a:cubicBezTo>
                  <a:cubicBezTo>
                    <a:pt x="1461756" y="342979"/>
                    <a:pt x="1439665" y="352129"/>
                    <a:pt x="1416630" y="352129"/>
                  </a:cubicBezTo>
                  <a:lnTo>
                    <a:pt x="86852" y="352129"/>
                  </a:lnTo>
                  <a:cubicBezTo>
                    <a:pt x="63817" y="352129"/>
                    <a:pt x="41726" y="342979"/>
                    <a:pt x="25438" y="326691"/>
                  </a:cubicBezTo>
                  <a:cubicBezTo>
                    <a:pt x="9150" y="310403"/>
                    <a:pt x="0" y="288312"/>
                    <a:pt x="0" y="265277"/>
                  </a:cubicBezTo>
                  <a:lnTo>
                    <a:pt x="0" y="86852"/>
                  </a:lnTo>
                  <a:cubicBezTo>
                    <a:pt x="0" y="63817"/>
                    <a:pt x="9150" y="41726"/>
                    <a:pt x="25438" y="25438"/>
                  </a:cubicBezTo>
                  <a:cubicBezTo>
                    <a:pt x="41726" y="9150"/>
                    <a:pt x="63817" y="0"/>
                    <a:pt x="86852" y="0"/>
                  </a:cubicBezTo>
                  <a:close/>
                </a:path>
              </a:pathLst>
            </a:custGeom>
            <a:solidFill>
              <a:srgbClr val="000000">
                <a:alpha val="0"/>
              </a:srgbClr>
            </a:solidFill>
            <a:ln w="9525" cap="rnd">
              <a:solidFill>
                <a:srgbClr val="000000"/>
              </a:solidFill>
              <a:prstDash val="solid"/>
              <a:round/>
            </a:ln>
          </p:spPr>
          <p:txBody>
            <a:bodyPr/>
            <a:lstStyle/>
            <a:p>
              <a:endParaRPr lang="zh-CN" altLang="en-US"/>
            </a:p>
          </p:txBody>
        </p:sp>
        <p:sp>
          <p:nvSpPr>
            <p:cNvPr id="25" name="TextBox 25"/>
            <p:cNvSpPr txBox="1"/>
            <p:nvPr/>
          </p:nvSpPr>
          <p:spPr>
            <a:xfrm>
              <a:off x="0" y="-57150"/>
              <a:ext cx="1503482" cy="409279"/>
            </a:xfrm>
            <a:prstGeom prst="rect">
              <a:avLst/>
            </a:prstGeom>
          </p:spPr>
          <p:txBody>
            <a:bodyPr lIns="50800" tIns="50800" rIns="50800" bIns="50800" rtlCol="0" anchor="ctr"/>
            <a:lstStyle/>
            <a:p>
              <a:pPr lvl="0" algn="ctr">
                <a:lnSpc>
                  <a:spcPts val="4340"/>
                </a:lnSpc>
                <a:spcBef>
                  <a:spcPct val="0"/>
                </a:spcBef>
              </a:pPr>
              <a:r>
                <a:rPr lang="en-US" altLang="zh-CN" sz="3200" dirty="0"/>
                <a:t>Jenkins, 2003</a:t>
              </a:r>
              <a:r>
                <a:rPr lang="zh-CN" altLang="zh-CN" sz="3200" dirty="0"/>
                <a:t> </a:t>
              </a:r>
              <a:endParaRPr lang="en-US" sz="3200" u="none" strike="noStrike" dirty="0">
                <a:solidFill>
                  <a:srgbClr val="000000"/>
                </a:solidFill>
                <a:latin typeface="Source Serif Pro"/>
                <a:ea typeface="Source Serif Pro"/>
                <a:cs typeface="Source Serif Pro"/>
                <a:sym typeface="Source Serif Pro"/>
              </a:endParaRPr>
            </a:p>
          </p:txBody>
        </p:sp>
      </p:grpSp>
      <p:sp>
        <p:nvSpPr>
          <p:cNvPr id="26" name="文本框 25">
            <a:extLst>
              <a:ext uri="{FF2B5EF4-FFF2-40B4-BE49-F238E27FC236}">
                <a16:creationId xmlns:a16="http://schemas.microsoft.com/office/drawing/2014/main" id="{67329634-167F-D957-9067-7B0D1B0C7D12}"/>
              </a:ext>
            </a:extLst>
          </p:cNvPr>
          <p:cNvSpPr txBox="1"/>
          <p:nvPr/>
        </p:nvSpPr>
        <p:spPr>
          <a:xfrm>
            <a:off x="587980" y="7893096"/>
            <a:ext cx="4155442" cy="1200329"/>
          </a:xfrm>
          <a:prstGeom prst="rect">
            <a:avLst/>
          </a:prstGeom>
          <a:noFill/>
        </p:spPr>
        <p:txBody>
          <a:bodyPr wrap="square" rtlCol="0">
            <a:spAutoFit/>
          </a:bodyPr>
          <a:lstStyle/>
          <a:p>
            <a:pPr algn="just"/>
            <a:r>
              <a:rPr lang="en-US" altLang="zh-CN" sz="2400" dirty="0">
                <a:latin typeface="Times New Roman" panose="02020603050405020304" pitchFamily="18" charset="0"/>
                <a:cs typeface="Times New Roman" panose="02020603050405020304" pitchFamily="18" charset="0"/>
              </a:rPr>
              <a:t>The global spread of English has spawned diverse linguistic varieties.</a:t>
            </a:r>
            <a:r>
              <a:rPr lang="zh-CN" altLang="zh-CN" sz="2400" dirty="0">
                <a:latin typeface="Times New Roman" panose="02020603050405020304" pitchFamily="18" charset="0"/>
                <a:cs typeface="Times New Roman" panose="02020603050405020304" pitchFamily="18" charset="0"/>
              </a:rPr>
              <a:t> </a:t>
            </a:r>
            <a:endParaRPr kumimoji="1" lang="zh-CN" altLang="en-US" sz="2400" dirty="0">
              <a:latin typeface="Times New Roman" panose="02020603050405020304" pitchFamily="18" charset="0"/>
              <a:cs typeface="Times New Roman" panose="02020603050405020304" pitchFamily="18" charset="0"/>
            </a:endParaRPr>
          </a:p>
        </p:txBody>
      </p:sp>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rgbClr val="F3F5F5"/>
        </a:solidFill>
        <a:effectLst/>
      </p:bgPr>
    </p:bg>
    <p:spTree>
      <p:nvGrpSpPr>
        <p:cNvPr id="1" name="">
          <a:extLst>
            <a:ext uri="{FF2B5EF4-FFF2-40B4-BE49-F238E27FC236}">
              <a16:creationId xmlns:a16="http://schemas.microsoft.com/office/drawing/2014/main" id="{AFEF3D76-712C-338A-C829-C9E614411408}"/>
            </a:ext>
          </a:extLst>
        </p:cNvPr>
        <p:cNvGrpSpPr/>
        <p:nvPr/>
      </p:nvGrpSpPr>
      <p:grpSpPr>
        <a:xfrm>
          <a:off x="0" y="0"/>
          <a:ext cx="0" cy="0"/>
          <a:chOff x="0" y="0"/>
          <a:chExt cx="0" cy="0"/>
        </a:xfrm>
      </p:grpSpPr>
      <p:sp>
        <p:nvSpPr>
          <p:cNvPr id="2" name="Freeform 2">
            <a:extLst>
              <a:ext uri="{FF2B5EF4-FFF2-40B4-BE49-F238E27FC236}">
                <a16:creationId xmlns:a16="http://schemas.microsoft.com/office/drawing/2014/main" id="{D55441EE-F002-CC8D-D2BD-79E5012C3B29}"/>
              </a:ext>
            </a:extLst>
          </p:cNvPr>
          <p:cNvSpPr/>
          <p:nvPr/>
        </p:nvSpPr>
        <p:spPr>
          <a:xfrm rot="-9494615">
            <a:off x="-694805" y="7284574"/>
            <a:ext cx="15769533" cy="6682339"/>
          </a:xfrm>
          <a:custGeom>
            <a:avLst/>
            <a:gdLst/>
            <a:ahLst/>
            <a:cxnLst/>
            <a:rect l="l" t="t" r="r" b="b"/>
            <a:pathLst>
              <a:path w="15769533" h="6682339">
                <a:moveTo>
                  <a:pt x="0" y="0"/>
                </a:moveTo>
                <a:lnTo>
                  <a:pt x="15769533" y="0"/>
                </a:lnTo>
                <a:lnTo>
                  <a:pt x="15769533" y="6682339"/>
                </a:lnTo>
                <a:lnTo>
                  <a:pt x="0" y="6682339"/>
                </a:lnTo>
                <a:lnTo>
                  <a:pt x="0" y="0"/>
                </a:lnTo>
                <a:close/>
              </a:path>
            </a:pathLst>
          </a:custGeom>
          <a:blipFill>
            <a:blip r:embed="rId2">
              <a:alphaModFix amt="85000"/>
            </a:blip>
            <a:stretch>
              <a:fillRect/>
            </a:stretch>
          </a:blipFill>
        </p:spPr>
        <p:txBody>
          <a:bodyPr/>
          <a:lstStyle/>
          <a:p>
            <a:endParaRPr lang="zh-CN" altLang="en-US"/>
          </a:p>
        </p:txBody>
      </p:sp>
      <p:sp>
        <p:nvSpPr>
          <p:cNvPr id="3" name="AutoShape 3">
            <a:extLst>
              <a:ext uri="{FF2B5EF4-FFF2-40B4-BE49-F238E27FC236}">
                <a16:creationId xmlns:a16="http://schemas.microsoft.com/office/drawing/2014/main" id="{1C441B40-790C-87CD-BD57-DD5F97BE596E}"/>
              </a:ext>
            </a:extLst>
          </p:cNvPr>
          <p:cNvSpPr/>
          <p:nvPr/>
        </p:nvSpPr>
        <p:spPr>
          <a:xfrm flipV="1">
            <a:off x="5288448" y="3467100"/>
            <a:ext cx="2282968" cy="1676400"/>
          </a:xfrm>
          <a:prstGeom prst="line">
            <a:avLst/>
          </a:prstGeom>
          <a:ln w="9525" cap="flat">
            <a:solidFill>
              <a:srgbClr val="000000"/>
            </a:solidFill>
            <a:prstDash val="solid"/>
            <a:headEnd type="none" w="sm" len="sm"/>
            <a:tailEnd type="triangle" w="lg" len="med"/>
          </a:ln>
        </p:spPr>
        <p:txBody>
          <a:bodyPr/>
          <a:lstStyle/>
          <a:p>
            <a:endParaRPr lang="zh-CN" altLang="en-US"/>
          </a:p>
        </p:txBody>
      </p:sp>
      <p:sp>
        <p:nvSpPr>
          <p:cNvPr id="4" name="AutoShape 4">
            <a:extLst>
              <a:ext uri="{FF2B5EF4-FFF2-40B4-BE49-F238E27FC236}">
                <a16:creationId xmlns:a16="http://schemas.microsoft.com/office/drawing/2014/main" id="{6F9AAB73-47AE-E161-097A-8C6D1AFCBBE7}"/>
              </a:ext>
            </a:extLst>
          </p:cNvPr>
          <p:cNvSpPr/>
          <p:nvPr/>
        </p:nvSpPr>
        <p:spPr>
          <a:xfrm>
            <a:off x="5288447" y="5143499"/>
            <a:ext cx="2282969" cy="1388587"/>
          </a:xfrm>
          <a:prstGeom prst="line">
            <a:avLst/>
          </a:prstGeom>
          <a:ln w="9525" cap="flat">
            <a:solidFill>
              <a:srgbClr val="000000"/>
            </a:solidFill>
            <a:prstDash val="solid"/>
            <a:headEnd type="none" w="sm" len="sm"/>
            <a:tailEnd type="triangle" w="lg" len="med"/>
          </a:ln>
        </p:spPr>
        <p:txBody>
          <a:bodyPr/>
          <a:lstStyle/>
          <a:p>
            <a:endParaRPr lang="zh-CN" altLang="en-US"/>
          </a:p>
        </p:txBody>
      </p:sp>
      <p:grpSp>
        <p:nvGrpSpPr>
          <p:cNvPr id="7" name="Group 7">
            <a:extLst>
              <a:ext uri="{FF2B5EF4-FFF2-40B4-BE49-F238E27FC236}">
                <a16:creationId xmlns:a16="http://schemas.microsoft.com/office/drawing/2014/main" id="{ABFF7ED8-86E2-709E-729E-5C10E25D99D3}"/>
              </a:ext>
            </a:extLst>
          </p:cNvPr>
          <p:cNvGrpSpPr/>
          <p:nvPr/>
        </p:nvGrpSpPr>
        <p:grpSpPr>
          <a:xfrm>
            <a:off x="-27617" y="2445834"/>
            <a:ext cx="5288448" cy="5156486"/>
            <a:chOff x="0" y="0"/>
            <a:chExt cx="960284" cy="950641"/>
          </a:xfrm>
        </p:grpSpPr>
        <p:sp>
          <p:nvSpPr>
            <p:cNvPr id="8" name="Freeform 8">
              <a:extLst>
                <a:ext uri="{FF2B5EF4-FFF2-40B4-BE49-F238E27FC236}">
                  <a16:creationId xmlns:a16="http://schemas.microsoft.com/office/drawing/2014/main" id="{0E2CAB3B-5785-035E-6D80-65D04A7899DF}"/>
                </a:ext>
              </a:extLst>
            </p:cNvPr>
            <p:cNvSpPr/>
            <p:nvPr/>
          </p:nvSpPr>
          <p:spPr>
            <a:xfrm>
              <a:off x="0" y="0"/>
              <a:ext cx="960284" cy="950641"/>
            </a:xfrm>
            <a:custGeom>
              <a:avLst/>
              <a:gdLst/>
              <a:ahLst/>
              <a:cxnLst/>
              <a:rect l="l" t="t" r="r" b="b"/>
              <a:pathLst>
                <a:path w="960284" h="950641">
                  <a:moveTo>
                    <a:pt x="480142" y="0"/>
                  </a:moveTo>
                  <a:cubicBezTo>
                    <a:pt x="214967" y="0"/>
                    <a:pt x="0" y="212808"/>
                    <a:pt x="0" y="475321"/>
                  </a:cubicBezTo>
                  <a:cubicBezTo>
                    <a:pt x="0" y="737833"/>
                    <a:pt x="214967" y="950641"/>
                    <a:pt x="480142" y="950641"/>
                  </a:cubicBezTo>
                  <a:cubicBezTo>
                    <a:pt x="745317" y="950641"/>
                    <a:pt x="960284" y="737833"/>
                    <a:pt x="960284" y="475321"/>
                  </a:cubicBezTo>
                  <a:cubicBezTo>
                    <a:pt x="960284" y="212808"/>
                    <a:pt x="745317" y="0"/>
                    <a:pt x="480142" y="0"/>
                  </a:cubicBezTo>
                  <a:close/>
                </a:path>
              </a:pathLst>
            </a:custGeom>
            <a:gradFill rotWithShape="1">
              <a:gsLst>
                <a:gs pos="0">
                  <a:srgbClr val="86A7DB">
                    <a:alpha val="100000"/>
                  </a:srgbClr>
                </a:gs>
                <a:gs pos="50000">
                  <a:srgbClr val="F4F5F5">
                    <a:alpha val="100000"/>
                  </a:srgbClr>
                </a:gs>
                <a:gs pos="100000">
                  <a:srgbClr val="F6C668">
                    <a:alpha val="100000"/>
                  </a:srgbClr>
                </a:gs>
              </a:gsLst>
              <a:path path="circle">
                <a:fillToRect r="100000" b="100000"/>
              </a:path>
              <a:tileRect l="-100000" t="-100000"/>
            </a:gradFill>
            <a:ln cap="sq">
              <a:noFill/>
              <a:prstDash val="solid"/>
              <a:miter/>
            </a:ln>
          </p:spPr>
          <p:txBody>
            <a:bodyPr/>
            <a:lstStyle/>
            <a:p>
              <a:endParaRPr lang="zh-CN" altLang="en-US"/>
            </a:p>
          </p:txBody>
        </p:sp>
        <p:sp>
          <p:nvSpPr>
            <p:cNvPr id="9" name="TextBox 9">
              <a:extLst>
                <a:ext uri="{FF2B5EF4-FFF2-40B4-BE49-F238E27FC236}">
                  <a16:creationId xmlns:a16="http://schemas.microsoft.com/office/drawing/2014/main" id="{5C6B0143-2EC5-51D7-06D4-B42B60D69D0A}"/>
                </a:ext>
              </a:extLst>
            </p:cNvPr>
            <p:cNvSpPr txBox="1"/>
            <p:nvPr/>
          </p:nvSpPr>
          <p:spPr>
            <a:xfrm>
              <a:off x="90027" y="115468"/>
              <a:ext cx="780231" cy="746051"/>
            </a:xfrm>
            <a:prstGeom prst="rect">
              <a:avLst/>
            </a:prstGeom>
          </p:spPr>
          <p:txBody>
            <a:bodyPr lIns="50800" tIns="50800" rIns="50800" bIns="50800" rtlCol="0" anchor="ctr"/>
            <a:lstStyle/>
            <a:p>
              <a:pPr algn="ctr"/>
              <a:r>
                <a:rPr lang="en-US" altLang="zh-CN" sz="4000" b="1" dirty="0">
                  <a:latin typeface="Times New Roman" panose="02020603050405020304" pitchFamily="18" charset="0"/>
                  <a:cs typeface="Times New Roman" panose="02020603050405020304" pitchFamily="18" charset="0"/>
                </a:rPr>
                <a:t>1.1 Theoretical Background: Paradigm Shift and Controversies of World Englishes</a:t>
              </a:r>
              <a:endParaRPr lang="zh-CN" altLang="zh-CN" sz="4000" dirty="0">
                <a:latin typeface="Times New Roman" panose="02020603050405020304" pitchFamily="18" charset="0"/>
                <a:cs typeface="Times New Roman" panose="02020603050405020304" pitchFamily="18" charset="0"/>
              </a:endParaRPr>
            </a:p>
          </p:txBody>
        </p:sp>
      </p:grpSp>
      <p:sp>
        <p:nvSpPr>
          <p:cNvPr id="10" name="TextBox 10">
            <a:extLst>
              <a:ext uri="{FF2B5EF4-FFF2-40B4-BE49-F238E27FC236}">
                <a16:creationId xmlns:a16="http://schemas.microsoft.com/office/drawing/2014/main" id="{8551F7C1-B8E7-4D14-2D3F-05D42C9FA368}"/>
              </a:ext>
            </a:extLst>
          </p:cNvPr>
          <p:cNvSpPr txBox="1"/>
          <p:nvPr/>
        </p:nvSpPr>
        <p:spPr>
          <a:xfrm>
            <a:off x="12570210" y="2587225"/>
            <a:ext cx="5288447" cy="2087110"/>
          </a:xfrm>
          <a:prstGeom prst="rect">
            <a:avLst/>
          </a:prstGeom>
        </p:spPr>
        <p:txBody>
          <a:bodyPr wrap="square" lIns="0" tIns="0" rIns="0" bIns="0" rtlCol="0" anchor="t">
            <a:spAutoFit/>
          </a:bodyPr>
          <a:lstStyle/>
          <a:p>
            <a:pPr algn="just">
              <a:lnSpc>
                <a:spcPts val="2314"/>
              </a:lnSpc>
            </a:pPr>
            <a:r>
              <a:rPr lang="en-US" altLang="zh-CN" sz="3200" dirty="0">
                <a:latin typeface="Times New Roman" panose="02020603050405020304" pitchFamily="18" charset="0"/>
                <a:cs typeface="Times New Roman" panose="02020603050405020304" pitchFamily="18" charset="0"/>
              </a:rPr>
              <a:t>Complementary theoretical perspectives include Critical Applied Linguistics (CAL) and </a:t>
            </a:r>
            <a:r>
              <a:rPr lang="en-US" altLang="zh-CN" sz="3200" dirty="0" err="1">
                <a:latin typeface="Times New Roman" panose="02020603050405020304" pitchFamily="18" charset="0"/>
                <a:cs typeface="Times New Roman" panose="02020603050405020304" pitchFamily="18" charset="0"/>
              </a:rPr>
              <a:t>Raciolinguistics</a:t>
            </a:r>
            <a:r>
              <a:rPr lang="en-US" altLang="zh-CN" sz="3200" dirty="0">
                <a:latin typeface="Times New Roman" panose="02020603050405020304" pitchFamily="18" charset="0"/>
                <a:cs typeface="Times New Roman" panose="02020603050405020304" pitchFamily="18" charset="0"/>
              </a:rPr>
              <a:t>, which highlight how language and race mutually shape social power.</a:t>
            </a:r>
            <a:endParaRPr lang="en-US" sz="3200" dirty="0">
              <a:latin typeface="Times New Roman" panose="02020603050405020304" pitchFamily="18" charset="0"/>
              <a:cs typeface="Times New Roman" panose="02020603050405020304" pitchFamily="18" charset="0"/>
              <a:sym typeface="Lato"/>
            </a:endParaRPr>
          </a:p>
        </p:txBody>
      </p:sp>
      <p:sp>
        <p:nvSpPr>
          <p:cNvPr id="11" name="TextBox 11">
            <a:extLst>
              <a:ext uri="{FF2B5EF4-FFF2-40B4-BE49-F238E27FC236}">
                <a16:creationId xmlns:a16="http://schemas.microsoft.com/office/drawing/2014/main" id="{E84ABC40-E434-776C-1DFB-1690113A4034}"/>
              </a:ext>
            </a:extLst>
          </p:cNvPr>
          <p:cNvSpPr txBox="1"/>
          <p:nvPr/>
        </p:nvSpPr>
        <p:spPr>
          <a:xfrm>
            <a:off x="12840434" y="6528663"/>
            <a:ext cx="5018223" cy="1190198"/>
          </a:xfrm>
          <a:prstGeom prst="rect">
            <a:avLst/>
          </a:prstGeom>
        </p:spPr>
        <p:txBody>
          <a:bodyPr wrap="square" lIns="0" tIns="0" rIns="0" bIns="0" rtlCol="0" anchor="t">
            <a:spAutoFit/>
          </a:bodyPr>
          <a:lstStyle/>
          <a:p>
            <a:pPr algn="just">
              <a:lnSpc>
                <a:spcPts val="2314"/>
              </a:lnSpc>
            </a:pPr>
            <a:r>
              <a:rPr lang="en-US" altLang="zh-CN" sz="2800" dirty="0">
                <a:latin typeface="Times New Roman" panose="02020603050405020304" pitchFamily="18" charset="0"/>
                <a:cs typeface="Times New Roman" panose="02020603050405020304" pitchFamily="18" charset="0"/>
              </a:rPr>
              <a:t>And expose “</a:t>
            </a:r>
            <a:r>
              <a:rPr lang="en-US" altLang="zh-CN" sz="2800" dirty="0" err="1">
                <a:latin typeface="Times New Roman" panose="02020603050405020304" pitchFamily="18" charset="0"/>
                <a:cs typeface="Times New Roman" panose="02020603050405020304" pitchFamily="18" charset="0"/>
              </a:rPr>
              <a:t>raciolinguistic</a:t>
            </a:r>
            <a:r>
              <a:rPr lang="en-US" altLang="zh-CN" sz="2800" dirty="0">
                <a:latin typeface="Times New Roman" panose="02020603050405020304" pitchFamily="18" charset="0"/>
                <a:cs typeface="Times New Roman" panose="02020603050405020304" pitchFamily="18" charset="0"/>
              </a:rPr>
              <a:t> essentialism” – the belief that racial identity determines linguistic legitimacy.</a:t>
            </a:r>
            <a:endParaRPr lang="en-US" sz="2800" dirty="0">
              <a:latin typeface="Times New Roman" panose="02020603050405020304" pitchFamily="18" charset="0"/>
              <a:cs typeface="Times New Roman" panose="02020603050405020304" pitchFamily="18" charset="0"/>
              <a:sym typeface="Lato"/>
            </a:endParaRPr>
          </a:p>
        </p:txBody>
      </p:sp>
      <p:grpSp>
        <p:nvGrpSpPr>
          <p:cNvPr id="14" name="Group 14">
            <a:extLst>
              <a:ext uri="{FF2B5EF4-FFF2-40B4-BE49-F238E27FC236}">
                <a16:creationId xmlns:a16="http://schemas.microsoft.com/office/drawing/2014/main" id="{D9E91704-4EF1-DC13-9CF0-26305E8072CB}"/>
              </a:ext>
            </a:extLst>
          </p:cNvPr>
          <p:cNvGrpSpPr/>
          <p:nvPr/>
        </p:nvGrpSpPr>
        <p:grpSpPr>
          <a:xfrm>
            <a:off x="7626910" y="2647110"/>
            <a:ext cx="4367828" cy="1188966"/>
            <a:chOff x="0" y="-57150"/>
            <a:chExt cx="1503482" cy="409263"/>
          </a:xfrm>
        </p:grpSpPr>
        <p:sp>
          <p:nvSpPr>
            <p:cNvPr id="15" name="Freeform 15">
              <a:extLst>
                <a:ext uri="{FF2B5EF4-FFF2-40B4-BE49-F238E27FC236}">
                  <a16:creationId xmlns:a16="http://schemas.microsoft.com/office/drawing/2014/main" id="{B2354BF1-F762-468C-E75B-54FFE296C4F5}"/>
                </a:ext>
              </a:extLst>
            </p:cNvPr>
            <p:cNvSpPr/>
            <p:nvPr/>
          </p:nvSpPr>
          <p:spPr>
            <a:xfrm>
              <a:off x="0" y="0"/>
              <a:ext cx="1503482" cy="352113"/>
            </a:xfrm>
            <a:custGeom>
              <a:avLst/>
              <a:gdLst/>
              <a:ahLst/>
              <a:cxnLst/>
              <a:rect l="l" t="t" r="r" b="b"/>
              <a:pathLst>
                <a:path w="1503482" h="352113">
                  <a:moveTo>
                    <a:pt x="86852" y="0"/>
                  </a:moveTo>
                  <a:lnTo>
                    <a:pt x="1416630" y="0"/>
                  </a:lnTo>
                  <a:cubicBezTo>
                    <a:pt x="1464597" y="0"/>
                    <a:pt x="1503482" y="38885"/>
                    <a:pt x="1503482" y="86852"/>
                  </a:cubicBezTo>
                  <a:lnTo>
                    <a:pt x="1503482" y="265261"/>
                  </a:lnTo>
                  <a:cubicBezTo>
                    <a:pt x="1503482" y="288295"/>
                    <a:pt x="1494332" y="310386"/>
                    <a:pt x="1478044" y="326674"/>
                  </a:cubicBezTo>
                  <a:cubicBezTo>
                    <a:pt x="1461756" y="342962"/>
                    <a:pt x="1439665" y="352113"/>
                    <a:pt x="1416630" y="352113"/>
                  </a:cubicBezTo>
                  <a:lnTo>
                    <a:pt x="86852" y="352113"/>
                  </a:lnTo>
                  <a:cubicBezTo>
                    <a:pt x="38885" y="352113"/>
                    <a:pt x="0" y="313228"/>
                    <a:pt x="0" y="265261"/>
                  </a:cubicBezTo>
                  <a:lnTo>
                    <a:pt x="0" y="86852"/>
                  </a:lnTo>
                  <a:cubicBezTo>
                    <a:pt x="0" y="63817"/>
                    <a:pt x="9150" y="41726"/>
                    <a:pt x="25438" y="25438"/>
                  </a:cubicBezTo>
                  <a:cubicBezTo>
                    <a:pt x="41726" y="9150"/>
                    <a:pt x="63817" y="0"/>
                    <a:pt x="86852" y="0"/>
                  </a:cubicBezTo>
                  <a:close/>
                </a:path>
              </a:pathLst>
            </a:custGeom>
            <a:solidFill>
              <a:srgbClr val="000000">
                <a:alpha val="0"/>
              </a:srgbClr>
            </a:solidFill>
            <a:ln w="9525" cap="rnd">
              <a:solidFill>
                <a:srgbClr val="000000"/>
              </a:solidFill>
              <a:prstDash val="solid"/>
              <a:round/>
            </a:ln>
          </p:spPr>
          <p:txBody>
            <a:bodyPr/>
            <a:lstStyle/>
            <a:p>
              <a:endParaRPr lang="zh-CN" altLang="en-US"/>
            </a:p>
          </p:txBody>
        </p:sp>
        <p:sp>
          <p:nvSpPr>
            <p:cNvPr id="16" name="TextBox 16">
              <a:extLst>
                <a:ext uri="{FF2B5EF4-FFF2-40B4-BE49-F238E27FC236}">
                  <a16:creationId xmlns:a16="http://schemas.microsoft.com/office/drawing/2014/main" id="{4BBC1FAD-D33B-C72E-74FA-0FACC8B4B4EE}"/>
                </a:ext>
              </a:extLst>
            </p:cNvPr>
            <p:cNvSpPr txBox="1"/>
            <p:nvPr/>
          </p:nvSpPr>
          <p:spPr>
            <a:xfrm>
              <a:off x="0" y="-57150"/>
              <a:ext cx="1503482" cy="409263"/>
            </a:xfrm>
            <a:prstGeom prst="rect">
              <a:avLst/>
            </a:prstGeom>
          </p:spPr>
          <p:txBody>
            <a:bodyPr lIns="50800" tIns="50800" rIns="50800" bIns="50800" rtlCol="0" anchor="ctr"/>
            <a:lstStyle/>
            <a:p>
              <a:pPr lvl="0" algn="ctr">
                <a:lnSpc>
                  <a:spcPts val="4340"/>
                </a:lnSpc>
                <a:spcBef>
                  <a:spcPct val="0"/>
                </a:spcBef>
              </a:pPr>
              <a:r>
                <a:rPr lang="en-US" altLang="zh-CN" sz="3100" dirty="0"/>
                <a:t>Kubota &amp; Lin, 2006</a:t>
              </a:r>
              <a:r>
                <a:rPr lang="zh-CN" altLang="zh-CN" sz="3100" dirty="0"/>
                <a:t> </a:t>
              </a:r>
              <a:endParaRPr lang="en-US" sz="3100" dirty="0">
                <a:sym typeface="Source Serif Pro"/>
              </a:endParaRPr>
            </a:p>
          </p:txBody>
        </p:sp>
      </p:grpSp>
      <p:grpSp>
        <p:nvGrpSpPr>
          <p:cNvPr id="17" name="Group 17">
            <a:extLst>
              <a:ext uri="{FF2B5EF4-FFF2-40B4-BE49-F238E27FC236}">
                <a16:creationId xmlns:a16="http://schemas.microsoft.com/office/drawing/2014/main" id="{B616C3E6-C193-BC7C-35A3-AC1DEBE28FDB}"/>
              </a:ext>
            </a:extLst>
          </p:cNvPr>
          <p:cNvGrpSpPr/>
          <p:nvPr/>
        </p:nvGrpSpPr>
        <p:grpSpPr>
          <a:xfrm>
            <a:off x="7626910" y="6459600"/>
            <a:ext cx="4367828" cy="1022985"/>
            <a:chOff x="0" y="0"/>
            <a:chExt cx="1503482" cy="352129"/>
          </a:xfrm>
        </p:grpSpPr>
        <p:sp>
          <p:nvSpPr>
            <p:cNvPr id="18" name="Freeform 18">
              <a:extLst>
                <a:ext uri="{FF2B5EF4-FFF2-40B4-BE49-F238E27FC236}">
                  <a16:creationId xmlns:a16="http://schemas.microsoft.com/office/drawing/2014/main" id="{895024B7-34AD-D111-0B3B-F9ACF67A0694}"/>
                </a:ext>
              </a:extLst>
            </p:cNvPr>
            <p:cNvSpPr/>
            <p:nvPr/>
          </p:nvSpPr>
          <p:spPr>
            <a:xfrm>
              <a:off x="0" y="0"/>
              <a:ext cx="1503482" cy="352129"/>
            </a:xfrm>
            <a:custGeom>
              <a:avLst/>
              <a:gdLst/>
              <a:ahLst/>
              <a:cxnLst/>
              <a:rect l="l" t="t" r="r" b="b"/>
              <a:pathLst>
                <a:path w="1503482" h="352129">
                  <a:moveTo>
                    <a:pt x="86852" y="0"/>
                  </a:moveTo>
                  <a:lnTo>
                    <a:pt x="1416630" y="0"/>
                  </a:lnTo>
                  <a:cubicBezTo>
                    <a:pt x="1464597" y="0"/>
                    <a:pt x="1503482" y="38885"/>
                    <a:pt x="1503482" y="86852"/>
                  </a:cubicBezTo>
                  <a:lnTo>
                    <a:pt x="1503482" y="265277"/>
                  </a:lnTo>
                  <a:cubicBezTo>
                    <a:pt x="1503482" y="288312"/>
                    <a:pt x="1494332" y="310403"/>
                    <a:pt x="1478044" y="326691"/>
                  </a:cubicBezTo>
                  <a:cubicBezTo>
                    <a:pt x="1461756" y="342979"/>
                    <a:pt x="1439665" y="352129"/>
                    <a:pt x="1416630" y="352129"/>
                  </a:cubicBezTo>
                  <a:lnTo>
                    <a:pt x="86852" y="352129"/>
                  </a:lnTo>
                  <a:cubicBezTo>
                    <a:pt x="63817" y="352129"/>
                    <a:pt x="41726" y="342979"/>
                    <a:pt x="25438" y="326691"/>
                  </a:cubicBezTo>
                  <a:cubicBezTo>
                    <a:pt x="9150" y="310403"/>
                    <a:pt x="0" y="288312"/>
                    <a:pt x="0" y="265277"/>
                  </a:cubicBezTo>
                  <a:lnTo>
                    <a:pt x="0" y="86852"/>
                  </a:lnTo>
                  <a:cubicBezTo>
                    <a:pt x="0" y="63817"/>
                    <a:pt x="9150" y="41726"/>
                    <a:pt x="25438" y="25438"/>
                  </a:cubicBezTo>
                  <a:cubicBezTo>
                    <a:pt x="41726" y="9150"/>
                    <a:pt x="63817" y="0"/>
                    <a:pt x="86852" y="0"/>
                  </a:cubicBezTo>
                  <a:close/>
                </a:path>
              </a:pathLst>
            </a:custGeom>
            <a:solidFill>
              <a:srgbClr val="000000">
                <a:alpha val="0"/>
              </a:srgbClr>
            </a:solidFill>
            <a:ln w="9525" cap="rnd">
              <a:solidFill>
                <a:srgbClr val="000000"/>
              </a:solidFill>
              <a:prstDash val="solid"/>
              <a:round/>
            </a:ln>
          </p:spPr>
          <p:txBody>
            <a:bodyPr/>
            <a:lstStyle/>
            <a:p>
              <a:endParaRPr lang="zh-CN" altLang="en-US"/>
            </a:p>
          </p:txBody>
        </p:sp>
        <p:sp>
          <p:nvSpPr>
            <p:cNvPr id="19" name="TextBox 19">
              <a:extLst>
                <a:ext uri="{FF2B5EF4-FFF2-40B4-BE49-F238E27FC236}">
                  <a16:creationId xmlns:a16="http://schemas.microsoft.com/office/drawing/2014/main" id="{1772C903-E728-5C25-D512-2FE5EE82E096}"/>
                </a:ext>
              </a:extLst>
            </p:cNvPr>
            <p:cNvSpPr txBox="1"/>
            <p:nvPr/>
          </p:nvSpPr>
          <p:spPr>
            <a:xfrm>
              <a:off x="0" y="-57150"/>
              <a:ext cx="1503482" cy="409279"/>
            </a:xfrm>
            <a:prstGeom prst="rect">
              <a:avLst/>
            </a:prstGeom>
          </p:spPr>
          <p:txBody>
            <a:bodyPr lIns="50800" tIns="50800" rIns="50800" bIns="50800" rtlCol="0" anchor="ctr"/>
            <a:lstStyle/>
            <a:p>
              <a:pPr lvl="0" algn="ctr">
                <a:lnSpc>
                  <a:spcPts val="4340"/>
                </a:lnSpc>
                <a:spcBef>
                  <a:spcPct val="0"/>
                </a:spcBef>
              </a:pPr>
              <a:r>
                <a:rPr lang="en-US" altLang="zh-CN" sz="3200" dirty="0"/>
                <a:t>Pennycook, 2017</a:t>
              </a:r>
              <a:r>
                <a:rPr lang="zh-CN" altLang="zh-CN" sz="3200" dirty="0"/>
                <a:t> </a:t>
              </a:r>
              <a:endParaRPr lang="en-US" sz="3200" u="none" strike="noStrike" dirty="0">
                <a:solidFill>
                  <a:srgbClr val="000000"/>
                </a:solidFill>
                <a:latin typeface="Source Serif Pro"/>
                <a:ea typeface="Source Serif Pro"/>
                <a:cs typeface="Source Serif Pro"/>
                <a:sym typeface="Source Serif Pro"/>
              </a:endParaRPr>
            </a:p>
          </p:txBody>
        </p:sp>
      </p:grpSp>
      <p:sp>
        <p:nvSpPr>
          <p:cNvPr id="26" name="文本框 25">
            <a:extLst>
              <a:ext uri="{FF2B5EF4-FFF2-40B4-BE49-F238E27FC236}">
                <a16:creationId xmlns:a16="http://schemas.microsoft.com/office/drawing/2014/main" id="{67370891-CE51-93D0-B6CF-BC1D3F539594}"/>
              </a:ext>
            </a:extLst>
          </p:cNvPr>
          <p:cNvSpPr txBox="1"/>
          <p:nvPr/>
        </p:nvSpPr>
        <p:spPr>
          <a:xfrm>
            <a:off x="587980" y="7893096"/>
            <a:ext cx="4155442" cy="1200329"/>
          </a:xfrm>
          <a:prstGeom prst="rect">
            <a:avLst/>
          </a:prstGeom>
          <a:noFill/>
        </p:spPr>
        <p:txBody>
          <a:bodyPr wrap="square" rtlCol="0">
            <a:spAutoFit/>
          </a:bodyPr>
          <a:lstStyle/>
          <a:p>
            <a:pPr algn="just"/>
            <a:r>
              <a:rPr lang="en-US" altLang="zh-CN" sz="2400" dirty="0">
                <a:latin typeface="Times New Roman" panose="02020603050405020304" pitchFamily="18" charset="0"/>
                <a:cs typeface="Times New Roman" panose="02020603050405020304" pitchFamily="18" charset="0"/>
              </a:rPr>
              <a:t>The global spread of English has spawned diverse linguistic varieties.</a:t>
            </a:r>
            <a:r>
              <a:rPr lang="zh-CN" altLang="zh-CN" sz="2400" dirty="0">
                <a:latin typeface="Times New Roman" panose="02020603050405020304" pitchFamily="18" charset="0"/>
                <a:cs typeface="Times New Roman" panose="02020603050405020304" pitchFamily="18" charset="0"/>
              </a:rPr>
              <a:t> </a:t>
            </a:r>
            <a:endParaRPr kumimoji="1" lang="zh-CN" altLang="en-US" sz="2400" dirty="0">
              <a:latin typeface="Times New Roman" panose="02020603050405020304" pitchFamily="18" charset="0"/>
              <a:cs typeface="Times New Roman" panose="02020603050405020304" pitchFamily="18" charset="0"/>
            </a:endParaRPr>
          </a:p>
        </p:txBody>
      </p:sp>
    </p:spTree>
    <p:extLst>
      <p:ext uri="{BB962C8B-B14F-4D97-AF65-F5344CB8AC3E}">
        <p14:creationId xmlns:p14="http://schemas.microsoft.com/office/powerpoint/2010/main" val="2197472596"/>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rgbClr val="F3F5F5"/>
        </a:solidFill>
        <a:effectLst/>
      </p:bgPr>
    </p:bg>
    <p:spTree>
      <p:nvGrpSpPr>
        <p:cNvPr id="1" name="">
          <a:extLst>
            <a:ext uri="{FF2B5EF4-FFF2-40B4-BE49-F238E27FC236}">
              <a16:creationId xmlns:a16="http://schemas.microsoft.com/office/drawing/2014/main" id="{DBD659E3-11DD-051C-D3B5-3E0D8E362CA3}"/>
            </a:ext>
          </a:extLst>
        </p:cNvPr>
        <p:cNvGrpSpPr/>
        <p:nvPr/>
      </p:nvGrpSpPr>
      <p:grpSpPr>
        <a:xfrm>
          <a:off x="0" y="0"/>
          <a:ext cx="0" cy="0"/>
          <a:chOff x="0" y="0"/>
          <a:chExt cx="0" cy="0"/>
        </a:xfrm>
      </p:grpSpPr>
      <p:sp>
        <p:nvSpPr>
          <p:cNvPr id="2" name="AutoShape 2">
            <a:extLst>
              <a:ext uri="{FF2B5EF4-FFF2-40B4-BE49-F238E27FC236}">
                <a16:creationId xmlns:a16="http://schemas.microsoft.com/office/drawing/2014/main" id="{E4AE2398-8B10-20D5-79BD-026A39F50C31}"/>
              </a:ext>
            </a:extLst>
          </p:cNvPr>
          <p:cNvSpPr/>
          <p:nvPr/>
        </p:nvSpPr>
        <p:spPr>
          <a:xfrm flipV="1">
            <a:off x="5269958" y="5064019"/>
            <a:ext cx="12629862" cy="175795"/>
          </a:xfrm>
          <a:prstGeom prst="line">
            <a:avLst/>
          </a:prstGeom>
          <a:ln w="9525" cap="flat">
            <a:solidFill>
              <a:srgbClr val="000000"/>
            </a:solidFill>
            <a:prstDash val="solid"/>
            <a:headEnd type="none" w="sm" len="sm"/>
            <a:tailEnd type="none" w="sm" len="sm"/>
          </a:ln>
        </p:spPr>
        <p:txBody>
          <a:bodyPr/>
          <a:lstStyle/>
          <a:p>
            <a:endParaRPr lang="zh-CN" altLang="en-US"/>
          </a:p>
        </p:txBody>
      </p:sp>
      <p:grpSp>
        <p:nvGrpSpPr>
          <p:cNvPr id="3" name="Group 3">
            <a:extLst>
              <a:ext uri="{FF2B5EF4-FFF2-40B4-BE49-F238E27FC236}">
                <a16:creationId xmlns:a16="http://schemas.microsoft.com/office/drawing/2014/main" id="{5476B404-13C8-5D4A-423B-B3A9BC046B17}"/>
              </a:ext>
            </a:extLst>
          </p:cNvPr>
          <p:cNvGrpSpPr/>
          <p:nvPr/>
        </p:nvGrpSpPr>
        <p:grpSpPr>
          <a:xfrm>
            <a:off x="6933988" y="3322654"/>
            <a:ext cx="2361298" cy="1358411"/>
            <a:chOff x="0" y="0"/>
            <a:chExt cx="812800" cy="467589"/>
          </a:xfrm>
        </p:grpSpPr>
        <p:sp>
          <p:nvSpPr>
            <p:cNvPr id="4" name="Freeform 4">
              <a:extLst>
                <a:ext uri="{FF2B5EF4-FFF2-40B4-BE49-F238E27FC236}">
                  <a16:creationId xmlns:a16="http://schemas.microsoft.com/office/drawing/2014/main" id="{654FB32B-3134-67F3-345E-CA022BC1F0B2}"/>
                </a:ext>
              </a:extLst>
            </p:cNvPr>
            <p:cNvSpPr/>
            <p:nvPr/>
          </p:nvSpPr>
          <p:spPr>
            <a:xfrm>
              <a:off x="0" y="0"/>
              <a:ext cx="812800" cy="467589"/>
            </a:xfrm>
            <a:custGeom>
              <a:avLst/>
              <a:gdLst/>
              <a:ahLst/>
              <a:cxnLst/>
              <a:rect l="l" t="t" r="r" b="b"/>
              <a:pathLst>
                <a:path w="812800" h="467589">
                  <a:moveTo>
                    <a:pt x="160655" y="0"/>
                  </a:moveTo>
                  <a:lnTo>
                    <a:pt x="652145" y="0"/>
                  </a:lnTo>
                  <a:cubicBezTo>
                    <a:pt x="694753" y="0"/>
                    <a:pt x="735617" y="16926"/>
                    <a:pt x="765745" y="47055"/>
                  </a:cubicBezTo>
                  <a:cubicBezTo>
                    <a:pt x="795874" y="77183"/>
                    <a:pt x="812800" y="118047"/>
                    <a:pt x="812800" y="160655"/>
                  </a:cubicBezTo>
                  <a:lnTo>
                    <a:pt x="812800" y="306934"/>
                  </a:lnTo>
                  <a:cubicBezTo>
                    <a:pt x="812800" y="349542"/>
                    <a:pt x="795874" y="390405"/>
                    <a:pt x="765745" y="420534"/>
                  </a:cubicBezTo>
                  <a:cubicBezTo>
                    <a:pt x="735617" y="450663"/>
                    <a:pt x="694753" y="467589"/>
                    <a:pt x="652145" y="467589"/>
                  </a:cubicBezTo>
                  <a:lnTo>
                    <a:pt x="160655" y="467589"/>
                  </a:lnTo>
                  <a:cubicBezTo>
                    <a:pt x="118047" y="467589"/>
                    <a:pt x="77183" y="450663"/>
                    <a:pt x="47055" y="420534"/>
                  </a:cubicBezTo>
                  <a:cubicBezTo>
                    <a:pt x="16926" y="390405"/>
                    <a:pt x="0" y="349542"/>
                    <a:pt x="0" y="306934"/>
                  </a:cubicBezTo>
                  <a:lnTo>
                    <a:pt x="0" y="160655"/>
                  </a:lnTo>
                  <a:cubicBezTo>
                    <a:pt x="0" y="118047"/>
                    <a:pt x="16926" y="77183"/>
                    <a:pt x="47055" y="47055"/>
                  </a:cubicBezTo>
                  <a:cubicBezTo>
                    <a:pt x="77183" y="16926"/>
                    <a:pt x="118047" y="0"/>
                    <a:pt x="160655" y="0"/>
                  </a:cubicBezTo>
                  <a:close/>
                </a:path>
              </a:pathLst>
            </a:custGeom>
            <a:solidFill>
              <a:srgbClr val="000000">
                <a:alpha val="0"/>
              </a:srgbClr>
            </a:solidFill>
            <a:ln w="9525" cap="rnd">
              <a:solidFill>
                <a:srgbClr val="000000"/>
              </a:solidFill>
              <a:prstDash val="solid"/>
              <a:round/>
            </a:ln>
          </p:spPr>
          <p:txBody>
            <a:bodyPr/>
            <a:lstStyle/>
            <a:p>
              <a:endParaRPr lang="zh-CN" altLang="en-US" sz="3200">
                <a:latin typeface="Times New Roman" panose="02020603050405020304" pitchFamily="18" charset="0"/>
                <a:cs typeface="Times New Roman" panose="02020603050405020304" pitchFamily="18" charset="0"/>
              </a:endParaRPr>
            </a:p>
          </p:txBody>
        </p:sp>
        <p:sp>
          <p:nvSpPr>
            <p:cNvPr id="5" name="TextBox 5">
              <a:extLst>
                <a:ext uri="{FF2B5EF4-FFF2-40B4-BE49-F238E27FC236}">
                  <a16:creationId xmlns:a16="http://schemas.microsoft.com/office/drawing/2014/main" id="{42DF9F34-390B-1121-285E-6773753E4F5A}"/>
                </a:ext>
              </a:extLst>
            </p:cNvPr>
            <p:cNvSpPr txBox="1"/>
            <p:nvPr/>
          </p:nvSpPr>
          <p:spPr>
            <a:xfrm>
              <a:off x="0" y="-9525"/>
              <a:ext cx="812800" cy="477114"/>
            </a:xfrm>
            <a:prstGeom prst="rect">
              <a:avLst/>
            </a:prstGeom>
          </p:spPr>
          <p:txBody>
            <a:bodyPr lIns="50800" tIns="50800" rIns="50800" bIns="50800" rtlCol="0" anchor="ctr"/>
            <a:lstStyle/>
            <a:p>
              <a:pPr lvl="0" algn="ctr">
                <a:lnSpc>
                  <a:spcPts val="2805"/>
                </a:lnSpc>
                <a:spcBef>
                  <a:spcPct val="0"/>
                </a:spcBef>
              </a:pPr>
              <a:r>
                <a:rPr lang="en-US" altLang="zh-CN" sz="3200" dirty="0">
                  <a:latin typeface="Times New Roman" panose="02020603050405020304" pitchFamily="18" charset="0"/>
                  <a:cs typeface="Times New Roman" panose="02020603050405020304" pitchFamily="18" charset="0"/>
                </a:rPr>
                <a:t>Xu, 2025</a:t>
              </a:r>
              <a:r>
                <a:rPr lang="zh-CN" altLang="zh-CN" sz="3200" dirty="0">
                  <a:latin typeface="Times New Roman" panose="02020603050405020304" pitchFamily="18" charset="0"/>
                  <a:cs typeface="Times New Roman" panose="02020603050405020304" pitchFamily="18" charset="0"/>
                </a:rPr>
                <a:t> </a:t>
              </a:r>
              <a:endParaRPr lang="en-US" sz="3200" dirty="0">
                <a:solidFill>
                  <a:srgbClr val="000000"/>
                </a:solidFill>
                <a:latin typeface="Times New Roman" panose="02020603050405020304" pitchFamily="18" charset="0"/>
                <a:ea typeface="Source Serif Pro"/>
                <a:cs typeface="Times New Roman" panose="02020603050405020304" pitchFamily="18" charset="0"/>
                <a:sym typeface="Source Serif Pro"/>
              </a:endParaRPr>
            </a:p>
          </p:txBody>
        </p:sp>
      </p:grpSp>
      <p:sp>
        <p:nvSpPr>
          <p:cNvPr id="6" name="AutoShape 6">
            <a:extLst>
              <a:ext uri="{FF2B5EF4-FFF2-40B4-BE49-F238E27FC236}">
                <a16:creationId xmlns:a16="http://schemas.microsoft.com/office/drawing/2014/main" id="{2CBAD510-4FD8-F447-D129-2FE13158ABB1}"/>
              </a:ext>
            </a:extLst>
          </p:cNvPr>
          <p:cNvSpPr/>
          <p:nvPr/>
        </p:nvSpPr>
        <p:spPr>
          <a:xfrm flipV="1">
            <a:off x="5618420" y="4001858"/>
            <a:ext cx="1315569" cy="1237956"/>
          </a:xfrm>
          <a:prstGeom prst="line">
            <a:avLst/>
          </a:prstGeom>
          <a:ln w="9525" cap="flat">
            <a:solidFill>
              <a:srgbClr val="000000"/>
            </a:solidFill>
            <a:prstDash val="solid"/>
            <a:headEnd type="none" w="sm" len="sm"/>
            <a:tailEnd type="arrow" w="med" len="sm"/>
          </a:ln>
        </p:spPr>
        <p:txBody>
          <a:bodyPr/>
          <a:lstStyle/>
          <a:p>
            <a:endParaRPr lang="zh-CN" altLang="en-US"/>
          </a:p>
        </p:txBody>
      </p:sp>
      <p:grpSp>
        <p:nvGrpSpPr>
          <p:cNvPr id="7" name="Group 7">
            <a:extLst>
              <a:ext uri="{FF2B5EF4-FFF2-40B4-BE49-F238E27FC236}">
                <a16:creationId xmlns:a16="http://schemas.microsoft.com/office/drawing/2014/main" id="{D0033E6D-F84F-D9AC-162C-AB86ECCC9B3E}"/>
              </a:ext>
            </a:extLst>
          </p:cNvPr>
          <p:cNvGrpSpPr/>
          <p:nvPr/>
        </p:nvGrpSpPr>
        <p:grpSpPr>
          <a:xfrm>
            <a:off x="7728976" y="5606522"/>
            <a:ext cx="2361298" cy="1358411"/>
            <a:chOff x="0" y="0"/>
            <a:chExt cx="812800" cy="467589"/>
          </a:xfrm>
        </p:grpSpPr>
        <p:sp>
          <p:nvSpPr>
            <p:cNvPr id="8" name="Freeform 8">
              <a:extLst>
                <a:ext uri="{FF2B5EF4-FFF2-40B4-BE49-F238E27FC236}">
                  <a16:creationId xmlns:a16="http://schemas.microsoft.com/office/drawing/2014/main" id="{BA9C5742-C616-9974-CDA6-DEAE74ABC4AF}"/>
                </a:ext>
              </a:extLst>
            </p:cNvPr>
            <p:cNvSpPr/>
            <p:nvPr/>
          </p:nvSpPr>
          <p:spPr>
            <a:xfrm>
              <a:off x="0" y="0"/>
              <a:ext cx="812800" cy="467589"/>
            </a:xfrm>
            <a:custGeom>
              <a:avLst/>
              <a:gdLst/>
              <a:ahLst/>
              <a:cxnLst/>
              <a:rect l="l" t="t" r="r" b="b"/>
              <a:pathLst>
                <a:path w="812800" h="467589">
                  <a:moveTo>
                    <a:pt x="160655" y="0"/>
                  </a:moveTo>
                  <a:lnTo>
                    <a:pt x="652145" y="0"/>
                  </a:lnTo>
                  <a:cubicBezTo>
                    <a:pt x="694753" y="0"/>
                    <a:pt x="735617" y="16926"/>
                    <a:pt x="765745" y="47055"/>
                  </a:cubicBezTo>
                  <a:cubicBezTo>
                    <a:pt x="795874" y="77183"/>
                    <a:pt x="812800" y="118047"/>
                    <a:pt x="812800" y="160655"/>
                  </a:cubicBezTo>
                  <a:lnTo>
                    <a:pt x="812800" y="306934"/>
                  </a:lnTo>
                  <a:cubicBezTo>
                    <a:pt x="812800" y="349542"/>
                    <a:pt x="795874" y="390405"/>
                    <a:pt x="765745" y="420534"/>
                  </a:cubicBezTo>
                  <a:cubicBezTo>
                    <a:pt x="735617" y="450663"/>
                    <a:pt x="694753" y="467589"/>
                    <a:pt x="652145" y="467589"/>
                  </a:cubicBezTo>
                  <a:lnTo>
                    <a:pt x="160655" y="467589"/>
                  </a:lnTo>
                  <a:cubicBezTo>
                    <a:pt x="118047" y="467589"/>
                    <a:pt x="77183" y="450663"/>
                    <a:pt x="47055" y="420534"/>
                  </a:cubicBezTo>
                  <a:cubicBezTo>
                    <a:pt x="16926" y="390405"/>
                    <a:pt x="0" y="349542"/>
                    <a:pt x="0" y="306934"/>
                  </a:cubicBezTo>
                  <a:lnTo>
                    <a:pt x="0" y="160655"/>
                  </a:lnTo>
                  <a:cubicBezTo>
                    <a:pt x="0" y="118047"/>
                    <a:pt x="16926" y="77183"/>
                    <a:pt x="47055" y="47055"/>
                  </a:cubicBezTo>
                  <a:cubicBezTo>
                    <a:pt x="77183" y="16926"/>
                    <a:pt x="118047" y="0"/>
                    <a:pt x="160655" y="0"/>
                  </a:cubicBezTo>
                  <a:close/>
                </a:path>
              </a:pathLst>
            </a:custGeom>
            <a:solidFill>
              <a:srgbClr val="000000">
                <a:alpha val="0"/>
              </a:srgbClr>
            </a:solidFill>
            <a:ln w="9525" cap="rnd">
              <a:solidFill>
                <a:srgbClr val="000000"/>
              </a:solidFill>
              <a:prstDash val="solid"/>
              <a:round/>
            </a:ln>
          </p:spPr>
          <p:txBody>
            <a:bodyPr/>
            <a:lstStyle/>
            <a:p>
              <a:endParaRPr lang="zh-CN" altLang="en-US" sz="3200">
                <a:latin typeface="Times New Roman" panose="02020603050405020304" pitchFamily="18" charset="0"/>
                <a:cs typeface="Times New Roman" panose="02020603050405020304" pitchFamily="18" charset="0"/>
              </a:endParaRPr>
            </a:p>
          </p:txBody>
        </p:sp>
        <p:sp>
          <p:nvSpPr>
            <p:cNvPr id="9" name="TextBox 9">
              <a:extLst>
                <a:ext uri="{FF2B5EF4-FFF2-40B4-BE49-F238E27FC236}">
                  <a16:creationId xmlns:a16="http://schemas.microsoft.com/office/drawing/2014/main" id="{1790BC0E-90C9-0073-586F-D983311B557D}"/>
                </a:ext>
              </a:extLst>
            </p:cNvPr>
            <p:cNvSpPr txBox="1"/>
            <p:nvPr/>
          </p:nvSpPr>
          <p:spPr>
            <a:xfrm>
              <a:off x="0" y="-9525"/>
              <a:ext cx="812800" cy="477114"/>
            </a:xfrm>
            <a:prstGeom prst="rect">
              <a:avLst/>
            </a:prstGeom>
          </p:spPr>
          <p:txBody>
            <a:bodyPr lIns="50800" tIns="50800" rIns="50800" bIns="50800" rtlCol="0" anchor="ctr"/>
            <a:lstStyle/>
            <a:p>
              <a:pPr lvl="0" algn="ctr">
                <a:lnSpc>
                  <a:spcPts val="2805"/>
                </a:lnSpc>
                <a:spcBef>
                  <a:spcPct val="0"/>
                </a:spcBef>
              </a:pPr>
              <a:r>
                <a:rPr lang="en-US" altLang="zh-CN" sz="3200" dirty="0">
                  <a:latin typeface="Times New Roman" panose="02020603050405020304" pitchFamily="18" charset="0"/>
                  <a:cs typeface="Times New Roman" panose="02020603050405020304" pitchFamily="18" charset="0"/>
                </a:rPr>
                <a:t>Kubota, 2021</a:t>
              </a:r>
              <a:r>
                <a:rPr lang="zh-CN" altLang="zh-CN" sz="3200" dirty="0">
                  <a:latin typeface="Times New Roman" panose="02020603050405020304" pitchFamily="18" charset="0"/>
                  <a:cs typeface="Times New Roman" panose="02020603050405020304" pitchFamily="18" charset="0"/>
                </a:rPr>
                <a:t> </a:t>
              </a:r>
              <a:endParaRPr lang="en-US" sz="3200" u="none" strike="noStrike" dirty="0">
                <a:solidFill>
                  <a:srgbClr val="000000"/>
                </a:solidFill>
                <a:latin typeface="Times New Roman" panose="02020603050405020304" pitchFamily="18" charset="0"/>
                <a:ea typeface="Source Serif Pro"/>
                <a:cs typeface="Times New Roman" panose="02020603050405020304" pitchFamily="18" charset="0"/>
                <a:sym typeface="Source Serif Pro"/>
              </a:endParaRPr>
            </a:p>
          </p:txBody>
        </p:sp>
      </p:grpSp>
      <p:sp>
        <p:nvSpPr>
          <p:cNvPr id="10" name="AutoShape 10">
            <a:extLst>
              <a:ext uri="{FF2B5EF4-FFF2-40B4-BE49-F238E27FC236}">
                <a16:creationId xmlns:a16="http://schemas.microsoft.com/office/drawing/2014/main" id="{AA433060-413D-835A-A9AE-477318ACD1D1}"/>
              </a:ext>
            </a:extLst>
          </p:cNvPr>
          <p:cNvSpPr/>
          <p:nvPr/>
        </p:nvSpPr>
        <p:spPr>
          <a:xfrm>
            <a:off x="6548326" y="5222979"/>
            <a:ext cx="1180649" cy="1062749"/>
          </a:xfrm>
          <a:prstGeom prst="line">
            <a:avLst/>
          </a:prstGeom>
          <a:ln w="9525" cap="flat">
            <a:solidFill>
              <a:srgbClr val="000000"/>
            </a:solidFill>
            <a:prstDash val="solid"/>
            <a:headEnd type="none" w="sm" len="sm"/>
            <a:tailEnd type="arrow" w="med" len="sm"/>
          </a:ln>
        </p:spPr>
        <p:txBody>
          <a:bodyPr/>
          <a:lstStyle/>
          <a:p>
            <a:endParaRPr lang="zh-CN" altLang="en-US"/>
          </a:p>
        </p:txBody>
      </p:sp>
      <p:grpSp>
        <p:nvGrpSpPr>
          <p:cNvPr id="11" name="Group 11">
            <a:extLst>
              <a:ext uri="{FF2B5EF4-FFF2-40B4-BE49-F238E27FC236}">
                <a16:creationId xmlns:a16="http://schemas.microsoft.com/office/drawing/2014/main" id="{F12DE4E8-D1A7-162E-384D-C0164DEC314F}"/>
              </a:ext>
            </a:extLst>
          </p:cNvPr>
          <p:cNvGrpSpPr/>
          <p:nvPr/>
        </p:nvGrpSpPr>
        <p:grpSpPr>
          <a:xfrm>
            <a:off x="11785862" y="3313039"/>
            <a:ext cx="2382555" cy="1386083"/>
            <a:chOff x="0" y="-3309"/>
            <a:chExt cx="820117" cy="477114"/>
          </a:xfrm>
        </p:grpSpPr>
        <p:sp>
          <p:nvSpPr>
            <p:cNvPr id="12" name="Freeform 12">
              <a:extLst>
                <a:ext uri="{FF2B5EF4-FFF2-40B4-BE49-F238E27FC236}">
                  <a16:creationId xmlns:a16="http://schemas.microsoft.com/office/drawing/2014/main" id="{17007534-9460-87DA-35B7-A76432B5776D}"/>
                </a:ext>
              </a:extLst>
            </p:cNvPr>
            <p:cNvSpPr/>
            <p:nvPr/>
          </p:nvSpPr>
          <p:spPr>
            <a:xfrm>
              <a:off x="0" y="0"/>
              <a:ext cx="812800" cy="467589"/>
            </a:xfrm>
            <a:custGeom>
              <a:avLst/>
              <a:gdLst/>
              <a:ahLst/>
              <a:cxnLst/>
              <a:rect l="l" t="t" r="r" b="b"/>
              <a:pathLst>
                <a:path w="812800" h="467589">
                  <a:moveTo>
                    <a:pt x="160655" y="0"/>
                  </a:moveTo>
                  <a:lnTo>
                    <a:pt x="652145" y="0"/>
                  </a:lnTo>
                  <a:cubicBezTo>
                    <a:pt x="694753" y="0"/>
                    <a:pt x="735617" y="16926"/>
                    <a:pt x="765745" y="47055"/>
                  </a:cubicBezTo>
                  <a:cubicBezTo>
                    <a:pt x="795874" y="77183"/>
                    <a:pt x="812800" y="118047"/>
                    <a:pt x="812800" y="160655"/>
                  </a:cubicBezTo>
                  <a:lnTo>
                    <a:pt x="812800" y="306934"/>
                  </a:lnTo>
                  <a:cubicBezTo>
                    <a:pt x="812800" y="349542"/>
                    <a:pt x="795874" y="390405"/>
                    <a:pt x="765745" y="420534"/>
                  </a:cubicBezTo>
                  <a:cubicBezTo>
                    <a:pt x="735617" y="450663"/>
                    <a:pt x="694753" y="467589"/>
                    <a:pt x="652145" y="467589"/>
                  </a:cubicBezTo>
                  <a:lnTo>
                    <a:pt x="160655" y="467589"/>
                  </a:lnTo>
                  <a:cubicBezTo>
                    <a:pt x="118047" y="467589"/>
                    <a:pt x="77183" y="450663"/>
                    <a:pt x="47055" y="420534"/>
                  </a:cubicBezTo>
                  <a:cubicBezTo>
                    <a:pt x="16926" y="390405"/>
                    <a:pt x="0" y="349542"/>
                    <a:pt x="0" y="306934"/>
                  </a:cubicBezTo>
                  <a:lnTo>
                    <a:pt x="0" y="160655"/>
                  </a:lnTo>
                  <a:cubicBezTo>
                    <a:pt x="0" y="118047"/>
                    <a:pt x="16926" y="77183"/>
                    <a:pt x="47055" y="47055"/>
                  </a:cubicBezTo>
                  <a:cubicBezTo>
                    <a:pt x="77183" y="16926"/>
                    <a:pt x="118047" y="0"/>
                    <a:pt x="160655" y="0"/>
                  </a:cubicBezTo>
                  <a:close/>
                </a:path>
              </a:pathLst>
            </a:custGeom>
            <a:solidFill>
              <a:srgbClr val="000000">
                <a:alpha val="0"/>
              </a:srgbClr>
            </a:solidFill>
            <a:ln w="9525" cap="rnd">
              <a:solidFill>
                <a:srgbClr val="000000"/>
              </a:solidFill>
              <a:prstDash val="solid"/>
              <a:round/>
            </a:ln>
          </p:spPr>
          <p:txBody>
            <a:bodyPr/>
            <a:lstStyle/>
            <a:p>
              <a:endParaRPr lang="zh-CN" altLang="en-US" sz="3200">
                <a:latin typeface="Times New Roman" panose="02020603050405020304" pitchFamily="18" charset="0"/>
                <a:cs typeface="Times New Roman" panose="02020603050405020304" pitchFamily="18" charset="0"/>
              </a:endParaRPr>
            </a:p>
          </p:txBody>
        </p:sp>
        <p:sp>
          <p:nvSpPr>
            <p:cNvPr id="13" name="TextBox 13">
              <a:extLst>
                <a:ext uri="{FF2B5EF4-FFF2-40B4-BE49-F238E27FC236}">
                  <a16:creationId xmlns:a16="http://schemas.microsoft.com/office/drawing/2014/main" id="{EB2B4A51-6D9F-0DB8-A20C-7A189C788D3C}"/>
                </a:ext>
              </a:extLst>
            </p:cNvPr>
            <p:cNvSpPr txBox="1"/>
            <p:nvPr/>
          </p:nvSpPr>
          <p:spPr>
            <a:xfrm>
              <a:off x="7317" y="-3309"/>
              <a:ext cx="812800" cy="477114"/>
            </a:xfrm>
            <a:prstGeom prst="rect">
              <a:avLst/>
            </a:prstGeom>
          </p:spPr>
          <p:txBody>
            <a:bodyPr lIns="50800" tIns="50800" rIns="50800" bIns="50800" rtlCol="0" anchor="ctr"/>
            <a:lstStyle/>
            <a:p>
              <a:pPr lvl="0" algn="ctr">
                <a:lnSpc>
                  <a:spcPts val="2805"/>
                </a:lnSpc>
                <a:spcBef>
                  <a:spcPct val="0"/>
                </a:spcBef>
              </a:pPr>
              <a:r>
                <a:rPr lang="en-US" altLang="zh-CN" sz="3200" dirty="0">
                  <a:latin typeface="Times New Roman" panose="02020603050405020304" pitchFamily="18" charset="0"/>
                  <a:cs typeface="Times New Roman" panose="02020603050405020304" pitchFamily="18" charset="0"/>
                </a:rPr>
                <a:t>Braine, 2010</a:t>
              </a:r>
              <a:r>
                <a:rPr lang="zh-CN" altLang="zh-CN" sz="3200" dirty="0">
                  <a:latin typeface="Times New Roman" panose="02020603050405020304" pitchFamily="18" charset="0"/>
                  <a:cs typeface="Times New Roman" panose="02020603050405020304" pitchFamily="18" charset="0"/>
                </a:rPr>
                <a:t> </a:t>
              </a:r>
              <a:endParaRPr lang="en-US" sz="3200" dirty="0">
                <a:solidFill>
                  <a:srgbClr val="000000"/>
                </a:solidFill>
                <a:latin typeface="Times New Roman" panose="02020603050405020304" pitchFamily="18" charset="0"/>
                <a:ea typeface="Source Serif Pro"/>
                <a:cs typeface="Times New Roman" panose="02020603050405020304" pitchFamily="18" charset="0"/>
                <a:sym typeface="Source Serif Pro"/>
              </a:endParaRPr>
            </a:p>
          </p:txBody>
        </p:sp>
      </p:grpSp>
      <p:sp>
        <p:nvSpPr>
          <p:cNvPr id="14" name="AutoShape 14">
            <a:extLst>
              <a:ext uri="{FF2B5EF4-FFF2-40B4-BE49-F238E27FC236}">
                <a16:creationId xmlns:a16="http://schemas.microsoft.com/office/drawing/2014/main" id="{B941A501-7279-94A7-30B7-A56FD0070F6C}"/>
              </a:ext>
            </a:extLst>
          </p:cNvPr>
          <p:cNvSpPr/>
          <p:nvPr/>
        </p:nvSpPr>
        <p:spPr>
          <a:xfrm flipV="1">
            <a:off x="10336946" y="4001858"/>
            <a:ext cx="1427660" cy="1200534"/>
          </a:xfrm>
          <a:prstGeom prst="line">
            <a:avLst/>
          </a:prstGeom>
          <a:ln w="9525" cap="flat">
            <a:solidFill>
              <a:srgbClr val="000000"/>
            </a:solidFill>
            <a:prstDash val="solid"/>
            <a:headEnd type="none" w="sm" len="sm"/>
            <a:tailEnd type="arrow" w="med" len="sm"/>
          </a:ln>
        </p:spPr>
        <p:txBody>
          <a:bodyPr/>
          <a:lstStyle/>
          <a:p>
            <a:endParaRPr lang="zh-CN" altLang="en-US"/>
          </a:p>
        </p:txBody>
      </p:sp>
      <p:grpSp>
        <p:nvGrpSpPr>
          <p:cNvPr id="15" name="Group 15">
            <a:extLst>
              <a:ext uri="{FF2B5EF4-FFF2-40B4-BE49-F238E27FC236}">
                <a16:creationId xmlns:a16="http://schemas.microsoft.com/office/drawing/2014/main" id="{379AC65F-1B4B-AC8C-DA64-FF19443E4450}"/>
              </a:ext>
            </a:extLst>
          </p:cNvPr>
          <p:cNvGrpSpPr/>
          <p:nvPr/>
        </p:nvGrpSpPr>
        <p:grpSpPr>
          <a:xfrm>
            <a:off x="12580961" y="5606522"/>
            <a:ext cx="2361298" cy="1358411"/>
            <a:chOff x="0" y="0"/>
            <a:chExt cx="812800" cy="467589"/>
          </a:xfrm>
        </p:grpSpPr>
        <p:sp>
          <p:nvSpPr>
            <p:cNvPr id="16" name="Freeform 16">
              <a:extLst>
                <a:ext uri="{FF2B5EF4-FFF2-40B4-BE49-F238E27FC236}">
                  <a16:creationId xmlns:a16="http://schemas.microsoft.com/office/drawing/2014/main" id="{E99A37C6-F661-ABF6-6EA0-369EE3622493}"/>
                </a:ext>
              </a:extLst>
            </p:cNvPr>
            <p:cNvSpPr/>
            <p:nvPr/>
          </p:nvSpPr>
          <p:spPr>
            <a:xfrm>
              <a:off x="0" y="0"/>
              <a:ext cx="812800" cy="467589"/>
            </a:xfrm>
            <a:custGeom>
              <a:avLst/>
              <a:gdLst/>
              <a:ahLst/>
              <a:cxnLst/>
              <a:rect l="l" t="t" r="r" b="b"/>
              <a:pathLst>
                <a:path w="812800" h="467589">
                  <a:moveTo>
                    <a:pt x="160655" y="0"/>
                  </a:moveTo>
                  <a:lnTo>
                    <a:pt x="652145" y="0"/>
                  </a:lnTo>
                  <a:cubicBezTo>
                    <a:pt x="694753" y="0"/>
                    <a:pt x="735617" y="16926"/>
                    <a:pt x="765745" y="47055"/>
                  </a:cubicBezTo>
                  <a:cubicBezTo>
                    <a:pt x="795874" y="77183"/>
                    <a:pt x="812800" y="118047"/>
                    <a:pt x="812800" y="160655"/>
                  </a:cubicBezTo>
                  <a:lnTo>
                    <a:pt x="812800" y="306934"/>
                  </a:lnTo>
                  <a:cubicBezTo>
                    <a:pt x="812800" y="349542"/>
                    <a:pt x="795874" y="390405"/>
                    <a:pt x="765745" y="420534"/>
                  </a:cubicBezTo>
                  <a:cubicBezTo>
                    <a:pt x="735617" y="450663"/>
                    <a:pt x="694753" y="467589"/>
                    <a:pt x="652145" y="467589"/>
                  </a:cubicBezTo>
                  <a:lnTo>
                    <a:pt x="160655" y="467589"/>
                  </a:lnTo>
                  <a:cubicBezTo>
                    <a:pt x="118047" y="467589"/>
                    <a:pt x="77183" y="450663"/>
                    <a:pt x="47055" y="420534"/>
                  </a:cubicBezTo>
                  <a:cubicBezTo>
                    <a:pt x="16926" y="390405"/>
                    <a:pt x="0" y="349542"/>
                    <a:pt x="0" y="306934"/>
                  </a:cubicBezTo>
                  <a:lnTo>
                    <a:pt x="0" y="160655"/>
                  </a:lnTo>
                  <a:cubicBezTo>
                    <a:pt x="0" y="118047"/>
                    <a:pt x="16926" y="77183"/>
                    <a:pt x="47055" y="47055"/>
                  </a:cubicBezTo>
                  <a:cubicBezTo>
                    <a:pt x="77183" y="16926"/>
                    <a:pt x="118047" y="0"/>
                    <a:pt x="160655" y="0"/>
                  </a:cubicBezTo>
                  <a:close/>
                </a:path>
              </a:pathLst>
            </a:custGeom>
            <a:solidFill>
              <a:srgbClr val="000000">
                <a:alpha val="0"/>
              </a:srgbClr>
            </a:solidFill>
            <a:ln w="9525" cap="rnd">
              <a:solidFill>
                <a:srgbClr val="000000"/>
              </a:solidFill>
              <a:prstDash val="solid"/>
              <a:round/>
            </a:ln>
          </p:spPr>
          <p:txBody>
            <a:bodyPr/>
            <a:lstStyle/>
            <a:p>
              <a:endParaRPr lang="zh-CN" altLang="en-US" sz="3200">
                <a:latin typeface="Times New Roman" panose="02020603050405020304" pitchFamily="18" charset="0"/>
                <a:cs typeface="Times New Roman" panose="02020603050405020304" pitchFamily="18" charset="0"/>
              </a:endParaRPr>
            </a:p>
          </p:txBody>
        </p:sp>
        <p:sp>
          <p:nvSpPr>
            <p:cNvPr id="17" name="TextBox 17">
              <a:extLst>
                <a:ext uri="{FF2B5EF4-FFF2-40B4-BE49-F238E27FC236}">
                  <a16:creationId xmlns:a16="http://schemas.microsoft.com/office/drawing/2014/main" id="{4A795A4D-3ABB-735B-9DF7-930961FFDAA8}"/>
                </a:ext>
              </a:extLst>
            </p:cNvPr>
            <p:cNvSpPr txBox="1"/>
            <p:nvPr/>
          </p:nvSpPr>
          <p:spPr>
            <a:xfrm>
              <a:off x="0" y="-9525"/>
              <a:ext cx="812800" cy="477114"/>
            </a:xfrm>
            <a:prstGeom prst="rect">
              <a:avLst/>
            </a:prstGeom>
          </p:spPr>
          <p:txBody>
            <a:bodyPr lIns="50800" tIns="50800" rIns="50800" bIns="50800" rtlCol="0" anchor="ctr"/>
            <a:lstStyle/>
            <a:p>
              <a:pPr algn="ctr">
                <a:lnSpc>
                  <a:spcPts val="2805"/>
                </a:lnSpc>
                <a:spcBef>
                  <a:spcPct val="0"/>
                </a:spcBef>
              </a:pPr>
              <a:r>
                <a:rPr lang="en-US" altLang="zh-CN" sz="3200" dirty="0">
                  <a:latin typeface="Times New Roman" panose="02020603050405020304" pitchFamily="18" charset="0"/>
                  <a:cs typeface="Times New Roman" panose="02020603050405020304" pitchFamily="18" charset="0"/>
                </a:rPr>
                <a:t>Tupas, 2025</a:t>
              </a:r>
              <a:endParaRPr lang="en-US" sz="3200" u="none" strike="noStrike" dirty="0">
                <a:solidFill>
                  <a:srgbClr val="000000"/>
                </a:solidFill>
                <a:latin typeface="Times New Roman" panose="02020603050405020304" pitchFamily="18" charset="0"/>
                <a:ea typeface="Source Serif Pro"/>
                <a:cs typeface="Times New Roman" panose="02020603050405020304" pitchFamily="18" charset="0"/>
                <a:sym typeface="Source Serif Pro"/>
              </a:endParaRPr>
            </a:p>
          </p:txBody>
        </p:sp>
      </p:grpSp>
      <p:sp>
        <p:nvSpPr>
          <p:cNvPr id="18" name="AutoShape 18">
            <a:extLst>
              <a:ext uri="{FF2B5EF4-FFF2-40B4-BE49-F238E27FC236}">
                <a16:creationId xmlns:a16="http://schemas.microsoft.com/office/drawing/2014/main" id="{064E6230-CF81-0B8B-E941-B6B6BB1934AF}"/>
              </a:ext>
            </a:extLst>
          </p:cNvPr>
          <p:cNvSpPr/>
          <p:nvPr/>
        </p:nvSpPr>
        <p:spPr>
          <a:xfrm>
            <a:off x="11242410" y="5202393"/>
            <a:ext cx="1338552" cy="1083336"/>
          </a:xfrm>
          <a:prstGeom prst="line">
            <a:avLst/>
          </a:prstGeom>
          <a:ln w="9525" cap="flat">
            <a:solidFill>
              <a:srgbClr val="000000"/>
            </a:solidFill>
            <a:prstDash val="solid"/>
            <a:headEnd type="none" w="sm" len="sm"/>
            <a:tailEnd type="arrow" w="med" len="sm"/>
          </a:ln>
        </p:spPr>
        <p:txBody>
          <a:bodyPr/>
          <a:lstStyle/>
          <a:p>
            <a:endParaRPr lang="zh-CN" altLang="en-US"/>
          </a:p>
        </p:txBody>
      </p:sp>
      <p:sp>
        <p:nvSpPr>
          <p:cNvPr id="19" name="Freeform 19">
            <a:extLst>
              <a:ext uri="{FF2B5EF4-FFF2-40B4-BE49-F238E27FC236}">
                <a16:creationId xmlns:a16="http://schemas.microsoft.com/office/drawing/2014/main" id="{842D5704-E0D2-1AD3-9108-69C6BA647FE4}"/>
              </a:ext>
            </a:extLst>
          </p:cNvPr>
          <p:cNvSpPr/>
          <p:nvPr/>
        </p:nvSpPr>
        <p:spPr>
          <a:xfrm rot="-1979384">
            <a:off x="14675974" y="5699568"/>
            <a:ext cx="10471221" cy="15608027"/>
          </a:xfrm>
          <a:custGeom>
            <a:avLst/>
            <a:gdLst/>
            <a:ahLst/>
            <a:cxnLst/>
            <a:rect l="l" t="t" r="r" b="b"/>
            <a:pathLst>
              <a:path w="10471221" h="15608027">
                <a:moveTo>
                  <a:pt x="0" y="0"/>
                </a:moveTo>
                <a:lnTo>
                  <a:pt x="10471221" y="0"/>
                </a:lnTo>
                <a:lnTo>
                  <a:pt x="10471221" y="15608027"/>
                </a:lnTo>
                <a:lnTo>
                  <a:pt x="0" y="15608027"/>
                </a:lnTo>
                <a:lnTo>
                  <a:pt x="0" y="0"/>
                </a:lnTo>
                <a:close/>
              </a:path>
            </a:pathLst>
          </a:custGeom>
          <a:blipFill>
            <a:blip r:embed="rId2">
              <a:alphaModFix amt="76000"/>
            </a:blip>
            <a:stretch>
              <a:fillRect t="-442" b="-442"/>
            </a:stretch>
          </a:blipFill>
        </p:spPr>
        <p:txBody>
          <a:bodyPr/>
          <a:lstStyle/>
          <a:p>
            <a:endParaRPr lang="zh-CN" altLang="en-US"/>
          </a:p>
        </p:txBody>
      </p:sp>
      <p:grpSp>
        <p:nvGrpSpPr>
          <p:cNvPr id="24" name="Group 24">
            <a:extLst>
              <a:ext uri="{FF2B5EF4-FFF2-40B4-BE49-F238E27FC236}">
                <a16:creationId xmlns:a16="http://schemas.microsoft.com/office/drawing/2014/main" id="{158FA1D0-63A4-7710-5903-BB3D253F893B}"/>
              </a:ext>
            </a:extLst>
          </p:cNvPr>
          <p:cNvGrpSpPr/>
          <p:nvPr/>
        </p:nvGrpSpPr>
        <p:grpSpPr>
          <a:xfrm>
            <a:off x="533401" y="3294984"/>
            <a:ext cx="4589720" cy="4210716"/>
            <a:chOff x="-130449" y="-298124"/>
            <a:chExt cx="1208815" cy="966571"/>
          </a:xfrm>
        </p:grpSpPr>
        <p:sp>
          <p:nvSpPr>
            <p:cNvPr id="25" name="Freeform 25">
              <a:extLst>
                <a:ext uri="{FF2B5EF4-FFF2-40B4-BE49-F238E27FC236}">
                  <a16:creationId xmlns:a16="http://schemas.microsoft.com/office/drawing/2014/main" id="{6CA1FBCA-BA5A-91A7-74B9-67A3229F99B6}"/>
                </a:ext>
              </a:extLst>
            </p:cNvPr>
            <p:cNvSpPr/>
            <p:nvPr/>
          </p:nvSpPr>
          <p:spPr>
            <a:xfrm>
              <a:off x="-130449" y="-298124"/>
              <a:ext cx="1208815" cy="966571"/>
            </a:xfrm>
            <a:custGeom>
              <a:avLst/>
              <a:gdLst/>
              <a:ahLst/>
              <a:cxnLst/>
              <a:rect l="l" t="t" r="r" b="b"/>
              <a:pathLst>
                <a:path w="1078366" h="409287">
                  <a:moveTo>
                    <a:pt x="189085" y="0"/>
                  </a:moveTo>
                  <a:lnTo>
                    <a:pt x="889282" y="0"/>
                  </a:lnTo>
                  <a:cubicBezTo>
                    <a:pt x="939430" y="0"/>
                    <a:pt x="987524" y="19921"/>
                    <a:pt x="1022985" y="55382"/>
                  </a:cubicBezTo>
                  <a:cubicBezTo>
                    <a:pt x="1058445" y="90842"/>
                    <a:pt x="1078366" y="138936"/>
                    <a:pt x="1078366" y="189085"/>
                  </a:cubicBezTo>
                  <a:lnTo>
                    <a:pt x="1078366" y="220202"/>
                  </a:lnTo>
                  <a:cubicBezTo>
                    <a:pt x="1078366" y="270351"/>
                    <a:pt x="1058445" y="318445"/>
                    <a:pt x="1022985" y="353905"/>
                  </a:cubicBezTo>
                  <a:cubicBezTo>
                    <a:pt x="987524" y="389365"/>
                    <a:pt x="939430" y="409287"/>
                    <a:pt x="889282" y="409287"/>
                  </a:cubicBezTo>
                  <a:lnTo>
                    <a:pt x="189085" y="409287"/>
                  </a:lnTo>
                  <a:cubicBezTo>
                    <a:pt x="138936" y="409287"/>
                    <a:pt x="90842" y="389365"/>
                    <a:pt x="55382" y="353905"/>
                  </a:cubicBezTo>
                  <a:cubicBezTo>
                    <a:pt x="19921" y="318445"/>
                    <a:pt x="0" y="270351"/>
                    <a:pt x="0" y="220202"/>
                  </a:cubicBezTo>
                  <a:lnTo>
                    <a:pt x="0" y="189085"/>
                  </a:lnTo>
                  <a:cubicBezTo>
                    <a:pt x="0" y="138936"/>
                    <a:pt x="19921" y="90842"/>
                    <a:pt x="55382" y="55382"/>
                  </a:cubicBezTo>
                  <a:cubicBezTo>
                    <a:pt x="90842" y="19921"/>
                    <a:pt x="138936" y="0"/>
                    <a:pt x="189085" y="0"/>
                  </a:cubicBezTo>
                  <a:close/>
                </a:path>
              </a:pathLst>
            </a:custGeom>
            <a:gradFill rotWithShape="1">
              <a:gsLst>
                <a:gs pos="0">
                  <a:srgbClr val="86A7DB">
                    <a:alpha val="100000"/>
                  </a:srgbClr>
                </a:gs>
                <a:gs pos="50000">
                  <a:srgbClr val="F4F5F5">
                    <a:alpha val="100000"/>
                  </a:srgbClr>
                </a:gs>
                <a:gs pos="100000">
                  <a:srgbClr val="F6C668">
                    <a:alpha val="100000"/>
                  </a:srgbClr>
                </a:gs>
              </a:gsLst>
              <a:path path="circle">
                <a:fillToRect r="100000" b="100000"/>
              </a:path>
              <a:tileRect l="-100000" t="-100000"/>
            </a:gradFill>
            <a:ln cap="rnd">
              <a:noFill/>
              <a:prstDash val="solid"/>
              <a:round/>
            </a:ln>
          </p:spPr>
          <p:txBody>
            <a:bodyPr/>
            <a:lstStyle/>
            <a:p>
              <a:endParaRPr lang="zh-CN" altLang="en-US"/>
            </a:p>
          </p:txBody>
        </p:sp>
        <p:sp>
          <p:nvSpPr>
            <p:cNvPr id="26" name="TextBox 26">
              <a:extLst>
                <a:ext uri="{FF2B5EF4-FFF2-40B4-BE49-F238E27FC236}">
                  <a16:creationId xmlns:a16="http://schemas.microsoft.com/office/drawing/2014/main" id="{800F77A0-B27E-AD14-AC1F-B52A620EC410}"/>
                </a:ext>
              </a:extLst>
            </p:cNvPr>
            <p:cNvSpPr txBox="1"/>
            <p:nvPr/>
          </p:nvSpPr>
          <p:spPr>
            <a:xfrm>
              <a:off x="0" y="-239221"/>
              <a:ext cx="1078366" cy="839426"/>
            </a:xfrm>
            <a:prstGeom prst="rect">
              <a:avLst/>
            </a:prstGeom>
          </p:spPr>
          <p:txBody>
            <a:bodyPr lIns="50800" tIns="50800" rIns="50800" bIns="50800" rtlCol="0" anchor="ctr"/>
            <a:lstStyle/>
            <a:p>
              <a:pPr algn="ctr"/>
              <a:r>
                <a:rPr lang="en-US" altLang="zh-CN" sz="4000" b="1" dirty="0">
                  <a:latin typeface="Times New Roman" panose="02020603050405020304" pitchFamily="18" charset="0"/>
                  <a:cs typeface="Times New Roman" panose="02020603050405020304" pitchFamily="18" charset="0"/>
                </a:rPr>
                <a:t>1.2 Practical Dilemma: Dual Constraints of Market-Oriented Double Discrimination</a:t>
              </a:r>
              <a:endParaRPr lang="zh-CN" altLang="zh-CN" sz="4000" b="1" dirty="0">
                <a:latin typeface="Times New Roman" panose="02020603050405020304" pitchFamily="18" charset="0"/>
                <a:cs typeface="Times New Roman" panose="02020603050405020304" pitchFamily="18" charset="0"/>
              </a:endParaRPr>
            </a:p>
          </p:txBody>
        </p:sp>
      </p:grpSp>
      <p:sp>
        <p:nvSpPr>
          <p:cNvPr id="28" name="TextBox 28">
            <a:extLst>
              <a:ext uri="{FF2B5EF4-FFF2-40B4-BE49-F238E27FC236}">
                <a16:creationId xmlns:a16="http://schemas.microsoft.com/office/drawing/2014/main" id="{1998449D-AFDA-C267-6E9A-EFAFC24D6226}"/>
              </a:ext>
            </a:extLst>
          </p:cNvPr>
          <p:cNvSpPr txBox="1"/>
          <p:nvPr/>
        </p:nvSpPr>
        <p:spPr>
          <a:xfrm>
            <a:off x="5645318" y="697302"/>
            <a:ext cx="4444955" cy="2462213"/>
          </a:xfrm>
          <a:prstGeom prst="rect">
            <a:avLst/>
          </a:prstGeom>
        </p:spPr>
        <p:txBody>
          <a:bodyPr wrap="square" lIns="0" tIns="0" rIns="0" bIns="0" rtlCol="0" anchor="t">
            <a:spAutoFit/>
          </a:bodyPr>
          <a:lstStyle/>
          <a:p>
            <a:pPr algn="just">
              <a:lnSpc>
                <a:spcPts val="2380"/>
              </a:lnSpc>
            </a:pPr>
            <a:r>
              <a:rPr lang="en-US" altLang="zh-CN" sz="2300" dirty="0">
                <a:latin typeface="Times New Roman" panose="02020603050405020304" pitchFamily="18" charset="0"/>
                <a:cs typeface="Times New Roman" panose="02020603050405020304" pitchFamily="18" charset="0"/>
              </a:rPr>
              <a:t>As market-driven educational entities, tutoring institutions remain entrenched in the dual shackles of Native Speakerism and Racialized ELT. Institutions commonly equate American English (GA) / British English (RP) and white identity with the "ideal teacher" standard.</a:t>
            </a:r>
            <a:endParaRPr lang="en-US" sz="2300" dirty="0">
              <a:solidFill>
                <a:srgbClr val="000000"/>
              </a:solidFill>
              <a:latin typeface="Times New Roman" panose="02020603050405020304" pitchFamily="18" charset="0"/>
              <a:ea typeface="Lato"/>
              <a:cs typeface="Times New Roman" panose="02020603050405020304" pitchFamily="18" charset="0"/>
              <a:sym typeface="Lato"/>
            </a:endParaRPr>
          </a:p>
        </p:txBody>
      </p:sp>
      <p:sp>
        <p:nvSpPr>
          <p:cNvPr id="29" name="TextBox 29">
            <a:extLst>
              <a:ext uri="{FF2B5EF4-FFF2-40B4-BE49-F238E27FC236}">
                <a16:creationId xmlns:a16="http://schemas.microsoft.com/office/drawing/2014/main" id="{A60D488E-3ACA-B90D-43FB-5E78021D2557}"/>
              </a:ext>
            </a:extLst>
          </p:cNvPr>
          <p:cNvSpPr txBox="1"/>
          <p:nvPr/>
        </p:nvSpPr>
        <p:spPr>
          <a:xfrm>
            <a:off x="5538445" y="7239714"/>
            <a:ext cx="5077459" cy="2769989"/>
          </a:xfrm>
          <a:prstGeom prst="rect">
            <a:avLst/>
          </a:prstGeom>
        </p:spPr>
        <p:txBody>
          <a:bodyPr wrap="square" lIns="0" tIns="0" rIns="0" bIns="0" rtlCol="0" anchor="t">
            <a:spAutoFit/>
          </a:bodyPr>
          <a:lstStyle/>
          <a:p>
            <a:pPr algn="just">
              <a:lnSpc>
                <a:spcPts val="2380"/>
              </a:lnSpc>
            </a:pPr>
            <a:r>
              <a:rPr lang="en-US" altLang="zh-CN" sz="2300" dirty="0">
                <a:latin typeface="Times New Roman" panose="02020603050405020304" pitchFamily="18" charset="0"/>
                <a:cs typeface="Times New Roman" panose="02020603050405020304" pitchFamily="18" charset="0"/>
              </a:rPr>
              <a:t>This prejudice intersects with racial biases, forming “double discrimination based on accent and race”: African Black teachers in China face explicit recruitment preferences for white candidates, salary disparities (e.g., 2,000 RMB less monthly than white peers with similar qualifications), and exclusion from marketing materials (Xu, 2025).</a:t>
            </a:r>
            <a:r>
              <a:rPr lang="zh-CN" altLang="zh-CN" sz="2300" dirty="0">
                <a:latin typeface="Times New Roman" panose="02020603050405020304" pitchFamily="18" charset="0"/>
                <a:cs typeface="Times New Roman" panose="02020603050405020304" pitchFamily="18" charset="0"/>
              </a:rPr>
              <a:t> </a:t>
            </a:r>
            <a:endParaRPr lang="en-US" sz="2300" dirty="0">
              <a:latin typeface="Times New Roman" panose="02020603050405020304" pitchFamily="18" charset="0"/>
              <a:cs typeface="Times New Roman" panose="02020603050405020304" pitchFamily="18" charset="0"/>
              <a:sym typeface="Lato"/>
            </a:endParaRPr>
          </a:p>
        </p:txBody>
      </p:sp>
      <p:sp>
        <p:nvSpPr>
          <p:cNvPr id="30" name="TextBox 30">
            <a:extLst>
              <a:ext uri="{FF2B5EF4-FFF2-40B4-BE49-F238E27FC236}">
                <a16:creationId xmlns:a16="http://schemas.microsoft.com/office/drawing/2014/main" id="{0C6E0760-A3A1-791A-E5C3-F1621A777662}"/>
              </a:ext>
            </a:extLst>
          </p:cNvPr>
          <p:cNvSpPr txBox="1"/>
          <p:nvPr/>
        </p:nvSpPr>
        <p:spPr>
          <a:xfrm>
            <a:off x="12580961" y="7208414"/>
            <a:ext cx="4404007" cy="2769989"/>
          </a:xfrm>
          <a:prstGeom prst="rect">
            <a:avLst/>
          </a:prstGeom>
        </p:spPr>
        <p:txBody>
          <a:bodyPr wrap="square" lIns="0" tIns="0" rIns="0" bIns="0" rtlCol="0" anchor="t">
            <a:spAutoFit/>
          </a:bodyPr>
          <a:lstStyle/>
          <a:p>
            <a:pPr algn="just">
              <a:lnSpc>
                <a:spcPts val="2380"/>
              </a:lnSpc>
            </a:pPr>
            <a:r>
              <a:rPr lang="en-US" altLang="zh-CN" sz="2300" dirty="0">
                <a:latin typeface="Times New Roman" panose="02020603050405020304" pitchFamily="18" charset="0"/>
                <a:cs typeface="Times New Roman" panose="02020603050405020304" pitchFamily="18" charset="0"/>
              </a:rPr>
              <a:t>More critically, such discrimination reflects the market projection of linguistic power inequality: the hegemony of Inner Circle English is further reinforced through commercial promotion, while autonomous varieties like Chinese English and Indian English are marginalized.</a:t>
            </a:r>
            <a:endParaRPr lang="en-US" sz="2300" dirty="0">
              <a:solidFill>
                <a:srgbClr val="000000"/>
              </a:solidFill>
              <a:latin typeface="Times New Roman" panose="02020603050405020304" pitchFamily="18" charset="0"/>
              <a:ea typeface="Lato"/>
              <a:cs typeface="Times New Roman" panose="02020603050405020304" pitchFamily="18" charset="0"/>
              <a:sym typeface="Lato"/>
            </a:endParaRPr>
          </a:p>
        </p:txBody>
      </p:sp>
      <p:sp>
        <p:nvSpPr>
          <p:cNvPr id="31" name="TextBox 31">
            <a:extLst>
              <a:ext uri="{FF2B5EF4-FFF2-40B4-BE49-F238E27FC236}">
                <a16:creationId xmlns:a16="http://schemas.microsoft.com/office/drawing/2014/main" id="{AFDA3AC6-8AAE-1221-98DE-5A6B3E790E5E}"/>
              </a:ext>
            </a:extLst>
          </p:cNvPr>
          <p:cNvSpPr txBox="1"/>
          <p:nvPr/>
        </p:nvSpPr>
        <p:spPr>
          <a:xfrm>
            <a:off x="12580961" y="625495"/>
            <a:ext cx="4106839" cy="2462213"/>
          </a:xfrm>
          <a:prstGeom prst="rect">
            <a:avLst/>
          </a:prstGeom>
        </p:spPr>
        <p:txBody>
          <a:bodyPr wrap="square" lIns="0" tIns="0" rIns="0" bIns="0" rtlCol="0" anchor="t">
            <a:spAutoFit/>
          </a:bodyPr>
          <a:lstStyle/>
          <a:p>
            <a:pPr algn="just">
              <a:lnSpc>
                <a:spcPts val="2380"/>
              </a:lnSpc>
            </a:pPr>
            <a:r>
              <a:rPr lang="en-US" altLang="zh-CN" sz="2300" dirty="0">
                <a:latin typeface="Times New Roman" panose="02020603050405020304" pitchFamily="18" charset="0"/>
                <a:cs typeface="Times New Roman" panose="02020603050405020304" pitchFamily="18" charset="0"/>
              </a:rPr>
              <a:t>Peripheral-circle teachers face implicit screening during recruitment and undervaluation in performance evaluations due to “non-standard accents,” even when their teaching effectiveness and communication clarity meet standards</a:t>
            </a:r>
            <a:r>
              <a:rPr lang="zh-CN" altLang="zh-CN" sz="2300" dirty="0">
                <a:latin typeface="Times New Roman" panose="02020603050405020304" pitchFamily="18" charset="0"/>
                <a:cs typeface="Times New Roman" panose="02020603050405020304" pitchFamily="18" charset="0"/>
              </a:rPr>
              <a:t> </a:t>
            </a:r>
            <a:r>
              <a:rPr lang="en-US" altLang="zh-CN" sz="2300" dirty="0">
                <a:latin typeface="Times New Roman" panose="02020603050405020304" pitchFamily="18" charset="0"/>
                <a:cs typeface="Times New Roman" panose="02020603050405020304" pitchFamily="18" charset="0"/>
              </a:rPr>
              <a:t>.</a:t>
            </a:r>
            <a:endParaRPr lang="en-US" sz="2300" dirty="0">
              <a:solidFill>
                <a:srgbClr val="000000"/>
              </a:solidFill>
              <a:latin typeface="Times New Roman" panose="02020603050405020304" pitchFamily="18" charset="0"/>
              <a:ea typeface="Lato"/>
              <a:cs typeface="Times New Roman" panose="02020603050405020304" pitchFamily="18" charset="0"/>
              <a:sym typeface="Lato"/>
            </a:endParaRPr>
          </a:p>
        </p:txBody>
      </p:sp>
      <p:sp>
        <p:nvSpPr>
          <p:cNvPr id="33" name="Freeform 33">
            <a:extLst>
              <a:ext uri="{FF2B5EF4-FFF2-40B4-BE49-F238E27FC236}">
                <a16:creationId xmlns:a16="http://schemas.microsoft.com/office/drawing/2014/main" id="{60C985D6-BB00-7E23-FDD9-B04A14541BA8}"/>
              </a:ext>
            </a:extLst>
          </p:cNvPr>
          <p:cNvSpPr/>
          <p:nvPr/>
        </p:nvSpPr>
        <p:spPr>
          <a:xfrm rot="-7255392">
            <a:off x="-4010210" y="-9913487"/>
            <a:ext cx="10838937" cy="16156131"/>
          </a:xfrm>
          <a:custGeom>
            <a:avLst/>
            <a:gdLst/>
            <a:ahLst/>
            <a:cxnLst/>
            <a:rect l="l" t="t" r="r" b="b"/>
            <a:pathLst>
              <a:path w="10838937" h="16156131">
                <a:moveTo>
                  <a:pt x="0" y="0"/>
                </a:moveTo>
                <a:lnTo>
                  <a:pt x="10838937" y="0"/>
                </a:lnTo>
                <a:lnTo>
                  <a:pt x="10838937" y="16156131"/>
                </a:lnTo>
                <a:lnTo>
                  <a:pt x="0" y="16156131"/>
                </a:lnTo>
                <a:lnTo>
                  <a:pt x="0" y="0"/>
                </a:lnTo>
                <a:close/>
              </a:path>
            </a:pathLst>
          </a:custGeom>
          <a:blipFill>
            <a:blip r:embed="rId2">
              <a:alphaModFix amt="76000"/>
            </a:blip>
            <a:stretch>
              <a:fillRect t="-442" b="-442"/>
            </a:stretch>
          </a:blipFill>
        </p:spPr>
        <p:txBody>
          <a:bodyPr/>
          <a:lstStyle/>
          <a:p>
            <a:endParaRPr lang="zh-CN" altLang="en-US"/>
          </a:p>
        </p:txBody>
      </p:sp>
    </p:spTree>
    <p:extLst>
      <p:ext uri="{BB962C8B-B14F-4D97-AF65-F5344CB8AC3E}">
        <p14:creationId xmlns:p14="http://schemas.microsoft.com/office/powerpoint/2010/main" val="25685651"/>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rgbClr val="F3F5F5"/>
        </a:solidFill>
        <a:effectLst/>
      </p:bgPr>
    </p:bg>
    <p:spTree>
      <p:nvGrpSpPr>
        <p:cNvPr id="1" name="">
          <a:extLst>
            <a:ext uri="{FF2B5EF4-FFF2-40B4-BE49-F238E27FC236}">
              <a16:creationId xmlns:a16="http://schemas.microsoft.com/office/drawing/2014/main" id="{8C134E17-07D9-3AC7-ED0F-E1E00F901DAF}"/>
            </a:ext>
          </a:extLst>
        </p:cNvPr>
        <p:cNvGrpSpPr/>
        <p:nvPr/>
      </p:nvGrpSpPr>
      <p:grpSpPr>
        <a:xfrm>
          <a:off x="0" y="0"/>
          <a:ext cx="0" cy="0"/>
          <a:chOff x="0" y="0"/>
          <a:chExt cx="0" cy="0"/>
        </a:xfrm>
      </p:grpSpPr>
      <p:sp>
        <p:nvSpPr>
          <p:cNvPr id="2" name="TextBox 3">
            <a:extLst>
              <a:ext uri="{FF2B5EF4-FFF2-40B4-BE49-F238E27FC236}">
                <a16:creationId xmlns:a16="http://schemas.microsoft.com/office/drawing/2014/main" id="{C9F41BD1-A674-9616-F4FD-8EA948F60590}"/>
              </a:ext>
            </a:extLst>
          </p:cNvPr>
          <p:cNvSpPr txBox="1"/>
          <p:nvPr/>
        </p:nvSpPr>
        <p:spPr>
          <a:xfrm>
            <a:off x="1028700" y="996631"/>
            <a:ext cx="16230600" cy="738664"/>
          </a:xfrm>
          <a:prstGeom prst="rect">
            <a:avLst/>
          </a:prstGeom>
        </p:spPr>
        <p:txBody>
          <a:bodyPr lIns="0" tIns="0" rIns="0" bIns="0" rtlCol="0" anchor="t">
            <a:spAutoFit/>
          </a:bodyPr>
          <a:lstStyle/>
          <a:p>
            <a:r>
              <a:rPr lang="en-US" altLang="zh-CN" sz="4800" b="1" dirty="0">
                <a:latin typeface="Times New Roman" panose="02020603050405020304" pitchFamily="18" charset="0"/>
                <a:cs typeface="Times New Roman" panose="02020603050405020304" pitchFamily="18" charset="0"/>
              </a:rPr>
              <a:t>1.3 Research Significance</a:t>
            </a:r>
            <a:endParaRPr lang="zh-CN" altLang="zh-CN" sz="4800" b="1" dirty="0">
              <a:latin typeface="Times New Roman" panose="02020603050405020304" pitchFamily="18" charset="0"/>
              <a:cs typeface="Times New Roman" panose="02020603050405020304" pitchFamily="18" charset="0"/>
            </a:endParaRPr>
          </a:p>
        </p:txBody>
      </p:sp>
      <p:sp>
        <p:nvSpPr>
          <p:cNvPr id="5" name="TextBox 7">
            <a:extLst>
              <a:ext uri="{FF2B5EF4-FFF2-40B4-BE49-F238E27FC236}">
                <a16:creationId xmlns:a16="http://schemas.microsoft.com/office/drawing/2014/main" id="{88CB340C-4D1A-02C2-1956-2DE93E7AD9D3}"/>
              </a:ext>
            </a:extLst>
          </p:cNvPr>
          <p:cNvSpPr txBox="1"/>
          <p:nvPr/>
        </p:nvSpPr>
        <p:spPr>
          <a:xfrm>
            <a:off x="1028700" y="2857500"/>
            <a:ext cx="7429500" cy="5586145"/>
          </a:xfrm>
          <a:prstGeom prst="rect">
            <a:avLst/>
          </a:prstGeom>
        </p:spPr>
        <p:txBody>
          <a:bodyPr wrap="square" lIns="0" tIns="0" rIns="0" bIns="0" rtlCol="0" anchor="t">
            <a:spAutoFit/>
          </a:bodyPr>
          <a:lstStyle/>
          <a:p>
            <a:pPr lvl="0" algn="just"/>
            <a:r>
              <a:rPr lang="en-US" altLang="zh-CN" sz="3300" dirty="0">
                <a:latin typeface="Times New Roman" panose="02020603050405020304" pitchFamily="18" charset="0"/>
                <a:cs typeface="Times New Roman" panose="02020603050405020304" pitchFamily="18" charset="0"/>
              </a:rPr>
              <a:t>Theoretical Significance: Address the research gap of World Englishes theory in private education contexts, expand micro-empirical research on Racialized ELT, and enrich academic discussions on the practical predicaments of non-Inner Circle varieties. It also bridges Critical Applied Linguistics (CAL) with tutoring institution contexts, testing theories like Linguistic Racism (</a:t>
            </a:r>
            <a:r>
              <a:rPr lang="en-US" altLang="zh-CN" sz="3300" dirty="0" err="1">
                <a:latin typeface="Times New Roman" panose="02020603050405020304" pitchFamily="18" charset="0"/>
                <a:cs typeface="Times New Roman" panose="02020603050405020304" pitchFamily="18" charset="0"/>
              </a:rPr>
              <a:t>Dovchin</a:t>
            </a:r>
            <a:r>
              <a:rPr lang="en-US" altLang="zh-CN" sz="3300" dirty="0">
                <a:latin typeface="Times New Roman" panose="02020603050405020304" pitchFamily="18" charset="0"/>
                <a:cs typeface="Times New Roman" panose="02020603050405020304" pitchFamily="18" charset="0"/>
              </a:rPr>
              <a:t>, 2020a) in non-Anglophone market-oriented settings.</a:t>
            </a:r>
            <a:r>
              <a:rPr lang="zh-CN" altLang="zh-CN" sz="3300" dirty="0">
                <a:latin typeface="Times New Roman" panose="02020603050405020304" pitchFamily="18" charset="0"/>
                <a:cs typeface="Times New Roman" panose="02020603050405020304" pitchFamily="18" charset="0"/>
              </a:rPr>
              <a:t> </a:t>
            </a:r>
          </a:p>
        </p:txBody>
      </p:sp>
      <p:sp>
        <p:nvSpPr>
          <p:cNvPr id="3" name="Freeform 19">
            <a:extLst>
              <a:ext uri="{FF2B5EF4-FFF2-40B4-BE49-F238E27FC236}">
                <a16:creationId xmlns:a16="http://schemas.microsoft.com/office/drawing/2014/main" id="{452E8B35-C720-762E-7BC5-02D07AAAA168}"/>
              </a:ext>
            </a:extLst>
          </p:cNvPr>
          <p:cNvSpPr/>
          <p:nvPr/>
        </p:nvSpPr>
        <p:spPr>
          <a:xfrm rot="17311055">
            <a:off x="11751967" y="-5873035"/>
            <a:ext cx="10471221" cy="15608027"/>
          </a:xfrm>
          <a:custGeom>
            <a:avLst/>
            <a:gdLst/>
            <a:ahLst/>
            <a:cxnLst/>
            <a:rect l="l" t="t" r="r" b="b"/>
            <a:pathLst>
              <a:path w="10471221" h="15608027">
                <a:moveTo>
                  <a:pt x="0" y="0"/>
                </a:moveTo>
                <a:lnTo>
                  <a:pt x="10471221" y="0"/>
                </a:lnTo>
                <a:lnTo>
                  <a:pt x="10471221" y="15608027"/>
                </a:lnTo>
                <a:lnTo>
                  <a:pt x="0" y="15608027"/>
                </a:lnTo>
                <a:lnTo>
                  <a:pt x="0" y="0"/>
                </a:lnTo>
                <a:close/>
              </a:path>
            </a:pathLst>
          </a:custGeom>
          <a:blipFill>
            <a:blip r:embed="rId2">
              <a:alphaModFix amt="76000"/>
            </a:blip>
            <a:stretch>
              <a:fillRect t="-442" b="-442"/>
            </a:stretch>
          </a:blipFill>
        </p:spPr>
        <p:txBody>
          <a:bodyPr/>
          <a:lstStyle/>
          <a:p>
            <a:endParaRPr lang="zh-CN" altLang="en-US"/>
          </a:p>
        </p:txBody>
      </p:sp>
      <p:sp>
        <p:nvSpPr>
          <p:cNvPr id="9" name="椭圆 8">
            <a:extLst>
              <a:ext uri="{FF2B5EF4-FFF2-40B4-BE49-F238E27FC236}">
                <a16:creationId xmlns:a16="http://schemas.microsoft.com/office/drawing/2014/main" id="{0E4DECF7-5EE4-5B51-8B46-B86B1CAEF8A0}"/>
              </a:ext>
            </a:extLst>
          </p:cNvPr>
          <p:cNvSpPr/>
          <p:nvPr/>
        </p:nvSpPr>
        <p:spPr>
          <a:xfrm>
            <a:off x="609600" y="3009900"/>
            <a:ext cx="171691" cy="152400"/>
          </a:xfrm>
          <a:prstGeom prst="ellipse">
            <a:avLst/>
          </a:prstGeom>
          <a:solidFill>
            <a:schemeClr val="tx1"/>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zh-CN" altLang="en-US"/>
          </a:p>
        </p:txBody>
      </p:sp>
      <p:sp>
        <p:nvSpPr>
          <p:cNvPr id="4" name="椭圆 3">
            <a:extLst>
              <a:ext uri="{FF2B5EF4-FFF2-40B4-BE49-F238E27FC236}">
                <a16:creationId xmlns:a16="http://schemas.microsoft.com/office/drawing/2014/main" id="{3856275F-EFE4-1BE4-05CD-A6140332EABF}"/>
              </a:ext>
            </a:extLst>
          </p:cNvPr>
          <p:cNvSpPr/>
          <p:nvPr/>
        </p:nvSpPr>
        <p:spPr>
          <a:xfrm>
            <a:off x="8763000" y="5295900"/>
            <a:ext cx="200145" cy="177657"/>
          </a:xfrm>
          <a:prstGeom prst="ellipse">
            <a:avLst/>
          </a:prstGeom>
          <a:solidFill>
            <a:schemeClr val="tx1"/>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zh-CN" altLang="en-US"/>
          </a:p>
        </p:txBody>
      </p:sp>
      <p:sp>
        <p:nvSpPr>
          <p:cNvPr id="21" name="TextBox 7">
            <a:extLst>
              <a:ext uri="{FF2B5EF4-FFF2-40B4-BE49-F238E27FC236}">
                <a16:creationId xmlns:a16="http://schemas.microsoft.com/office/drawing/2014/main" id="{9AB94E13-5992-F9C0-AA82-3DC66AF0413E}"/>
              </a:ext>
            </a:extLst>
          </p:cNvPr>
          <p:cNvSpPr txBox="1"/>
          <p:nvPr/>
        </p:nvSpPr>
        <p:spPr>
          <a:xfrm>
            <a:off x="9169859" y="5143500"/>
            <a:ext cx="8115300" cy="4924425"/>
          </a:xfrm>
          <a:prstGeom prst="rect">
            <a:avLst/>
          </a:prstGeom>
        </p:spPr>
        <p:txBody>
          <a:bodyPr wrap="square" lIns="0" tIns="0" rIns="0" bIns="0" rtlCol="0" anchor="t">
            <a:spAutoFit/>
          </a:bodyPr>
          <a:lstStyle/>
          <a:p>
            <a:pPr algn="just"/>
            <a:r>
              <a:rPr lang="en-US" altLang="zh-CN" sz="3200" dirty="0">
                <a:latin typeface="Times New Roman" panose="02020603050405020304" pitchFamily="18" charset="0"/>
                <a:cs typeface="Times New Roman" panose="02020603050405020304" pitchFamily="18" charset="0"/>
              </a:rPr>
              <a:t>Practical Significance: Provide empirical basis for tutoring institutions to construct fair teacher evaluation systems, promote the shift from “standard imitation” to “diversity and inclusion” in English teaching, and contribute to eliminating linguistic discrimination and racial prejudice. This aligns with the fairness demands of market-oriented education and responds to calls for reforming ELT hiring and curriculum practices (Xu, 2025).</a:t>
            </a:r>
            <a:r>
              <a:rPr lang="zh-CN" altLang="zh-CN" sz="3200" dirty="0">
                <a:latin typeface="Times New Roman" panose="02020603050405020304" pitchFamily="18" charset="0"/>
                <a:cs typeface="Times New Roman" panose="02020603050405020304" pitchFamily="18" charset="0"/>
              </a:rPr>
              <a:t> </a:t>
            </a:r>
          </a:p>
        </p:txBody>
      </p:sp>
    </p:spTree>
    <p:extLst>
      <p:ext uri="{BB962C8B-B14F-4D97-AF65-F5344CB8AC3E}">
        <p14:creationId xmlns:p14="http://schemas.microsoft.com/office/powerpoint/2010/main" val="2874108324"/>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rgbClr val="F3F5F5"/>
        </a:solidFill>
        <a:effectLst/>
      </p:bgPr>
    </p:bg>
    <p:spTree>
      <p:nvGrpSpPr>
        <p:cNvPr id="1" name="">
          <a:extLst>
            <a:ext uri="{FF2B5EF4-FFF2-40B4-BE49-F238E27FC236}">
              <a16:creationId xmlns:a16="http://schemas.microsoft.com/office/drawing/2014/main" id="{06900109-13F1-D351-87BB-E0DCDF7D8D2E}"/>
            </a:ext>
          </a:extLst>
        </p:cNvPr>
        <p:cNvGrpSpPr/>
        <p:nvPr/>
      </p:nvGrpSpPr>
      <p:grpSpPr>
        <a:xfrm>
          <a:off x="0" y="0"/>
          <a:ext cx="0" cy="0"/>
          <a:chOff x="0" y="0"/>
          <a:chExt cx="0" cy="0"/>
        </a:xfrm>
      </p:grpSpPr>
      <p:sp>
        <p:nvSpPr>
          <p:cNvPr id="10" name="Freeform 34">
            <a:extLst>
              <a:ext uri="{FF2B5EF4-FFF2-40B4-BE49-F238E27FC236}">
                <a16:creationId xmlns:a16="http://schemas.microsoft.com/office/drawing/2014/main" id="{457D8624-BB2A-AB45-293C-33B6C10BE4E7}"/>
              </a:ext>
            </a:extLst>
          </p:cNvPr>
          <p:cNvSpPr/>
          <p:nvPr/>
        </p:nvSpPr>
        <p:spPr>
          <a:xfrm rot="806387">
            <a:off x="286389" y="1191032"/>
            <a:ext cx="17715221" cy="7904937"/>
          </a:xfrm>
          <a:custGeom>
            <a:avLst/>
            <a:gdLst/>
            <a:ahLst/>
            <a:cxnLst/>
            <a:rect l="l" t="t" r="r" b="b"/>
            <a:pathLst>
              <a:path w="3895005" h="1650508">
                <a:moveTo>
                  <a:pt x="0" y="0"/>
                </a:moveTo>
                <a:lnTo>
                  <a:pt x="3895005" y="0"/>
                </a:lnTo>
                <a:lnTo>
                  <a:pt x="3895005" y="1650508"/>
                </a:lnTo>
                <a:lnTo>
                  <a:pt x="0" y="1650508"/>
                </a:lnTo>
                <a:lnTo>
                  <a:pt x="0" y="0"/>
                </a:lnTo>
                <a:close/>
              </a:path>
            </a:pathLst>
          </a:custGeom>
          <a:blipFill>
            <a:blip r:embed="rId2">
              <a:alphaModFix amt="85000"/>
            </a:blip>
            <a:stretch>
              <a:fillRect/>
            </a:stretch>
          </a:blipFill>
        </p:spPr>
        <p:txBody>
          <a:bodyPr/>
          <a:lstStyle/>
          <a:p>
            <a:endParaRPr lang="zh-CN" altLang="en-US"/>
          </a:p>
        </p:txBody>
      </p:sp>
      <p:sp>
        <p:nvSpPr>
          <p:cNvPr id="2" name="TextBox 3">
            <a:extLst>
              <a:ext uri="{FF2B5EF4-FFF2-40B4-BE49-F238E27FC236}">
                <a16:creationId xmlns:a16="http://schemas.microsoft.com/office/drawing/2014/main" id="{E66E421A-3754-9AC6-DCC9-021D9C66E176}"/>
              </a:ext>
            </a:extLst>
          </p:cNvPr>
          <p:cNvSpPr txBox="1"/>
          <p:nvPr/>
        </p:nvSpPr>
        <p:spPr>
          <a:xfrm>
            <a:off x="1028700" y="3695700"/>
            <a:ext cx="16230600" cy="2954655"/>
          </a:xfrm>
          <a:prstGeom prst="rect">
            <a:avLst/>
          </a:prstGeom>
        </p:spPr>
        <p:txBody>
          <a:bodyPr lIns="0" tIns="0" rIns="0" bIns="0" rtlCol="0" anchor="t">
            <a:spAutoFit/>
          </a:bodyPr>
          <a:lstStyle/>
          <a:p>
            <a:pPr algn="ctr"/>
            <a:r>
              <a:rPr lang="en-US" altLang="zh-CN" sz="9600" b="1" dirty="0">
                <a:latin typeface="Times New Roman" panose="02020603050405020304" pitchFamily="18" charset="0"/>
                <a:cs typeface="Times New Roman" panose="02020603050405020304" pitchFamily="18" charset="0"/>
              </a:rPr>
              <a:t>II. Research Objectives and Core Questions</a:t>
            </a:r>
            <a:endParaRPr lang="zh-CN" altLang="zh-CN" sz="9600" dirty="0">
              <a:latin typeface="Times New Roman" panose="02020603050405020304" pitchFamily="18" charset="0"/>
              <a:cs typeface="Times New Roman" panose="02020603050405020304" pitchFamily="18" charset="0"/>
            </a:endParaRPr>
          </a:p>
        </p:txBody>
      </p:sp>
    </p:spTree>
    <p:extLst>
      <p:ext uri="{BB962C8B-B14F-4D97-AF65-F5344CB8AC3E}">
        <p14:creationId xmlns:p14="http://schemas.microsoft.com/office/powerpoint/2010/main" val="337132856"/>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rgbClr val="EBEBEB"/>
        </a:solidFill>
        <a:effectLst/>
      </p:bgPr>
    </p:bg>
    <p:spTree>
      <p:nvGrpSpPr>
        <p:cNvPr id="1" name="">
          <a:extLst>
            <a:ext uri="{FF2B5EF4-FFF2-40B4-BE49-F238E27FC236}">
              <a16:creationId xmlns:a16="http://schemas.microsoft.com/office/drawing/2014/main" id="{26AA3021-9D79-4999-8904-364032682EFE}"/>
            </a:ext>
          </a:extLst>
        </p:cNvPr>
        <p:cNvGrpSpPr/>
        <p:nvPr/>
      </p:nvGrpSpPr>
      <p:grpSpPr>
        <a:xfrm>
          <a:off x="0" y="0"/>
          <a:ext cx="0" cy="0"/>
          <a:chOff x="0" y="0"/>
          <a:chExt cx="0" cy="0"/>
        </a:xfrm>
      </p:grpSpPr>
      <p:sp>
        <p:nvSpPr>
          <p:cNvPr id="27" name="TextBox 3">
            <a:extLst>
              <a:ext uri="{FF2B5EF4-FFF2-40B4-BE49-F238E27FC236}">
                <a16:creationId xmlns:a16="http://schemas.microsoft.com/office/drawing/2014/main" id="{E37D6CB0-D551-A4B2-8502-C0C2AC6C0EE4}"/>
              </a:ext>
            </a:extLst>
          </p:cNvPr>
          <p:cNvSpPr txBox="1"/>
          <p:nvPr/>
        </p:nvSpPr>
        <p:spPr>
          <a:xfrm>
            <a:off x="10712647" y="1164400"/>
            <a:ext cx="6598920" cy="3046988"/>
          </a:xfrm>
          <a:prstGeom prst="rect">
            <a:avLst/>
          </a:prstGeom>
        </p:spPr>
        <p:txBody>
          <a:bodyPr wrap="square" lIns="0" tIns="0" rIns="0" bIns="0" rtlCol="0" anchor="t">
            <a:spAutoFit/>
          </a:bodyPr>
          <a:lstStyle/>
          <a:p>
            <a:pPr algn="r"/>
            <a:r>
              <a:rPr lang="en-US" altLang="zh-CN" sz="6600" b="1" dirty="0">
                <a:latin typeface="Times New Roman" panose="02020603050405020304" pitchFamily="18" charset="0"/>
                <a:cs typeface="Times New Roman" panose="02020603050405020304" pitchFamily="18" charset="0"/>
              </a:rPr>
              <a:t> 2.1</a:t>
            </a:r>
          </a:p>
          <a:p>
            <a:pPr algn="r"/>
            <a:r>
              <a:rPr lang="en-US" altLang="zh-CN" sz="6600" b="1" dirty="0">
                <a:latin typeface="Times New Roman" panose="02020603050405020304" pitchFamily="18" charset="0"/>
                <a:cs typeface="Times New Roman" panose="02020603050405020304" pitchFamily="18" charset="0"/>
              </a:rPr>
              <a:t> Research Objectives</a:t>
            </a:r>
            <a:endParaRPr lang="zh-CN" altLang="zh-CN" sz="6600" dirty="0">
              <a:latin typeface="Times New Roman" panose="02020603050405020304" pitchFamily="18" charset="0"/>
              <a:cs typeface="Times New Roman" panose="02020603050405020304" pitchFamily="18" charset="0"/>
            </a:endParaRPr>
          </a:p>
        </p:txBody>
      </p:sp>
      <p:grpSp>
        <p:nvGrpSpPr>
          <p:cNvPr id="34" name="组合 33">
            <a:extLst>
              <a:ext uri="{FF2B5EF4-FFF2-40B4-BE49-F238E27FC236}">
                <a16:creationId xmlns:a16="http://schemas.microsoft.com/office/drawing/2014/main" id="{A9E6D883-42EE-071C-A617-0439F04C6CA1}"/>
              </a:ext>
            </a:extLst>
          </p:cNvPr>
          <p:cNvGrpSpPr/>
          <p:nvPr/>
        </p:nvGrpSpPr>
        <p:grpSpPr>
          <a:xfrm>
            <a:off x="914400" y="4995978"/>
            <a:ext cx="12064935" cy="2369880"/>
            <a:chOff x="8569167" y="4705594"/>
            <a:chExt cx="10416310" cy="2369880"/>
          </a:xfrm>
        </p:grpSpPr>
        <p:sp>
          <p:nvSpPr>
            <p:cNvPr id="3" name="TextBox 7">
              <a:extLst>
                <a:ext uri="{FF2B5EF4-FFF2-40B4-BE49-F238E27FC236}">
                  <a16:creationId xmlns:a16="http://schemas.microsoft.com/office/drawing/2014/main" id="{814491C4-0C06-4675-A900-4AA523FCB48D}"/>
                </a:ext>
              </a:extLst>
            </p:cNvPr>
            <p:cNvSpPr txBox="1"/>
            <p:nvPr/>
          </p:nvSpPr>
          <p:spPr>
            <a:xfrm>
              <a:off x="9882909" y="4705594"/>
              <a:ext cx="9102568" cy="2369880"/>
            </a:xfrm>
            <a:prstGeom prst="rect">
              <a:avLst/>
            </a:prstGeom>
          </p:spPr>
          <p:txBody>
            <a:bodyPr wrap="square" lIns="0" tIns="0" rIns="0" bIns="0" rtlCol="0" anchor="t">
              <a:spAutoFit/>
            </a:bodyPr>
            <a:lstStyle/>
            <a:p>
              <a:pPr lvl="0" algn="just"/>
              <a:r>
                <a:rPr lang="en-US" altLang="zh-CN" sz="3800" dirty="0">
                  <a:latin typeface="Times New Roman" panose="02020603050405020304" pitchFamily="18" charset="0"/>
                  <a:cs typeface="Times New Roman" panose="02020603050405020304" pitchFamily="18" charset="0"/>
                </a:rPr>
                <a:t>Analyze the formation mechanism of discrimination driven by Native Speakerism, linguistic hegemony, and market interests. (e.g., parental “whiteness” consumption preferences).</a:t>
              </a:r>
              <a:r>
                <a:rPr lang="zh-CN" altLang="zh-CN" sz="3800" dirty="0">
                  <a:latin typeface="Times New Roman" panose="02020603050405020304" pitchFamily="18" charset="0"/>
                  <a:cs typeface="Times New Roman" panose="02020603050405020304" pitchFamily="18" charset="0"/>
                </a:rPr>
                <a:t> </a:t>
              </a:r>
            </a:p>
          </p:txBody>
        </p:sp>
        <p:grpSp>
          <p:nvGrpSpPr>
            <p:cNvPr id="20" name="Group 8">
              <a:extLst>
                <a:ext uri="{FF2B5EF4-FFF2-40B4-BE49-F238E27FC236}">
                  <a16:creationId xmlns:a16="http://schemas.microsoft.com/office/drawing/2014/main" id="{71D4200E-AD1A-88DD-6BF7-6B6DEECD758B}"/>
                </a:ext>
              </a:extLst>
            </p:cNvPr>
            <p:cNvGrpSpPr/>
            <p:nvPr/>
          </p:nvGrpSpPr>
          <p:grpSpPr>
            <a:xfrm>
              <a:off x="8569167" y="4986116"/>
              <a:ext cx="1152000" cy="1152000"/>
              <a:chOff x="0" y="0"/>
              <a:chExt cx="812800" cy="812800"/>
            </a:xfrm>
          </p:grpSpPr>
          <p:sp>
            <p:nvSpPr>
              <p:cNvPr id="21" name="Freeform 9">
                <a:extLst>
                  <a:ext uri="{FF2B5EF4-FFF2-40B4-BE49-F238E27FC236}">
                    <a16:creationId xmlns:a16="http://schemas.microsoft.com/office/drawing/2014/main" id="{C3259454-EF13-C393-5F64-DA2E08EEF3B6}"/>
                  </a:ext>
                </a:extLst>
              </p:cNvPr>
              <p:cNvSpPr/>
              <p:nvPr/>
            </p:nvSpPr>
            <p:spPr>
              <a:xfrm>
                <a:off x="0" y="0"/>
                <a:ext cx="812800" cy="812800"/>
              </a:xfrm>
              <a:custGeom>
                <a:avLst/>
                <a:gdLst/>
                <a:ahLst/>
                <a:cxnLst/>
                <a:rect l="l" t="t" r="r" b="b"/>
                <a:pathLst>
                  <a:path w="812800" h="812800">
                    <a:moveTo>
                      <a:pt x="406400" y="0"/>
                    </a:moveTo>
                    <a:cubicBezTo>
                      <a:pt x="181951" y="0"/>
                      <a:pt x="0" y="181951"/>
                      <a:pt x="0" y="406400"/>
                    </a:cubicBezTo>
                    <a:cubicBezTo>
                      <a:pt x="0" y="630849"/>
                      <a:pt x="181951" y="812800"/>
                      <a:pt x="406400" y="812800"/>
                    </a:cubicBezTo>
                    <a:cubicBezTo>
                      <a:pt x="630849" y="812800"/>
                      <a:pt x="812800" y="630849"/>
                      <a:pt x="812800" y="406400"/>
                    </a:cubicBezTo>
                    <a:cubicBezTo>
                      <a:pt x="812800" y="181951"/>
                      <a:pt x="630849" y="0"/>
                      <a:pt x="406400" y="0"/>
                    </a:cubicBezTo>
                    <a:close/>
                  </a:path>
                </a:pathLst>
              </a:custGeom>
              <a:gradFill rotWithShape="1">
                <a:gsLst>
                  <a:gs pos="0">
                    <a:srgbClr val="67AB93">
                      <a:alpha val="100000"/>
                    </a:srgbClr>
                  </a:gs>
                  <a:gs pos="100000">
                    <a:srgbClr val="C4E8E6">
                      <a:alpha val="19500"/>
                    </a:srgbClr>
                  </a:gs>
                </a:gsLst>
                <a:path path="circle">
                  <a:fillToRect r="100000" b="100000"/>
                </a:path>
                <a:tileRect l="-100000" t="-100000"/>
              </a:gradFill>
              <a:ln cap="sq">
                <a:noFill/>
                <a:prstDash val="solid"/>
                <a:miter/>
              </a:ln>
            </p:spPr>
            <p:txBody>
              <a:bodyPr/>
              <a:lstStyle/>
              <a:p>
                <a:endParaRPr lang="zh-CN" altLang="en-US"/>
              </a:p>
            </p:txBody>
          </p:sp>
          <p:sp>
            <p:nvSpPr>
              <p:cNvPr id="22" name="TextBox 10">
                <a:extLst>
                  <a:ext uri="{FF2B5EF4-FFF2-40B4-BE49-F238E27FC236}">
                    <a16:creationId xmlns:a16="http://schemas.microsoft.com/office/drawing/2014/main" id="{62092B6A-0863-8026-A23F-92F4D3235065}"/>
                  </a:ext>
                </a:extLst>
              </p:cNvPr>
              <p:cNvSpPr txBox="1"/>
              <p:nvPr/>
            </p:nvSpPr>
            <p:spPr>
              <a:xfrm>
                <a:off x="76200" y="66675"/>
                <a:ext cx="660400" cy="669925"/>
              </a:xfrm>
              <a:prstGeom prst="rect">
                <a:avLst/>
              </a:prstGeom>
            </p:spPr>
            <p:txBody>
              <a:bodyPr lIns="50800" tIns="50800" rIns="50800" bIns="50800" rtlCol="0" anchor="ctr"/>
              <a:lstStyle/>
              <a:p>
                <a:pPr marL="0" lvl="0" indent="0" algn="ctr">
                  <a:lnSpc>
                    <a:spcPts val="2683"/>
                  </a:lnSpc>
                  <a:spcBef>
                    <a:spcPct val="0"/>
                  </a:spcBef>
                </a:pPr>
                <a:endParaRPr/>
              </a:p>
            </p:txBody>
          </p:sp>
        </p:grpSp>
      </p:grpSp>
      <p:grpSp>
        <p:nvGrpSpPr>
          <p:cNvPr id="35" name="组合 34">
            <a:extLst>
              <a:ext uri="{FF2B5EF4-FFF2-40B4-BE49-F238E27FC236}">
                <a16:creationId xmlns:a16="http://schemas.microsoft.com/office/drawing/2014/main" id="{97309865-66E4-BA00-6B34-994957380FAF}"/>
              </a:ext>
            </a:extLst>
          </p:cNvPr>
          <p:cNvGrpSpPr/>
          <p:nvPr/>
        </p:nvGrpSpPr>
        <p:grpSpPr>
          <a:xfrm>
            <a:off x="868433" y="2095500"/>
            <a:ext cx="12110902" cy="2277547"/>
            <a:chOff x="8569167" y="3230818"/>
            <a:chExt cx="10637767" cy="2277547"/>
          </a:xfrm>
        </p:grpSpPr>
        <p:sp>
          <p:nvSpPr>
            <p:cNvPr id="2" name="TextBox 7">
              <a:extLst>
                <a:ext uri="{FF2B5EF4-FFF2-40B4-BE49-F238E27FC236}">
                  <a16:creationId xmlns:a16="http://schemas.microsoft.com/office/drawing/2014/main" id="{6DF7F617-EAF3-633F-87F9-976C974A3C16}"/>
                </a:ext>
              </a:extLst>
            </p:cNvPr>
            <p:cNvSpPr txBox="1"/>
            <p:nvPr/>
          </p:nvSpPr>
          <p:spPr>
            <a:xfrm>
              <a:off x="10058400" y="3230818"/>
              <a:ext cx="9148534" cy="2277547"/>
            </a:xfrm>
            <a:prstGeom prst="rect">
              <a:avLst/>
            </a:prstGeom>
          </p:spPr>
          <p:txBody>
            <a:bodyPr wrap="square" lIns="0" tIns="0" rIns="0" bIns="0" rtlCol="0" anchor="t">
              <a:spAutoFit/>
            </a:bodyPr>
            <a:lstStyle/>
            <a:p>
              <a:pPr lvl="0" algn="just"/>
              <a:r>
                <a:rPr lang="en-US" altLang="zh-CN" sz="3700" dirty="0">
                  <a:latin typeface="Times New Roman" panose="02020603050405020304" pitchFamily="18" charset="0"/>
                  <a:cs typeface="Times New Roman" panose="02020603050405020304" pitchFamily="18" charset="0"/>
                </a:rPr>
                <a:t>Systematically identify the specific manifestations and contextual characteristics of accent discrimination faced by peripheral-circle foreign teachers in tutoring institutions.</a:t>
              </a:r>
              <a:endParaRPr lang="zh-CN" altLang="zh-CN" sz="3700" dirty="0">
                <a:latin typeface="Times New Roman" panose="02020603050405020304" pitchFamily="18" charset="0"/>
                <a:cs typeface="Times New Roman" panose="02020603050405020304" pitchFamily="18" charset="0"/>
              </a:endParaRPr>
            </a:p>
          </p:txBody>
        </p:sp>
        <p:grpSp>
          <p:nvGrpSpPr>
            <p:cNvPr id="23" name="Group 11">
              <a:extLst>
                <a:ext uri="{FF2B5EF4-FFF2-40B4-BE49-F238E27FC236}">
                  <a16:creationId xmlns:a16="http://schemas.microsoft.com/office/drawing/2014/main" id="{7E848BD8-7A78-1B3B-037C-AAAA855AB28A}"/>
                </a:ext>
              </a:extLst>
            </p:cNvPr>
            <p:cNvGrpSpPr/>
            <p:nvPr/>
          </p:nvGrpSpPr>
          <p:grpSpPr>
            <a:xfrm>
              <a:off x="8569167" y="3256070"/>
              <a:ext cx="1152000" cy="1152000"/>
              <a:chOff x="0" y="0"/>
              <a:chExt cx="812800" cy="812800"/>
            </a:xfrm>
          </p:grpSpPr>
          <p:sp>
            <p:nvSpPr>
              <p:cNvPr id="24" name="Freeform 12">
                <a:extLst>
                  <a:ext uri="{FF2B5EF4-FFF2-40B4-BE49-F238E27FC236}">
                    <a16:creationId xmlns:a16="http://schemas.microsoft.com/office/drawing/2014/main" id="{53EF12AB-FD48-441F-B87D-DBF64FD85DB4}"/>
                  </a:ext>
                </a:extLst>
              </p:cNvPr>
              <p:cNvSpPr/>
              <p:nvPr/>
            </p:nvSpPr>
            <p:spPr>
              <a:xfrm>
                <a:off x="0" y="0"/>
                <a:ext cx="812800" cy="812800"/>
              </a:xfrm>
              <a:custGeom>
                <a:avLst/>
                <a:gdLst/>
                <a:ahLst/>
                <a:cxnLst/>
                <a:rect l="l" t="t" r="r" b="b"/>
                <a:pathLst>
                  <a:path w="812800" h="812800">
                    <a:moveTo>
                      <a:pt x="406400" y="0"/>
                    </a:moveTo>
                    <a:cubicBezTo>
                      <a:pt x="181951" y="0"/>
                      <a:pt x="0" y="181951"/>
                      <a:pt x="0" y="406400"/>
                    </a:cubicBezTo>
                    <a:cubicBezTo>
                      <a:pt x="0" y="630849"/>
                      <a:pt x="181951" y="812800"/>
                      <a:pt x="406400" y="812800"/>
                    </a:cubicBezTo>
                    <a:cubicBezTo>
                      <a:pt x="630849" y="812800"/>
                      <a:pt x="812800" y="630849"/>
                      <a:pt x="812800" y="406400"/>
                    </a:cubicBezTo>
                    <a:cubicBezTo>
                      <a:pt x="812800" y="181951"/>
                      <a:pt x="630849" y="0"/>
                      <a:pt x="406400" y="0"/>
                    </a:cubicBezTo>
                    <a:close/>
                  </a:path>
                </a:pathLst>
              </a:custGeom>
              <a:gradFill rotWithShape="1">
                <a:gsLst>
                  <a:gs pos="0">
                    <a:srgbClr val="73B5CD">
                      <a:alpha val="100000"/>
                    </a:srgbClr>
                  </a:gs>
                  <a:gs pos="100000">
                    <a:srgbClr val="FFFFFF">
                      <a:alpha val="100000"/>
                    </a:srgbClr>
                  </a:gs>
                </a:gsLst>
                <a:path path="circle">
                  <a:fillToRect r="100000" b="100000"/>
                </a:path>
                <a:tileRect l="-100000" t="-100000"/>
              </a:gradFill>
            </p:spPr>
            <p:txBody>
              <a:bodyPr/>
              <a:lstStyle/>
              <a:p>
                <a:endParaRPr lang="zh-CN" altLang="en-US"/>
              </a:p>
            </p:txBody>
          </p:sp>
          <p:sp>
            <p:nvSpPr>
              <p:cNvPr id="25" name="TextBox 13">
                <a:extLst>
                  <a:ext uri="{FF2B5EF4-FFF2-40B4-BE49-F238E27FC236}">
                    <a16:creationId xmlns:a16="http://schemas.microsoft.com/office/drawing/2014/main" id="{625A9C3C-D862-59EC-218E-8BBC687A122F}"/>
                  </a:ext>
                </a:extLst>
              </p:cNvPr>
              <p:cNvSpPr txBox="1"/>
              <p:nvPr/>
            </p:nvSpPr>
            <p:spPr>
              <a:xfrm>
                <a:off x="76200" y="66675"/>
                <a:ext cx="660400" cy="669925"/>
              </a:xfrm>
              <a:prstGeom prst="rect">
                <a:avLst/>
              </a:prstGeom>
            </p:spPr>
            <p:txBody>
              <a:bodyPr lIns="50800" tIns="50800" rIns="50800" bIns="50800" rtlCol="0" anchor="ctr"/>
              <a:lstStyle/>
              <a:p>
                <a:pPr algn="ctr">
                  <a:lnSpc>
                    <a:spcPts val="2683"/>
                  </a:lnSpc>
                </a:pPr>
                <a:endParaRPr/>
              </a:p>
            </p:txBody>
          </p:sp>
        </p:grpSp>
      </p:grpSp>
      <p:grpSp>
        <p:nvGrpSpPr>
          <p:cNvPr id="33" name="组合 32">
            <a:extLst>
              <a:ext uri="{FF2B5EF4-FFF2-40B4-BE49-F238E27FC236}">
                <a16:creationId xmlns:a16="http://schemas.microsoft.com/office/drawing/2014/main" id="{D9C0DE4A-F92F-0C02-1D00-C8DD845A2D5E}"/>
              </a:ext>
            </a:extLst>
          </p:cNvPr>
          <p:cNvGrpSpPr/>
          <p:nvPr/>
        </p:nvGrpSpPr>
        <p:grpSpPr>
          <a:xfrm>
            <a:off x="914399" y="7920985"/>
            <a:ext cx="12064935" cy="2369880"/>
            <a:chOff x="8569167" y="7083833"/>
            <a:chExt cx="10591800" cy="2369880"/>
          </a:xfrm>
        </p:grpSpPr>
        <p:sp>
          <p:nvSpPr>
            <p:cNvPr id="4" name="TextBox 7">
              <a:extLst>
                <a:ext uri="{FF2B5EF4-FFF2-40B4-BE49-F238E27FC236}">
                  <a16:creationId xmlns:a16="http://schemas.microsoft.com/office/drawing/2014/main" id="{772F5B37-FC5A-9382-3A6B-9A3C42B8E6C3}"/>
                </a:ext>
              </a:extLst>
            </p:cNvPr>
            <p:cNvSpPr txBox="1"/>
            <p:nvPr/>
          </p:nvSpPr>
          <p:spPr>
            <a:xfrm>
              <a:off x="10058399" y="7083833"/>
              <a:ext cx="9102568" cy="2369880"/>
            </a:xfrm>
            <a:prstGeom prst="rect">
              <a:avLst/>
            </a:prstGeom>
          </p:spPr>
          <p:txBody>
            <a:bodyPr wrap="square" lIns="0" tIns="0" rIns="0" bIns="0" rtlCol="0" anchor="t">
              <a:spAutoFit/>
            </a:bodyPr>
            <a:lstStyle/>
            <a:p>
              <a:pPr lvl="0" algn="just"/>
              <a:r>
                <a:rPr lang="en-US" altLang="zh-CN" sz="3800" dirty="0">
                  <a:latin typeface="Times New Roman" panose="02020603050405020304" pitchFamily="18" charset="0"/>
                  <a:cs typeface="Times New Roman" panose="02020603050405020304" pitchFamily="18" charset="0"/>
                </a:rPr>
                <a:t>Propose feasible and inclusive teaching practices based on World Englishes theory and ELF’s intelligibility principle, and anti-racist ELT frameworks (Kubota, 2023).</a:t>
              </a:r>
              <a:r>
                <a:rPr lang="zh-CN" altLang="zh-CN" sz="3800" dirty="0">
                  <a:latin typeface="Times New Roman" panose="02020603050405020304" pitchFamily="18" charset="0"/>
                  <a:cs typeface="Times New Roman" panose="02020603050405020304" pitchFamily="18" charset="0"/>
                </a:rPr>
                <a:t> </a:t>
              </a:r>
            </a:p>
          </p:txBody>
        </p:sp>
        <p:grpSp>
          <p:nvGrpSpPr>
            <p:cNvPr id="28" name="Group 14">
              <a:extLst>
                <a:ext uri="{FF2B5EF4-FFF2-40B4-BE49-F238E27FC236}">
                  <a16:creationId xmlns:a16="http://schemas.microsoft.com/office/drawing/2014/main" id="{204D5DDD-35D9-9A8D-B793-B143169B9974}"/>
                </a:ext>
              </a:extLst>
            </p:cNvPr>
            <p:cNvGrpSpPr/>
            <p:nvPr/>
          </p:nvGrpSpPr>
          <p:grpSpPr>
            <a:xfrm>
              <a:off x="8569167" y="7083833"/>
              <a:ext cx="1152000" cy="1152000"/>
              <a:chOff x="0" y="0"/>
              <a:chExt cx="812800" cy="812800"/>
            </a:xfrm>
          </p:grpSpPr>
          <p:sp>
            <p:nvSpPr>
              <p:cNvPr id="30" name="Freeform 15">
                <a:extLst>
                  <a:ext uri="{FF2B5EF4-FFF2-40B4-BE49-F238E27FC236}">
                    <a16:creationId xmlns:a16="http://schemas.microsoft.com/office/drawing/2014/main" id="{CC01AC04-745D-9E45-EA0A-3D35833582A1}"/>
                  </a:ext>
                </a:extLst>
              </p:cNvPr>
              <p:cNvSpPr/>
              <p:nvPr/>
            </p:nvSpPr>
            <p:spPr>
              <a:xfrm>
                <a:off x="0" y="0"/>
                <a:ext cx="812800" cy="812800"/>
              </a:xfrm>
              <a:custGeom>
                <a:avLst/>
                <a:gdLst/>
                <a:ahLst/>
                <a:cxnLst/>
                <a:rect l="l" t="t" r="r" b="b"/>
                <a:pathLst>
                  <a:path w="812800" h="812800">
                    <a:moveTo>
                      <a:pt x="406400" y="0"/>
                    </a:moveTo>
                    <a:cubicBezTo>
                      <a:pt x="181951" y="0"/>
                      <a:pt x="0" y="181951"/>
                      <a:pt x="0" y="406400"/>
                    </a:cubicBezTo>
                    <a:cubicBezTo>
                      <a:pt x="0" y="630849"/>
                      <a:pt x="181951" y="812800"/>
                      <a:pt x="406400" y="812800"/>
                    </a:cubicBezTo>
                    <a:cubicBezTo>
                      <a:pt x="630849" y="812800"/>
                      <a:pt x="812800" y="630849"/>
                      <a:pt x="812800" y="406400"/>
                    </a:cubicBezTo>
                    <a:cubicBezTo>
                      <a:pt x="812800" y="181951"/>
                      <a:pt x="630849" y="0"/>
                      <a:pt x="406400" y="0"/>
                    </a:cubicBezTo>
                    <a:close/>
                  </a:path>
                </a:pathLst>
              </a:custGeom>
              <a:gradFill rotWithShape="1">
                <a:gsLst>
                  <a:gs pos="0">
                    <a:srgbClr val="8D85CD">
                      <a:alpha val="82500"/>
                    </a:srgbClr>
                  </a:gs>
                  <a:gs pos="100000">
                    <a:srgbClr val="FFFFFF">
                      <a:alpha val="100000"/>
                    </a:srgbClr>
                  </a:gs>
                </a:gsLst>
                <a:lin ang="2700000"/>
              </a:gradFill>
              <a:ln cap="sq">
                <a:noFill/>
                <a:prstDash val="solid"/>
                <a:miter/>
              </a:ln>
            </p:spPr>
            <p:txBody>
              <a:bodyPr/>
              <a:lstStyle/>
              <a:p>
                <a:endParaRPr lang="zh-CN" altLang="en-US"/>
              </a:p>
            </p:txBody>
          </p:sp>
          <p:sp>
            <p:nvSpPr>
              <p:cNvPr id="31" name="TextBox 16">
                <a:extLst>
                  <a:ext uri="{FF2B5EF4-FFF2-40B4-BE49-F238E27FC236}">
                    <a16:creationId xmlns:a16="http://schemas.microsoft.com/office/drawing/2014/main" id="{E84760E4-E74F-0FDB-0318-98E98FEBDBCF}"/>
                  </a:ext>
                </a:extLst>
              </p:cNvPr>
              <p:cNvSpPr txBox="1"/>
              <p:nvPr/>
            </p:nvSpPr>
            <p:spPr>
              <a:xfrm>
                <a:off x="76200" y="66675"/>
                <a:ext cx="660400" cy="669925"/>
              </a:xfrm>
              <a:prstGeom prst="rect">
                <a:avLst/>
              </a:prstGeom>
            </p:spPr>
            <p:txBody>
              <a:bodyPr lIns="50800" tIns="50800" rIns="50800" bIns="50800" rtlCol="0" anchor="ctr"/>
              <a:lstStyle/>
              <a:p>
                <a:pPr marL="0" lvl="0" indent="0" algn="ctr">
                  <a:lnSpc>
                    <a:spcPts val="2683"/>
                  </a:lnSpc>
                  <a:spcBef>
                    <a:spcPct val="0"/>
                  </a:spcBef>
                </a:pPr>
                <a:endParaRPr/>
              </a:p>
            </p:txBody>
          </p:sp>
        </p:grpSp>
      </p:grpSp>
      <p:pic>
        <p:nvPicPr>
          <p:cNvPr id="39" name="图片 38">
            <a:extLst>
              <a:ext uri="{FF2B5EF4-FFF2-40B4-BE49-F238E27FC236}">
                <a16:creationId xmlns:a16="http://schemas.microsoft.com/office/drawing/2014/main" id="{B03BE79E-1D94-25B9-7876-B7B3F41E741F}"/>
              </a:ext>
            </a:extLst>
          </p:cNvPr>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774785" y="7930275"/>
            <a:ext cx="827483" cy="827483"/>
          </a:xfrm>
          <a:prstGeom prst="rect">
            <a:avLst/>
          </a:prstGeom>
        </p:spPr>
      </p:pic>
      <p:pic>
        <p:nvPicPr>
          <p:cNvPr id="43" name="图片 42">
            <a:extLst>
              <a:ext uri="{FF2B5EF4-FFF2-40B4-BE49-F238E27FC236}">
                <a16:creationId xmlns:a16="http://schemas.microsoft.com/office/drawing/2014/main" id="{B1DB9D30-E5DB-E7F4-1466-62E60652C153}"/>
              </a:ext>
            </a:extLst>
          </p:cNvPr>
          <p:cNvPicPr>
            <a:picLocks noChangeAspect="1"/>
          </p:cNvPicPr>
          <p:nvPr/>
        </p:nvPicPr>
        <p:blipFill>
          <a:blip r:embed="rId3" cstate="print">
            <a:biLevel thresh="50000"/>
            <a:extLst>
              <a:ext uri="{28A0092B-C50C-407E-A947-70E740481C1C}">
                <a14:useLocalDpi xmlns:a14="http://schemas.microsoft.com/office/drawing/2010/main" val="0"/>
              </a:ext>
            </a:extLst>
          </a:blip>
          <a:stretch>
            <a:fillRect/>
          </a:stretch>
        </p:blipFill>
        <p:spPr>
          <a:xfrm>
            <a:off x="774568" y="2230624"/>
            <a:ext cx="754959" cy="754959"/>
          </a:xfrm>
          <a:prstGeom prst="rect">
            <a:avLst/>
          </a:prstGeom>
        </p:spPr>
      </p:pic>
      <p:pic>
        <p:nvPicPr>
          <p:cNvPr id="47" name="图片 46">
            <a:extLst>
              <a:ext uri="{FF2B5EF4-FFF2-40B4-BE49-F238E27FC236}">
                <a16:creationId xmlns:a16="http://schemas.microsoft.com/office/drawing/2014/main" id="{2E136278-E393-C6F9-52C1-7F1DE1A7AFE2}"/>
              </a:ext>
            </a:extLst>
          </p:cNvPr>
          <p:cNvPicPr>
            <a:picLocks noChangeAspect="1"/>
          </p:cNvPicPr>
          <p:nvPr/>
        </p:nvPicPr>
        <p:blipFill>
          <a:blip r:embed="rId4">
            <a:biLevel thresh="50000"/>
            <a:extLst>
              <a:ext uri="{28A0092B-C50C-407E-A947-70E740481C1C}">
                <a14:useLocalDpi xmlns:a14="http://schemas.microsoft.com/office/drawing/2010/main" val="0"/>
              </a:ext>
            </a:extLst>
          </a:blip>
          <a:stretch>
            <a:fillRect/>
          </a:stretch>
        </p:blipFill>
        <p:spPr>
          <a:xfrm>
            <a:off x="750505" y="5238948"/>
            <a:ext cx="846728" cy="846728"/>
          </a:xfrm>
          <a:prstGeom prst="rect">
            <a:avLst/>
          </a:prstGeom>
        </p:spPr>
      </p:pic>
    </p:spTree>
    <p:extLst>
      <p:ext uri="{BB962C8B-B14F-4D97-AF65-F5344CB8AC3E}">
        <p14:creationId xmlns:p14="http://schemas.microsoft.com/office/powerpoint/2010/main" val="3222571044"/>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rgbClr val="EBEBEB"/>
        </a:solidFill>
        <a:effectLst/>
      </p:bgPr>
    </p:bg>
    <p:spTree>
      <p:nvGrpSpPr>
        <p:cNvPr id="1" name="">
          <a:extLst>
            <a:ext uri="{FF2B5EF4-FFF2-40B4-BE49-F238E27FC236}">
              <a16:creationId xmlns:a16="http://schemas.microsoft.com/office/drawing/2014/main" id="{C046F0F4-66C0-121D-C07D-994DBB9E44EA}"/>
            </a:ext>
          </a:extLst>
        </p:cNvPr>
        <p:cNvGrpSpPr/>
        <p:nvPr/>
      </p:nvGrpSpPr>
      <p:grpSpPr>
        <a:xfrm>
          <a:off x="0" y="0"/>
          <a:ext cx="0" cy="0"/>
          <a:chOff x="0" y="0"/>
          <a:chExt cx="0" cy="0"/>
        </a:xfrm>
      </p:grpSpPr>
      <p:sp>
        <p:nvSpPr>
          <p:cNvPr id="2" name="TextBox 7">
            <a:extLst>
              <a:ext uri="{FF2B5EF4-FFF2-40B4-BE49-F238E27FC236}">
                <a16:creationId xmlns:a16="http://schemas.microsoft.com/office/drawing/2014/main" id="{0BF25D1D-FF5D-2737-E358-076FB9A2B0B3}"/>
              </a:ext>
            </a:extLst>
          </p:cNvPr>
          <p:cNvSpPr txBox="1"/>
          <p:nvPr/>
        </p:nvSpPr>
        <p:spPr>
          <a:xfrm>
            <a:off x="9677400" y="395448"/>
            <a:ext cx="8169416" cy="769441"/>
          </a:xfrm>
          <a:prstGeom prst="rect">
            <a:avLst/>
          </a:prstGeom>
        </p:spPr>
        <p:txBody>
          <a:bodyPr wrap="square" lIns="0" tIns="0" rIns="0" bIns="0" rtlCol="0" anchor="t">
            <a:spAutoFit/>
          </a:bodyPr>
          <a:lstStyle/>
          <a:p>
            <a:r>
              <a:rPr lang="en-US" altLang="zh-CN" sz="5000" b="1" dirty="0">
                <a:latin typeface="Times New Roman" panose="02020603050405020304" pitchFamily="18" charset="0"/>
                <a:cs typeface="Times New Roman" panose="02020603050405020304" pitchFamily="18" charset="0"/>
              </a:rPr>
              <a:t>2.2 Core Research Questions</a:t>
            </a:r>
            <a:endParaRPr lang="zh-CN" altLang="zh-CN" sz="5000" dirty="0">
              <a:latin typeface="Times New Roman" panose="02020603050405020304" pitchFamily="18" charset="0"/>
              <a:cs typeface="Times New Roman" panose="02020603050405020304" pitchFamily="18" charset="0"/>
            </a:endParaRPr>
          </a:p>
        </p:txBody>
      </p:sp>
      <p:sp>
        <p:nvSpPr>
          <p:cNvPr id="8" name="Freeform 34">
            <a:extLst>
              <a:ext uri="{FF2B5EF4-FFF2-40B4-BE49-F238E27FC236}">
                <a16:creationId xmlns:a16="http://schemas.microsoft.com/office/drawing/2014/main" id="{E239B05E-DFF5-4803-50FD-D71D0FBA92B0}"/>
              </a:ext>
            </a:extLst>
          </p:cNvPr>
          <p:cNvSpPr/>
          <p:nvPr/>
        </p:nvSpPr>
        <p:spPr>
          <a:xfrm rot="806387">
            <a:off x="7411929" y="6361449"/>
            <a:ext cx="13935574" cy="7064213"/>
          </a:xfrm>
          <a:custGeom>
            <a:avLst/>
            <a:gdLst/>
            <a:ahLst/>
            <a:cxnLst/>
            <a:rect l="l" t="t" r="r" b="b"/>
            <a:pathLst>
              <a:path w="3895005" h="1650508">
                <a:moveTo>
                  <a:pt x="0" y="0"/>
                </a:moveTo>
                <a:lnTo>
                  <a:pt x="3895005" y="0"/>
                </a:lnTo>
                <a:lnTo>
                  <a:pt x="3895005" y="1650508"/>
                </a:lnTo>
                <a:lnTo>
                  <a:pt x="0" y="1650508"/>
                </a:lnTo>
                <a:lnTo>
                  <a:pt x="0" y="0"/>
                </a:lnTo>
                <a:close/>
              </a:path>
            </a:pathLst>
          </a:custGeom>
          <a:blipFill>
            <a:blip r:embed="rId2">
              <a:alphaModFix amt="85000"/>
            </a:blip>
            <a:stretch>
              <a:fillRect/>
            </a:stretch>
          </a:blipFill>
        </p:spPr>
        <p:txBody>
          <a:bodyPr/>
          <a:lstStyle/>
          <a:p>
            <a:endParaRPr lang="zh-CN" altLang="en-US"/>
          </a:p>
        </p:txBody>
      </p:sp>
      <p:sp>
        <p:nvSpPr>
          <p:cNvPr id="9" name="Freeform 34">
            <a:extLst>
              <a:ext uri="{FF2B5EF4-FFF2-40B4-BE49-F238E27FC236}">
                <a16:creationId xmlns:a16="http://schemas.microsoft.com/office/drawing/2014/main" id="{D9D66AC4-CF93-0A90-9C21-9C9F9D119D14}"/>
              </a:ext>
            </a:extLst>
          </p:cNvPr>
          <p:cNvSpPr/>
          <p:nvPr/>
        </p:nvSpPr>
        <p:spPr>
          <a:xfrm rot="806387">
            <a:off x="-6380271" y="-2652412"/>
            <a:ext cx="13935574" cy="7064213"/>
          </a:xfrm>
          <a:custGeom>
            <a:avLst/>
            <a:gdLst/>
            <a:ahLst/>
            <a:cxnLst/>
            <a:rect l="l" t="t" r="r" b="b"/>
            <a:pathLst>
              <a:path w="3895005" h="1650508">
                <a:moveTo>
                  <a:pt x="0" y="0"/>
                </a:moveTo>
                <a:lnTo>
                  <a:pt x="3895005" y="0"/>
                </a:lnTo>
                <a:lnTo>
                  <a:pt x="3895005" y="1650508"/>
                </a:lnTo>
                <a:lnTo>
                  <a:pt x="0" y="1650508"/>
                </a:lnTo>
                <a:lnTo>
                  <a:pt x="0" y="0"/>
                </a:lnTo>
                <a:close/>
              </a:path>
            </a:pathLst>
          </a:custGeom>
          <a:blipFill>
            <a:blip r:embed="rId2">
              <a:alphaModFix amt="85000"/>
            </a:blip>
            <a:stretch>
              <a:fillRect/>
            </a:stretch>
          </a:blipFill>
        </p:spPr>
        <p:txBody>
          <a:bodyPr/>
          <a:lstStyle/>
          <a:p>
            <a:endParaRPr lang="zh-CN" altLang="en-US"/>
          </a:p>
        </p:txBody>
      </p:sp>
      <p:sp>
        <p:nvSpPr>
          <p:cNvPr id="3" name="TextBox 7">
            <a:extLst>
              <a:ext uri="{FF2B5EF4-FFF2-40B4-BE49-F238E27FC236}">
                <a16:creationId xmlns:a16="http://schemas.microsoft.com/office/drawing/2014/main" id="{ACECA334-DD7C-7856-A1AE-D37A7C3C348F}"/>
              </a:ext>
            </a:extLst>
          </p:cNvPr>
          <p:cNvSpPr txBox="1"/>
          <p:nvPr/>
        </p:nvSpPr>
        <p:spPr>
          <a:xfrm>
            <a:off x="868560" y="1405169"/>
            <a:ext cx="16405084" cy="1708160"/>
          </a:xfrm>
          <a:prstGeom prst="rect">
            <a:avLst/>
          </a:prstGeom>
        </p:spPr>
        <p:txBody>
          <a:bodyPr wrap="square" lIns="0" tIns="0" rIns="0" bIns="0" rtlCol="0" anchor="t">
            <a:spAutoFit/>
          </a:bodyPr>
          <a:lstStyle/>
          <a:p>
            <a:pPr marL="742950" lvl="0" indent="-742950" algn="just">
              <a:buFont typeface="+mj-lt"/>
              <a:buAutoNum type="arabicPeriod"/>
            </a:pPr>
            <a:r>
              <a:rPr lang="en-US" altLang="zh-CN" sz="3700" dirty="0">
                <a:latin typeface="Times New Roman" panose="02020603050405020304" pitchFamily="18" charset="0"/>
                <a:cs typeface="Times New Roman" panose="02020603050405020304" pitchFamily="18" charset="0"/>
              </a:rPr>
              <a:t>What specific accent-related discriminatory behaviors do peripheral-circle foreign teachers (from Outer/Expanding Circles) encounter in recruitment, performance evaluation, and teacher-student interaction in tutoring institutions?</a:t>
            </a:r>
          </a:p>
        </p:txBody>
      </p:sp>
      <p:sp>
        <p:nvSpPr>
          <p:cNvPr id="4" name="TextBox 7">
            <a:extLst>
              <a:ext uri="{FF2B5EF4-FFF2-40B4-BE49-F238E27FC236}">
                <a16:creationId xmlns:a16="http://schemas.microsoft.com/office/drawing/2014/main" id="{02BD7DF9-DAEE-B440-0824-A0B853D0C904}"/>
              </a:ext>
            </a:extLst>
          </p:cNvPr>
          <p:cNvSpPr txBox="1"/>
          <p:nvPr/>
        </p:nvSpPr>
        <p:spPr>
          <a:xfrm>
            <a:off x="880283" y="3402621"/>
            <a:ext cx="16405084" cy="1708160"/>
          </a:xfrm>
          <a:prstGeom prst="rect">
            <a:avLst/>
          </a:prstGeom>
        </p:spPr>
        <p:txBody>
          <a:bodyPr wrap="square" lIns="0" tIns="0" rIns="0" bIns="0" rtlCol="0" anchor="t">
            <a:spAutoFit/>
          </a:bodyPr>
          <a:lstStyle/>
          <a:p>
            <a:pPr marL="742950" lvl="0" indent="-742950" algn="just">
              <a:buFont typeface="+mj-lt"/>
              <a:buAutoNum type="arabicPeriod" startAt="2"/>
            </a:pPr>
            <a:r>
              <a:rPr lang="en-US" altLang="zh-CN" sz="3700" dirty="0">
                <a:latin typeface="Times New Roman" panose="02020603050405020304" pitchFamily="18" charset="0"/>
                <a:cs typeface="Times New Roman" panose="02020603050405020304" pitchFamily="18" charset="0"/>
              </a:rPr>
              <a:t>How do the language attitudes of institutional administrators, students, and parents (e.g., perceptions of “standard accents”) influence their professional evaluations of peripheral-circle teachers?</a:t>
            </a:r>
          </a:p>
        </p:txBody>
      </p:sp>
      <p:sp>
        <p:nvSpPr>
          <p:cNvPr id="5" name="TextBox 7">
            <a:extLst>
              <a:ext uri="{FF2B5EF4-FFF2-40B4-BE49-F238E27FC236}">
                <a16:creationId xmlns:a16="http://schemas.microsoft.com/office/drawing/2014/main" id="{124F81AD-7DF4-9DA2-F517-D89D6022D20A}"/>
              </a:ext>
            </a:extLst>
          </p:cNvPr>
          <p:cNvSpPr txBox="1"/>
          <p:nvPr/>
        </p:nvSpPr>
        <p:spPr>
          <a:xfrm>
            <a:off x="868560" y="5534444"/>
            <a:ext cx="16405084" cy="1708160"/>
          </a:xfrm>
          <a:prstGeom prst="rect">
            <a:avLst/>
          </a:prstGeom>
        </p:spPr>
        <p:txBody>
          <a:bodyPr wrap="square" lIns="0" tIns="0" rIns="0" bIns="0" rtlCol="0" anchor="t">
            <a:spAutoFit/>
          </a:bodyPr>
          <a:lstStyle/>
          <a:p>
            <a:pPr marL="742950" lvl="0" indent="-742950" algn="just">
              <a:buFont typeface="+mj-lt"/>
              <a:buAutoNum type="arabicPeriod" startAt="3"/>
            </a:pPr>
            <a:r>
              <a:rPr lang="en-US" altLang="zh-CN" sz="3700" dirty="0">
                <a:latin typeface="Times New Roman" panose="02020603050405020304" pitchFamily="18" charset="0"/>
                <a:cs typeface="Times New Roman" panose="02020603050405020304" pitchFamily="18" charset="0"/>
              </a:rPr>
              <a:t>What strategies do peripheral-circle teachers adopt to cope with accent discrimination, and how are these strategies associated with their perceptions of the autonomy of their own linguistic varieties?</a:t>
            </a:r>
          </a:p>
        </p:txBody>
      </p:sp>
      <p:sp>
        <p:nvSpPr>
          <p:cNvPr id="6" name="TextBox 7">
            <a:extLst>
              <a:ext uri="{FF2B5EF4-FFF2-40B4-BE49-F238E27FC236}">
                <a16:creationId xmlns:a16="http://schemas.microsoft.com/office/drawing/2014/main" id="{E8CAAAAD-58E3-B44D-5BBF-7405250703C4}"/>
              </a:ext>
            </a:extLst>
          </p:cNvPr>
          <p:cNvSpPr txBox="1"/>
          <p:nvPr/>
        </p:nvSpPr>
        <p:spPr>
          <a:xfrm>
            <a:off x="880283" y="7659921"/>
            <a:ext cx="16405084" cy="1708160"/>
          </a:xfrm>
          <a:prstGeom prst="rect">
            <a:avLst/>
          </a:prstGeom>
        </p:spPr>
        <p:txBody>
          <a:bodyPr wrap="square" lIns="0" tIns="0" rIns="0" bIns="0" rtlCol="0" anchor="t">
            <a:spAutoFit/>
          </a:bodyPr>
          <a:lstStyle/>
          <a:p>
            <a:pPr marL="742950" indent="-742950" algn="just">
              <a:buFont typeface="+mj-lt"/>
              <a:buAutoNum type="arabicPeriod" startAt="4"/>
            </a:pPr>
            <a:r>
              <a:rPr lang="en-US" altLang="zh-CN" sz="3700" dirty="0">
                <a:latin typeface="Times New Roman" panose="02020603050405020304" pitchFamily="18" charset="0"/>
                <a:cs typeface="Times New Roman" panose="02020603050405020304" pitchFamily="18" charset="0"/>
              </a:rPr>
              <a:t>How can tutoring institutions integrate anti-racist and inclusive principles into teacher evaluation, curriculum design, and marketing to address double discrimination?</a:t>
            </a:r>
            <a:endParaRPr lang="zh-CN" altLang="zh-CN" sz="3700" dirty="0">
              <a:latin typeface="Times New Roman" panose="02020603050405020304" pitchFamily="18" charset="0"/>
              <a:cs typeface="Times New Roman" panose="02020603050405020304" pitchFamily="18" charset="0"/>
            </a:endParaRPr>
          </a:p>
        </p:txBody>
      </p:sp>
    </p:spTree>
    <p:extLst>
      <p:ext uri="{BB962C8B-B14F-4D97-AF65-F5344CB8AC3E}">
        <p14:creationId xmlns:p14="http://schemas.microsoft.com/office/powerpoint/2010/main" val="1772386153"/>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rgbClr val="F3F5F5"/>
        </a:solidFill>
        <a:effectLst/>
      </p:bgPr>
    </p:bg>
    <p:spTree>
      <p:nvGrpSpPr>
        <p:cNvPr id="1" name="">
          <a:extLst>
            <a:ext uri="{FF2B5EF4-FFF2-40B4-BE49-F238E27FC236}">
              <a16:creationId xmlns:a16="http://schemas.microsoft.com/office/drawing/2014/main" id="{BB7885F5-215D-3DA5-4D20-93AFAFB11377}"/>
            </a:ext>
          </a:extLst>
        </p:cNvPr>
        <p:cNvGrpSpPr/>
        <p:nvPr/>
      </p:nvGrpSpPr>
      <p:grpSpPr>
        <a:xfrm>
          <a:off x="0" y="0"/>
          <a:ext cx="0" cy="0"/>
          <a:chOff x="0" y="0"/>
          <a:chExt cx="0" cy="0"/>
        </a:xfrm>
      </p:grpSpPr>
      <p:sp>
        <p:nvSpPr>
          <p:cNvPr id="10" name="Freeform 34">
            <a:extLst>
              <a:ext uri="{FF2B5EF4-FFF2-40B4-BE49-F238E27FC236}">
                <a16:creationId xmlns:a16="http://schemas.microsoft.com/office/drawing/2014/main" id="{6417DA03-6AD1-2D54-E82C-177E3AA5001F}"/>
              </a:ext>
            </a:extLst>
          </p:cNvPr>
          <p:cNvSpPr/>
          <p:nvPr/>
        </p:nvSpPr>
        <p:spPr>
          <a:xfrm rot="806387">
            <a:off x="286389" y="1191032"/>
            <a:ext cx="17715221" cy="7904937"/>
          </a:xfrm>
          <a:custGeom>
            <a:avLst/>
            <a:gdLst/>
            <a:ahLst/>
            <a:cxnLst/>
            <a:rect l="l" t="t" r="r" b="b"/>
            <a:pathLst>
              <a:path w="3895005" h="1650508">
                <a:moveTo>
                  <a:pt x="0" y="0"/>
                </a:moveTo>
                <a:lnTo>
                  <a:pt x="3895005" y="0"/>
                </a:lnTo>
                <a:lnTo>
                  <a:pt x="3895005" y="1650508"/>
                </a:lnTo>
                <a:lnTo>
                  <a:pt x="0" y="1650508"/>
                </a:lnTo>
                <a:lnTo>
                  <a:pt x="0" y="0"/>
                </a:lnTo>
                <a:close/>
              </a:path>
            </a:pathLst>
          </a:custGeom>
          <a:blipFill>
            <a:blip r:embed="rId2">
              <a:alphaModFix amt="85000"/>
            </a:blip>
            <a:stretch>
              <a:fillRect/>
            </a:stretch>
          </a:blipFill>
        </p:spPr>
        <p:txBody>
          <a:bodyPr/>
          <a:lstStyle/>
          <a:p>
            <a:endParaRPr lang="zh-CN" altLang="en-US"/>
          </a:p>
        </p:txBody>
      </p:sp>
      <p:sp>
        <p:nvSpPr>
          <p:cNvPr id="2" name="TextBox 3">
            <a:extLst>
              <a:ext uri="{FF2B5EF4-FFF2-40B4-BE49-F238E27FC236}">
                <a16:creationId xmlns:a16="http://schemas.microsoft.com/office/drawing/2014/main" id="{CA1E55F8-6FAD-20F5-D858-975222BC888B}"/>
              </a:ext>
            </a:extLst>
          </p:cNvPr>
          <p:cNvSpPr txBox="1"/>
          <p:nvPr/>
        </p:nvSpPr>
        <p:spPr>
          <a:xfrm>
            <a:off x="3124199" y="3666172"/>
            <a:ext cx="12039600" cy="1477328"/>
          </a:xfrm>
          <a:prstGeom prst="rect">
            <a:avLst/>
          </a:prstGeom>
        </p:spPr>
        <p:txBody>
          <a:bodyPr wrap="square" lIns="0" tIns="0" rIns="0" bIns="0" rtlCol="0" anchor="t">
            <a:spAutoFit/>
          </a:bodyPr>
          <a:lstStyle/>
          <a:p>
            <a:r>
              <a:rPr lang="en-US" altLang="zh-CN" sz="9600" b="1" dirty="0">
                <a:latin typeface="Times New Roman" panose="02020603050405020304" pitchFamily="18" charset="0"/>
                <a:cs typeface="Times New Roman" panose="02020603050405020304" pitchFamily="18" charset="0"/>
              </a:rPr>
              <a:t>III. Literature Review</a:t>
            </a:r>
            <a:endParaRPr lang="zh-CN" altLang="zh-CN" sz="9600" b="1" dirty="0">
              <a:latin typeface="Times New Roman" panose="02020603050405020304" pitchFamily="18" charset="0"/>
              <a:cs typeface="Times New Roman" panose="02020603050405020304" pitchFamily="18" charset="0"/>
            </a:endParaRPr>
          </a:p>
        </p:txBody>
      </p:sp>
    </p:spTree>
    <p:extLst>
      <p:ext uri="{BB962C8B-B14F-4D97-AF65-F5344CB8AC3E}">
        <p14:creationId xmlns:p14="http://schemas.microsoft.com/office/powerpoint/2010/main" val="1430572072"/>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bg>
      <p:bgPr>
        <a:solidFill>
          <a:srgbClr val="EBEBEB"/>
        </a:solidFill>
        <a:effectLst/>
      </p:bgPr>
    </p:bg>
    <p:spTree>
      <p:nvGrpSpPr>
        <p:cNvPr id="1" name="">
          <a:extLst>
            <a:ext uri="{FF2B5EF4-FFF2-40B4-BE49-F238E27FC236}">
              <a16:creationId xmlns:a16="http://schemas.microsoft.com/office/drawing/2014/main" id="{1AFF9AA6-4F6D-47D1-F78C-4587855F6D53}"/>
            </a:ext>
          </a:extLst>
        </p:cNvPr>
        <p:cNvGrpSpPr/>
        <p:nvPr/>
      </p:nvGrpSpPr>
      <p:grpSpPr>
        <a:xfrm>
          <a:off x="0" y="0"/>
          <a:ext cx="0" cy="0"/>
          <a:chOff x="0" y="0"/>
          <a:chExt cx="0" cy="0"/>
        </a:xfrm>
      </p:grpSpPr>
      <p:sp>
        <p:nvSpPr>
          <p:cNvPr id="32" name="Freeform 40">
            <a:extLst>
              <a:ext uri="{FF2B5EF4-FFF2-40B4-BE49-F238E27FC236}">
                <a16:creationId xmlns:a16="http://schemas.microsoft.com/office/drawing/2014/main" id="{DC6D82F8-A5FC-3C1F-E590-48F430D8907B}"/>
              </a:ext>
            </a:extLst>
          </p:cNvPr>
          <p:cNvSpPr/>
          <p:nvPr/>
        </p:nvSpPr>
        <p:spPr>
          <a:xfrm rot="-10800000">
            <a:off x="304798" y="5199069"/>
            <a:ext cx="17221202" cy="6148302"/>
          </a:xfrm>
          <a:custGeom>
            <a:avLst/>
            <a:gdLst/>
            <a:ahLst/>
            <a:cxnLst/>
            <a:rect l="l" t="t" r="r" b="b"/>
            <a:pathLst>
              <a:path w="3078235" h="1985461">
                <a:moveTo>
                  <a:pt x="0" y="0"/>
                </a:moveTo>
                <a:lnTo>
                  <a:pt x="3078235" y="0"/>
                </a:lnTo>
                <a:lnTo>
                  <a:pt x="3078235" y="1985461"/>
                </a:lnTo>
                <a:lnTo>
                  <a:pt x="0" y="1985461"/>
                </a:lnTo>
                <a:lnTo>
                  <a:pt x="0" y="0"/>
                </a:lnTo>
                <a:close/>
              </a:path>
            </a:pathLst>
          </a:custGeom>
          <a:blipFill>
            <a:blip r:embed="rId2"/>
            <a:stretch>
              <a:fillRect/>
            </a:stretch>
          </a:blipFill>
        </p:spPr>
        <p:txBody>
          <a:bodyPr/>
          <a:lstStyle/>
          <a:p>
            <a:endParaRPr lang="zh-CN" altLang="en-US"/>
          </a:p>
        </p:txBody>
      </p:sp>
      <p:sp>
        <p:nvSpPr>
          <p:cNvPr id="26" name="TextBox 7">
            <a:extLst>
              <a:ext uri="{FF2B5EF4-FFF2-40B4-BE49-F238E27FC236}">
                <a16:creationId xmlns:a16="http://schemas.microsoft.com/office/drawing/2014/main" id="{282CDFC8-5B2F-23C8-46A7-57C7C4BAF7BB}"/>
              </a:ext>
            </a:extLst>
          </p:cNvPr>
          <p:cNvSpPr txBox="1"/>
          <p:nvPr/>
        </p:nvSpPr>
        <p:spPr>
          <a:xfrm>
            <a:off x="1028699" y="1397984"/>
            <a:ext cx="15773400" cy="8617744"/>
          </a:xfrm>
          <a:prstGeom prst="rect">
            <a:avLst/>
          </a:prstGeom>
        </p:spPr>
        <p:txBody>
          <a:bodyPr wrap="square" lIns="0" tIns="0" rIns="0" bIns="0" rtlCol="0" anchor="t">
            <a:spAutoFit/>
          </a:bodyPr>
          <a:lstStyle/>
          <a:p>
            <a:pPr indent="457200" algn="just"/>
            <a:r>
              <a:rPr lang="en-US" altLang="zh-CN" sz="4000" dirty="0">
                <a:latin typeface="Times New Roman" panose="02020603050405020304" pitchFamily="18" charset="0"/>
                <a:cs typeface="Times New Roman" panose="02020603050405020304" pitchFamily="18" charset="0"/>
              </a:rPr>
              <a:t>While Kachru’s (1985) Three-Circle Model provided a framework for researching English globalization, it has been widely criticized for its Inner Circle centrality (Pennycook, 2017)</a:t>
            </a:r>
            <a:r>
              <a:rPr lang="zh-CN" altLang="en-US" sz="4000" dirty="0">
                <a:latin typeface="Times New Roman" panose="02020603050405020304" pitchFamily="18" charset="0"/>
                <a:cs typeface="Times New Roman" panose="02020603050405020304" pitchFamily="18" charset="0"/>
              </a:rPr>
              <a:t> </a:t>
            </a:r>
            <a:r>
              <a:rPr lang="en-US" altLang="zh-CN" sz="4000" dirty="0">
                <a:latin typeface="Times New Roman" panose="02020603050405020304" pitchFamily="18" charset="0"/>
                <a:cs typeface="Times New Roman" panose="02020603050405020304" pitchFamily="18" charset="0"/>
              </a:rPr>
              <a:t>and static hierarchy (Kachru, 2005). Subsequent studies confirm that non-Inner Circle varieties are not “inferior English” but autonomous systems with unique rules and functions: Chinese English has distinct features through transliteration (e.g., “litchi”) and culture-specific expressions (e.g., “one country two systems”) (Li, 1993) and achieves effective cross-cultural communication (Wang et al., 2025). Jenkins’ (2003) ELF theory further transcends the constraints of Inner Circle standards, proposing the “Lingua Franca Core (LFC)” concept, which proves that intelligibility does not depend on native accents, thereby justifying non-standard accents. Linguistic Imperialism Theory (Philipson, 1992) explains how Inner Circle countries maintain dominance by exporting ELT standards, framing Anglo-American expertise as “global norms.”</a:t>
            </a:r>
            <a:endParaRPr lang="zh-CN" altLang="zh-CN" sz="4000" dirty="0">
              <a:latin typeface="Times New Roman" panose="02020603050405020304" pitchFamily="18" charset="0"/>
              <a:cs typeface="Times New Roman" panose="02020603050405020304" pitchFamily="18" charset="0"/>
            </a:endParaRPr>
          </a:p>
        </p:txBody>
      </p:sp>
      <p:sp>
        <p:nvSpPr>
          <p:cNvPr id="27" name="TextBox 3">
            <a:extLst>
              <a:ext uri="{FF2B5EF4-FFF2-40B4-BE49-F238E27FC236}">
                <a16:creationId xmlns:a16="http://schemas.microsoft.com/office/drawing/2014/main" id="{1D585B50-8F2F-9206-92A0-FFE661D3A269}"/>
              </a:ext>
            </a:extLst>
          </p:cNvPr>
          <p:cNvSpPr txBox="1"/>
          <p:nvPr/>
        </p:nvSpPr>
        <p:spPr>
          <a:xfrm>
            <a:off x="541020" y="266700"/>
            <a:ext cx="16222980" cy="769441"/>
          </a:xfrm>
          <a:prstGeom prst="rect">
            <a:avLst/>
          </a:prstGeom>
        </p:spPr>
        <p:txBody>
          <a:bodyPr wrap="square" lIns="0" tIns="0" rIns="0" bIns="0" rtlCol="0" anchor="t">
            <a:spAutoFit/>
          </a:bodyPr>
          <a:lstStyle/>
          <a:p>
            <a:r>
              <a:rPr lang="en-US" altLang="zh-CN" sz="5000" b="1" dirty="0">
                <a:latin typeface="Times New Roman" panose="02020603050405020304" pitchFamily="18" charset="0"/>
                <a:cs typeface="Times New Roman" panose="02020603050405020304" pitchFamily="18" charset="0"/>
              </a:rPr>
              <a:t>3.1 World Englishes and Linguistic Diversity Research</a:t>
            </a:r>
            <a:endParaRPr lang="zh-CN" altLang="zh-CN" sz="5000" dirty="0">
              <a:latin typeface="Times New Roman" panose="02020603050405020304" pitchFamily="18" charset="0"/>
              <a:cs typeface="Times New Roman" panose="02020603050405020304" pitchFamily="18" charset="0"/>
            </a:endParaRPr>
          </a:p>
        </p:txBody>
      </p:sp>
    </p:spTree>
    <p:extLst>
      <p:ext uri="{BB962C8B-B14F-4D97-AF65-F5344CB8AC3E}">
        <p14:creationId xmlns:p14="http://schemas.microsoft.com/office/powerpoint/2010/main" val="3565678720"/>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bg>
      <p:bgPr>
        <a:solidFill>
          <a:srgbClr val="F3F5F5"/>
        </a:solidFill>
        <a:effectLst/>
      </p:bgPr>
    </p:bg>
    <p:spTree>
      <p:nvGrpSpPr>
        <p:cNvPr id="1" name="">
          <a:extLst>
            <a:ext uri="{FF2B5EF4-FFF2-40B4-BE49-F238E27FC236}">
              <a16:creationId xmlns:a16="http://schemas.microsoft.com/office/drawing/2014/main" id="{8083144C-747B-6DAC-8379-075E70A4C1B4}"/>
            </a:ext>
          </a:extLst>
        </p:cNvPr>
        <p:cNvGrpSpPr/>
        <p:nvPr/>
      </p:nvGrpSpPr>
      <p:grpSpPr>
        <a:xfrm>
          <a:off x="0" y="0"/>
          <a:ext cx="0" cy="0"/>
          <a:chOff x="0" y="0"/>
          <a:chExt cx="0" cy="0"/>
        </a:xfrm>
      </p:grpSpPr>
      <p:sp>
        <p:nvSpPr>
          <p:cNvPr id="2" name="AutoShape 2">
            <a:extLst>
              <a:ext uri="{FF2B5EF4-FFF2-40B4-BE49-F238E27FC236}">
                <a16:creationId xmlns:a16="http://schemas.microsoft.com/office/drawing/2014/main" id="{CF0EED61-F45B-FA64-F5E6-71C522CA6F0C}"/>
              </a:ext>
            </a:extLst>
          </p:cNvPr>
          <p:cNvSpPr/>
          <p:nvPr/>
        </p:nvSpPr>
        <p:spPr>
          <a:xfrm flipV="1">
            <a:off x="5269958" y="5064019"/>
            <a:ext cx="12629862" cy="175795"/>
          </a:xfrm>
          <a:prstGeom prst="line">
            <a:avLst/>
          </a:prstGeom>
          <a:ln w="9525" cap="flat">
            <a:solidFill>
              <a:srgbClr val="000000"/>
            </a:solidFill>
            <a:prstDash val="solid"/>
            <a:headEnd type="none" w="sm" len="sm"/>
            <a:tailEnd type="none" w="sm" len="sm"/>
          </a:ln>
        </p:spPr>
        <p:txBody>
          <a:bodyPr/>
          <a:lstStyle/>
          <a:p>
            <a:endParaRPr lang="zh-CN" altLang="en-US"/>
          </a:p>
        </p:txBody>
      </p:sp>
      <p:grpSp>
        <p:nvGrpSpPr>
          <p:cNvPr id="3" name="Group 3">
            <a:extLst>
              <a:ext uri="{FF2B5EF4-FFF2-40B4-BE49-F238E27FC236}">
                <a16:creationId xmlns:a16="http://schemas.microsoft.com/office/drawing/2014/main" id="{57E2AFDF-3F9A-5061-1376-F65B562C6EA3}"/>
              </a:ext>
            </a:extLst>
          </p:cNvPr>
          <p:cNvGrpSpPr/>
          <p:nvPr/>
        </p:nvGrpSpPr>
        <p:grpSpPr>
          <a:xfrm>
            <a:off x="6933988" y="3322654"/>
            <a:ext cx="2361298" cy="1549319"/>
            <a:chOff x="0" y="0"/>
            <a:chExt cx="812800" cy="533303"/>
          </a:xfrm>
        </p:grpSpPr>
        <p:sp>
          <p:nvSpPr>
            <p:cNvPr id="4" name="Freeform 4">
              <a:extLst>
                <a:ext uri="{FF2B5EF4-FFF2-40B4-BE49-F238E27FC236}">
                  <a16:creationId xmlns:a16="http://schemas.microsoft.com/office/drawing/2014/main" id="{F64BA85A-3C8A-849B-31AA-958192D19628}"/>
                </a:ext>
              </a:extLst>
            </p:cNvPr>
            <p:cNvSpPr/>
            <p:nvPr/>
          </p:nvSpPr>
          <p:spPr>
            <a:xfrm>
              <a:off x="0" y="0"/>
              <a:ext cx="812800" cy="467589"/>
            </a:xfrm>
            <a:custGeom>
              <a:avLst/>
              <a:gdLst/>
              <a:ahLst/>
              <a:cxnLst/>
              <a:rect l="l" t="t" r="r" b="b"/>
              <a:pathLst>
                <a:path w="812800" h="467589">
                  <a:moveTo>
                    <a:pt x="160655" y="0"/>
                  </a:moveTo>
                  <a:lnTo>
                    <a:pt x="652145" y="0"/>
                  </a:lnTo>
                  <a:cubicBezTo>
                    <a:pt x="694753" y="0"/>
                    <a:pt x="735617" y="16926"/>
                    <a:pt x="765745" y="47055"/>
                  </a:cubicBezTo>
                  <a:cubicBezTo>
                    <a:pt x="795874" y="77183"/>
                    <a:pt x="812800" y="118047"/>
                    <a:pt x="812800" y="160655"/>
                  </a:cubicBezTo>
                  <a:lnTo>
                    <a:pt x="812800" y="306934"/>
                  </a:lnTo>
                  <a:cubicBezTo>
                    <a:pt x="812800" y="349542"/>
                    <a:pt x="795874" y="390405"/>
                    <a:pt x="765745" y="420534"/>
                  </a:cubicBezTo>
                  <a:cubicBezTo>
                    <a:pt x="735617" y="450663"/>
                    <a:pt x="694753" y="467589"/>
                    <a:pt x="652145" y="467589"/>
                  </a:cubicBezTo>
                  <a:lnTo>
                    <a:pt x="160655" y="467589"/>
                  </a:lnTo>
                  <a:cubicBezTo>
                    <a:pt x="118047" y="467589"/>
                    <a:pt x="77183" y="450663"/>
                    <a:pt x="47055" y="420534"/>
                  </a:cubicBezTo>
                  <a:cubicBezTo>
                    <a:pt x="16926" y="390405"/>
                    <a:pt x="0" y="349542"/>
                    <a:pt x="0" y="306934"/>
                  </a:cubicBezTo>
                  <a:lnTo>
                    <a:pt x="0" y="160655"/>
                  </a:lnTo>
                  <a:cubicBezTo>
                    <a:pt x="0" y="118047"/>
                    <a:pt x="16926" y="77183"/>
                    <a:pt x="47055" y="47055"/>
                  </a:cubicBezTo>
                  <a:cubicBezTo>
                    <a:pt x="77183" y="16926"/>
                    <a:pt x="118047" y="0"/>
                    <a:pt x="160655" y="0"/>
                  </a:cubicBezTo>
                  <a:close/>
                </a:path>
              </a:pathLst>
            </a:custGeom>
            <a:solidFill>
              <a:srgbClr val="000000">
                <a:alpha val="0"/>
              </a:srgbClr>
            </a:solidFill>
            <a:ln w="9525" cap="rnd">
              <a:solidFill>
                <a:srgbClr val="000000"/>
              </a:solidFill>
              <a:prstDash val="solid"/>
              <a:round/>
            </a:ln>
          </p:spPr>
          <p:txBody>
            <a:bodyPr/>
            <a:lstStyle/>
            <a:p>
              <a:endParaRPr lang="zh-CN" altLang="en-US" sz="3200">
                <a:latin typeface="Times New Roman" panose="02020603050405020304" pitchFamily="18" charset="0"/>
                <a:cs typeface="Times New Roman" panose="02020603050405020304" pitchFamily="18" charset="0"/>
              </a:endParaRPr>
            </a:p>
          </p:txBody>
        </p:sp>
        <p:sp>
          <p:nvSpPr>
            <p:cNvPr id="5" name="TextBox 5">
              <a:extLst>
                <a:ext uri="{FF2B5EF4-FFF2-40B4-BE49-F238E27FC236}">
                  <a16:creationId xmlns:a16="http://schemas.microsoft.com/office/drawing/2014/main" id="{6B4AB409-0815-15EB-8B0D-B6C036BD451F}"/>
                </a:ext>
              </a:extLst>
            </p:cNvPr>
            <p:cNvSpPr txBox="1"/>
            <p:nvPr/>
          </p:nvSpPr>
          <p:spPr>
            <a:xfrm>
              <a:off x="0" y="56189"/>
              <a:ext cx="812800" cy="477114"/>
            </a:xfrm>
            <a:prstGeom prst="rect">
              <a:avLst/>
            </a:prstGeom>
          </p:spPr>
          <p:txBody>
            <a:bodyPr lIns="50800" tIns="50800" rIns="50800" bIns="50800" rtlCol="0" anchor="ctr"/>
            <a:lstStyle/>
            <a:p>
              <a:pPr lvl="0" algn="ctr">
                <a:lnSpc>
                  <a:spcPts val="2805"/>
                </a:lnSpc>
                <a:spcBef>
                  <a:spcPct val="0"/>
                </a:spcBef>
              </a:pPr>
              <a:r>
                <a:rPr lang="en-US" altLang="zh-CN" sz="3200" dirty="0">
                  <a:latin typeface="Times New Roman" panose="02020603050405020304" pitchFamily="18" charset="0"/>
                  <a:cs typeface="Times New Roman" panose="02020603050405020304" pitchFamily="18" charset="0"/>
                </a:rPr>
                <a:t>Holliday, 2005</a:t>
              </a:r>
              <a:r>
                <a:rPr lang="zh-CN" altLang="zh-CN" sz="3200" dirty="0">
                  <a:latin typeface="Times New Roman" panose="02020603050405020304" pitchFamily="18" charset="0"/>
                  <a:cs typeface="Times New Roman" panose="02020603050405020304" pitchFamily="18" charset="0"/>
                </a:rPr>
                <a:t> </a:t>
              </a:r>
              <a:endParaRPr lang="en-US" sz="3200" dirty="0">
                <a:solidFill>
                  <a:srgbClr val="000000"/>
                </a:solidFill>
                <a:latin typeface="Times New Roman" panose="02020603050405020304" pitchFamily="18" charset="0"/>
                <a:ea typeface="Source Serif Pro"/>
                <a:cs typeface="Times New Roman" panose="02020603050405020304" pitchFamily="18" charset="0"/>
                <a:sym typeface="Source Serif Pro"/>
              </a:endParaRPr>
            </a:p>
          </p:txBody>
        </p:sp>
      </p:grpSp>
      <p:sp>
        <p:nvSpPr>
          <p:cNvPr id="6" name="AutoShape 6">
            <a:extLst>
              <a:ext uri="{FF2B5EF4-FFF2-40B4-BE49-F238E27FC236}">
                <a16:creationId xmlns:a16="http://schemas.microsoft.com/office/drawing/2014/main" id="{4C86DE75-9A52-84C4-B7D3-6ACE7237F982}"/>
              </a:ext>
            </a:extLst>
          </p:cNvPr>
          <p:cNvSpPr/>
          <p:nvPr/>
        </p:nvSpPr>
        <p:spPr>
          <a:xfrm flipV="1">
            <a:off x="5618420" y="4001858"/>
            <a:ext cx="1315569" cy="1237956"/>
          </a:xfrm>
          <a:prstGeom prst="line">
            <a:avLst/>
          </a:prstGeom>
          <a:ln w="9525" cap="flat">
            <a:solidFill>
              <a:srgbClr val="000000"/>
            </a:solidFill>
            <a:prstDash val="solid"/>
            <a:headEnd type="none" w="sm" len="sm"/>
            <a:tailEnd type="arrow" w="med" len="sm"/>
          </a:ln>
        </p:spPr>
        <p:txBody>
          <a:bodyPr/>
          <a:lstStyle/>
          <a:p>
            <a:endParaRPr lang="zh-CN" altLang="en-US"/>
          </a:p>
        </p:txBody>
      </p:sp>
      <p:grpSp>
        <p:nvGrpSpPr>
          <p:cNvPr id="7" name="Group 7">
            <a:extLst>
              <a:ext uri="{FF2B5EF4-FFF2-40B4-BE49-F238E27FC236}">
                <a16:creationId xmlns:a16="http://schemas.microsoft.com/office/drawing/2014/main" id="{598F4055-4BD6-E750-202B-CF42272DA936}"/>
              </a:ext>
            </a:extLst>
          </p:cNvPr>
          <p:cNvGrpSpPr/>
          <p:nvPr/>
        </p:nvGrpSpPr>
        <p:grpSpPr>
          <a:xfrm>
            <a:off x="7728976" y="5606522"/>
            <a:ext cx="2389809" cy="1491301"/>
            <a:chOff x="0" y="0"/>
            <a:chExt cx="822614" cy="513332"/>
          </a:xfrm>
        </p:grpSpPr>
        <p:sp>
          <p:nvSpPr>
            <p:cNvPr id="8" name="Freeform 8">
              <a:extLst>
                <a:ext uri="{FF2B5EF4-FFF2-40B4-BE49-F238E27FC236}">
                  <a16:creationId xmlns:a16="http://schemas.microsoft.com/office/drawing/2014/main" id="{C80D2EE6-E253-24E9-16C4-002B964A1DEA}"/>
                </a:ext>
              </a:extLst>
            </p:cNvPr>
            <p:cNvSpPr/>
            <p:nvPr/>
          </p:nvSpPr>
          <p:spPr>
            <a:xfrm>
              <a:off x="0" y="0"/>
              <a:ext cx="812800" cy="467589"/>
            </a:xfrm>
            <a:custGeom>
              <a:avLst/>
              <a:gdLst/>
              <a:ahLst/>
              <a:cxnLst/>
              <a:rect l="l" t="t" r="r" b="b"/>
              <a:pathLst>
                <a:path w="812800" h="467589">
                  <a:moveTo>
                    <a:pt x="160655" y="0"/>
                  </a:moveTo>
                  <a:lnTo>
                    <a:pt x="652145" y="0"/>
                  </a:lnTo>
                  <a:cubicBezTo>
                    <a:pt x="694753" y="0"/>
                    <a:pt x="735617" y="16926"/>
                    <a:pt x="765745" y="47055"/>
                  </a:cubicBezTo>
                  <a:cubicBezTo>
                    <a:pt x="795874" y="77183"/>
                    <a:pt x="812800" y="118047"/>
                    <a:pt x="812800" y="160655"/>
                  </a:cubicBezTo>
                  <a:lnTo>
                    <a:pt x="812800" y="306934"/>
                  </a:lnTo>
                  <a:cubicBezTo>
                    <a:pt x="812800" y="349542"/>
                    <a:pt x="795874" y="390405"/>
                    <a:pt x="765745" y="420534"/>
                  </a:cubicBezTo>
                  <a:cubicBezTo>
                    <a:pt x="735617" y="450663"/>
                    <a:pt x="694753" y="467589"/>
                    <a:pt x="652145" y="467589"/>
                  </a:cubicBezTo>
                  <a:lnTo>
                    <a:pt x="160655" y="467589"/>
                  </a:lnTo>
                  <a:cubicBezTo>
                    <a:pt x="118047" y="467589"/>
                    <a:pt x="77183" y="450663"/>
                    <a:pt x="47055" y="420534"/>
                  </a:cubicBezTo>
                  <a:cubicBezTo>
                    <a:pt x="16926" y="390405"/>
                    <a:pt x="0" y="349542"/>
                    <a:pt x="0" y="306934"/>
                  </a:cubicBezTo>
                  <a:lnTo>
                    <a:pt x="0" y="160655"/>
                  </a:lnTo>
                  <a:cubicBezTo>
                    <a:pt x="0" y="118047"/>
                    <a:pt x="16926" y="77183"/>
                    <a:pt x="47055" y="47055"/>
                  </a:cubicBezTo>
                  <a:cubicBezTo>
                    <a:pt x="77183" y="16926"/>
                    <a:pt x="118047" y="0"/>
                    <a:pt x="160655" y="0"/>
                  </a:cubicBezTo>
                  <a:close/>
                </a:path>
              </a:pathLst>
            </a:custGeom>
            <a:solidFill>
              <a:srgbClr val="000000">
                <a:alpha val="0"/>
              </a:srgbClr>
            </a:solidFill>
            <a:ln w="9525" cap="rnd">
              <a:solidFill>
                <a:srgbClr val="000000"/>
              </a:solidFill>
              <a:prstDash val="solid"/>
              <a:round/>
            </a:ln>
          </p:spPr>
          <p:txBody>
            <a:bodyPr/>
            <a:lstStyle/>
            <a:p>
              <a:endParaRPr lang="zh-CN" altLang="en-US" sz="3200">
                <a:latin typeface="Times New Roman" panose="02020603050405020304" pitchFamily="18" charset="0"/>
                <a:cs typeface="Times New Roman" panose="02020603050405020304" pitchFamily="18" charset="0"/>
              </a:endParaRPr>
            </a:p>
          </p:txBody>
        </p:sp>
        <p:sp>
          <p:nvSpPr>
            <p:cNvPr id="9" name="TextBox 9">
              <a:extLst>
                <a:ext uri="{FF2B5EF4-FFF2-40B4-BE49-F238E27FC236}">
                  <a16:creationId xmlns:a16="http://schemas.microsoft.com/office/drawing/2014/main" id="{9152D9C4-F53B-F9C6-C073-85C8CE5C5BAD}"/>
                </a:ext>
              </a:extLst>
            </p:cNvPr>
            <p:cNvSpPr txBox="1"/>
            <p:nvPr/>
          </p:nvSpPr>
          <p:spPr>
            <a:xfrm>
              <a:off x="9814" y="36218"/>
              <a:ext cx="812800" cy="477114"/>
            </a:xfrm>
            <a:prstGeom prst="rect">
              <a:avLst/>
            </a:prstGeom>
          </p:spPr>
          <p:txBody>
            <a:bodyPr lIns="50800" tIns="50800" rIns="50800" bIns="50800" rtlCol="0" anchor="ctr"/>
            <a:lstStyle/>
            <a:p>
              <a:pPr lvl="0" algn="ctr">
                <a:lnSpc>
                  <a:spcPts val="2805"/>
                </a:lnSpc>
                <a:spcBef>
                  <a:spcPct val="0"/>
                </a:spcBef>
              </a:pPr>
              <a:r>
                <a:rPr lang="en-US" altLang="zh-CN" sz="3200" dirty="0">
                  <a:latin typeface="Times New Roman" panose="02020603050405020304" pitchFamily="18" charset="0"/>
                  <a:cs typeface="Times New Roman" panose="02020603050405020304" pitchFamily="18" charset="0"/>
                </a:rPr>
                <a:t>Xu, 2025</a:t>
              </a:r>
              <a:r>
                <a:rPr lang="zh-CN" altLang="zh-CN" sz="3200" dirty="0">
                  <a:latin typeface="Times New Roman" panose="02020603050405020304" pitchFamily="18" charset="0"/>
                  <a:cs typeface="Times New Roman" panose="02020603050405020304" pitchFamily="18" charset="0"/>
                </a:rPr>
                <a:t> </a:t>
              </a:r>
              <a:endParaRPr lang="en-US" sz="3200" u="none" strike="noStrike" dirty="0">
                <a:solidFill>
                  <a:srgbClr val="000000"/>
                </a:solidFill>
                <a:latin typeface="Times New Roman" panose="02020603050405020304" pitchFamily="18" charset="0"/>
                <a:ea typeface="Source Serif Pro"/>
                <a:cs typeface="Times New Roman" panose="02020603050405020304" pitchFamily="18" charset="0"/>
                <a:sym typeface="Source Serif Pro"/>
              </a:endParaRPr>
            </a:p>
          </p:txBody>
        </p:sp>
      </p:grpSp>
      <p:sp>
        <p:nvSpPr>
          <p:cNvPr id="10" name="AutoShape 10">
            <a:extLst>
              <a:ext uri="{FF2B5EF4-FFF2-40B4-BE49-F238E27FC236}">
                <a16:creationId xmlns:a16="http://schemas.microsoft.com/office/drawing/2014/main" id="{CA201AEA-06AC-E163-6BCE-DCAF06256412}"/>
              </a:ext>
            </a:extLst>
          </p:cNvPr>
          <p:cNvSpPr/>
          <p:nvPr/>
        </p:nvSpPr>
        <p:spPr>
          <a:xfrm>
            <a:off x="6548326" y="5222979"/>
            <a:ext cx="1180649" cy="1062749"/>
          </a:xfrm>
          <a:prstGeom prst="line">
            <a:avLst/>
          </a:prstGeom>
          <a:ln w="9525" cap="flat">
            <a:solidFill>
              <a:srgbClr val="000000"/>
            </a:solidFill>
            <a:prstDash val="solid"/>
            <a:headEnd type="none" w="sm" len="sm"/>
            <a:tailEnd type="arrow" w="med" len="sm"/>
          </a:ln>
        </p:spPr>
        <p:txBody>
          <a:bodyPr/>
          <a:lstStyle/>
          <a:p>
            <a:endParaRPr lang="zh-CN" altLang="en-US"/>
          </a:p>
        </p:txBody>
      </p:sp>
      <p:grpSp>
        <p:nvGrpSpPr>
          <p:cNvPr id="11" name="Group 11">
            <a:extLst>
              <a:ext uri="{FF2B5EF4-FFF2-40B4-BE49-F238E27FC236}">
                <a16:creationId xmlns:a16="http://schemas.microsoft.com/office/drawing/2014/main" id="{704F764B-4A16-9B22-BB78-FDB5E60E0F2E}"/>
              </a:ext>
            </a:extLst>
          </p:cNvPr>
          <p:cNvGrpSpPr/>
          <p:nvPr/>
        </p:nvGrpSpPr>
        <p:grpSpPr>
          <a:xfrm>
            <a:off x="11785862" y="3322652"/>
            <a:ext cx="2405831" cy="1481839"/>
            <a:chOff x="0" y="0"/>
            <a:chExt cx="828129" cy="510075"/>
          </a:xfrm>
        </p:grpSpPr>
        <p:sp>
          <p:nvSpPr>
            <p:cNvPr id="12" name="Freeform 12">
              <a:extLst>
                <a:ext uri="{FF2B5EF4-FFF2-40B4-BE49-F238E27FC236}">
                  <a16:creationId xmlns:a16="http://schemas.microsoft.com/office/drawing/2014/main" id="{150CC632-9EBB-5D1E-382A-1F5D0166B96D}"/>
                </a:ext>
              </a:extLst>
            </p:cNvPr>
            <p:cNvSpPr/>
            <p:nvPr/>
          </p:nvSpPr>
          <p:spPr>
            <a:xfrm>
              <a:off x="0" y="0"/>
              <a:ext cx="812800" cy="467589"/>
            </a:xfrm>
            <a:custGeom>
              <a:avLst/>
              <a:gdLst/>
              <a:ahLst/>
              <a:cxnLst/>
              <a:rect l="l" t="t" r="r" b="b"/>
              <a:pathLst>
                <a:path w="812800" h="467589">
                  <a:moveTo>
                    <a:pt x="160655" y="0"/>
                  </a:moveTo>
                  <a:lnTo>
                    <a:pt x="652145" y="0"/>
                  </a:lnTo>
                  <a:cubicBezTo>
                    <a:pt x="694753" y="0"/>
                    <a:pt x="735617" y="16926"/>
                    <a:pt x="765745" y="47055"/>
                  </a:cubicBezTo>
                  <a:cubicBezTo>
                    <a:pt x="795874" y="77183"/>
                    <a:pt x="812800" y="118047"/>
                    <a:pt x="812800" y="160655"/>
                  </a:cubicBezTo>
                  <a:lnTo>
                    <a:pt x="812800" y="306934"/>
                  </a:lnTo>
                  <a:cubicBezTo>
                    <a:pt x="812800" y="349542"/>
                    <a:pt x="795874" y="390405"/>
                    <a:pt x="765745" y="420534"/>
                  </a:cubicBezTo>
                  <a:cubicBezTo>
                    <a:pt x="735617" y="450663"/>
                    <a:pt x="694753" y="467589"/>
                    <a:pt x="652145" y="467589"/>
                  </a:cubicBezTo>
                  <a:lnTo>
                    <a:pt x="160655" y="467589"/>
                  </a:lnTo>
                  <a:cubicBezTo>
                    <a:pt x="118047" y="467589"/>
                    <a:pt x="77183" y="450663"/>
                    <a:pt x="47055" y="420534"/>
                  </a:cubicBezTo>
                  <a:cubicBezTo>
                    <a:pt x="16926" y="390405"/>
                    <a:pt x="0" y="349542"/>
                    <a:pt x="0" y="306934"/>
                  </a:cubicBezTo>
                  <a:lnTo>
                    <a:pt x="0" y="160655"/>
                  </a:lnTo>
                  <a:cubicBezTo>
                    <a:pt x="0" y="118047"/>
                    <a:pt x="16926" y="77183"/>
                    <a:pt x="47055" y="47055"/>
                  </a:cubicBezTo>
                  <a:cubicBezTo>
                    <a:pt x="77183" y="16926"/>
                    <a:pt x="118047" y="0"/>
                    <a:pt x="160655" y="0"/>
                  </a:cubicBezTo>
                  <a:close/>
                </a:path>
              </a:pathLst>
            </a:custGeom>
            <a:solidFill>
              <a:srgbClr val="000000">
                <a:alpha val="0"/>
              </a:srgbClr>
            </a:solidFill>
            <a:ln w="9525" cap="rnd">
              <a:solidFill>
                <a:srgbClr val="000000"/>
              </a:solidFill>
              <a:prstDash val="solid"/>
              <a:round/>
            </a:ln>
          </p:spPr>
          <p:txBody>
            <a:bodyPr/>
            <a:lstStyle/>
            <a:p>
              <a:endParaRPr lang="zh-CN" altLang="en-US" sz="3200">
                <a:latin typeface="Times New Roman" panose="02020603050405020304" pitchFamily="18" charset="0"/>
                <a:cs typeface="Times New Roman" panose="02020603050405020304" pitchFamily="18" charset="0"/>
              </a:endParaRPr>
            </a:p>
          </p:txBody>
        </p:sp>
        <p:sp>
          <p:nvSpPr>
            <p:cNvPr id="13" name="TextBox 13">
              <a:extLst>
                <a:ext uri="{FF2B5EF4-FFF2-40B4-BE49-F238E27FC236}">
                  <a16:creationId xmlns:a16="http://schemas.microsoft.com/office/drawing/2014/main" id="{78DEF528-5884-6569-501E-84EA1D740C63}"/>
                </a:ext>
              </a:extLst>
            </p:cNvPr>
            <p:cNvSpPr txBox="1"/>
            <p:nvPr/>
          </p:nvSpPr>
          <p:spPr>
            <a:xfrm>
              <a:off x="15329" y="32961"/>
              <a:ext cx="812800" cy="477114"/>
            </a:xfrm>
            <a:prstGeom prst="rect">
              <a:avLst/>
            </a:prstGeom>
          </p:spPr>
          <p:txBody>
            <a:bodyPr lIns="50800" tIns="50800" rIns="50800" bIns="50800" rtlCol="0" anchor="ctr"/>
            <a:lstStyle/>
            <a:p>
              <a:pPr lvl="0" algn="ctr">
                <a:lnSpc>
                  <a:spcPts val="2805"/>
                </a:lnSpc>
                <a:spcBef>
                  <a:spcPct val="0"/>
                </a:spcBef>
              </a:pPr>
              <a:r>
                <a:rPr lang="en-US" altLang="zh-CN" sz="3200" dirty="0">
                  <a:latin typeface="Times New Roman" panose="02020603050405020304" pitchFamily="18" charset="0"/>
                  <a:cs typeface="Times New Roman" panose="02020603050405020304" pitchFamily="18" charset="0"/>
                </a:rPr>
                <a:t>Quinto et al, 2024</a:t>
              </a:r>
              <a:endParaRPr lang="en-US" sz="3200" dirty="0">
                <a:solidFill>
                  <a:srgbClr val="000000"/>
                </a:solidFill>
                <a:latin typeface="Times New Roman" panose="02020603050405020304" pitchFamily="18" charset="0"/>
                <a:ea typeface="Source Serif Pro"/>
                <a:cs typeface="Times New Roman" panose="02020603050405020304" pitchFamily="18" charset="0"/>
                <a:sym typeface="Source Serif Pro"/>
              </a:endParaRPr>
            </a:p>
          </p:txBody>
        </p:sp>
      </p:grpSp>
      <p:sp>
        <p:nvSpPr>
          <p:cNvPr id="14" name="AutoShape 14">
            <a:extLst>
              <a:ext uri="{FF2B5EF4-FFF2-40B4-BE49-F238E27FC236}">
                <a16:creationId xmlns:a16="http://schemas.microsoft.com/office/drawing/2014/main" id="{EF6F38EA-D200-1CB6-2104-70D6D875AB6D}"/>
              </a:ext>
            </a:extLst>
          </p:cNvPr>
          <p:cNvSpPr/>
          <p:nvPr/>
        </p:nvSpPr>
        <p:spPr>
          <a:xfrm flipV="1">
            <a:off x="10336946" y="4001858"/>
            <a:ext cx="1427660" cy="1200534"/>
          </a:xfrm>
          <a:prstGeom prst="line">
            <a:avLst/>
          </a:prstGeom>
          <a:ln w="9525" cap="flat">
            <a:solidFill>
              <a:srgbClr val="000000"/>
            </a:solidFill>
            <a:prstDash val="solid"/>
            <a:headEnd type="none" w="sm" len="sm"/>
            <a:tailEnd type="arrow" w="med" len="sm"/>
          </a:ln>
        </p:spPr>
        <p:txBody>
          <a:bodyPr/>
          <a:lstStyle/>
          <a:p>
            <a:endParaRPr lang="zh-CN" altLang="en-US"/>
          </a:p>
        </p:txBody>
      </p:sp>
      <p:grpSp>
        <p:nvGrpSpPr>
          <p:cNvPr id="15" name="Group 15">
            <a:extLst>
              <a:ext uri="{FF2B5EF4-FFF2-40B4-BE49-F238E27FC236}">
                <a16:creationId xmlns:a16="http://schemas.microsoft.com/office/drawing/2014/main" id="{56E93A58-F146-987D-1159-7321984A7BD8}"/>
              </a:ext>
            </a:extLst>
          </p:cNvPr>
          <p:cNvGrpSpPr/>
          <p:nvPr/>
        </p:nvGrpSpPr>
        <p:grpSpPr>
          <a:xfrm>
            <a:off x="12580961" y="5606522"/>
            <a:ext cx="2389812" cy="1491301"/>
            <a:chOff x="0" y="0"/>
            <a:chExt cx="822615" cy="513332"/>
          </a:xfrm>
        </p:grpSpPr>
        <p:sp>
          <p:nvSpPr>
            <p:cNvPr id="16" name="Freeform 16">
              <a:extLst>
                <a:ext uri="{FF2B5EF4-FFF2-40B4-BE49-F238E27FC236}">
                  <a16:creationId xmlns:a16="http://schemas.microsoft.com/office/drawing/2014/main" id="{0F6FEA51-B6DE-B39C-C757-119CADEE69A9}"/>
                </a:ext>
              </a:extLst>
            </p:cNvPr>
            <p:cNvSpPr/>
            <p:nvPr/>
          </p:nvSpPr>
          <p:spPr>
            <a:xfrm>
              <a:off x="0" y="0"/>
              <a:ext cx="812800" cy="467589"/>
            </a:xfrm>
            <a:custGeom>
              <a:avLst/>
              <a:gdLst/>
              <a:ahLst/>
              <a:cxnLst/>
              <a:rect l="l" t="t" r="r" b="b"/>
              <a:pathLst>
                <a:path w="812800" h="467589">
                  <a:moveTo>
                    <a:pt x="160655" y="0"/>
                  </a:moveTo>
                  <a:lnTo>
                    <a:pt x="652145" y="0"/>
                  </a:lnTo>
                  <a:cubicBezTo>
                    <a:pt x="694753" y="0"/>
                    <a:pt x="735617" y="16926"/>
                    <a:pt x="765745" y="47055"/>
                  </a:cubicBezTo>
                  <a:cubicBezTo>
                    <a:pt x="795874" y="77183"/>
                    <a:pt x="812800" y="118047"/>
                    <a:pt x="812800" y="160655"/>
                  </a:cubicBezTo>
                  <a:lnTo>
                    <a:pt x="812800" y="306934"/>
                  </a:lnTo>
                  <a:cubicBezTo>
                    <a:pt x="812800" y="349542"/>
                    <a:pt x="795874" y="390405"/>
                    <a:pt x="765745" y="420534"/>
                  </a:cubicBezTo>
                  <a:cubicBezTo>
                    <a:pt x="735617" y="450663"/>
                    <a:pt x="694753" y="467589"/>
                    <a:pt x="652145" y="467589"/>
                  </a:cubicBezTo>
                  <a:lnTo>
                    <a:pt x="160655" y="467589"/>
                  </a:lnTo>
                  <a:cubicBezTo>
                    <a:pt x="118047" y="467589"/>
                    <a:pt x="77183" y="450663"/>
                    <a:pt x="47055" y="420534"/>
                  </a:cubicBezTo>
                  <a:cubicBezTo>
                    <a:pt x="16926" y="390405"/>
                    <a:pt x="0" y="349542"/>
                    <a:pt x="0" y="306934"/>
                  </a:cubicBezTo>
                  <a:lnTo>
                    <a:pt x="0" y="160655"/>
                  </a:lnTo>
                  <a:cubicBezTo>
                    <a:pt x="0" y="118047"/>
                    <a:pt x="16926" y="77183"/>
                    <a:pt x="47055" y="47055"/>
                  </a:cubicBezTo>
                  <a:cubicBezTo>
                    <a:pt x="77183" y="16926"/>
                    <a:pt x="118047" y="0"/>
                    <a:pt x="160655" y="0"/>
                  </a:cubicBezTo>
                  <a:close/>
                </a:path>
              </a:pathLst>
            </a:custGeom>
            <a:solidFill>
              <a:srgbClr val="000000">
                <a:alpha val="0"/>
              </a:srgbClr>
            </a:solidFill>
            <a:ln w="9525" cap="rnd">
              <a:solidFill>
                <a:srgbClr val="000000"/>
              </a:solidFill>
              <a:prstDash val="solid"/>
              <a:round/>
            </a:ln>
          </p:spPr>
          <p:txBody>
            <a:bodyPr/>
            <a:lstStyle/>
            <a:p>
              <a:endParaRPr lang="zh-CN" altLang="en-US" sz="3200">
                <a:latin typeface="Times New Roman" panose="02020603050405020304" pitchFamily="18" charset="0"/>
                <a:cs typeface="Times New Roman" panose="02020603050405020304" pitchFamily="18" charset="0"/>
              </a:endParaRPr>
            </a:p>
          </p:txBody>
        </p:sp>
        <p:sp>
          <p:nvSpPr>
            <p:cNvPr id="17" name="TextBox 17">
              <a:extLst>
                <a:ext uri="{FF2B5EF4-FFF2-40B4-BE49-F238E27FC236}">
                  <a16:creationId xmlns:a16="http://schemas.microsoft.com/office/drawing/2014/main" id="{BBC92DBF-18D0-6FF8-CE2F-7D8ED99EC779}"/>
                </a:ext>
              </a:extLst>
            </p:cNvPr>
            <p:cNvSpPr txBox="1"/>
            <p:nvPr/>
          </p:nvSpPr>
          <p:spPr>
            <a:xfrm>
              <a:off x="9815" y="36218"/>
              <a:ext cx="812800" cy="477114"/>
            </a:xfrm>
            <a:prstGeom prst="rect">
              <a:avLst/>
            </a:prstGeom>
          </p:spPr>
          <p:txBody>
            <a:bodyPr lIns="50800" tIns="50800" rIns="50800" bIns="50800" rtlCol="0" anchor="ctr"/>
            <a:lstStyle/>
            <a:p>
              <a:pPr lvl="0" algn="ctr">
                <a:lnSpc>
                  <a:spcPts val="2805"/>
                </a:lnSpc>
                <a:spcBef>
                  <a:spcPct val="0"/>
                </a:spcBef>
              </a:pPr>
              <a:r>
                <a:rPr lang="en-US" altLang="zh-CN" sz="3200" dirty="0">
                  <a:latin typeface="Times New Roman" panose="02020603050405020304" pitchFamily="18" charset="0"/>
                  <a:cs typeface="Times New Roman" panose="02020603050405020304" pitchFamily="18" charset="0"/>
                </a:rPr>
                <a:t>Wilkinson, 2019</a:t>
              </a:r>
              <a:endParaRPr lang="en-US" sz="3200" u="none" strike="noStrike" dirty="0">
                <a:solidFill>
                  <a:srgbClr val="000000"/>
                </a:solidFill>
                <a:latin typeface="Times New Roman" panose="02020603050405020304" pitchFamily="18" charset="0"/>
                <a:ea typeface="Source Serif Pro"/>
                <a:cs typeface="Times New Roman" panose="02020603050405020304" pitchFamily="18" charset="0"/>
                <a:sym typeface="Source Serif Pro"/>
              </a:endParaRPr>
            </a:p>
          </p:txBody>
        </p:sp>
      </p:grpSp>
      <p:sp>
        <p:nvSpPr>
          <p:cNvPr id="18" name="AutoShape 18">
            <a:extLst>
              <a:ext uri="{FF2B5EF4-FFF2-40B4-BE49-F238E27FC236}">
                <a16:creationId xmlns:a16="http://schemas.microsoft.com/office/drawing/2014/main" id="{8B62A395-3F1F-6976-A973-A99C59503FB5}"/>
              </a:ext>
            </a:extLst>
          </p:cNvPr>
          <p:cNvSpPr/>
          <p:nvPr/>
        </p:nvSpPr>
        <p:spPr>
          <a:xfrm>
            <a:off x="11242410" y="5202393"/>
            <a:ext cx="1338552" cy="1083336"/>
          </a:xfrm>
          <a:prstGeom prst="line">
            <a:avLst/>
          </a:prstGeom>
          <a:ln w="9525" cap="flat">
            <a:solidFill>
              <a:srgbClr val="000000"/>
            </a:solidFill>
            <a:prstDash val="solid"/>
            <a:headEnd type="none" w="sm" len="sm"/>
            <a:tailEnd type="arrow" w="med" len="sm"/>
          </a:ln>
        </p:spPr>
        <p:txBody>
          <a:bodyPr/>
          <a:lstStyle/>
          <a:p>
            <a:endParaRPr lang="zh-CN" altLang="en-US"/>
          </a:p>
        </p:txBody>
      </p:sp>
      <p:sp>
        <p:nvSpPr>
          <p:cNvPr id="19" name="Freeform 19">
            <a:extLst>
              <a:ext uri="{FF2B5EF4-FFF2-40B4-BE49-F238E27FC236}">
                <a16:creationId xmlns:a16="http://schemas.microsoft.com/office/drawing/2014/main" id="{D55D4EA0-237D-ED5C-1C9F-2A91EFFE2EE3}"/>
              </a:ext>
            </a:extLst>
          </p:cNvPr>
          <p:cNvSpPr/>
          <p:nvPr/>
        </p:nvSpPr>
        <p:spPr>
          <a:xfrm rot="-1979384">
            <a:off x="14675974" y="5699568"/>
            <a:ext cx="10471221" cy="15608027"/>
          </a:xfrm>
          <a:custGeom>
            <a:avLst/>
            <a:gdLst/>
            <a:ahLst/>
            <a:cxnLst/>
            <a:rect l="l" t="t" r="r" b="b"/>
            <a:pathLst>
              <a:path w="10471221" h="15608027">
                <a:moveTo>
                  <a:pt x="0" y="0"/>
                </a:moveTo>
                <a:lnTo>
                  <a:pt x="10471221" y="0"/>
                </a:lnTo>
                <a:lnTo>
                  <a:pt x="10471221" y="15608027"/>
                </a:lnTo>
                <a:lnTo>
                  <a:pt x="0" y="15608027"/>
                </a:lnTo>
                <a:lnTo>
                  <a:pt x="0" y="0"/>
                </a:lnTo>
                <a:close/>
              </a:path>
            </a:pathLst>
          </a:custGeom>
          <a:blipFill>
            <a:blip r:embed="rId3">
              <a:alphaModFix amt="76000"/>
            </a:blip>
            <a:stretch>
              <a:fillRect t="-442" b="-442"/>
            </a:stretch>
          </a:blipFill>
        </p:spPr>
        <p:txBody>
          <a:bodyPr/>
          <a:lstStyle/>
          <a:p>
            <a:endParaRPr lang="zh-CN" altLang="en-US"/>
          </a:p>
        </p:txBody>
      </p:sp>
      <p:grpSp>
        <p:nvGrpSpPr>
          <p:cNvPr id="24" name="Group 24">
            <a:extLst>
              <a:ext uri="{FF2B5EF4-FFF2-40B4-BE49-F238E27FC236}">
                <a16:creationId xmlns:a16="http://schemas.microsoft.com/office/drawing/2014/main" id="{27196D12-740C-69D5-62AE-9457FCBBA400}"/>
              </a:ext>
            </a:extLst>
          </p:cNvPr>
          <p:cNvGrpSpPr/>
          <p:nvPr/>
        </p:nvGrpSpPr>
        <p:grpSpPr>
          <a:xfrm>
            <a:off x="533401" y="3294984"/>
            <a:ext cx="4589720" cy="4210716"/>
            <a:chOff x="-130449" y="-298124"/>
            <a:chExt cx="1208815" cy="966571"/>
          </a:xfrm>
        </p:grpSpPr>
        <p:sp>
          <p:nvSpPr>
            <p:cNvPr id="25" name="Freeform 25">
              <a:extLst>
                <a:ext uri="{FF2B5EF4-FFF2-40B4-BE49-F238E27FC236}">
                  <a16:creationId xmlns:a16="http://schemas.microsoft.com/office/drawing/2014/main" id="{D580D354-9AC6-248A-AA52-D0CBFF9485D3}"/>
                </a:ext>
              </a:extLst>
            </p:cNvPr>
            <p:cNvSpPr/>
            <p:nvPr/>
          </p:nvSpPr>
          <p:spPr>
            <a:xfrm>
              <a:off x="-130449" y="-298124"/>
              <a:ext cx="1208815" cy="966571"/>
            </a:xfrm>
            <a:custGeom>
              <a:avLst/>
              <a:gdLst/>
              <a:ahLst/>
              <a:cxnLst/>
              <a:rect l="l" t="t" r="r" b="b"/>
              <a:pathLst>
                <a:path w="1078366" h="409287">
                  <a:moveTo>
                    <a:pt x="189085" y="0"/>
                  </a:moveTo>
                  <a:lnTo>
                    <a:pt x="889282" y="0"/>
                  </a:lnTo>
                  <a:cubicBezTo>
                    <a:pt x="939430" y="0"/>
                    <a:pt x="987524" y="19921"/>
                    <a:pt x="1022985" y="55382"/>
                  </a:cubicBezTo>
                  <a:cubicBezTo>
                    <a:pt x="1058445" y="90842"/>
                    <a:pt x="1078366" y="138936"/>
                    <a:pt x="1078366" y="189085"/>
                  </a:cubicBezTo>
                  <a:lnTo>
                    <a:pt x="1078366" y="220202"/>
                  </a:lnTo>
                  <a:cubicBezTo>
                    <a:pt x="1078366" y="270351"/>
                    <a:pt x="1058445" y="318445"/>
                    <a:pt x="1022985" y="353905"/>
                  </a:cubicBezTo>
                  <a:cubicBezTo>
                    <a:pt x="987524" y="389365"/>
                    <a:pt x="939430" y="409287"/>
                    <a:pt x="889282" y="409287"/>
                  </a:cubicBezTo>
                  <a:lnTo>
                    <a:pt x="189085" y="409287"/>
                  </a:lnTo>
                  <a:cubicBezTo>
                    <a:pt x="138936" y="409287"/>
                    <a:pt x="90842" y="389365"/>
                    <a:pt x="55382" y="353905"/>
                  </a:cubicBezTo>
                  <a:cubicBezTo>
                    <a:pt x="19921" y="318445"/>
                    <a:pt x="0" y="270351"/>
                    <a:pt x="0" y="220202"/>
                  </a:cubicBezTo>
                  <a:lnTo>
                    <a:pt x="0" y="189085"/>
                  </a:lnTo>
                  <a:cubicBezTo>
                    <a:pt x="0" y="138936"/>
                    <a:pt x="19921" y="90842"/>
                    <a:pt x="55382" y="55382"/>
                  </a:cubicBezTo>
                  <a:cubicBezTo>
                    <a:pt x="90842" y="19921"/>
                    <a:pt x="138936" y="0"/>
                    <a:pt x="189085" y="0"/>
                  </a:cubicBezTo>
                  <a:close/>
                </a:path>
              </a:pathLst>
            </a:custGeom>
            <a:gradFill rotWithShape="1">
              <a:gsLst>
                <a:gs pos="0">
                  <a:srgbClr val="86A7DB">
                    <a:alpha val="100000"/>
                  </a:srgbClr>
                </a:gs>
                <a:gs pos="50000">
                  <a:srgbClr val="F4F5F5">
                    <a:alpha val="100000"/>
                  </a:srgbClr>
                </a:gs>
                <a:gs pos="100000">
                  <a:srgbClr val="F6C668">
                    <a:alpha val="100000"/>
                  </a:srgbClr>
                </a:gs>
              </a:gsLst>
              <a:path path="circle">
                <a:fillToRect r="100000" b="100000"/>
              </a:path>
              <a:tileRect l="-100000" t="-100000"/>
            </a:gradFill>
            <a:ln cap="rnd">
              <a:noFill/>
              <a:prstDash val="solid"/>
              <a:round/>
            </a:ln>
          </p:spPr>
          <p:txBody>
            <a:bodyPr/>
            <a:lstStyle/>
            <a:p>
              <a:endParaRPr lang="zh-CN" altLang="en-US"/>
            </a:p>
          </p:txBody>
        </p:sp>
        <p:sp>
          <p:nvSpPr>
            <p:cNvPr id="26" name="TextBox 26">
              <a:extLst>
                <a:ext uri="{FF2B5EF4-FFF2-40B4-BE49-F238E27FC236}">
                  <a16:creationId xmlns:a16="http://schemas.microsoft.com/office/drawing/2014/main" id="{DAF03240-E8FF-24C7-3E8A-BA75261EC875}"/>
                </a:ext>
              </a:extLst>
            </p:cNvPr>
            <p:cNvSpPr txBox="1"/>
            <p:nvPr/>
          </p:nvSpPr>
          <p:spPr>
            <a:xfrm>
              <a:off x="0" y="-291773"/>
              <a:ext cx="1078366" cy="960220"/>
            </a:xfrm>
            <a:prstGeom prst="rect">
              <a:avLst/>
            </a:prstGeom>
          </p:spPr>
          <p:txBody>
            <a:bodyPr lIns="50800" tIns="50800" rIns="50800" bIns="50800" rtlCol="0" anchor="ctr"/>
            <a:lstStyle/>
            <a:p>
              <a:pPr algn="ctr"/>
              <a:r>
                <a:rPr lang="en-US" altLang="zh-CN" sz="4000" b="1" dirty="0">
                  <a:latin typeface="Times New Roman" panose="02020603050405020304" pitchFamily="18" charset="0"/>
                  <a:cs typeface="Times New Roman" panose="02020603050405020304" pitchFamily="18" charset="0"/>
                </a:rPr>
                <a:t>3.2 Accent Discrimination and the Specificity of Market-Oriented Contexts</a:t>
              </a:r>
              <a:endParaRPr lang="zh-CN" altLang="zh-CN" sz="4000" dirty="0">
                <a:latin typeface="Times New Roman" panose="02020603050405020304" pitchFamily="18" charset="0"/>
                <a:cs typeface="Times New Roman" panose="02020603050405020304" pitchFamily="18" charset="0"/>
              </a:endParaRPr>
            </a:p>
          </p:txBody>
        </p:sp>
      </p:grpSp>
      <p:sp>
        <p:nvSpPr>
          <p:cNvPr id="28" name="TextBox 28">
            <a:extLst>
              <a:ext uri="{FF2B5EF4-FFF2-40B4-BE49-F238E27FC236}">
                <a16:creationId xmlns:a16="http://schemas.microsoft.com/office/drawing/2014/main" id="{1175693E-D2EC-D20D-6721-392594A430DC}"/>
              </a:ext>
            </a:extLst>
          </p:cNvPr>
          <p:cNvSpPr txBox="1"/>
          <p:nvPr/>
        </p:nvSpPr>
        <p:spPr>
          <a:xfrm>
            <a:off x="5753507" y="205650"/>
            <a:ext cx="4883862" cy="3077766"/>
          </a:xfrm>
          <a:prstGeom prst="rect">
            <a:avLst/>
          </a:prstGeom>
        </p:spPr>
        <p:txBody>
          <a:bodyPr wrap="square" lIns="0" tIns="0" rIns="0" bIns="0" rtlCol="0" anchor="t">
            <a:spAutoFit/>
          </a:bodyPr>
          <a:lstStyle/>
          <a:p>
            <a:pPr algn="just">
              <a:lnSpc>
                <a:spcPts val="2380"/>
              </a:lnSpc>
            </a:pPr>
            <a:r>
              <a:rPr lang="en-US" altLang="zh-CN" sz="2300" dirty="0">
                <a:latin typeface="Times New Roman" panose="02020603050405020304" pitchFamily="18" charset="0"/>
                <a:cs typeface="Times New Roman" panose="02020603050405020304" pitchFamily="18" charset="0"/>
              </a:rPr>
              <a:t>Native Speakerism is essentially an essentialist prejudice that constructs Inner Circle English as the “authoritative standard”. This prejudice is amplified in market-oriented contexts: tutoring institutions deliberately promote “native English teachers from the UK/US” to attract parents, reinforcing negative public perceptions of peripheral-circle accents (Jenks, 2019).</a:t>
            </a:r>
            <a:r>
              <a:rPr lang="zh-CN" altLang="zh-CN" sz="2300" dirty="0">
                <a:latin typeface="Times New Roman" panose="02020603050405020304" pitchFamily="18" charset="0"/>
                <a:cs typeface="Times New Roman" panose="02020603050405020304" pitchFamily="18" charset="0"/>
              </a:rPr>
              <a:t> </a:t>
            </a:r>
            <a:endParaRPr lang="en-US" sz="2300" dirty="0">
              <a:latin typeface="Times New Roman" panose="02020603050405020304" pitchFamily="18" charset="0"/>
              <a:cs typeface="Times New Roman" panose="02020603050405020304" pitchFamily="18" charset="0"/>
              <a:sym typeface="Lato"/>
            </a:endParaRPr>
          </a:p>
        </p:txBody>
      </p:sp>
      <p:sp>
        <p:nvSpPr>
          <p:cNvPr id="29" name="TextBox 29">
            <a:extLst>
              <a:ext uri="{FF2B5EF4-FFF2-40B4-BE49-F238E27FC236}">
                <a16:creationId xmlns:a16="http://schemas.microsoft.com/office/drawing/2014/main" id="{1FE59E09-FBC0-E9F3-6B9E-CC66B7B6B7BE}"/>
              </a:ext>
            </a:extLst>
          </p:cNvPr>
          <p:cNvSpPr txBox="1"/>
          <p:nvPr/>
        </p:nvSpPr>
        <p:spPr>
          <a:xfrm>
            <a:off x="5784311" y="7224462"/>
            <a:ext cx="4444782" cy="2462213"/>
          </a:xfrm>
          <a:prstGeom prst="rect">
            <a:avLst/>
          </a:prstGeom>
        </p:spPr>
        <p:txBody>
          <a:bodyPr wrap="square" lIns="0" tIns="0" rIns="0" bIns="0" rtlCol="0" anchor="t">
            <a:spAutoFit/>
          </a:bodyPr>
          <a:lstStyle/>
          <a:p>
            <a:pPr algn="just">
              <a:lnSpc>
                <a:spcPts val="2380"/>
              </a:lnSpc>
            </a:pPr>
            <a:r>
              <a:rPr lang="en-US" altLang="zh-CN" sz="2600" dirty="0">
                <a:latin typeface="Times New Roman" panose="02020603050405020304" pitchFamily="18" charset="0"/>
                <a:cs typeface="Times New Roman" panose="02020603050405020304" pitchFamily="18" charset="0"/>
              </a:rPr>
              <a:t>This prejudice is amplified in market-oriented contexts: tutoring institutions deliberately promote “native English teachers from the UK/US” to attract parents, reinforcing negative public perceptions of peripheral-circle accents.</a:t>
            </a:r>
            <a:endParaRPr lang="en-US" sz="2600" dirty="0">
              <a:solidFill>
                <a:srgbClr val="000000"/>
              </a:solidFill>
              <a:latin typeface="Times New Roman" panose="02020603050405020304" pitchFamily="18" charset="0"/>
              <a:ea typeface="Lato"/>
              <a:cs typeface="Times New Roman" panose="02020603050405020304" pitchFamily="18" charset="0"/>
              <a:sym typeface="Lato"/>
            </a:endParaRPr>
          </a:p>
        </p:txBody>
      </p:sp>
      <p:sp>
        <p:nvSpPr>
          <p:cNvPr id="30" name="TextBox 30">
            <a:extLst>
              <a:ext uri="{FF2B5EF4-FFF2-40B4-BE49-F238E27FC236}">
                <a16:creationId xmlns:a16="http://schemas.microsoft.com/office/drawing/2014/main" id="{E9C9FB63-87B0-6A0F-9AAA-0F1F4FBD1265}"/>
              </a:ext>
            </a:extLst>
          </p:cNvPr>
          <p:cNvSpPr txBox="1"/>
          <p:nvPr/>
        </p:nvSpPr>
        <p:spPr>
          <a:xfrm>
            <a:off x="11830395" y="7248570"/>
            <a:ext cx="5619405" cy="3078984"/>
          </a:xfrm>
          <a:prstGeom prst="rect">
            <a:avLst/>
          </a:prstGeom>
        </p:spPr>
        <p:txBody>
          <a:bodyPr wrap="square" lIns="0" tIns="0" rIns="0" bIns="0" rtlCol="0" anchor="t">
            <a:spAutoFit/>
          </a:bodyPr>
          <a:lstStyle/>
          <a:p>
            <a:pPr algn="just">
              <a:lnSpc>
                <a:spcPts val="2380"/>
              </a:lnSpc>
            </a:pPr>
            <a:r>
              <a:rPr lang="en-US" altLang="zh-CN" sz="2600" dirty="0">
                <a:latin typeface="Times New Roman" panose="02020603050405020304" pitchFamily="18" charset="0"/>
                <a:cs typeface="Times New Roman" panose="02020603050405020304" pitchFamily="18" charset="0"/>
              </a:rPr>
              <a:t>Wilkinson research found that students hold biases towards the accents of non-native English speaking teachers (NNSTs), and this bias leads to a shift in communication responsibility--when encountering comprehension barriers with non-native teachers, student tend to attribute the responsibility to the teachers’ accents or language proficiency.</a:t>
            </a:r>
            <a:endParaRPr lang="zh-CN" altLang="zh-CN" sz="2600" dirty="0">
              <a:latin typeface="Times New Roman" panose="02020603050405020304" pitchFamily="18" charset="0"/>
              <a:cs typeface="Times New Roman" panose="02020603050405020304" pitchFamily="18" charset="0"/>
            </a:endParaRPr>
          </a:p>
          <a:p>
            <a:pPr algn="just">
              <a:lnSpc>
                <a:spcPts val="2380"/>
              </a:lnSpc>
            </a:pPr>
            <a:endParaRPr lang="en-US" sz="2600" dirty="0">
              <a:solidFill>
                <a:srgbClr val="000000"/>
              </a:solidFill>
              <a:latin typeface="Times New Roman" panose="02020603050405020304" pitchFamily="18" charset="0"/>
              <a:ea typeface="Lato"/>
              <a:cs typeface="Times New Roman" panose="02020603050405020304" pitchFamily="18" charset="0"/>
              <a:sym typeface="Lato"/>
            </a:endParaRPr>
          </a:p>
        </p:txBody>
      </p:sp>
      <p:sp>
        <p:nvSpPr>
          <p:cNvPr id="31" name="TextBox 31">
            <a:extLst>
              <a:ext uri="{FF2B5EF4-FFF2-40B4-BE49-F238E27FC236}">
                <a16:creationId xmlns:a16="http://schemas.microsoft.com/office/drawing/2014/main" id="{AE74100E-4904-2222-B12F-71033BBC356C}"/>
              </a:ext>
            </a:extLst>
          </p:cNvPr>
          <p:cNvSpPr txBox="1"/>
          <p:nvPr/>
        </p:nvSpPr>
        <p:spPr>
          <a:xfrm>
            <a:off x="11830395" y="802152"/>
            <a:ext cx="5183087" cy="1846659"/>
          </a:xfrm>
          <a:prstGeom prst="rect">
            <a:avLst/>
          </a:prstGeom>
        </p:spPr>
        <p:txBody>
          <a:bodyPr wrap="square" lIns="0" tIns="0" rIns="0" bIns="0" rtlCol="0" anchor="t">
            <a:spAutoFit/>
          </a:bodyPr>
          <a:lstStyle/>
          <a:p>
            <a:pPr algn="just">
              <a:lnSpc>
                <a:spcPts val="2380"/>
              </a:lnSpc>
            </a:pPr>
            <a:r>
              <a:rPr lang="en-US" altLang="zh-CN" sz="2500" dirty="0">
                <a:latin typeface="Times New Roman" panose="02020603050405020304" pitchFamily="18" charset="0"/>
                <a:cs typeface="Times New Roman" panose="02020603050405020304" pitchFamily="18" charset="0"/>
              </a:rPr>
              <a:t>His research on Philippine English shows that accents deviating from Inner Circle standards often suffer “double devaluation—both in social attractiveness and perceived linguistic competence.”</a:t>
            </a:r>
            <a:endParaRPr lang="en-US" sz="2500" dirty="0">
              <a:solidFill>
                <a:srgbClr val="000000"/>
              </a:solidFill>
              <a:latin typeface="Times New Roman" panose="02020603050405020304" pitchFamily="18" charset="0"/>
              <a:ea typeface="Lato"/>
              <a:cs typeface="Times New Roman" panose="02020603050405020304" pitchFamily="18" charset="0"/>
              <a:sym typeface="Lato"/>
            </a:endParaRPr>
          </a:p>
        </p:txBody>
      </p:sp>
      <p:sp>
        <p:nvSpPr>
          <p:cNvPr id="33" name="Freeform 33">
            <a:extLst>
              <a:ext uri="{FF2B5EF4-FFF2-40B4-BE49-F238E27FC236}">
                <a16:creationId xmlns:a16="http://schemas.microsoft.com/office/drawing/2014/main" id="{D9BA8F07-8884-76D9-EC76-753794C4FB04}"/>
              </a:ext>
            </a:extLst>
          </p:cNvPr>
          <p:cNvSpPr/>
          <p:nvPr/>
        </p:nvSpPr>
        <p:spPr>
          <a:xfrm rot="-7255392">
            <a:off x="-4010210" y="-9913487"/>
            <a:ext cx="10838937" cy="16156131"/>
          </a:xfrm>
          <a:custGeom>
            <a:avLst/>
            <a:gdLst/>
            <a:ahLst/>
            <a:cxnLst/>
            <a:rect l="l" t="t" r="r" b="b"/>
            <a:pathLst>
              <a:path w="10838937" h="16156131">
                <a:moveTo>
                  <a:pt x="0" y="0"/>
                </a:moveTo>
                <a:lnTo>
                  <a:pt x="10838937" y="0"/>
                </a:lnTo>
                <a:lnTo>
                  <a:pt x="10838937" y="16156131"/>
                </a:lnTo>
                <a:lnTo>
                  <a:pt x="0" y="16156131"/>
                </a:lnTo>
                <a:lnTo>
                  <a:pt x="0" y="0"/>
                </a:lnTo>
                <a:close/>
              </a:path>
            </a:pathLst>
          </a:custGeom>
          <a:blipFill>
            <a:blip r:embed="rId3">
              <a:alphaModFix amt="76000"/>
            </a:blip>
            <a:stretch>
              <a:fillRect t="-442" b="-442"/>
            </a:stretch>
          </a:blipFill>
        </p:spPr>
        <p:txBody>
          <a:bodyPr/>
          <a:lstStyle/>
          <a:p>
            <a:endParaRPr lang="zh-CN" altLang="en-US"/>
          </a:p>
        </p:txBody>
      </p:sp>
    </p:spTree>
    <p:extLst>
      <p:ext uri="{BB962C8B-B14F-4D97-AF65-F5344CB8AC3E}">
        <p14:creationId xmlns:p14="http://schemas.microsoft.com/office/powerpoint/2010/main" val="2865722722"/>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bg>
      <p:bgPr>
        <a:solidFill>
          <a:srgbClr val="EBEBEB"/>
        </a:solidFill>
        <a:effectLst/>
      </p:bgPr>
    </p:bg>
    <p:spTree>
      <p:nvGrpSpPr>
        <p:cNvPr id="1" name="">
          <a:extLst>
            <a:ext uri="{FF2B5EF4-FFF2-40B4-BE49-F238E27FC236}">
              <a16:creationId xmlns:a16="http://schemas.microsoft.com/office/drawing/2014/main" id="{83FB11C3-92FA-F7A7-2BDD-AC95A53F5685}"/>
            </a:ext>
          </a:extLst>
        </p:cNvPr>
        <p:cNvGrpSpPr/>
        <p:nvPr/>
      </p:nvGrpSpPr>
      <p:grpSpPr>
        <a:xfrm>
          <a:off x="0" y="0"/>
          <a:ext cx="0" cy="0"/>
          <a:chOff x="0" y="0"/>
          <a:chExt cx="0" cy="0"/>
        </a:xfrm>
      </p:grpSpPr>
      <p:sp>
        <p:nvSpPr>
          <p:cNvPr id="9" name="Freeform 34">
            <a:extLst>
              <a:ext uri="{FF2B5EF4-FFF2-40B4-BE49-F238E27FC236}">
                <a16:creationId xmlns:a16="http://schemas.microsoft.com/office/drawing/2014/main" id="{83D38FDE-C207-9B69-91CC-9E02EEC038AF}"/>
              </a:ext>
            </a:extLst>
          </p:cNvPr>
          <p:cNvSpPr/>
          <p:nvPr/>
        </p:nvSpPr>
        <p:spPr>
          <a:xfrm rot="806387">
            <a:off x="-6380271" y="-2652412"/>
            <a:ext cx="13935574" cy="7064213"/>
          </a:xfrm>
          <a:custGeom>
            <a:avLst/>
            <a:gdLst/>
            <a:ahLst/>
            <a:cxnLst/>
            <a:rect l="l" t="t" r="r" b="b"/>
            <a:pathLst>
              <a:path w="3895005" h="1650508">
                <a:moveTo>
                  <a:pt x="0" y="0"/>
                </a:moveTo>
                <a:lnTo>
                  <a:pt x="3895005" y="0"/>
                </a:lnTo>
                <a:lnTo>
                  <a:pt x="3895005" y="1650508"/>
                </a:lnTo>
                <a:lnTo>
                  <a:pt x="0" y="1650508"/>
                </a:lnTo>
                <a:lnTo>
                  <a:pt x="0" y="0"/>
                </a:lnTo>
                <a:close/>
              </a:path>
            </a:pathLst>
          </a:custGeom>
          <a:blipFill>
            <a:blip r:embed="rId2">
              <a:alphaModFix amt="85000"/>
            </a:blip>
            <a:stretch>
              <a:fillRect/>
            </a:stretch>
          </a:blipFill>
        </p:spPr>
        <p:txBody>
          <a:bodyPr/>
          <a:lstStyle/>
          <a:p>
            <a:endParaRPr lang="zh-CN" altLang="en-US"/>
          </a:p>
        </p:txBody>
      </p:sp>
      <p:sp>
        <p:nvSpPr>
          <p:cNvPr id="2" name="TextBox 7">
            <a:extLst>
              <a:ext uri="{FF2B5EF4-FFF2-40B4-BE49-F238E27FC236}">
                <a16:creationId xmlns:a16="http://schemas.microsoft.com/office/drawing/2014/main" id="{062299FA-22B9-297D-51D8-AE87F3875065}"/>
              </a:ext>
            </a:extLst>
          </p:cNvPr>
          <p:cNvSpPr txBox="1"/>
          <p:nvPr/>
        </p:nvSpPr>
        <p:spPr>
          <a:xfrm>
            <a:off x="570099" y="380060"/>
            <a:ext cx="6934200" cy="846386"/>
          </a:xfrm>
          <a:prstGeom prst="rect">
            <a:avLst/>
          </a:prstGeom>
        </p:spPr>
        <p:txBody>
          <a:bodyPr wrap="square" lIns="0" tIns="0" rIns="0" bIns="0" rtlCol="0" anchor="t">
            <a:spAutoFit/>
          </a:bodyPr>
          <a:lstStyle/>
          <a:p>
            <a:r>
              <a:rPr lang="en-US" altLang="zh-CN" sz="5500" b="1" dirty="0">
                <a:latin typeface="Times New Roman" panose="02020603050405020304" pitchFamily="18" charset="0"/>
                <a:cs typeface="Times New Roman" panose="02020603050405020304" pitchFamily="18" charset="0"/>
              </a:rPr>
              <a:t>3.3 Research Gaps</a:t>
            </a:r>
            <a:endParaRPr lang="zh-CN" altLang="zh-CN" sz="5500" dirty="0">
              <a:latin typeface="Times New Roman" panose="02020603050405020304" pitchFamily="18" charset="0"/>
              <a:cs typeface="Times New Roman" panose="02020603050405020304" pitchFamily="18" charset="0"/>
            </a:endParaRPr>
          </a:p>
        </p:txBody>
      </p:sp>
      <p:sp>
        <p:nvSpPr>
          <p:cNvPr id="8" name="Freeform 34">
            <a:extLst>
              <a:ext uri="{FF2B5EF4-FFF2-40B4-BE49-F238E27FC236}">
                <a16:creationId xmlns:a16="http://schemas.microsoft.com/office/drawing/2014/main" id="{22BA82FE-6E23-80C8-2994-472E13D22BB2}"/>
              </a:ext>
            </a:extLst>
          </p:cNvPr>
          <p:cNvSpPr/>
          <p:nvPr/>
        </p:nvSpPr>
        <p:spPr>
          <a:xfrm rot="806387">
            <a:off x="7411929" y="6361449"/>
            <a:ext cx="13935574" cy="7064213"/>
          </a:xfrm>
          <a:custGeom>
            <a:avLst/>
            <a:gdLst/>
            <a:ahLst/>
            <a:cxnLst/>
            <a:rect l="l" t="t" r="r" b="b"/>
            <a:pathLst>
              <a:path w="3895005" h="1650508">
                <a:moveTo>
                  <a:pt x="0" y="0"/>
                </a:moveTo>
                <a:lnTo>
                  <a:pt x="3895005" y="0"/>
                </a:lnTo>
                <a:lnTo>
                  <a:pt x="3895005" y="1650508"/>
                </a:lnTo>
                <a:lnTo>
                  <a:pt x="0" y="1650508"/>
                </a:lnTo>
                <a:lnTo>
                  <a:pt x="0" y="0"/>
                </a:lnTo>
                <a:close/>
              </a:path>
            </a:pathLst>
          </a:custGeom>
          <a:blipFill>
            <a:blip r:embed="rId2">
              <a:alphaModFix amt="85000"/>
            </a:blip>
            <a:stretch>
              <a:fillRect/>
            </a:stretch>
          </a:blipFill>
        </p:spPr>
        <p:txBody>
          <a:bodyPr/>
          <a:lstStyle/>
          <a:p>
            <a:endParaRPr lang="zh-CN" altLang="en-US"/>
          </a:p>
        </p:txBody>
      </p:sp>
      <p:sp>
        <p:nvSpPr>
          <p:cNvPr id="3" name="TextBox 7">
            <a:extLst>
              <a:ext uri="{FF2B5EF4-FFF2-40B4-BE49-F238E27FC236}">
                <a16:creationId xmlns:a16="http://schemas.microsoft.com/office/drawing/2014/main" id="{E6205310-6F3E-5DBC-DDEE-3A94C328D6C7}"/>
              </a:ext>
            </a:extLst>
          </p:cNvPr>
          <p:cNvSpPr txBox="1"/>
          <p:nvPr/>
        </p:nvSpPr>
        <p:spPr>
          <a:xfrm>
            <a:off x="880283" y="2561153"/>
            <a:ext cx="16405084" cy="2308324"/>
          </a:xfrm>
          <a:prstGeom prst="rect">
            <a:avLst/>
          </a:prstGeom>
        </p:spPr>
        <p:txBody>
          <a:bodyPr wrap="square" lIns="0" tIns="0" rIns="0" bIns="0" rtlCol="0" anchor="t">
            <a:spAutoFit/>
          </a:bodyPr>
          <a:lstStyle/>
          <a:p>
            <a:pPr marL="457200" lvl="0" indent="-457200" algn="just">
              <a:buFont typeface="Arial" panose="020B0604020202020204" pitchFamily="34" charset="0"/>
              <a:buChar char="•"/>
            </a:pPr>
            <a:r>
              <a:rPr lang="en-US" altLang="zh-CN" sz="3000" b="1" dirty="0">
                <a:latin typeface="Times New Roman" panose="02020603050405020304" pitchFamily="18" charset="0"/>
                <a:cs typeface="Times New Roman" panose="02020603050405020304" pitchFamily="18" charset="0"/>
              </a:rPr>
              <a:t>Contextual Limitation</a:t>
            </a:r>
            <a:r>
              <a:rPr lang="en-US" altLang="zh-CN" sz="3000" dirty="0">
                <a:latin typeface="Times New Roman" panose="02020603050405020304" pitchFamily="18" charset="0"/>
                <a:cs typeface="Times New Roman" panose="02020603050405020304" pitchFamily="18" charset="0"/>
              </a:rPr>
              <a:t>: Most research focuses on universities, public schools, or generalized ELT markets (e.g., Xu, 2025; Seo &amp; Kubota, 2023), lacking targeted analysis of tutoring institutions. These profit-driven entities operate under unique logics—such as parental consumption demands and competitive marketing—that intensify accent-race discrimination, yet this specific dynamic remains underexplored.</a:t>
            </a:r>
            <a:endParaRPr lang="zh-CN" altLang="zh-CN" sz="3000" dirty="0">
              <a:latin typeface="Times New Roman" panose="02020603050405020304" pitchFamily="18" charset="0"/>
              <a:cs typeface="Times New Roman" panose="02020603050405020304" pitchFamily="18" charset="0"/>
            </a:endParaRPr>
          </a:p>
        </p:txBody>
      </p:sp>
      <p:sp>
        <p:nvSpPr>
          <p:cNvPr id="4" name="TextBox 7">
            <a:extLst>
              <a:ext uri="{FF2B5EF4-FFF2-40B4-BE49-F238E27FC236}">
                <a16:creationId xmlns:a16="http://schemas.microsoft.com/office/drawing/2014/main" id="{B94B7434-18D4-882E-E357-E0E21801DFB4}"/>
              </a:ext>
            </a:extLst>
          </p:cNvPr>
          <p:cNvSpPr txBox="1"/>
          <p:nvPr/>
        </p:nvSpPr>
        <p:spPr>
          <a:xfrm>
            <a:off x="880283" y="5069532"/>
            <a:ext cx="16405084" cy="1846659"/>
          </a:xfrm>
          <a:prstGeom prst="rect">
            <a:avLst/>
          </a:prstGeom>
        </p:spPr>
        <p:txBody>
          <a:bodyPr wrap="square" lIns="0" tIns="0" rIns="0" bIns="0" rtlCol="0" anchor="t">
            <a:spAutoFit/>
          </a:bodyPr>
          <a:lstStyle/>
          <a:p>
            <a:pPr marL="457200" lvl="0" indent="-457200" algn="just">
              <a:buFont typeface="Arial" panose="020B0604020202020204" pitchFamily="34" charset="0"/>
              <a:buChar char="•"/>
            </a:pPr>
            <a:r>
              <a:rPr lang="en-US" altLang="zh-CN" sz="3000" b="1" dirty="0">
                <a:latin typeface="Times New Roman" panose="02020603050405020304" pitchFamily="18" charset="0"/>
                <a:cs typeface="Times New Roman" panose="02020603050405020304" pitchFamily="18" charset="0"/>
              </a:rPr>
              <a:t>Narrow Participant Scope</a:t>
            </a:r>
            <a:r>
              <a:rPr lang="en-US" altLang="zh-CN" sz="3000" dirty="0">
                <a:latin typeface="Times New Roman" panose="02020603050405020304" pitchFamily="18" charset="0"/>
                <a:cs typeface="Times New Roman" panose="02020603050405020304" pitchFamily="18" charset="0"/>
              </a:rPr>
              <a:t>: Prior studies prioritize outer-circle teachers (e.g., African educators in Xu, 2025) or single linguistic groups, neglecting expanding-circle teachers (e.g., China, Vietnam) whose English is positioned as “foreign” rather than “second language.” No research has systematically compared discrimination experiences between outer and expanding-circle teachers in tutoring contexts.</a:t>
            </a:r>
            <a:endParaRPr lang="zh-CN" altLang="zh-CN" sz="3000" dirty="0">
              <a:latin typeface="Times New Roman" panose="02020603050405020304" pitchFamily="18" charset="0"/>
              <a:cs typeface="Times New Roman" panose="02020603050405020304" pitchFamily="18" charset="0"/>
            </a:endParaRPr>
          </a:p>
        </p:txBody>
      </p:sp>
      <p:sp>
        <p:nvSpPr>
          <p:cNvPr id="5" name="TextBox 7">
            <a:extLst>
              <a:ext uri="{FF2B5EF4-FFF2-40B4-BE49-F238E27FC236}">
                <a16:creationId xmlns:a16="http://schemas.microsoft.com/office/drawing/2014/main" id="{7AA0C925-61AA-BBF4-3DFD-121E2459D829}"/>
              </a:ext>
            </a:extLst>
          </p:cNvPr>
          <p:cNvSpPr txBox="1"/>
          <p:nvPr/>
        </p:nvSpPr>
        <p:spPr>
          <a:xfrm>
            <a:off x="1295400" y="1602020"/>
            <a:ext cx="14859000" cy="569387"/>
          </a:xfrm>
          <a:prstGeom prst="rect">
            <a:avLst/>
          </a:prstGeom>
        </p:spPr>
        <p:txBody>
          <a:bodyPr wrap="square" lIns="0" tIns="0" rIns="0" bIns="0" rtlCol="0" anchor="t">
            <a:spAutoFit/>
          </a:bodyPr>
          <a:lstStyle/>
          <a:p>
            <a:r>
              <a:rPr lang="en-US" altLang="zh-CN" sz="3700" b="1" dirty="0">
                <a:latin typeface="Times New Roman" panose="02020603050405020304" pitchFamily="18" charset="0"/>
                <a:cs typeface="Times New Roman" panose="02020603050405020304" pitchFamily="18" charset="0"/>
              </a:rPr>
              <a:t>Existing literature leaves four critical gaps that this study addresses:</a:t>
            </a:r>
            <a:endParaRPr lang="zh-CN" altLang="zh-CN" sz="3700" b="1" dirty="0">
              <a:latin typeface="Times New Roman" panose="02020603050405020304" pitchFamily="18" charset="0"/>
              <a:cs typeface="Times New Roman" panose="02020603050405020304" pitchFamily="18" charset="0"/>
            </a:endParaRPr>
          </a:p>
        </p:txBody>
      </p:sp>
      <p:sp>
        <p:nvSpPr>
          <p:cNvPr id="6" name="TextBox 7">
            <a:extLst>
              <a:ext uri="{FF2B5EF4-FFF2-40B4-BE49-F238E27FC236}">
                <a16:creationId xmlns:a16="http://schemas.microsoft.com/office/drawing/2014/main" id="{9C2CB2B5-66D4-9CB7-5E45-6A78D449BE8B}"/>
              </a:ext>
            </a:extLst>
          </p:cNvPr>
          <p:cNvSpPr txBox="1"/>
          <p:nvPr/>
        </p:nvSpPr>
        <p:spPr>
          <a:xfrm>
            <a:off x="941458" y="7305937"/>
            <a:ext cx="16405084" cy="2308324"/>
          </a:xfrm>
          <a:prstGeom prst="rect">
            <a:avLst/>
          </a:prstGeom>
        </p:spPr>
        <p:txBody>
          <a:bodyPr wrap="square" lIns="0" tIns="0" rIns="0" bIns="0" rtlCol="0" anchor="t">
            <a:spAutoFit/>
          </a:bodyPr>
          <a:lstStyle/>
          <a:p>
            <a:pPr marL="457200" lvl="0" indent="-457200" algn="just">
              <a:buFont typeface="Arial" panose="020B0604020202020204" pitchFamily="34" charset="0"/>
              <a:buChar char="•"/>
            </a:pPr>
            <a:r>
              <a:rPr lang="en-US" altLang="zh-CN" sz="3000" b="1" dirty="0">
                <a:latin typeface="Times New Roman" panose="02020603050405020304" pitchFamily="18" charset="0"/>
                <a:cs typeface="Times New Roman" panose="02020603050405020304" pitchFamily="18" charset="0"/>
              </a:rPr>
              <a:t>Theoretical Disconnection</a:t>
            </a:r>
            <a:r>
              <a:rPr lang="en-US" altLang="zh-CN" sz="3000" dirty="0">
                <a:latin typeface="Times New Roman" panose="02020603050405020304" pitchFamily="18" charset="0"/>
                <a:cs typeface="Times New Roman" panose="02020603050405020304" pitchFamily="18" charset="0"/>
              </a:rPr>
              <a:t>: Few studies integrate accent discrimination with critiques of the Three-Circle Model’s power structure (Pennycook, 2017) or the autonomy of non-Inner Circle varieties (Li, 2024). This gap obscures how linguistic hegemony (e.g., American English dominance) shapes discrimination and how teachers’ recognition of their own variety’s legitimacy influences coping strategies.</a:t>
            </a:r>
            <a:endParaRPr lang="zh-CN" altLang="zh-CN" sz="3000" dirty="0">
              <a:latin typeface="Times New Roman" panose="02020603050405020304" pitchFamily="18" charset="0"/>
              <a:cs typeface="Times New Roman" panose="02020603050405020304" pitchFamily="18" charset="0"/>
            </a:endParaRPr>
          </a:p>
        </p:txBody>
      </p:sp>
    </p:spTree>
    <p:extLst>
      <p:ext uri="{BB962C8B-B14F-4D97-AF65-F5344CB8AC3E}">
        <p14:creationId xmlns:p14="http://schemas.microsoft.com/office/powerpoint/2010/main" val="256694724"/>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bg>
      <p:bgPr>
        <a:solidFill>
          <a:srgbClr val="EBEBEB"/>
        </a:solidFill>
        <a:effectLst/>
      </p:bgPr>
    </p:bg>
    <p:spTree>
      <p:nvGrpSpPr>
        <p:cNvPr id="1" name="">
          <a:extLst>
            <a:ext uri="{FF2B5EF4-FFF2-40B4-BE49-F238E27FC236}">
              <a16:creationId xmlns:a16="http://schemas.microsoft.com/office/drawing/2014/main" id="{854CFA7E-93DF-5A02-3CBF-66EEFBB5768E}"/>
            </a:ext>
          </a:extLst>
        </p:cNvPr>
        <p:cNvGrpSpPr/>
        <p:nvPr/>
      </p:nvGrpSpPr>
      <p:grpSpPr>
        <a:xfrm>
          <a:off x="0" y="0"/>
          <a:ext cx="0" cy="0"/>
          <a:chOff x="0" y="0"/>
          <a:chExt cx="0" cy="0"/>
        </a:xfrm>
      </p:grpSpPr>
      <p:sp>
        <p:nvSpPr>
          <p:cNvPr id="9" name="Freeform 34">
            <a:extLst>
              <a:ext uri="{FF2B5EF4-FFF2-40B4-BE49-F238E27FC236}">
                <a16:creationId xmlns:a16="http://schemas.microsoft.com/office/drawing/2014/main" id="{ACC48CF7-8866-6AB3-3373-F17C11E8ADE4}"/>
              </a:ext>
            </a:extLst>
          </p:cNvPr>
          <p:cNvSpPr/>
          <p:nvPr/>
        </p:nvSpPr>
        <p:spPr>
          <a:xfrm rot="806387">
            <a:off x="-6380271" y="-2652412"/>
            <a:ext cx="13935574" cy="7064213"/>
          </a:xfrm>
          <a:custGeom>
            <a:avLst/>
            <a:gdLst/>
            <a:ahLst/>
            <a:cxnLst/>
            <a:rect l="l" t="t" r="r" b="b"/>
            <a:pathLst>
              <a:path w="3895005" h="1650508">
                <a:moveTo>
                  <a:pt x="0" y="0"/>
                </a:moveTo>
                <a:lnTo>
                  <a:pt x="3895005" y="0"/>
                </a:lnTo>
                <a:lnTo>
                  <a:pt x="3895005" y="1650508"/>
                </a:lnTo>
                <a:lnTo>
                  <a:pt x="0" y="1650508"/>
                </a:lnTo>
                <a:lnTo>
                  <a:pt x="0" y="0"/>
                </a:lnTo>
                <a:close/>
              </a:path>
            </a:pathLst>
          </a:custGeom>
          <a:blipFill>
            <a:blip r:embed="rId2">
              <a:alphaModFix amt="85000"/>
            </a:blip>
            <a:stretch>
              <a:fillRect/>
            </a:stretch>
          </a:blipFill>
        </p:spPr>
        <p:txBody>
          <a:bodyPr/>
          <a:lstStyle/>
          <a:p>
            <a:endParaRPr lang="zh-CN" altLang="en-US"/>
          </a:p>
        </p:txBody>
      </p:sp>
      <p:sp>
        <p:nvSpPr>
          <p:cNvPr id="8" name="Freeform 34">
            <a:extLst>
              <a:ext uri="{FF2B5EF4-FFF2-40B4-BE49-F238E27FC236}">
                <a16:creationId xmlns:a16="http://schemas.microsoft.com/office/drawing/2014/main" id="{81E3C92E-B848-5FE7-DFAE-3FE19073AAA9}"/>
              </a:ext>
            </a:extLst>
          </p:cNvPr>
          <p:cNvSpPr/>
          <p:nvPr/>
        </p:nvSpPr>
        <p:spPr>
          <a:xfrm rot="806387">
            <a:off x="7411929" y="6361449"/>
            <a:ext cx="13935574" cy="7064213"/>
          </a:xfrm>
          <a:custGeom>
            <a:avLst/>
            <a:gdLst/>
            <a:ahLst/>
            <a:cxnLst/>
            <a:rect l="l" t="t" r="r" b="b"/>
            <a:pathLst>
              <a:path w="3895005" h="1650508">
                <a:moveTo>
                  <a:pt x="0" y="0"/>
                </a:moveTo>
                <a:lnTo>
                  <a:pt x="3895005" y="0"/>
                </a:lnTo>
                <a:lnTo>
                  <a:pt x="3895005" y="1650508"/>
                </a:lnTo>
                <a:lnTo>
                  <a:pt x="0" y="1650508"/>
                </a:lnTo>
                <a:lnTo>
                  <a:pt x="0" y="0"/>
                </a:lnTo>
                <a:close/>
              </a:path>
            </a:pathLst>
          </a:custGeom>
          <a:blipFill>
            <a:blip r:embed="rId2">
              <a:alphaModFix amt="85000"/>
            </a:blip>
            <a:stretch>
              <a:fillRect/>
            </a:stretch>
          </a:blipFill>
        </p:spPr>
        <p:txBody>
          <a:bodyPr/>
          <a:lstStyle/>
          <a:p>
            <a:endParaRPr lang="zh-CN" altLang="en-US"/>
          </a:p>
        </p:txBody>
      </p:sp>
      <p:sp>
        <p:nvSpPr>
          <p:cNvPr id="3" name="TextBox 7">
            <a:extLst>
              <a:ext uri="{FF2B5EF4-FFF2-40B4-BE49-F238E27FC236}">
                <a16:creationId xmlns:a16="http://schemas.microsoft.com/office/drawing/2014/main" id="{59A57153-61E9-A701-B168-FE6CB9E6B574}"/>
              </a:ext>
            </a:extLst>
          </p:cNvPr>
          <p:cNvSpPr txBox="1"/>
          <p:nvPr/>
        </p:nvSpPr>
        <p:spPr>
          <a:xfrm>
            <a:off x="1676400" y="2068711"/>
            <a:ext cx="14935200" cy="5539978"/>
          </a:xfrm>
          <a:prstGeom prst="rect">
            <a:avLst/>
          </a:prstGeom>
        </p:spPr>
        <p:txBody>
          <a:bodyPr wrap="square" lIns="0" tIns="0" rIns="0" bIns="0" rtlCol="0" anchor="t">
            <a:spAutoFit/>
          </a:bodyPr>
          <a:lstStyle/>
          <a:p>
            <a:pPr algn="just"/>
            <a:r>
              <a:rPr lang="en-US" altLang="zh-CN" sz="4500" b="1" dirty="0">
                <a:latin typeface="Times New Roman" panose="02020603050405020304" pitchFamily="18" charset="0"/>
                <a:cs typeface="Times New Roman" panose="02020603050405020304" pitchFamily="18" charset="0"/>
              </a:rPr>
              <a:t>Insufficient Data Triangulation</a:t>
            </a:r>
            <a:r>
              <a:rPr lang="en-US" altLang="zh-CN" sz="4500" dirty="0">
                <a:latin typeface="Times New Roman" panose="02020603050405020304" pitchFamily="18" charset="0"/>
                <a:cs typeface="Times New Roman" panose="02020603050405020304" pitchFamily="18" charset="0"/>
              </a:rPr>
              <a:t>: Existing qualitative research relies heavily on interviews (e.g., Xu, 2025; Wilkinson, 2019) but lacks complementary data from classroom observations, institutional documents (e.g., recruitment ads, evaluation forms), or teaching materials. This limits understanding of how structural discrimination (e.g., biased hiring policies) interacts with micro-level practices (e.g., in-class accent correction by colleagues).</a:t>
            </a:r>
            <a:endParaRPr lang="zh-CN" altLang="zh-CN" sz="4500" dirty="0">
              <a:latin typeface="Times New Roman" panose="02020603050405020304" pitchFamily="18" charset="0"/>
              <a:cs typeface="Times New Roman" panose="02020603050405020304" pitchFamily="18" charset="0"/>
            </a:endParaRPr>
          </a:p>
        </p:txBody>
      </p:sp>
    </p:spTree>
    <p:extLst>
      <p:ext uri="{BB962C8B-B14F-4D97-AF65-F5344CB8AC3E}">
        <p14:creationId xmlns:p14="http://schemas.microsoft.com/office/powerpoint/2010/main" val="1322556854"/>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bg>
      <p:bgPr>
        <a:solidFill>
          <a:srgbClr val="F3F5F5"/>
        </a:solidFill>
        <a:effectLst/>
      </p:bgPr>
    </p:bg>
    <p:spTree>
      <p:nvGrpSpPr>
        <p:cNvPr id="1" name="">
          <a:extLst>
            <a:ext uri="{FF2B5EF4-FFF2-40B4-BE49-F238E27FC236}">
              <a16:creationId xmlns:a16="http://schemas.microsoft.com/office/drawing/2014/main" id="{732020BE-72AF-4605-CC1E-40F64CCB4522}"/>
            </a:ext>
          </a:extLst>
        </p:cNvPr>
        <p:cNvGrpSpPr/>
        <p:nvPr/>
      </p:nvGrpSpPr>
      <p:grpSpPr>
        <a:xfrm>
          <a:off x="0" y="0"/>
          <a:ext cx="0" cy="0"/>
          <a:chOff x="0" y="0"/>
          <a:chExt cx="0" cy="0"/>
        </a:xfrm>
      </p:grpSpPr>
      <p:sp>
        <p:nvSpPr>
          <p:cNvPr id="10" name="Freeform 34">
            <a:extLst>
              <a:ext uri="{FF2B5EF4-FFF2-40B4-BE49-F238E27FC236}">
                <a16:creationId xmlns:a16="http://schemas.microsoft.com/office/drawing/2014/main" id="{4C8D39B4-897F-DA48-CC5F-4D5809106DE5}"/>
              </a:ext>
            </a:extLst>
          </p:cNvPr>
          <p:cNvSpPr/>
          <p:nvPr/>
        </p:nvSpPr>
        <p:spPr>
          <a:xfrm rot="806387">
            <a:off x="286389" y="1191032"/>
            <a:ext cx="17715221" cy="7904937"/>
          </a:xfrm>
          <a:custGeom>
            <a:avLst/>
            <a:gdLst/>
            <a:ahLst/>
            <a:cxnLst/>
            <a:rect l="l" t="t" r="r" b="b"/>
            <a:pathLst>
              <a:path w="3895005" h="1650508">
                <a:moveTo>
                  <a:pt x="0" y="0"/>
                </a:moveTo>
                <a:lnTo>
                  <a:pt x="3895005" y="0"/>
                </a:lnTo>
                <a:lnTo>
                  <a:pt x="3895005" y="1650508"/>
                </a:lnTo>
                <a:lnTo>
                  <a:pt x="0" y="1650508"/>
                </a:lnTo>
                <a:lnTo>
                  <a:pt x="0" y="0"/>
                </a:lnTo>
                <a:close/>
              </a:path>
            </a:pathLst>
          </a:custGeom>
          <a:blipFill>
            <a:blip r:embed="rId2">
              <a:alphaModFix amt="85000"/>
            </a:blip>
            <a:stretch>
              <a:fillRect/>
            </a:stretch>
          </a:blipFill>
        </p:spPr>
        <p:txBody>
          <a:bodyPr/>
          <a:lstStyle/>
          <a:p>
            <a:endParaRPr lang="zh-CN" altLang="en-US"/>
          </a:p>
        </p:txBody>
      </p:sp>
      <p:sp>
        <p:nvSpPr>
          <p:cNvPr id="2" name="TextBox 3">
            <a:extLst>
              <a:ext uri="{FF2B5EF4-FFF2-40B4-BE49-F238E27FC236}">
                <a16:creationId xmlns:a16="http://schemas.microsoft.com/office/drawing/2014/main" id="{87155F25-A40C-908A-B8EB-89A21CE429A0}"/>
              </a:ext>
            </a:extLst>
          </p:cNvPr>
          <p:cNvSpPr txBox="1"/>
          <p:nvPr/>
        </p:nvSpPr>
        <p:spPr>
          <a:xfrm>
            <a:off x="2190749" y="4404836"/>
            <a:ext cx="13906500" cy="1477328"/>
          </a:xfrm>
          <a:prstGeom prst="rect">
            <a:avLst/>
          </a:prstGeom>
        </p:spPr>
        <p:txBody>
          <a:bodyPr wrap="square" lIns="0" tIns="0" rIns="0" bIns="0" rtlCol="0" anchor="t">
            <a:spAutoFit/>
          </a:bodyPr>
          <a:lstStyle/>
          <a:p>
            <a:r>
              <a:rPr lang="en-US" altLang="zh-CN" sz="9600" b="1" dirty="0">
                <a:latin typeface="Times New Roman" panose="02020603050405020304" pitchFamily="18" charset="0"/>
                <a:cs typeface="Times New Roman" panose="02020603050405020304" pitchFamily="18" charset="0"/>
              </a:rPr>
              <a:t>IV. Research Methodology</a:t>
            </a:r>
            <a:endParaRPr lang="zh-CN" altLang="zh-CN" sz="9600" dirty="0">
              <a:latin typeface="Times New Roman" panose="02020603050405020304" pitchFamily="18" charset="0"/>
              <a:cs typeface="Times New Roman" panose="02020603050405020304" pitchFamily="18" charset="0"/>
            </a:endParaRPr>
          </a:p>
        </p:txBody>
      </p:sp>
    </p:spTree>
    <p:extLst>
      <p:ext uri="{BB962C8B-B14F-4D97-AF65-F5344CB8AC3E}">
        <p14:creationId xmlns:p14="http://schemas.microsoft.com/office/powerpoint/2010/main" val="1171209637"/>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bg>
      <p:bgPr>
        <a:solidFill>
          <a:srgbClr val="F3F5F5"/>
        </a:solidFill>
        <a:effectLst/>
      </p:bgPr>
    </p:bg>
    <p:spTree>
      <p:nvGrpSpPr>
        <p:cNvPr id="1" name="">
          <a:extLst>
            <a:ext uri="{FF2B5EF4-FFF2-40B4-BE49-F238E27FC236}">
              <a16:creationId xmlns:a16="http://schemas.microsoft.com/office/drawing/2014/main" id="{9A0F8AB7-C341-4B47-29B7-2BFEE6695182}"/>
            </a:ext>
          </a:extLst>
        </p:cNvPr>
        <p:cNvGrpSpPr/>
        <p:nvPr/>
      </p:nvGrpSpPr>
      <p:grpSpPr>
        <a:xfrm>
          <a:off x="0" y="0"/>
          <a:ext cx="0" cy="0"/>
          <a:chOff x="0" y="0"/>
          <a:chExt cx="0" cy="0"/>
        </a:xfrm>
      </p:grpSpPr>
      <p:sp>
        <p:nvSpPr>
          <p:cNvPr id="3" name="Freeform 19">
            <a:extLst>
              <a:ext uri="{FF2B5EF4-FFF2-40B4-BE49-F238E27FC236}">
                <a16:creationId xmlns:a16="http://schemas.microsoft.com/office/drawing/2014/main" id="{1CB6DF1C-5271-1522-847E-46583269F8A3}"/>
              </a:ext>
            </a:extLst>
          </p:cNvPr>
          <p:cNvSpPr/>
          <p:nvPr/>
        </p:nvSpPr>
        <p:spPr>
          <a:xfrm rot="17311055">
            <a:off x="11751967" y="-5580649"/>
            <a:ext cx="10471221" cy="15608027"/>
          </a:xfrm>
          <a:custGeom>
            <a:avLst/>
            <a:gdLst/>
            <a:ahLst/>
            <a:cxnLst/>
            <a:rect l="l" t="t" r="r" b="b"/>
            <a:pathLst>
              <a:path w="10471221" h="15608027">
                <a:moveTo>
                  <a:pt x="0" y="0"/>
                </a:moveTo>
                <a:lnTo>
                  <a:pt x="10471221" y="0"/>
                </a:lnTo>
                <a:lnTo>
                  <a:pt x="10471221" y="15608027"/>
                </a:lnTo>
                <a:lnTo>
                  <a:pt x="0" y="15608027"/>
                </a:lnTo>
                <a:lnTo>
                  <a:pt x="0" y="0"/>
                </a:lnTo>
                <a:close/>
              </a:path>
            </a:pathLst>
          </a:custGeom>
          <a:blipFill>
            <a:blip r:embed="rId2">
              <a:alphaModFix amt="76000"/>
            </a:blip>
            <a:stretch>
              <a:fillRect t="-442" b="-442"/>
            </a:stretch>
          </a:blipFill>
        </p:spPr>
        <p:txBody>
          <a:bodyPr/>
          <a:lstStyle/>
          <a:p>
            <a:endParaRPr lang="zh-CN" altLang="en-US"/>
          </a:p>
        </p:txBody>
      </p:sp>
      <p:sp>
        <p:nvSpPr>
          <p:cNvPr id="2" name="TextBox 3">
            <a:extLst>
              <a:ext uri="{FF2B5EF4-FFF2-40B4-BE49-F238E27FC236}">
                <a16:creationId xmlns:a16="http://schemas.microsoft.com/office/drawing/2014/main" id="{CA736377-80EC-1EE0-A44A-100B98D5A03A}"/>
              </a:ext>
            </a:extLst>
          </p:cNvPr>
          <p:cNvSpPr txBox="1"/>
          <p:nvPr/>
        </p:nvSpPr>
        <p:spPr>
          <a:xfrm>
            <a:off x="838200" y="495300"/>
            <a:ext cx="6896099" cy="923330"/>
          </a:xfrm>
          <a:prstGeom prst="rect">
            <a:avLst/>
          </a:prstGeom>
        </p:spPr>
        <p:txBody>
          <a:bodyPr wrap="square" lIns="0" tIns="0" rIns="0" bIns="0" rtlCol="0" anchor="t">
            <a:spAutoFit/>
          </a:bodyPr>
          <a:lstStyle/>
          <a:p>
            <a:r>
              <a:rPr lang="en-US" altLang="zh-CN" sz="6000" b="1" dirty="0">
                <a:latin typeface="Times New Roman" panose="02020603050405020304" pitchFamily="18" charset="0"/>
                <a:cs typeface="Times New Roman" panose="02020603050405020304" pitchFamily="18" charset="0"/>
              </a:rPr>
              <a:t>4.1 Research Design</a:t>
            </a:r>
            <a:endParaRPr lang="zh-CN" altLang="zh-CN" sz="6000" dirty="0">
              <a:latin typeface="Times New Roman" panose="02020603050405020304" pitchFamily="18" charset="0"/>
              <a:cs typeface="Times New Roman" panose="02020603050405020304" pitchFamily="18" charset="0"/>
            </a:endParaRPr>
          </a:p>
        </p:txBody>
      </p:sp>
      <p:sp>
        <p:nvSpPr>
          <p:cNvPr id="5" name="TextBox 7">
            <a:extLst>
              <a:ext uri="{FF2B5EF4-FFF2-40B4-BE49-F238E27FC236}">
                <a16:creationId xmlns:a16="http://schemas.microsoft.com/office/drawing/2014/main" id="{A5C7E8CF-15C3-2FE9-68AA-E7CE5FF34946}"/>
              </a:ext>
            </a:extLst>
          </p:cNvPr>
          <p:cNvSpPr txBox="1"/>
          <p:nvPr/>
        </p:nvSpPr>
        <p:spPr>
          <a:xfrm>
            <a:off x="1828800" y="3162300"/>
            <a:ext cx="14478000" cy="4924425"/>
          </a:xfrm>
          <a:prstGeom prst="rect">
            <a:avLst/>
          </a:prstGeom>
        </p:spPr>
        <p:txBody>
          <a:bodyPr wrap="square" lIns="0" tIns="0" rIns="0" bIns="0" rtlCol="0" anchor="t">
            <a:spAutoFit/>
          </a:bodyPr>
          <a:lstStyle/>
          <a:p>
            <a:pPr indent="457200" algn="just"/>
            <a:r>
              <a:rPr lang="en-US" altLang="zh-CN" sz="4000" dirty="0">
                <a:latin typeface="Times New Roman" panose="02020603050405020304" pitchFamily="18" charset="0"/>
                <a:cs typeface="Times New Roman" panose="02020603050405020304" pitchFamily="18" charset="0"/>
              </a:rPr>
              <a:t>Adopt a qualitative research approach, centered on semi-structured interviews, supplemented by short-term classroom observations following Wilkinson’s (2019) semi-ethnographic framework. Data triangulation ensures research reliability: interviews capture teachers’ subjective experiences, while classroom observations verify the manifestation of discrimination and communication effects in real teaching scenarios, achieving mutual confirmation of “subjective experiences” and “objective contexts.”</a:t>
            </a:r>
            <a:endParaRPr lang="zh-CN" altLang="zh-CN" sz="4000" dirty="0">
              <a:latin typeface="Times New Roman" panose="02020603050405020304" pitchFamily="18" charset="0"/>
              <a:cs typeface="Times New Roman" panose="02020603050405020304" pitchFamily="18" charset="0"/>
            </a:endParaRPr>
          </a:p>
        </p:txBody>
      </p:sp>
    </p:spTree>
    <p:extLst>
      <p:ext uri="{BB962C8B-B14F-4D97-AF65-F5344CB8AC3E}">
        <p14:creationId xmlns:p14="http://schemas.microsoft.com/office/powerpoint/2010/main" val="3804356648"/>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bg>
      <p:bgPr>
        <a:solidFill>
          <a:srgbClr val="EBEBEB"/>
        </a:solidFill>
        <a:effectLst/>
      </p:bgPr>
    </p:bg>
    <p:spTree>
      <p:nvGrpSpPr>
        <p:cNvPr id="1" name="">
          <a:extLst>
            <a:ext uri="{FF2B5EF4-FFF2-40B4-BE49-F238E27FC236}">
              <a16:creationId xmlns:a16="http://schemas.microsoft.com/office/drawing/2014/main" id="{1706211F-57CC-522A-4C04-3150AC1BCFD7}"/>
            </a:ext>
          </a:extLst>
        </p:cNvPr>
        <p:cNvGrpSpPr/>
        <p:nvPr/>
      </p:nvGrpSpPr>
      <p:grpSpPr>
        <a:xfrm>
          <a:off x="0" y="0"/>
          <a:ext cx="0" cy="0"/>
          <a:chOff x="0" y="0"/>
          <a:chExt cx="0" cy="0"/>
        </a:xfrm>
      </p:grpSpPr>
      <p:sp>
        <p:nvSpPr>
          <p:cNvPr id="26" name="TextBox 7">
            <a:extLst>
              <a:ext uri="{FF2B5EF4-FFF2-40B4-BE49-F238E27FC236}">
                <a16:creationId xmlns:a16="http://schemas.microsoft.com/office/drawing/2014/main" id="{3918F283-8F5B-EB1C-003B-415267249DB8}"/>
              </a:ext>
            </a:extLst>
          </p:cNvPr>
          <p:cNvSpPr txBox="1"/>
          <p:nvPr/>
        </p:nvSpPr>
        <p:spPr>
          <a:xfrm>
            <a:off x="838200" y="2169584"/>
            <a:ext cx="15659099" cy="615553"/>
          </a:xfrm>
          <a:prstGeom prst="rect">
            <a:avLst/>
          </a:prstGeom>
        </p:spPr>
        <p:txBody>
          <a:bodyPr wrap="square" lIns="0" tIns="0" rIns="0" bIns="0" rtlCol="0" anchor="t">
            <a:spAutoFit/>
          </a:bodyPr>
          <a:lstStyle/>
          <a:p>
            <a:pPr marL="571500" lvl="0" indent="-571500" algn="just">
              <a:buFont typeface="Arial" panose="020B0604020202020204" pitchFamily="34" charset="0"/>
              <a:buChar char="•"/>
            </a:pPr>
            <a:r>
              <a:rPr lang="en-US" altLang="zh-CN" sz="4000" dirty="0">
                <a:latin typeface="Times New Roman" panose="02020603050405020304" pitchFamily="18" charset="0"/>
                <a:cs typeface="Times New Roman" panose="02020603050405020304" pitchFamily="18" charset="0"/>
              </a:rPr>
              <a:t>Sample Size: 6-8 peripheral-circle foreign teachers in tutoring institutions</a:t>
            </a:r>
            <a:endParaRPr lang="zh-CN" altLang="zh-CN" sz="4000" dirty="0">
              <a:latin typeface="Times New Roman" panose="02020603050405020304" pitchFamily="18" charset="0"/>
              <a:cs typeface="Times New Roman" panose="02020603050405020304" pitchFamily="18" charset="0"/>
            </a:endParaRPr>
          </a:p>
        </p:txBody>
      </p:sp>
      <p:sp>
        <p:nvSpPr>
          <p:cNvPr id="32" name="Freeform 40">
            <a:extLst>
              <a:ext uri="{FF2B5EF4-FFF2-40B4-BE49-F238E27FC236}">
                <a16:creationId xmlns:a16="http://schemas.microsoft.com/office/drawing/2014/main" id="{68D42C15-DE95-9F9B-199B-ACF84C5BEADE}"/>
              </a:ext>
            </a:extLst>
          </p:cNvPr>
          <p:cNvSpPr/>
          <p:nvPr/>
        </p:nvSpPr>
        <p:spPr>
          <a:xfrm rot="-10800000">
            <a:off x="304798" y="5199069"/>
            <a:ext cx="17221202" cy="6148302"/>
          </a:xfrm>
          <a:custGeom>
            <a:avLst/>
            <a:gdLst/>
            <a:ahLst/>
            <a:cxnLst/>
            <a:rect l="l" t="t" r="r" b="b"/>
            <a:pathLst>
              <a:path w="3078235" h="1985461">
                <a:moveTo>
                  <a:pt x="0" y="0"/>
                </a:moveTo>
                <a:lnTo>
                  <a:pt x="3078235" y="0"/>
                </a:lnTo>
                <a:lnTo>
                  <a:pt x="3078235" y="1985461"/>
                </a:lnTo>
                <a:lnTo>
                  <a:pt x="0" y="1985461"/>
                </a:lnTo>
                <a:lnTo>
                  <a:pt x="0" y="0"/>
                </a:lnTo>
                <a:close/>
              </a:path>
            </a:pathLst>
          </a:custGeom>
          <a:blipFill>
            <a:blip r:embed="rId2"/>
            <a:stretch>
              <a:fillRect/>
            </a:stretch>
          </a:blipFill>
        </p:spPr>
        <p:txBody>
          <a:bodyPr/>
          <a:lstStyle/>
          <a:p>
            <a:endParaRPr lang="zh-CN" altLang="en-US"/>
          </a:p>
        </p:txBody>
      </p:sp>
      <p:sp>
        <p:nvSpPr>
          <p:cNvPr id="2" name="TextBox 3">
            <a:extLst>
              <a:ext uri="{FF2B5EF4-FFF2-40B4-BE49-F238E27FC236}">
                <a16:creationId xmlns:a16="http://schemas.microsoft.com/office/drawing/2014/main" id="{44BB3128-A3E2-D78C-7BE0-11685B117A37}"/>
              </a:ext>
            </a:extLst>
          </p:cNvPr>
          <p:cNvSpPr txBox="1"/>
          <p:nvPr/>
        </p:nvSpPr>
        <p:spPr>
          <a:xfrm>
            <a:off x="838200" y="495300"/>
            <a:ext cx="8991600" cy="923330"/>
          </a:xfrm>
          <a:prstGeom prst="rect">
            <a:avLst/>
          </a:prstGeom>
        </p:spPr>
        <p:txBody>
          <a:bodyPr wrap="square" lIns="0" tIns="0" rIns="0" bIns="0" rtlCol="0" anchor="t">
            <a:spAutoFit/>
          </a:bodyPr>
          <a:lstStyle/>
          <a:p>
            <a:r>
              <a:rPr lang="en-US" altLang="zh-CN" sz="6000" b="1" dirty="0">
                <a:latin typeface="Times New Roman" panose="02020603050405020304" pitchFamily="18" charset="0"/>
                <a:cs typeface="Times New Roman" panose="02020603050405020304" pitchFamily="18" charset="0"/>
              </a:rPr>
              <a:t>4.2 Research Participants</a:t>
            </a:r>
            <a:endParaRPr lang="zh-CN" altLang="zh-CN" sz="6000" dirty="0">
              <a:latin typeface="Times New Roman" panose="02020603050405020304" pitchFamily="18" charset="0"/>
              <a:cs typeface="Times New Roman" panose="02020603050405020304" pitchFamily="18" charset="0"/>
            </a:endParaRPr>
          </a:p>
        </p:txBody>
      </p:sp>
      <p:sp>
        <p:nvSpPr>
          <p:cNvPr id="3" name="TextBox 7">
            <a:extLst>
              <a:ext uri="{FF2B5EF4-FFF2-40B4-BE49-F238E27FC236}">
                <a16:creationId xmlns:a16="http://schemas.microsoft.com/office/drawing/2014/main" id="{237C8515-34BA-F172-2015-670BEF66A3D3}"/>
              </a:ext>
            </a:extLst>
          </p:cNvPr>
          <p:cNvSpPr txBox="1"/>
          <p:nvPr/>
        </p:nvSpPr>
        <p:spPr>
          <a:xfrm>
            <a:off x="840315" y="2979906"/>
            <a:ext cx="16380885" cy="3077766"/>
          </a:xfrm>
          <a:prstGeom prst="rect">
            <a:avLst/>
          </a:prstGeom>
        </p:spPr>
        <p:txBody>
          <a:bodyPr wrap="square" lIns="0" tIns="0" rIns="0" bIns="0" rtlCol="0" anchor="t">
            <a:spAutoFit/>
          </a:bodyPr>
          <a:lstStyle/>
          <a:p>
            <a:pPr marL="571500" lvl="0" indent="-571500" algn="just">
              <a:buFont typeface="Arial" panose="020B0604020202020204" pitchFamily="34" charset="0"/>
              <a:buChar char="•"/>
            </a:pPr>
            <a:r>
              <a:rPr lang="en-US" altLang="zh-CN" sz="4000" dirty="0">
                <a:latin typeface="Times New Roman" panose="02020603050405020304" pitchFamily="18" charset="0"/>
                <a:cs typeface="Times New Roman" panose="02020603050405020304" pitchFamily="18" charset="0"/>
              </a:rPr>
              <a:t>Background Distribution:</a:t>
            </a:r>
            <a:endParaRPr lang="zh-CN" altLang="zh-CN" sz="4000" dirty="0">
              <a:latin typeface="Times New Roman" panose="02020603050405020304" pitchFamily="18" charset="0"/>
              <a:cs typeface="Times New Roman" panose="02020603050405020304" pitchFamily="18" charset="0"/>
            </a:endParaRPr>
          </a:p>
          <a:p>
            <a:pPr marL="1028700" lvl="1" indent="-571500" algn="just">
              <a:buSzPct val="60000"/>
              <a:buFont typeface="Arial" panose="020B0604020202020204" pitchFamily="34" charset="0"/>
              <a:buChar char="•"/>
            </a:pPr>
            <a:r>
              <a:rPr lang="en-US" altLang="zh-CN" sz="4000" dirty="0">
                <a:latin typeface="Times New Roman" panose="02020603050405020304" pitchFamily="18" charset="0"/>
                <a:cs typeface="Times New Roman" panose="02020603050405020304" pitchFamily="18" charset="0"/>
              </a:rPr>
              <a:t>Outer Circle: Teachers from India, Nigeria (where English is an official language)</a:t>
            </a:r>
            <a:endParaRPr lang="zh-CN" altLang="zh-CN" sz="4000" dirty="0">
              <a:latin typeface="Times New Roman" panose="02020603050405020304" pitchFamily="18" charset="0"/>
              <a:cs typeface="Times New Roman" panose="02020603050405020304" pitchFamily="18" charset="0"/>
            </a:endParaRPr>
          </a:p>
          <a:p>
            <a:pPr marL="1028700" lvl="1" indent="-571500" algn="just">
              <a:buSzPct val="60000"/>
              <a:buFont typeface="Arial" panose="020B0604020202020204" pitchFamily="34" charset="0"/>
              <a:buChar char="•"/>
            </a:pPr>
            <a:r>
              <a:rPr lang="en-US" altLang="zh-CN" sz="4000" dirty="0">
                <a:latin typeface="Times New Roman" panose="02020603050405020304" pitchFamily="18" charset="0"/>
                <a:cs typeface="Times New Roman" panose="02020603050405020304" pitchFamily="18" charset="0"/>
              </a:rPr>
              <a:t>Expanding Circle: Teachers from China, Vietnam (where English is a foreign language)</a:t>
            </a:r>
            <a:endParaRPr lang="zh-CN" altLang="zh-CN" sz="4000" dirty="0">
              <a:latin typeface="Times New Roman" panose="02020603050405020304" pitchFamily="18" charset="0"/>
              <a:cs typeface="Times New Roman" panose="02020603050405020304" pitchFamily="18" charset="0"/>
            </a:endParaRPr>
          </a:p>
        </p:txBody>
      </p:sp>
      <p:sp>
        <p:nvSpPr>
          <p:cNvPr id="4" name="TextBox 7">
            <a:extLst>
              <a:ext uri="{FF2B5EF4-FFF2-40B4-BE49-F238E27FC236}">
                <a16:creationId xmlns:a16="http://schemas.microsoft.com/office/drawing/2014/main" id="{636CDDB8-8941-0F09-BABF-8DE69B63C65E}"/>
              </a:ext>
            </a:extLst>
          </p:cNvPr>
          <p:cNvSpPr txBox="1"/>
          <p:nvPr/>
        </p:nvSpPr>
        <p:spPr>
          <a:xfrm>
            <a:off x="838199" y="6248208"/>
            <a:ext cx="16381943" cy="1846659"/>
          </a:xfrm>
          <a:prstGeom prst="rect">
            <a:avLst/>
          </a:prstGeom>
        </p:spPr>
        <p:txBody>
          <a:bodyPr wrap="square" lIns="0" tIns="0" rIns="0" bIns="0" rtlCol="0" anchor="t">
            <a:spAutoFit/>
          </a:bodyPr>
          <a:lstStyle/>
          <a:p>
            <a:pPr algn="just"/>
            <a:r>
              <a:rPr lang="en-US" altLang="zh-CN" sz="4000" dirty="0">
                <a:latin typeface="Times New Roman" panose="02020603050405020304" pitchFamily="18" charset="0"/>
                <a:cs typeface="Times New Roman" panose="02020603050405020304" pitchFamily="18" charset="0"/>
              </a:rPr>
              <a:t>Inclusion Criteria: At least 1 year of teaching experience in tutoring institutions; mother tongue is a non-Inner Circle English variety; ability to clearly articulate teaching experiences and accent-related encounters.</a:t>
            </a:r>
            <a:endParaRPr lang="zh-CN" altLang="zh-CN" sz="4000" dirty="0">
              <a:latin typeface="Times New Roman" panose="02020603050405020304" pitchFamily="18" charset="0"/>
              <a:cs typeface="Times New Roman" panose="02020603050405020304" pitchFamily="18" charset="0"/>
            </a:endParaRPr>
          </a:p>
        </p:txBody>
      </p:sp>
      <p:sp>
        <p:nvSpPr>
          <p:cNvPr id="5" name="TextBox 7">
            <a:extLst>
              <a:ext uri="{FF2B5EF4-FFF2-40B4-BE49-F238E27FC236}">
                <a16:creationId xmlns:a16="http://schemas.microsoft.com/office/drawing/2014/main" id="{32F78047-3223-9775-A093-DD1DE1684A84}"/>
              </a:ext>
            </a:extLst>
          </p:cNvPr>
          <p:cNvSpPr txBox="1"/>
          <p:nvPr/>
        </p:nvSpPr>
        <p:spPr>
          <a:xfrm>
            <a:off x="838199" y="8440341"/>
            <a:ext cx="16381943" cy="1231106"/>
          </a:xfrm>
          <a:prstGeom prst="rect">
            <a:avLst/>
          </a:prstGeom>
        </p:spPr>
        <p:txBody>
          <a:bodyPr wrap="square" lIns="0" tIns="0" rIns="0" bIns="0" rtlCol="0" anchor="t">
            <a:spAutoFit/>
          </a:bodyPr>
          <a:lstStyle/>
          <a:p>
            <a:pPr marL="571500" indent="-571500" algn="just">
              <a:buFont typeface="Arial" panose="020B0604020202020204" pitchFamily="34" charset="0"/>
              <a:buChar char="•"/>
            </a:pPr>
            <a:r>
              <a:rPr lang="en-US" altLang="zh-CN" sz="4000" dirty="0">
                <a:latin typeface="Times New Roman" panose="02020603050405020304" pitchFamily="18" charset="0"/>
                <a:cs typeface="Times New Roman" panose="02020603050405020304" pitchFamily="18" charset="0"/>
              </a:rPr>
              <a:t>Recruitment Method: Snowball sampling via professional networks (e.g., ELT teacher communities) to ensure trust with participants (Xu, 2025).</a:t>
            </a:r>
            <a:endParaRPr lang="zh-CN" altLang="zh-CN" sz="4000" dirty="0">
              <a:latin typeface="Times New Roman" panose="02020603050405020304" pitchFamily="18" charset="0"/>
              <a:cs typeface="Times New Roman" panose="02020603050405020304" pitchFamily="18" charset="0"/>
            </a:endParaRPr>
          </a:p>
        </p:txBody>
      </p:sp>
    </p:spTree>
    <p:extLst>
      <p:ext uri="{BB962C8B-B14F-4D97-AF65-F5344CB8AC3E}">
        <p14:creationId xmlns:p14="http://schemas.microsoft.com/office/powerpoint/2010/main" val="3809756277"/>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bg>
      <p:bgPr>
        <a:solidFill>
          <a:srgbClr val="EBEBEB"/>
        </a:solidFill>
        <a:effectLst/>
      </p:bgPr>
    </p:bg>
    <p:spTree>
      <p:nvGrpSpPr>
        <p:cNvPr id="1" name="">
          <a:extLst>
            <a:ext uri="{FF2B5EF4-FFF2-40B4-BE49-F238E27FC236}">
              <a16:creationId xmlns:a16="http://schemas.microsoft.com/office/drawing/2014/main" id="{2B8A9257-1A44-D3FE-F77A-BF74A63C0E3E}"/>
            </a:ext>
          </a:extLst>
        </p:cNvPr>
        <p:cNvGrpSpPr/>
        <p:nvPr/>
      </p:nvGrpSpPr>
      <p:grpSpPr>
        <a:xfrm>
          <a:off x="0" y="0"/>
          <a:ext cx="0" cy="0"/>
          <a:chOff x="0" y="0"/>
          <a:chExt cx="0" cy="0"/>
        </a:xfrm>
      </p:grpSpPr>
      <p:sp>
        <p:nvSpPr>
          <p:cNvPr id="9" name="Freeform 34">
            <a:extLst>
              <a:ext uri="{FF2B5EF4-FFF2-40B4-BE49-F238E27FC236}">
                <a16:creationId xmlns:a16="http://schemas.microsoft.com/office/drawing/2014/main" id="{9A52FAF4-3B4B-0E8E-D011-55289930D5D4}"/>
              </a:ext>
            </a:extLst>
          </p:cNvPr>
          <p:cNvSpPr/>
          <p:nvPr/>
        </p:nvSpPr>
        <p:spPr>
          <a:xfrm rot="806387">
            <a:off x="-6380271" y="-2652412"/>
            <a:ext cx="13935574" cy="7064213"/>
          </a:xfrm>
          <a:custGeom>
            <a:avLst/>
            <a:gdLst/>
            <a:ahLst/>
            <a:cxnLst/>
            <a:rect l="l" t="t" r="r" b="b"/>
            <a:pathLst>
              <a:path w="3895005" h="1650508">
                <a:moveTo>
                  <a:pt x="0" y="0"/>
                </a:moveTo>
                <a:lnTo>
                  <a:pt x="3895005" y="0"/>
                </a:lnTo>
                <a:lnTo>
                  <a:pt x="3895005" y="1650508"/>
                </a:lnTo>
                <a:lnTo>
                  <a:pt x="0" y="1650508"/>
                </a:lnTo>
                <a:lnTo>
                  <a:pt x="0" y="0"/>
                </a:lnTo>
                <a:close/>
              </a:path>
            </a:pathLst>
          </a:custGeom>
          <a:blipFill>
            <a:blip r:embed="rId2">
              <a:alphaModFix amt="85000"/>
            </a:blip>
            <a:stretch>
              <a:fillRect/>
            </a:stretch>
          </a:blipFill>
        </p:spPr>
        <p:txBody>
          <a:bodyPr/>
          <a:lstStyle/>
          <a:p>
            <a:endParaRPr lang="zh-CN" altLang="en-US"/>
          </a:p>
        </p:txBody>
      </p:sp>
      <p:sp>
        <p:nvSpPr>
          <p:cNvPr id="7" name="TextBox 7">
            <a:extLst>
              <a:ext uri="{FF2B5EF4-FFF2-40B4-BE49-F238E27FC236}">
                <a16:creationId xmlns:a16="http://schemas.microsoft.com/office/drawing/2014/main" id="{A216FB60-886A-7781-8B76-67920B8DB65D}"/>
              </a:ext>
            </a:extLst>
          </p:cNvPr>
          <p:cNvSpPr txBox="1"/>
          <p:nvPr/>
        </p:nvSpPr>
        <p:spPr>
          <a:xfrm>
            <a:off x="1546083" y="2684264"/>
            <a:ext cx="15195833" cy="4924425"/>
          </a:xfrm>
          <a:prstGeom prst="rect">
            <a:avLst/>
          </a:prstGeom>
        </p:spPr>
        <p:txBody>
          <a:bodyPr wrap="square" lIns="0" tIns="0" rIns="0" bIns="0" rtlCol="0" anchor="t">
            <a:spAutoFit/>
          </a:bodyPr>
          <a:lstStyle/>
          <a:p>
            <a:pPr indent="457200" algn="just"/>
            <a:r>
              <a:rPr lang="en-US" altLang="zh-CN" sz="4000" dirty="0">
                <a:latin typeface="Times New Roman" panose="02020603050405020304" pitchFamily="18" charset="0"/>
                <a:cs typeface="Times New Roman" panose="02020603050405020304" pitchFamily="18" charset="0"/>
              </a:rPr>
              <a:t>Data collection integrates three complementary methods to address prior research’s triangulation gap, with tools informed by Xu’s (2025) study of racialized ELT and Braun &amp; Clarke’s (2006) thematic analysis protocols:</a:t>
            </a:r>
          </a:p>
          <a:p>
            <a:pPr algn="just"/>
            <a:endParaRPr lang="en-US" altLang="zh-CN" sz="4000" dirty="0">
              <a:latin typeface="Times New Roman" panose="02020603050405020304" pitchFamily="18" charset="0"/>
              <a:cs typeface="Times New Roman" panose="02020603050405020304" pitchFamily="18" charset="0"/>
            </a:endParaRPr>
          </a:p>
          <a:p>
            <a:pPr algn="just"/>
            <a:endParaRPr lang="en-US" altLang="zh-CN" sz="4000" dirty="0">
              <a:latin typeface="Times New Roman" panose="02020603050405020304" pitchFamily="18" charset="0"/>
              <a:cs typeface="Times New Roman" panose="02020603050405020304" pitchFamily="18" charset="0"/>
            </a:endParaRPr>
          </a:p>
          <a:p>
            <a:pPr algn="just"/>
            <a:r>
              <a:rPr lang="en-US" altLang="zh-CN" sz="4000" dirty="0">
                <a:latin typeface="Times New Roman" panose="02020603050405020304" pitchFamily="18" charset="0"/>
                <a:cs typeface="Times New Roman" panose="02020603050405020304" pitchFamily="18" charset="0"/>
              </a:rPr>
              <a:t>Core Focus: 6 thematic dimensions derived from key literature and research questions, with open-ended prompts to elicit detailed narratives:</a:t>
            </a:r>
            <a:endParaRPr lang="zh-CN" altLang="zh-CN" sz="4000" dirty="0">
              <a:latin typeface="Times New Roman" panose="02020603050405020304" pitchFamily="18" charset="0"/>
              <a:cs typeface="Times New Roman" panose="02020603050405020304" pitchFamily="18" charset="0"/>
            </a:endParaRPr>
          </a:p>
        </p:txBody>
      </p:sp>
      <p:sp>
        <p:nvSpPr>
          <p:cNvPr id="8" name="Freeform 34">
            <a:extLst>
              <a:ext uri="{FF2B5EF4-FFF2-40B4-BE49-F238E27FC236}">
                <a16:creationId xmlns:a16="http://schemas.microsoft.com/office/drawing/2014/main" id="{8E41AE56-EA2D-4866-7EC6-CAF467B34F04}"/>
              </a:ext>
            </a:extLst>
          </p:cNvPr>
          <p:cNvSpPr/>
          <p:nvPr/>
        </p:nvSpPr>
        <p:spPr>
          <a:xfrm rot="806387">
            <a:off x="7411929" y="6361449"/>
            <a:ext cx="13935574" cy="7064213"/>
          </a:xfrm>
          <a:custGeom>
            <a:avLst/>
            <a:gdLst/>
            <a:ahLst/>
            <a:cxnLst/>
            <a:rect l="l" t="t" r="r" b="b"/>
            <a:pathLst>
              <a:path w="3895005" h="1650508">
                <a:moveTo>
                  <a:pt x="0" y="0"/>
                </a:moveTo>
                <a:lnTo>
                  <a:pt x="3895005" y="0"/>
                </a:lnTo>
                <a:lnTo>
                  <a:pt x="3895005" y="1650508"/>
                </a:lnTo>
                <a:lnTo>
                  <a:pt x="0" y="1650508"/>
                </a:lnTo>
                <a:lnTo>
                  <a:pt x="0" y="0"/>
                </a:lnTo>
                <a:close/>
              </a:path>
            </a:pathLst>
          </a:custGeom>
          <a:blipFill>
            <a:blip r:embed="rId2">
              <a:alphaModFix amt="85000"/>
            </a:blip>
            <a:stretch>
              <a:fillRect/>
            </a:stretch>
          </a:blipFill>
        </p:spPr>
        <p:txBody>
          <a:bodyPr/>
          <a:lstStyle/>
          <a:p>
            <a:endParaRPr lang="zh-CN" altLang="en-US"/>
          </a:p>
        </p:txBody>
      </p:sp>
      <p:sp>
        <p:nvSpPr>
          <p:cNvPr id="4" name="TextBox 3">
            <a:extLst>
              <a:ext uri="{FF2B5EF4-FFF2-40B4-BE49-F238E27FC236}">
                <a16:creationId xmlns:a16="http://schemas.microsoft.com/office/drawing/2014/main" id="{F91CA04F-AF5A-3D3F-2356-E6F72560049D}"/>
              </a:ext>
            </a:extLst>
          </p:cNvPr>
          <p:cNvSpPr txBox="1"/>
          <p:nvPr/>
        </p:nvSpPr>
        <p:spPr>
          <a:xfrm>
            <a:off x="838200" y="495300"/>
            <a:ext cx="8991600" cy="923330"/>
          </a:xfrm>
          <a:prstGeom prst="rect">
            <a:avLst/>
          </a:prstGeom>
        </p:spPr>
        <p:txBody>
          <a:bodyPr wrap="square" lIns="0" tIns="0" rIns="0" bIns="0" rtlCol="0" anchor="t">
            <a:spAutoFit/>
          </a:bodyPr>
          <a:lstStyle/>
          <a:p>
            <a:r>
              <a:rPr lang="en-US" altLang="zh-CN" sz="6000" b="1" dirty="0">
                <a:latin typeface="Times New Roman" panose="02020603050405020304" pitchFamily="18" charset="0"/>
                <a:cs typeface="Times New Roman" panose="02020603050405020304" pitchFamily="18" charset="0"/>
              </a:rPr>
              <a:t>4.3 Data Collection</a:t>
            </a:r>
            <a:endParaRPr lang="zh-CN" altLang="zh-CN" sz="6000" dirty="0">
              <a:latin typeface="Times New Roman" panose="02020603050405020304" pitchFamily="18" charset="0"/>
              <a:cs typeface="Times New Roman" panose="02020603050405020304" pitchFamily="18" charset="0"/>
            </a:endParaRPr>
          </a:p>
        </p:txBody>
      </p:sp>
    </p:spTree>
    <p:extLst>
      <p:ext uri="{BB962C8B-B14F-4D97-AF65-F5344CB8AC3E}">
        <p14:creationId xmlns:p14="http://schemas.microsoft.com/office/powerpoint/2010/main" val="3057854426"/>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bg>
      <p:bgPr>
        <a:solidFill>
          <a:srgbClr val="F3F5F5"/>
        </a:solidFill>
        <a:effectLst/>
      </p:bgPr>
    </p:bg>
    <p:spTree>
      <p:nvGrpSpPr>
        <p:cNvPr id="1" name="">
          <a:extLst>
            <a:ext uri="{FF2B5EF4-FFF2-40B4-BE49-F238E27FC236}">
              <a16:creationId xmlns:a16="http://schemas.microsoft.com/office/drawing/2014/main" id="{9242BB62-0909-F55D-4C5C-C20803357803}"/>
            </a:ext>
          </a:extLst>
        </p:cNvPr>
        <p:cNvGrpSpPr/>
        <p:nvPr/>
      </p:nvGrpSpPr>
      <p:grpSpPr>
        <a:xfrm>
          <a:off x="0" y="0"/>
          <a:ext cx="0" cy="0"/>
          <a:chOff x="0" y="0"/>
          <a:chExt cx="0" cy="0"/>
        </a:xfrm>
      </p:grpSpPr>
      <p:sp>
        <p:nvSpPr>
          <p:cNvPr id="6" name="Freeform 6">
            <a:extLst>
              <a:ext uri="{FF2B5EF4-FFF2-40B4-BE49-F238E27FC236}">
                <a16:creationId xmlns:a16="http://schemas.microsoft.com/office/drawing/2014/main" id="{55496E0B-4E3B-6192-D265-3E75EB0D0BBE}"/>
              </a:ext>
            </a:extLst>
          </p:cNvPr>
          <p:cNvSpPr/>
          <p:nvPr/>
        </p:nvSpPr>
        <p:spPr>
          <a:xfrm>
            <a:off x="1772829" y="921336"/>
            <a:ext cx="5622705" cy="5622705"/>
          </a:xfrm>
          <a:custGeom>
            <a:avLst/>
            <a:gdLst/>
            <a:ahLst/>
            <a:cxnLst/>
            <a:rect l="l" t="t" r="r" b="b"/>
            <a:pathLst>
              <a:path w="812800" h="812800">
                <a:moveTo>
                  <a:pt x="406400" y="0"/>
                </a:moveTo>
                <a:cubicBezTo>
                  <a:pt x="181951" y="0"/>
                  <a:pt x="0" y="181951"/>
                  <a:pt x="0" y="406400"/>
                </a:cubicBezTo>
                <a:cubicBezTo>
                  <a:pt x="0" y="630849"/>
                  <a:pt x="181951" y="812800"/>
                  <a:pt x="406400" y="812800"/>
                </a:cubicBezTo>
                <a:cubicBezTo>
                  <a:pt x="630849" y="812800"/>
                  <a:pt x="812800" y="630849"/>
                  <a:pt x="812800" y="406400"/>
                </a:cubicBezTo>
                <a:cubicBezTo>
                  <a:pt x="812800" y="181951"/>
                  <a:pt x="630849" y="0"/>
                  <a:pt x="406400" y="0"/>
                </a:cubicBezTo>
                <a:close/>
              </a:path>
            </a:pathLst>
          </a:custGeom>
          <a:gradFill rotWithShape="1">
            <a:gsLst>
              <a:gs pos="0">
                <a:srgbClr val="F6A468">
                  <a:alpha val="100000"/>
                </a:srgbClr>
              </a:gs>
              <a:gs pos="100000">
                <a:srgbClr val="F4F5F5">
                  <a:alpha val="100000"/>
                </a:srgbClr>
              </a:gs>
            </a:gsLst>
            <a:path path="circle">
              <a:fillToRect r="100000" b="100000"/>
            </a:path>
            <a:tileRect l="-100000" t="-100000"/>
          </a:gradFill>
          <a:ln cap="sq">
            <a:noFill/>
            <a:prstDash val="solid"/>
            <a:miter/>
          </a:ln>
        </p:spPr>
        <p:txBody>
          <a:bodyPr/>
          <a:lstStyle/>
          <a:p>
            <a:endParaRPr lang="zh-CN" altLang="en-US"/>
          </a:p>
        </p:txBody>
      </p:sp>
      <p:grpSp>
        <p:nvGrpSpPr>
          <p:cNvPr id="11" name="Group 11">
            <a:extLst>
              <a:ext uri="{FF2B5EF4-FFF2-40B4-BE49-F238E27FC236}">
                <a16:creationId xmlns:a16="http://schemas.microsoft.com/office/drawing/2014/main" id="{9DF273BF-7339-2664-16F1-0B028771835B}"/>
              </a:ext>
            </a:extLst>
          </p:cNvPr>
          <p:cNvGrpSpPr/>
          <p:nvPr/>
        </p:nvGrpSpPr>
        <p:grpSpPr>
          <a:xfrm>
            <a:off x="11506200" y="1456662"/>
            <a:ext cx="4424072" cy="4424072"/>
            <a:chOff x="0" y="0"/>
            <a:chExt cx="812800" cy="812800"/>
          </a:xfrm>
        </p:grpSpPr>
        <p:sp>
          <p:nvSpPr>
            <p:cNvPr id="12" name="Freeform 12">
              <a:extLst>
                <a:ext uri="{FF2B5EF4-FFF2-40B4-BE49-F238E27FC236}">
                  <a16:creationId xmlns:a16="http://schemas.microsoft.com/office/drawing/2014/main" id="{01AF85E8-A3C5-5F58-759D-168373764793}"/>
                </a:ext>
              </a:extLst>
            </p:cNvPr>
            <p:cNvSpPr/>
            <p:nvPr/>
          </p:nvSpPr>
          <p:spPr>
            <a:xfrm>
              <a:off x="0" y="0"/>
              <a:ext cx="812800" cy="812800"/>
            </a:xfrm>
            <a:custGeom>
              <a:avLst/>
              <a:gdLst/>
              <a:ahLst/>
              <a:cxnLst/>
              <a:rect l="l" t="t" r="r" b="b"/>
              <a:pathLst>
                <a:path w="812800" h="812800">
                  <a:moveTo>
                    <a:pt x="406400" y="0"/>
                  </a:moveTo>
                  <a:cubicBezTo>
                    <a:pt x="181951" y="0"/>
                    <a:pt x="0" y="181951"/>
                    <a:pt x="0" y="406400"/>
                  </a:cubicBezTo>
                  <a:cubicBezTo>
                    <a:pt x="0" y="630849"/>
                    <a:pt x="181951" y="812800"/>
                    <a:pt x="406400" y="812800"/>
                  </a:cubicBezTo>
                  <a:cubicBezTo>
                    <a:pt x="630849" y="812800"/>
                    <a:pt x="812800" y="630849"/>
                    <a:pt x="812800" y="406400"/>
                  </a:cubicBezTo>
                  <a:cubicBezTo>
                    <a:pt x="812800" y="181951"/>
                    <a:pt x="630849" y="0"/>
                    <a:pt x="406400" y="0"/>
                  </a:cubicBezTo>
                  <a:close/>
                </a:path>
              </a:pathLst>
            </a:custGeom>
            <a:gradFill rotWithShape="1">
              <a:gsLst>
                <a:gs pos="0">
                  <a:srgbClr val="73B5CD">
                    <a:alpha val="100000"/>
                  </a:srgbClr>
                </a:gs>
                <a:gs pos="100000">
                  <a:srgbClr val="FFFFFF">
                    <a:alpha val="100000"/>
                  </a:srgbClr>
                </a:gs>
              </a:gsLst>
              <a:path path="circle">
                <a:fillToRect r="100000" b="100000"/>
              </a:path>
              <a:tileRect l="-100000" t="-100000"/>
            </a:gradFill>
          </p:spPr>
          <p:txBody>
            <a:bodyPr/>
            <a:lstStyle/>
            <a:p>
              <a:endParaRPr lang="zh-CN" altLang="en-US"/>
            </a:p>
          </p:txBody>
        </p:sp>
        <p:sp>
          <p:nvSpPr>
            <p:cNvPr id="13" name="TextBox 13">
              <a:extLst>
                <a:ext uri="{FF2B5EF4-FFF2-40B4-BE49-F238E27FC236}">
                  <a16:creationId xmlns:a16="http://schemas.microsoft.com/office/drawing/2014/main" id="{656C2C00-9344-9AF9-DC76-628B300183CF}"/>
                </a:ext>
              </a:extLst>
            </p:cNvPr>
            <p:cNvSpPr txBox="1"/>
            <p:nvPr/>
          </p:nvSpPr>
          <p:spPr>
            <a:xfrm>
              <a:off x="76200" y="66675"/>
              <a:ext cx="660400" cy="669925"/>
            </a:xfrm>
            <a:prstGeom prst="rect">
              <a:avLst/>
            </a:prstGeom>
          </p:spPr>
          <p:txBody>
            <a:bodyPr lIns="50800" tIns="50800" rIns="50800" bIns="50800" rtlCol="0" anchor="ctr"/>
            <a:lstStyle/>
            <a:p>
              <a:pPr algn="ctr">
                <a:lnSpc>
                  <a:spcPts val="2683"/>
                </a:lnSpc>
              </a:pPr>
              <a:endParaRPr/>
            </a:p>
          </p:txBody>
        </p:sp>
      </p:grpSp>
      <p:grpSp>
        <p:nvGrpSpPr>
          <p:cNvPr id="14" name="Group 14">
            <a:extLst>
              <a:ext uri="{FF2B5EF4-FFF2-40B4-BE49-F238E27FC236}">
                <a16:creationId xmlns:a16="http://schemas.microsoft.com/office/drawing/2014/main" id="{E3BBD08F-27B3-6ABB-B292-161555E6E84C}"/>
              </a:ext>
            </a:extLst>
          </p:cNvPr>
          <p:cNvGrpSpPr/>
          <p:nvPr/>
        </p:nvGrpSpPr>
        <p:grpSpPr>
          <a:xfrm>
            <a:off x="7388287" y="1077656"/>
            <a:ext cx="4113781" cy="4113781"/>
            <a:chOff x="0" y="0"/>
            <a:chExt cx="812800" cy="812800"/>
          </a:xfrm>
        </p:grpSpPr>
        <p:sp>
          <p:nvSpPr>
            <p:cNvPr id="15" name="Freeform 15">
              <a:extLst>
                <a:ext uri="{FF2B5EF4-FFF2-40B4-BE49-F238E27FC236}">
                  <a16:creationId xmlns:a16="http://schemas.microsoft.com/office/drawing/2014/main" id="{66DA5081-61C4-8469-F865-3FCB70587B66}"/>
                </a:ext>
              </a:extLst>
            </p:cNvPr>
            <p:cNvSpPr/>
            <p:nvPr/>
          </p:nvSpPr>
          <p:spPr>
            <a:xfrm>
              <a:off x="0" y="0"/>
              <a:ext cx="812800" cy="812800"/>
            </a:xfrm>
            <a:custGeom>
              <a:avLst/>
              <a:gdLst/>
              <a:ahLst/>
              <a:cxnLst/>
              <a:rect l="l" t="t" r="r" b="b"/>
              <a:pathLst>
                <a:path w="812800" h="812800">
                  <a:moveTo>
                    <a:pt x="406400" y="0"/>
                  </a:moveTo>
                  <a:cubicBezTo>
                    <a:pt x="181951" y="0"/>
                    <a:pt x="0" y="181951"/>
                    <a:pt x="0" y="406400"/>
                  </a:cubicBezTo>
                  <a:cubicBezTo>
                    <a:pt x="0" y="630849"/>
                    <a:pt x="181951" y="812800"/>
                    <a:pt x="406400" y="812800"/>
                  </a:cubicBezTo>
                  <a:cubicBezTo>
                    <a:pt x="630849" y="812800"/>
                    <a:pt x="812800" y="630849"/>
                    <a:pt x="812800" y="406400"/>
                  </a:cubicBezTo>
                  <a:cubicBezTo>
                    <a:pt x="812800" y="181951"/>
                    <a:pt x="630849" y="0"/>
                    <a:pt x="406400" y="0"/>
                  </a:cubicBezTo>
                  <a:close/>
                </a:path>
              </a:pathLst>
            </a:custGeom>
            <a:gradFill rotWithShape="1">
              <a:gsLst>
                <a:gs pos="0">
                  <a:srgbClr val="8D85CD">
                    <a:alpha val="82500"/>
                  </a:srgbClr>
                </a:gs>
                <a:gs pos="100000">
                  <a:srgbClr val="FFFFFF">
                    <a:alpha val="100000"/>
                  </a:srgbClr>
                </a:gs>
              </a:gsLst>
              <a:lin ang="2700000"/>
            </a:gradFill>
            <a:ln cap="sq">
              <a:noFill/>
              <a:prstDash val="solid"/>
              <a:miter/>
            </a:ln>
          </p:spPr>
          <p:txBody>
            <a:bodyPr/>
            <a:lstStyle/>
            <a:p>
              <a:endParaRPr lang="zh-CN" altLang="en-US"/>
            </a:p>
          </p:txBody>
        </p:sp>
        <p:sp>
          <p:nvSpPr>
            <p:cNvPr id="16" name="TextBox 16">
              <a:extLst>
                <a:ext uri="{FF2B5EF4-FFF2-40B4-BE49-F238E27FC236}">
                  <a16:creationId xmlns:a16="http://schemas.microsoft.com/office/drawing/2014/main" id="{E544203D-5BBB-A9C7-A888-3096B6B40363}"/>
                </a:ext>
              </a:extLst>
            </p:cNvPr>
            <p:cNvSpPr txBox="1"/>
            <p:nvPr/>
          </p:nvSpPr>
          <p:spPr>
            <a:xfrm>
              <a:off x="76200" y="66675"/>
              <a:ext cx="660400" cy="669925"/>
            </a:xfrm>
            <a:prstGeom prst="rect">
              <a:avLst/>
            </a:prstGeom>
          </p:spPr>
          <p:txBody>
            <a:bodyPr lIns="50800" tIns="50800" rIns="50800" bIns="50800" rtlCol="0" anchor="ctr"/>
            <a:lstStyle/>
            <a:p>
              <a:pPr marL="0" lvl="0" indent="0" algn="ctr">
                <a:lnSpc>
                  <a:spcPts val="2683"/>
                </a:lnSpc>
                <a:spcBef>
                  <a:spcPct val="0"/>
                </a:spcBef>
              </a:pPr>
              <a:endParaRPr/>
            </a:p>
          </p:txBody>
        </p:sp>
      </p:grpSp>
      <p:grpSp>
        <p:nvGrpSpPr>
          <p:cNvPr id="8" name="Group 8">
            <a:extLst>
              <a:ext uri="{FF2B5EF4-FFF2-40B4-BE49-F238E27FC236}">
                <a16:creationId xmlns:a16="http://schemas.microsoft.com/office/drawing/2014/main" id="{7BBCDB13-1D6A-09D3-5382-87BC18C5A671}"/>
              </a:ext>
            </a:extLst>
          </p:cNvPr>
          <p:cNvGrpSpPr/>
          <p:nvPr/>
        </p:nvGrpSpPr>
        <p:grpSpPr>
          <a:xfrm>
            <a:off x="7572445" y="5005842"/>
            <a:ext cx="4524994" cy="4524994"/>
            <a:chOff x="0" y="0"/>
            <a:chExt cx="812800" cy="812800"/>
          </a:xfrm>
        </p:grpSpPr>
        <p:sp>
          <p:nvSpPr>
            <p:cNvPr id="9" name="Freeform 9">
              <a:extLst>
                <a:ext uri="{FF2B5EF4-FFF2-40B4-BE49-F238E27FC236}">
                  <a16:creationId xmlns:a16="http://schemas.microsoft.com/office/drawing/2014/main" id="{288D62D7-5D6B-7D70-C578-EC473EEAEFA0}"/>
                </a:ext>
              </a:extLst>
            </p:cNvPr>
            <p:cNvSpPr/>
            <p:nvPr/>
          </p:nvSpPr>
          <p:spPr>
            <a:xfrm>
              <a:off x="0" y="0"/>
              <a:ext cx="812800" cy="812800"/>
            </a:xfrm>
            <a:custGeom>
              <a:avLst/>
              <a:gdLst/>
              <a:ahLst/>
              <a:cxnLst/>
              <a:rect l="l" t="t" r="r" b="b"/>
              <a:pathLst>
                <a:path w="812800" h="812800">
                  <a:moveTo>
                    <a:pt x="406400" y="0"/>
                  </a:moveTo>
                  <a:cubicBezTo>
                    <a:pt x="181951" y="0"/>
                    <a:pt x="0" y="181951"/>
                    <a:pt x="0" y="406400"/>
                  </a:cubicBezTo>
                  <a:cubicBezTo>
                    <a:pt x="0" y="630849"/>
                    <a:pt x="181951" y="812800"/>
                    <a:pt x="406400" y="812800"/>
                  </a:cubicBezTo>
                  <a:cubicBezTo>
                    <a:pt x="630849" y="812800"/>
                    <a:pt x="812800" y="630849"/>
                    <a:pt x="812800" y="406400"/>
                  </a:cubicBezTo>
                  <a:cubicBezTo>
                    <a:pt x="812800" y="181951"/>
                    <a:pt x="630849" y="0"/>
                    <a:pt x="406400" y="0"/>
                  </a:cubicBezTo>
                  <a:close/>
                </a:path>
              </a:pathLst>
            </a:custGeom>
            <a:gradFill rotWithShape="1">
              <a:gsLst>
                <a:gs pos="0">
                  <a:srgbClr val="67AB93">
                    <a:alpha val="100000"/>
                  </a:srgbClr>
                </a:gs>
                <a:gs pos="100000">
                  <a:srgbClr val="C4E8E6">
                    <a:alpha val="19500"/>
                  </a:srgbClr>
                </a:gs>
              </a:gsLst>
              <a:path path="circle">
                <a:fillToRect r="100000" b="100000"/>
              </a:path>
              <a:tileRect l="-100000" t="-100000"/>
            </a:gradFill>
            <a:ln cap="sq">
              <a:noFill/>
              <a:prstDash val="solid"/>
              <a:miter/>
            </a:ln>
          </p:spPr>
          <p:txBody>
            <a:bodyPr/>
            <a:lstStyle/>
            <a:p>
              <a:endParaRPr lang="zh-CN" altLang="en-US"/>
            </a:p>
          </p:txBody>
        </p:sp>
        <p:sp>
          <p:nvSpPr>
            <p:cNvPr id="10" name="TextBox 10">
              <a:extLst>
                <a:ext uri="{FF2B5EF4-FFF2-40B4-BE49-F238E27FC236}">
                  <a16:creationId xmlns:a16="http://schemas.microsoft.com/office/drawing/2014/main" id="{4E9F83AB-7006-A0A9-58FD-DC64468C5652}"/>
                </a:ext>
              </a:extLst>
            </p:cNvPr>
            <p:cNvSpPr txBox="1"/>
            <p:nvPr/>
          </p:nvSpPr>
          <p:spPr>
            <a:xfrm>
              <a:off x="76200" y="66675"/>
              <a:ext cx="660400" cy="669925"/>
            </a:xfrm>
            <a:prstGeom prst="rect">
              <a:avLst/>
            </a:prstGeom>
          </p:spPr>
          <p:txBody>
            <a:bodyPr lIns="50800" tIns="50800" rIns="50800" bIns="50800" rtlCol="0" anchor="ctr"/>
            <a:lstStyle/>
            <a:p>
              <a:pPr marL="0" lvl="0" indent="0" algn="ctr">
                <a:lnSpc>
                  <a:spcPts val="2683"/>
                </a:lnSpc>
                <a:spcBef>
                  <a:spcPct val="0"/>
                </a:spcBef>
              </a:pPr>
              <a:endParaRPr/>
            </a:p>
          </p:txBody>
        </p:sp>
      </p:grpSp>
      <p:sp>
        <p:nvSpPr>
          <p:cNvPr id="26" name="TextBox 26">
            <a:extLst>
              <a:ext uri="{FF2B5EF4-FFF2-40B4-BE49-F238E27FC236}">
                <a16:creationId xmlns:a16="http://schemas.microsoft.com/office/drawing/2014/main" id="{B7A17165-F4EE-FCAE-0A4D-3A3097DF95FC}"/>
              </a:ext>
            </a:extLst>
          </p:cNvPr>
          <p:cNvSpPr txBox="1"/>
          <p:nvPr/>
        </p:nvSpPr>
        <p:spPr>
          <a:xfrm>
            <a:off x="2184210" y="2378471"/>
            <a:ext cx="4799942" cy="2708434"/>
          </a:xfrm>
          <a:prstGeom prst="rect">
            <a:avLst/>
          </a:prstGeom>
        </p:spPr>
        <p:txBody>
          <a:bodyPr wrap="square" lIns="0" tIns="0" rIns="0" bIns="0" rtlCol="0" anchor="t">
            <a:spAutoFit/>
          </a:bodyPr>
          <a:lstStyle/>
          <a:p>
            <a:pPr marL="0" lvl="1" algn="just"/>
            <a:r>
              <a:rPr lang="en-US" altLang="zh-CN" sz="2200" b="1" dirty="0">
                <a:latin typeface="Times New Roman" panose="02020603050405020304" pitchFamily="18" charset="0"/>
                <a:cs typeface="Times New Roman" panose="02020603050405020304" pitchFamily="18" charset="0"/>
              </a:rPr>
              <a:t>Dimension 1</a:t>
            </a:r>
            <a:r>
              <a:rPr lang="en-US" altLang="zh-CN" sz="2200" dirty="0">
                <a:latin typeface="Times New Roman" panose="02020603050405020304" pitchFamily="18" charset="0"/>
                <a:cs typeface="Times New Roman" panose="02020603050405020304" pitchFamily="18" charset="0"/>
              </a:rPr>
              <a:t>: Recruitment &amp; Onboarding—Experiences of explicit/implicit accent/race preferences (e.g., “Were you asked about your accent or nationality during interviews?”), extended observation periods (e.g., Rex’s 1-week demo in Xu, 2025), or pressure to conceal national background.</a:t>
            </a:r>
            <a:endParaRPr lang="zh-CN" altLang="zh-CN" sz="2200" dirty="0">
              <a:latin typeface="Times New Roman" panose="02020603050405020304" pitchFamily="18" charset="0"/>
              <a:cs typeface="Times New Roman" panose="02020603050405020304" pitchFamily="18" charset="0"/>
            </a:endParaRPr>
          </a:p>
        </p:txBody>
      </p:sp>
      <p:sp>
        <p:nvSpPr>
          <p:cNvPr id="27" name="TextBox 27">
            <a:extLst>
              <a:ext uri="{FF2B5EF4-FFF2-40B4-BE49-F238E27FC236}">
                <a16:creationId xmlns:a16="http://schemas.microsoft.com/office/drawing/2014/main" id="{9DF27CDC-9DE7-8761-2BBB-8DC628338704}"/>
              </a:ext>
            </a:extLst>
          </p:cNvPr>
          <p:cNvSpPr txBox="1"/>
          <p:nvPr/>
        </p:nvSpPr>
        <p:spPr>
          <a:xfrm>
            <a:off x="7803428" y="2224757"/>
            <a:ext cx="3410744" cy="1938992"/>
          </a:xfrm>
          <a:prstGeom prst="rect">
            <a:avLst/>
          </a:prstGeom>
        </p:spPr>
        <p:txBody>
          <a:bodyPr wrap="square" lIns="0" tIns="0" rIns="0" bIns="0" rtlCol="0" anchor="t">
            <a:spAutoFit/>
          </a:bodyPr>
          <a:lstStyle/>
          <a:p>
            <a:pPr marL="0" lvl="1" algn="just"/>
            <a:r>
              <a:rPr lang="en-US" altLang="zh-CN" b="1" dirty="0">
                <a:latin typeface="Times New Roman" panose="02020603050405020304" pitchFamily="18" charset="0"/>
                <a:cs typeface="Times New Roman" panose="02020603050405020304" pitchFamily="18" charset="0"/>
              </a:rPr>
              <a:t>Dimension 4</a:t>
            </a:r>
            <a:r>
              <a:rPr lang="en-US" altLang="zh-CN" dirty="0">
                <a:latin typeface="Times New Roman" panose="02020603050405020304" pitchFamily="18" charset="0"/>
                <a:cs typeface="Times New Roman" panose="02020603050405020304" pitchFamily="18" charset="0"/>
              </a:rPr>
              <a:t>: Teacher-Student &amp; Home-School Interaction—Biased feedback from students/parents (e.g., complaints about “non-standard accents”) or requests to replace teachers based on linguistic/racial background.</a:t>
            </a:r>
            <a:endParaRPr lang="zh-CN" altLang="zh-CN" dirty="0">
              <a:latin typeface="Times New Roman" panose="02020603050405020304" pitchFamily="18" charset="0"/>
              <a:cs typeface="Times New Roman" panose="02020603050405020304" pitchFamily="18" charset="0"/>
            </a:endParaRPr>
          </a:p>
        </p:txBody>
      </p:sp>
      <p:sp>
        <p:nvSpPr>
          <p:cNvPr id="28" name="TextBox 28">
            <a:extLst>
              <a:ext uri="{FF2B5EF4-FFF2-40B4-BE49-F238E27FC236}">
                <a16:creationId xmlns:a16="http://schemas.microsoft.com/office/drawing/2014/main" id="{6F8ADC42-0979-57AC-9689-43F12653F2B4}"/>
              </a:ext>
            </a:extLst>
          </p:cNvPr>
          <p:cNvSpPr txBox="1"/>
          <p:nvPr/>
        </p:nvSpPr>
        <p:spPr>
          <a:xfrm>
            <a:off x="11953715" y="2717025"/>
            <a:ext cx="3529041" cy="2031325"/>
          </a:xfrm>
          <a:prstGeom prst="rect">
            <a:avLst/>
          </a:prstGeom>
        </p:spPr>
        <p:txBody>
          <a:bodyPr wrap="square" lIns="0" tIns="0" rIns="0" bIns="0" rtlCol="0" anchor="t">
            <a:spAutoFit/>
          </a:bodyPr>
          <a:lstStyle/>
          <a:p>
            <a:pPr marL="0" lvl="1" algn="just"/>
            <a:r>
              <a:rPr lang="en-US" altLang="zh-CN" sz="2200" b="1" dirty="0">
                <a:latin typeface="Times New Roman" panose="02020603050405020304" pitchFamily="18" charset="0"/>
                <a:cs typeface="Times New Roman" panose="02020603050405020304" pitchFamily="18" charset="0"/>
              </a:rPr>
              <a:t>Dimension 5</a:t>
            </a:r>
            <a:r>
              <a:rPr lang="en-US" altLang="zh-CN" sz="2200" dirty="0">
                <a:latin typeface="Times New Roman" panose="02020603050405020304" pitchFamily="18" charset="0"/>
                <a:cs typeface="Times New Roman" panose="02020603050405020304" pitchFamily="18" charset="0"/>
              </a:rPr>
              <a:t>: Coping Strategies—Actions taken to navigate discrimination (e.g., accent adaptation, multicultural pedagogy, or job mobility).</a:t>
            </a:r>
            <a:endParaRPr lang="zh-CN" altLang="zh-CN" sz="2200" dirty="0">
              <a:latin typeface="Times New Roman" panose="02020603050405020304" pitchFamily="18" charset="0"/>
              <a:cs typeface="Times New Roman" panose="02020603050405020304" pitchFamily="18" charset="0"/>
            </a:endParaRPr>
          </a:p>
        </p:txBody>
      </p:sp>
      <p:sp>
        <p:nvSpPr>
          <p:cNvPr id="29" name="TextBox 29">
            <a:extLst>
              <a:ext uri="{FF2B5EF4-FFF2-40B4-BE49-F238E27FC236}">
                <a16:creationId xmlns:a16="http://schemas.microsoft.com/office/drawing/2014/main" id="{07E37010-68AC-C630-D386-8A4EEEE8D092}"/>
              </a:ext>
            </a:extLst>
          </p:cNvPr>
          <p:cNvSpPr txBox="1"/>
          <p:nvPr/>
        </p:nvSpPr>
        <p:spPr>
          <a:xfrm>
            <a:off x="8293359" y="5652512"/>
            <a:ext cx="3080282" cy="3231654"/>
          </a:xfrm>
          <a:prstGeom prst="rect">
            <a:avLst/>
          </a:prstGeom>
        </p:spPr>
        <p:txBody>
          <a:bodyPr wrap="square" lIns="0" tIns="0" rIns="0" bIns="0" rtlCol="0" anchor="t">
            <a:spAutoFit/>
          </a:bodyPr>
          <a:lstStyle/>
          <a:p>
            <a:pPr marL="0" lvl="1" algn="just"/>
            <a:r>
              <a:rPr lang="en-US" altLang="zh-CN" sz="2100" b="1" dirty="0">
                <a:latin typeface="Times New Roman" panose="02020603050405020304" pitchFamily="18" charset="0"/>
                <a:cs typeface="Times New Roman" panose="02020603050405020304" pitchFamily="18" charset="0"/>
              </a:rPr>
              <a:t>Dimension 3</a:t>
            </a:r>
            <a:r>
              <a:rPr lang="en-US" altLang="zh-CN" sz="2100" dirty="0">
                <a:latin typeface="Times New Roman" panose="02020603050405020304" pitchFamily="18" charset="0"/>
                <a:cs typeface="Times New Roman" panose="02020603050405020304" pitchFamily="18" charset="0"/>
              </a:rPr>
              <a:t>: Curriculum &amp; Language Constraints—Pressure to adopt American/British English (e.g., accent adjustment requests, as in Rafi’s case in Xu, 2025) or use standardized curricula that marginalize non-Inner Circle varieties.</a:t>
            </a:r>
            <a:endParaRPr lang="zh-CN" altLang="zh-CN" sz="2100" dirty="0">
              <a:latin typeface="Times New Roman" panose="02020603050405020304" pitchFamily="18" charset="0"/>
              <a:cs typeface="Times New Roman" panose="02020603050405020304" pitchFamily="18" charset="0"/>
            </a:endParaRPr>
          </a:p>
        </p:txBody>
      </p:sp>
      <p:grpSp>
        <p:nvGrpSpPr>
          <p:cNvPr id="33" name="Group 11">
            <a:extLst>
              <a:ext uri="{FF2B5EF4-FFF2-40B4-BE49-F238E27FC236}">
                <a16:creationId xmlns:a16="http://schemas.microsoft.com/office/drawing/2014/main" id="{CFA0C3BA-2C0F-ED12-AC4A-7D07E89EB8F4}"/>
              </a:ext>
            </a:extLst>
          </p:cNvPr>
          <p:cNvGrpSpPr/>
          <p:nvPr/>
        </p:nvGrpSpPr>
        <p:grpSpPr>
          <a:xfrm>
            <a:off x="3196334" y="5995413"/>
            <a:ext cx="4113781" cy="4113781"/>
            <a:chOff x="0" y="0"/>
            <a:chExt cx="812800" cy="812800"/>
          </a:xfrm>
        </p:grpSpPr>
        <p:sp>
          <p:nvSpPr>
            <p:cNvPr id="34" name="Freeform 12">
              <a:extLst>
                <a:ext uri="{FF2B5EF4-FFF2-40B4-BE49-F238E27FC236}">
                  <a16:creationId xmlns:a16="http://schemas.microsoft.com/office/drawing/2014/main" id="{71D759DC-181A-666F-4961-841021B16D43}"/>
                </a:ext>
              </a:extLst>
            </p:cNvPr>
            <p:cNvSpPr/>
            <p:nvPr/>
          </p:nvSpPr>
          <p:spPr>
            <a:xfrm>
              <a:off x="0" y="0"/>
              <a:ext cx="812800" cy="812800"/>
            </a:xfrm>
            <a:custGeom>
              <a:avLst/>
              <a:gdLst/>
              <a:ahLst/>
              <a:cxnLst/>
              <a:rect l="l" t="t" r="r" b="b"/>
              <a:pathLst>
                <a:path w="812800" h="812800">
                  <a:moveTo>
                    <a:pt x="406400" y="0"/>
                  </a:moveTo>
                  <a:cubicBezTo>
                    <a:pt x="181951" y="0"/>
                    <a:pt x="0" y="181951"/>
                    <a:pt x="0" y="406400"/>
                  </a:cubicBezTo>
                  <a:cubicBezTo>
                    <a:pt x="0" y="630849"/>
                    <a:pt x="181951" y="812800"/>
                    <a:pt x="406400" y="812800"/>
                  </a:cubicBezTo>
                  <a:cubicBezTo>
                    <a:pt x="630849" y="812800"/>
                    <a:pt x="812800" y="630849"/>
                    <a:pt x="812800" y="406400"/>
                  </a:cubicBezTo>
                  <a:cubicBezTo>
                    <a:pt x="812800" y="181951"/>
                    <a:pt x="630849" y="0"/>
                    <a:pt x="406400" y="0"/>
                  </a:cubicBezTo>
                  <a:close/>
                </a:path>
              </a:pathLst>
            </a:custGeom>
            <a:gradFill rotWithShape="1">
              <a:gsLst>
                <a:gs pos="0">
                  <a:srgbClr val="73B5CD">
                    <a:alpha val="100000"/>
                  </a:srgbClr>
                </a:gs>
                <a:gs pos="100000">
                  <a:srgbClr val="FFFFFF">
                    <a:alpha val="100000"/>
                  </a:srgbClr>
                </a:gs>
              </a:gsLst>
              <a:path path="circle">
                <a:fillToRect r="100000" b="100000"/>
              </a:path>
              <a:tileRect l="-100000" t="-100000"/>
            </a:gradFill>
          </p:spPr>
          <p:txBody>
            <a:bodyPr/>
            <a:lstStyle/>
            <a:p>
              <a:endParaRPr lang="zh-CN" altLang="en-US"/>
            </a:p>
          </p:txBody>
        </p:sp>
        <p:sp>
          <p:nvSpPr>
            <p:cNvPr id="35" name="TextBox 13">
              <a:extLst>
                <a:ext uri="{FF2B5EF4-FFF2-40B4-BE49-F238E27FC236}">
                  <a16:creationId xmlns:a16="http://schemas.microsoft.com/office/drawing/2014/main" id="{D871BD9C-3005-8A9F-6C6F-918EFAA9C189}"/>
                </a:ext>
              </a:extLst>
            </p:cNvPr>
            <p:cNvSpPr txBox="1"/>
            <p:nvPr/>
          </p:nvSpPr>
          <p:spPr>
            <a:xfrm>
              <a:off x="76200" y="66675"/>
              <a:ext cx="660400" cy="669925"/>
            </a:xfrm>
            <a:prstGeom prst="rect">
              <a:avLst/>
            </a:prstGeom>
          </p:spPr>
          <p:txBody>
            <a:bodyPr lIns="50800" tIns="50800" rIns="50800" bIns="50800" rtlCol="0" anchor="ctr"/>
            <a:lstStyle/>
            <a:p>
              <a:pPr algn="ctr">
                <a:lnSpc>
                  <a:spcPts val="2683"/>
                </a:lnSpc>
              </a:pPr>
              <a:endParaRPr/>
            </a:p>
          </p:txBody>
        </p:sp>
      </p:grpSp>
      <p:sp>
        <p:nvSpPr>
          <p:cNvPr id="36" name="TextBox 28">
            <a:extLst>
              <a:ext uri="{FF2B5EF4-FFF2-40B4-BE49-F238E27FC236}">
                <a16:creationId xmlns:a16="http://schemas.microsoft.com/office/drawing/2014/main" id="{F3A31E74-4A71-D995-CF9F-312A3014AE4E}"/>
              </a:ext>
            </a:extLst>
          </p:cNvPr>
          <p:cNvSpPr txBox="1"/>
          <p:nvPr/>
        </p:nvSpPr>
        <p:spPr>
          <a:xfrm>
            <a:off x="3659123" y="6797092"/>
            <a:ext cx="3188201" cy="2462213"/>
          </a:xfrm>
          <a:prstGeom prst="rect">
            <a:avLst/>
          </a:prstGeom>
        </p:spPr>
        <p:txBody>
          <a:bodyPr wrap="square" lIns="0" tIns="0" rIns="0" bIns="0" rtlCol="0" anchor="t">
            <a:spAutoFit/>
          </a:bodyPr>
          <a:lstStyle/>
          <a:p>
            <a:pPr marL="0" lvl="1" algn="just"/>
            <a:r>
              <a:rPr lang="en-US" altLang="zh-CN" sz="2000" b="1" dirty="0">
                <a:latin typeface="Times New Roman" panose="02020603050405020304" pitchFamily="18" charset="0"/>
                <a:cs typeface="Times New Roman" panose="02020603050405020304" pitchFamily="18" charset="0"/>
              </a:rPr>
              <a:t>Dimension 2</a:t>
            </a:r>
            <a:r>
              <a:rPr lang="en-US" altLang="zh-CN" sz="2000" dirty="0">
                <a:latin typeface="Times New Roman" panose="02020603050405020304" pitchFamily="18" charset="0"/>
                <a:cs typeface="Times New Roman" panose="02020603050405020304" pitchFamily="18" charset="0"/>
              </a:rPr>
              <a:t>: Evaluation &amp; Remuneration—Disparities in salary, performance feedback, or promotion opportunities linked to accent (e.g., “Have you received comments about your accent in teaching evaluations?”).</a:t>
            </a:r>
            <a:endParaRPr lang="zh-CN" altLang="zh-CN" sz="2000" dirty="0">
              <a:latin typeface="Times New Roman" panose="02020603050405020304" pitchFamily="18" charset="0"/>
              <a:cs typeface="Times New Roman" panose="02020603050405020304" pitchFamily="18" charset="0"/>
            </a:endParaRPr>
          </a:p>
        </p:txBody>
      </p:sp>
      <p:grpSp>
        <p:nvGrpSpPr>
          <p:cNvPr id="37" name="Group 14">
            <a:extLst>
              <a:ext uri="{FF2B5EF4-FFF2-40B4-BE49-F238E27FC236}">
                <a16:creationId xmlns:a16="http://schemas.microsoft.com/office/drawing/2014/main" id="{B9E705C1-4735-A0B3-6E5D-1DE0C08ABE58}"/>
              </a:ext>
            </a:extLst>
          </p:cNvPr>
          <p:cNvGrpSpPr/>
          <p:nvPr/>
        </p:nvGrpSpPr>
        <p:grpSpPr>
          <a:xfrm>
            <a:off x="12274350" y="6369630"/>
            <a:ext cx="3894510" cy="3894510"/>
            <a:chOff x="0" y="0"/>
            <a:chExt cx="812800" cy="812800"/>
          </a:xfrm>
        </p:grpSpPr>
        <p:sp>
          <p:nvSpPr>
            <p:cNvPr id="38" name="Freeform 15">
              <a:extLst>
                <a:ext uri="{FF2B5EF4-FFF2-40B4-BE49-F238E27FC236}">
                  <a16:creationId xmlns:a16="http://schemas.microsoft.com/office/drawing/2014/main" id="{699F43D4-736F-7BE4-40A0-38A0FE602E12}"/>
                </a:ext>
              </a:extLst>
            </p:cNvPr>
            <p:cNvSpPr/>
            <p:nvPr/>
          </p:nvSpPr>
          <p:spPr>
            <a:xfrm>
              <a:off x="0" y="0"/>
              <a:ext cx="812800" cy="812800"/>
            </a:xfrm>
            <a:custGeom>
              <a:avLst/>
              <a:gdLst/>
              <a:ahLst/>
              <a:cxnLst/>
              <a:rect l="l" t="t" r="r" b="b"/>
              <a:pathLst>
                <a:path w="812800" h="812800">
                  <a:moveTo>
                    <a:pt x="406400" y="0"/>
                  </a:moveTo>
                  <a:cubicBezTo>
                    <a:pt x="181951" y="0"/>
                    <a:pt x="0" y="181951"/>
                    <a:pt x="0" y="406400"/>
                  </a:cubicBezTo>
                  <a:cubicBezTo>
                    <a:pt x="0" y="630849"/>
                    <a:pt x="181951" y="812800"/>
                    <a:pt x="406400" y="812800"/>
                  </a:cubicBezTo>
                  <a:cubicBezTo>
                    <a:pt x="630849" y="812800"/>
                    <a:pt x="812800" y="630849"/>
                    <a:pt x="812800" y="406400"/>
                  </a:cubicBezTo>
                  <a:cubicBezTo>
                    <a:pt x="812800" y="181951"/>
                    <a:pt x="630849" y="0"/>
                    <a:pt x="406400" y="0"/>
                  </a:cubicBezTo>
                  <a:close/>
                </a:path>
              </a:pathLst>
            </a:custGeom>
            <a:gradFill rotWithShape="1">
              <a:gsLst>
                <a:gs pos="0">
                  <a:srgbClr val="8D85CD">
                    <a:alpha val="82500"/>
                  </a:srgbClr>
                </a:gs>
                <a:gs pos="100000">
                  <a:srgbClr val="FFFFFF">
                    <a:alpha val="100000"/>
                  </a:srgbClr>
                </a:gs>
              </a:gsLst>
              <a:lin ang="2700000"/>
            </a:gradFill>
            <a:ln cap="sq">
              <a:noFill/>
              <a:prstDash val="solid"/>
              <a:miter/>
            </a:ln>
          </p:spPr>
          <p:txBody>
            <a:bodyPr/>
            <a:lstStyle/>
            <a:p>
              <a:endParaRPr lang="zh-CN" altLang="en-US"/>
            </a:p>
          </p:txBody>
        </p:sp>
        <p:sp>
          <p:nvSpPr>
            <p:cNvPr id="39" name="TextBox 16">
              <a:extLst>
                <a:ext uri="{FF2B5EF4-FFF2-40B4-BE49-F238E27FC236}">
                  <a16:creationId xmlns:a16="http://schemas.microsoft.com/office/drawing/2014/main" id="{0C63F2DC-78E0-91EC-72FB-194A96258037}"/>
                </a:ext>
              </a:extLst>
            </p:cNvPr>
            <p:cNvSpPr txBox="1"/>
            <p:nvPr/>
          </p:nvSpPr>
          <p:spPr>
            <a:xfrm>
              <a:off x="76200" y="66675"/>
              <a:ext cx="660400" cy="669925"/>
            </a:xfrm>
            <a:prstGeom prst="rect">
              <a:avLst/>
            </a:prstGeom>
          </p:spPr>
          <p:txBody>
            <a:bodyPr lIns="50800" tIns="50800" rIns="50800" bIns="50800" rtlCol="0" anchor="ctr"/>
            <a:lstStyle/>
            <a:p>
              <a:pPr marL="0" lvl="0" indent="0" algn="ctr">
                <a:lnSpc>
                  <a:spcPts val="2683"/>
                </a:lnSpc>
                <a:spcBef>
                  <a:spcPct val="0"/>
                </a:spcBef>
              </a:pPr>
              <a:endParaRPr/>
            </a:p>
          </p:txBody>
        </p:sp>
      </p:grpSp>
      <p:sp>
        <p:nvSpPr>
          <p:cNvPr id="40" name="TextBox 29">
            <a:extLst>
              <a:ext uri="{FF2B5EF4-FFF2-40B4-BE49-F238E27FC236}">
                <a16:creationId xmlns:a16="http://schemas.microsoft.com/office/drawing/2014/main" id="{08540D79-25B7-7E6D-DB10-0042E1F4C315}"/>
              </a:ext>
            </a:extLst>
          </p:cNvPr>
          <p:cNvSpPr txBox="1"/>
          <p:nvPr/>
        </p:nvSpPr>
        <p:spPr>
          <a:xfrm>
            <a:off x="12944150" y="6931890"/>
            <a:ext cx="2554908" cy="2769989"/>
          </a:xfrm>
          <a:prstGeom prst="rect">
            <a:avLst/>
          </a:prstGeom>
        </p:spPr>
        <p:txBody>
          <a:bodyPr wrap="square" lIns="0" tIns="0" rIns="0" bIns="0" rtlCol="0" anchor="t">
            <a:spAutoFit/>
          </a:bodyPr>
          <a:lstStyle/>
          <a:p>
            <a:pPr marL="0" lvl="1" algn="just"/>
            <a:r>
              <a:rPr lang="en-US" altLang="zh-CN" sz="2000" b="1" dirty="0">
                <a:latin typeface="Times New Roman" panose="02020603050405020304" pitchFamily="18" charset="0"/>
                <a:cs typeface="Times New Roman" panose="02020603050405020304" pitchFamily="18" charset="0"/>
              </a:rPr>
              <a:t>Dimension 6</a:t>
            </a:r>
            <a:r>
              <a:rPr lang="en-US" altLang="zh-CN" sz="2000" dirty="0">
                <a:latin typeface="Times New Roman" panose="02020603050405020304" pitchFamily="18" charset="0"/>
                <a:cs typeface="Times New Roman" panose="02020603050405020304" pitchFamily="18" charset="0"/>
              </a:rPr>
              <a:t>: World Englishes Cognition—Views on the legitimacy of their own English variety (e.g., “Do you consider your English ‘standard’ or ‘valid’ despite not being American/British?”).</a:t>
            </a:r>
            <a:endParaRPr lang="zh-CN" altLang="zh-CN" sz="2000" dirty="0">
              <a:latin typeface="Times New Roman" panose="02020603050405020304" pitchFamily="18" charset="0"/>
              <a:cs typeface="Times New Roman" panose="02020603050405020304" pitchFamily="18" charset="0"/>
            </a:endParaRPr>
          </a:p>
        </p:txBody>
      </p:sp>
      <p:sp>
        <p:nvSpPr>
          <p:cNvPr id="41" name="TextBox 3">
            <a:extLst>
              <a:ext uri="{FF2B5EF4-FFF2-40B4-BE49-F238E27FC236}">
                <a16:creationId xmlns:a16="http://schemas.microsoft.com/office/drawing/2014/main" id="{ECAD24AD-A0DA-D0AB-BE72-1820233645C3}"/>
              </a:ext>
            </a:extLst>
          </p:cNvPr>
          <p:cNvSpPr txBox="1"/>
          <p:nvPr/>
        </p:nvSpPr>
        <p:spPr>
          <a:xfrm>
            <a:off x="445957" y="177806"/>
            <a:ext cx="8991600" cy="615553"/>
          </a:xfrm>
          <a:prstGeom prst="rect">
            <a:avLst/>
          </a:prstGeom>
        </p:spPr>
        <p:txBody>
          <a:bodyPr wrap="square" lIns="0" tIns="0" rIns="0" bIns="0" rtlCol="0" anchor="t">
            <a:spAutoFit/>
          </a:bodyPr>
          <a:lstStyle/>
          <a:p>
            <a:pPr marL="742950" lvl="0" indent="-742950">
              <a:buFont typeface="+mj-lt"/>
              <a:buAutoNum type="arabicPeriod"/>
            </a:pPr>
            <a:r>
              <a:rPr lang="en-US" altLang="zh-CN" sz="4000" b="1" dirty="0">
                <a:latin typeface="Times New Roman" panose="02020603050405020304" pitchFamily="18" charset="0"/>
                <a:cs typeface="Times New Roman" panose="02020603050405020304" pitchFamily="18" charset="0"/>
              </a:rPr>
              <a:t>Semi-Structured Interviews</a:t>
            </a:r>
            <a:endParaRPr lang="zh-CN" altLang="zh-CN" sz="4000" dirty="0">
              <a:latin typeface="Times New Roman" panose="02020603050405020304" pitchFamily="18" charset="0"/>
              <a:cs typeface="Times New Roman" panose="02020603050405020304" pitchFamily="18" charset="0"/>
            </a:endParaRPr>
          </a:p>
        </p:txBody>
      </p:sp>
    </p:spTree>
    <p:extLst>
      <p:ext uri="{BB962C8B-B14F-4D97-AF65-F5344CB8AC3E}">
        <p14:creationId xmlns:p14="http://schemas.microsoft.com/office/powerpoint/2010/main" val="2833877189"/>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bg>
      <p:bgPr>
        <a:solidFill>
          <a:srgbClr val="EBEBEB"/>
        </a:solidFill>
        <a:effectLst/>
      </p:bgPr>
    </p:bg>
    <p:spTree>
      <p:nvGrpSpPr>
        <p:cNvPr id="1" name="">
          <a:extLst>
            <a:ext uri="{FF2B5EF4-FFF2-40B4-BE49-F238E27FC236}">
              <a16:creationId xmlns:a16="http://schemas.microsoft.com/office/drawing/2014/main" id="{6C5446EA-2730-6C62-2732-2102076AFA48}"/>
            </a:ext>
          </a:extLst>
        </p:cNvPr>
        <p:cNvGrpSpPr/>
        <p:nvPr/>
      </p:nvGrpSpPr>
      <p:grpSpPr>
        <a:xfrm>
          <a:off x="0" y="0"/>
          <a:ext cx="0" cy="0"/>
          <a:chOff x="0" y="0"/>
          <a:chExt cx="0" cy="0"/>
        </a:xfrm>
      </p:grpSpPr>
      <p:grpSp>
        <p:nvGrpSpPr>
          <p:cNvPr id="36" name="组合 35">
            <a:extLst>
              <a:ext uri="{FF2B5EF4-FFF2-40B4-BE49-F238E27FC236}">
                <a16:creationId xmlns:a16="http://schemas.microsoft.com/office/drawing/2014/main" id="{BC11CC48-7738-CE3A-4257-3CB4EB8C0B88}"/>
              </a:ext>
            </a:extLst>
          </p:cNvPr>
          <p:cNvGrpSpPr/>
          <p:nvPr/>
        </p:nvGrpSpPr>
        <p:grpSpPr>
          <a:xfrm>
            <a:off x="1166272" y="2933700"/>
            <a:ext cx="15955454" cy="1220407"/>
            <a:chOff x="8569167" y="1486948"/>
            <a:chExt cx="15955454" cy="1220407"/>
          </a:xfrm>
        </p:grpSpPr>
        <p:sp>
          <p:nvSpPr>
            <p:cNvPr id="26" name="TextBox 7">
              <a:extLst>
                <a:ext uri="{FF2B5EF4-FFF2-40B4-BE49-F238E27FC236}">
                  <a16:creationId xmlns:a16="http://schemas.microsoft.com/office/drawing/2014/main" id="{C118D8D4-B6D1-02FC-24BC-ECD07F703957}"/>
                </a:ext>
              </a:extLst>
            </p:cNvPr>
            <p:cNvSpPr txBox="1"/>
            <p:nvPr/>
          </p:nvSpPr>
          <p:spPr>
            <a:xfrm>
              <a:off x="10058399" y="1537804"/>
              <a:ext cx="14466222" cy="1169551"/>
            </a:xfrm>
            <a:prstGeom prst="rect">
              <a:avLst/>
            </a:prstGeom>
          </p:spPr>
          <p:txBody>
            <a:bodyPr wrap="square" lIns="0" tIns="0" rIns="0" bIns="0" rtlCol="0" anchor="t">
              <a:spAutoFit/>
            </a:bodyPr>
            <a:lstStyle/>
            <a:p>
              <a:pPr lvl="1" algn="just"/>
              <a:r>
                <a:rPr lang="en-US" altLang="zh-CN" sz="3800" dirty="0">
                  <a:latin typeface="Times New Roman" panose="02020603050405020304" pitchFamily="18" charset="0"/>
                  <a:cs typeface="Times New Roman" panose="02020603050405020304" pitchFamily="18" charset="0"/>
                </a:rPr>
                <a:t>Recruitment materials (job ads, hiring guidelines) to identify explicit/implicit accent/nationality preferences.</a:t>
              </a:r>
              <a:endParaRPr lang="zh-CN" altLang="zh-CN" sz="3800" dirty="0">
                <a:latin typeface="Times New Roman" panose="02020603050405020304" pitchFamily="18" charset="0"/>
                <a:cs typeface="Times New Roman" panose="02020603050405020304" pitchFamily="18" charset="0"/>
              </a:endParaRPr>
            </a:p>
          </p:txBody>
        </p:sp>
        <p:grpSp>
          <p:nvGrpSpPr>
            <p:cNvPr id="17" name="Group 5">
              <a:extLst>
                <a:ext uri="{FF2B5EF4-FFF2-40B4-BE49-F238E27FC236}">
                  <a16:creationId xmlns:a16="http://schemas.microsoft.com/office/drawing/2014/main" id="{C505E8E1-C0E3-1B6F-89C1-2B2DD0EAE9EE}"/>
                </a:ext>
              </a:extLst>
            </p:cNvPr>
            <p:cNvGrpSpPr/>
            <p:nvPr/>
          </p:nvGrpSpPr>
          <p:grpSpPr>
            <a:xfrm>
              <a:off x="8569167" y="1486948"/>
              <a:ext cx="1152000" cy="1152000"/>
              <a:chOff x="0" y="0"/>
              <a:chExt cx="812800" cy="812800"/>
            </a:xfrm>
          </p:grpSpPr>
          <p:sp>
            <p:nvSpPr>
              <p:cNvPr id="18" name="Freeform 6">
                <a:extLst>
                  <a:ext uri="{FF2B5EF4-FFF2-40B4-BE49-F238E27FC236}">
                    <a16:creationId xmlns:a16="http://schemas.microsoft.com/office/drawing/2014/main" id="{EE6797C8-11D7-9DE5-F043-2FBBB72AB86E}"/>
                  </a:ext>
                </a:extLst>
              </p:cNvPr>
              <p:cNvSpPr/>
              <p:nvPr/>
            </p:nvSpPr>
            <p:spPr>
              <a:xfrm>
                <a:off x="0" y="0"/>
                <a:ext cx="812800" cy="812800"/>
              </a:xfrm>
              <a:custGeom>
                <a:avLst/>
                <a:gdLst/>
                <a:ahLst/>
                <a:cxnLst/>
                <a:rect l="l" t="t" r="r" b="b"/>
                <a:pathLst>
                  <a:path w="812800" h="812800">
                    <a:moveTo>
                      <a:pt x="406400" y="0"/>
                    </a:moveTo>
                    <a:cubicBezTo>
                      <a:pt x="181951" y="0"/>
                      <a:pt x="0" y="181951"/>
                      <a:pt x="0" y="406400"/>
                    </a:cubicBezTo>
                    <a:cubicBezTo>
                      <a:pt x="0" y="630849"/>
                      <a:pt x="181951" y="812800"/>
                      <a:pt x="406400" y="812800"/>
                    </a:cubicBezTo>
                    <a:cubicBezTo>
                      <a:pt x="630849" y="812800"/>
                      <a:pt x="812800" y="630849"/>
                      <a:pt x="812800" y="406400"/>
                    </a:cubicBezTo>
                    <a:cubicBezTo>
                      <a:pt x="812800" y="181951"/>
                      <a:pt x="630849" y="0"/>
                      <a:pt x="406400" y="0"/>
                    </a:cubicBezTo>
                    <a:close/>
                  </a:path>
                </a:pathLst>
              </a:custGeom>
              <a:gradFill rotWithShape="1">
                <a:gsLst>
                  <a:gs pos="0">
                    <a:srgbClr val="F6A468">
                      <a:alpha val="100000"/>
                    </a:srgbClr>
                  </a:gs>
                  <a:gs pos="100000">
                    <a:srgbClr val="F4F5F5">
                      <a:alpha val="100000"/>
                    </a:srgbClr>
                  </a:gs>
                </a:gsLst>
                <a:path path="circle">
                  <a:fillToRect r="100000" b="100000"/>
                </a:path>
                <a:tileRect l="-100000" t="-100000"/>
              </a:gradFill>
              <a:ln cap="sq">
                <a:noFill/>
                <a:prstDash val="solid"/>
                <a:miter/>
              </a:ln>
            </p:spPr>
            <p:txBody>
              <a:bodyPr/>
              <a:lstStyle/>
              <a:p>
                <a:endParaRPr lang="zh-CN" altLang="en-US" sz="3800"/>
              </a:p>
            </p:txBody>
          </p:sp>
          <p:sp>
            <p:nvSpPr>
              <p:cNvPr id="19" name="TextBox 7">
                <a:extLst>
                  <a:ext uri="{FF2B5EF4-FFF2-40B4-BE49-F238E27FC236}">
                    <a16:creationId xmlns:a16="http://schemas.microsoft.com/office/drawing/2014/main" id="{351D2D30-6E41-A5E7-6D69-F5846FABEF6F}"/>
                  </a:ext>
                </a:extLst>
              </p:cNvPr>
              <p:cNvSpPr txBox="1"/>
              <p:nvPr/>
            </p:nvSpPr>
            <p:spPr>
              <a:xfrm>
                <a:off x="76200" y="66675"/>
                <a:ext cx="660400" cy="669925"/>
              </a:xfrm>
              <a:prstGeom prst="rect">
                <a:avLst/>
              </a:prstGeom>
            </p:spPr>
            <p:txBody>
              <a:bodyPr lIns="50800" tIns="50800" rIns="50800" bIns="50800" rtlCol="0" anchor="ctr"/>
              <a:lstStyle/>
              <a:p>
                <a:pPr marL="0" lvl="0" indent="0" algn="ctr">
                  <a:lnSpc>
                    <a:spcPts val="2683"/>
                  </a:lnSpc>
                  <a:spcBef>
                    <a:spcPct val="0"/>
                  </a:spcBef>
                </a:pPr>
                <a:endParaRPr sz="3800"/>
              </a:p>
            </p:txBody>
          </p:sp>
        </p:grpSp>
      </p:grpSp>
      <p:grpSp>
        <p:nvGrpSpPr>
          <p:cNvPr id="34" name="组合 33">
            <a:extLst>
              <a:ext uri="{FF2B5EF4-FFF2-40B4-BE49-F238E27FC236}">
                <a16:creationId xmlns:a16="http://schemas.microsoft.com/office/drawing/2014/main" id="{68E40B24-4F2B-DC21-58B9-1F2AA4CE2BAF}"/>
              </a:ext>
            </a:extLst>
          </p:cNvPr>
          <p:cNvGrpSpPr/>
          <p:nvPr/>
        </p:nvGrpSpPr>
        <p:grpSpPr>
          <a:xfrm>
            <a:off x="1166272" y="6673374"/>
            <a:ext cx="15955456" cy="1197198"/>
            <a:chOff x="8569167" y="4986116"/>
            <a:chExt cx="15955456" cy="1197198"/>
          </a:xfrm>
        </p:grpSpPr>
        <p:sp>
          <p:nvSpPr>
            <p:cNvPr id="3" name="TextBox 7">
              <a:extLst>
                <a:ext uri="{FF2B5EF4-FFF2-40B4-BE49-F238E27FC236}">
                  <a16:creationId xmlns:a16="http://schemas.microsoft.com/office/drawing/2014/main" id="{15EE4B49-872E-CC84-3D97-9E754D908E96}"/>
                </a:ext>
              </a:extLst>
            </p:cNvPr>
            <p:cNvSpPr txBox="1"/>
            <p:nvPr/>
          </p:nvSpPr>
          <p:spPr>
            <a:xfrm>
              <a:off x="10058400" y="5013763"/>
              <a:ext cx="14466223" cy="1169551"/>
            </a:xfrm>
            <a:prstGeom prst="rect">
              <a:avLst/>
            </a:prstGeom>
          </p:spPr>
          <p:txBody>
            <a:bodyPr wrap="square" lIns="0" tIns="0" rIns="0" bIns="0" rtlCol="0" anchor="t">
              <a:spAutoFit/>
            </a:bodyPr>
            <a:lstStyle/>
            <a:p>
              <a:pPr lvl="1" algn="just"/>
              <a:r>
                <a:rPr lang="en-US" altLang="zh-CN" sz="3800" dirty="0">
                  <a:latin typeface="Times New Roman" panose="02020603050405020304" pitchFamily="18" charset="0"/>
                  <a:cs typeface="Times New Roman" panose="02020603050405020304" pitchFamily="18" charset="0"/>
                </a:rPr>
                <a:t>Teaching materials (textbooks, lesson plans) to analyze adherence to Inner Circle standards.</a:t>
              </a:r>
              <a:endParaRPr lang="zh-CN" altLang="zh-CN" sz="3800" dirty="0">
                <a:latin typeface="Times New Roman" panose="02020603050405020304" pitchFamily="18" charset="0"/>
                <a:cs typeface="Times New Roman" panose="02020603050405020304" pitchFamily="18" charset="0"/>
              </a:endParaRPr>
            </a:p>
          </p:txBody>
        </p:sp>
        <p:grpSp>
          <p:nvGrpSpPr>
            <p:cNvPr id="20" name="Group 8">
              <a:extLst>
                <a:ext uri="{FF2B5EF4-FFF2-40B4-BE49-F238E27FC236}">
                  <a16:creationId xmlns:a16="http://schemas.microsoft.com/office/drawing/2014/main" id="{684EE4EA-626B-1123-7F76-3CC180F1B663}"/>
                </a:ext>
              </a:extLst>
            </p:cNvPr>
            <p:cNvGrpSpPr/>
            <p:nvPr/>
          </p:nvGrpSpPr>
          <p:grpSpPr>
            <a:xfrm>
              <a:off x="8569167" y="4986116"/>
              <a:ext cx="1152000" cy="1152000"/>
              <a:chOff x="0" y="0"/>
              <a:chExt cx="812800" cy="812800"/>
            </a:xfrm>
          </p:grpSpPr>
          <p:sp>
            <p:nvSpPr>
              <p:cNvPr id="21" name="Freeform 9">
                <a:extLst>
                  <a:ext uri="{FF2B5EF4-FFF2-40B4-BE49-F238E27FC236}">
                    <a16:creationId xmlns:a16="http://schemas.microsoft.com/office/drawing/2014/main" id="{9DA06A28-49B7-8933-921D-45D0D15B6200}"/>
                  </a:ext>
                </a:extLst>
              </p:cNvPr>
              <p:cNvSpPr/>
              <p:nvPr/>
            </p:nvSpPr>
            <p:spPr>
              <a:xfrm>
                <a:off x="0" y="0"/>
                <a:ext cx="812800" cy="812800"/>
              </a:xfrm>
              <a:custGeom>
                <a:avLst/>
                <a:gdLst/>
                <a:ahLst/>
                <a:cxnLst/>
                <a:rect l="l" t="t" r="r" b="b"/>
                <a:pathLst>
                  <a:path w="812800" h="812800">
                    <a:moveTo>
                      <a:pt x="406400" y="0"/>
                    </a:moveTo>
                    <a:cubicBezTo>
                      <a:pt x="181951" y="0"/>
                      <a:pt x="0" y="181951"/>
                      <a:pt x="0" y="406400"/>
                    </a:cubicBezTo>
                    <a:cubicBezTo>
                      <a:pt x="0" y="630849"/>
                      <a:pt x="181951" y="812800"/>
                      <a:pt x="406400" y="812800"/>
                    </a:cubicBezTo>
                    <a:cubicBezTo>
                      <a:pt x="630849" y="812800"/>
                      <a:pt x="812800" y="630849"/>
                      <a:pt x="812800" y="406400"/>
                    </a:cubicBezTo>
                    <a:cubicBezTo>
                      <a:pt x="812800" y="181951"/>
                      <a:pt x="630849" y="0"/>
                      <a:pt x="406400" y="0"/>
                    </a:cubicBezTo>
                    <a:close/>
                  </a:path>
                </a:pathLst>
              </a:custGeom>
              <a:gradFill rotWithShape="1">
                <a:gsLst>
                  <a:gs pos="0">
                    <a:srgbClr val="67AB93">
                      <a:alpha val="100000"/>
                    </a:srgbClr>
                  </a:gs>
                  <a:gs pos="100000">
                    <a:srgbClr val="C4E8E6">
                      <a:alpha val="19500"/>
                    </a:srgbClr>
                  </a:gs>
                </a:gsLst>
                <a:path path="circle">
                  <a:fillToRect r="100000" b="100000"/>
                </a:path>
                <a:tileRect l="-100000" t="-100000"/>
              </a:gradFill>
              <a:ln cap="sq">
                <a:noFill/>
                <a:prstDash val="solid"/>
                <a:miter/>
              </a:ln>
            </p:spPr>
            <p:txBody>
              <a:bodyPr/>
              <a:lstStyle/>
              <a:p>
                <a:endParaRPr lang="zh-CN" altLang="en-US" sz="3800"/>
              </a:p>
            </p:txBody>
          </p:sp>
          <p:sp>
            <p:nvSpPr>
              <p:cNvPr id="22" name="TextBox 10">
                <a:extLst>
                  <a:ext uri="{FF2B5EF4-FFF2-40B4-BE49-F238E27FC236}">
                    <a16:creationId xmlns:a16="http://schemas.microsoft.com/office/drawing/2014/main" id="{C93D4160-707F-274C-3342-40C746F45908}"/>
                  </a:ext>
                </a:extLst>
              </p:cNvPr>
              <p:cNvSpPr txBox="1"/>
              <p:nvPr/>
            </p:nvSpPr>
            <p:spPr>
              <a:xfrm>
                <a:off x="76200" y="66675"/>
                <a:ext cx="660400" cy="669925"/>
              </a:xfrm>
              <a:prstGeom prst="rect">
                <a:avLst/>
              </a:prstGeom>
            </p:spPr>
            <p:txBody>
              <a:bodyPr lIns="50800" tIns="50800" rIns="50800" bIns="50800" rtlCol="0" anchor="ctr"/>
              <a:lstStyle/>
              <a:p>
                <a:pPr marL="0" lvl="0" indent="0" algn="ctr">
                  <a:lnSpc>
                    <a:spcPts val="2683"/>
                  </a:lnSpc>
                  <a:spcBef>
                    <a:spcPct val="0"/>
                  </a:spcBef>
                </a:pPr>
                <a:endParaRPr sz="3800"/>
              </a:p>
            </p:txBody>
          </p:sp>
        </p:grpSp>
      </p:grpSp>
      <p:grpSp>
        <p:nvGrpSpPr>
          <p:cNvPr id="35" name="组合 34">
            <a:extLst>
              <a:ext uri="{FF2B5EF4-FFF2-40B4-BE49-F238E27FC236}">
                <a16:creationId xmlns:a16="http://schemas.microsoft.com/office/drawing/2014/main" id="{55B99598-022E-A9A5-EE4D-C8A563366B5D}"/>
              </a:ext>
            </a:extLst>
          </p:cNvPr>
          <p:cNvGrpSpPr/>
          <p:nvPr/>
        </p:nvGrpSpPr>
        <p:grpSpPr>
          <a:xfrm>
            <a:off x="1166272" y="4790911"/>
            <a:ext cx="15955455" cy="1177252"/>
            <a:chOff x="8569167" y="3230818"/>
            <a:chExt cx="15955455" cy="1177252"/>
          </a:xfrm>
        </p:grpSpPr>
        <p:sp>
          <p:nvSpPr>
            <p:cNvPr id="2" name="TextBox 7">
              <a:extLst>
                <a:ext uri="{FF2B5EF4-FFF2-40B4-BE49-F238E27FC236}">
                  <a16:creationId xmlns:a16="http://schemas.microsoft.com/office/drawing/2014/main" id="{3FD79F65-F229-C644-88D7-F25734EBF227}"/>
                </a:ext>
              </a:extLst>
            </p:cNvPr>
            <p:cNvSpPr txBox="1"/>
            <p:nvPr/>
          </p:nvSpPr>
          <p:spPr>
            <a:xfrm>
              <a:off x="10058400" y="3230818"/>
              <a:ext cx="14466222" cy="1169551"/>
            </a:xfrm>
            <a:prstGeom prst="rect">
              <a:avLst/>
            </a:prstGeom>
          </p:spPr>
          <p:txBody>
            <a:bodyPr wrap="square" lIns="0" tIns="0" rIns="0" bIns="0" rtlCol="0" anchor="t">
              <a:spAutoFit/>
            </a:bodyPr>
            <a:lstStyle/>
            <a:p>
              <a:pPr lvl="1" algn="just"/>
              <a:r>
                <a:rPr lang="en-US" altLang="zh-CN" sz="3800" dirty="0">
                  <a:latin typeface="Times New Roman" panose="02020603050405020304" pitchFamily="18" charset="0"/>
                  <a:cs typeface="Times New Roman" panose="02020603050405020304" pitchFamily="18" charset="0"/>
                </a:rPr>
                <a:t>Institutional documents (salary scales, performance evaluation forms) to detect structural disparities.</a:t>
              </a:r>
              <a:endParaRPr lang="zh-CN" altLang="zh-CN" sz="3800" dirty="0">
                <a:latin typeface="Times New Roman" panose="02020603050405020304" pitchFamily="18" charset="0"/>
                <a:cs typeface="Times New Roman" panose="02020603050405020304" pitchFamily="18" charset="0"/>
              </a:endParaRPr>
            </a:p>
          </p:txBody>
        </p:sp>
        <p:grpSp>
          <p:nvGrpSpPr>
            <p:cNvPr id="23" name="Group 11">
              <a:extLst>
                <a:ext uri="{FF2B5EF4-FFF2-40B4-BE49-F238E27FC236}">
                  <a16:creationId xmlns:a16="http://schemas.microsoft.com/office/drawing/2014/main" id="{D14083CA-F164-A7D6-5C58-B5629475AB87}"/>
                </a:ext>
              </a:extLst>
            </p:cNvPr>
            <p:cNvGrpSpPr/>
            <p:nvPr/>
          </p:nvGrpSpPr>
          <p:grpSpPr>
            <a:xfrm>
              <a:off x="8569167" y="3256070"/>
              <a:ext cx="1152000" cy="1152000"/>
              <a:chOff x="0" y="0"/>
              <a:chExt cx="812800" cy="812800"/>
            </a:xfrm>
          </p:grpSpPr>
          <p:sp>
            <p:nvSpPr>
              <p:cNvPr id="24" name="Freeform 12">
                <a:extLst>
                  <a:ext uri="{FF2B5EF4-FFF2-40B4-BE49-F238E27FC236}">
                    <a16:creationId xmlns:a16="http://schemas.microsoft.com/office/drawing/2014/main" id="{5B619892-6478-C112-ED0C-572C99F03138}"/>
                  </a:ext>
                </a:extLst>
              </p:cNvPr>
              <p:cNvSpPr/>
              <p:nvPr/>
            </p:nvSpPr>
            <p:spPr>
              <a:xfrm>
                <a:off x="0" y="0"/>
                <a:ext cx="812800" cy="812800"/>
              </a:xfrm>
              <a:custGeom>
                <a:avLst/>
                <a:gdLst/>
                <a:ahLst/>
                <a:cxnLst/>
                <a:rect l="l" t="t" r="r" b="b"/>
                <a:pathLst>
                  <a:path w="812800" h="812800">
                    <a:moveTo>
                      <a:pt x="406400" y="0"/>
                    </a:moveTo>
                    <a:cubicBezTo>
                      <a:pt x="181951" y="0"/>
                      <a:pt x="0" y="181951"/>
                      <a:pt x="0" y="406400"/>
                    </a:cubicBezTo>
                    <a:cubicBezTo>
                      <a:pt x="0" y="630849"/>
                      <a:pt x="181951" y="812800"/>
                      <a:pt x="406400" y="812800"/>
                    </a:cubicBezTo>
                    <a:cubicBezTo>
                      <a:pt x="630849" y="812800"/>
                      <a:pt x="812800" y="630849"/>
                      <a:pt x="812800" y="406400"/>
                    </a:cubicBezTo>
                    <a:cubicBezTo>
                      <a:pt x="812800" y="181951"/>
                      <a:pt x="630849" y="0"/>
                      <a:pt x="406400" y="0"/>
                    </a:cubicBezTo>
                    <a:close/>
                  </a:path>
                </a:pathLst>
              </a:custGeom>
              <a:gradFill rotWithShape="1">
                <a:gsLst>
                  <a:gs pos="0">
                    <a:srgbClr val="73B5CD">
                      <a:alpha val="100000"/>
                    </a:srgbClr>
                  </a:gs>
                  <a:gs pos="100000">
                    <a:srgbClr val="FFFFFF">
                      <a:alpha val="100000"/>
                    </a:srgbClr>
                  </a:gs>
                </a:gsLst>
                <a:path path="circle">
                  <a:fillToRect r="100000" b="100000"/>
                </a:path>
                <a:tileRect l="-100000" t="-100000"/>
              </a:gradFill>
            </p:spPr>
            <p:txBody>
              <a:bodyPr/>
              <a:lstStyle/>
              <a:p>
                <a:endParaRPr lang="zh-CN" altLang="en-US" sz="3800"/>
              </a:p>
            </p:txBody>
          </p:sp>
          <p:sp>
            <p:nvSpPr>
              <p:cNvPr id="25" name="TextBox 13">
                <a:extLst>
                  <a:ext uri="{FF2B5EF4-FFF2-40B4-BE49-F238E27FC236}">
                    <a16:creationId xmlns:a16="http://schemas.microsoft.com/office/drawing/2014/main" id="{EE7C3363-7CE0-5A92-334D-A53985B17CF7}"/>
                  </a:ext>
                </a:extLst>
              </p:cNvPr>
              <p:cNvSpPr txBox="1"/>
              <p:nvPr/>
            </p:nvSpPr>
            <p:spPr>
              <a:xfrm>
                <a:off x="76200" y="66675"/>
                <a:ext cx="660400" cy="669925"/>
              </a:xfrm>
              <a:prstGeom prst="rect">
                <a:avLst/>
              </a:prstGeom>
            </p:spPr>
            <p:txBody>
              <a:bodyPr lIns="50800" tIns="50800" rIns="50800" bIns="50800" rtlCol="0" anchor="ctr"/>
              <a:lstStyle/>
              <a:p>
                <a:pPr algn="ctr">
                  <a:lnSpc>
                    <a:spcPts val="2683"/>
                  </a:lnSpc>
                </a:pPr>
                <a:endParaRPr sz="3800"/>
              </a:p>
            </p:txBody>
          </p:sp>
        </p:grpSp>
      </p:grpSp>
      <p:grpSp>
        <p:nvGrpSpPr>
          <p:cNvPr id="33" name="组合 32">
            <a:extLst>
              <a:ext uri="{FF2B5EF4-FFF2-40B4-BE49-F238E27FC236}">
                <a16:creationId xmlns:a16="http://schemas.microsoft.com/office/drawing/2014/main" id="{C6D0A685-8B2A-1B79-AB67-02FC2A99E9A5}"/>
              </a:ext>
            </a:extLst>
          </p:cNvPr>
          <p:cNvGrpSpPr/>
          <p:nvPr/>
        </p:nvGrpSpPr>
        <p:grpSpPr>
          <a:xfrm>
            <a:off x="1166272" y="8530585"/>
            <a:ext cx="15955455" cy="1169551"/>
            <a:chOff x="8569167" y="7083833"/>
            <a:chExt cx="15955455" cy="1169551"/>
          </a:xfrm>
        </p:grpSpPr>
        <p:sp>
          <p:nvSpPr>
            <p:cNvPr id="4" name="TextBox 7">
              <a:extLst>
                <a:ext uri="{FF2B5EF4-FFF2-40B4-BE49-F238E27FC236}">
                  <a16:creationId xmlns:a16="http://schemas.microsoft.com/office/drawing/2014/main" id="{61F575B0-5104-A676-EC1A-70FCD787E545}"/>
                </a:ext>
              </a:extLst>
            </p:cNvPr>
            <p:cNvSpPr txBox="1"/>
            <p:nvPr/>
          </p:nvSpPr>
          <p:spPr>
            <a:xfrm>
              <a:off x="10058399" y="7083833"/>
              <a:ext cx="14466223" cy="1169551"/>
            </a:xfrm>
            <a:prstGeom prst="rect">
              <a:avLst/>
            </a:prstGeom>
          </p:spPr>
          <p:txBody>
            <a:bodyPr wrap="square" lIns="0" tIns="0" rIns="0" bIns="0" rtlCol="0" anchor="t">
              <a:spAutoFit/>
            </a:bodyPr>
            <a:lstStyle/>
            <a:p>
              <a:pPr lvl="1" algn="just"/>
              <a:r>
                <a:rPr lang="en-US" altLang="zh-CN" sz="3800" dirty="0">
                  <a:latin typeface="Times New Roman" panose="02020603050405020304" pitchFamily="18" charset="0"/>
                  <a:cs typeface="Times New Roman" panose="02020603050405020304" pitchFamily="18" charset="0"/>
                </a:rPr>
                <a:t>Personal artifacts (teaching diaries, email correspondence with administrators/parents) to capture informal discrimination incidents.</a:t>
              </a:r>
              <a:endParaRPr lang="zh-CN" altLang="zh-CN" sz="3800" dirty="0">
                <a:latin typeface="Times New Roman" panose="02020603050405020304" pitchFamily="18" charset="0"/>
                <a:cs typeface="Times New Roman" panose="02020603050405020304" pitchFamily="18" charset="0"/>
              </a:endParaRPr>
            </a:p>
          </p:txBody>
        </p:sp>
        <p:grpSp>
          <p:nvGrpSpPr>
            <p:cNvPr id="28" name="Group 14">
              <a:extLst>
                <a:ext uri="{FF2B5EF4-FFF2-40B4-BE49-F238E27FC236}">
                  <a16:creationId xmlns:a16="http://schemas.microsoft.com/office/drawing/2014/main" id="{D70648A8-48E3-CA89-20CB-2954EC2BB0E0}"/>
                </a:ext>
              </a:extLst>
            </p:cNvPr>
            <p:cNvGrpSpPr/>
            <p:nvPr/>
          </p:nvGrpSpPr>
          <p:grpSpPr>
            <a:xfrm>
              <a:off x="8569167" y="7083833"/>
              <a:ext cx="1152000" cy="1152000"/>
              <a:chOff x="0" y="0"/>
              <a:chExt cx="812800" cy="812800"/>
            </a:xfrm>
          </p:grpSpPr>
          <p:sp>
            <p:nvSpPr>
              <p:cNvPr id="30" name="Freeform 15">
                <a:extLst>
                  <a:ext uri="{FF2B5EF4-FFF2-40B4-BE49-F238E27FC236}">
                    <a16:creationId xmlns:a16="http://schemas.microsoft.com/office/drawing/2014/main" id="{905CC563-ED90-AEDB-4BEF-744AB32045E5}"/>
                  </a:ext>
                </a:extLst>
              </p:cNvPr>
              <p:cNvSpPr/>
              <p:nvPr/>
            </p:nvSpPr>
            <p:spPr>
              <a:xfrm>
                <a:off x="0" y="0"/>
                <a:ext cx="812800" cy="812800"/>
              </a:xfrm>
              <a:custGeom>
                <a:avLst/>
                <a:gdLst/>
                <a:ahLst/>
                <a:cxnLst/>
                <a:rect l="l" t="t" r="r" b="b"/>
                <a:pathLst>
                  <a:path w="812800" h="812800">
                    <a:moveTo>
                      <a:pt x="406400" y="0"/>
                    </a:moveTo>
                    <a:cubicBezTo>
                      <a:pt x="181951" y="0"/>
                      <a:pt x="0" y="181951"/>
                      <a:pt x="0" y="406400"/>
                    </a:cubicBezTo>
                    <a:cubicBezTo>
                      <a:pt x="0" y="630849"/>
                      <a:pt x="181951" y="812800"/>
                      <a:pt x="406400" y="812800"/>
                    </a:cubicBezTo>
                    <a:cubicBezTo>
                      <a:pt x="630849" y="812800"/>
                      <a:pt x="812800" y="630849"/>
                      <a:pt x="812800" y="406400"/>
                    </a:cubicBezTo>
                    <a:cubicBezTo>
                      <a:pt x="812800" y="181951"/>
                      <a:pt x="630849" y="0"/>
                      <a:pt x="406400" y="0"/>
                    </a:cubicBezTo>
                    <a:close/>
                  </a:path>
                </a:pathLst>
              </a:custGeom>
              <a:gradFill rotWithShape="1">
                <a:gsLst>
                  <a:gs pos="0">
                    <a:srgbClr val="8D85CD">
                      <a:alpha val="82500"/>
                    </a:srgbClr>
                  </a:gs>
                  <a:gs pos="100000">
                    <a:srgbClr val="FFFFFF">
                      <a:alpha val="100000"/>
                    </a:srgbClr>
                  </a:gs>
                </a:gsLst>
                <a:lin ang="2700000"/>
              </a:gradFill>
              <a:ln cap="sq">
                <a:noFill/>
                <a:prstDash val="solid"/>
                <a:miter/>
              </a:ln>
            </p:spPr>
            <p:txBody>
              <a:bodyPr/>
              <a:lstStyle/>
              <a:p>
                <a:endParaRPr lang="zh-CN" altLang="en-US" sz="3800"/>
              </a:p>
            </p:txBody>
          </p:sp>
          <p:sp>
            <p:nvSpPr>
              <p:cNvPr id="31" name="TextBox 16">
                <a:extLst>
                  <a:ext uri="{FF2B5EF4-FFF2-40B4-BE49-F238E27FC236}">
                    <a16:creationId xmlns:a16="http://schemas.microsoft.com/office/drawing/2014/main" id="{59BB4261-E6EC-7396-DECA-FDE29938457F}"/>
                  </a:ext>
                </a:extLst>
              </p:cNvPr>
              <p:cNvSpPr txBox="1"/>
              <p:nvPr/>
            </p:nvSpPr>
            <p:spPr>
              <a:xfrm>
                <a:off x="76200" y="66675"/>
                <a:ext cx="660400" cy="669925"/>
              </a:xfrm>
              <a:prstGeom prst="rect">
                <a:avLst/>
              </a:prstGeom>
            </p:spPr>
            <p:txBody>
              <a:bodyPr lIns="50800" tIns="50800" rIns="50800" bIns="50800" rtlCol="0" anchor="ctr"/>
              <a:lstStyle/>
              <a:p>
                <a:pPr marL="0" lvl="0" indent="0" algn="ctr">
                  <a:lnSpc>
                    <a:spcPts val="2683"/>
                  </a:lnSpc>
                  <a:spcBef>
                    <a:spcPct val="0"/>
                  </a:spcBef>
                </a:pPr>
                <a:endParaRPr sz="3800"/>
              </a:p>
            </p:txBody>
          </p:sp>
        </p:grpSp>
      </p:grpSp>
      <p:pic>
        <p:nvPicPr>
          <p:cNvPr id="39" name="图片 38">
            <a:extLst>
              <a:ext uri="{FF2B5EF4-FFF2-40B4-BE49-F238E27FC236}">
                <a16:creationId xmlns:a16="http://schemas.microsoft.com/office/drawing/2014/main" id="{A105AD99-5D76-5359-CFE2-7BC5266DD7AC}"/>
              </a:ext>
            </a:extLst>
          </p:cNvPr>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1026657" y="8539875"/>
            <a:ext cx="827483" cy="827483"/>
          </a:xfrm>
          <a:prstGeom prst="rect">
            <a:avLst/>
          </a:prstGeom>
        </p:spPr>
      </p:pic>
      <p:pic>
        <p:nvPicPr>
          <p:cNvPr id="41" name="图片 40">
            <a:extLst>
              <a:ext uri="{FF2B5EF4-FFF2-40B4-BE49-F238E27FC236}">
                <a16:creationId xmlns:a16="http://schemas.microsoft.com/office/drawing/2014/main" id="{F9217F0C-2000-C1DB-7ACF-44DE548F70FD}"/>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952440" y="2946456"/>
            <a:ext cx="945133" cy="945133"/>
          </a:xfrm>
          <a:prstGeom prst="rect">
            <a:avLst/>
          </a:prstGeom>
        </p:spPr>
      </p:pic>
      <p:pic>
        <p:nvPicPr>
          <p:cNvPr id="43" name="图片 42">
            <a:extLst>
              <a:ext uri="{FF2B5EF4-FFF2-40B4-BE49-F238E27FC236}">
                <a16:creationId xmlns:a16="http://schemas.microsoft.com/office/drawing/2014/main" id="{83F3A733-E035-C57E-DAB6-8CA4D82D3EF9}"/>
              </a:ext>
            </a:extLst>
          </p:cNvPr>
          <p:cNvPicPr>
            <a:picLocks noChangeAspect="1"/>
          </p:cNvPicPr>
          <p:nvPr/>
        </p:nvPicPr>
        <p:blipFill>
          <a:blip r:embed="rId4" cstate="print">
            <a:biLevel thresh="50000"/>
            <a:extLst>
              <a:ext uri="{28A0092B-C50C-407E-A947-70E740481C1C}">
                <a14:useLocalDpi xmlns:a14="http://schemas.microsoft.com/office/drawing/2010/main" val="0"/>
              </a:ext>
            </a:extLst>
          </a:blip>
          <a:stretch>
            <a:fillRect/>
          </a:stretch>
        </p:blipFill>
        <p:spPr>
          <a:xfrm>
            <a:off x="1072407" y="4926035"/>
            <a:ext cx="754959" cy="754959"/>
          </a:xfrm>
          <a:prstGeom prst="rect">
            <a:avLst/>
          </a:prstGeom>
        </p:spPr>
      </p:pic>
      <p:pic>
        <p:nvPicPr>
          <p:cNvPr id="47" name="图片 46">
            <a:extLst>
              <a:ext uri="{FF2B5EF4-FFF2-40B4-BE49-F238E27FC236}">
                <a16:creationId xmlns:a16="http://schemas.microsoft.com/office/drawing/2014/main" id="{0DE2B879-DA32-356D-9629-22BCC8655235}"/>
              </a:ext>
            </a:extLst>
          </p:cNvPr>
          <p:cNvPicPr>
            <a:picLocks noChangeAspect="1"/>
          </p:cNvPicPr>
          <p:nvPr/>
        </p:nvPicPr>
        <p:blipFill>
          <a:blip r:embed="rId5">
            <a:biLevel thresh="50000"/>
            <a:extLst>
              <a:ext uri="{28A0092B-C50C-407E-A947-70E740481C1C}">
                <a14:useLocalDpi xmlns:a14="http://schemas.microsoft.com/office/drawing/2010/main" val="0"/>
              </a:ext>
            </a:extLst>
          </a:blip>
          <a:stretch>
            <a:fillRect/>
          </a:stretch>
        </p:blipFill>
        <p:spPr>
          <a:xfrm>
            <a:off x="1002377" y="6635822"/>
            <a:ext cx="846728" cy="846728"/>
          </a:xfrm>
          <a:prstGeom prst="rect">
            <a:avLst/>
          </a:prstGeom>
        </p:spPr>
      </p:pic>
      <p:sp>
        <p:nvSpPr>
          <p:cNvPr id="5" name="TextBox 3">
            <a:extLst>
              <a:ext uri="{FF2B5EF4-FFF2-40B4-BE49-F238E27FC236}">
                <a16:creationId xmlns:a16="http://schemas.microsoft.com/office/drawing/2014/main" id="{11F0FA09-3561-3889-BE19-0CCD32B1D122}"/>
              </a:ext>
            </a:extLst>
          </p:cNvPr>
          <p:cNvSpPr txBox="1"/>
          <p:nvPr/>
        </p:nvSpPr>
        <p:spPr>
          <a:xfrm>
            <a:off x="445956" y="177806"/>
            <a:ext cx="13346243" cy="615553"/>
          </a:xfrm>
          <a:prstGeom prst="rect">
            <a:avLst/>
          </a:prstGeom>
        </p:spPr>
        <p:txBody>
          <a:bodyPr wrap="square" lIns="0" tIns="0" rIns="0" bIns="0" rtlCol="0" anchor="t">
            <a:spAutoFit/>
          </a:bodyPr>
          <a:lstStyle/>
          <a:p>
            <a:pPr marL="742950" lvl="0" indent="-742950">
              <a:buFont typeface="+mj-lt"/>
              <a:buAutoNum type="arabicPeriod" startAt="2"/>
            </a:pPr>
            <a:r>
              <a:rPr lang="en-US" altLang="zh-CN" sz="4000" b="1" dirty="0">
                <a:latin typeface="Times New Roman" panose="02020603050405020304" pitchFamily="18" charset="0"/>
                <a:cs typeface="Times New Roman" panose="02020603050405020304" pitchFamily="18" charset="0"/>
              </a:rPr>
              <a:t>Supplementary Institutional &amp; Teaching Materials</a:t>
            </a:r>
            <a:endParaRPr lang="zh-CN" altLang="zh-CN" sz="4000" dirty="0">
              <a:latin typeface="Times New Roman" panose="02020603050405020304" pitchFamily="18" charset="0"/>
              <a:cs typeface="Times New Roman" panose="02020603050405020304" pitchFamily="18" charset="0"/>
            </a:endParaRPr>
          </a:p>
        </p:txBody>
      </p:sp>
      <p:sp>
        <p:nvSpPr>
          <p:cNvPr id="6" name="TextBox 7">
            <a:extLst>
              <a:ext uri="{FF2B5EF4-FFF2-40B4-BE49-F238E27FC236}">
                <a16:creationId xmlns:a16="http://schemas.microsoft.com/office/drawing/2014/main" id="{6E903D72-58A7-AD43-C821-86343CDE7592}"/>
              </a:ext>
            </a:extLst>
          </p:cNvPr>
          <p:cNvSpPr txBox="1"/>
          <p:nvPr/>
        </p:nvSpPr>
        <p:spPr>
          <a:xfrm>
            <a:off x="1166272" y="1324920"/>
            <a:ext cx="16192088" cy="1169551"/>
          </a:xfrm>
          <a:prstGeom prst="rect">
            <a:avLst/>
          </a:prstGeom>
        </p:spPr>
        <p:txBody>
          <a:bodyPr wrap="square" lIns="0" tIns="0" rIns="0" bIns="0" rtlCol="0" anchor="t">
            <a:spAutoFit/>
          </a:bodyPr>
          <a:lstStyle/>
          <a:p>
            <a:pPr lvl="0" indent="457200"/>
            <a:r>
              <a:rPr lang="en-US" altLang="zh-CN" sz="3800" dirty="0">
                <a:latin typeface="Times New Roman" panose="02020603050405020304" pitchFamily="18" charset="0"/>
                <a:cs typeface="Times New Roman" panose="02020603050405020304" pitchFamily="18" charset="0"/>
              </a:rPr>
              <a:t>Document Types: Collected with participant permission to validate interview narratives:</a:t>
            </a:r>
            <a:endParaRPr lang="zh-CN" altLang="zh-CN" sz="3800" dirty="0">
              <a:latin typeface="Times New Roman" panose="02020603050405020304" pitchFamily="18" charset="0"/>
              <a:cs typeface="Times New Roman" panose="02020603050405020304" pitchFamily="18" charset="0"/>
            </a:endParaRPr>
          </a:p>
        </p:txBody>
      </p:sp>
    </p:spTree>
    <p:extLst>
      <p:ext uri="{BB962C8B-B14F-4D97-AF65-F5344CB8AC3E}">
        <p14:creationId xmlns:p14="http://schemas.microsoft.com/office/powerpoint/2010/main" val="3372880562"/>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bg>
      <p:bgPr>
        <a:solidFill>
          <a:srgbClr val="EBEBEB"/>
        </a:solidFill>
        <a:effectLst/>
      </p:bgPr>
    </p:bg>
    <p:spTree>
      <p:nvGrpSpPr>
        <p:cNvPr id="1" name="">
          <a:extLst>
            <a:ext uri="{FF2B5EF4-FFF2-40B4-BE49-F238E27FC236}">
              <a16:creationId xmlns:a16="http://schemas.microsoft.com/office/drawing/2014/main" id="{839C6850-4170-7839-1AA8-59C5567D527A}"/>
            </a:ext>
          </a:extLst>
        </p:cNvPr>
        <p:cNvGrpSpPr/>
        <p:nvPr/>
      </p:nvGrpSpPr>
      <p:grpSpPr>
        <a:xfrm>
          <a:off x="0" y="0"/>
          <a:ext cx="0" cy="0"/>
          <a:chOff x="0" y="0"/>
          <a:chExt cx="0" cy="0"/>
        </a:xfrm>
      </p:grpSpPr>
      <p:sp>
        <p:nvSpPr>
          <p:cNvPr id="4" name="Freeform 40">
            <a:extLst>
              <a:ext uri="{FF2B5EF4-FFF2-40B4-BE49-F238E27FC236}">
                <a16:creationId xmlns:a16="http://schemas.microsoft.com/office/drawing/2014/main" id="{0D960FEE-E007-F8A2-1D05-23151F131979}"/>
              </a:ext>
            </a:extLst>
          </p:cNvPr>
          <p:cNvSpPr/>
          <p:nvPr/>
        </p:nvSpPr>
        <p:spPr>
          <a:xfrm rot="-10800000">
            <a:off x="2362200" y="723900"/>
            <a:ext cx="14432035" cy="9185910"/>
          </a:xfrm>
          <a:custGeom>
            <a:avLst/>
            <a:gdLst/>
            <a:ahLst/>
            <a:cxnLst/>
            <a:rect l="l" t="t" r="r" b="b"/>
            <a:pathLst>
              <a:path w="3078235" h="1985461">
                <a:moveTo>
                  <a:pt x="0" y="0"/>
                </a:moveTo>
                <a:lnTo>
                  <a:pt x="3078235" y="0"/>
                </a:lnTo>
                <a:lnTo>
                  <a:pt x="3078235" y="1985461"/>
                </a:lnTo>
                <a:lnTo>
                  <a:pt x="0" y="1985461"/>
                </a:lnTo>
                <a:lnTo>
                  <a:pt x="0" y="0"/>
                </a:lnTo>
                <a:close/>
              </a:path>
            </a:pathLst>
          </a:custGeom>
          <a:blipFill>
            <a:blip r:embed="rId2"/>
            <a:stretch>
              <a:fillRect/>
            </a:stretch>
          </a:blipFill>
        </p:spPr>
        <p:txBody>
          <a:bodyPr/>
          <a:lstStyle/>
          <a:p>
            <a:endParaRPr lang="zh-CN" altLang="en-US"/>
          </a:p>
        </p:txBody>
      </p:sp>
      <p:sp>
        <p:nvSpPr>
          <p:cNvPr id="5" name="TextBox 3">
            <a:extLst>
              <a:ext uri="{FF2B5EF4-FFF2-40B4-BE49-F238E27FC236}">
                <a16:creationId xmlns:a16="http://schemas.microsoft.com/office/drawing/2014/main" id="{3542042B-1449-A4E9-A448-1EF13B1F60DC}"/>
              </a:ext>
            </a:extLst>
          </p:cNvPr>
          <p:cNvSpPr txBox="1"/>
          <p:nvPr/>
        </p:nvSpPr>
        <p:spPr>
          <a:xfrm>
            <a:off x="445956" y="177806"/>
            <a:ext cx="13346243" cy="615553"/>
          </a:xfrm>
          <a:prstGeom prst="rect">
            <a:avLst/>
          </a:prstGeom>
        </p:spPr>
        <p:txBody>
          <a:bodyPr wrap="square" lIns="0" tIns="0" rIns="0" bIns="0" rtlCol="0" anchor="t">
            <a:spAutoFit/>
          </a:bodyPr>
          <a:lstStyle/>
          <a:p>
            <a:pPr marL="742950" lvl="0" indent="-742950">
              <a:buFont typeface="+mj-lt"/>
              <a:buAutoNum type="arabicPeriod" startAt="3"/>
            </a:pPr>
            <a:r>
              <a:rPr lang="en-US" altLang="zh-CN" sz="4000" b="1" dirty="0">
                <a:latin typeface="Times New Roman" panose="02020603050405020304" pitchFamily="18" charset="0"/>
                <a:cs typeface="Times New Roman" panose="02020603050405020304" pitchFamily="18" charset="0"/>
              </a:rPr>
              <a:t>Classroom Observations</a:t>
            </a:r>
            <a:endParaRPr lang="zh-CN" altLang="zh-CN" sz="4000" dirty="0">
              <a:latin typeface="Times New Roman" panose="02020603050405020304" pitchFamily="18" charset="0"/>
              <a:cs typeface="Times New Roman" panose="02020603050405020304" pitchFamily="18" charset="0"/>
            </a:endParaRPr>
          </a:p>
        </p:txBody>
      </p:sp>
      <p:sp>
        <p:nvSpPr>
          <p:cNvPr id="7" name="TextBox 7">
            <a:extLst>
              <a:ext uri="{FF2B5EF4-FFF2-40B4-BE49-F238E27FC236}">
                <a16:creationId xmlns:a16="http://schemas.microsoft.com/office/drawing/2014/main" id="{BB351D71-1C84-A2A1-B8C0-D8EB069754A4}"/>
              </a:ext>
            </a:extLst>
          </p:cNvPr>
          <p:cNvSpPr txBox="1"/>
          <p:nvPr/>
        </p:nvSpPr>
        <p:spPr>
          <a:xfrm>
            <a:off x="1333499" y="2032201"/>
            <a:ext cx="15163800" cy="615553"/>
          </a:xfrm>
          <a:prstGeom prst="rect">
            <a:avLst/>
          </a:prstGeom>
        </p:spPr>
        <p:txBody>
          <a:bodyPr wrap="square" lIns="0" tIns="0" rIns="0" bIns="0" rtlCol="0" anchor="t">
            <a:spAutoFit/>
          </a:bodyPr>
          <a:lstStyle/>
          <a:p>
            <a:pPr marL="571500" indent="-571500" algn="just">
              <a:buFont typeface="Arial" panose="020B0604020202020204" pitchFamily="34" charset="0"/>
              <a:buChar char="•"/>
            </a:pPr>
            <a:r>
              <a:rPr lang="en-US" altLang="zh-CN" sz="4000" dirty="0">
                <a:latin typeface="Times New Roman" panose="02020603050405020304" pitchFamily="18" charset="0"/>
                <a:cs typeface="Times New Roman" panose="02020603050405020304" pitchFamily="18" charset="0"/>
              </a:rPr>
              <a:t>Focus: 45-minute observations per teacher, documenting:</a:t>
            </a:r>
          </a:p>
        </p:txBody>
      </p:sp>
      <p:sp>
        <p:nvSpPr>
          <p:cNvPr id="8" name="TextBox 7">
            <a:extLst>
              <a:ext uri="{FF2B5EF4-FFF2-40B4-BE49-F238E27FC236}">
                <a16:creationId xmlns:a16="http://schemas.microsoft.com/office/drawing/2014/main" id="{B4AA8EDF-6C57-9F9D-5E3C-0D6FFD820E18}"/>
              </a:ext>
            </a:extLst>
          </p:cNvPr>
          <p:cNvSpPr txBox="1"/>
          <p:nvPr/>
        </p:nvSpPr>
        <p:spPr>
          <a:xfrm>
            <a:off x="1333499" y="3549049"/>
            <a:ext cx="15163800" cy="3693319"/>
          </a:xfrm>
          <a:prstGeom prst="rect">
            <a:avLst/>
          </a:prstGeom>
        </p:spPr>
        <p:txBody>
          <a:bodyPr wrap="square" lIns="0" tIns="0" rIns="0" bIns="0" rtlCol="0" anchor="t">
            <a:spAutoFit/>
          </a:bodyPr>
          <a:lstStyle/>
          <a:p>
            <a:pPr marL="1028700" lvl="1" indent="-571500" algn="just">
              <a:buSzPct val="60000"/>
              <a:buFont typeface="Arial" panose="020B0604020202020204" pitchFamily="34" charset="0"/>
              <a:buChar char="•"/>
            </a:pPr>
            <a:r>
              <a:rPr lang="en-US" altLang="zh-CN" sz="4000" dirty="0">
                <a:latin typeface="Times New Roman" panose="02020603050405020304" pitchFamily="18" charset="0"/>
                <a:cs typeface="Times New Roman" panose="02020603050405020304" pitchFamily="18" charset="0"/>
              </a:rPr>
              <a:t>Teacher’s linguistic practices (e.g., accent, vocabulary, syntax) and any self-censorship (e.g., avoiding variety-specific expressions).</a:t>
            </a:r>
            <a:endParaRPr lang="zh-CN" altLang="zh-CN" sz="4000" dirty="0">
              <a:latin typeface="Times New Roman" panose="02020603050405020304" pitchFamily="18" charset="0"/>
              <a:cs typeface="Times New Roman" panose="02020603050405020304" pitchFamily="18" charset="0"/>
            </a:endParaRPr>
          </a:p>
          <a:p>
            <a:pPr marL="1028700" lvl="1" indent="-571500" algn="just">
              <a:buSzPct val="60000"/>
              <a:buFont typeface="Arial" panose="020B0604020202020204" pitchFamily="34" charset="0"/>
              <a:buChar char="•"/>
            </a:pPr>
            <a:r>
              <a:rPr lang="en-US" altLang="zh-CN" sz="4000" dirty="0">
                <a:latin typeface="Times New Roman" panose="02020603050405020304" pitchFamily="18" charset="0"/>
                <a:cs typeface="Times New Roman" panose="02020603050405020304" pitchFamily="18" charset="0"/>
              </a:rPr>
              <a:t>Student reactions (e.g., confusion, disengagement, or comments about accent).</a:t>
            </a:r>
          </a:p>
          <a:p>
            <a:pPr marL="1028700" lvl="1" indent="-571500" algn="just">
              <a:buSzPct val="60000"/>
              <a:buFont typeface="Arial" panose="020B0604020202020204" pitchFamily="34" charset="0"/>
              <a:buChar char="•"/>
            </a:pPr>
            <a:r>
              <a:rPr lang="en-US" altLang="zh-CN" sz="4000" dirty="0">
                <a:latin typeface="Times New Roman" panose="02020603050405020304" pitchFamily="18" charset="0"/>
                <a:cs typeface="Times New Roman" panose="02020603050405020304" pitchFamily="18" charset="0"/>
              </a:rPr>
              <a:t>Interactions with Chinese colleagues (e.g., unsolicited accent correction, as in Kate’s case in Xu, 2025).</a:t>
            </a:r>
          </a:p>
        </p:txBody>
      </p:sp>
      <p:sp>
        <p:nvSpPr>
          <p:cNvPr id="10" name="TextBox 7">
            <a:extLst>
              <a:ext uri="{FF2B5EF4-FFF2-40B4-BE49-F238E27FC236}">
                <a16:creationId xmlns:a16="http://schemas.microsoft.com/office/drawing/2014/main" id="{F9DB4CD3-EBEF-4F2A-D94D-AE89BFA26047}"/>
              </a:ext>
            </a:extLst>
          </p:cNvPr>
          <p:cNvSpPr txBox="1"/>
          <p:nvPr/>
        </p:nvSpPr>
        <p:spPr>
          <a:xfrm>
            <a:off x="1333499" y="7857921"/>
            <a:ext cx="15163800" cy="1231106"/>
          </a:xfrm>
          <a:prstGeom prst="rect">
            <a:avLst/>
          </a:prstGeom>
        </p:spPr>
        <p:txBody>
          <a:bodyPr wrap="square" lIns="0" tIns="0" rIns="0" bIns="0" rtlCol="0" anchor="t">
            <a:spAutoFit/>
          </a:bodyPr>
          <a:lstStyle/>
          <a:p>
            <a:pPr marL="571500" indent="-571500" algn="just">
              <a:buFont typeface="Arial" panose="020B0604020202020204" pitchFamily="34" charset="0"/>
              <a:buChar char="•"/>
            </a:pPr>
            <a:r>
              <a:rPr lang="en-US" altLang="zh-CN" sz="4000" dirty="0">
                <a:latin typeface="Times New Roman" panose="02020603050405020304" pitchFamily="18" charset="0"/>
                <a:cs typeface="Times New Roman" panose="02020603050405020304" pitchFamily="18" charset="0"/>
              </a:rPr>
              <a:t>Recording: Field notes with timestamps and, where permitted, video clips of key interactions to cross-verify interview claims.</a:t>
            </a:r>
          </a:p>
        </p:txBody>
      </p:sp>
    </p:spTree>
    <p:extLst>
      <p:ext uri="{BB962C8B-B14F-4D97-AF65-F5344CB8AC3E}">
        <p14:creationId xmlns:p14="http://schemas.microsoft.com/office/powerpoint/2010/main" val="4120978588"/>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bg>
      <p:bgPr>
        <a:solidFill>
          <a:srgbClr val="EBEBEB"/>
        </a:solidFill>
        <a:effectLst/>
      </p:bgPr>
    </p:bg>
    <p:spTree>
      <p:nvGrpSpPr>
        <p:cNvPr id="1" name="">
          <a:extLst>
            <a:ext uri="{FF2B5EF4-FFF2-40B4-BE49-F238E27FC236}">
              <a16:creationId xmlns:a16="http://schemas.microsoft.com/office/drawing/2014/main" id="{53AEAB82-EECE-D38D-DC48-12122A06BA8C}"/>
            </a:ext>
          </a:extLst>
        </p:cNvPr>
        <p:cNvGrpSpPr/>
        <p:nvPr/>
      </p:nvGrpSpPr>
      <p:grpSpPr>
        <a:xfrm>
          <a:off x="0" y="0"/>
          <a:ext cx="0" cy="0"/>
          <a:chOff x="0" y="0"/>
          <a:chExt cx="0" cy="0"/>
        </a:xfrm>
      </p:grpSpPr>
      <p:sp>
        <p:nvSpPr>
          <p:cNvPr id="31" name="Freeform 36">
            <a:extLst>
              <a:ext uri="{FF2B5EF4-FFF2-40B4-BE49-F238E27FC236}">
                <a16:creationId xmlns:a16="http://schemas.microsoft.com/office/drawing/2014/main" id="{40FBCF1F-97BF-2C0C-96C5-50889138919A}"/>
              </a:ext>
            </a:extLst>
          </p:cNvPr>
          <p:cNvSpPr/>
          <p:nvPr/>
        </p:nvSpPr>
        <p:spPr>
          <a:xfrm rot="-5400000">
            <a:off x="726932" y="5509188"/>
            <a:ext cx="4087538" cy="3865001"/>
          </a:xfrm>
          <a:custGeom>
            <a:avLst/>
            <a:gdLst/>
            <a:ahLst/>
            <a:cxnLst/>
            <a:rect l="l" t="t" r="r" b="b"/>
            <a:pathLst>
              <a:path w="2390272" h="2384297">
                <a:moveTo>
                  <a:pt x="0" y="0"/>
                </a:moveTo>
                <a:lnTo>
                  <a:pt x="2390273" y="0"/>
                </a:lnTo>
                <a:lnTo>
                  <a:pt x="2390273" y="2384296"/>
                </a:lnTo>
                <a:lnTo>
                  <a:pt x="0" y="2384296"/>
                </a:lnTo>
                <a:lnTo>
                  <a:pt x="0" y="0"/>
                </a:lnTo>
                <a:close/>
              </a:path>
            </a:pathLst>
          </a:custGeom>
          <a:blipFill>
            <a:blip r:embed="rId2"/>
            <a:stretch>
              <a:fillRect/>
            </a:stretch>
          </a:blipFill>
        </p:spPr>
        <p:txBody>
          <a:bodyPr/>
          <a:lstStyle/>
          <a:p>
            <a:endParaRPr lang="zh-CN" altLang="en-US"/>
          </a:p>
        </p:txBody>
      </p:sp>
      <p:sp>
        <p:nvSpPr>
          <p:cNvPr id="29" name="Freeform 33">
            <a:extLst>
              <a:ext uri="{FF2B5EF4-FFF2-40B4-BE49-F238E27FC236}">
                <a16:creationId xmlns:a16="http://schemas.microsoft.com/office/drawing/2014/main" id="{E78771FC-73BA-9614-0066-9BC3D8F47B49}"/>
              </a:ext>
            </a:extLst>
          </p:cNvPr>
          <p:cNvSpPr/>
          <p:nvPr/>
        </p:nvSpPr>
        <p:spPr>
          <a:xfrm rot="3128781">
            <a:off x="6487189" y="5691228"/>
            <a:ext cx="4356827" cy="3074008"/>
          </a:xfrm>
          <a:custGeom>
            <a:avLst/>
            <a:gdLst/>
            <a:ahLst/>
            <a:cxnLst/>
            <a:rect l="l" t="t" r="r" b="b"/>
            <a:pathLst>
              <a:path w="2550317" h="1884046">
                <a:moveTo>
                  <a:pt x="0" y="0"/>
                </a:moveTo>
                <a:lnTo>
                  <a:pt x="2550317" y="0"/>
                </a:lnTo>
                <a:lnTo>
                  <a:pt x="2550317" y="1884046"/>
                </a:lnTo>
                <a:lnTo>
                  <a:pt x="0" y="1884046"/>
                </a:lnTo>
                <a:lnTo>
                  <a:pt x="0" y="0"/>
                </a:lnTo>
                <a:close/>
              </a:path>
            </a:pathLst>
          </a:custGeom>
          <a:blipFill>
            <a:blip r:embed="rId3"/>
            <a:stretch>
              <a:fillRect/>
            </a:stretch>
          </a:blipFill>
        </p:spPr>
        <p:txBody>
          <a:bodyPr/>
          <a:lstStyle/>
          <a:p>
            <a:endParaRPr lang="zh-CN" altLang="en-US"/>
          </a:p>
        </p:txBody>
      </p:sp>
      <p:sp>
        <p:nvSpPr>
          <p:cNvPr id="30" name="Freeform 38">
            <a:extLst>
              <a:ext uri="{FF2B5EF4-FFF2-40B4-BE49-F238E27FC236}">
                <a16:creationId xmlns:a16="http://schemas.microsoft.com/office/drawing/2014/main" id="{B2AF2327-FAB1-5FC8-B72C-D247C9BC7F24}"/>
              </a:ext>
            </a:extLst>
          </p:cNvPr>
          <p:cNvSpPr/>
          <p:nvPr/>
        </p:nvSpPr>
        <p:spPr>
          <a:xfrm>
            <a:off x="12628003" y="5397920"/>
            <a:ext cx="3555259" cy="3660623"/>
          </a:xfrm>
          <a:custGeom>
            <a:avLst/>
            <a:gdLst/>
            <a:ahLst/>
            <a:cxnLst/>
            <a:rect l="l" t="t" r="r" b="b"/>
            <a:pathLst>
              <a:path w="3005610" h="3197458">
                <a:moveTo>
                  <a:pt x="0" y="0"/>
                </a:moveTo>
                <a:lnTo>
                  <a:pt x="3005610" y="0"/>
                </a:lnTo>
                <a:lnTo>
                  <a:pt x="3005610" y="3197458"/>
                </a:lnTo>
                <a:lnTo>
                  <a:pt x="0" y="3197458"/>
                </a:lnTo>
                <a:lnTo>
                  <a:pt x="0" y="0"/>
                </a:lnTo>
                <a:close/>
              </a:path>
            </a:pathLst>
          </a:custGeom>
          <a:blipFill>
            <a:blip r:embed="rId4"/>
            <a:stretch>
              <a:fillRect/>
            </a:stretch>
          </a:blipFill>
        </p:spPr>
        <p:txBody>
          <a:bodyPr/>
          <a:lstStyle/>
          <a:p>
            <a:endParaRPr lang="zh-CN" altLang="en-US"/>
          </a:p>
        </p:txBody>
      </p:sp>
      <p:sp>
        <p:nvSpPr>
          <p:cNvPr id="4" name="TextBox 3">
            <a:extLst>
              <a:ext uri="{FF2B5EF4-FFF2-40B4-BE49-F238E27FC236}">
                <a16:creationId xmlns:a16="http://schemas.microsoft.com/office/drawing/2014/main" id="{CF8957F5-C6ED-B81C-F259-005895292949}"/>
              </a:ext>
            </a:extLst>
          </p:cNvPr>
          <p:cNvSpPr txBox="1"/>
          <p:nvPr/>
        </p:nvSpPr>
        <p:spPr>
          <a:xfrm>
            <a:off x="838200" y="495300"/>
            <a:ext cx="8991600" cy="923330"/>
          </a:xfrm>
          <a:prstGeom prst="rect">
            <a:avLst/>
          </a:prstGeom>
        </p:spPr>
        <p:txBody>
          <a:bodyPr wrap="square" lIns="0" tIns="0" rIns="0" bIns="0" rtlCol="0" anchor="t">
            <a:spAutoFit/>
          </a:bodyPr>
          <a:lstStyle/>
          <a:p>
            <a:r>
              <a:rPr lang="en-US" altLang="zh-CN" sz="6000" b="1" dirty="0">
                <a:latin typeface="Times New Roman" panose="02020603050405020304" pitchFamily="18" charset="0"/>
                <a:cs typeface="Times New Roman" panose="02020603050405020304" pitchFamily="18" charset="0"/>
              </a:rPr>
              <a:t>4.4 Data Analysis</a:t>
            </a:r>
            <a:endParaRPr lang="zh-CN" altLang="zh-CN" sz="6000" dirty="0">
              <a:latin typeface="Times New Roman" panose="02020603050405020304" pitchFamily="18" charset="0"/>
              <a:cs typeface="Times New Roman" panose="02020603050405020304" pitchFamily="18" charset="0"/>
            </a:endParaRPr>
          </a:p>
        </p:txBody>
      </p:sp>
      <p:sp>
        <p:nvSpPr>
          <p:cNvPr id="7" name="TextBox 7">
            <a:extLst>
              <a:ext uri="{FF2B5EF4-FFF2-40B4-BE49-F238E27FC236}">
                <a16:creationId xmlns:a16="http://schemas.microsoft.com/office/drawing/2014/main" id="{9CC208E7-A0AD-3894-FEBE-B5F72A917240}"/>
              </a:ext>
            </a:extLst>
          </p:cNvPr>
          <p:cNvSpPr txBox="1"/>
          <p:nvPr/>
        </p:nvSpPr>
        <p:spPr>
          <a:xfrm>
            <a:off x="1436899" y="1991532"/>
            <a:ext cx="15163800" cy="1231106"/>
          </a:xfrm>
          <a:prstGeom prst="rect">
            <a:avLst/>
          </a:prstGeom>
        </p:spPr>
        <p:txBody>
          <a:bodyPr wrap="square" lIns="0" tIns="0" rIns="0" bIns="0" rtlCol="0" anchor="t">
            <a:spAutoFit/>
          </a:bodyPr>
          <a:lstStyle/>
          <a:p>
            <a:pPr indent="457200" algn="just"/>
            <a:r>
              <a:rPr lang="en-US" altLang="zh-CN" sz="4000" dirty="0">
                <a:latin typeface="Times New Roman" panose="02020603050405020304" pitchFamily="18" charset="0"/>
                <a:cs typeface="Times New Roman" panose="02020603050405020304" pitchFamily="18" charset="0"/>
              </a:rPr>
              <a:t>Adopt Braun &amp; Clarke’s (2006) Thematic Analysis, using NVivo software for three-step analysis:</a:t>
            </a:r>
          </a:p>
        </p:txBody>
      </p:sp>
      <p:sp>
        <p:nvSpPr>
          <p:cNvPr id="10" name="椭圆 9">
            <a:extLst>
              <a:ext uri="{FF2B5EF4-FFF2-40B4-BE49-F238E27FC236}">
                <a16:creationId xmlns:a16="http://schemas.microsoft.com/office/drawing/2014/main" id="{FA495561-CEBD-014B-22A9-2D73B320CB7E}"/>
              </a:ext>
            </a:extLst>
          </p:cNvPr>
          <p:cNvSpPr/>
          <p:nvPr/>
        </p:nvSpPr>
        <p:spPr>
          <a:xfrm>
            <a:off x="989432" y="4140531"/>
            <a:ext cx="4231931" cy="4231931"/>
          </a:xfrm>
          <a:prstGeom prst="ellipse">
            <a:avLst/>
          </a:prstGeom>
          <a:solidFill>
            <a:schemeClr val="accent1">
              <a:lumMod val="40000"/>
              <a:lumOff val="60000"/>
              <a:alpha val="62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lvl="0"/>
            <a:r>
              <a:rPr lang="en-US" altLang="zh-CN" sz="2700" dirty="0">
                <a:latin typeface="Times New Roman" panose="02020603050405020304" pitchFamily="18" charset="0"/>
                <a:cs typeface="Times New Roman" panose="02020603050405020304" pitchFamily="18" charset="0"/>
              </a:rPr>
              <a:t>Open Coding: Extract key events, attitudinal expressions, and behavioral descriptions from interview transcripts and observation records.</a:t>
            </a:r>
            <a:endParaRPr lang="zh-CN" altLang="zh-CN" sz="2700" dirty="0">
              <a:latin typeface="Times New Roman" panose="02020603050405020304" pitchFamily="18" charset="0"/>
              <a:cs typeface="Times New Roman" panose="02020603050405020304" pitchFamily="18" charset="0"/>
            </a:endParaRPr>
          </a:p>
        </p:txBody>
      </p:sp>
      <p:sp>
        <p:nvSpPr>
          <p:cNvPr id="13" name="椭圆 12">
            <a:extLst>
              <a:ext uri="{FF2B5EF4-FFF2-40B4-BE49-F238E27FC236}">
                <a16:creationId xmlns:a16="http://schemas.microsoft.com/office/drawing/2014/main" id="{BD2A34F5-486B-03CC-B75C-B5F895FDE14E}"/>
              </a:ext>
            </a:extLst>
          </p:cNvPr>
          <p:cNvSpPr/>
          <p:nvPr/>
        </p:nvSpPr>
        <p:spPr>
          <a:xfrm>
            <a:off x="7609235" y="4132911"/>
            <a:ext cx="4231931" cy="4231931"/>
          </a:xfrm>
          <a:prstGeom prst="ellipse">
            <a:avLst/>
          </a:prstGeom>
          <a:solidFill>
            <a:schemeClr val="accent1">
              <a:lumMod val="40000"/>
              <a:lumOff val="60000"/>
              <a:alpha val="62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lvl="0"/>
            <a:r>
              <a:rPr lang="en-US" altLang="zh-CN" sz="2700" dirty="0">
                <a:latin typeface="Times New Roman" panose="02020603050405020304" pitchFamily="18" charset="0"/>
                <a:cs typeface="Times New Roman" panose="02020603050405020304" pitchFamily="18" charset="0"/>
              </a:rPr>
              <a:t>Axial Coding: Categorize coded data into three core categories—“Forms of Discrimination,” </a:t>
            </a:r>
            <a:r>
              <a:rPr lang="zh-CN" altLang="en-US" sz="2700" dirty="0">
                <a:latin typeface="Times New Roman" panose="02020603050405020304" pitchFamily="18" charset="0"/>
                <a:cs typeface="Times New Roman" panose="02020603050405020304" pitchFamily="18" charset="0"/>
              </a:rPr>
              <a:t>“</a:t>
            </a:r>
            <a:r>
              <a:rPr lang="en-US" altLang="zh-CN" sz="2700" dirty="0">
                <a:latin typeface="Times New Roman" panose="02020603050405020304" pitchFamily="18" charset="0"/>
                <a:cs typeface="Times New Roman" panose="02020603050405020304" pitchFamily="18" charset="0"/>
              </a:rPr>
              <a:t>Driving Factors,</a:t>
            </a:r>
            <a:r>
              <a:rPr lang="zh-CN" altLang="en-US" sz="2700" dirty="0">
                <a:latin typeface="Times New Roman" panose="02020603050405020304" pitchFamily="18" charset="0"/>
                <a:cs typeface="Times New Roman" panose="02020603050405020304" pitchFamily="18" charset="0"/>
              </a:rPr>
              <a:t>”</a:t>
            </a:r>
            <a:r>
              <a:rPr lang="en-US" altLang="zh-CN" sz="2700" dirty="0">
                <a:latin typeface="Times New Roman" panose="02020603050405020304" pitchFamily="18" charset="0"/>
                <a:cs typeface="Times New Roman" panose="02020603050405020304" pitchFamily="18" charset="0"/>
              </a:rPr>
              <a:t> and </a:t>
            </a:r>
            <a:r>
              <a:rPr lang="zh-CN" altLang="en-US" sz="2700" dirty="0">
                <a:latin typeface="Times New Roman" panose="02020603050405020304" pitchFamily="18" charset="0"/>
                <a:cs typeface="Times New Roman" panose="02020603050405020304" pitchFamily="18" charset="0"/>
              </a:rPr>
              <a:t>“</a:t>
            </a:r>
            <a:r>
              <a:rPr lang="en-US" altLang="zh-CN" sz="2700" dirty="0">
                <a:latin typeface="Times New Roman" panose="02020603050405020304" pitchFamily="18" charset="0"/>
                <a:cs typeface="Times New Roman" panose="02020603050405020304" pitchFamily="18" charset="0"/>
              </a:rPr>
              <a:t>Coping Strategies.</a:t>
            </a:r>
            <a:r>
              <a:rPr lang="zh-CN" altLang="en-US" sz="2700" dirty="0">
                <a:latin typeface="Times New Roman" panose="02020603050405020304" pitchFamily="18" charset="0"/>
                <a:cs typeface="Times New Roman" panose="02020603050405020304" pitchFamily="18" charset="0"/>
              </a:rPr>
              <a:t>”</a:t>
            </a:r>
            <a:endParaRPr lang="zh-CN" altLang="zh-CN" sz="2700" dirty="0">
              <a:latin typeface="Times New Roman" panose="02020603050405020304" pitchFamily="18" charset="0"/>
              <a:cs typeface="Times New Roman" panose="02020603050405020304" pitchFamily="18" charset="0"/>
            </a:endParaRPr>
          </a:p>
        </p:txBody>
      </p:sp>
      <p:sp>
        <p:nvSpPr>
          <p:cNvPr id="14" name="椭圆 13">
            <a:extLst>
              <a:ext uri="{FF2B5EF4-FFF2-40B4-BE49-F238E27FC236}">
                <a16:creationId xmlns:a16="http://schemas.microsoft.com/office/drawing/2014/main" id="{B431B1CE-141F-7AE2-1AB8-AE5AFAEE75FB}"/>
              </a:ext>
            </a:extLst>
          </p:cNvPr>
          <p:cNvSpPr/>
          <p:nvPr/>
        </p:nvSpPr>
        <p:spPr>
          <a:xfrm>
            <a:off x="13363366" y="4140531"/>
            <a:ext cx="4231931" cy="4231931"/>
          </a:xfrm>
          <a:prstGeom prst="ellipse">
            <a:avLst/>
          </a:prstGeom>
          <a:solidFill>
            <a:schemeClr val="accent1">
              <a:lumMod val="40000"/>
              <a:lumOff val="60000"/>
              <a:alpha val="62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lvl="0"/>
            <a:r>
              <a:rPr lang="en-US" altLang="zh-CN" sz="2100" dirty="0">
                <a:latin typeface="Times New Roman" panose="02020603050405020304" pitchFamily="18" charset="0"/>
                <a:cs typeface="Times New Roman" panose="02020603050405020304" pitchFamily="18" charset="0"/>
              </a:rPr>
              <a:t>Selective Coding: Extract core themes and establish an analytical framework linking discrimination mechanisms and solutions with World Englishes theory, ELF’s intelligibility principle, and linguistic hegemony criticism.</a:t>
            </a:r>
            <a:endParaRPr lang="zh-CN" altLang="zh-CN" sz="2100" dirty="0">
              <a:latin typeface="Times New Roman" panose="02020603050405020304" pitchFamily="18" charset="0"/>
              <a:cs typeface="Times New Roman" panose="02020603050405020304" pitchFamily="18" charset="0"/>
            </a:endParaRPr>
          </a:p>
        </p:txBody>
      </p:sp>
    </p:spTree>
    <p:extLst>
      <p:ext uri="{BB962C8B-B14F-4D97-AF65-F5344CB8AC3E}">
        <p14:creationId xmlns:p14="http://schemas.microsoft.com/office/powerpoint/2010/main" val="2786749320"/>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bg>
      <p:bgPr>
        <a:solidFill>
          <a:srgbClr val="F3F5F5"/>
        </a:solidFill>
        <a:effectLst/>
      </p:bgPr>
    </p:bg>
    <p:spTree>
      <p:nvGrpSpPr>
        <p:cNvPr id="1" name="">
          <a:extLst>
            <a:ext uri="{FF2B5EF4-FFF2-40B4-BE49-F238E27FC236}">
              <a16:creationId xmlns:a16="http://schemas.microsoft.com/office/drawing/2014/main" id="{EA6E728A-A69A-3C34-A9FA-66D236F508C5}"/>
            </a:ext>
          </a:extLst>
        </p:cNvPr>
        <p:cNvGrpSpPr/>
        <p:nvPr/>
      </p:nvGrpSpPr>
      <p:grpSpPr>
        <a:xfrm>
          <a:off x="0" y="0"/>
          <a:ext cx="0" cy="0"/>
          <a:chOff x="0" y="0"/>
          <a:chExt cx="0" cy="0"/>
        </a:xfrm>
      </p:grpSpPr>
      <p:sp>
        <p:nvSpPr>
          <p:cNvPr id="10" name="Freeform 34">
            <a:extLst>
              <a:ext uri="{FF2B5EF4-FFF2-40B4-BE49-F238E27FC236}">
                <a16:creationId xmlns:a16="http://schemas.microsoft.com/office/drawing/2014/main" id="{53F51651-7EF9-83F2-A88C-F563C07687FD}"/>
              </a:ext>
            </a:extLst>
          </p:cNvPr>
          <p:cNvSpPr/>
          <p:nvPr/>
        </p:nvSpPr>
        <p:spPr>
          <a:xfrm rot="806387">
            <a:off x="286389" y="1191032"/>
            <a:ext cx="17715221" cy="7904937"/>
          </a:xfrm>
          <a:custGeom>
            <a:avLst/>
            <a:gdLst/>
            <a:ahLst/>
            <a:cxnLst/>
            <a:rect l="l" t="t" r="r" b="b"/>
            <a:pathLst>
              <a:path w="3895005" h="1650508">
                <a:moveTo>
                  <a:pt x="0" y="0"/>
                </a:moveTo>
                <a:lnTo>
                  <a:pt x="3895005" y="0"/>
                </a:lnTo>
                <a:lnTo>
                  <a:pt x="3895005" y="1650508"/>
                </a:lnTo>
                <a:lnTo>
                  <a:pt x="0" y="1650508"/>
                </a:lnTo>
                <a:lnTo>
                  <a:pt x="0" y="0"/>
                </a:lnTo>
                <a:close/>
              </a:path>
            </a:pathLst>
          </a:custGeom>
          <a:blipFill>
            <a:blip r:embed="rId2">
              <a:alphaModFix amt="85000"/>
            </a:blip>
            <a:stretch>
              <a:fillRect/>
            </a:stretch>
          </a:blipFill>
        </p:spPr>
        <p:txBody>
          <a:bodyPr/>
          <a:lstStyle/>
          <a:p>
            <a:endParaRPr lang="zh-CN" altLang="en-US"/>
          </a:p>
        </p:txBody>
      </p:sp>
      <p:sp>
        <p:nvSpPr>
          <p:cNvPr id="2" name="TextBox 3">
            <a:extLst>
              <a:ext uri="{FF2B5EF4-FFF2-40B4-BE49-F238E27FC236}">
                <a16:creationId xmlns:a16="http://schemas.microsoft.com/office/drawing/2014/main" id="{E9A586D7-2650-9565-090A-F937F4A7CFC7}"/>
              </a:ext>
            </a:extLst>
          </p:cNvPr>
          <p:cNvSpPr txBox="1"/>
          <p:nvPr/>
        </p:nvSpPr>
        <p:spPr>
          <a:xfrm>
            <a:off x="2305049" y="4381500"/>
            <a:ext cx="13677900" cy="1477328"/>
          </a:xfrm>
          <a:prstGeom prst="rect">
            <a:avLst/>
          </a:prstGeom>
        </p:spPr>
        <p:txBody>
          <a:bodyPr wrap="square" lIns="0" tIns="0" rIns="0" bIns="0" rtlCol="0" anchor="t">
            <a:spAutoFit/>
          </a:bodyPr>
          <a:lstStyle/>
          <a:p>
            <a:pPr algn="ctr"/>
            <a:r>
              <a:rPr lang="en-US" altLang="zh-CN" sz="9600" b="1" dirty="0">
                <a:latin typeface="Times New Roman" panose="02020603050405020304" pitchFamily="18" charset="0"/>
                <a:cs typeface="Times New Roman" panose="02020603050405020304" pitchFamily="18" charset="0"/>
              </a:rPr>
              <a:t>V. Ethical Considerations</a:t>
            </a:r>
          </a:p>
        </p:txBody>
      </p:sp>
    </p:spTree>
    <p:extLst>
      <p:ext uri="{BB962C8B-B14F-4D97-AF65-F5344CB8AC3E}">
        <p14:creationId xmlns:p14="http://schemas.microsoft.com/office/powerpoint/2010/main" val="3741116687"/>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bg>
      <p:bgPr>
        <a:solidFill>
          <a:srgbClr val="F3F5F5"/>
        </a:solidFill>
        <a:effectLst/>
      </p:bgPr>
    </p:bg>
    <p:spTree>
      <p:nvGrpSpPr>
        <p:cNvPr id="1" name="">
          <a:extLst>
            <a:ext uri="{FF2B5EF4-FFF2-40B4-BE49-F238E27FC236}">
              <a16:creationId xmlns:a16="http://schemas.microsoft.com/office/drawing/2014/main" id="{0D177381-4583-1B8C-6D42-FD727ED0A1B3}"/>
            </a:ext>
          </a:extLst>
        </p:cNvPr>
        <p:cNvGrpSpPr/>
        <p:nvPr/>
      </p:nvGrpSpPr>
      <p:grpSpPr>
        <a:xfrm>
          <a:off x="0" y="0"/>
          <a:ext cx="0" cy="0"/>
          <a:chOff x="0" y="0"/>
          <a:chExt cx="0" cy="0"/>
        </a:xfrm>
      </p:grpSpPr>
      <p:sp>
        <p:nvSpPr>
          <p:cNvPr id="15" name="Freeform 36">
            <a:extLst>
              <a:ext uri="{FF2B5EF4-FFF2-40B4-BE49-F238E27FC236}">
                <a16:creationId xmlns:a16="http://schemas.microsoft.com/office/drawing/2014/main" id="{7F87D260-A8B4-6E2B-C6B6-4D5A00BE9E94}"/>
              </a:ext>
            </a:extLst>
          </p:cNvPr>
          <p:cNvSpPr/>
          <p:nvPr/>
        </p:nvSpPr>
        <p:spPr>
          <a:xfrm rot="5400000">
            <a:off x="12073967" y="-3204170"/>
            <a:ext cx="9311406" cy="16695340"/>
          </a:xfrm>
          <a:custGeom>
            <a:avLst/>
            <a:gdLst/>
            <a:ahLst/>
            <a:cxnLst/>
            <a:rect l="l" t="t" r="r" b="b"/>
            <a:pathLst>
              <a:path w="2390272" h="2384297">
                <a:moveTo>
                  <a:pt x="0" y="0"/>
                </a:moveTo>
                <a:lnTo>
                  <a:pt x="2390273" y="0"/>
                </a:lnTo>
                <a:lnTo>
                  <a:pt x="2390273" y="2384296"/>
                </a:lnTo>
                <a:lnTo>
                  <a:pt x="0" y="2384296"/>
                </a:lnTo>
                <a:lnTo>
                  <a:pt x="0" y="0"/>
                </a:lnTo>
                <a:close/>
              </a:path>
            </a:pathLst>
          </a:custGeom>
          <a:blipFill>
            <a:blip r:embed="rId3"/>
            <a:stretch>
              <a:fillRect/>
            </a:stretch>
          </a:blipFill>
        </p:spPr>
        <p:txBody>
          <a:bodyPr/>
          <a:lstStyle/>
          <a:p>
            <a:endParaRPr lang="zh-CN" altLang="en-US"/>
          </a:p>
        </p:txBody>
      </p:sp>
      <p:sp>
        <p:nvSpPr>
          <p:cNvPr id="16" name="矩形: 圆角 15">
            <a:extLst>
              <a:ext uri="{FF2B5EF4-FFF2-40B4-BE49-F238E27FC236}">
                <a16:creationId xmlns:a16="http://schemas.microsoft.com/office/drawing/2014/main" id="{167238E0-F826-7D92-21C5-7B8C53284E59}"/>
              </a:ext>
            </a:extLst>
          </p:cNvPr>
          <p:cNvSpPr/>
          <p:nvPr/>
        </p:nvSpPr>
        <p:spPr>
          <a:xfrm>
            <a:off x="796330" y="487797"/>
            <a:ext cx="16695340" cy="6972304"/>
          </a:xfrm>
          <a:prstGeom prst="roundRect">
            <a:avLst>
              <a:gd name="adj" fmla="val 5167"/>
            </a:avLst>
          </a:prstGeom>
          <a:solidFill>
            <a:schemeClr val="bg1">
              <a:alpha val="31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zh-CN" altLang="en-US"/>
          </a:p>
        </p:txBody>
      </p:sp>
      <p:sp>
        <p:nvSpPr>
          <p:cNvPr id="17" name="矩形: 圆角 16">
            <a:extLst>
              <a:ext uri="{FF2B5EF4-FFF2-40B4-BE49-F238E27FC236}">
                <a16:creationId xmlns:a16="http://schemas.microsoft.com/office/drawing/2014/main" id="{A2802F8C-D5F1-4602-CFA9-FB223BC4ADF3}"/>
              </a:ext>
            </a:extLst>
          </p:cNvPr>
          <p:cNvSpPr/>
          <p:nvPr/>
        </p:nvSpPr>
        <p:spPr>
          <a:xfrm>
            <a:off x="1447800" y="928159"/>
            <a:ext cx="15309846" cy="6531942"/>
          </a:xfrm>
          <a:prstGeom prst="roundRect">
            <a:avLst>
              <a:gd name="adj" fmla="val 5167"/>
            </a:avLst>
          </a:prstGeom>
          <a:solidFill>
            <a:schemeClr val="bg1">
              <a:alpha val="80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zh-CN" altLang="en-US"/>
          </a:p>
        </p:txBody>
      </p:sp>
      <p:sp>
        <p:nvSpPr>
          <p:cNvPr id="18" name="矩形: 圆角 17">
            <a:extLst>
              <a:ext uri="{FF2B5EF4-FFF2-40B4-BE49-F238E27FC236}">
                <a16:creationId xmlns:a16="http://schemas.microsoft.com/office/drawing/2014/main" id="{B7D845CE-5188-E211-2D65-8CE00A96488B}"/>
              </a:ext>
            </a:extLst>
          </p:cNvPr>
          <p:cNvSpPr/>
          <p:nvPr/>
        </p:nvSpPr>
        <p:spPr>
          <a:xfrm>
            <a:off x="1752600" y="1166590"/>
            <a:ext cx="14609802" cy="1609483"/>
          </a:xfrm>
          <a:prstGeom prst="roundRect">
            <a:avLst>
              <a:gd name="adj" fmla="val 14508"/>
            </a:avLst>
          </a:prstGeom>
          <a:solidFill>
            <a:srgbClr val="EBEBEB"/>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lvl="0"/>
            <a:r>
              <a:rPr lang="en-US" altLang="zh-CN" sz="3200" b="1" dirty="0">
                <a:solidFill>
                  <a:schemeClr val="tx1"/>
                </a:solidFill>
                <a:latin typeface="Times New Roman" panose="02020603050405020304" pitchFamily="18" charset="0"/>
                <a:cs typeface="Times New Roman" panose="02020603050405020304" pitchFamily="18" charset="0"/>
              </a:rPr>
              <a:t>Informed Consent: </a:t>
            </a:r>
            <a:r>
              <a:rPr lang="en-US" altLang="zh-CN" sz="3200" dirty="0">
                <a:solidFill>
                  <a:schemeClr val="tx1"/>
                </a:solidFill>
                <a:latin typeface="Times New Roman" panose="02020603050405020304" pitchFamily="18" charset="0"/>
                <a:cs typeface="Times New Roman" panose="02020603050405020304" pitchFamily="18" charset="0"/>
              </a:rPr>
              <a:t>Provide participants with written informed consent forms prior to interviews, clarifying research purposes, data usage, confidentiality measures, and the right to withdraw at any time without penalty.</a:t>
            </a:r>
            <a:endParaRPr lang="zh-CN" altLang="zh-CN" sz="3200" dirty="0">
              <a:solidFill>
                <a:schemeClr val="tx1"/>
              </a:solidFill>
              <a:latin typeface="Times New Roman" panose="02020603050405020304" pitchFamily="18" charset="0"/>
              <a:cs typeface="Times New Roman" panose="02020603050405020304" pitchFamily="18" charset="0"/>
            </a:endParaRPr>
          </a:p>
        </p:txBody>
      </p:sp>
      <p:sp>
        <p:nvSpPr>
          <p:cNvPr id="19" name="矩形: 圆角 18">
            <a:extLst>
              <a:ext uri="{FF2B5EF4-FFF2-40B4-BE49-F238E27FC236}">
                <a16:creationId xmlns:a16="http://schemas.microsoft.com/office/drawing/2014/main" id="{901B156A-20AE-6A54-015F-334B4C1F4C6D}"/>
              </a:ext>
            </a:extLst>
          </p:cNvPr>
          <p:cNvSpPr/>
          <p:nvPr/>
        </p:nvSpPr>
        <p:spPr>
          <a:xfrm>
            <a:off x="1752600" y="2950237"/>
            <a:ext cx="14609802" cy="2193263"/>
          </a:xfrm>
          <a:prstGeom prst="roundRect">
            <a:avLst>
              <a:gd name="adj" fmla="val 14508"/>
            </a:avLst>
          </a:prstGeom>
          <a:solidFill>
            <a:srgbClr val="EBEBEB"/>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lvl="0"/>
            <a:r>
              <a:rPr lang="en-US" altLang="zh-CN" sz="3200" b="1" dirty="0">
                <a:solidFill>
                  <a:schemeClr val="tx1"/>
                </a:solidFill>
                <a:latin typeface="Times New Roman" panose="02020603050405020304" pitchFamily="18" charset="0"/>
                <a:cs typeface="Times New Roman" panose="02020603050405020304" pitchFamily="18" charset="0"/>
              </a:rPr>
              <a:t>Privacy Protection: </a:t>
            </a:r>
            <a:r>
              <a:rPr lang="en-US" altLang="zh-CN" sz="3200" dirty="0">
                <a:solidFill>
                  <a:schemeClr val="tx1"/>
                </a:solidFill>
                <a:latin typeface="Times New Roman" panose="02020603050405020304" pitchFamily="18" charset="0"/>
                <a:cs typeface="Times New Roman" panose="02020603050405020304" pitchFamily="18" charset="0"/>
              </a:rPr>
              <a:t>Anonymize teachers’ names and institutional identities, and redact identifiable information (e.g., geographical locations, unique identifiers) ; remove sensitive information from all teaching documents involved. Participants select interview locations and timing to reduce power disparities (Xu, 2025).</a:t>
            </a:r>
            <a:r>
              <a:rPr lang="zh-CN" altLang="zh-CN" sz="3200" dirty="0">
                <a:solidFill>
                  <a:schemeClr val="tx1"/>
                </a:solidFill>
                <a:latin typeface="Times New Roman" panose="02020603050405020304" pitchFamily="18" charset="0"/>
                <a:cs typeface="Times New Roman" panose="02020603050405020304" pitchFamily="18" charset="0"/>
              </a:rPr>
              <a:t> </a:t>
            </a:r>
          </a:p>
        </p:txBody>
      </p:sp>
      <p:sp>
        <p:nvSpPr>
          <p:cNvPr id="22" name="矩形: 圆角 21">
            <a:extLst>
              <a:ext uri="{FF2B5EF4-FFF2-40B4-BE49-F238E27FC236}">
                <a16:creationId xmlns:a16="http://schemas.microsoft.com/office/drawing/2014/main" id="{C6C10652-030C-2CEB-F11F-80A4A4050E83}"/>
              </a:ext>
            </a:extLst>
          </p:cNvPr>
          <p:cNvSpPr/>
          <p:nvPr/>
        </p:nvSpPr>
        <p:spPr>
          <a:xfrm>
            <a:off x="1752600" y="5352548"/>
            <a:ext cx="14609802" cy="1783947"/>
          </a:xfrm>
          <a:prstGeom prst="roundRect">
            <a:avLst>
              <a:gd name="adj" fmla="val 14508"/>
            </a:avLst>
          </a:prstGeom>
          <a:solidFill>
            <a:srgbClr val="EBEBEB"/>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lvl="0"/>
            <a:r>
              <a:rPr lang="en-US" altLang="zh-CN" sz="3200" b="1" dirty="0">
                <a:solidFill>
                  <a:schemeClr val="tx1"/>
                </a:solidFill>
                <a:latin typeface="Times New Roman" panose="02020603050405020304" pitchFamily="18" charset="0"/>
                <a:cs typeface="Times New Roman" panose="02020603050405020304" pitchFamily="18" charset="0"/>
              </a:rPr>
              <a:t>Data Security: </a:t>
            </a:r>
            <a:r>
              <a:rPr lang="en-US" altLang="zh-CN" sz="3200" dirty="0">
                <a:solidFill>
                  <a:schemeClr val="tx1"/>
                </a:solidFill>
                <a:latin typeface="Times New Roman" panose="02020603050405020304" pitchFamily="18" charset="0"/>
                <a:cs typeface="Times New Roman" panose="02020603050405020304" pitchFamily="18" charset="0"/>
              </a:rPr>
              <a:t>Store audio recordings with encryption; use transcribed texts exclusively for research analysis. Permanently delete original data in accordance with ethical requirements upon completion of the study to prevent information leakage.</a:t>
            </a:r>
            <a:endParaRPr lang="zh-CN" altLang="zh-CN" sz="3200" dirty="0">
              <a:solidFill>
                <a:schemeClr val="tx1"/>
              </a:solidFill>
              <a:latin typeface="Times New Roman" panose="02020603050405020304" pitchFamily="18" charset="0"/>
              <a:cs typeface="Times New Roman" panose="02020603050405020304" pitchFamily="18" charset="0"/>
            </a:endParaRPr>
          </a:p>
        </p:txBody>
      </p:sp>
      <p:sp>
        <p:nvSpPr>
          <p:cNvPr id="4" name="TextBox 7">
            <a:extLst>
              <a:ext uri="{FF2B5EF4-FFF2-40B4-BE49-F238E27FC236}">
                <a16:creationId xmlns:a16="http://schemas.microsoft.com/office/drawing/2014/main" id="{C6900710-7366-E89A-C22B-6A7C11EF22C6}"/>
              </a:ext>
            </a:extLst>
          </p:cNvPr>
          <p:cNvSpPr txBox="1"/>
          <p:nvPr/>
        </p:nvSpPr>
        <p:spPr>
          <a:xfrm>
            <a:off x="1398310" y="7950859"/>
            <a:ext cx="15594290" cy="1754326"/>
          </a:xfrm>
          <a:prstGeom prst="rect">
            <a:avLst/>
          </a:prstGeom>
        </p:spPr>
        <p:txBody>
          <a:bodyPr wrap="square" lIns="0" tIns="0" rIns="0" bIns="0" rtlCol="0" anchor="t">
            <a:spAutoFit/>
          </a:bodyPr>
          <a:lstStyle/>
          <a:p>
            <a:pPr marL="0" lvl="1" algn="just"/>
            <a:r>
              <a:rPr lang="en-US" altLang="zh-CN" sz="3800" dirty="0">
                <a:latin typeface="Times New Roman" panose="02020603050405020304" pitchFamily="18" charset="0"/>
                <a:cs typeface="Times New Roman" panose="02020603050405020304" pitchFamily="18" charset="0"/>
              </a:rPr>
              <a:t>No Conflicts of Interest: The researcher has no personal or commercial affiliations with the interviewed institutions or teachers, ensuring the objectivity and impartiality of the research process.</a:t>
            </a:r>
          </a:p>
        </p:txBody>
      </p:sp>
    </p:spTree>
    <p:extLst>
      <p:ext uri="{BB962C8B-B14F-4D97-AF65-F5344CB8AC3E}">
        <p14:creationId xmlns:p14="http://schemas.microsoft.com/office/powerpoint/2010/main" val="144892009"/>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bg>
      <p:bgPr>
        <a:solidFill>
          <a:srgbClr val="F3F5F5"/>
        </a:solidFill>
        <a:effectLst/>
      </p:bgPr>
    </p:bg>
    <p:spTree>
      <p:nvGrpSpPr>
        <p:cNvPr id="1" name="">
          <a:extLst>
            <a:ext uri="{FF2B5EF4-FFF2-40B4-BE49-F238E27FC236}">
              <a16:creationId xmlns:a16="http://schemas.microsoft.com/office/drawing/2014/main" id="{F1FC7364-D836-9A8E-1AB7-A49217D8B7D7}"/>
            </a:ext>
          </a:extLst>
        </p:cNvPr>
        <p:cNvGrpSpPr/>
        <p:nvPr/>
      </p:nvGrpSpPr>
      <p:grpSpPr>
        <a:xfrm>
          <a:off x="0" y="0"/>
          <a:ext cx="0" cy="0"/>
          <a:chOff x="0" y="0"/>
          <a:chExt cx="0" cy="0"/>
        </a:xfrm>
      </p:grpSpPr>
      <p:sp>
        <p:nvSpPr>
          <p:cNvPr id="10" name="Freeform 34">
            <a:extLst>
              <a:ext uri="{FF2B5EF4-FFF2-40B4-BE49-F238E27FC236}">
                <a16:creationId xmlns:a16="http://schemas.microsoft.com/office/drawing/2014/main" id="{7831E8E1-7C60-7A92-E582-4AB3266A1F82}"/>
              </a:ext>
            </a:extLst>
          </p:cNvPr>
          <p:cNvSpPr/>
          <p:nvPr/>
        </p:nvSpPr>
        <p:spPr>
          <a:xfrm rot="806387">
            <a:off x="286389" y="1191032"/>
            <a:ext cx="17715221" cy="7904937"/>
          </a:xfrm>
          <a:custGeom>
            <a:avLst/>
            <a:gdLst/>
            <a:ahLst/>
            <a:cxnLst/>
            <a:rect l="l" t="t" r="r" b="b"/>
            <a:pathLst>
              <a:path w="3895005" h="1650508">
                <a:moveTo>
                  <a:pt x="0" y="0"/>
                </a:moveTo>
                <a:lnTo>
                  <a:pt x="3895005" y="0"/>
                </a:lnTo>
                <a:lnTo>
                  <a:pt x="3895005" y="1650508"/>
                </a:lnTo>
                <a:lnTo>
                  <a:pt x="0" y="1650508"/>
                </a:lnTo>
                <a:lnTo>
                  <a:pt x="0" y="0"/>
                </a:lnTo>
                <a:close/>
              </a:path>
            </a:pathLst>
          </a:custGeom>
          <a:blipFill>
            <a:blip r:embed="rId2">
              <a:alphaModFix amt="85000"/>
            </a:blip>
            <a:stretch>
              <a:fillRect/>
            </a:stretch>
          </a:blipFill>
        </p:spPr>
        <p:txBody>
          <a:bodyPr/>
          <a:lstStyle/>
          <a:p>
            <a:endParaRPr lang="zh-CN" altLang="en-US"/>
          </a:p>
        </p:txBody>
      </p:sp>
      <p:sp>
        <p:nvSpPr>
          <p:cNvPr id="2" name="TextBox 3">
            <a:extLst>
              <a:ext uri="{FF2B5EF4-FFF2-40B4-BE49-F238E27FC236}">
                <a16:creationId xmlns:a16="http://schemas.microsoft.com/office/drawing/2014/main" id="{5580FAAA-A442-88DB-6323-8B29E37EC007}"/>
              </a:ext>
            </a:extLst>
          </p:cNvPr>
          <p:cNvSpPr txBox="1"/>
          <p:nvPr/>
        </p:nvSpPr>
        <p:spPr>
          <a:xfrm>
            <a:off x="4895849" y="4404836"/>
            <a:ext cx="8496300" cy="1477328"/>
          </a:xfrm>
          <a:prstGeom prst="rect">
            <a:avLst/>
          </a:prstGeom>
        </p:spPr>
        <p:txBody>
          <a:bodyPr wrap="square" lIns="0" tIns="0" rIns="0" bIns="0" rtlCol="0" anchor="t">
            <a:spAutoFit/>
          </a:bodyPr>
          <a:lstStyle/>
          <a:p>
            <a:pPr algn="ctr"/>
            <a:r>
              <a:rPr lang="en-US" altLang="zh-CN" sz="9600" b="1" dirty="0">
                <a:latin typeface="Times New Roman" panose="02020603050405020304" pitchFamily="18" charset="0"/>
                <a:cs typeface="Times New Roman" panose="02020603050405020304" pitchFamily="18" charset="0"/>
              </a:rPr>
              <a:t>VI. Work Plan</a:t>
            </a:r>
          </a:p>
        </p:txBody>
      </p:sp>
    </p:spTree>
    <p:extLst>
      <p:ext uri="{BB962C8B-B14F-4D97-AF65-F5344CB8AC3E}">
        <p14:creationId xmlns:p14="http://schemas.microsoft.com/office/powerpoint/2010/main" val="3519111656"/>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a:extLst>
            <a:ext uri="{FF2B5EF4-FFF2-40B4-BE49-F238E27FC236}">
              <a16:creationId xmlns:a16="http://schemas.microsoft.com/office/drawing/2014/main" id="{407DFB4F-728F-1839-C552-A2ABFEBB95AE}"/>
            </a:ext>
          </a:extLst>
        </p:cNvPr>
        <p:cNvGrpSpPr/>
        <p:nvPr/>
      </p:nvGrpSpPr>
      <p:grpSpPr>
        <a:xfrm>
          <a:off x="0" y="0"/>
          <a:ext cx="0" cy="0"/>
          <a:chOff x="0" y="0"/>
          <a:chExt cx="0" cy="0"/>
        </a:xfrm>
      </p:grpSpPr>
      <p:sp>
        <p:nvSpPr>
          <p:cNvPr id="12" name="Rectangle 11">
            <a:extLst>
              <a:ext uri="{FF2B5EF4-FFF2-40B4-BE49-F238E27FC236}">
                <a16:creationId xmlns:a16="http://schemas.microsoft.com/office/drawing/2014/main" id="{F3060C83-F051-4F0E-ABAD-AA0DFC48B21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8288000" cy="10287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4" name="Freeform: Shape 13">
            <a:extLst>
              <a:ext uri="{FF2B5EF4-FFF2-40B4-BE49-F238E27FC236}">
                <a16:creationId xmlns:a16="http://schemas.microsoft.com/office/drawing/2014/main" id="{83C98ABE-055B-441F-B07E-44F97F083C3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8900000" flipH="1">
            <a:off x="-564234" y="-380505"/>
            <a:ext cx="2741457" cy="2065483"/>
          </a:xfrm>
          <a:custGeom>
            <a:avLst/>
            <a:gdLst>
              <a:gd name="connsiteX0" fmla="*/ 0 w 1827638"/>
              <a:gd name="connsiteY0" fmla="*/ 987379 h 1376989"/>
              <a:gd name="connsiteX1" fmla="*/ 987379 w 1827638"/>
              <a:gd name="connsiteY1" fmla="*/ 0 h 1376989"/>
              <a:gd name="connsiteX2" fmla="*/ 1827638 w 1827638"/>
              <a:gd name="connsiteY2" fmla="*/ 840260 h 1376989"/>
              <a:gd name="connsiteX3" fmla="*/ 1827638 w 1827638"/>
              <a:gd name="connsiteY3" fmla="*/ 1376989 h 1376989"/>
              <a:gd name="connsiteX4" fmla="*/ 0 w 1827638"/>
              <a:gd name="connsiteY4" fmla="*/ 1376989 h 137698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827638" h="1376989">
                <a:moveTo>
                  <a:pt x="0" y="987379"/>
                </a:moveTo>
                <a:lnTo>
                  <a:pt x="987379" y="0"/>
                </a:lnTo>
                <a:lnTo>
                  <a:pt x="1827638" y="840260"/>
                </a:lnTo>
                <a:lnTo>
                  <a:pt x="1827638" y="1376989"/>
                </a:lnTo>
                <a:lnTo>
                  <a:pt x="0" y="1376989"/>
                </a:lnTo>
                <a:close/>
              </a:path>
            </a:pathLst>
          </a:cu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6" name="Rectangle 15">
            <a:extLst>
              <a:ext uri="{FF2B5EF4-FFF2-40B4-BE49-F238E27FC236}">
                <a16:creationId xmlns:a16="http://schemas.microsoft.com/office/drawing/2014/main" id="{29FDB030-9B49-4CED-8CCD-4D99382388A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8900000" flipH="1">
            <a:off x="1337461" y="633219"/>
            <a:ext cx="968052" cy="968052"/>
          </a:xfrm>
          <a:prstGeom prst="rect">
            <a:avLst/>
          </a:pr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0" name="Rectangle 17">
            <a:extLst>
              <a:ext uri="{FF2B5EF4-FFF2-40B4-BE49-F238E27FC236}">
                <a16:creationId xmlns:a16="http://schemas.microsoft.com/office/drawing/2014/main" id="{3783CA14-24A1-485C-8B30-D6A5D87987A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8900000" flipH="1">
            <a:off x="15065223" y="982710"/>
            <a:ext cx="1031208" cy="1031208"/>
          </a:xfrm>
          <a:prstGeom prst="rect">
            <a:avLst/>
          </a:prstGeom>
          <a:solidFill>
            <a:schemeClr val="accent4">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0" name="Freeform: Shape 19">
            <a:extLst>
              <a:ext uri="{FF2B5EF4-FFF2-40B4-BE49-F238E27FC236}">
                <a16:creationId xmlns:a16="http://schemas.microsoft.com/office/drawing/2014/main" id="{9A97C86A-04D6-40F7-AE84-31AB43E6A84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14034964" y="0"/>
            <a:ext cx="4253036" cy="2221255"/>
          </a:xfrm>
          <a:custGeom>
            <a:avLst/>
            <a:gdLst>
              <a:gd name="connsiteX0" fmla="*/ 2835357 w 2835357"/>
              <a:gd name="connsiteY0" fmla="*/ 1480837 h 1480837"/>
              <a:gd name="connsiteX1" fmla="*/ 0 w 2835357"/>
              <a:gd name="connsiteY1" fmla="*/ 1480837 h 1480837"/>
              <a:gd name="connsiteX2" fmla="*/ 1552727 w 2835357"/>
              <a:gd name="connsiteY2" fmla="*/ 0 h 1480837"/>
              <a:gd name="connsiteX3" fmla="*/ 2835357 w 2835357"/>
              <a:gd name="connsiteY3" fmla="*/ 1223245 h 1480837"/>
            </a:gdLst>
            <a:ahLst/>
            <a:cxnLst>
              <a:cxn ang="0">
                <a:pos x="connsiteX0" y="connsiteY0"/>
              </a:cxn>
              <a:cxn ang="0">
                <a:pos x="connsiteX1" y="connsiteY1"/>
              </a:cxn>
              <a:cxn ang="0">
                <a:pos x="connsiteX2" y="connsiteY2"/>
              </a:cxn>
              <a:cxn ang="0">
                <a:pos x="connsiteX3" y="connsiteY3"/>
              </a:cxn>
            </a:cxnLst>
            <a:rect l="l" t="t" r="r" b="b"/>
            <a:pathLst>
              <a:path w="2835357" h="1480837">
                <a:moveTo>
                  <a:pt x="2835357" y="1480837"/>
                </a:moveTo>
                <a:lnTo>
                  <a:pt x="0" y="1480837"/>
                </a:lnTo>
                <a:lnTo>
                  <a:pt x="1552727" y="0"/>
                </a:lnTo>
                <a:lnTo>
                  <a:pt x="2835357" y="1223245"/>
                </a:lnTo>
                <a:close/>
              </a:path>
            </a:pathLst>
          </a:custGeom>
          <a:solidFill>
            <a:schemeClr val="accent4">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42" name="Isosceles Triangle 21">
            <a:extLst>
              <a:ext uri="{FF2B5EF4-FFF2-40B4-BE49-F238E27FC236}">
                <a16:creationId xmlns:a16="http://schemas.microsoft.com/office/drawing/2014/main" id="{FF9F2414-84E8-453E-B1F3-389FDE8192D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1964516" y="9173251"/>
            <a:ext cx="2241769" cy="1113749"/>
          </a:xfrm>
          <a:prstGeom prst="triangle">
            <a:avLst/>
          </a:pr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4" name="Isosceles Triangle 23">
            <a:extLst>
              <a:ext uri="{FF2B5EF4-FFF2-40B4-BE49-F238E27FC236}">
                <a16:creationId xmlns:a16="http://schemas.microsoft.com/office/drawing/2014/main" id="{3ECA69A1-7536-43AC-85EF-C7106179F5E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1406120" y="9679714"/>
            <a:ext cx="1222354" cy="607286"/>
          </a:xfrm>
          <a:prstGeom prst="triangle">
            <a:avLst/>
          </a:pr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aphicFrame>
        <p:nvGraphicFramePr>
          <p:cNvPr id="7" name="表格 6">
            <a:extLst>
              <a:ext uri="{FF2B5EF4-FFF2-40B4-BE49-F238E27FC236}">
                <a16:creationId xmlns:a16="http://schemas.microsoft.com/office/drawing/2014/main" id="{536C7CD4-8EA2-47B2-6862-25BAC6D0E559}"/>
              </a:ext>
            </a:extLst>
          </p:cNvPr>
          <p:cNvGraphicFramePr>
            <a:graphicFrameLocks noGrp="1"/>
          </p:cNvGraphicFramePr>
          <p:nvPr>
            <p:extLst>
              <p:ext uri="{D42A27DB-BD31-4B8C-83A1-F6EECF244321}">
                <p14:modId xmlns:p14="http://schemas.microsoft.com/office/powerpoint/2010/main" val="2563340996"/>
              </p:ext>
            </p:extLst>
          </p:nvPr>
        </p:nvGraphicFramePr>
        <p:xfrm>
          <a:off x="1581427" y="1306115"/>
          <a:ext cx="15125148" cy="7674770"/>
        </p:xfrm>
        <a:graphic>
          <a:graphicData uri="http://schemas.openxmlformats.org/drawingml/2006/table">
            <a:tbl>
              <a:tblPr firstRow="1" firstCol="1" bandRow="1"/>
              <a:tblGrid>
                <a:gridCol w="3026252">
                  <a:extLst>
                    <a:ext uri="{9D8B030D-6E8A-4147-A177-3AD203B41FA5}">
                      <a16:colId xmlns:a16="http://schemas.microsoft.com/office/drawing/2014/main" val="4256363037"/>
                    </a:ext>
                  </a:extLst>
                </a:gridCol>
                <a:gridCol w="2751219">
                  <a:extLst>
                    <a:ext uri="{9D8B030D-6E8A-4147-A177-3AD203B41FA5}">
                      <a16:colId xmlns:a16="http://schemas.microsoft.com/office/drawing/2014/main" val="1324294471"/>
                    </a:ext>
                  </a:extLst>
                </a:gridCol>
                <a:gridCol w="9347677">
                  <a:extLst>
                    <a:ext uri="{9D8B030D-6E8A-4147-A177-3AD203B41FA5}">
                      <a16:colId xmlns:a16="http://schemas.microsoft.com/office/drawing/2014/main" val="2268816483"/>
                    </a:ext>
                  </a:extLst>
                </a:gridCol>
              </a:tblGrid>
              <a:tr h="629698">
                <a:tc>
                  <a:txBody>
                    <a:bodyPr/>
                    <a:lstStyle/>
                    <a:p>
                      <a:pPr algn="ctr" fontAlgn="ctr">
                        <a:buNone/>
                      </a:pPr>
                      <a:r>
                        <a:rPr lang="en-US" sz="3700" b="1" i="0" u="none" strike="noStrike" kern="100" dirty="0">
                          <a:effectLst/>
                          <a:latin typeface="Times New Roman" panose="02020603050405020304" pitchFamily="18" charset="0"/>
                          <a:ea typeface="DengXian" panose="02010600030101010101" pitchFamily="2" charset="-122"/>
                          <a:cs typeface="Times New Roman" panose="02020603050405020304" pitchFamily="18" charset="0"/>
                        </a:rPr>
                        <a:t>Phase</a:t>
                      </a:r>
                      <a:endParaRPr lang="en-US" altLang="zh-CN" sz="3700" b="0" i="0" u="none" strike="noStrike" dirty="0">
                        <a:effectLst/>
                        <a:latin typeface="Times New Roman" panose="02020603050405020304" pitchFamily="18" charset="0"/>
                        <a:cs typeface="Times New Roman" panose="02020603050405020304" pitchFamily="18" charset="0"/>
                      </a:endParaRPr>
                    </a:p>
                  </a:txBody>
                  <a:tcPr marL="26194" marR="26194" marT="26194" marB="0" anchor="ctr">
                    <a:lnL>
                      <a:noFill/>
                    </a:lnL>
                    <a:lnR>
                      <a:noFill/>
                    </a:lnR>
                    <a:lnT>
                      <a:noFill/>
                    </a:lnT>
                    <a:lnB>
                      <a:noFill/>
                    </a:lnB>
                    <a:noFill/>
                  </a:tcPr>
                </a:tc>
                <a:tc>
                  <a:txBody>
                    <a:bodyPr/>
                    <a:lstStyle/>
                    <a:p>
                      <a:pPr algn="ctr" fontAlgn="ctr">
                        <a:buNone/>
                      </a:pPr>
                      <a:r>
                        <a:rPr lang="en-US" sz="3700" b="1" i="0" u="none" strike="noStrike" kern="100" dirty="0">
                          <a:effectLst/>
                          <a:latin typeface="Times New Roman" panose="02020603050405020304" pitchFamily="18" charset="0"/>
                          <a:ea typeface="DengXian" panose="02010600030101010101" pitchFamily="2" charset="-122"/>
                          <a:cs typeface="Times New Roman" panose="02020603050405020304" pitchFamily="18" charset="0"/>
                        </a:rPr>
                        <a:t>Timeframe</a:t>
                      </a:r>
                      <a:endParaRPr lang="en-US" altLang="zh-CN" sz="3700" b="0" i="0" u="none" strike="noStrike" dirty="0">
                        <a:effectLst/>
                        <a:latin typeface="Times New Roman" panose="02020603050405020304" pitchFamily="18" charset="0"/>
                        <a:cs typeface="Times New Roman" panose="02020603050405020304" pitchFamily="18" charset="0"/>
                      </a:endParaRPr>
                    </a:p>
                  </a:txBody>
                  <a:tcPr marL="26194" marR="26194" marT="26194" marB="0" anchor="ctr">
                    <a:lnL>
                      <a:noFill/>
                    </a:lnL>
                    <a:lnR>
                      <a:noFill/>
                    </a:lnR>
                    <a:lnT>
                      <a:noFill/>
                    </a:lnT>
                    <a:lnB>
                      <a:noFill/>
                    </a:lnB>
                    <a:noFill/>
                  </a:tcPr>
                </a:tc>
                <a:tc>
                  <a:txBody>
                    <a:bodyPr/>
                    <a:lstStyle/>
                    <a:p>
                      <a:pPr algn="just" fontAlgn="ctr">
                        <a:buNone/>
                      </a:pPr>
                      <a:r>
                        <a:rPr lang="en-US" sz="3700" b="1" i="0" u="none" strike="noStrike" kern="100" dirty="0">
                          <a:effectLst/>
                          <a:latin typeface="Times New Roman" panose="02020603050405020304" pitchFamily="18" charset="0"/>
                          <a:ea typeface="DengXian" panose="02010600030101010101" pitchFamily="2" charset="-122"/>
                          <a:cs typeface="Times New Roman" panose="02020603050405020304" pitchFamily="18" charset="0"/>
                        </a:rPr>
                        <a:t>Core Tasks</a:t>
                      </a:r>
                      <a:endParaRPr lang="en-US" altLang="zh-CN" sz="3700" b="0" i="0" u="none" strike="noStrike" dirty="0">
                        <a:effectLst/>
                        <a:latin typeface="Times New Roman" panose="02020603050405020304" pitchFamily="18" charset="0"/>
                        <a:cs typeface="Times New Roman" panose="02020603050405020304" pitchFamily="18" charset="0"/>
                      </a:endParaRPr>
                    </a:p>
                  </a:txBody>
                  <a:tcPr marL="26194" marR="26194" marT="26194" marB="0" anchor="ctr">
                    <a:lnL>
                      <a:noFill/>
                    </a:lnL>
                    <a:lnR>
                      <a:noFill/>
                    </a:lnR>
                    <a:lnT>
                      <a:noFill/>
                    </a:lnT>
                    <a:lnB>
                      <a:noFill/>
                    </a:lnB>
                    <a:noFill/>
                  </a:tcPr>
                </a:tc>
                <a:extLst>
                  <a:ext uri="{0D108BD9-81ED-4DB2-BD59-A6C34878D82A}">
                    <a16:rowId xmlns:a16="http://schemas.microsoft.com/office/drawing/2014/main" val="1472210799"/>
                  </a:ext>
                </a:extLst>
              </a:tr>
              <a:tr h="2138458">
                <a:tc>
                  <a:txBody>
                    <a:bodyPr/>
                    <a:lstStyle/>
                    <a:p>
                      <a:pPr algn="ctr" fontAlgn="ctr">
                        <a:buNone/>
                      </a:pPr>
                      <a:r>
                        <a:rPr lang="en-US" sz="3300" b="0" i="0" u="none" strike="noStrike" kern="100" dirty="0">
                          <a:effectLst/>
                          <a:latin typeface="Times New Roman" panose="02020603050405020304" pitchFamily="18" charset="0"/>
                          <a:ea typeface="DengXian" panose="02010600030101010101" pitchFamily="2" charset="-122"/>
                          <a:cs typeface="Times New Roman" panose="02020603050405020304" pitchFamily="18" charset="0"/>
                        </a:rPr>
                        <a:t>Preparation Phase</a:t>
                      </a:r>
                      <a:endParaRPr lang="en-US" altLang="zh-CN" sz="5000" b="0" i="0" u="none" strike="noStrike" dirty="0">
                        <a:effectLst/>
                        <a:latin typeface="Times New Roman" panose="02020603050405020304" pitchFamily="18" charset="0"/>
                        <a:cs typeface="Times New Roman" panose="02020603050405020304" pitchFamily="18" charset="0"/>
                      </a:endParaRPr>
                    </a:p>
                  </a:txBody>
                  <a:tcPr marL="26194" marR="26194" marT="26194" marB="0" anchor="ctr">
                    <a:lnL>
                      <a:noFill/>
                    </a:lnL>
                    <a:lnR>
                      <a:noFill/>
                    </a:lnR>
                    <a:lnT>
                      <a:noFill/>
                    </a:lnT>
                    <a:lnB>
                      <a:noFill/>
                    </a:lnB>
                    <a:noFill/>
                  </a:tcPr>
                </a:tc>
                <a:tc>
                  <a:txBody>
                    <a:bodyPr/>
                    <a:lstStyle/>
                    <a:p>
                      <a:pPr algn="ctr" fontAlgn="ctr">
                        <a:buNone/>
                      </a:pPr>
                      <a:r>
                        <a:rPr lang="en-US" sz="3300" b="0" i="0" u="none" strike="noStrike" kern="100">
                          <a:effectLst/>
                          <a:latin typeface="Times New Roman" panose="02020603050405020304" pitchFamily="18" charset="0"/>
                          <a:ea typeface="DengXian" panose="02010600030101010101" pitchFamily="2" charset="-122"/>
                          <a:cs typeface="Times New Roman" panose="02020603050405020304" pitchFamily="18" charset="0"/>
                        </a:rPr>
                        <a:t>Weeks 1-3</a:t>
                      </a:r>
                      <a:endParaRPr lang="en-US" altLang="zh-CN" sz="5000" b="0" i="0" u="none" strike="noStrike">
                        <a:effectLst/>
                        <a:latin typeface="Times New Roman" panose="02020603050405020304" pitchFamily="18" charset="0"/>
                        <a:cs typeface="Times New Roman" panose="02020603050405020304" pitchFamily="18" charset="0"/>
                      </a:endParaRPr>
                    </a:p>
                  </a:txBody>
                  <a:tcPr marL="26194" marR="26194" marT="26194" marB="0" anchor="ctr">
                    <a:lnL>
                      <a:noFill/>
                    </a:lnL>
                    <a:lnR>
                      <a:noFill/>
                    </a:lnR>
                    <a:lnT>
                      <a:noFill/>
                    </a:lnT>
                    <a:lnB>
                      <a:noFill/>
                    </a:lnB>
                    <a:noFill/>
                  </a:tcPr>
                </a:tc>
                <a:tc>
                  <a:txBody>
                    <a:bodyPr/>
                    <a:lstStyle/>
                    <a:p>
                      <a:pPr algn="just" fontAlgn="ctr">
                        <a:buNone/>
                      </a:pPr>
                      <a:r>
                        <a:rPr lang="en-US" sz="3300" b="0" i="0" u="none" strike="noStrike" kern="100" dirty="0">
                          <a:effectLst/>
                          <a:latin typeface="Times New Roman" panose="02020603050405020304" pitchFamily="18" charset="0"/>
                          <a:ea typeface="DengXian" panose="02010600030101010101" pitchFamily="2" charset="-122"/>
                          <a:cs typeface="Times New Roman" panose="02020603050405020304" pitchFamily="18" charset="0"/>
                        </a:rPr>
                        <a:t>Complete intensive literature review (focusing on Three-Circle Model critiques and ELF theory), design semi-structured interview outlines, and obtain ethical approval.</a:t>
                      </a:r>
                      <a:endParaRPr lang="en-US" altLang="zh-CN" sz="5000" b="0" i="0" u="none" strike="noStrike" dirty="0">
                        <a:effectLst/>
                        <a:latin typeface="Times New Roman" panose="02020603050405020304" pitchFamily="18" charset="0"/>
                        <a:cs typeface="Times New Roman" panose="02020603050405020304" pitchFamily="18" charset="0"/>
                      </a:endParaRPr>
                    </a:p>
                  </a:txBody>
                  <a:tcPr marL="26194" marR="26194" marT="26194" marB="0" anchor="ctr">
                    <a:lnL>
                      <a:noFill/>
                    </a:lnL>
                    <a:lnR>
                      <a:noFill/>
                    </a:lnR>
                    <a:lnT>
                      <a:noFill/>
                    </a:lnT>
                    <a:lnB>
                      <a:noFill/>
                    </a:lnB>
                    <a:noFill/>
                  </a:tcPr>
                </a:tc>
                <a:extLst>
                  <a:ext uri="{0D108BD9-81ED-4DB2-BD59-A6C34878D82A}">
                    <a16:rowId xmlns:a16="http://schemas.microsoft.com/office/drawing/2014/main" val="3388853983"/>
                  </a:ext>
                </a:extLst>
              </a:tr>
              <a:tr h="1635538">
                <a:tc>
                  <a:txBody>
                    <a:bodyPr/>
                    <a:lstStyle/>
                    <a:p>
                      <a:pPr algn="ctr" fontAlgn="ctr">
                        <a:buNone/>
                      </a:pPr>
                      <a:r>
                        <a:rPr lang="en-US" sz="3300" b="0" i="0" u="none" strike="noStrike" kern="100" dirty="0">
                          <a:effectLst/>
                          <a:latin typeface="Times New Roman" panose="02020603050405020304" pitchFamily="18" charset="0"/>
                          <a:ea typeface="DengXian" panose="02010600030101010101" pitchFamily="2" charset="-122"/>
                          <a:cs typeface="Times New Roman" panose="02020603050405020304" pitchFamily="18" charset="0"/>
                        </a:rPr>
                        <a:t>Data Collection Phase</a:t>
                      </a:r>
                      <a:endParaRPr lang="en-US" altLang="zh-CN" sz="5000" b="0" i="0" u="none" strike="noStrike" dirty="0">
                        <a:effectLst/>
                        <a:latin typeface="Times New Roman" panose="02020603050405020304" pitchFamily="18" charset="0"/>
                        <a:cs typeface="Times New Roman" panose="02020603050405020304" pitchFamily="18" charset="0"/>
                      </a:endParaRPr>
                    </a:p>
                  </a:txBody>
                  <a:tcPr marL="26194" marR="26194" marT="26194" marB="0" anchor="ctr">
                    <a:lnL>
                      <a:noFill/>
                    </a:lnL>
                    <a:lnR>
                      <a:noFill/>
                    </a:lnR>
                    <a:lnT>
                      <a:noFill/>
                    </a:lnT>
                    <a:lnB>
                      <a:noFill/>
                    </a:lnB>
                    <a:noFill/>
                  </a:tcPr>
                </a:tc>
                <a:tc>
                  <a:txBody>
                    <a:bodyPr/>
                    <a:lstStyle/>
                    <a:p>
                      <a:pPr algn="ctr" fontAlgn="ctr">
                        <a:buNone/>
                      </a:pPr>
                      <a:r>
                        <a:rPr lang="en-US" sz="3300" b="0" i="0" u="none" strike="noStrike" kern="100">
                          <a:effectLst/>
                          <a:latin typeface="Times New Roman" panose="02020603050405020304" pitchFamily="18" charset="0"/>
                          <a:ea typeface="DengXian" panose="02010600030101010101" pitchFamily="2" charset="-122"/>
                          <a:cs typeface="Times New Roman" panose="02020603050405020304" pitchFamily="18" charset="0"/>
                        </a:rPr>
                        <a:t>Weeks 4-8</a:t>
                      </a:r>
                      <a:endParaRPr lang="en-US" altLang="zh-CN" sz="5000" b="0" i="0" u="none" strike="noStrike">
                        <a:effectLst/>
                        <a:latin typeface="Times New Roman" panose="02020603050405020304" pitchFamily="18" charset="0"/>
                        <a:cs typeface="Times New Roman" panose="02020603050405020304" pitchFamily="18" charset="0"/>
                      </a:endParaRPr>
                    </a:p>
                  </a:txBody>
                  <a:tcPr marL="26194" marR="26194" marT="26194" marB="0" anchor="ctr">
                    <a:lnL>
                      <a:noFill/>
                    </a:lnL>
                    <a:lnR>
                      <a:noFill/>
                    </a:lnR>
                    <a:lnT>
                      <a:noFill/>
                    </a:lnT>
                    <a:lnB>
                      <a:noFill/>
                    </a:lnB>
                    <a:noFill/>
                  </a:tcPr>
                </a:tc>
                <a:tc>
                  <a:txBody>
                    <a:bodyPr/>
                    <a:lstStyle/>
                    <a:p>
                      <a:pPr algn="just" fontAlgn="ctr">
                        <a:buNone/>
                      </a:pPr>
                      <a:r>
                        <a:rPr lang="en-US" sz="3300" b="0" i="0" u="none" strike="noStrike" kern="100" dirty="0">
                          <a:effectLst/>
                          <a:latin typeface="Times New Roman" panose="02020603050405020304" pitchFamily="18" charset="0"/>
                          <a:ea typeface="DengXian" panose="02010600030101010101" pitchFamily="2" charset="-122"/>
                          <a:cs typeface="Times New Roman" panose="02020603050405020304" pitchFamily="18" charset="0"/>
                        </a:rPr>
                        <a:t>Contact 2-3 tutoring institutions of varying sizes, conduct interviews and classroom observations, and collect supplementary materials.</a:t>
                      </a:r>
                      <a:endParaRPr lang="en-US" altLang="zh-CN" sz="5000" b="0" i="0" u="none" strike="noStrike" dirty="0">
                        <a:effectLst/>
                        <a:latin typeface="Times New Roman" panose="02020603050405020304" pitchFamily="18" charset="0"/>
                        <a:cs typeface="Times New Roman" panose="02020603050405020304" pitchFamily="18" charset="0"/>
                      </a:endParaRPr>
                    </a:p>
                  </a:txBody>
                  <a:tcPr marL="26194" marR="26194" marT="26194" marB="0" anchor="ctr">
                    <a:lnL>
                      <a:noFill/>
                    </a:lnL>
                    <a:lnR>
                      <a:noFill/>
                    </a:lnR>
                    <a:lnT>
                      <a:noFill/>
                    </a:lnT>
                    <a:lnB>
                      <a:noFill/>
                    </a:lnB>
                    <a:noFill/>
                  </a:tcPr>
                </a:tc>
                <a:extLst>
                  <a:ext uri="{0D108BD9-81ED-4DB2-BD59-A6C34878D82A}">
                    <a16:rowId xmlns:a16="http://schemas.microsoft.com/office/drawing/2014/main" val="4061325427"/>
                  </a:ext>
                </a:extLst>
              </a:tr>
              <a:tr h="1635538">
                <a:tc>
                  <a:txBody>
                    <a:bodyPr/>
                    <a:lstStyle/>
                    <a:p>
                      <a:pPr algn="ctr" fontAlgn="ctr">
                        <a:buNone/>
                      </a:pPr>
                      <a:r>
                        <a:rPr lang="en-US" sz="3300" b="0" i="0" u="none" strike="noStrike" kern="100">
                          <a:effectLst/>
                          <a:latin typeface="Times New Roman" panose="02020603050405020304" pitchFamily="18" charset="0"/>
                          <a:ea typeface="DengXian" panose="02010600030101010101" pitchFamily="2" charset="-122"/>
                          <a:cs typeface="Times New Roman" panose="02020603050405020304" pitchFamily="18" charset="0"/>
                        </a:rPr>
                        <a:t>Data Analysis Phase</a:t>
                      </a:r>
                      <a:endParaRPr lang="en-US" altLang="zh-CN" sz="5000" b="0" i="0" u="none" strike="noStrike">
                        <a:effectLst/>
                        <a:latin typeface="Times New Roman" panose="02020603050405020304" pitchFamily="18" charset="0"/>
                        <a:cs typeface="Times New Roman" panose="02020603050405020304" pitchFamily="18" charset="0"/>
                      </a:endParaRPr>
                    </a:p>
                  </a:txBody>
                  <a:tcPr marL="26194" marR="26194" marT="26194" marB="0" anchor="ctr">
                    <a:lnL>
                      <a:noFill/>
                    </a:lnL>
                    <a:lnR>
                      <a:noFill/>
                    </a:lnR>
                    <a:lnT>
                      <a:noFill/>
                    </a:lnT>
                    <a:lnB>
                      <a:noFill/>
                    </a:lnB>
                    <a:noFill/>
                  </a:tcPr>
                </a:tc>
                <a:tc>
                  <a:txBody>
                    <a:bodyPr/>
                    <a:lstStyle/>
                    <a:p>
                      <a:pPr algn="ctr" fontAlgn="ctr">
                        <a:buNone/>
                      </a:pPr>
                      <a:r>
                        <a:rPr lang="en-US" sz="3300" b="0" i="0" u="none" strike="noStrike" kern="100">
                          <a:effectLst/>
                          <a:latin typeface="Times New Roman" panose="02020603050405020304" pitchFamily="18" charset="0"/>
                          <a:ea typeface="DengXian" panose="02010600030101010101" pitchFamily="2" charset="-122"/>
                          <a:cs typeface="Times New Roman" panose="02020603050405020304" pitchFamily="18" charset="0"/>
                        </a:rPr>
                        <a:t>Weeks 9-12</a:t>
                      </a:r>
                      <a:endParaRPr lang="en-US" altLang="zh-CN" sz="5000" b="0" i="0" u="none" strike="noStrike">
                        <a:effectLst/>
                        <a:latin typeface="Times New Roman" panose="02020603050405020304" pitchFamily="18" charset="0"/>
                        <a:cs typeface="Times New Roman" panose="02020603050405020304" pitchFamily="18" charset="0"/>
                      </a:endParaRPr>
                    </a:p>
                  </a:txBody>
                  <a:tcPr marL="26194" marR="26194" marT="26194" marB="0" anchor="ctr">
                    <a:lnL>
                      <a:noFill/>
                    </a:lnL>
                    <a:lnR>
                      <a:noFill/>
                    </a:lnR>
                    <a:lnT>
                      <a:noFill/>
                    </a:lnT>
                    <a:lnB>
                      <a:noFill/>
                    </a:lnB>
                    <a:noFill/>
                  </a:tcPr>
                </a:tc>
                <a:tc>
                  <a:txBody>
                    <a:bodyPr/>
                    <a:lstStyle/>
                    <a:p>
                      <a:pPr algn="just" fontAlgn="ctr">
                        <a:buNone/>
                      </a:pPr>
                      <a:r>
                        <a:rPr lang="en-US" sz="3300" b="0" i="0" u="none" strike="noStrike" kern="100" dirty="0">
                          <a:effectLst/>
                          <a:latin typeface="Times New Roman" panose="02020603050405020304" pitchFamily="18" charset="0"/>
                          <a:ea typeface="DengXian" panose="02010600030101010101" pitchFamily="2" charset="-122"/>
                          <a:cs typeface="Times New Roman" panose="02020603050405020304" pitchFamily="18" charset="0"/>
                        </a:rPr>
                        <a:t>Transcribe interview recordings, code and organize data, extract core themes using NVivo, and establish theoretical connections.</a:t>
                      </a:r>
                      <a:endParaRPr lang="en-US" altLang="zh-CN" sz="5000" b="0" i="0" u="none" strike="noStrike" dirty="0">
                        <a:effectLst/>
                        <a:latin typeface="Times New Roman" panose="02020603050405020304" pitchFamily="18" charset="0"/>
                        <a:cs typeface="Times New Roman" panose="02020603050405020304" pitchFamily="18" charset="0"/>
                      </a:endParaRPr>
                    </a:p>
                  </a:txBody>
                  <a:tcPr marL="26194" marR="26194" marT="26194" marB="0" anchor="ctr">
                    <a:lnL>
                      <a:noFill/>
                    </a:lnL>
                    <a:lnR>
                      <a:noFill/>
                    </a:lnR>
                    <a:lnT>
                      <a:noFill/>
                    </a:lnT>
                    <a:lnB>
                      <a:noFill/>
                    </a:lnB>
                    <a:noFill/>
                  </a:tcPr>
                </a:tc>
                <a:extLst>
                  <a:ext uri="{0D108BD9-81ED-4DB2-BD59-A6C34878D82A}">
                    <a16:rowId xmlns:a16="http://schemas.microsoft.com/office/drawing/2014/main" val="2518504205"/>
                  </a:ext>
                </a:extLst>
              </a:tr>
              <a:tr h="1635538">
                <a:tc>
                  <a:txBody>
                    <a:bodyPr/>
                    <a:lstStyle/>
                    <a:p>
                      <a:pPr algn="ctr" fontAlgn="ctr">
                        <a:buNone/>
                      </a:pPr>
                      <a:r>
                        <a:rPr lang="en-US" sz="3300" b="0" i="0" u="none" strike="noStrike" kern="100" dirty="0">
                          <a:effectLst/>
                          <a:latin typeface="Times New Roman" panose="02020603050405020304" pitchFamily="18" charset="0"/>
                          <a:ea typeface="DengXian" panose="02010600030101010101" pitchFamily="2" charset="-122"/>
                          <a:cs typeface="Times New Roman" panose="02020603050405020304" pitchFamily="18" charset="0"/>
                        </a:rPr>
                        <a:t>Report Writing Phase</a:t>
                      </a:r>
                      <a:endParaRPr lang="en-US" altLang="zh-CN" sz="5000" b="0" i="0" u="none" strike="noStrike" dirty="0">
                        <a:effectLst/>
                        <a:latin typeface="Times New Roman" panose="02020603050405020304" pitchFamily="18" charset="0"/>
                        <a:cs typeface="Times New Roman" panose="02020603050405020304" pitchFamily="18" charset="0"/>
                      </a:endParaRPr>
                    </a:p>
                  </a:txBody>
                  <a:tcPr marL="26194" marR="26194" marT="26194" marB="0" anchor="ctr">
                    <a:lnL>
                      <a:noFill/>
                    </a:lnL>
                    <a:lnR>
                      <a:noFill/>
                    </a:lnR>
                    <a:lnT>
                      <a:noFill/>
                    </a:lnT>
                    <a:lnB>
                      <a:noFill/>
                    </a:lnB>
                    <a:noFill/>
                  </a:tcPr>
                </a:tc>
                <a:tc>
                  <a:txBody>
                    <a:bodyPr/>
                    <a:lstStyle/>
                    <a:p>
                      <a:pPr algn="ctr" fontAlgn="ctr">
                        <a:buNone/>
                      </a:pPr>
                      <a:r>
                        <a:rPr lang="en-US" sz="3300" b="0" i="0" u="none" strike="noStrike" kern="100" dirty="0">
                          <a:effectLst/>
                          <a:latin typeface="Times New Roman" panose="02020603050405020304" pitchFamily="18" charset="0"/>
                          <a:ea typeface="DengXian" panose="02010600030101010101" pitchFamily="2" charset="-122"/>
                          <a:cs typeface="Times New Roman" panose="02020603050405020304" pitchFamily="18" charset="0"/>
                        </a:rPr>
                        <a:t>Weeks 13-16</a:t>
                      </a:r>
                      <a:endParaRPr lang="en-US" altLang="zh-CN" sz="5000" b="0" i="0" u="none" strike="noStrike" dirty="0">
                        <a:effectLst/>
                        <a:latin typeface="Times New Roman" panose="02020603050405020304" pitchFamily="18" charset="0"/>
                        <a:cs typeface="Times New Roman" panose="02020603050405020304" pitchFamily="18" charset="0"/>
                      </a:endParaRPr>
                    </a:p>
                  </a:txBody>
                  <a:tcPr marL="26194" marR="26194" marT="26194" marB="0" anchor="ctr">
                    <a:lnL>
                      <a:noFill/>
                    </a:lnL>
                    <a:lnR>
                      <a:noFill/>
                    </a:lnR>
                    <a:lnT>
                      <a:noFill/>
                    </a:lnT>
                    <a:lnB>
                      <a:noFill/>
                    </a:lnB>
                    <a:noFill/>
                  </a:tcPr>
                </a:tc>
                <a:tc>
                  <a:txBody>
                    <a:bodyPr/>
                    <a:lstStyle/>
                    <a:p>
                      <a:pPr algn="just" fontAlgn="ctr">
                        <a:buNone/>
                      </a:pPr>
                      <a:r>
                        <a:rPr lang="en-US" sz="3300" b="0" i="0" u="none" strike="noStrike" kern="100" dirty="0">
                          <a:effectLst/>
                          <a:latin typeface="Times New Roman" panose="02020603050405020304" pitchFamily="18" charset="0"/>
                          <a:ea typeface="DengXian" panose="02010600030101010101" pitchFamily="2" charset="-122"/>
                          <a:cs typeface="Times New Roman" panose="02020603050405020304" pitchFamily="18" charset="0"/>
                        </a:rPr>
                        <a:t>Complete the first draft of the research proposal, revise and refine, finalize the document, and prepare presentation materials.</a:t>
                      </a:r>
                      <a:endParaRPr lang="en-US" altLang="zh-CN" sz="5000" b="0" i="0" u="none" strike="noStrike" dirty="0">
                        <a:effectLst/>
                        <a:latin typeface="Times New Roman" panose="02020603050405020304" pitchFamily="18" charset="0"/>
                        <a:cs typeface="Times New Roman" panose="02020603050405020304" pitchFamily="18" charset="0"/>
                      </a:endParaRPr>
                    </a:p>
                  </a:txBody>
                  <a:tcPr marL="26194" marR="26194" marT="26194" marB="0" anchor="ctr">
                    <a:lnL>
                      <a:noFill/>
                    </a:lnL>
                    <a:lnR>
                      <a:noFill/>
                    </a:lnR>
                    <a:lnT>
                      <a:noFill/>
                    </a:lnT>
                    <a:lnB>
                      <a:noFill/>
                    </a:lnB>
                    <a:noFill/>
                  </a:tcPr>
                </a:tc>
                <a:extLst>
                  <a:ext uri="{0D108BD9-81ED-4DB2-BD59-A6C34878D82A}">
                    <a16:rowId xmlns:a16="http://schemas.microsoft.com/office/drawing/2014/main" val="4269845407"/>
                  </a:ext>
                </a:extLst>
              </a:tr>
            </a:tbl>
          </a:graphicData>
        </a:graphic>
      </p:graphicFrame>
    </p:spTree>
    <p:extLst>
      <p:ext uri="{BB962C8B-B14F-4D97-AF65-F5344CB8AC3E}">
        <p14:creationId xmlns:p14="http://schemas.microsoft.com/office/powerpoint/2010/main" val="2840634583"/>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bg>
      <p:bgPr>
        <a:solidFill>
          <a:srgbClr val="F3F5F5"/>
        </a:solidFill>
        <a:effectLst/>
      </p:bgPr>
    </p:bg>
    <p:spTree>
      <p:nvGrpSpPr>
        <p:cNvPr id="1" name="">
          <a:extLst>
            <a:ext uri="{FF2B5EF4-FFF2-40B4-BE49-F238E27FC236}">
              <a16:creationId xmlns:a16="http://schemas.microsoft.com/office/drawing/2014/main" id="{287F6B8C-DE33-F470-0D5D-18FBE24EFF9D}"/>
            </a:ext>
          </a:extLst>
        </p:cNvPr>
        <p:cNvGrpSpPr/>
        <p:nvPr/>
      </p:nvGrpSpPr>
      <p:grpSpPr>
        <a:xfrm>
          <a:off x="0" y="0"/>
          <a:ext cx="0" cy="0"/>
          <a:chOff x="0" y="0"/>
          <a:chExt cx="0" cy="0"/>
        </a:xfrm>
      </p:grpSpPr>
      <p:sp>
        <p:nvSpPr>
          <p:cNvPr id="10" name="Freeform 34">
            <a:extLst>
              <a:ext uri="{FF2B5EF4-FFF2-40B4-BE49-F238E27FC236}">
                <a16:creationId xmlns:a16="http://schemas.microsoft.com/office/drawing/2014/main" id="{AC6F4E26-E67F-2CBF-8C86-F3F6B2D3FF1A}"/>
              </a:ext>
            </a:extLst>
          </p:cNvPr>
          <p:cNvSpPr/>
          <p:nvPr/>
        </p:nvSpPr>
        <p:spPr>
          <a:xfrm rot="806387">
            <a:off x="286389" y="1191032"/>
            <a:ext cx="17715221" cy="7904937"/>
          </a:xfrm>
          <a:custGeom>
            <a:avLst/>
            <a:gdLst/>
            <a:ahLst/>
            <a:cxnLst/>
            <a:rect l="l" t="t" r="r" b="b"/>
            <a:pathLst>
              <a:path w="3895005" h="1650508">
                <a:moveTo>
                  <a:pt x="0" y="0"/>
                </a:moveTo>
                <a:lnTo>
                  <a:pt x="3895005" y="0"/>
                </a:lnTo>
                <a:lnTo>
                  <a:pt x="3895005" y="1650508"/>
                </a:lnTo>
                <a:lnTo>
                  <a:pt x="0" y="1650508"/>
                </a:lnTo>
                <a:lnTo>
                  <a:pt x="0" y="0"/>
                </a:lnTo>
                <a:close/>
              </a:path>
            </a:pathLst>
          </a:custGeom>
          <a:blipFill>
            <a:blip r:embed="rId2">
              <a:alphaModFix amt="85000"/>
            </a:blip>
            <a:stretch>
              <a:fillRect/>
            </a:stretch>
          </a:blipFill>
        </p:spPr>
        <p:txBody>
          <a:bodyPr/>
          <a:lstStyle/>
          <a:p>
            <a:endParaRPr lang="zh-CN" altLang="en-US"/>
          </a:p>
        </p:txBody>
      </p:sp>
      <p:sp>
        <p:nvSpPr>
          <p:cNvPr id="2" name="TextBox 3">
            <a:extLst>
              <a:ext uri="{FF2B5EF4-FFF2-40B4-BE49-F238E27FC236}">
                <a16:creationId xmlns:a16="http://schemas.microsoft.com/office/drawing/2014/main" id="{B417A9AA-E953-313F-176D-1AFB7AA612DF}"/>
              </a:ext>
            </a:extLst>
          </p:cNvPr>
          <p:cNvSpPr txBox="1"/>
          <p:nvPr/>
        </p:nvSpPr>
        <p:spPr>
          <a:xfrm>
            <a:off x="4781549" y="4404836"/>
            <a:ext cx="8724900" cy="1477328"/>
          </a:xfrm>
          <a:prstGeom prst="rect">
            <a:avLst/>
          </a:prstGeom>
        </p:spPr>
        <p:txBody>
          <a:bodyPr wrap="square" lIns="0" tIns="0" rIns="0" bIns="0" rtlCol="0" anchor="t">
            <a:spAutoFit/>
          </a:bodyPr>
          <a:lstStyle/>
          <a:p>
            <a:pPr algn="ctr"/>
            <a:r>
              <a:rPr lang="en" altLang="zh-CN" sz="9600" b="1" dirty="0">
                <a:latin typeface="Times New Roman" panose="02020603050405020304" pitchFamily="18" charset="0"/>
                <a:cs typeface="Times New Roman" panose="02020603050405020304" pitchFamily="18" charset="0"/>
              </a:rPr>
              <a:t>VII. References</a:t>
            </a:r>
          </a:p>
        </p:txBody>
      </p:sp>
    </p:spTree>
    <p:extLst>
      <p:ext uri="{BB962C8B-B14F-4D97-AF65-F5344CB8AC3E}">
        <p14:creationId xmlns:p14="http://schemas.microsoft.com/office/powerpoint/2010/main" val="2916406530"/>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bg>
      <p:bgPr>
        <a:solidFill>
          <a:srgbClr val="EBEBEB"/>
        </a:solidFill>
        <a:effectLst/>
      </p:bgPr>
    </p:bg>
    <p:spTree>
      <p:nvGrpSpPr>
        <p:cNvPr id="1" name="">
          <a:extLst>
            <a:ext uri="{FF2B5EF4-FFF2-40B4-BE49-F238E27FC236}">
              <a16:creationId xmlns:a16="http://schemas.microsoft.com/office/drawing/2014/main" id="{7FBFDE15-4684-6AB9-FF37-7C07370BF9E0}"/>
            </a:ext>
          </a:extLst>
        </p:cNvPr>
        <p:cNvGrpSpPr/>
        <p:nvPr/>
      </p:nvGrpSpPr>
      <p:grpSpPr>
        <a:xfrm>
          <a:off x="0" y="0"/>
          <a:ext cx="0" cy="0"/>
          <a:chOff x="0" y="0"/>
          <a:chExt cx="0" cy="0"/>
        </a:xfrm>
      </p:grpSpPr>
      <p:sp>
        <p:nvSpPr>
          <p:cNvPr id="2" name="文本框 1">
            <a:extLst>
              <a:ext uri="{FF2B5EF4-FFF2-40B4-BE49-F238E27FC236}">
                <a16:creationId xmlns:a16="http://schemas.microsoft.com/office/drawing/2014/main" id="{A3D7D25C-12C0-8142-4A8D-1F87B4423C82}"/>
              </a:ext>
            </a:extLst>
          </p:cNvPr>
          <p:cNvSpPr txBox="1"/>
          <p:nvPr/>
        </p:nvSpPr>
        <p:spPr>
          <a:xfrm>
            <a:off x="495300" y="526851"/>
            <a:ext cx="17297400" cy="9233297"/>
          </a:xfrm>
          <a:prstGeom prst="rect">
            <a:avLst/>
          </a:prstGeom>
          <a:noFill/>
        </p:spPr>
        <p:txBody>
          <a:bodyPr wrap="square" rtlCol="0">
            <a:spAutoFit/>
          </a:bodyPr>
          <a:lstStyle/>
          <a:p>
            <a:pPr marL="457200" lvl="0" indent="-457200">
              <a:buFont typeface="Arial" panose="020B0604020202020204" pitchFamily="34" charset="0"/>
              <a:buChar char="•"/>
            </a:pPr>
            <a:r>
              <a:rPr lang="en-US" altLang="zh-CN" sz="3300" kern="100" dirty="0">
                <a:latin typeface="Times New Roman" panose="02020603050405020304" pitchFamily="18" charset="0"/>
                <a:ea typeface="DengXian" panose="02010600030101010101" pitchFamily="2" charset="-122"/>
                <a:cs typeface="Times New Roman" panose="02020603050405020304" pitchFamily="18" charset="0"/>
              </a:rPr>
              <a:t>Braine, D. (2010). Non-native Speakers as Teachers of English: Perspectives, Challenges, and Contributions. London: Routledge.</a:t>
            </a:r>
            <a:endParaRPr lang="zh-CN" altLang="zh-CN" sz="3300" kern="100" dirty="0">
              <a:latin typeface="Times New Roman" panose="02020603050405020304" pitchFamily="18" charset="0"/>
              <a:ea typeface="DengXian" panose="02010600030101010101" pitchFamily="2" charset="-122"/>
              <a:cs typeface="Times New Roman" panose="02020603050405020304" pitchFamily="18" charset="0"/>
            </a:endParaRPr>
          </a:p>
          <a:p>
            <a:pPr marL="457200" lvl="0" indent="-457200">
              <a:buFont typeface="Arial" panose="020B0604020202020204" pitchFamily="34" charset="0"/>
              <a:buChar char="•"/>
            </a:pPr>
            <a:r>
              <a:rPr lang="en-US" altLang="zh-CN" sz="3300" kern="100" dirty="0">
                <a:latin typeface="Times New Roman" panose="02020603050405020304" pitchFamily="18" charset="0"/>
                <a:ea typeface="DengXian" panose="02010600030101010101" pitchFamily="2" charset="-122"/>
                <a:cs typeface="Times New Roman" panose="02020603050405020304" pitchFamily="18" charset="0"/>
              </a:rPr>
              <a:t>Braun, V. &amp; Clarke, V. (2006) ‘Using thematic analysis in psychology’, Qualitative Research in Psychology, 3(2), pp. 77–101. </a:t>
            </a:r>
            <a:r>
              <a:rPr lang="en-US" altLang="zh-CN" sz="3300" kern="100" dirty="0">
                <a:latin typeface="Times New Roman" panose="02020603050405020304" pitchFamily="18" charset="0"/>
                <a:ea typeface="DengXian" panose="02010600030101010101" pitchFamily="2" charset="-122"/>
                <a:cs typeface="Times New Roman" panose="02020603050405020304" pitchFamily="18" charset="0"/>
                <a:hlinkClick r:id="rId2">
                  <a:extLst>
                    <a:ext uri="{A12FA001-AC4F-418D-AE19-62706E023703}">
                      <ahyp:hlinkClr xmlns:ahyp="http://schemas.microsoft.com/office/drawing/2018/hyperlinkcolor" val="tx"/>
                    </a:ext>
                  </a:extLst>
                </a:hlinkClick>
              </a:rPr>
              <a:t>https://doi.org/10.1191/1478088706qp063oa</a:t>
            </a:r>
            <a:endParaRPr lang="zh-CN" altLang="zh-CN" sz="3300" kern="100" dirty="0">
              <a:latin typeface="Times New Roman" panose="02020603050405020304" pitchFamily="18" charset="0"/>
              <a:ea typeface="DengXian" panose="02010600030101010101" pitchFamily="2" charset="-122"/>
              <a:cs typeface="Times New Roman" panose="02020603050405020304" pitchFamily="18" charset="0"/>
            </a:endParaRPr>
          </a:p>
          <a:p>
            <a:pPr marL="457200" lvl="0" indent="-457200">
              <a:buFont typeface="Arial" panose="020B0604020202020204" pitchFamily="34" charset="0"/>
              <a:buChar char="•"/>
            </a:pPr>
            <a:r>
              <a:rPr lang="en-US" altLang="zh-CN" sz="3300" kern="100" dirty="0" err="1">
                <a:latin typeface="Times New Roman" panose="02020603050405020304" pitchFamily="18" charset="0"/>
                <a:ea typeface="DengXian" panose="02010600030101010101" pitchFamily="2" charset="-122"/>
                <a:cs typeface="Times New Roman" panose="02020603050405020304" pitchFamily="18" charset="0"/>
              </a:rPr>
              <a:t>Dovchin</a:t>
            </a:r>
            <a:r>
              <a:rPr lang="en-US" altLang="zh-CN" sz="3300" kern="100" dirty="0">
                <a:latin typeface="Times New Roman" panose="02020603050405020304" pitchFamily="18" charset="0"/>
                <a:ea typeface="DengXian" panose="02010600030101010101" pitchFamily="2" charset="-122"/>
                <a:cs typeface="Times New Roman" panose="02020603050405020304" pitchFamily="18" charset="0"/>
              </a:rPr>
              <a:t>, S. (2020a) ‘Introduction to special issue: Linguistic racism’, International Journal of Bilingual Education and Bilingualism, 23(7), pp. 773–777. </a:t>
            </a:r>
            <a:r>
              <a:rPr lang="en-US" altLang="zh-CN" sz="3300" kern="100" dirty="0">
                <a:latin typeface="Times New Roman" panose="02020603050405020304" pitchFamily="18" charset="0"/>
                <a:ea typeface="DengXian" panose="02010600030101010101" pitchFamily="2" charset="-122"/>
                <a:cs typeface="Times New Roman" panose="02020603050405020304" pitchFamily="18" charset="0"/>
                <a:hlinkClick r:id="rId3">
                  <a:extLst>
                    <a:ext uri="{A12FA001-AC4F-418D-AE19-62706E023703}">
                      <ahyp:hlinkClr xmlns:ahyp="http://schemas.microsoft.com/office/drawing/2018/hyperlinkcolor" val="tx"/>
                    </a:ext>
                  </a:extLst>
                </a:hlinkClick>
              </a:rPr>
              <a:t>https://doi.org/10.1080/13670050.2020.1778630</a:t>
            </a:r>
            <a:endParaRPr lang="zh-CN" altLang="zh-CN" sz="3300" kern="100" dirty="0">
              <a:latin typeface="Times New Roman" panose="02020603050405020304" pitchFamily="18" charset="0"/>
              <a:ea typeface="DengXian" panose="02010600030101010101" pitchFamily="2" charset="-122"/>
              <a:cs typeface="Times New Roman" panose="02020603050405020304" pitchFamily="18" charset="0"/>
            </a:endParaRPr>
          </a:p>
          <a:p>
            <a:pPr marL="457200" lvl="0" indent="-457200">
              <a:buFont typeface="Arial" panose="020B0604020202020204" pitchFamily="34" charset="0"/>
              <a:buChar char="•"/>
            </a:pPr>
            <a:r>
              <a:rPr lang="en-US" altLang="zh-CN" sz="3300" kern="100" dirty="0">
                <a:latin typeface="Times New Roman" panose="02020603050405020304" pitchFamily="18" charset="0"/>
                <a:ea typeface="DengXian" panose="02010600030101010101" pitchFamily="2" charset="-122"/>
                <a:cs typeface="Times New Roman" panose="02020603050405020304" pitchFamily="18" charset="0"/>
              </a:rPr>
              <a:t>Flores, N. &amp; Rosa, J. (2015) ‘Undoing appropriateness: </a:t>
            </a:r>
            <a:r>
              <a:rPr lang="en-US" altLang="zh-CN" sz="3300" kern="100" dirty="0" err="1">
                <a:latin typeface="Times New Roman" panose="02020603050405020304" pitchFamily="18" charset="0"/>
                <a:ea typeface="DengXian" panose="02010600030101010101" pitchFamily="2" charset="-122"/>
                <a:cs typeface="Times New Roman" panose="02020603050405020304" pitchFamily="18" charset="0"/>
              </a:rPr>
              <a:t>Raciolinguistic</a:t>
            </a:r>
            <a:r>
              <a:rPr lang="en-US" altLang="zh-CN" sz="3300" kern="100" dirty="0">
                <a:latin typeface="Times New Roman" panose="02020603050405020304" pitchFamily="18" charset="0"/>
                <a:ea typeface="DengXian" panose="02010600030101010101" pitchFamily="2" charset="-122"/>
                <a:cs typeface="Times New Roman" panose="02020603050405020304" pitchFamily="18" charset="0"/>
              </a:rPr>
              <a:t> ideologies and language diversity in education’, Harvard Educational Review, 85(2), pp. 149–171.</a:t>
            </a:r>
            <a:endParaRPr lang="zh-CN" altLang="zh-CN" sz="3300" kern="100" dirty="0">
              <a:latin typeface="Times New Roman" panose="02020603050405020304" pitchFamily="18" charset="0"/>
              <a:ea typeface="DengXian" panose="02010600030101010101" pitchFamily="2" charset="-122"/>
              <a:cs typeface="Times New Roman" panose="02020603050405020304" pitchFamily="18" charset="0"/>
            </a:endParaRPr>
          </a:p>
          <a:p>
            <a:pPr marL="457200" indent="-457200">
              <a:buFont typeface="Arial" panose="020B0604020202020204" pitchFamily="34" charset="0"/>
              <a:buChar char="•"/>
            </a:pPr>
            <a:r>
              <a:rPr lang="en-US" altLang="zh-CN" sz="3300" kern="100" dirty="0">
                <a:latin typeface="Times New Roman" panose="02020603050405020304" pitchFamily="18" charset="0"/>
                <a:ea typeface="DengXian" panose="02010600030101010101" pitchFamily="2" charset="-122"/>
                <a:cs typeface="Times New Roman" panose="02020603050405020304" pitchFamily="18" charset="0"/>
              </a:rPr>
              <a:t>Guo, Y. J., &amp; Feng, Y. T. (2022). The choice and meaning of wording between “English” and “</a:t>
            </a:r>
            <a:r>
              <a:rPr lang="en-US" altLang="zh-CN" sz="3300" kern="100" dirty="0" err="1">
                <a:latin typeface="Times New Roman" panose="02020603050405020304" pitchFamily="18" charset="0"/>
                <a:ea typeface="DengXian" panose="02010600030101010101" pitchFamily="2" charset="-122"/>
                <a:cs typeface="Times New Roman" panose="02020603050405020304" pitchFamily="18" charset="0"/>
              </a:rPr>
              <a:t>Englishes</a:t>
            </a:r>
            <a:r>
              <a:rPr lang="en-US" altLang="zh-CN" sz="3300" kern="100" dirty="0">
                <a:latin typeface="Times New Roman" panose="02020603050405020304" pitchFamily="18" charset="0"/>
                <a:ea typeface="DengXian" panose="02010600030101010101" pitchFamily="2" charset="-122"/>
                <a:cs typeface="Times New Roman" panose="02020603050405020304" pitchFamily="18" charset="0"/>
              </a:rPr>
              <a:t>” in the context of World </a:t>
            </a:r>
            <a:r>
              <a:rPr lang="en-US" altLang="zh-CN" sz="3300" kern="100" dirty="0" err="1">
                <a:latin typeface="Times New Roman" panose="02020603050405020304" pitchFamily="18" charset="0"/>
                <a:ea typeface="DengXian" panose="02010600030101010101" pitchFamily="2" charset="-122"/>
                <a:cs typeface="Times New Roman" panose="02020603050405020304" pitchFamily="18" charset="0"/>
              </a:rPr>
              <a:t>Englishes</a:t>
            </a:r>
            <a:r>
              <a:rPr lang="en-US" altLang="zh-CN" sz="3300" kern="100" dirty="0">
                <a:latin typeface="Times New Roman" panose="02020603050405020304" pitchFamily="18" charset="0"/>
                <a:ea typeface="DengXian" panose="02010600030101010101" pitchFamily="2" charset="-122"/>
                <a:cs typeface="Times New Roman" panose="02020603050405020304" pitchFamily="18" charset="0"/>
              </a:rPr>
              <a:t>. Overseas English, (21), 234-236.</a:t>
            </a:r>
            <a:r>
              <a:rPr lang="zh-CN" altLang="zh-CN" sz="3300" kern="100" dirty="0">
                <a:latin typeface="Times New Roman" panose="02020603050405020304" pitchFamily="18" charset="0"/>
                <a:ea typeface="DengXian" panose="02010600030101010101" pitchFamily="2" charset="-122"/>
                <a:cs typeface="Times New Roman" panose="02020603050405020304" pitchFamily="18" charset="0"/>
              </a:rPr>
              <a:t> </a:t>
            </a:r>
            <a:endParaRPr lang="en-US" altLang="zh-CN" sz="3300" kern="100" dirty="0">
              <a:latin typeface="Times New Roman" panose="02020603050405020304" pitchFamily="18" charset="0"/>
              <a:ea typeface="DengXian" panose="02010600030101010101" pitchFamily="2" charset="-122"/>
              <a:cs typeface="Times New Roman" panose="02020603050405020304" pitchFamily="18" charset="0"/>
            </a:endParaRPr>
          </a:p>
          <a:p>
            <a:pPr marL="457200" indent="-457200">
              <a:buFont typeface="Arial" panose="020B0604020202020204" pitchFamily="34" charset="0"/>
              <a:buChar char="•"/>
            </a:pPr>
            <a:r>
              <a:rPr lang="en-US" altLang="zh-CN" sz="3300" kern="100" dirty="0">
                <a:latin typeface="Times New Roman" panose="02020603050405020304" pitchFamily="18" charset="0"/>
                <a:ea typeface="DengXian" panose="02010600030101010101" pitchFamily="2" charset="-122"/>
                <a:cs typeface="Times New Roman" panose="02020603050405020304" pitchFamily="18" charset="0"/>
              </a:rPr>
              <a:t>Holliday, A. (2005). The struggle to teach English as an international language. Oxford University Press.</a:t>
            </a:r>
            <a:endParaRPr lang="zh-CN" altLang="zh-CN" sz="3300" kern="100" dirty="0">
              <a:latin typeface="Times New Roman" panose="02020603050405020304" pitchFamily="18" charset="0"/>
              <a:ea typeface="DengXian" panose="02010600030101010101" pitchFamily="2" charset="-122"/>
              <a:cs typeface="Times New Roman" panose="02020603050405020304" pitchFamily="18" charset="0"/>
            </a:endParaRPr>
          </a:p>
          <a:p>
            <a:pPr marL="457200" indent="-457200">
              <a:buFont typeface="Arial" panose="020B0604020202020204" pitchFamily="34" charset="0"/>
              <a:buChar char="•"/>
            </a:pPr>
            <a:r>
              <a:rPr lang="en-US" altLang="zh-CN" sz="3300" kern="100" dirty="0">
                <a:latin typeface="Times New Roman" panose="02020603050405020304" pitchFamily="18" charset="0"/>
                <a:ea typeface="DengXian" panose="02010600030101010101" pitchFamily="2" charset="-122"/>
                <a:cs typeface="Times New Roman" panose="02020603050405020304" pitchFamily="18" charset="0"/>
              </a:rPr>
              <a:t>Jenkins, J. (2003) World </a:t>
            </a:r>
            <a:r>
              <a:rPr lang="en-US" altLang="zh-CN" sz="3300" kern="100" dirty="0" err="1">
                <a:latin typeface="Times New Roman" panose="02020603050405020304" pitchFamily="18" charset="0"/>
                <a:ea typeface="DengXian" panose="02010600030101010101" pitchFamily="2" charset="-122"/>
                <a:cs typeface="Times New Roman" panose="02020603050405020304" pitchFamily="18" charset="0"/>
              </a:rPr>
              <a:t>Englishes</a:t>
            </a:r>
            <a:r>
              <a:rPr lang="en-US" altLang="zh-CN" sz="3300" kern="100" dirty="0">
                <a:latin typeface="Times New Roman" panose="02020603050405020304" pitchFamily="18" charset="0"/>
                <a:ea typeface="DengXian" panose="02010600030101010101" pitchFamily="2" charset="-122"/>
                <a:cs typeface="Times New Roman" panose="02020603050405020304" pitchFamily="18" charset="0"/>
              </a:rPr>
              <a:t>: A Resource Book for Students. Illustrated, 2nd edition. Routledge English language introductions series. Psychology Press. ISBN 0415258057, 9780415258050; ISSN 2644-0237. 233 pp.</a:t>
            </a:r>
            <a:endParaRPr lang="zh-CN" altLang="zh-CN" sz="3300" kern="100" dirty="0">
              <a:latin typeface="Times New Roman" panose="02020603050405020304" pitchFamily="18" charset="0"/>
              <a:ea typeface="DengXian" panose="02010600030101010101" pitchFamily="2" charset="-122"/>
              <a:cs typeface="Times New Roman" panose="02020603050405020304" pitchFamily="18" charset="0"/>
            </a:endParaRPr>
          </a:p>
          <a:p>
            <a:pPr marL="457200" indent="-457200">
              <a:buFont typeface="Arial" panose="020B0604020202020204" pitchFamily="34" charset="0"/>
              <a:buChar char="•"/>
            </a:pPr>
            <a:r>
              <a:rPr lang="en-US" altLang="zh-CN" sz="3300" kern="100" dirty="0">
                <a:latin typeface="Times New Roman" panose="02020603050405020304" pitchFamily="18" charset="0"/>
                <a:ea typeface="DengXian" panose="02010600030101010101" pitchFamily="2" charset="-122"/>
                <a:cs typeface="Times New Roman" panose="02020603050405020304" pitchFamily="18" charset="0"/>
              </a:rPr>
              <a:t>Jenks, C.J. (2019) ‘English for sale: Using race to create value in the Korean ELT market’, Applied Linguistics Review, 10(4), pp. 517–538.</a:t>
            </a:r>
            <a:endParaRPr lang="zh-CN" altLang="zh-CN" sz="3300" kern="100" dirty="0">
              <a:latin typeface="Times New Roman" panose="02020603050405020304" pitchFamily="18" charset="0"/>
              <a:ea typeface="DengXian" panose="02010600030101010101" pitchFamily="2" charset="-122"/>
              <a:cs typeface="Times New Roman" panose="02020603050405020304" pitchFamily="18" charset="0"/>
            </a:endParaRPr>
          </a:p>
        </p:txBody>
      </p:sp>
    </p:spTree>
    <p:extLst>
      <p:ext uri="{BB962C8B-B14F-4D97-AF65-F5344CB8AC3E}">
        <p14:creationId xmlns:p14="http://schemas.microsoft.com/office/powerpoint/2010/main" val="1428050766"/>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bg>
      <p:bgPr>
        <a:solidFill>
          <a:srgbClr val="EBEBEB"/>
        </a:solidFill>
        <a:effectLst/>
      </p:bgPr>
    </p:bg>
    <p:spTree>
      <p:nvGrpSpPr>
        <p:cNvPr id="1" name="">
          <a:extLst>
            <a:ext uri="{FF2B5EF4-FFF2-40B4-BE49-F238E27FC236}">
              <a16:creationId xmlns:a16="http://schemas.microsoft.com/office/drawing/2014/main" id="{A0337501-C376-53C0-3341-35C6E29030E5}"/>
            </a:ext>
          </a:extLst>
        </p:cNvPr>
        <p:cNvGrpSpPr/>
        <p:nvPr/>
      </p:nvGrpSpPr>
      <p:grpSpPr>
        <a:xfrm>
          <a:off x="0" y="0"/>
          <a:ext cx="0" cy="0"/>
          <a:chOff x="0" y="0"/>
          <a:chExt cx="0" cy="0"/>
        </a:xfrm>
      </p:grpSpPr>
      <p:sp>
        <p:nvSpPr>
          <p:cNvPr id="2" name="文本框 1">
            <a:extLst>
              <a:ext uri="{FF2B5EF4-FFF2-40B4-BE49-F238E27FC236}">
                <a16:creationId xmlns:a16="http://schemas.microsoft.com/office/drawing/2014/main" id="{91553D38-8425-CE16-39F6-5BE4CB79E72E}"/>
              </a:ext>
            </a:extLst>
          </p:cNvPr>
          <p:cNvSpPr txBox="1"/>
          <p:nvPr/>
        </p:nvSpPr>
        <p:spPr>
          <a:xfrm>
            <a:off x="495300" y="526851"/>
            <a:ext cx="17297400" cy="9741128"/>
          </a:xfrm>
          <a:prstGeom prst="rect">
            <a:avLst/>
          </a:prstGeom>
          <a:noFill/>
        </p:spPr>
        <p:txBody>
          <a:bodyPr wrap="square" rtlCol="0">
            <a:spAutoFit/>
          </a:bodyPr>
          <a:lstStyle/>
          <a:p>
            <a:pPr marL="457200" lvl="0" indent="-457200">
              <a:buFont typeface="Arial" panose="020B0604020202020204" pitchFamily="34" charset="0"/>
              <a:buChar char="•"/>
            </a:pPr>
            <a:r>
              <a:rPr lang="en-US" altLang="zh-CN" sz="3300" kern="100" dirty="0">
                <a:latin typeface="Times New Roman" panose="02020603050405020304" pitchFamily="18" charset="0"/>
                <a:ea typeface="DengXian" panose="02010600030101010101" pitchFamily="2" charset="-122"/>
                <a:cs typeface="Times New Roman" panose="02020603050405020304" pitchFamily="18" charset="0"/>
              </a:rPr>
              <a:t>Kachru, B.B. (1985). Standards, codification and sociolinguistic realism: The English language in the outer circle. In R. Quirk &amp; H.G. Widdowson (eds.), English in the World: Teaching and Learning the Language and Literatures, pp. 11-30. Cambridge: Cambridge University Press.</a:t>
            </a:r>
            <a:endParaRPr lang="zh-CN" altLang="zh-CN" sz="3300" kern="100" dirty="0">
              <a:latin typeface="Times New Roman" panose="02020603050405020304" pitchFamily="18" charset="0"/>
              <a:ea typeface="DengXian" panose="02010600030101010101" pitchFamily="2" charset="-122"/>
              <a:cs typeface="Times New Roman" panose="02020603050405020304" pitchFamily="18" charset="0"/>
            </a:endParaRPr>
          </a:p>
          <a:p>
            <a:pPr marL="457200" lvl="0" indent="-457200">
              <a:buFont typeface="Arial" panose="020B0604020202020204" pitchFamily="34" charset="0"/>
              <a:buChar char="•"/>
            </a:pPr>
            <a:r>
              <a:rPr lang="en-US" altLang="zh-CN" sz="3300" kern="100" dirty="0">
                <a:latin typeface="Times New Roman" panose="02020603050405020304" pitchFamily="18" charset="0"/>
                <a:ea typeface="DengXian" panose="02010600030101010101" pitchFamily="2" charset="-122"/>
                <a:cs typeface="Times New Roman" panose="02020603050405020304" pitchFamily="18" charset="0"/>
              </a:rPr>
              <a:t>Kachru, B. B. (1985). World </a:t>
            </a:r>
            <a:r>
              <a:rPr lang="en-US" altLang="zh-CN" sz="3300" kern="100" dirty="0" err="1">
                <a:latin typeface="Times New Roman" panose="02020603050405020304" pitchFamily="18" charset="0"/>
                <a:ea typeface="DengXian" panose="02010600030101010101" pitchFamily="2" charset="-122"/>
                <a:cs typeface="Times New Roman" panose="02020603050405020304" pitchFamily="18" charset="0"/>
              </a:rPr>
              <a:t>Englishes</a:t>
            </a:r>
            <a:r>
              <a:rPr lang="en-US" altLang="zh-CN" sz="3300" kern="100" dirty="0">
                <a:latin typeface="Times New Roman" panose="02020603050405020304" pitchFamily="18" charset="0"/>
                <a:ea typeface="DengXian" panose="02010600030101010101" pitchFamily="2" charset="-122"/>
                <a:cs typeface="Times New Roman" panose="02020603050405020304" pitchFamily="18" charset="0"/>
              </a:rPr>
              <a:t> and applied linguistics. In J. C. Richards &amp; R. Schmidt (Eds.), Language and communication (pp. 118-133). Longman.</a:t>
            </a:r>
            <a:endParaRPr lang="zh-CN" altLang="zh-CN" sz="3300" kern="100" dirty="0">
              <a:latin typeface="Times New Roman" panose="02020603050405020304" pitchFamily="18" charset="0"/>
              <a:ea typeface="DengXian" panose="02010600030101010101" pitchFamily="2" charset="-122"/>
              <a:cs typeface="Times New Roman" panose="02020603050405020304" pitchFamily="18" charset="0"/>
            </a:endParaRPr>
          </a:p>
          <a:p>
            <a:pPr marL="457200" lvl="0" indent="-457200">
              <a:buFont typeface="Arial" panose="020B0604020202020204" pitchFamily="34" charset="0"/>
              <a:buChar char="•"/>
            </a:pPr>
            <a:r>
              <a:rPr lang="en-US" altLang="zh-CN" sz="3300" kern="100" dirty="0">
                <a:latin typeface="Times New Roman" panose="02020603050405020304" pitchFamily="18" charset="0"/>
                <a:ea typeface="DengXian" panose="02010600030101010101" pitchFamily="2" charset="-122"/>
                <a:cs typeface="Times New Roman" panose="02020603050405020304" pitchFamily="18" charset="0"/>
              </a:rPr>
              <a:t>Kachru, B.B. (2005) Asian </a:t>
            </a:r>
            <a:r>
              <a:rPr lang="en-US" altLang="zh-CN" sz="3300" kern="100" dirty="0" err="1">
                <a:latin typeface="Times New Roman" panose="02020603050405020304" pitchFamily="18" charset="0"/>
                <a:ea typeface="DengXian" panose="02010600030101010101" pitchFamily="2" charset="-122"/>
                <a:cs typeface="Times New Roman" panose="02020603050405020304" pitchFamily="18" charset="0"/>
              </a:rPr>
              <a:t>Englishes</a:t>
            </a:r>
            <a:r>
              <a:rPr lang="en-US" altLang="zh-CN" sz="3300" kern="100" dirty="0">
                <a:latin typeface="Times New Roman" panose="02020603050405020304" pitchFamily="18" charset="0"/>
                <a:ea typeface="DengXian" panose="02010600030101010101" pitchFamily="2" charset="-122"/>
                <a:cs typeface="Times New Roman" panose="02020603050405020304" pitchFamily="18" charset="0"/>
              </a:rPr>
              <a:t>, beyond the Canon. Hong Kong: Hong Kong University Press.</a:t>
            </a:r>
            <a:endParaRPr lang="zh-CN" altLang="zh-CN" sz="3300" kern="100" dirty="0">
              <a:latin typeface="Times New Roman" panose="02020603050405020304" pitchFamily="18" charset="0"/>
              <a:ea typeface="DengXian" panose="02010600030101010101" pitchFamily="2" charset="-122"/>
              <a:cs typeface="Times New Roman" panose="02020603050405020304" pitchFamily="18" charset="0"/>
            </a:endParaRPr>
          </a:p>
          <a:p>
            <a:pPr marL="457200" lvl="0" indent="-457200">
              <a:buFont typeface="Arial" panose="020B0604020202020204" pitchFamily="34" charset="0"/>
              <a:buChar char="•"/>
            </a:pPr>
            <a:r>
              <a:rPr lang="en-US" altLang="zh-CN" sz="3300" kern="100" dirty="0">
                <a:latin typeface="Times New Roman" panose="02020603050405020304" pitchFamily="18" charset="0"/>
                <a:ea typeface="DengXian" panose="02010600030101010101" pitchFamily="2" charset="-122"/>
                <a:cs typeface="Times New Roman" panose="02020603050405020304" pitchFamily="18" charset="0"/>
              </a:rPr>
              <a:t>Kubota, R. &amp; Lin, A. (2006) ‘Race and TESOL: concepts, research, and future directions’, TESOL Quarterly, 40(3), pp. 471–493. https://</a:t>
            </a:r>
            <a:r>
              <a:rPr lang="en-US" altLang="zh-CN" sz="3300" kern="100" dirty="0" err="1">
                <a:latin typeface="Times New Roman" panose="02020603050405020304" pitchFamily="18" charset="0"/>
                <a:ea typeface="DengXian" panose="02010600030101010101" pitchFamily="2" charset="-122"/>
                <a:cs typeface="Times New Roman" panose="02020603050405020304" pitchFamily="18" charset="0"/>
              </a:rPr>
              <a:t>doi.org</a:t>
            </a:r>
            <a:r>
              <a:rPr lang="en-US" altLang="zh-CN" sz="3300" kern="100" dirty="0">
                <a:latin typeface="Times New Roman" panose="02020603050405020304" pitchFamily="18" charset="0"/>
                <a:ea typeface="DengXian" panose="02010600030101010101" pitchFamily="2" charset="-122"/>
                <a:cs typeface="Times New Roman" panose="02020603050405020304" pitchFamily="18" charset="0"/>
              </a:rPr>
              <a:t>/10.2307/40264540</a:t>
            </a:r>
            <a:endParaRPr lang="zh-CN" altLang="zh-CN" sz="3300" kern="100" dirty="0">
              <a:latin typeface="Times New Roman" panose="02020603050405020304" pitchFamily="18" charset="0"/>
              <a:ea typeface="DengXian" panose="02010600030101010101" pitchFamily="2" charset="-122"/>
              <a:cs typeface="Times New Roman" panose="02020603050405020304" pitchFamily="18" charset="0"/>
            </a:endParaRPr>
          </a:p>
          <a:p>
            <a:pPr marL="457200" indent="-457200">
              <a:buFont typeface="Arial" panose="020B0604020202020204" pitchFamily="34" charset="0"/>
              <a:buChar char="•"/>
            </a:pPr>
            <a:r>
              <a:rPr lang="en-US" altLang="zh-CN" sz="3300" kern="100" dirty="0">
                <a:latin typeface="Times New Roman" panose="02020603050405020304" pitchFamily="18" charset="0"/>
                <a:ea typeface="DengXian" panose="02010600030101010101" pitchFamily="2" charset="-122"/>
                <a:cs typeface="Times New Roman" panose="02020603050405020304" pitchFamily="18" charset="0"/>
              </a:rPr>
              <a:t>Kubota, R. (2021). Engaging in antiracist discourse in the Japanese EFL classroom. English Language Teaching Journal, advance online publication. </a:t>
            </a:r>
            <a:r>
              <a:rPr lang="en-US" altLang="zh-CN" sz="3300" kern="100" dirty="0">
                <a:latin typeface="Times New Roman" panose="02020603050405020304" pitchFamily="18" charset="0"/>
                <a:ea typeface="DengXian" panose="02010600030101010101" pitchFamily="2" charset="-122"/>
                <a:cs typeface="Times New Roman" panose="02020603050405020304" pitchFamily="18" charset="0"/>
                <a:hlinkClick r:id="rId2">
                  <a:extLst>
                    <a:ext uri="{A12FA001-AC4F-418D-AE19-62706E023703}">
                      <ahyp:hlinkClr xmlns:ahyp="http://schemas.microsoft.com/office/drawing/2018/hyperlinkcolor" val="tx"/>
                    </a:ext>
                  </a:extLst>
                </a:hlinkClick>
              </a:rPr>
              <a:t>https://doi.org/10.1093/elt/ccaf014</a:t>
            </a:r>
            <a:endParaRPr lang="en-US" altLang="zh-CN" sz="3300" kern="100" dirty="0">
              <a:latin typeface="Times New Roman" panose="02020603050405020304" pitchFamily="18" charset="0"/>
              <a:ea typeface="DengXian" panose="02010600030101010101" pitchFamily="2" charset="-122"/>
              <a:cs typeface="Times New Roman" panose="02020603050405020304" pitchFamily="18" charset="0"/>
            </a:endParaRPr>
          </a:p>
          <a:p>
            <a:pPr marL="457200" lvl="0" indent="-457200">
              <a:buFont typeface="Arial" panose="020B0604020202020204" pitchFamily="34" charset="0"/>
              <a:buChar char="•"/>
            </a:pPr>
            <a:r>
              <a:rPr lang="en-US" altLang="zh-CN" sz="3300" kern="100" dirty="0">
                <a:latin typeface="Times New Roman" panose="02020603050405020304" pitchFamily="18" charset="0"/>
                <a:ea typeface="DengXian" panose="02010600030101010101" pitchFamily="2" charset="-122"/>
                <a:cs typeface="Times New Roman" panose="02020603050405020304" pitchFamily="18" charset="0"/>
              </a:rPr>
              <a:t>Kubota, R. (2021). Critical antiracist pedagogy in ELT. ELT Journal, 75(3), 349-358. https://</a:t>
            </a:r>
            <a:r>
              <a:rPr lang="en-US" altLang="zh-CN" sz="3300" kern="100" dirty="0" err="1">
                <a:latin typeface="Times New Roman" panose="02020603050405020304" pitchFamily="18" charset="0"/>
                <a:ea typeface="DengXian" panose="02010600030101010101" pitchFamily="2" charset="-122"/>
                <a:cs typeface="Times New Roman" panose="02020603050405020304" pitchFamily="18" charset="0"/>
              </a:rPr>
              <a:t>doi.org</a:t>
            </a:r>
            <a:r>
              <a:rPr lang="en-US" altLang="zh-CN" sz="3300" kern="100" dirty="0">
                <a:latin typeface="Times New Roman" panose="02020603050405020304" pitchFamily="18" charset="0"/>
                <a:ea typeface="DengXian" panose="02010600030101010101" pitchFamily="2" charset="-122"/>
                <a:cs typeface="Times New Roman" panose="02020603050405020304" pitchFamily="18" charset="0"/>
              </a:rPr>
              <a:t>/10.1093/</a:t>
            </a:r>
            <a:r>
              <a:rPr lang="en-US" altLang="zh-CN" sz="3300" kern="100" dirty="0" err="1">
                <a:latin typeface="Times New Roman" panose="02020603050405020304" pitchFamily="18" charset="0"/>
                <a:ea typeface="DengXian" panose="02010600030101010101" pitchFamily="2" charset="-122"/>
                <a:cs typeface="Times New Roman" panose="02020603050405020304" pitchFamily="18" charset="0"/>
              </a:rPr>
              <a:t>elt</a:t>
            </a:r>
            <a:r>
              <a:rPr lang="en-US" altLang="zh-CN" sz="3300" kern="100" dirty="0">
                <a:latin typeface="Times New Roman" panose="02020603050405020304" pitchFamily="18" charset="0"/>
                <a:ea typeface="DengXian" panose="02010600030101010101" pitchFamily="2" charset="-122"/>
                <a:cs typeface="Times New Roman" panose="02020603050405020304" pitchFamily="18" charset="0"/>
              </a:rPr>
              <a:t>/ccab015</a:t>
            </a:r>
            <a:endParaRPr lang="zh-CN" altLang="zh-CN" sz="3300" kern="100" dirty="0">
              <a:latin typeface="Times New Roman" panose="02020603050405020304" pitchFamily="18" charset="0"/>
              <a:ea typeface="DengXian" panose="02010600030101010101" pitchFamily="2" charset="-122"/>
              <a:cs typeface="Times New Roman" panose="02020603050405020304" pitchFamily="18" charset="0"/>
            </a:endParaRPr>
          </a:p>
          <a:p>
            <a:pPr marL="457200" lvl="0" indent="-457200">
              <a:buFont typeface="Arial" panose="020B0604020202020204" pitchFamily="34" charset="0"/>
              <a:buChar char="•"/>
            </a:pPr>
            <a:r>
              <a:rPr lang="en-US" altLang="zh-CN" sz="3300" kern="100" dirty="0">
                <a:latin typeface="Times New Roman" panose="02020603050405020304" pitchFamily="18" charset="0"/>
                <a:ea typeface="DengXian" panose="02010600030101010101" pitchFamily="2" charset="-122"/>
                <a:cs typeface="Times New Roman" panose="02020603050405020304" pitchFamily="18" charset="0"/>
              </a:rPr>
              <a:t>Kubota, R. (2023) ‘</a:t>
            </a:r>
            <a:r>
              <a:rPr lang="en-US" altLang="zh-CN" sz="3300" kern="100" dirty="0" err="1">
                <a:latin typeface="Times New Roman" panose="02020603050405020304" pitchFamily="18" charset="0"/>
                <a:ea typeface="DengXian" panose="02010600030101010101" pitchFamily="2" charset="-122"/>
                <a:cs typeface="Times New Roman" panose="02020603050405020304" pitchFamily="18" charset="0"/>
              </a:rPr>
              <a:t>Racialised</a:t>
            </a:r>
            <a:r>
              <a:rPr lang="en-US" altLang="zh-CN" sz="3300" kern="100" dirty="0">
                <a:latin typeface="Times New Roman" panose="02020603050405020304" pitchFamily="18" charset="0"/>
                <a:ea typeface="DengXian" panose="02010600030101010101" pitchFamily="2" charset="-122"/>
                <a:cs typeface="Times New Roman" panose="02020603050405020304" pitchFamily="18" charset="0"/>
              </a:rPr>
              <a:t> teaching of English in Asian contexts: Introduction’, Language, Culture and Curriculum, 36(1), pp. 1–6. </a:t>
            </a:r>
            <a:r>
              <a:rPr lang="en-US" altLang="zh-CN" sz="3300" kern="100" dirty="0">
                <a:latin typeface="Times New Roman" panose="02020603050405020304" pitchFamily="18" charset="0"/>
                <a:ea typeface="DengXian" panose="02010600030101010101" pitchFamily="2" charset="-122"/>
                <a:cs typeface="Times New Roman" panose="02020603050405020304" pitchFamily="18" charset="0"/>
                <a:hlinkClick r:id="rId3">
                  <a:extLst>
                    <a:ext uri="{A12FA001-AC4F-418D-AE19-62706E023703}">
                      <ahyp:hlinkClr xmlns:ahyp="http://schemas.microsoft.com/office/drawing/2018/hyperlinkcolor" val="tx"/>
                    </a:ext>
                  </a:extLst>
                </a:hlinkClick>
              </a:rPr>
              <a:t>https://doi.org/10.1080/07908318.2022.2048000</a:t>
            </a:r>
            <a:endParaRPr lang="zh-CN" altLang="zh-CN" sz="3300" kern="100" dirty="0">
              <a:latin typeface="Times New Roman" panose="02020603050405020304" pitchFamily="18" charset="0"/>
              <a:ea typeface="DengXian" panose="02010600030101010101" pitchFamily="2" charset="-122"/>
              <a:cs typeface="Times New Roman" panose="02020603050405020304" pitchFamily="18" charset="0"/>
            </a:endParaRPr>
          </a:p>
          <a:p>
            <a:pPr marL="457200" lvl="0" indent="-457200">
              <a:buFont typeface="Arial" panose="020B0604020202020204" pitchFamily="34" charset="0"/>
              <a:buChar char="•"/>
            </a:pPr>
            <a:r>
              <a:rPr lang="en-US" altLang="zh-CN" sz="3300" kern="100" dirty="0">
                <a:latin typeface="Times New Roman" panose="02020603050405020304" pitchFamily="18" charset="0"/>
                <a:ea typeface="DengXian" panose="02010600030101010101" pitchFamily="2" charset="-122"/>
                <a:cs typeface="Times New Roman" panose="02020603050405020304" pitchFamily="18" charset="0"/>
              </a:rPr>
              <a:t>Li, D. C. S. (2024). China English or Chinese English? English Today, 40, 32–39. </a:t>
            </a:r>
            <a:r>
              <a:rPr lang="en-US" altLang="zh-CN" sz="3300" kern="100" dirty="0">
                <a:latin typeface="Times New Roman" panose="02020603050405020304" pitchFamily="18" charset="0"/>
                <a:ea typeface="DengXian" panose="02010600030101010101" pitchFamily="2" charset="-122"/>
                <a:cs typeface="Times New Roman" panose="02020603050405020304" pitchFamily="18" charset="0"/>
                <a:hlinkClick r:id="rId4">
                  <a:extLst>
                    <a:ext uri="{A12FA001-AC4F-418D-AE19-62706E023703}">
                      <ahyp:hlinkClr xmlns:ahyp="http://schemas.microsoft.com/office/drawing/2018/hyperlinkcolor" val="tx"/>
                    </a:ext>
                  </a:extLst>
                </a:hlinkClick>
              </a:rPr>
              <a:t>https://doi.org/10.1017/S0266078423000147</a:t>
            </a:r>
            <a:endParaRPr lang="zh-CN" altLang="zh-CN" sz="3300" kern="100" dirty="0">
              <a:latin typeface="Times New Roman" panose="02020603050405020304" pitchFamily="18" charset="0"/>
              <a:ea typeface="DengXian" panose="02010600030101010101" pitchFamily="2" charset="-122"/>
              <a:cs typeface="Times New Roman" panose="02020603050405020304" pitchFamily="18" charset="0"/>
            </a:endParaRPr>
          </a:p>
          <a:p>
            <a:pPr marL="457200" indent="-457200">
              <a:buFont typeface="Arial" panose="020B0604020202020204" pitchFamily="34" charset="0"/>
              <a:buChar char="•"/>
            </a:pPr>
            <a:r>
              <a:rPr lang="en-US" altLang="zh-CN" sz="3300" kern="100" dirty="0">
                <a:latin typeface="Times New Roman" panose="02020603050405020304" pitchFamily="18" charset="0"/>
                <a:ea typeface="DengXian" panose="02010600030101010101" pitchFamily="2" charset="-122"/>
                <a:cs typeface="Times New Roman" panose="02020603050405020304" pitchFamily="18" charset="0"/>
              </a:rPr>
              <a:t>Li, W. Z. (1993). China English and Chinglish. Foreign Language Teaching and Research, 4, 18</a:t>
            </a:r>
            <a:r>
              <a:rPr lang="zh-CN" altLang="zh-CN" sz="3300" kern="100" dirty="0">
                <a:latin typeface="Times New Roman" panose="02020603050405020304" pitchFamily="18" charset="0"/>
                <a:ea typeface="DengXian" panose="02010600030101010101" pitchFamily="2" charset="-122"/>
                <a:cs typeface="Times New Roman" panose="02020603050405020304" pitchFamily="18" charset="0"/>
              </a:rPr>
              <a:t>–</a:t>
            </a:r>
            <a:r>
              <a:rPr lang="en-US" altLang="zh-CN" sz="3300" kern="100" dirty="0">
                <a:latin typeface="Times New Roman" panose="02020603050405020304" pitchFamily="18" charset="0"/>
                <a:ea typeface="DengXian" panose="02010600030101010101" pitchFamily="2" charset="-122"/>
                <a:cs typeface="Times New Roman" panose="02020603050405020304" pitchFamily="18" charset="0"/>
              </a:rPr>
              <a:t>24.</a:t>
            </a:r>
            <a:r>
              <a:rPr lang="zh-CN" altLang="zh-CN" sz="3300" kern="100" dirty="0">
                <a:latin typeface="Times New Roman" panose="02020603050405020304" pitchFamily="18" charset="0"/>
                <a:ea typeface="DengXian" panose="02010600030101010101" pitchFamily="2" charset="-122"/>
                <a:cs typeface="Times New Roman" panose="02020603050405020304" pitchFamily="18" charset="0"/>
              </a:rPr>
              <a:t> </a:t>
            </a:r>
          </a:p>
        </p:txBody>
      </p:sp>
    </p:spTree>
    <p:extLst>
      <p:ext uri="{BB962C8B-B14F-4D97-AF65-F5344CB8AC3E}">
        <p14:creationId xmlns:p14="http://schemas.microsoft.com/office/powerpoint/2010/main" val="2010084735"/>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bg>
      <p:bgPr>
        <a:solidFill>
          <a:srgbClr val="EBEBEB"/>
        </a:solidFill>
        <a:effectLst/>
      </p:bgPr>
    </p:bg>
    <p:spTree>
      <p:nvGrpSpPr>
        <p:cNvPr id="1" name="">
          <a:extLst>
            <a:ext uri="{FF2B5EF4-FFF2-40B4-BE49-F238E27FC236}">
              <a16:creationId xmlns:a16="http://schemas.microsoft.com/office/drawing/2014/main" id="{57C2E9FD-7A33-E3B8-0B08-7A835AB2B9EF}"/>
            </a:ext>
          </a:extLst>
        </p:cNvPr>
        <p:cNvGrpSpPr/>
        <p:nvPr/>
      </p:nvGrpSpPr>
      <p:grpSpPr>
        <a:xfrm>
          <a:off x="0" y="0"/>
          <a:ext cx="0" cy="0"/>
          <a:chOff x="0" y="0"/>
          <a:chExt cx="0" cy="0"/>
        </a:xfrm>
      </p:grpSpPr>
      <p:sp>
        <p:nvSpPr>
          <p:cNvPr id="2" name="文本框 1">
            <a:extLst>
              <a:ext uri="{FF2B5EF4-FFF2-40B4-BE49-F238E27FC236}">
                <a16:creationId xmlns:a16="http://schemas.microsoft.com/office/drawing/2014/main" id="{8533ADDD-1651-67C6-3CE4-E158DDC8D9A6}"/>
              </a:ext>
            </a:extLst>
          </p:cNvPr>
          <p:cNvSpPr txBox="1"/>
          <p:nvPr/>
        </p:nvSpPr>
        <p:spPr>
          <a:xfrm>
            <a:off x="495300" y="526851"/>
            <a:ext cx="17297400" cy="9233297"/>
          </a:xfrm>
          <a:prstGeom prst="rect">
            <a:avLst/>
          </a:prstGeom>
          <a:noFill/>
        </p:spPr>
        <p:txBody>
          <a:bodyPr wrap="square" rtlCol="0">
            <a:spAutoFit/>
          </a:bodyPr>
          <a:lstStyle/>
          <a:p>
            <a:pPr marL="457200" indent="-457200">
              <a:buFont typeface="Arial" panose="020B0604020202020204" pitchFamily="34" charset="0"/>
              <a:buChar char="•"/>
            </a:pPr>
            <a:r>
              <a:rPr lang="en-US" altLang="zh-CN" sz="3300" kern="100" dirty="0">
                <a:latin typeface="Times New Roman" panose="02020603050405020304" pitchFamily="18" charset="0"/>
                <a:ea typeface="DengXian" panose="02010600030101010101" pitchFamily="2" charset="-122"/>
                <a:cs typeface="Times New Roman" panose="02020603050405020304" pitchFamily="18" charset="0"/>
              </a:rPr>
              <a:t>Pennycook, A. (2017). The cultural politics of English as an international language. London: Routledge.</a:t>
            </a:r>
            <a:endParaRPr lang="zh-CN" altLang="zh-CN" sz="3300" kern="100" dirty="0">
              <a:latin typeface="Times New Roman" panose="02020603050405020304" pitchFamily="18" charset="0"/>
              <a:ea typeface="DengXian" panose="02010600030101010101" pitchFamily="2" charset="-122"/>
              <a:cs typeface="Times New Roman" panose="02020603050405020304" pitchFamily="18" charset="0"/>
            </a:endParaRPr>
          </a:p>
          <a:p>
            <a:pPr marL="457200" lvl="0" indent="-457200">
              <a:buFont typeface="Arial" panose="020B0604020202020204" pitchFamily="34" charset="0"/>
              <a:buChar char="•"/>
            </a:pPr>
            <a:r>
              <a:rPr lang="en-US" altLang="zh-CN" sz="3300" kern="100" dirty="0">
                <a:latin typeface="Times New Roman" panose="02020603050405020304" pitchFamily="18" charset="0"/>
                <a:ea typeface="DengXian" panose="02010600030101010101" pitchFamily="2" charset="-122"/>
                <a:cs typeface="Times New Roman" panose="02020603050405020304" pitchFamily="18" charset="0"/>
              </a:rPr>
              <a:t>Quinto, E. J. M., Ong, A. K. S., Yabut, G. U., et al. (2024). Prejudice towards regional accents of Philippine English. English World-Wide, 45(2), 133-154.</a:t>
            </a:r>
            <a:endParaRPr lang="zh-CN" altLang="zh-CN" sz="3300" kern="100" dirty="0">
              <a:latin typeface="Times New Roman" panose="02020603050405020304" pitchFamily="18" charset="0"/>
              <a:ea typeface="DengXian" panose="02010600030101010101" pitchFamily="2" charset="-122"/>
              <a:cs typeface="Times New Roman" panose="02020603050405020304" pitchFamily="18" charset="0"/>
            </a:endParaRPr>
          </a:p>
          <a:p>
            <a:pPr marL="457200" lvl="0" indent="-457200">
              <a:buFont typeface="Arial" panose="020B0604020202020204" pitchFamily="34" charset="0"/>
              <a:buChar char="•"/>
            </a:pPr>
            <a:r>
              <a:rPr lang="en-US" altLang="zh-CN" sz="3300" kern="100" dirty="0">
                <a:latin typeface="Times New Roman" panose="02020603050405020304" pitchFamily="18" charset="0"/>
                <a:ea typeface="DengXian" panose="02010600030101010101" pitchFamily="2" charset="-122"/>
                <a:cs typeface="Times New Roman" panose="02020603050405020304" pitchFamily="18" charset="0"/>
              </a:rPr>
              <a:t>Schneider, E.W. (2007). Postcolonial English: Varieties around the world. Cambridge: Cambridge University Press.</a:t>
            </a:r>
            <a:endParaRPr lang="zh-CN" altLang="zh-CN" sz="3300" kern="100" dirty="0">
              <a:latin typeface="Times New Roman" panose="02020603050405020304" pitchFamily="18" charset="0"/>
              <a:ea typeface="DengXian" panose="02010600030101010101" pitchFamily="2" charset="-122"/>
              <a:cs typeface="Times New Roman" panose="02020603050405020304" pitchFamily="18" charset="0"/>
            </a:endParaRPr>
          </a:p>
          <a:p>
            <a:pPr marL="457200" lvl="0" indent="-457200">
              <a:buFont typeface="Arial" panose="020B0604020202020204" pitchFamily="34" charset="0"/>
              <a:buChar char="•"/>
            </a:pPr>
            <a:r>
              <a:rPr lang="en-US" altLang="zh-CN" sz="3300" kern="100" dirty="0">
                <a:latin typeface="Times New Roman" panose="02020603050405020304" pitchFamily="18" charset="0"/>
                <a:ea typeface="DengXian" panose="02010600030101010101" pitchFamily="2" charset="-122"/>
                <a:cs typeface="Times New Roman" panose="02020603050405020304" pitchFamily="18" charset="0"/>
              </a:rPr>
              <a:t>Seo, Y. &amp; Kubota, R. (2023). Exploring lived experiences of black female English teachers in South Korea: Understanding travelling intersectionality and subjectivities. Language, Culture and Curriculum, 36(1), 21–38.</a:t>
            </a:r>
            <a:endParaRPr lang="zh-CN" altLang="zh-CN" sz="3300" kern="100" dirty="0">
              <a:latin typeface="Times New Roman" panose="02020603050405020304" pitchFamily="18" charset="0"/>
              <a:ea typeface="DengXian" panose="02010600030101010101" pitchFamily="2" charset="-122"/>
              <a:cs typeface="Times New Roman" panose="02020603050405020304" pitchFamily="18" charset="0"/>
            </a:endParaRPr>
          </a:p>
          <a:p>
            <a:pPr marL="457200" lvl="0" indent="-457200">
              <a:buFont typeface="Arial" panose="020B0604020202020204" pitchFamily="34" charset="0"/>
              <a:buChar char="•"/>
            </a:pPr>
            <a:r>
              <a:rPr lang="en-US" altLang="zh-CN" sz="3300" kern="100" dirty="0">
                <a:latin typeface="Times New Roman" panose="02020603050405020304" pitchFamily="18" charset="0"/>
                <a:ea typeface="DengXian" panose="02010600030101010101" pitchFamily="2" charset="-122"/>
                <a:cs typeface="Times New Roman" panose="02020603050405020304" pitchFamily="18" charset="0"/>
              </a:rPr>
              <a:t>Tupas, R. (ed.) (2024). Investigating Unequal </a:t>
            </a:r>
            <a:r>
              <a:rPr lang="en-US" altLang="zh-CN" sz="3300" kern="100" dirty="0" err="1">
                <a:latin typeface="Times New Roman" panose="02020603050405020304" pitchFamily="18" charset="0"/>
                <a:ea typeface="DengXian" panose="02010600030101010101" pitchFamily="2" charset="-122"/>
                <a:cs typeface="Times New Roman" panose="02020603050405020304" pitchFamily="18" charset="0"/>
              </a:rPr>
              <a:t>Englishes</a:t>
            </a:r>
            <a:r>
              <a:rPr lang="en-US" altLang="zh-CN" sz="3300" kern="100" dirty="0">
                <a:latin typeface="Times New Roman" panose="02020603050405020304" pitchFamily="18" charset="0"/>
                <a:ea typeface="DengXian" panose="02010600030101010101" pitchFamily="2" charset="-122"/>
                <a:cs typeface="Times New Roman" panose="02020603050405020304" pitchFamily="18" charset="0"/>
              </a:rPr>
              <a:t>. London: Understanding, Researching and </a:t>
            </a:r>
            <a:r>
              <a:rPr lang="en-US" altLang="zh-CN" sz="3300" kern="100" dirty="0" err="1">
                <a:latin typeface="Times New Roman" panose="02020603050405020304" pitchFamily="18" charset="0"/>
                <a:ea typeface="DengXian" panose="02010600030101010101" pitchFamily="2" charset="-122"/>
                <a:cs typeface="Times New Roman" panose="02020603050405020304" pitchFamily="18" charset="0"/>
              </a:rPr>
              <a:t>Analysing</a:t>
            </a:r>
            <a:r>
              <a:rPr lang="en-US" altLang="zh-CN" sz="3300" kern="100" dirty="0">
                <a:latin typeface="Times New Roman" panose="02020603050405020304" pitchFamily="18" charset="0"/>
                <a:ea typeface="DengXian" panose="02010600030101010101" pitchFamily="2" charset="-122"/>
                <a:cs typeface="Times New Roman" panose="02020603050405020304" pitchFamily="18" charset="0"/>
              </a:rPr>
              <a:t> Inequalities of the </a:t>
            </a:r>
            <a:r>
              <a:rPr lang="en-US" altLang="zh-CN" sz="3300" kern="100" dirty="0" err="1">
                <a:latin typeface="Times New Roman" panose="02020603050405020304" pitchFamily="18" charset="0"/>
                <a:ea typeface="DengXian" panose="02010600030101010101" pitchFamily="2" charset="-122"/>
                <a:cs typeface="Times New Roman" panose="02020603050405020304" pitchFamily="18" charset="0"/>
              </a:rPr>
              <a:t>Englishes</a:t>
            </a:r>
            <a:r>
              <a:rPr lang="en-US" altLang="zh-CN" sz="3300" kern="100" dirty="0">
                <a:latin typeface="Times New Roman" panose="02020603050405020304" pitchFamily="18" charset="0"/>
                <a:ea typeface="DengXian" panose="02010600030101010101" pitchFamily="2" charset="-122"/>
                <a:cs typeface="Times New Roman" panose="02020603050405020304" pitchFamily="18" charset="0"/>
              </a:rPr>
              <a:t> of the World. Routledge. </a:t>
            </a:r>
            <a:r>
              <a:rPr lang="en-US" altLang="zh-CN" sz="3300" kern="100" dirty="0">
                <a:latin typeface="Times New Roman" panose="02020603050405020304" pitchFamily="18" charset="0"/>
                <a:ea typeface="DengXian" panose="02010600030101010101" pitchFamily="2" charset="-122"/>
                <a:cs typeface="Times New Roman" panose="02020603050405020304" pitchFamily="18" charset="0"/>
                <a:hlinkClick r:id="rId2">
                  <a:extLst>
                    <a:ext uri="{A12FA001-AC4F-418D-AE19-62706E023703}">
                      <ahyp:hlinkClr xmlns:ahyp="http://schemas.microsoft.com/office/drawing/2018/hyperlinkcolor" val="tx"/>
                    </a:ext>
                  </a:extLst>
                </a:hlinkClick>
              </a:rPr>
              <a:t>https://doi.org/10.4324/9781003355885</a:t>
            </a:r>
            <a:endParaRPr lang="en-US" altLang="zh-CN" sz="3300" kern="100" dirty="0">
              <a:latin typeface="Times New Roman" panose="02020603050405020304" pitchFamily="18" charset="0"/>
              <a:ea typeface="DengXian" panose="02010600030101010101" pitchFamily="2" charset="-122"/>
              <a:cs typeface="Times New Roman" panose="02020603050405020304" pitchFamily="18" charset="0"/>
            </a:endParaRPr>
          </a:p>
          <a:p>
            <a:pPr marL="457200" indent="-457200">
              <a:buFont typeface="Arial" panose="020B0604020202020204" pitchFamily="34" charset="0"/>
              <a:buChar char="•"/>
            </a:pPr>
            <a:r>
              <a:rPr lang="en-US" altLang="zh-CN" sz="3300" kern="100" dirty="0">
                <a:latin typeface="Times New Roman" panose="02020603050405020304" pitchFamily="18" charset="0"/>
                <a:ea typeface="DengXian" panose="02010600030101010101" pitchFamily="2" charset="-122"/>
                <a:cs typeface="Times New Roman" panose="02020603050405020304" pitchFamily="18" charset="0"/>
              </a:rPr>
              <a:t>Wang, Y., </a:t>
            </a:r>
            <a:r>
              <a:rPr lang="en-US" altLang="zh-CN" sz="3300" kern="100" dirty="0" err="1">
                <a:latin typeface="Times New Roman" panose="02020603050405020304" pitchFamily="18" charset="0"/>
                <a:ea typeface="DengXian" panose="02010600030101010101" pitchFamily="2" charset="-122"/>
                <a:cs typeface="Times New Roman" panose="02020603050405020304" pitchFamily="18" charset="0"/>
              </a:rPr>
              <a:t>Kaatari</a:t>
            </a:r>
            <a:r>
              <a:rPr lang="en-US" altLang="zh-CN" sz="3300" kern="100" dirty="0">
                <a:latin typeface="Times New Roman" panose="02020603050405020304" pitchFamily="18" charset="0"/>
                <a:ea typeface="DengXian" panose="02010600030101010101" pitchFamily="2" charset="-122"/>
                <a:cs typeface="Times New Roman" panose="02020603050405020304" pitchFamily="18" charset="0"/>
              </a:rPr>
              <a:t>, H., Larsson, T., Xiong, H. &amp; Liu, F. (2025) 'Introducing the Chinese Learner English Corpus (CLEC): A new resource for exploring the impact of extramural activities on L2 writing', Studies in Second Language Acquisition, 47, pp. 1469–1487. </a:t>
            </a:r>
            <a:r>
              <a:rPr lang="en-US" altLang="zh-CN" sz="3300" kern="100" dirty="0">
                <a:latin typeface="Times New Roman" panose="02020603050405020304" pitchFamily="18" charset="0"/>
                <a:ea typeface="DengXian" panose="02010600030101010101" pitchFamily="2" charset="-122"/>
                <a:cs typeface="Times New Roman" panose="02020603050405020304" pitchFamily="18" charset="0"/>
                <a:hlinkClick r:id="rId3">
                  <a:extLst>
                    <a:ext uri="{A12FA001-AC4F-418D-AE19-62706E023703}">
                      <ahyp:hlinkClr xmlns:ahyp="http://schemas.microsoft.com/office/drawing/2018/hyperlinkcolor" val="tx"/>
                    </a:ext>
                  </a:extLst>
                </a:hlinkClick>
              </a:rPr>
              <a:t>https://doi.org/10.1017/S0272263125101332</a:t>
            </a:r>
            <a:endParaRPr lang="zh-CN" altLang="zh-CN" sz="3300" kern="100" dirty="0">
              <a:latin typeface="Times New Roman" panose="02020603050405020304" pitchFamily="18" charset="0"/>
              <a:ea typeface="DengXian" panose="02010600030101010101" pitchFamily="2" charset="-122"/>
              <a:cs typeface="Times New Roman" panose="02020603050405020304" pitchFamily="18" charset="0"/>
            </a:endParaRPr>
          </a:p>
          <a:p>
            <a:pPr marL="457200" indent="-457200">
              <a:buFont typeface="Arial" panose="020B0604020202020204" pitchFamily="34" charset="0"/>
              <a:buChar char="•"/>
            </a:pPr>
            <a:r>
              <a:rPr lang="en-US" altLang="zh-CN" sz="3300" kern="100" dirty="0">
                <a:latin typeface="Times New Roman" panose="02020603050405020304" pitchFamily="18" charset="0"/>
                <a:ea typeface="DengXian" panose="02010600030101010101" pitchFamily="2" charset="-122"/>
                <a:cs typeface="Times New Roman" panose="02020603050405020304" pitchFamily="18" charset="0"/>
              </a:rPr>
              <a:t>Wilkinson, M. T. (2019). What do they think of me? A semi-ethnographic investigation into student stereotypes and biases towards teachers. The New English Teacher, 10(1), </a:t>
            </a:r>
            <a:r>
              <a:rPr lang="en-US" altLang="zh-CN" sz="3300" kern="100">
                <a:latin typeface="Times New Roman" panose="02020603050405020304" pitchFamily="18" charset="0"/>
                <a:ea typeface="DengXian" panose="02010600030101010101" pitchFamily="2" charset="-122"/>
                <a:cs typeface="Times New Roman" panose="02020603050405020304" pitchFamily="18" charset="0"/>
              </a:rPr>
              <a:t>45–62.</a:t>
            </a:r>
          </a:p>
        </p:txBody>
      </p:sp>
    </p:spTree>
    <p:extLst>
      <p:ext uri="{BB962C8B-B14F-4D97-AF65-F5344CB8AC3E}">
        <p14:creationId xmlns:p14="http://schemas.microsoft.com/office/powerpoint/2010/main" val="4098620848"/>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bg>
      <p:bgPr>
        <a:solidFill>
          <a:srgbClr val="EBEBEB"/>
        </a:solidFill>
        <a:effectLst/>
      </p:bgPr>
    </p:bg>
    <p:spTree>
      <p:nvGrpSpPr>
        <p:cNvPr id="1" name="">
          <a:extLst>
            <a:ext uri="{FF2B5EF4-FFF2-40B4-BE49-F238E27FC236}">
              <a16:creationId xmlns:a16="http://schemas.microsoft.com/office/drawing/2014/main" id="{5737BFCD-6F29-58F5-35B8-632F329172E0}"/>
            </a:ext>
          </a:extLst>
        </p:cNvPr>
        <p:cNvGrpSpPr/>
        <p:nvPr/>
      </p:nvGrpSpPr>
      <p:grpSpPr>
        <a:xfrm>
          <a:off x="0" y="0"/>
          <a:ext cx="0" cy="0"/>
          <a:chOff x="0" y="0"/>
          <a:chExt cx="0" cy="0"/>
        </a:xfrm>
      </p:grpSpPr>
      <p:sp>
        <p:nvSpPr>
          <p:cNvPr id="2" name="文本框 1">
            <a:extLst>
              <a:ext uri="{FF2B5EF4-FFF2-40B4-BE49-F238E27FC236}">
                <a16:creationId xmlns:a16="http://schemas.microsoft.com/office/drawing/2014/main" id="{A565BC85-98D0-FCE5-2476-9BC2C1BEFAA5}"/>
              </a:ext>
            </a:extLst>
          </p:cNvPr>
          <p:cNvSpPr txBox="1"/>
          <p:nvPr/>
        </p:nvSpPr>
        <p:spPr>
          <a:xfrm>
            <a:off x="495300" y="526851"/>
            <a:ext cx="17297400" cy="2123658"/>
          </a:xfrm>
          <a:prstGeom prst="rect">
            <a:avLst/>
          </a:prstGeom>
          <a:noFill/>
        </p:spPr>
        <p:txBody>
          <a:bodyPr wrap="square" rtlCol="0">
            <a:spAutoFit/>
          </a:bodyPr>
          <a:lstStyle/>
          <a:p>
            <a:pPr marL="457200" indent="-457200">
              <a:buFont typeface="Arial" panose="020B0604020202020204" pitchFamily="34" charset="0"/>
              <a:buChar char="•"/>
            </a:pPr>
            <a:r>
              <a:rPr lang="en-US" altLang="zh-CN" sz="3300" kern="100" dirty="0">
                <a:latin typeface="Times New Roman" panose="02020603050405020304" pitchFamily="18" charset="0"/>
                <a:ea typeface="DengXian" panose="02010600030101010101" pitchFamily="2" charset="-122"/>
                <a:cs typeface="Times New Roman" panose="02020603050405020304" pitchFamily="18" charset="0"/>
              </a:rPr>
              <a:t>Xu, W. (2025). “They prefer white people and American English”: Racialized English language teaching, African English teachers and identity insecurity in China. TESOL Quarterly, 59(4), 1841-1863.</a:t>
            </a:r>
            <a:endParaRPr lang="zh-CN" altLang="zh-CN" sz="3300" kern="100" dirty="0">
              <a:latin typeface="Times New Roman" panose="02020603050405020304" pitchFamily="18" charset="0"/>
              <a:ea typeface="DengXian" panose="02010600030101010101" pitchFamily="2" charset="-122"/>
              <a:cs typeface="Times New Roman" panose="02020603050405020304" pitchFamily="18" charset="0"/>
            </a:endParaRPr>
          </a:p>
          <a:p>
            <a:pPr marL="457200" lvl="0" indent="-457200">
              <a:buFont typeface="Arial" panose="020B0604020202020204" pitchFamily="34" charset="0"/>
              <a:buChar char="•"/>
            </a:pPr>
            <a:endParaRPr lang="zh-CN" altLang="zh-CN" sz="3300" kern="100" dirty="0">
              <a:latin typeface="Times New Roman" panose="02020603050405020304" pitchFamily="18" charset="0"/>
              <a:ea typeface="DengXian" panose="02010600030101010101" pitchFamily="2" charset="-122"/>
              <a:cs typeface="Times New Roman" panose="02020603050405020304" pitchFamily="18" charset="0"/>
            </a:endParaRPr>
          </a:p>
        </p:txBody>
      </p:sp>
    </p:spTree>
    <p:extLst>
      <p:ext uri="{BB962C8B-B14F-4D97-AF65-F5344CB8AC3E}">
        <p14:creationId xmlns:p14="http://schemas.microsoft.com/office/powerpoint/2010/main" val="2694206286"/>
      </p:ext>
    </p:extLst>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bg>
      <p:bgPr>
        <a:solidFill>
          <a:srgbClr val="F3F5F5"/>
        </a:solidFill>
        <a:effectLst/>
      </p:bgPr>
    </p:bg>
    <p:spTree>
      <p:nvGrpSpPr>
        <p:cNvPr id="1" name=""/>
        <p:cNvGrpSpPr/>
        <p:nvPr/>
      </p:nvGrpSpPr>
      <p:grpSpPr>
        <a:xfrm>
          <a:off x="0" y="0"/>
          <a:ext cx="0" cy="0"/>
          <a:chOff x="0" y="0"/>
          <a:chExt cx="0" cy="0"/>
        </a:xfrm>
      </p:grpSpPr>
      <p:sp>
        <p:nvSpPr>
          <p:cNvPr id="3" name="Freeform 3"/>
          <p:cNvSpPr/>
          <p:nvPr/>
        </p:nvSpPr>
        <p:spPr>
          <a:xfrm>
            <a:off x="14412032" y="2464249"/>
            <a:ext cx="13744635" cy="8229600"/>
          </a:xfrm>
          <a:custGeom>
            <a:avLst/>
            <a:gdLst/>
            <a:ahLst/>
            <a:cxnLst/>
            <a:rect l="l" t="t" r="r" b="b"/>
            <a:pathLst>
              <a:path w="13744635" h="8229600">
                <a:moveTo>
                  <a:pt x="0" y="0"/>
                </a:moveTo>
                <a:lnTo>
                  <a:pt x="13744634" y="0"/>
                </a:lnTo>
                <a:lnTo>
                  <a:pt x="13744634" y="8229600"/>
                </a:lnTo>
                <a:lnTo>
                  <a:pt x="0" y="8229600"/>
                </a:lnTo>
                <a:lnTo>
                  <a:pt x="0" y="0"/>
                </a:lnTo>
                <a:close/>
              </a:path>
            </a:pathLst>
          </a:custGeom>
          <a:blipFill>
            <a:blip r:embed="rId2"/>
            <a:stretch>
              <a:fillRect/>
            </a:stretch>
          </a:blipFill>
        </p:spPr>
        <p:txBody>
          <a:bodyPr/>
          <a:lstStyle/>
          <a:p>
            <a:endParaRPr lang="zh-CN" altLang="en-US"/>
          </a:p>
        </p:txBody>
      </p:sp>
      <p:sp>
        <p:nvSpPr>
          <p:cNvPr id="4" name="AutoShape 4"/>
          <p:cNvSpPr/>
          <p:nvPr/>
        </p:nvSpPr>
        <p:spPr>
          <a:xfrm>
            <a:off x="0" y="8296416"/>
            <a:ext cx="18288000" cy="0"/>
          </a:xfrm>
          <a:prstGeom prst="line">
            <a:avLst/>
          </a:prstGeom>
          <a:ln w="9525" cap="flat">
            <a:solidFill>
              <a:srgbClr val="000000"/>
            </a:solidFill>
            <a:prstDash val="solid"/>
            <a:headEnd type="none" w="sm" len="sm"/>
            <a:tailEnd type="none" w="sm" len="sm"/>
          </a:ln>
        </p:spPr>
        <p:txBody>
          <a:bodyPr/>
          <a:lstStyle/>
          <a:p>
            <a:endParaRPr lang="zh-CN" altLang="en-US"/>
          </a:p>
        </p:txBody>
      </p:sp>
      <p:sp>
        <p:nvSpPr>
          <p:cNvPr id="5" name="Freeform 5"/>
          <p:cNvSpPr/>
          <p:nvPr/>
        </p:nvSpPr>
        <p:spPr>
          <a:xfrm rot="-5400000">
            <a:off x="-5796559" y="-2976919"/>
            <a:ext cx="9429266" cy="9405692"/>
          </a:xfrm>
          <a:custGeom>
            <a:avLst/>
            <a:gdLst/>
            <a:ahLst/>
            <a:cxnLst/>
            <a:rect l="l" t="t" r="r" b="b"/>
            <a:pathLst>
              <a:path w="9429266" h="9405692">
                <a:moveTo>
                  <a:pt x="0" y="0"/>
                </a:moveTo>
                <a:lnTo>
                  <a:pt x="9429265" y="0"/>
                </a:lnTo>
                <a:lnTo>
                  <a:pt x="9429265" y="9405692"/>
                </a:lnTo>
                <a:lnTo>
                  <a:pt x="0" y="9405692"/>
                </a:lnTo>
                <a:lnTo>
                  <a:pt x="0" y="0"/>
                </a:lnTo>
                <a:close/>
              </a:path>
            </a:pathLst>
          </a:custGeom>
          <a:blipFill>
            <a:blip r:embed="rId3">
              <a:alphaModFix amt="75000"/>
            </a:blip>
            <a:stretch>
              <a:fillRect/>
            </a:stretch>
          </a:blipFill>
        </p:spPr>
        <p:txBody>
          <a:bodyPr/>
          <a:lstStyle/>
          <a:p>
            <a:endParaRPr lang="zh-CN" altLang="en-US"/>
          </a:p>
        </p:txBody>
      </p:sp>
      <p:sp>
        <p:nvSpPr>
          <p:cNvPr id="12" name="TextBox 3">
            <a:extLst>
              <a:ext uri="{FF2B5EF4-FFF2-40B4-BE49-F238E27FC236}">
                <a16:creationId xmlns:a16="http://schemas.microsoft.com/office/drawing/2014/main" id="{0057AEAD-2393-9A17-A1AB-CADA4651060C}"/>
              </a:ext>
            </a:extLst>
          </p:cNvPr>
          <p:cNvSpPr txBox="1"/>
          <p:nvPr/>
        </p:nvSpPr>
        <p:spPr>
          <a:xfrm>
            <a:off x="1028700" y="2742345"/>
            <a:ext cx="16230600" cy="2123658"/>
          </a:xfrm>
          <a:prstGeom prst="rect">
            <a:avLst/>
          </a:prstGeom>
        </p:spPr>
        <p:txBody>
          <a:bodyPr lIns="0" tIns="0" rIns="0" bIns="0" rtlCol="0" anchor="t">
            <a:spAutoFit/>
          </a:bodyPr>
          <a:lstStyle/>
          <a:p>
            <a:pPr algn="ctr"/>
            <a:r>
              <a:rPr lang="en-US" sz="13800" spc="-319" dirty="0">
                <a:solidFill>
                  <a:srgbClr val="000000"/>
                </a:solidFill>
                <a:latin typeface="Source Serif Pro"/>
                <a:ea typeface="Source Serif Pro"/>
                <a:cs typeface="Source Serif Pro"/>
                <a:sym typeface="Source Serif Pro"/>
              </a:rPr>
              <a:t>THANK YOU!</a:t>
            </a:r>
            <a:endParaRPr lang="en-US" sz="13800" spc="-319" dirty="0">
              <a:solidFill>
                <a:srgbClr val="24629A"/>
              </a:solidFill>
              <a:latin typeface="Source Serif Pro"/>
              <a:ea typeface="Source Serif Pro"/>
              <a:cs typeface="Source Serif Pro"/>
              <a:sym typeface="Source Serif Pro"/>
            </a:endParaRPr>
          </a:p>
        </p:txBody>
      </p:sp>
    </p:spTree>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Office 主题​​">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等线 Light"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等线"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Props/app.xml><?xml version="1.0" encoding="utf-8"?>
<Properties xmlns="http://schemas.openxmlformats.org/officeDocument/2006/extended-properties" xmlns:vt="http://schemas.openxmlformats.org/officeDocument/2006/docPropsVTypes">
  <TotalTime>2123</TotalTime>
  <Words>3446</Words>
  <Application>Microsoft Macintosh PowerPoint</Application>
  <PresentationFormat>自定义</PresentationFormat>
  <Paragraphs>161</Paragraphs>
  <Slides>33</Slides>
  <Notes>2</Notes>
  <HiddenSlides>0</HiddenSlides>
  <MMClips>0</MMClips>
  <ScaleCrop>false</ScaleCrop>
  <HeadingPairs>
    <vt:vector size="6" baseType="variant">
      <vt:variant>
        <vt:lpstr>已用的字体</vt:lpstr>
      </vt:variant>
      <vt:variant>
        <vt:i4>6</vt:i4>
      </vt:variant>
      <vt:variant>
        <vt:lpstr>主题</vt:lpstr>
      </vt:variant>
      <vt:variant>
        <vt:i4>1</vt:i4>
      </vt:variant>
      <vt:variant>
        <vt:lpstr>幻灯片标题</vt:lpstr>
      </vt:variant>
      <vt:variant>
        <vt:i4>33</vt:i4>
      </vt:variant>
    </vt:vector>
  </HeadingPairs>
  <TitlesOfParts>
    <vt:vector size="40" baseType="lpstr">
      <vt:lpstr>Calibri</vt:lpstr>
      <vt:lpstr>等线</vt:lpstr>
      <vt:lpstr>ui-sans-serif</vt:lpstr>
      <vt:lpstr>Source Serif Pro</vt:lpstr>
      <vt:lpstr>Arial</vt:lpstr>
      <vt:lpstr>Times New Roman</vt:lpstr>
      <vt:lpstr>Office Theme</vt:lpstr>
      <vt:lpstr>PowerPoint 演示文稿</vt:lpstr>
      <vt:lpstr>PowerPoint 演示文稿</vt:lpstr>
      <vt:lpstr>PowerPoint 演示文稿</vt:lpstr>
      <vt:lpstr>PowerPoint 演示文稿</vt:lpstr>
      <vt:lpstr>PowerPoint 演示文稿</vt:lpstr>
      <vt:lpstr>PowerPoint 演示文稿</vt:lpstr>
      <vt:lpstr>PowerPoint 演示文稿</vt:lpstr>
      <vt:lpstr>PowerPoint 演示文稿</vt:lpstr>
      <vt:lpstr>PowerPoint 演示文稿</vt:lpstr>
      <vt:lpstr>PowerPoint 演示文稿</vt:lpstr>
      <vt:lpstr>PowerPoint 演示文稿</vt:lpstr>
      <vt:lpstr>PowerPoint 演示文稿</vt:lpstr>
      <vt:lpstr>PowerPoint 演示文稿</vt:lpstr>
      <vt:lpstr>PowerPoint 演示文稿</vt:lpstr>
      <vt:lpstr>PowerPoint 演示文稿</vt:lpstr>
      <vt:lpstr>PowerPoint 演示文稿</vt:lpstr>
      <vt:lpstr>PowerPoint 演示文稿</vt:lpstr>
      <vt:lpstr>PowerPoint 演示文稿</vt:lpstr>
      <vt:lpstr>PowerPoint 演示文稿</vt:lpstr>
      <vt:lpstr>PowerPoint 演示文稿</vt:lpstr>
      <vt:lpstr>PowerPoint 演示文稿</vt:lpstr>
      <vt:lpstr>PowerPoint 演示文稿</vt:lpstr>
      <vt:lpstr>PowerPoint 演示文稿</vt:lpstr>
      <vt:lpstr>PowerPoint 演示文稿</vt:lpstr>
      <vt:lpstr>PowerPoint 演示文稿</vt:lpstr>
      <vt:lpstr>PowerPoint 演示文稿</vt:lpstr>
      <vt:lpstr>PowerPoint 演示文稿</vt:lpstr>
      <vt:lpstr>PowerPoint 演示文稿</vt:lpstr>
      <vt:lpstr>PowerPoint 演示文稿</vt:lpstr>
      <vt:lpstr>PowerPoint 演示文稿</vt:lpstr>
      <vt:lpstr>PowerPoint 演示文稿</vt:lpstr>
      <vt:lpstr>PowerPoint 演示文稿</vt:lpstr>
      <vt:lpstr>PowerPoint 演示文稿</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Business Goal Setting Infographic Slides 副本</dc:title>
  <cp:lastModifiedBy>18881</cp:lastModifiedBy>
  <cp:revision>43</cp:revision>
  <dcterms:created xsi:type="dcterms:W3CDTF">2006-08-16T00:00:00Z</dcterms:created>
  <dcterms:modified xsi:type="dcterms:W3CDTF">2026-01-15T03:30:35Z</dcterms:modified>
  <dc:identifier>DAGf7mD15fE</dc:identifier>
</cp:coreProperties>
</file>