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3" r:id="rId1"/>
  </p:sldMasterIdLst>
  <p:notesMasterIdLst>
    <p:notesMasterId r:id="rId14"/>
  </p:notesMasterIdLst>
  <p:sldIdLst>
    <p:sldId id="256" r:id="rId2"/>
    <p:sldId id="273" r:id="rId3"/>
    <p:sldId id="257" r:id="rId4"/>
    <p:sldId id="279" r:id="rId5"/>
    <p:sldId id="260" r:id="rId6"/>
    <p:sldId id="268" r:id="rId7"/>
    <p:sldId id="267" r:id="rId8"/>
    <p:sldId id="271" r:id="rId9"/>
    <p:sldId id="275" r:id="rId10"/>
    <p:sldId id="274" r:id="rId11"/>
    <p:sldId id="277" r:id="rId12"/>
    <p:sldId id="272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348" autoAdjust="0"/>
    <p:restoredTop sz="86039" autoAdjust="0"/>
  </p:normalViewPr>
  <p:slideViewPr>
    <p:cSldViewPr snapToGrid="0">
      <p:cViewPr varScale="1">
        <p:scale>
          <a:sx n="100" d="100"/>
          <a:sy n="100" d="100"/>
        </p:scale>
        <p:origin x="184" y="33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FAD6BA-DFCC-4769-A8D0-F551E7C515A5}" type="datetimeFigureOut">
              <a:rPr lang="en-GB" smtClean="0"/>
              <a:pPr/>
              <a:t>29/11/2025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F99539-3F25-4034-BBFE-41A13FDF725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8703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99539-3F25-4034-BBFE-41A13FDF7251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3959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99539-3F25-4034-BBFE-41A13FDF7251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7783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99539-3F25-4034-BBFE-41A13FDF7251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7279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99539-3F25-4034-BBFE-41A13FDF7251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0859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99539-3F25-4034-BBFE-41A13FDF7251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6349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89220E-F51E-12FD-1257-085A2E315A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E3F7C5-A861-E79D-4700-BB25F819E65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7ABBCD-8A08-2318-6C97-33F5F7510F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661894-ACAC-935B-6CED-F5ECC31B5B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99539-3F25-4034-BBFE-41A13FDF7251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7638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6E0D62-430E-A4B6-1C08-05A4B1ABD0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E59B0D-80B3-30E1-AA50-EADAC795CA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71B1C4-8AED-FDCF-BB5D-F3137C42C0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CEF053-DC5C-09D4-3E89-5BCF30CB8F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99539-3F25-4034-BBFE-41A13FDF7251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7208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99539-3F25-4034-BBFE-41A13FDF7251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8525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264893-45F9-9FCA-1756-264D76C6DD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C663417-D67D-21CA-892A-D6D5D2A392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A94A4B-DF1D-CAD4-146E-FB33D1B021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60D29D-9F62-BE7B-0484-D49D67F896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99539-3F25-4034-BBFE-41A13FDF7251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7560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B5DA3E-E75C-E6CE-D49C-E8CBFF3A59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BB58501-1CE0-7F2A-822C-8C94DAF811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4CA114-D802-C48A-EF37-06A1331EE3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4C29B0-15C6-99F2-FD8D-C3BAEB9E6F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99539-3F25-4034-BBFE-41A13FDF7251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7088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0948AD-C2A2-3AD0-D16D-D98E65CFAC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E6BE67-5B6D-C33E-E40F-902C748AAE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9074B7-F960-5F7A-1A24-3393F455FD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A69CDF-8440-7DBF-0CC0-7D05DEB383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99539-3F25-4034-BBFE-41A13FDF7251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7862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99539-3F25-4034-BBFE-41A13FDF7251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8428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E1645F5E-9256-48B7-A3B5-61BC0695DFE3}" type="datetimeFigureOut">
              <a:rPr lang="en-GB" smtClean="0"/>
              <a:pPr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EE702300-61FF-441C-96A5-1E4108AF1C4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7604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5F5E-9256-48B7-A3B5-61BC0695DFE3}" type="datetimeFigureOut">
              <a:rPr lang="en-GB" smtClean="0"/>
              <a:pPr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02300-61FF-441C-96A5-1E4108AF1C4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3953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1645F5E-9256-48B7-A3B5-61BC0695DFE3}" type="datetimeFigureOut">
              <a:rPr lang="en-GB" smtClean="0"/>
              <a:pPr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E702300-61FF-441C-96A5-1E4108AF1C4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6732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5F5E-9256-48B7-A3B5-61BC0695DFE3}" type="datetimeFigureOut">
              <a:rPr lang="en-GB" smtClean="0"/>
              <a:pPr/>
              <a:t>29/11/2025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02300-61FF-441C-96A5-1E4108AF1C4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005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5F5E-9256-48B7-A3B5-61BC0695DFE3}" type="datetimeFigureOut">
              <a:rPr lang="en-GB" smtClean="0"/>
              <a:pPr/>
              <a:t>29/11/2025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02300-61FF-441C-96A5-1E4108AF1C4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0662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5F5E-9256-48B7-A3B5-61BC0695DFE3}" type="datetimeFigureOut">
              <a:rPr lang="en-GB" smtClean="0"/>
              <a:pPr/>
              <a:t>29/11/2025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02300-61FF-441C-96A5-1E4108AF1C4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242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5F5E-9256-48B7-A3B5-61BC0695DFE3}" type="datetimeFigureOut">
              <a:rPr lang="en-GB" smtClean="0"/>
              <a:pPr/>
              <a:t>29/11/2025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02300-61FF-441C-96A5-1E4108AF1C4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0655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5F5E-9256-48B7-A3B5-61BC0695DFE3}" type="datetimeFigureOut">
              <a:rPr lang="en-GB" smtClean="0"/>
              <a:pPr/>
              <a:t>29/11/2025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02300-61FF-441C-96A5-1E4108AF1C4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8335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5F5E-9256-48B7-A3B5-61BC0695DFE3}" type="datetimeFigureOut">
              <a:rPr lang="en-GB" smtClean="0"/>
              <a:pPr/>
              <a:t>29/11/2025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02300-61FF-441C-96A5-1E4108AF1C4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7308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5F5E-9256-48B7-A3B5-61BC0695DFE3}" type="datetimeFigureOut">
              <a:rPr lang="en-GB" smtClean="0"/>
              <a:pPr/>
              <a:t>29/11/2025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02300-61FF-441C-96A5-1E4108AF1C4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999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1645F5E-9256-48B7-A3B5-61BC0695DFE3}" type="datetimeFigureOut">
              <a:rPr lang="en-GB" smtClean="0"/>
              <a:pPr/>
              <a:t>29/11/2025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E702300-61FF-441C-96A5-1E4108AF1C4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4227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1645F5E-9256-48B7-A3B5-61BC0695DFE3}" type="datetimeFigureOut">
              <a:rPr lang="en-GB" smtClean="0"/>
              <a:pPr/>
              <a:t>29/11/2025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E702300-61FF-441C-96A5-1E4108AF1C4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947982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1645F5E-9256-48B7-A3B5-61BC0695DFE3}" type="datetimeFigureOut">
              <a:rPr lang="en-GB" smtClean="0"/>
              <a:pPr/>
              <a:t>29/11/2025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E702300-61FF-441C-96A5-1E4108AF1C4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4939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5F5E-9256-48B7-A3B5-61BC0695DFE3}" type="datetimeFigureOut">
              <a:rPr lang="en-GB" smtClean="0"/>
              <a:pPr/>
              <a:t>29/11/2025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02300-61FF-441C-96A5-1E4108AF1C4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4445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5F5E-9256-48B7-A3B5-61BC0695DFE3}" type="datetimeFigureOut">
              <a:rPr lang="en-GB" smtClean="0"/>
              <a:pPr/>
              <a:t>29/11/2025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02300-61FF-441C-96A5-1E4108AF1C4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5556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5F5E-9256-48B7-A3B5-61BC0695DFE3}" type="datetimeFigureOut">
              <a:rPr lang="en-GB" smtClean="0"/>
              <a:pPr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02300-61FF-441C-96A5-1E4108AF1C4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9381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1645F5E-9256-48B7-A3B5-61BC0695DFE3}" type="datetimeFigureOut">
              <a:rPr lang="en-GB" smtClean="0"/>
              <a:pPr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E702300-61FF-441C-96A5-1E4108AF1C4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3870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5F5E-9256-48B7-A3B5-61BC0695DFE3}" type="datetimeFigureOut">
              <a:rPr lang="en-GB" smtClean="0"/>
              <a:pPr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02300-61FF-441C-96A5-1E4108AF1C4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0015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45F5E-9256-48B7-A3B5-61BC0695DFE3}" type="datetimeFigureOut">
              <a:rPr lang="en-GB" smtClean="0"/>
              <a:pPr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702300-61FF-441C-96A5-1E4108AF1C4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6045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94" r:id="rId1"/>
    <p:sldLayoutId id="2147483995" r:id="rId2"/>
    <p:sldLayoutId id="2147483996" r:id="rId3"/>
    <p:sldLayoutId id="2147483997" r:id="rId4"/>
    <p:sldLayoutId id="2147483998" r:id="rId5"/>
    <p:sldLayoutId id="2147483999" r:id="rId6"/>
    <p:sldLayoutId id="2147484000" r:id="rId7"/>
    <p:sldLayoutId id="2147484001" r:id="rId8"/>
    <p:sldLayoutId id="2147484002" r:id="rId9"/>
    <p:sldLayoutId id="2147484003" r:id="rId10"/>
    <p:sldLayoutId id="2147484004" r:id="rId11"/>
    <p:sldLayoutId id="2147484005" r:id="rId12"/>
    <p:sldLayoutId id="2147484006" r:id="rId13"/>
    <p:sldLayoutId id="2147484007" r:id="rId14"/>
    <p:sldLayoutId id="2147484008" r:id="rId15"/>
    <p:sldLayoutId id="2147484009" r:id="rId16"/>
    <p:sldLayoutId id="2147484010" r:id="rId17"/>
    <p:sldLayoutId id="2147484011" r:id="rId18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5576774-41AC-BE3A-0751-5B18A4228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1953928"/>
            <a:ext cx="8534400" cy="1482291"/>
          </a:xfrm>
        </p:spPr>
        <p:txBody>
          <a:bodyPr>
            <a:noAutofit/>
          </a:bodyPr>
          <a:lstStyle/>
          <a:p>
            <a:r>
              <a:rPr lang="en-GB" sz="3600" b="1" dirty="0">
                <a:latin typeface="Arial" pitchFamily="34" charset="0"/>
                <a:cs typeface="Arial" pitchFamily="34" charset="0"/>
              </a:rPr>
              <a:t>Future People Management Strategy for </a:t>
            </a:r>
            <a:r>
              <a:rPr lang="en-GB" sz="3600" b="1" dirty="0" err="1">
                <a:latin typeface="Arial" pitchFamily="34" charset="0"/>
                <a:cs typeface="Arial" pitchFamily="34" charset="0"/>
              </a:rPr>
              <a:t>BrightWave</a:t>
            </a:r>
            <a:r>
              <a:rPr lang="en-GB" sz="3600" b="1" dirty="0">
                <a:latin typeface="Arial" pitchFamily="34" charset="0"/>
                <a:cs typeface="Arial" pitchFamily="34" charset="0"/>
              </a:rPr>
              <a:t> Services Ltd</a:t>
            </a:r>
            <a:endParaRPr lang="en-GB" sz="3600" b="1" cap="none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>
          <a:xfrm>
            <a:off x="684211" y="4340995"/>
            <a:ext cx="8535990" cy="12224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Student name: </a:t>
            </a:r>
            <a:r>
              <a:rPr lang="en-GB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Florina</a:t>
            </a:r>
            <a: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Dinitica</a:t>
            </a:r>
            <a:endParaRPr lang="en-US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Student ID number: 2321857</a:t>
            </a:r>
            <a:endParaRPr lang="en-US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Lecturer: Rebecca Francis-Davies</a:t>
            </a:r>
            <a:endParaRPr lang="en-US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3"/>
          <a:stretch>
            <a:fillRect/>
          </a:stretch>
        </p:blipFill>
        <p:spPr>
          <a:xfrm>
            <a:off x="427390" y="253818"/>
            <a:ext cx="2789986" cy="921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9961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21100-4595-2CD4-D891-405F457DF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6773" y="503039"/>
            <a:ext cx="7518453" cy="1087575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Slides that follow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9C3756-8E28-27D6-C0A6-1C80D03BB0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4914" y="1655545"/>
            <a:ext cx="8979420" cy="4243583"/>
          </a:xfrm>
        </p:spPr>
        <p:txBody>
          <a:bodyPr>
            <a:normAutofit lnSpcReduction="10000"/>
          </a:bodyPr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Introduction and Strategic Context</a:t>
            </a:r>
          </a:p>
          <a:p>
            <a:pPr algn="ctr"/>
            <a:r>
              <a:rPr lang="en-US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Evolving Role of People Managers</a:t>
            </a:r>
          </a:p>
          <a:p>
            <a:pPr algn="ctr"/>
            <a:r>
              <a:rPr lang="en-US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Theoretical Foundations of Effective People Management</a:t>
            </a:r>
          </a:p>
          <a:p>
            <a:pPr algn="ctr"/>
            <a:r>
              <a:rPr lang="en-US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Organisational Culture &amp; Engagement Drivers</a:t>
            </a:r>
          </a:p>
          <a:p>
            <a:pPr algn="ctr"/>
            <a:r>
              <a:rPr lang="en-US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Leadership and Performance Link</a:t>
            </a:r>
          </a:p>
          <a:p>
            <a:pPr algn="ctr"/>
            <a:r>
              <a:rPr lang="en-US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Wellbeing and Employee Support Practices</a:t>
            </a:r>
          </a:p>
          <a:p>
            <a:pPr algn="ctr"/>
            <a:r>
              <a:rPr lang="en-US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Implementation Plan	</a:t>
            </a:r>
          </a:p>
          <a:p>
            <a:pPr algn="ctr"/>
            <a:r>
              <a:rPr lang="en-US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Strategic Outcomes and KPIs</a:t>
            </a:r>
          </a:p>
          <a:p>
            <a:pPr algn="ctr"/>
            <a:r>
              <a:rPr lang="en-US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Conclusion</a:t>
            </a:r>
          </a:p>
          <a:p>
            <a:pPr algn="ctr"/>
            <a:r>
              <a:rPr lang="en-US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References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53848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8182E09-2BEB-CC0B-6A8A-9AB590BBB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8303" y="226110"/>
            <a:ext cx="8955393" cy="1386790"/>
          </a:xfrm>
        </p:spPr>
        <p:txBody>
          <a:bodyPr>
            <a:normAutofit fontScale="90000"/>
          </a:bodyPr>
          <a:lstStyle/>
          <a:p>
            <a:pPr algn="ctr"/>
            <a:br>
              <a:rPr lang="en-US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en-US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Introduction and Strategic Context</a:t>
            </a:r>
            <a:endParaRPr lang="en-GB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D19662-585B-7084-CF5B-FFFF66D662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318" y="1177814"/>
            <a:ext cx="8778206" cy="5527786"/>
          </a:xfrm>
        </p:spPr>
        <p:txBody>
          <a:bodyPr>
            <a:normAutofit/>
          </a:bodyPr>
          <a:lstStyle/>
          <a:p>
            <a:pPr lvl="0" algn="just"/>
            <a:endParaRPr lang="en-US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algn="just"/>
            <a:endParaRPr lang="en-US" dirty="0">
              <a:latin typeface="Arial" pitchFamily="34" charset="0"/>
              <a:cs typeface="Arial" pitchFamily="34" charset="0"/>
            </a:endParaRPr>
          </a:p>
          <a:p>
            <a:pPr lvl="0" algn="just"/>
            <a:endParaRPr lang="en-US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algn="just"/>
            <a:r>
              <a:rPr 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People are the organization’s most valuable asset and must be managed  strategically.</a:t>
            </a:r>
          </a:p>
          <a:p>
            <a:pPr lvl="0" algn="just"/>
            <a:endParaRPr lang="en-US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algn="just"/>
            <a:r>
              <a:rPr 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High turnover signals failure to align people with organizational mission.</a:t>
            </a:r>
          </a:p>
          <a:p>
            <a:pPr lvl="0" algn="just"/>
            <a:endParaRPr lang="en-US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algn="just"/>
            <a:r>
              <a:rPr 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Effective management requires treating employees as contributors, not costs.</a:t>
            </a:r>
          </a:p>
          <a:p>
            <a:pPr lvl="0" algn="just"/>
            <a:endParaRPr lang="en-IN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64151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0C89F-4EE6-D7F0-FC72-703D14F0D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739" y="131887"/>
            <a:ext cx="10118519" cy="1188720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Evolving Role of People Managers</a:t>
            </a:r>
            <a:endParaRPr lang="en-GB" sz="36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5AC8EB-9141-BF44-99AD-18462BB93E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874" y="1145120"/>
            <a:ext cx="8530958" cy="5580993"/>
          </a:xfrm>
        </p:spPr>
        <p:txBody>
          <a:bodyPr>
            <a:normAutofit/>
          </a:bodyPr>
          <a:lstStyle/>
          <a:p>
            <a:pPr lvl="0" algn="just"/>
            <a:endParaRPr lang="en-GB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algn="just"/>
            <a:endParaRPr lang="en-GB" dirty="0">
              <a:latin typeface="Arial" pitchFamily="34" charset="0"/>
              <a:cs typeface="Arial" pitchFamily="34" charset="0"/>
            </a:endParaRPr>
          </a:p>
          <a:p>
            <a:pPr lvl="0" algn="just"/>
            <a:endParaRPr lang="en-GB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algn="just"/>
            <a: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People managers are now not required to be just administrators, but also strategic leaders and coaches.</a:t>
            </a:r>
          </a:p>
          <a:p>
            <a:pPr lvl="0" algn="just"/>
            <a:endParaRPr lang="en-IN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algn="just"/>
            <a: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Important competencies for such managerial roads can need emotional intelligence as well as digital.</a:t>
            </a:r>
          </a:p>
          <a:p>
            <a:pPr lvl="0" algn="just"/>
            <a:endParaRPr lang="en-IN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algn="just"/>
            <a: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Managers in the current generation should be aligning workforce capabilities with strategy goals (Armstrong &amp; Taylor, 2023).</a:t>
            </a:r>
            <a:endParaRPr lang="en-IN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07355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A5799-1BF4-DD5F-D4C5-223CC2A4C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698" y="231041"/>
            <a:ext cx="10728603" cy="1408572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Theoretical Foundations of Effective People Management</a:t>
            </a:r>
            <a:endParaRPr lang="en-GB" sz="36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E40816-67F6-B570-367A-99AABF1942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396" y="1639613"/>
            <a:ext cx="8756225" cy="4987345"/>
          </a:xfrm>
        </p:spPr>
        <p:txBody>
          <a:bodyPr>
            <a:noAutofit/>
          </a:bodyPr>
          <a:lstStyle/>
          <a:p>
            <a:pPr lvl="0" algn="just"/>
            <a:endParaRPr lang="en-US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algn="just"/>
            <a:endParaRPr lang="en-US" dirty="0">
              <a:latin typeface="Arial" pitchFamily="34" charset="0"/>
              <a:cs typeface="Arial" pitchFamily="34" charset="0"/>
            </a:endParaRPr>
          </a:p>
          <a:p>
            <a:pPr lvl="0" algn="just"/>
            <a:r>
              <a:rPr 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Resource-Based View: human capital as a source of sustained competitive advantage  (Barney, 1991).</a:t>
            </a:r>
          </a:p>
          <a:p>
            <a:pPr lvl="0" algn="just"/>
            <a:endParaRPr lang="en-US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algn="just"/>
            <a:r>
              <a:rPr 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HR practices must build valuable, rare, inimitable, and non-substitutable capabilities  (Barney, 1991).</a:t>
            </a:r>
          </a:p>
          <a:p>
            <a:pPr lvl="0" algn="just"/>
            <a:endParaRPr lang="en-US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algn="just"/>
            <a:r>
              <a:rPr 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Strategic HRM links theory to practice through structured policies and systems ( Armstrong &amp; Taylor, 2023).</a:t>
            </a:r>
          </a:p>
        </p:txBody>
      </p:sp>
    </p:spTree>
    <p:extLst>
      <p:ext uri="{BB962C8B-B14F-4D97-AF65-F5344CB8AC3E}">
        <p14:creationId xmlns:p14="http://schemas.microsoft.com/office/powerpoint/2010/main" val="41695612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89D5BB-BFC3-A36C-E835-FC29074101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832B9-2BD2-3184-B7CA-C774D9F42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462" y="698219"/>
            <a:ext cx="11761076" cy="564476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>
                <a:latin typeface="Arial" pitchFamily="34" charset="0"/>
                <a:cs typeface="Arial" pitchFamily="34" charset="0"/>
              </a:rPr>
              <a:t>Organisational Culture &amp; Engagement Drivers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AF0A20-217D-0779-14F0-8D1C348891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465" y="1371600"/>
            <a:ext cx="8259780" cy="4963143"/>
          </a:xfrm>
        </p:spPr>
        <p:txBody>
          <a:bodyPr>
            <a:normAutofit/>
          </a:bodyPr>
          <a:lstStyle/>
          <a:p>
            <a:endParaRPr lang="en-US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en-US" dirty="0">
              <a:latin typeface="Arial" pitchFamily="34" charset="0"/>
              <a:cs typeface="Arial" pitchFamily="34" charset="0"/>
            </a:endParaRPr>
          </a:p>
          <a:p>
            <a:r>
              <a:rPr 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Culture must align with competitive strategy :cost leadership or differentiation (Porter, 1985).</a:t>
            </a:r>
          </a:p>
          <a:p>
            <a:endParaRPr lang="en-US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en-US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Shared values and clarity in roles drive engagement and reduce uncertainty(Porter, 1985).</a:t>
            </a:r>
          </a:p>
          <a:p>
            <a:endParaRPr lang="en-US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CIPD frameworks support culture-building through competency and engagement models (CIPD, 2023</a:t>
            </a:r>
            <a:r>
              <a:rPr lang="en-US" dirty="0">
                <a:solidFill>
                  <a:schemeClr val="tx1"/>
                </a:solidFill>
              </a:rPr>
              <a:t>).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7174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DE798B-E159-5E5A-8252-C7B63F290C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86071-20CD-E0C5-5078-57ECFA29F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0786" y="142482"/>
            <a:ext cx="8430427" cy="1508517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Leadership and Performance Link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A88AA0-86CE-65CB-DD59-0D1C601DC9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411" y="827010"/>
            <a:ext cx="11120083" cy="5888508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endParaRPr lang="en-US" sz="1800" dirty="0">
              <a:solidFill>
                <a:schemeClr val="tx1"/>
              </a:solidFill>
            </a:endParaRPr>
          </a:p>
          <a:p>
            <a:pPr lvl="0" algn="just">
              <a:lnSpc>
                <a:spcPct val="150000"/>
              </a:lnSpc>
            </a:pPr>
            <a:endParaRPr lang="en-US" sz="1800" dirty="0">
              <a:solidFill>
                <a:schemeClr val="tx1"/>
              </a:solidFill>
            </a:endParaRPr>
          </a:p>
          <a:p>
            <a:pPr lvl="0" algn="just">
              <a:lnSpc>
                <a:spcPct val="100000"/>
              </a:lnSpc>
            </a:pPr>
            <a:endParaRPr lang="en-US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00000"/>
              </a:lnSpc>
            </a:pPr>
            <a:r>
              <a:rPr 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Leadership clarifies goals, removes barriers, and boosts motivation ( Yukl, 2006)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Effective leaders balance task-oriented and relationship-oriented behaviors (Yukl, 2006)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HR systems reinforce leadership development through structured training and coaching (Armstrong &amp; Taylor, 2023)</a:t>
            </a:r>
            <a:endParaRPr lang="en-IN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41214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E759B-3754-7001-D013-FAB135C33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833" y="427062"/>
            <a:ext cx="10290333" cy="728637"/>
          </a:xfrm>
        </p:spPr>
        <p:txBody>
          <a:bodyPr>
            <a:normAutofit fontScale="90000"/>
          </a:bodyPr>
          <a:lstStyle/>
          <a:p>
            <a:pPr algn="ctr"/>
            <a:br>
              <a:rPr lang="en-US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en-US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Wellbeing and Employee Support Practices</a:t>
            </a:r>
            <a:endParaRPr lang="en-GB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57068-1D35-0D85-1D19-BE3A0D4701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909" y="1854200"/>
            <a:ext cx="11560849" cy="4576737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endParaRPr lang="en-US" dirty="0">
              <a:solidFill>
                <a:schemeClr val="tx1"/>
              </a:solidFill>
              <a:latin typeface="Arial" pitchFamily="34" charset="0"/>
              <a:ea typeface="Calibri" panose="020F0502020204030204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Arial" pitchFamily="34" charset="0"/>
                <a:ea typeface="Calibri" panose="020F0502020204030204" pitchFamily="34" charset="0"/>
                <a:cs typeface="Arial" pitchFamily="34" charset="0"/>
              </a:rPr>
              <a:t>Wellbeing integrated into HR strategy enhances engagement and retention.</a:t>
            </a: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Arial" pitchFamily="34" charset="0"/>
                <a:ea typeface="Calibri" panose="020F0502020204030204" pitchFamily="34" charset="0"/>
                <a:cs typeface="Arial" pitchFamily="34" charset="0"/>
              </a:rPr>
              <a:t>CIPD highlights mental health, flexible work, and employee assistance programs (CIPD, 2023)</a:t>
            </a: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Arial" pitchFamily="34" charset="0"/>
                <a:ea typeface="Calibri" panose="020F0502020204030204" pitchFamily="34" charset="0"/>
                <a:cs typeface="Arial" pitchFamily="34" charset="0"/>
              </a:rPr>
              <a:t> HR practices must embed wellbeing into performance and culture systems (Armstrong &amp; Taylor, 2023; CIPD, 2023)</a:t>
            </a:r>
            <a:endParaRPr lang="en-US" sz="2000" dirty="0">
              <a:solidFill>
                <a:schemeClr val="tx1"/>
              </a:solidFill>
              <a:effectLst/>
              <a:latin typeface="Arial" pitchFamily="34" charset="0"/>
              <a:ea typeface="Calibri" panose="020F0502020204030204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04404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615AFB-DE35-1612-80FD-0843B9FACC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A5838-B331-3978-9F0A-ABFF9429B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840" y="470619"/>
            <a:ext cx="10736318" cy="459546"/>
          </a:xfrm>
        </p:spPr>
        <p:txBody>
          <a:bodyPr>
            <a:noAutofit/>
          </a:bodyPr>
          <a:lstStyle/>
          <a:p>
            <a:pPr algn="ctr"/>
            <a:r>
              <a:rPr lang="en-US" sz="3600" b="1" dirty="0">
                <a:latin typeface="Arial" pitchFamily="34" charset="0"/>
                <a:cs typeface="Arial" pitchFamily="34" charset="0"/>
              </a:rPr>
              <a:t>Implementation Plan</a:t>
            </a:r>
            <a:endParaRPr lang="en-GB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FA50E-7692-43B1-0AA2-A988A6779C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965" y="1657725"/>
            <a:ext cx="11556069" cy="3515711"/>
          </a:xfrm>
        </p:spPr>
        <p:txBody>
          <a:bodyPr>
            <a:normAutofit/>
          </a:bodyPr>
          <a:lstStyle/>
          <a:p>
            <a:pPr lvl="0"/>
            <a:r>
              <a:rPr lang="en-IN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 periodic plans</a:t>
            </a:r>
          </a:p>
          <a:p>
            <a:pPr lvl="0"/>
            <a:endParaRPr lang="en-IN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/>
            <a:r>
              <a:rPr lang="en-IN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First plan involves communication of the strategy</a:t>
            </a:r>
          </a:p>
          <a:p>
            <a:pPr lvl="0"/>
            <a:endParaRPr lang="en-IN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/>
            <a:r>
              <a:rPr lang="en-IN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Second plan involves deployment of appraisal</a:t>
            </a:r>
          </a:p>
          <a:p>
            <a:pPr lvl="0"/>
            <a:endParaRPr lang="en-IN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/>
            <a:r>
              <a:rPr lang="en-IN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Third one involves culture reinforcement</a:t>
            </a:r>
          </a:p>
          <a:p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83246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169A9E-769C-B56D-3DE5-C60AE60D32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DF07B-0BA2-47B0-49B6-A309D8D41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1866" y="555464"/>
            <a:ext cx="6768265" cy="465624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Strategic Outcomes and KPIs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F33987-83D3-73B6-318E-D35DCDA84E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630" y="1888191"/>
            <a:ext cx="11572739" cy="3081618"/>
          </a:xfrm>
        </p:spPr>
        <p:txBody>
          <a:bodyPr>
            <a:noAutofit/>
          </a:bodyPr>
          <a:lstStyle/>
          <a:p>
            <a:pPr lvl="0"/>
            <a:endParaRPr lang="en-IN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/>
            <a:endParaRPr lang="en-IN" dirty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en-IN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Employee Engagement Index can be measured through annual CIPD benchmark related comparisons being made consistently and genuinely.</a:t>
            </a:r>
          </a:p>
          <a:p>
            <a:pPr lvl="0"/>
            <a:endParaRPr lang="en-IN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/>
            <a:r>
              <a:rPr lang="en-IN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Leadership Capability Index can involve completion of coaching certifications.</a:t>
            </a:r>
          </a:p>
          <a:p>
            <a:pPr lvl="0"/>
            <a:endParaRPr lang="en-IN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/>
            <a:r>
              <a:rPr lang="en-IN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Retention rate related target should be upwards of 80% by the financial rate 2026.</a:t>
            </a:r>
          </a:p>
          <a:p>
            <a:pPr lvl="0" algn="just"/>
            <a:endParaRPr lang="en-IN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70338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8378BC-A098-E6AC-6D46-10A8A99A53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D0C31-50D9-F624-36A0-635C0E4ECA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3457" y="255244"/>
            <a:ext cx="5105085" cy="643391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130826-1C88-5FA9-4FE7-BBC2FA3BE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732" y="1555462"/>
            <a:ext cx="6412439" cy="4550370"/>
          </a:xfrm>
        </p:spPr>
        <p:txBody>
          <a:bodyPr>
            <a:noAutofit/>
          </a:bodyPr>
          <a:lstStyle/>
          <a:p>
            <a:pPr lvl="0" algn="just"/>
            <a:endParaRPr lang="en-IN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algn="just"/>
            <a:endParaRPr lang="en-IN" dirty="0">
              <a:latin typeface="Arial" pitchFamily="34" charset="0"/>
              <a:cs typeface="Arial" pitchFamily="34" charset="0"/>
            </a:endParaRPr>
          </a:p>
          <a:p>
            <a:pPr lvl="0" algn="just"/>
            <a:r>
              <a:rPr lang="en-IN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Effective people management is very important for creating operational excellence.</a:t>
            </a:r>
          </a:p>
          <a:p>
            <a:pPr lvl="0" algn="just"/>
            <a:endParaRPr lang="en-IN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0" algn="just"/>
            <a:r>
              <a:rPr lang="en-IN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 new age our strategy aligns leadership development as well as culture and even wellbeing.</a:t>
            </a:r>
          </a:p>
          <a:p>
            <a:pPr lvl="0" algn="just"/>
            <a:endParaRPr lang="en-IN" dirty="0">
              <a:solidFill>
                <a:schemeClr val="tx1"/>
              </a:solidFill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endParaRPr lang="en-IN" sz="1800" dirty="0">
              <a:solidFill>
                <a:schemeClr val="tx1"/>
              </a:solidFill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2AF648-8F19-1586-074B-FE8E3D3719C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947"/>
          <a:stretch>
            <a:fillRect/>
          </a:stretch>
        </p:blipFill>
        <p:spPr>
          <a:xfrm>
            <a:off x="7012494" y="2126361"/>
            <a:ext cx="4954662" cy="34050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B0A0600-6282-B6D5-6E19-DBC06A267376}"/>
              </a:ext>
            </a:extLst>
          </p:cNvPr>
          <p:cNvSpPr txBox="1"/>
          <p:nvPr/>
        </p:nvSpPr>
        <p:spPr>
          <a:xfrm>
            <a:off x="8237313" y="5560660"/>
            <a:ext cx="61107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tx1"/>
                </a:solidFill>
                <a:effectLst/>
                <a:latin typeface="Arial" pitchFamily="34" charset="0"/>
                <a:ea typeface="Calibri" panose="020F0502020204030204" pitchFamily="34" charset="0"/>
                <a:cs typeface="Arial" pitchFamily="34" charset="0"/>
              </a:rPr>
              <a:t>Boxall &amp; Macky, 2009</a:t>
            </a:r>
            <a:endParaRPr lang="en-IN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50935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D088F-C4DF-E87B-D4C4-0E792F50D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6718" y="143506"/>
            <a:ext cx="4478563" cy="472965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References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84212" y="787400"/>
            <a:ext cx="9893952" cy="5207000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</a:pPr>
            <a:endParaRPr lang="en-US" dirty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  <a:buNone/>
            </a:pPr>
            <a:endParaRPr lang="en-US" dirty="0">
              <a:solidFill>
                <a:schemeClr val="tx1"/>
              </a:solidFill>
            </a:endParaRPr>
          </a:p>
          <a:p>
            <a:pPr lvl="1">
              <a:lnSpc>
                <a:spcPct val="120000"/>
              </a:lnSpc>
            </a:pPr>
            <a:r>
              <a:rPr lang="en-US" sz="8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Armstrong, M. and Taylor, S. (2023) Armstrong’s Handbook of Human Resource Management Practice. 16th </a:t>
            </a:r>
            <a:r>
              <a:rPr lang="en-US" sz="80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edn</a:t>
            </a:r>
            <a:r>
              <a:rPr lang="en-US" sz="8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London: </a:t>
            </a:r>
            <a:r>
              <a:rPr lang="en-US" sz="80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Kogan</a:t>
            </a:r>
            <a:r>
              <a:rPr lang="en-US" sz="8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Page.</a:t>
            </a:r>
          </a:p>
          <a:p>
            <a:pPr lvl="1">
              <a:lnSpc>
                <a:spcPct val="120000"/>
              </a:lnSpc>
            </a:pPr>
            <a:r>
              <a:rPr lang="en-US" sz="8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Barney, J. (1991) ‘Firm resources and sustained competitive advantage’, Journal of Management, 17(1), pp. 99–120.</a:t>
            </a:r>
          </a:p>
          <a:p>
            <a:pPr lvl="1">
              <a:lnSpc>
                <a:spcPct val="120000"/>
              </a:lnSpc>
            </a:pPr>
            <a:r>
              <a:rPr lang="en-US" sz="8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80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Boxall</a:t>
            </a:r>
            <a:r>
              <a:rPr lang="en-US" sz="8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P. and Purcell, J. (2016) Strategy and Human Resource Management. 4th </a:t>
            </a:r>
            <a:r>
              <a:rPr lang="en-US" sz="80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edn</a:t>
            </a:r>
            <a:r>
              <a:rPr lang="en-US" sz="8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London: Palgrave Macmillan.</a:t>
            </a:r>
          </a:p>
          <a:p>
            <a:pPr lvl="1">
              <a:lnSpc>
                <a:spcPct val="120000"/>
              </a:lnSpc>
            </a:pPr>
            <a:r>
              <a:rPr lang="en-US" sz="8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CIPD (2023) People Profession 2023: Competency and Engagement Framework. Chartered Institute of Personnel and Development. Available at: https://www.cipd.co.uk</a:t>
            </a:r>
          </a:p>
          <a:p>
            <a:pPr lvl="1">
              <a:lnSpc>
                <a:spcPct val="120000"/>
              </a:lnSpc>
            </a:pPr>
            <a:r>
              <a:rPr lang="en-US" sz="80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Drucker</a:t>
            </a:r>
            <a:r>
              <a:rPr lang="en-US" sz="8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P. (1973) Management: Tasks, Responsibilities, Practices. New York: Harper &amp; Row.</a:t>
            </a:r>
          </a:p>
          <a:p>
            <a:pPr lvl="1">
              <a:lnSpc>
                <a:spcPct val="120000"/>
              </a:lnSpc>
            </a:pPr>
            <a:r>
              <a:rPr lang="en-US" sz="8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Porter, M. E. (1985) Competitive Advantage: Creating and Sustaining Superior Performance. New York: Free Press.</a:t>
            </a:r>
          </a:p>
          <a:p>
            <a:pPr lvl="1">
              <a:lnSpc>
                <a:spcPct val="120000"/>
              </a:lnSpc>
            </a:pPr>
            <a:r>
              <a:rPr lang="en-US" sz="8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80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Yukl</a:t>
            </a:r>
            <a:r>
              <a:rPr lang="en-US" sz="8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G. (2006) Leadership in Organizations. 6th </a:t>
            </a:r>
            <a:r>
              <a:rPr lang="en-US" sz="80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edn</a:t>
            </a:r>
            <a:r>
              <a:rPr lang="en-US" sz="8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Upper Saddle River, NJ: Pearson Prentice Hall.</a:t>
            </a:r>
          </a:p>
          <a:p>
            <a:pPr lvl="1">
              <a:lnSpc>
                <a:spcPct val="120000"/>
              </a:lnSpc>
            </a:pPr>
            <a:endParaRPr lang="en-US" sz="8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9717828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755</TotalTime>
  <Words>676</Words>
  <Application>Microsoft Macintosh PowerPoint</Application>
  <PresentationFormat>Widescreen</PresentationFormat>
  <Paragraphs>107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Calibri</vt:lpstr>
      <vt:lpstr>Century Gothic</vt:lpstr>
      <vt:lpstr>Symbol</vt:lpstr>
      <vt:lpstr>Vapor Trail</vt:lpstr>
      <vt:lpstr>Future People Management Strategy for BrightWave Services Ltd</vt:lpstr>
      <vt:lpstr>Slides that follow</vt:lpstr>
      <vt:lpstr> Introduction and Strategic Context</vt:lpstr>
      <vt:lpstr>Evolving Role of People Managers</vt:lpstr>
      <vt:lpstr>Theoretical Foundations of Effective People Management</vt:lpstr>
      <vt:lpstr>Organisational Culture &amp; Engagement Drivers</vt:lpstr>
      <vt:lpstr>Leadership and Performance Link</vt:lpstr>
      <vt:lpstr> Wellbeing and Employee Support Practices</vt:lpstr>
      <vt:lpstr>Implementation Plan</vt:lpstr>
      <vt:lpstr>Strategic Outcomes and KPIs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People Management Strategy -  BrightWave Services Ltd.</dc:title>
  <dc:creator>Cristian Dinicuta</dc:creator>
  <cp:lastModifiedBy>Cristian Dinicuta</cp:lastModifiedBy>
  <cp:revision>38</cp:revision>
  <dcterms:created xsi:type="dcterms:W3CDTF">2025-01-29T18:17:57Z</dcterms:created>
  <dcterms:modified xsi:type="dcterms:W3CDTF">2025-11-29T11:11:33Z</dcterms:modified>
</cp:coreProperties>
</file>