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4" r:id="rId1"/>
  </p:sldMasterIdLst>
  <p:notesMasterIdLst>
    <p:notesMasterId r:id="rId16"/>
  </p:notesMasterIdLst>
  <p:sldIdLst>
    <p:sldId id="256" r:id="rId2"/>
    <p:sldId id="257" r:id="rId3"/>
    <p:sldId id="258" r:id="rId4"/>
    <p:sldId id="259" r:id="rId5"/>
    <p:sldId id="260" r:id="rId6"/>
    <p:sldId id="261" r:id="rId7"/>
    <p:sldId id="262" r:id="rId8"/>
    <p:sldId id="271"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16A21CA-76EA-4513-A9C1-052A5FAA35B6}">
          <p14:sldIdLst>
            <p14:sldId id="256"/>
            <p14:sldId id="257"/>
            <p14:sldId id="258"/>
            <p14:sldId id="259"/>
            <p14:sldId id="260"/>
            <p14:sldId id="261"/>
            <p14:sldId id="262"/>
            <p14:sldId id="271"/>
            <p14:sldId id="263"/>
            <p14:sldId id="265"/>
            <p14:sldId id="266"/>
            <p14:sldId id="267"/>
            <p14:sldId id="268"/>
            <p14:sldId id="269"/>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754"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am Shahzad" userId="b76a947cbf7a9a63" providerId="LiveId" clId="{4B701ECE-33EC-42DC-8C49-D12922C02051}"/>
    <pc:docChg chg="undo custSel addSld delSld modSld addSection delSection modSection">
      <pc:chgData name="Iram Shahzad" userId="b76a947cbf7a9a63" providerId="LiveId" clId="{4B701ECE-33EC-42DC-8C49-D12922C02051}" dt="2026-02-16T12:20:32.671" v="811" actId="20577"/>
      <pc:docMkLst>
        <pc:docMk/>
      </pc:docMkLst>
      <pc:sldChg chg="add del">
        <pc:chgData name="Iram Shahzad" userId="b76a947cbf7a9a63" providerId="LiveId" clId="{4B701ECE-33EC-42DC-8C49-D12922C02051}" dt="2026-02-16T12:11:54.712" v="4" actId="2696"/>
        <pc:sldMkLst>
          <pc:docMk/>
          <pc:sldMk cId="1737074378" sldId="263"/>
        </pc:sldMkLst>
      </pc:sldChg>
      <pc:sldChg chg="add del">
        <pc:chgData name="Iram Shahzad" userId="b76a947cbf7a9a63" providerId="LiveId" clId="{4B701ECE-33EC-42DC-8C49-D12922C02051}" dt="2026-02-16T12:11:54.712" v="4" actId="2696"/>
        <pc:sldMkLst>
          <pc:docMk/>
          <pc:sldMk cId="4101161930" sldId="265"/>
        </pc:sldMkLst>
      </pc:sldChg>
      <pc:sldChg chg="add del">
        <pc:chgData name="Iram Shahzad" userId="b76a947cbf7a9a63" providerId="LiveId" clId="{4B701ECE-33EC-42DC-8C49-D12922C02051}" dt="2026-02-16T12:11:54.712" v="4" actId="2696"/>
        <pc:sldMkLst>
          <pc:docMk/>
          <pc:sldMk cId="848585029" sldId="266"/>
        </pc:sldMkLst>
      </pc:sldChg>
      <pc:sldChg chg="add del">
        <pc:chgData name="Iram Shahzad" userId="b76a947cbf7a9a63" providerId="LiveId" clId="{4B701ECE-33EC-42DC-8C49-D12922C02051}" dt="2026-02-16T12:11:54.712" v="4" actId="2696"/>
        <pc:sldMkLst>
          <pc:docMk/>
          <pc:sldMk cId="2796259373" sldId="267"/>
        </pc:sldMkLst>
      </pc:sldChg>
      <pc:sldChg chg="add del">
        <pc:chgData name="Iram Shahzad" userId="b76a947cbf7a9a63" providerId="LiveId" clId="{4B701ECE-33EC-42DC-8C49-D12922C02051}" dt="2026-02-16T12:11:54.712" v="4" actId="2696"/>
        <pc:sldMkLst>
          <pc:docMk/>
          <pc:sldMk cId="2154268635" sldId="268"/>
        </pc:sldMkLst>
      </pc:sldChg>
      <pc:sldChg chg="add del">
        <pc:chgData name="Iram Shahzad" userId="b76a947cbf7a9a63" providerId="LiveId" clId="{4B701ECE-33EC-42DC-8C49-D12922C02051}" dt="2026-02-16T12:11:54.712" v="4" actId="2696"/>
        <pc:sldMkLst>
          <pc:docMk/>
          <pc:sldMk cId="3066222273" sldId="269"/>
        </pc:sldMkLst>
      </pc:sldChg>
      <pc:sldChg chg="new add del">
        <pc:chgData name="Iram Shahzad" userId="b76a947cbf7a9a63" providerId="LiveId" clId="{4B701ECE-33EC-42DC-8C49-D12922C02051}" dt="2026-02-16T12:12:09.249" v="5" actId="2696"/>
        <pc:sldMkLst>
          <pc:docMk/>
          <pc:sldMk cId="1524522326" sldId="270"/>
        </pc:sldMkLst>
      </pc:sldChg>
      <pc:sldChg chg="modSp new add del mod">
        <pc:chgData name="Iram Shahzad" userId="b76a947cbf7a9a63" providerId="LiveId" clId="{4B701ECE-33EC-42DC-8C49-D12922C02051}" dt="2026-02-16T12:20:32.671" v="811" actId="20577"/>
        <pc:sldMkLst>
          <pc:docMk/>
          <pc:sldMk cId="1341381170" sldId="271"/>
        </pc:sldMkLst>
        <pc:spChg chg="mod">
          <ac:chgData name="Iram Shahzad" userId="b76a947cbf7a9a63" providerId="LiveId" clId="{4B701ECE-33EC-42DC-8C49-D12922C02051}" dt="2026-02-16T12:12:34.234" v="38" actId="20577"/>
          <ac:spMkLst>
            <pc:docMk/>
            <pc:sldMk cId="1341381170" sldId="271"/>
            <ac:spMk id="2" creationId="{A4AA46D8-F864-4F70-8127-E4E165049B59}"/>
          </ac:spMkLst>
        </pc:spChg>
        <pc:spChg chg="mod">
          <ac:chgData name="Iram Shahzad" userId="b76a947cbf7a9a63" providerId="LiveId" clId="{4B701ECE-33EC-42DC-8C49-D12922C02051}" dt="2026-02-16T12:20:32.671" v="811" actId="20577"/>
          <ac:spMkLst>
            <pc:docMk/>
            <pc:sldMk cId="1341381170" sldId="271"/>
            <ac:spMk id="3" creationId="{9156BB92-C7AB-4F7B-B831-E3DE58DBF7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CFF683-9070-427C-8F47-BCAB023F3C2B}"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9D5A57-DF01-4098-8455-9ACA560A6B5B}" type="slidenum">
              <a:rPr lang="en-GB" smtClean="0"/>
              <a:t>‹#›</a:t>
            </a:fld>
            <a:endParaRPr lang="en-GB"/>
          </a:p>
        </p:txBody>
      </p:sp>
    </p:spTree>
    <p:extLst>
      <p:ext uri="{BB962C8B-B14F-4D97-AF65-F5344CB8AC3E}">
        <p14:creationId xmlns:p14="http://schemas.microsoft.com/office/powerpoint/2010/main" val="4093772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E61740-3365-472C-A0A7-4D55F6CB1F20}"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60249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FCFCC2-6D8E-4D25-ABDA-6D7DC04B0BD7}"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715175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F5BF08-596A-463C-9792-ABA02AC26537}"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3974928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79A30A-EF27-4956-BB28-9DA9D9ADF7CA}" type="datetime1">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6242944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1CBCF4-6FC1-4EBB-A4B9-5B9D18E68991}" type="datetime1">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162077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618F25B-49E5-4CEB-94E0-0AEC00217070}" type="datetime1">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928326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AC487A-55B0-4001-9E6E-7981637F0A91}" type="datetime1">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11760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9D7BD4-9A2A-41CD-8809-6A89BA4DCA3F}" type="datetime1">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409325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72B2F1-41EA-4B1A-B7C0-81F28C28C909}" type="datetime1">
              <a:rPr lang="en-GB" smtClean="0"/>
              <a:t>16/02/2026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783184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157671434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6118301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133157656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5657398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6F736-A07D-4030-98B7-73786715BF35}"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398615121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FAF83A-72EA-4BB9-AE53-62E4670DAA23}"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5217034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B9F008-93C4-4BF4-B889-6E6486BEEF89}" type="datetime1">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B58D55-2545-4215-A1ED-4D489A2FE6B8}" type="slidenum">
              <a:rPr lang="en-GB" smtClean="0"/>
              <a:t>‹#›</a:t>
            </a:fld>
            <a:endParaRPr lang="en-GB"/>
          </a:p>
        </p:txBody>
      </p:sp>
    </p:spTree>
    <p:extLst>
      <p:ext uri="{BB962C8B-B14F-4D97-AF65-F5344CB8AC3E}">
        <p14:creationId xmlns:p14="http://schemas.microsoft.com/office/powerpoint/2010/main" val="2874394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66F736-A07D-4030-98B7-73786715BF35}" type="datetime1">
              <a:rPr lang="en-GB" smtClean="0"/>
              <a:t>16/02/2026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8B58D55-2545-4215-A1ED-4D489A2FE6B8}" type="slidenum">
              <a:rPr lang="en-GB" smtClean="0"/>
              <a:t>‹#›</a:t>
            </a:fld>
            <a:endParaRPr lang="en-GB"/>
          </a:p>
        </p:txBody>
      </p:sp>
    </p:spTree>
    <p:extLst>
      <p:ext uri="{BB962C8B-B14F-4D97-AF65-F5344CB8AC3E}">
        <p14:creationId xmlns:p14="http://schemas.microsoft.com/office/powerpoint/2010/main" val="3825421786"/>
      </p:ext>
    </p:extLst>
  </p:cSld>
  <p:clrMap bg1="lt1" tx1="dk1" bg2="lt2" tx2="dk2" accent1="accent1" accent2="accent2" accent3="accent3" accent4="accent4" accent5="accent5" accent6="accent6" hlink="hlink" folHlink="folHlink"/>
  <p:sldLayoutIdLst>
    <p:sldLayoutId id="2147483985" r:id="rId1"/>
    <p:sldLayoutId id="2147483986" r:id="rId2"/>
    <p:sldLayoutId id="2147483987" r:id="rId3"/>
    <p:sldLayoutId id="2147483988" r:id="rId4"/>
    <p:sldLayoutId id="2147483989" r:id="rId5"/>
    <p:sldLayoutId id="2147483990" r:id="rId6"/>
    <p:sldLayoutId id="2147483991" r:id="rId7"/>
    <p:sldLayoutId id="2147483992" r:id="rId8"/>
    <p:sldLayoutId id="2147483993" r:id="rId9"/>
    <p:sldLayoutId id="2147483994" r:id="rId10"/>
    <p:sldLayoutId id="2147483995" r:id="rId11"/>
    <p:sldLayoutId id="2147483996" r:id="rId12"/>
    <p:sldLayoutId id="2147483997" r:id="rId13"/>
    <p:sldLayoutId id="2147483998" r:id="rId14"/>
    <p:sldLayoutId id="2147483999" r:id="rId15"/>
    <p:sldLayoutId id="2147484000"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1461E-FD48-46F9-9498-CCEBFA79F844}"/>
              </a:ext>
            </a:extLst>
          </p:cNvPr>
          <p:cNvSpPr>
            <a:spLocks noGrp="1"/>
          </p:cNvSpPr>
          <p:nvPr>
            <p:ph type="ctrTitle"/>
          </p:nvPr>
        </p:nvSpPr>
        <p:spPr/>
        <p:txBody>
          <a:bodyPr>
            <a:normAutofit fontScale="90000"/>
          </a:bodyPr>
          <a:lstStyle/>
          <a:p>
            <a:r>
              <a:rPr lang="en-GB" sz="3600" dirty="0"/>
              <a:t>Programme: BA (Hons) Leadership and Management for Workplace</a:t>
            </a:r>
            <a:br>
              <a:rPr lang="en-GB" sz="3600" dirty="0"/>
            </a:br>
            <a:br>
              <a:rPr lang="en-GB" sz="3600" dirty="0"/>
            </a:br>
            <a:r>
              <a:rPr lang="en-GB" sz="3600" dirty="0"/>
              <a:t>Developing and Managing Individuals and Teams</a:t>
            </a:r>
          </a:p>
        </p:txBody>
      </p:sp>
      <p:sp>
        <p:nvSpPr>
          <p:cNvPr id="3" name="Subtitle 2">
            <a:extLst>
              <a:ext uri="{FF2B5EF4-FFF2-40B4-BE49-F238E27FC236}">
                <a16:creationId xmlns:a16="http://schemas.microsoft.com/office/drawing/2014/main" id="{38DCD2EA-CDA2-47ED-B117-C448B2F3D8A4}"/>
              </a:ext>
            </a:extLst>
          </p:cNvPr>
          <p:cNvSpPr>
            <a:spLocks noGrp="1"/>
          </p:cNvSpPr>
          <p:nvPr>
            <p:ph type="subTitle" idx="1"/>
          </p:nvPr>
        </p:nvSpPr>
        <p:spPr/>
        <p:txBody>
          <a:bodyPr>
            <a:normAutofit fontScale="47500" lnSpcReduction="20000"/>
          </a:bodyPr>
          <a:lstStyle/>
          <a:p>
            <a:r>
              <a:rPr lang="en-GB" sz="2500" dirty="0">
                <a:effectLst/>
                <a:latin typeface="Arial" panose="020B0604020202020204" pitchFamily="34" charset="0"/>
                <a:ea typeface="Times New Roman" panose="02020603050405020304" pitchFamily="18" charset="0"/>
                <a:cs typeface="Arial" panose="020B0604020202020204" pitchFamily="34" charset="0"/>
              </a:rPr>
              <a:t>Organisation: TESCO plc</a:t>
            </a:r>
          </a:p>
          <a:p>
            <a:r>
              <a:rPr lang="en-GB" sz="2500" dirty="0">
                <a:effectLst/>
                <a:latin typeface="Arial" panose="020B0604020202020204" pitchFamily="34" charset="0"/>
                <a:ea typeface="Times New Roman" panose="02020603050405020304" pitchFamily="18" charset="0"/>
                <a:cs typeface="Arial" panose="020B0604020202020204" pitchFamily="34" charset="0"/>
              </a:rPr>
              <a:t>Lecturer name:  Doreen </a:t>
            </a:r>
            <a:r>
              <a:rPr lang="en-GB" sz="2500" dirty="0" err="1">
                <a:effectLst/>
                <a:latin typeface="Arial" panose="020B0604020202020204" pitchFamily="34" charset="0"/>
                <a:ea typeface="Times New Roman" panose="02020603050405020304" pitchFamily="18" charset="0"/>
                <a:cs typeface="Arial" panose="020B0604020202020204" pitchFamily="34" charset="0"/>
              </a:rPr>
              <a:t>Nyaa</a:t>
            </a:r>
            <a:r>
              <a:rPr lang="en-GB" sz="2500" dirty="0">
                <a:effectLst/>
                <a:latin typeface="Arial" panose="020B0604020202020204" pitchFamily="34" charset="0"/>
                <a:ea typeface="Times New Roman" panose="02020603050405020304" pitchFamily="18" charset="0"/>
                <a:cs typeface="Arial" panose="020B0604020202020204" pitchFamily="34" charset="0"/>
              </a:rPr>
              <a:t> </a:t>
            </a:r>
            <a:r>
              <a:rPr lang="en-GB" sz="2500" dirty="0" err="1">
                <a:effectLst/>
                <a:latin typeface="Arial" panose="020B0604020202020204" pitchFamily="34" charset="0"/>
                <a:ea typeface="Times New Roman" panose="02020603050405020304" pitchFamily="18" charset="0"/>
                <a:cs typeface="Arial" panose="020B0604020202020204" pitchFamily="34" charset="0"/>
              </a:rPr>
              <a:t>Amundam</a:t>
            </a:r>
            <a:endParaRPr lang="en-GB" sz="2500" dirty="0">
              <a:effectLst/>
              <a:latin typeface="Arial" panose="020B0604020202020204" pitchFamily="34" charset="0"/>
              <a:ea typeface="Times New Roman" panose="02020603050405020304" pitchFamily="18" charset="0"/>
              <a:cs typeface="Arial" panose="020B0604020202020204" pitchFamily="34" charset="0"/>
            </a:endParaRPr>
          </a:p>
          <a:p>
            <a:r>
              <a:rPr lang="en-GB" sz="2500" dirty="0">
                <a:latin typeface="Arial" panose="020B0604020202020204" pitchFamily="34" charset="0"/>
                <a:ea typeface="Times New Roman" panose="02020603050405020304" pitchFamily="18" charset="0"/>
                <a:cs typeface="Arial" panose="020B0604020202020204" pitchFamily="34" charset="0"/>
              </a:rPr>
              <a:t>LCLM5002 Component 1: Individual Presentation</a:t>
            </a:r>
            <a:r>
              <a:rPr lang="en-GB" sz="2500" dirty="0">
                <a:effectLst/>
                <a:latin typeface="Arial" panose="020B0604020202020204" pitchFamily="34" charset="0"/>
                <a:ea typeface="Times New Roman" panose="02020603050405020304" pitchFamily="18" charset="0"/>
                <a:cs typeface="Arial" panose="020B0604020202020204" pitchFamily="34" charset="0"/>
              </a:rPr>
              <a:t> </a:t>
            </a:r>
          </a:p>
          <a:p>
            <a:r>
              <a:rPr lang="en-GB" sz="2500" dirty="0">
                <a:latin typeface="Arial" panose="020B0604020202020204" pitchFamily="34" charset="0"/>
                <a:ea typeface="Times New Roman" panose="02020603050405020304" pitchFamily="18" charset="0"/>
                <a:cs typeface="Arial" panose="020B0604020202020204" pitchFamily="34" charset="0"/>
              </a:rPr>
              <a:t>   Student</a:t>
            </a:r>
            <a:r>
              <a:rPr lang="en-GB" sz="2500" dirty="0">
                <a:effectLst/>
                <a:latin typeface="Arial" panose="020B0604020202020204" pitchFamily="34" charset="0"/>
                <a:ea typeface="Times New Roman" panose="02020603050405020304" pitchFamily="18" charset="0"/>
                <a:cs typeface="Arial" panose="020B0604020202020204" pitchFamily="34" charset="0"/>
              </a:rPr>
              <a:t>: Iram Shahzad – ID 2421622</a:t>
            </a:r>
          </a:p>
          <a:p>
            <a:endParaRPr lang="en-GB" dirty="0"/>
          </a:p>
        </p:txBody>
      </p:sp>
      <p:sp>
        <p:nvSpPr>
          <p:cNvPr id="4" name="Slide Number Placeholder 3">
            <a:extLst>
              <a:ext uri="{FF2B5EF4-FFF2-40B4-BE49-F238E27FC236}">
                <a16:creationId xmlns:a16="http://schemas.microsoft.com/office/drawing/2014/main" id="{2BFAD487-068F-4B61-8884-6BA990258688}"/>
              </a:ext>
            </a:extLst>
          </p:cNvPr>
          <p:cNvSpPr>
            <a:spLocks noGrp="1"/>
          </p:cNvSpPr>
          <p:nvPr>
            <p:ph type="sldNum" sz="quarter" idx="12"/>
          </p:nvPr>
        </p:nvSpPr>
        <p:spPr/>
        <p:txBody>
          <a:bodyPr/>
          <a:lstStyle/>
          <a:p>
            <a:fld id="{08B58D55-2545-4215-A1ED-4D489A2FE6B8}" type="slidenum">
              <a:rPr lang="en-GB" smtClean="0"/>
              <a:t>1</a:t>
            </a:fld>
            <a:endParaRPr lang="en-GB"/>
          </a:p>
        </p:txBody>
      </p:sp>
    </p:spTree>
    <p:extLst>
      <p:ext uri="{BB962C8B-B14F-4D97-AF65-F5344CB8AC3E}">
        <p14:creationId xmlns:p14="http://schemas.microsoft.com/office/powerpoint/2010/main" val="3940266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6C215-9930-42AA-A95F-A54E685EAD6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Table</a:t>
            </a:r>
            <a:r>
              <a:rPr lang="en-GB" dirty="0"/>
              <a:t> of Content</a:t>
            </a:r>
          </a:p>
        </p:txBody>
      </p:sp>
      <p:sp>
        <p:nvSpPr>
          <p:cNvPr id="3" name="Content Placeholder 2">
            <a:extLst>
              <a:ext uri="{FF2B5EF4-FFF2-40B4-BE49-F238E27FC236}">
                <a16:creationId xmlns:a16="http://schemas.microsoft.com/office/drawing/2014/main" id="{47364DA8-3A4B-43D2-BB32-EB0E7B34D50B}"/>
              </a:ext>
            </a:extLst>
          </p:cNvPr>
          <p:cNvSpPr>
            <a:spLocks noGrp="1"/>
          </p:cNvSpPr>
          <p:nvPr>
            <p:ph idx="1"/>
          </p:nvPr>
        </p:nvSpPr>
        <p:spPr/>
        <p:txBody>
          <a:bodyPr>
            <a:noAutofit/>
          </a:bodyPr>
          <a:lstStyle/>
          <a:p>
            <a:r>
              <a:rPr lang="en-GB" sz="1100" dirty="0">
                <a:latin typeface="Arial" panose="020B0604020202020204" pitchFamily="34" charset="0"/>
                <a:cs typeface="Arial" panose="020B0604020202020204" pitchFamily="34" charset="0"/>
              </a:rPr>
              <a:t>Introduction to Tesco PLC</a:t>
            </a:r>
          </a:p>
          <a:p>
            <a:r>
              <a:rPr lang="en-GB" sz="1100" dirty="0">
                <a:latin typeface="Arial" panose="020B0604020202020204" pitchFamily="34" charset="0"/>
                <a:cs typeface="Arial" panose="020B0604020202020204" pitchFamily="34" charset="0"/>
              </a:rPr>
              <a:t>Recruitment Process Overview</a:t>
            </a:r>
          </a:p>
          <a:p>
            <a:r>
              <a:rPr lang="en-GB" sz="1100" dirty="0">
                <a:latin typeface="Arial" panose="020B0604020202020204" pitchFamily="34" charset="0"/>
                <a:cs typeface="Arial" panose="020B0604020202020204" pitchFamily="34" charset="0"/>
              </a:rPr>
              <a:t>Job Analysis</a:t>
            </a:r>
          </a:p>
          <a:p>
            <a:r>
              <a:rPr lang="en-GB" sz="1100" dirty="0">
                <a:latin typeface="Arial" panose="020B0604020202020204" pitchFamily="34" charset="0"/>
                <a:cs typeface="Arial" panose="020B0604020202020204" pitchFamily="34" charset="0"/>
              </a:rPr>
              <a:t>Job Description</a:t>
            </a:r>
          </a:p>
          <a:p>
            <a:r>
              <a:rPr lang="en-GB" sz="1100" dirty="0">
                <a:latin typeface="Arial" panose="020B0604020202020204" pitchFamily="34" charset="0"/>
                <a:cs typeface="Arial" panose="020B0604020202020204" pitchFamily="34" charset="0"/>
              </a:rPr>
              <a:t>Person Specification</a:t>
            </a:r>
          </a:p>
          <a:p>
            <a:r>
              <a:rPr lang="en-GB" sz="1100" dirty="0">
                <a:latin typeface="Arial" panose="020B0604020202020204" pitchFamily="34" charset="0"/>
                <a:cs typeface="Arial" panose="020B0604020202020204" pitchFamily="34" charset="0"/>
              </a:rPr>
              <a:t>Critical Analysis of Recruitment</a:t>
            </a:r>
          </a:p>
          <a:p>
            <a:r>
              <a:rPr lang="en-GB" sz="1100" dirty="0">
                <a:latin typeface="Arial" panose="020B0604020202020204" pitchFamily="34" charset="0"/>
                <a:cs typeface="Arial" panose="020B0604020202020204" pitchFamily="34" charset="0"/>
              </a:rPr>
              <a:t>Behaviourist Theory</a:t>
            </a:r>
          </a:p>
          <a:p>
            <a:r>
              <a:rPr lang="en-GB" sz="1100" dirty="0">
                <a:latin typeface="Arial" panose="020B0604020202020204" pitchFamily="34" charset="0"/>
                <a:cs typeface="Arial" panose="020B0604020202020204" pitchFamily="34" charset="0"/>
              </a:rPr>
              <a:t>Cognitivist Theory</a:t>
            </a:r>
          </a:p>
          <a:p>
            <a:r>
              <a:rPr lang="en-GB" sz="1100" dirty="0">
                <a:latin typeface="Arial" panose="020B0604020202020204" pitchFamily="34" charset="0"/>
                <a:cs typeface="Arial" panose="020B0604020202020204" pitchFamily="34" charset="0"/>
              </a:rPr>
              <a:t>Humanist / Experiential Learning</a:t>
            </a:r>
          </a:p>
          <a:p>
            <a:r>
              <a:rPr lang="en-GB" sz="1100" dirty="0">
                <a:latin typeface="Arial" panose="020B0604020202020204" pitchFamily="34" charset="0"/>
                <a:cs typeface="Arial" panose="020B0604020202020204" pitchFamily="34" charset="0"/>
              </a:rPr>
              <a:t>Conclusion</a:t>
            </a:r>
          </a:p>
          <a:p>
            <a:r>
              <a:rPr lang="en-GB" sz="1100" dirty="0">
                <a:latin typeface="Arial" panose="020B0604020202020204" pitchFamily="34" charset="0"/>
                <a:cs typeface="Arial" panose="020B0604020202020204" pitchFamily="34" charset="0"/>
              </a:rPr>
              <a:t>References</a:t>
            </a:r>
          </a:p>
        </p:txBody>
      </p:sp>
      <p:sp>
        <p:nvSpPr>
          <p:cNvPr id="4" name="Slide Number Placeholder 3">
            <a:extLst>
              <a:ext uri="{FF2B5EF4-FFF2-40B4-BE49-F238E27FC236}">
                <a16:creationId xmlns:a16="http://schemas.microsoft.com/office/drawing/2014/main" id="{F6CFD24A-2A94-4141-8E8C-054C8C05C166}"/>
              </a:ext>
            </a:extLst>
          </p:cNvPr>
          <p:cNvSpPr>
            <a:spLocks noGrp="1"/>
          </p:cNvSpPr>
          <p:nvPr>
            <p:ph type="sldNum" sz="quarter" idx="12"/>
          </p:nvPr>
        </p:nvSpPr>
        <p:spPr/>
        <p:txBody>
          <a:bodyPr/>
          <a:lstStyle/>
          <a:p>
            <a:fld id="{08B58D55-2545-4215-A1ED-4D489A2FE6B8}" type="slidenum">
              <a:rPr lang="en-GB" smtClean="0"/>
              <a:t>2</a:t>
            </a:fld>
            <a:endParaRPr lang="en-GB"/>
          </a:p>
        </p:txBody>
      </p:sp>
    </p:spTree>
    <p:extLst>
      <p:ext uri="{BB962C8B-B14F-4D97-AF65-F5344CB8AC3E}">
        <p14:creationId xmlns:p14="http://schemas.microsoft.com/office/powerpoint/2010/main" val="1672816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66E43-84D1-4C61-AE11-702FBBA0AB9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Introduction to Tesco PLC</a:t>
            </a:r>
          </a:p>
        </p:txBody>
      </p:sp>
      <p:sp>
        <p:nvSpPr>
          <p:cNvPr id="3" name="Content Placeholder 2">
            <a:extLst>
              <a:ext uri="{FF2B5EF4-FFF2-40B4-BE49-F238E27FC236}">
                <a16:creationId xmlns:a16="http://schemas.microsoft.com/office/drawing/2014/main" id="{021A741C-B45D-4D55-A0A7-2E9110053544}"/>
              </a:ext>
            </a:extLst>
          </p:cNvPr>
          <p:cNvSpPr>
            <a:spLocks noGrp="1"/>
          </p:cNvSpPr>
          <p:nvPr>
            <p:ph idx="1"/>
          </p:nvPr>
        </p:nvSpPr>
        <p:spPr/>
        <p:txBody>
          <a:bodyPr>
            <a:normAutofit/>
          </a:bodyPr>
          <a:lstStyle/>
          <a:p>
            <a:pPr marL="0" indent="0">
              <a:lnSpc>
                <a:spcPct val="150000"/>
              </a:lnSpc>
              <a:buNone/>
            </a:pPr>
            <a:r>
              <a:rPr lang="en-US" sz="1400" dirty="0">
                <a:latin typeface="Arial" pitchFamily="34" charset="0"/>
                <a:cs typeface="Arial" pitchFamily="34" charset="0"/>
              </a:rPr>
              <a:t>Tesco PLC is one of the largest food retailers in the UK, employing over 300,000 staff. The company operates in a highly competitive retail environment, which necessitates efficient recruitment to maintain its operations. With numerous stores spread across the country, successful recruitment is crucial for managing and running the business effectively. Tesco's people strategy emphasizes skills development, inclusion, and continuous growth. The company recognizes that employee skills are a key source of competitive advantage, as highlighted in its reports (Tesco PLC, 2024; CIPD, 2023).</a:t>
            </a:r>
            <a:endParaRPr lang="en-GB" sz="1400" dirty="0">
              <a:latin typeface="Arial" pitchFamily="34" charset="0"/>
              <a:cs typeface="Arial" pitchFamily="34" charset="0"/>
            </a:endParaRPr>
          </a:p>
        </p:txBody>
      </p:sp>
      <p:sp>
        <p:nvSpPr>
          <p:cNvPr id="4" name="Slide Number Placeholder 3">
            <a:extLst>
              <a:ext uri="{FF2B5EF4-FFF2-40B4-BE49-F238E27FC236}">
                <a16:creationId xmlns:a16="http://schemas.microsoft.com/office/drawing/2014/main" id="{80D31A0D-999B-4D65-B6DD-A9F5ABB66C97}"/>
              </a:ext>
            </a:extLst>
          </p:cNvPr>
          <p:cNvSpPr>
            <a:spLocks noGrp="1"/>
          </p:cNvSpPr>
          <p:nvPr>
            <p:ph type="sldNum" sz="quarter" idx="12"/>
          </p:nvPr>
        </p:nvSpPr>
        <p:spPr/>
        <p:txBody>
          <a:bodyPr/>
          <a:lstStyle/>
          <a:p>
            <a:fld id="{08B58D55-2545-4215-A1ED-4D489A2FE6B8}" type="slidenum">
              <a:rPr lang="en-GB" smtClean="0"/>
              <a:t>3</a:t>
            </a:fld>
            <a:endParaRPr lang="en-GB"/>
          </a:p>
        </p:txBody>
      </p:sp>
    </p:spTree>
    <p:extLst>
      <p:ext uri="{BB962C8B-B14F-4D97-AF65-F5344CB8AC3E}">
        <p14:creationId xmlns:p14="http://schemas.microsoft.com/office/powerpoint/2010/main" val="2135419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0D5C0-BDD7-4F90-B051-472F07C2385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Recruitment</a:t>
            </a:r>
            <a:r>
              <a:rPr lang="en-GB" dirty="0"/>
              <a:t> Process Overview</a:t>
            </a:r>
          </a:p>
        </p:txBody>
      </p:sp>
      <p:sp>
        <p:nvSpPr>
          <p:cNvPr id="3" name="Content Placeholder 2">
            <a:extLst>
              <a:ext uri="{FF2B5EF4-FFF2-40B4-BE49-F238E27FC236}">
                <a16:creationId xmlns:a16="http://schemas.microsoft.com/office/drawing/2014/main" id="{26449209-5BC7-4EE2-9215-A2D3C508CD97}"/>
              </a:ext>
            </a:extLst>
          </p:cNvPr>
          <p:cNvSpPr>
            <a:spLocks noGrp="1"/>
          </p:cNvSpPr>
          <p:nvPr>
            <p:ph idx="1"/>
          </p:nvPr>
        </p:nvSpPr>
        <p:spPr>
          <a:xfrm>
            <a:off x="677334" y="1402915"/>
            <a:ext cx="8596668" cy="4638448"/>
          </a:xfrm>
        </p:spPr>
        <p:txBody>
          <a:bodyPr>
            <a:noAutofit/>
          </a:bodyPr>
          <a:lstStyle/>
          <a:p>
            <a:pPr marL="0" indent="0">
              <a:buNone/>
            </a:pPr>
            <a:r>
              <a:rPr lang="en-US" sz="1200" dirty="0">
                <a:latin typeface="Arial" panose="020B0604020202020204" pitchFamily="34" charset="0"/>
                <a:cs typeface="Arial" panose="020B0604020202020204" pitchFamily="34" charset="0"/>
              </a:rPr>
              <a:t>This diagram illustrates the key steps involved in the recruitment process, from workforce planning through to the selection stage</a:t>
            </a:r>
          </a:p>
          <a:p>
            <a:pPr marL="0" indent="0">
              <a:buNone/>
            </a:pPr>
            <a:r>
              <a:rPr lang="en-US" sz="1200" dirty="0">
                <a:latin typeface="Arial" panose="020B0604020202020204" pitchFamily="34" charset="0"/>
                <a:cs typeface="Arial" panose="020B0604020202020204" pitchFamily="34" charset="0"/>
              </a:rPr>
              <a:t>Workforce Planning</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Identifies Staffing Needs</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Job Analysis</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Informs Job Description and Person Specification</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Vacancy Advertising</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Attracts Diverse Talent Pool</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Selection</a:t>
            </a:r>
          </a:p>
          <a:p>
            <a:pPr marL="0" indent="0">
              <a:buNone/>
            </a:pPr>
            <a:r>
              <a:rPr lang="en-US" sz="1200" dirty="0">
                <a:latin typeface="Arial" panose="020B0604020202020204" pitchFamily="34" charset="0"/>
                <a:cs typeface="Arial" panose="020B0604020202020204" pitchFamily="34" charset="0"/>
              </a:rPr>
              <a:t>   ↓</a:t>
            </a:r>
          </a:p>
          <a:p>
            <a:pPr marL="0" indent="0">
              <a:buNone/>
            </a:pPr>
            <a:r>
              <a:rPr lang="en-US" sz="1200" dirty="0">
                <a:latin typeface="Arial" panose="020B0604020202020204" pitchFamily="34" charset="0"/>
                <a:cs typeface="Arial" panose="020B0604020202020204" pitchFamily="34" charset="0"/>
              </a:rPr>
              <a:t>Ensures Fairness, Validity, and Reliability (CIPD, 2023)</a:t>
            </a:r>
          </a:p>
          <a:p>
            <a:pPr marL="0" indent="0">
              <a:buNone/>
            </a:pPr>
            <a:r>
              <a:rPr lang="en-US" sz="1200" dirty="0">
                <a:latin typeface="Arial" panose="020B0604020202020204" pitchFamily="34" charset="0"/>
                <a:cs typeface="Arial" panose="020B0604020202020204" pitchFamily="34" charset="0"/>
              </a:rPr>
              <a:t> .</a:t>
            </a:r>
            <a:endParaRPr lang="en-GB" sz="1200" dirty="0"/>
          </a:p>
        </p:txBody>
      </p:sp>
      <p:sp>
        <p:nvSpPr>
          <p:cNvPr id="4" name="Slide Number Placeholder 3">
            <a:extLst>
              <a:ext uri="{FF2B5EF4-FFF2-40B4-BE49-F238E27FC236}">
                <a16:creationId xmlns:a16="http://schemas.microsoft.com/office/drawing/2014/main" id="{A8803FFC-B797-45E2-8CE2-AFE2CAD49F75}"/>
              </a:ext>
            </a:extLst>
          </p:cNvPr>
          <p:cNvSpPr>
            <a:spLocks noGrp="1"/>
          </p:cNvSpPr>
          <p:nvPr>
            <p:ph type="sldNum" sz="quarter" idx="12"/>
          </p:nvPr>
        </p:nvSpPr>
        <p:spPr/>
        <p:txBody>
          <a:bodyPr/>
          <a:lstStyle/>
          <a:p>
            <a:fld id="{08B58D55-2545-4215-A1ED-4D489A2FE6B8}" type="slidenum">
              <a:rPr lang="en-GB" smtClean="0"/>
              <a:t>4</a:t>
            </a:fld>
            <a:endParaRPr lang="en-GB"/>
          </a:p>
        </p:txBody>
      </p:sp>
    </p:spTree>
    <p:extLst>
      <p:ext uri="{BB962C8B-B14F-4D97-AF65-F5344CB8AC3E}">
        <p14:creationId xmlns:p14="http://schemas.microsoft.com/office/powerpoint/2010/main" val="896374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B352F-F8BB-485C-8432-6089D942134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Job Analysis: Store Supervisor</a:t>
            </a:r>
          </a:p>
        </p:txBody>
      </p:sp>
      <p:sp>
        <p:nvSpPr>
          <p:cNvPr id="3" name="Content Placeholder 2">
            <a:extLst>
              <a:ext uri="{FF2B5EF4-FFF2-40B4-BE49-F238E27FC236}">
                <a16:creationId xmlns:a16="http://schemas.microsoft.com/office/drawing/2014/main" id="{3FEDF095-7CA1-45BD-8774-633B67455D3D}"/>
              </a:ext>
            </a:extLst>
          </p:cNvPr>
          <p:cNvSpPr>
            <a:spLocks noGrp="1"/>
          </p:cNvSpPr>
          <p:nvPr>
            <p:ph idx="1"/>
          </p:nvPr>
        </p:nvSpPr>
        <p:spPr/>
        <p:txBody>
          <a:bodyPr/>
          <a:lstStyle/>
          <a:p>
            <a:pPr marL="0" indent="0">
              <a:buNone/>
            </a:pPr>
            <a:r>
              <a:rPr lang="en-US" sz="1400" dirty="0">
                <a:latin typeface="Arial" pitchFamily="34" charset="0"/>
                <a:cs typeface="Arial" pitchFamily="34" charset="0"/>
              </a:rPr>
              <a:t>Key responsibilities for a Tesco Store Supervisor role include:</a:t>
            </a:r>
          </a:p>
          <a:p>
            <a:r>
              <a:rPr lang="en-US" sz="1400" dirty="0">
                <a:latin typeface="Arial" pitchFamily="34" charset="0"/>
                <a:cs typeface="Arial" pitchFamily="34" charset="0"/>
              </a:rPr>
              <a:t>Acting as a liaison between operational staff and store management.</a:t>
            </a:r>
          </a:p>
          <a:p>
            <a:r>
              <a:rPr lang="en-US" sz="1400" dirty="0">
                <a:latin typeface="Arial" pitchFamily="34" charset="0"/>
                <a:cs typeface="Arial" pitchFamily="34" charset="0"/>
              </a:rPr>
              <a:t>Supervising and supporting the team to ensure efficient store operations.</a:t>
            </a:r>
          </a:p>
          <a:p>
            <a:r>
              <a:rPr lang="en-US" sz="1400" dirty="0">
                <a:latin typeface="Arial" pitchFamily="34" charset="0"/>
                <a:cs typeface="Arial" pitchFamily="34" charset="0"/>
              </a:rPr>
              <a:t>Monitoring and maintaining service quality to meet company standards.</a:t>
            </a:r>
          </a:p>
          <a:p>
            <a:r>
              <a:rPr lang="en-US" sz="1400" dirty="0">
                <a:latin typeface="Arial" pitchFamily="34" charset="0"/>
                <a:cs typeface="Arial" pitchFamily="34" charset="0"/>
              </a:rPr>
              <a:t>Conducting regular observations and interviews with managers to assess team performance.</a:t>
            </a:r>
          </a:p>
          <a:p>
            <a:r>
              <a:rPr lang="en-US" sz="1400" dirty="0">
                <a:latin typeface="Arial" pitchFamily="34" charset="0"/>
                <a:cs typeface="Arial" pitchFamily="34" charset="0"/>
              </a:rPr>
              <a:t>Ensuring clarity in role expectations, providing realistic job expectations to the team (Bratton &amp; Gold, 2017).</a:t>
            </a:r>
          </a:p>
          <a:p>
            <a:endParaRPr lang="en-GB" dirty="0"/>
          </a:p>
        </p:txBody>
      </p:sp>
      <p:sp>
        <p:nvSpPr>
          <p:cNvPr id="4" name="Slide Number Placeholder 3">
            <a:extLst>
              <a:ext uri="{FF2B5EF4-FFF2-40B4-BE49-F238E27FC236}">
                <a16:creationId xmlns:a16="http://schemas.microsoft.com/office/drawing/2014/main" id="{73112DD5-02DF-4E4D-A3CF-68BDA667B23B}"/>
              </a:ext>
            </a:extLst>
          </p:cNvPr>
          <p:cNvSpPr>
            <a:spLocks noGrp="1"/>
          </p:cNvSpPr>
          <p:nvPr>
            <p:ph type="sldNum" sz="quarter" idx="12"/>
          </p:nvPr>
        </p:nvSpPr>
        <p:spPr/>
        <p:txBody>
          <a:bodyPr/>
          <a:lstStyle/>
          <a:p>
            <a:fld id="{08B58D55-2545-4215-A1ED-4D489A2FE6B8}" type="slidenum">
              <a:rPr lang="en-GB" smtClean="0"/>
              <a:t>5</a:t>
            </a:fld>
            <a:endParaRPr lang="en-GB"/>
          </a:p>
        </p:txBody>
      </p:sp>
    </p:spTree>
    <p:extLst>
      <p:ext uri="{BB962C8B-B14F-4D97-AF65-F5344CB8AC3E}">
        <p14:creationId xmlns:p14="http://schemas.microsoft.com/office/powerpoint/2010/main" val="39288195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03F35-AE17-4ABB-97DF-4A7C94F51AF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Job Description: Store Supervisor</a:t>
            </a:r>
          </a:p>
        </p:txBody>
      </p:sp>
      <p:sp>
        <p:nvSpPr>
          <p:cNvPr id="3" name="Content Placeholder 2">
            <a:extLst>
              <a:ext uri="{FF2B5EF4-FFF2-40B4-BE49-F238E27FC236}">
                <a16:creationId xmlns:a16="http://schemas.microsoft.com/office/drawing/2014/main" id="{8E37908E-72B5-421D-A93F-8A87ABC4269F}"/>
              </a:ext>
            </a:extLst>
          </p:cNvPr>
          <p:cNvSpPr>
            <a:spLocks noGrp="1"/>
          </p:cNvSpPr>
          <p:nvPr>
            <p:ph idx="1"/>
          </p:nvPr>
        </p:nvSpPr>
        <p:spPr/>
        <p:txBody>
          <a:bodyPr/>
          <a:lstStyle/>
          <a:p>
            <a:r>
              <a:rPr lang="en-GB" sz="1400" dirty="0">
                <a:effectLst/>
                <a:latin typeface="Arial" panose="020B0604020202020204" pitchFamily="34" charset="0"/>
                <a:ea typeface="Times New Roman" panose="02020603050405020304" pitchFamily="18" charset="0"/>
                <a:cs typeface="Arial" panose="020B0604020202020204" pitchFamily="34" charset="0"/>
              </a:rPr>
              <a:t>Lead and supervise store colleagues during shifts to ensure smooth daily operations</a:t>
            </a:r>
          </a:p>
          <a:p>
            <a:r>
              <a:rPr lang="en-GB" sz="1400" dirty="0">
                <a:effectLst/>
                <a:latin typeface="Arial" panose="020B0604020202020204" pitchFamily="34" charset="0"/>
                <a:ea typeface="Times New Roman" panose="02020603050405020304" pitchFamily="18" charset="0"/>
                <a:cs typeface="Arial" panose="020B0604020202020204" pitchFamily="34" charset="0"/>
              </a:rPr>
              <a:t>Run duty shifts, including opening/closing the store when required</a:t>
            </a:r>
          </a:p>
          <a:p>
            <a:r>
              <a:rPr lang="en-GB" sz="1400" dirty="0">
                <a:effectLst/>
                <a:latin typeface="Arial" panose="020B0604020202020204" pitchFamily="34" charset="0"/>
                <a:ea typeface="Times New Roman" panose="02020603050405020304" pitchFamily="18" charset="0"/>
                <a:cs typeface="Arial" panose="020B0604020202020204" pitchFamily="34" charset="0"/>
              </a:rPr>
              <a:t>Deliver excellent customer service and handle customer queries or issues</a:t>
            </a:r>
          </a:p>
          <a:p>
            <a:r>
              <a:rPr lang="en-GB" sz="1400" dirty="0">
                <a:effectLst/>
                <a:latin typeface="Arial" panose="020B0604020202020204" pitchFamily="34" charset="0"/>
                <a:ea typeface="Times New Roman" panose="02020603050405020304" pitchFamily="18" charset="0"/>
                <a:cs typeface="Arial" panose="020B0604020202020204" pitchFamily="34" charset="0"/>
              </a:rPr>
              <a:t>Maintain high standards of store presentation, safety, and availability</a:t>
            </a:r>
          </a:p>
          <a:p>
            <a:r>
              <a:rPr lang="en-GB" sz="1400" dirty="0">
                <a:effectLst/>
                <a:latin typeface="Arial" panose="020B0604020202020204" pitchFamily="34" charset="0"/>
                <a:ea typeface="Times New Roman" panose="02020603050405020304" pitchFamily="18" charset="0"/>
                <a:cs typeface="Arial" panose="020B0604020202020204" pitchFamily="34" charset="0"/>
              </a:rPr>
              <a:t>Support and motivate the team, managing workloads and break schedules</a:t>
            </a:r>
          </a:p>
          <a:p>
            <a:r>
              <a:rPr lang="en-GB" sz="1400" dirty="0">
                <a:effectLst/>
                <a:latin typeface="Arial" panose="020B0604020202020204" pitchFamily="34" charset="0"/>
                <a:ea typeface="Times New Roman" panose="02020603050405020304" pitchFamily="18" charset="0"/>
                <a:cs typeface="Arial" panose="020B0604020202020204" pitchFamily="34" charset="0"/>
              </a:rPr>
              <a:t>Follow company policies, health &amp; safety procedures, and cash handling routines</a:t>
            </a:r>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61D0084E-9202-4113-9178-A363631801BB}"/>
              </a:ext>
            </a:extLst>
          </p:cNvPr>
          <p:cNvSpPr>
            <a:spLocks noGrp="1"/>
          </p:cNvSpPr>
          <p:nvPr>
            <p:ph type="sldNum" sz="quarter" idx="12"/>
          </p:nvPr>
        </p:nvSpPr>
        <p:spPr/>
        <p:txBody>
          <a:bodyPr/>
          <a:lstStyle/>
          <a:p>
            <a:fld id="{08B58D55-2545-4215-A1ED-4D489A2FE6B8}" type="slidenum">
              <a:rPr lang="en-GB" smtClean="0"/>
              <a:t>6</a:t>
            </a:fld>
            <a:endParaRPr lang="en-GB"/>
          </a:p>
        </p:txBody>
      </p:sp>
    </p:spTree>
    <p:extLst>
      <p:ext uri="{BB962C8B-B14F-4D97-AF65-F5344CB8AC3E}">
        <p14:creationId xmlns:p14="http://schemas.microsoft.com/office/powerpoint/2010/main" val="995151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FD65-BD37-45EA-9511-CF3811C9A2EE}"/>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Person Specification: Store Supervisor</a:t>
            </a:r>
          </a:p>
        </p:txBody>
      </p:sp>
      <p:sp>
        <p:nvSpPr>
          <p:cNvPr id="3" name="Content Placeholder 2">
            <a:extLst>
              <a:ext uri="{FF2B5EF4-FFF2-40B4-BE49-F238E27FC236}">
                <a16:creationId xmlns:a16="http://schemas.microsoft.com/office/drawing/2014/main" id="{01E56AB6-1737-4D2F-9A26-0B7BFE3F06C1}"/>
              </a:ext>
            </a:extLst>
          </p:cNvPr>
          <p:cNvSpPr>
            <a:spLocks noGrp="1"/>
          </p:cNvSpPr>
          <p:nvPr>
            <p:ph idx="1"/>
          </p:nvPr>
        </p:nvSpPr>
        <p:spPr/>
        <p:txBody>
          <a:bodyPr/>
          <a:lstStyle/>
          <a:p>
            <a:pPr marL="0" indent="0">
              <a:buNone/>
            </a:pPr>
            <a:r>
              <a:rPr lang="en-GB" sz="1400" dirty="0">
                <a:latin typeface="Arial" panose="020B0604020202020204" pitchFamily="34" charset="0"/>
                <a:cs typeface="Arial" panose="020B0604020202020204" pitchFamily="34" charset="0"/>
              </a:rPr>
              <a:t>Essential Criteria:</a:t>
            </a:r>
          </a:p>
          <a:p>
            <a:r>
              <a:rPr lang="en-GB" sz="1400" dirty="0">
                <a:latin typeface="Arial" panose="020B0604020202020204" pitchFamily="34" charset="0"/>
                <a:cs typeface="Arial" panose="020B0604020202020204" pitchFamily="34" charset="0"/>
              </a:rPr>
              <a:t>Retail experience and strong communication skills.</a:t>
            </a:r>
          </a:p>
          <a:p>
            <a:r>
              <a:rPr lang="en-GB" sz="1400" dirty="0">
                <a:latin typeface="Arial" panose="020B0604020202020204" pitchFamily="34" charset="0"/>
                <a:cs typeface="Arial" panose="020B0604020202020204" pitchFamily="34" charset="0"/>
              </a:rPr>
              <a:t>Ability to lead teams and solve problems.</a:t>
            </a:r>
          </a:p>
          <a:p>
            <a:r>
              <a:rPr lang="en-GB" sz="1400" dirty="0">
                <a:latin typeface="Arial" panose="020B0604020202020204" pitchFamily="34" charset="0"/>
                <a:cs typeface="Arial" panose="020B0604020202020204" pitchFamily="34" charset="0"/>
              </a:rPr>
              <a:t>Understanding of equality and diversity principles.</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Desirable Criteria: </a:t>
            </a:r>
          </a:p>
          <a:p>
            <a:r>
              <a:rPr lang="en-GB" sz="1400" dirty="0">
                <a:latin typeface="Arial" panose="020B0604020202020204" pitchFamily="34" charset="0"/>
                <a:cs typeface="Arial" panose="020B0604020202020204" pitchFamily="34" charset="0"/>
              </a:rPr>
              <a:t>Prior supervisory or leadership experience.</a:t>
            </a:r>
          </a:p>
          <a:p>
            <a:endParaRPr lang="en-GB" dirty="0"/>
          </a:p>
        </p:txBody>
      </p:sp>
      <p:sp>
        <p:nvSpPr>
          <p:cNvPr id="4" name="Slide Number Placeholder 3">
            <a:extLst>
              <a:ext uri="{FF2B5EF4-FFF2-40B4-BE49-F238E27FC236}">
                <a16:creationId xmlns:a16="http://schemas.microsoft.com/office/drawing/2014/main" id="{98ACEBFE-F434-467B-BADC-BF71AE0E77FD}"/>
              </a:ext>
            </a:extLst>
          </p:cNvPr>
          <p:cNvSpPr>
            <a:spLocks noGrp="1"/>
          </p:cNvSpPr>
          <p:nvPr>
            <p:ph type="sldNum" sz="quarter" idx="12"/>
          </p:nvPr>
        </p:nvSpPr>
        <p:spPr/>
        <p:txBody>
          <a:bodyPr/>
          <a:lstStyle/>
          <a:p>
            <a:fld id="{08B58D55-2545-4215-A1ED-4D489A2FE6B8}" type="slidenum">
              <a:rPr lang="en-GB" smtClean="0"/>
              <a:t>7</a:t>
            </a:fld>
            <a:endParaRPr lang="en-GB"/>
          </a:p>
        </p:txBody>
      </p:sp>
    </p:spTree>
    <p:extLst>
      <p:ext uri="{BB962C8B-B14F-4D97-AF65-F5344CB8AC3E}">
        <p14:creationId xmlns:p14="http://schemas.microsoft.com/office/powerpoint/2010/main" val="1349617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A46D8-F864-4F70-8127-E4E165049B59}"/>
              </a:ext>
            </a:extLst>
          </p:cNvPr>
          <p:cNvSpPr>
            <a:spLocks noGrp="1"/>
          </p:cNvSpPr>
          <p:nvPr>
            <p:ph type="title"/>
          </p:nvPr>
        </p:nvSpPr>
        <p:spPr/>
        <p:txBody>
          <a:bodyPr/>
          <a:lstStyle/>
          <a:p>
            <a:r>
              <a:rPr lang="en-GB" dirty="0"/>
              <a:t>Job Interview Questions</a:t>
            </a:r>
          </a:p>
        </p:txBody>
      </p:sp>
      <p:sp>
        <p:nvSpPr>
          <p:cNvPr id="3" name="Content Placeholder 2">
            <a:extLst>
              <a:ext uri="{FF2B5EF4-FFF2-40B4-BE49-F238E27FC236}">
                <a16:creationId xmlns:a16="http://schemas.microsoft.com/office/drawing/2014/main" id="{9156BB92-C7AB-4F7B-B831-E3DE58DBF7D2}"/>
              </a:ext>
            </a:extLst>
          </p:cNvPr>
          <p:cNvSpPr>
            <a:spLocks noGrp="1"/>
          </p:cNvSpPr>
          <p:nvPr>
            <p:ph idx="1"/>
          </p:nvPr>
        </p:nvSpPr>
        <p:spPr/>
        <p:txBody>
          <a:bodyPr/>
          <a:lstStyle/>
          <a:p>
            <a:r>
              <a:rPr lang="en-GB" dirty="0"/>
              <a:t>Tell as about yourself</a:t>
            </a:r>
          </a:p>
          <a:p>
            <a:r>
              <a:rPr lang="en-GB" dirty="0"/>
              <a:t>Why do you want to work for Tesco as a supervisor?</a:t>
            </a:r>
          </a:p>
          <a:p>
            <a:r>
              <a:rPr lang="en-GB" dirty="0"/>
              <a:t>What experience do you have that makes you suitable for this supervisor role?</a:t>
            </a:r>
          </a:p>
          <a:p>
            <a:r>
              <a:rPr lang="en-GB" dirty="0"/>
              <a:t>How would you motivate your team?</a:t>
            </a:r>
          </a:p>
          <a:p>
            <a:r>
              <a:rPr lang="en-GB" dirty="0"/>
              <a:t>How would you handle conflict between two team members?</a:t>
            </a:r>
          </a:p>
          <a:p>
            <a:r>
              <a:rPr lang="en-GB" dirty="0"/>
              <a:t>How do you ensure health and safety procedures are followed?</a:t>
            </a:r>
          </a:p>
          <a:p>
            <a:r>
              <a:rPr lang="en-GB" dirty="0"/>
              <a:t>What would you do if the store was short staffed?</a:t>
            </a:r>
          </a:p>
          <a:p>
            <a:r>
              <a:rPr lang="en-GB" dirty="0"/>
              <a:t>How do you ensure excellent customer service standards are maintained?</a:t>
            </a:r>
          </a:p>
          <a:p>
            <a:r>
              <a:rPr lang="en-GB" dirty="0"/>
              <a:t>Describe a time you dealt with a difficult customer?</a:t>
            </a:r>
          </a:p>
          <a:p>
            <a:pPr marL="0" indent="0">
              <a:buNone/>
            </a:pPr>
            <a:endParaRPr lang="en-GB" dirty="0"/>
          </a:p>
        </p:txBody>
      </p:sp>
      <p:sp>
        <p:nvSpPr>
          <p:cNvPr id="4" name="Slide Number Placeholder 3">
            <a:extLst>
              <a:ext uri="{FF2B5EF4-FFF2-40B4-BE49-F238E27FC236}">
                <a16:creationId xmlns:a16="http://schemas.microsoft.com/office/drawing/2014/main" id="{7330A4DE-06FC-46AC-B8EE-6391EB6AC703}"/>
              </a:ext>
            </a:extLst>
          </p:cNvPr>
          <p:cNvSpPr>
            <a:spLocks noGrp="1"/>
          </p:cNvSpPr>
          <p:nvPr>
            <p:ph type="sldNum" sz="quarter" idx="12"/>
          </p:nvPr>
        </p:nvSpPr>
        <p:spPr/>
        <p:txBody>
          <a:bodyPr/>
          <a:lstStyle/>
          <a:p>
            <a:fld id="{08B58D55-2545-4215-A1ED-4D489A2FE6B8}" type="slidenum">
              <a:rPr lang="en-GB" smtClean="0"/>
              <a:t>8</a:t>
            </a:fld>
            <a:endParaRPr lang="en-GB"/>
          </a:p>
        </p:txBody>
      </p:sp>
    </p:spTree>
    <p:extLst>
      <p:ext uri="{BB962C8B-B14F-4D97-AF65-F5344CB8AC3E}">
        <p14:creationId xmlns:p14="http://schemas.microsoft.com/office/powerpoint/2010/main" val="13413811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EA5F1-1A2E-4FFF-9DE1-611D8DFF92FA}"/>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Critical Analysis of Recruitment</a:t>
            </a:r>
          </a:p>
        </p:txBody>
      </p:sp>
      <p:sp>
        <p:nvSpPr>
          <p:cNvPr id="3" name="Content Placeholder 2">
            <a:extLst>
              <a:ext uri="{FF2B5EF4-FFF2-40B4-BE49-F238E27FC236}">
                <a16:creationId xmlns:a16="http://schemas.microsoft.com/office/drawing/2014/main" id="{BC05E97C-5A41-44C8-87F6-937310FFB8DC}"/>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A Store Supervisor at Tesco requires structured learning and development to manage people, operations, and customer service effectively. Different learning theories help explain how these training needs can be met.</a:t>
            </a:r>
          </a:p>
          <a:p>
            <a:r>
              <a:rPr lang="en-GB" sz="1200" dirty="0">
                <a:latin typeface="Arial" panose="020B0604020202020204" pitchFamily="34" charset="0"/>
                <a:cs typeface="Arial" panose="020B0604020202020204" pitchFamily="34" charset="0"/>
              </a:rPr>
              <a:t>Retail recruitment emphasises efficiency and cost control.</a:t>
            </a:r>
          </a:p>
          <a:p>
            <a:r>
              <a:rPr lang="en-GB" sz="1200" dirty="0">
                <a:latin typeface="Arial" panose="020B0604020202020204" pitchFamily="34" charset="0"/>
                <a:cs typeface="Arial" panose="020B0604020202020204" pitchFamily="34" charset="0"/>
              </a:rPr>
              <a:t>Reward systems influence attraction and retention strategies.</a:t>
            </a:r>
          </a:p>
          <a:p>
            <a:r>
              <a:rPr lang="en-GB" sz="1200" dirty="0">
                <a:latin typeface="Arial" panose="020B0604020202020204" pitchFamily="34" charset="0"/>
                <a:cs typeface="Arial" panose="020B0604020202020204" pitchFamily="34" charset="0"/>
              </a:rPr>
              <a:t>Private sector differs from public sector recruitment approaches.</a:t>
            </a:r>
          </a:p>
          <a:p>
            <a:r>
              <a:rPr lang="en-GB" sz="1200" dirty="0">
                <a:latin typeface="Arial" panose="020B0604020202020204" pitchFamily="34" charset="0"/>
                <a:cs typeface="Arial" panose="020B0604020202020204" pitchFamily="34" charset="0"/>
              </a:rPr>
              <a:t>Tesco balances internal promotion with external hiring (CIPD, 2022).</a:t>
            </a:r>
          </a:p>
          <a:p>
            <a:pPr marL="0" indent="0">
              <a:buNone/>
            </a:pPr>
            <a:endParaRPr lang="en-GB" dirty="0"/>
          </a:p>
        </p:txBody>
      </p:sp>
      <p:sp>
        <p:nvSpPr>
          <p:cNvPr id="4" name="Slide Number Placeholder 3">
            <a:extLst>
              <a:ext uri="{FF2B5EF4-FFF2-40B4-BE49-F238E27FC236}">
                <a16:creationId xmlns:a16="http://schemas.microsoft.com/office/drawing/2014/main" id="{E6EB828E-FE4E-4BFD-A860-AAF2FA2D1AE9}"/>
              </a:ext>
            </a:extLst>
          </p:cNvPr>
          <p:cNvSpPr>
            <a:spLocks noGrp="1"/>
          </p:cNvSpPr>
          <p:nvPr>
            <p:ph type="sldNum" sz="quarter" idx="12"/>
          </p:nvPr>
        </p:nvSpPr>
        <p:spPr/>
        <p:txBody>
          <a:bodyPr/>
          <a:lstStyle/>
          <a:p>
            <a:fld id="{08B58D55-2545-4215-A1ED-4D489A2FE6B8}" type="slidenum">
              <a:rPr lang="en-GB" smtClean="0"/>
              <a:t>9</a:t>
            </a:fld>
            <a:endParaRPr lang="en-GB"/>
          </a:p>
        </p:txBody>
      </p:sp>
    </p:spTree>
    <p:extLst>
      <p:ext uri="{BB962C8B-B14F-4D97-AF65-F5344CB8AC3E}">
        <p14:creationId xmlns:p14="http://schemas.microsoft.com/office/powerpoint/2010/main" val="1737074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3F646-2082-491E-A9D6-0D06CFA55BC1}"/>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Behaviourist Learning Theory</a:t>
            </a:r>
          </a:p>
        </p:txBody>
      </p:sp>
      <p:sp>
        <p:nvSpPr>
          <p:cNvPr id="3" name="Content Placeholder 2">
            <a:extLst>
              <a:ext uri="{FF2B5EF4-FFF2-40B4-BE49-F238E27FC236}">
                <a16:creationId xmlns:a16="http://schemas.microsoft.com/office/drawing/2014/main" id="{98AC49EA-1743-4EDF-9BAE-861900D6231E}"/>
              </a:ext>
            </a:extLst>
          </p:cNvPr>
          <p:cNvSpPr>
            <a:spLocks noGrp="1"/>
          </p:cNvSpPr>
          <p:nvPr>
            <p:ph idx="1"/>
          </p:nvPr>
        </p:nvSpPr>
        <p:spPr/>
        <p:txBody>
          <a:bodyPr/>
          <a:lstStyle/>
          <a:p>
            <a:r>
              <a:rPr lang="en-GB" sz="1400" b="1" dirty="0">
                <a:latin typeface="Arial" panose="020B0604020202020204" pitchFamily="34" charset="0"/>
                <a:cs typeface="Arial" panose="020B0604020202020204" pitchFamily="34" charset="0"/>
              </a:rPr>
              <a:t>Behaviourist theory</a:t>
            </a:r>
            <a:r>
              <a:rPr lang="en-GB" sz="1400" dirty="0">
                <a:latin typeface="Arial" panose="020B0604020202020204" pitchFamily="34" charset="0"/>
                <a:cs typeface="Arial" panose="020B0604020202020204" pitchFamily="34" charset="0"/>
              </a:rPr>
              <a:t> (Skinner, 1953) focuses on learning through observable behaviour, reinforcement, and repetition. </a:t>
            </a:r>
          </a:p>
          <a:p>
            <a:r>
              <a:rPr lang="en-GB" sz="1400" dirty="0">
                <a:latin typeface="Arial" panose="020B0604020202020204" pitchFamily="34" charset="0"/>
                <a:cs typeface="Arial" panose="020B0604020202020204" pitchFamily="34" charset="0"/>
              </a:rPr>
              <a:t>In a retail environment such as Tesco, this approach is effective for developing consistent operational behaviours.</a:t>
            </a:r>
          </a:p>
          <a:p>
            <a:r>
              <a:rPr lang="en-GB" sz="1400" dirty="0">
                <a:latin typeface="Arial" panose="020B0604020202020204" pitchFamily="34" charset="0"/>
                <a:cs typeface="Arial" panose="020B0604020202020204" pitchFamily="34" charset="0"/>
              </a:rPr>
              <a:t>Tesco uses structured training, checklists, and performance targets to reinforce correct behaviour. </a:t>
            </a:r>
          </a:p>
          <a:p>
            <a:r>
              <a:rPr lang="en-GB" sz="1400" dirty="0">
                <a:latin typeface="Arial" panose="020B0604020202020204" pitchFamily="34" charset="0"/>
                <a:cs typeface="Arial" panose="020B0604020202020204" pitchFamily="34" charset="0"/>
              </a:rPr>
              <a:t>For example, supervisors learn through standard operating procedures and are positively reinforced through feedback, performance reviews, or recognition when procedures are followed correctly. </a:t>
            </a:r>
          </a:p>
          <a:p>
            <a:r>
              <a:rPr lang="en-GB" sz="1400" dirty="0">
                <a:latin typeface="Arial" panose="020B0604020202020204" pitchFamily="34" charset="0"/>
                <a:cs typeface="Arial" panose="020B0604020202020204" pitchFamily="34" charset="0"/>
              </a:rPr>
              <a:t>This ensures consistent service delivery and reduces operational errors.</a:t>
            </a:r>
          </a:p>
          <a:p>
            <a:pPr marL="0" indent="0">
              <a:buNone/>
            </a:pPr>
            <a:endParaRPr lang="en-GB" dirty="0"/>
          </a:p>
        </p:txBody>
      </p:sp>
      <p:sp>
        <p:nvSpPr>
          <p:cNvPr id="4" name="Slide Number Placeholder 3">
            <a:extLst>
              <a:ext uri="{FF2B5EF4-FFF2-40B4-BE49-F238E27FC236}">
                <a16:creationId xmlns:a16="http://schemas.microsoft.com/office/drawing/2014/main" id="{49366A5E-6566-4536-94D2-E032453E5F7B}"/>
              </a:ext>
            </a:extLst>
          </p:cNvPr>
          <p:cNvSpPr>
            <a:spLocks noGrp="1"/>
          </p:cNvSpPr>
          <p:nvPr>
            <p:ph type="sldNum" sz="quarter" idx="12"/>
          </p:nvPr>
        </p:nvSpPr>
        <p:spPr/>
        <p:txBody>
          <a:bodyPr/>
          <a:lstStyle/>
          <a:p>
            <a:fld id="{08B58D55-2545-4215-A1ED-4D489A2FE6B8}" type="slidenum">
              <a:rPr lang="en-GB" smtClean="0"/>
              <a:t>10</a:t>
            </a:fld>
            <a:endParaRPr lang="en-GB"/>
          </a:p>
        </p:txBody>
      </p:sp>
    </p:spTree>
    <p:extLst>
      <p:ext uri="{BB962C8B-B14F-4D97-AF65-F5344CB8AC3E}">
        <p14:creationId xmlns:p14="http://schemas.microsoft.com/office/powerpoint/2010/main" val="4101161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72387-446B-449C-AAB1-C24DBA2ED551}"/>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Cognitivist Learning Theory</a:t>
            </a:r>
          </a:p>
        </p:txBody>
      </p:sp>
      <p:sp>
        <p:nvSpPr>
          <p:cNvPr id="3" name="Content Placeholder 2">
            <a:extLst>
              <a:ext uri="{FF2B5EF4-FFF2-40B4-BE49-F238E27FC236}">
                <a16:creationId xmlns:a16="http://schemas.microsoft.com/office/drawing/2014/main" id="{41716A78-6DB2-43EF-8C8C-5AD128816C4F}"/>
              </a:ext>
            </a:extLst>
          </p:cNvPr>
          <p:cNvSpPr>
            <a:spLocks noGrp="1"/>
          </p:cNvSpPr>
          <p:nvPr>
            <p:ph idx="1"/>
          </p:nvPr>
        </p:nvSpPr>
        <p:spPr/>
        <p:txBody>
          <a:bodyPr/>
          <a:lstStyle/>
          <a:p>
            <a:r>
              <a:rPr lang="en-GB" sz="1400" b="1" dirty="0">
                <a:latin typeface="Arial" panose="020B0604020202020204" pitchFamily="34" charset="0"/>
                <a:cs typeface="Arial" panose="020B0604020202020204" pitchFamily="34" charset="0"/>
              </a:rPr>
              <a:t>Cognitivist theory</a:t>
            </a:r>
            <a:r>
              <a:rPr lang="en-GB" sz="1400" dirty="0">
                <a:latin typeface="Arial" panose="020B0604020202020204" pitchFamily="34" charset="0"/>
                <a:cs typeface="Arial" panose="020B0604020202020204" pitchFamily="34" charset="0"/>
              </a:rPr>
              <a:t> focuses on internal mental processes such as understanding, memory, and problem-solving (Piaget, 1952). </a:t>
            </a:r>
          </a:p>
          <a:p>
            <a:r>
              <a:rPr lang="en-GB" sz="1400" dirty="0">
                <a:latin typeface="Arial" panose="020B0604020202020204" pitchFamily="34" charset="0"/>
                <a:cs typeface="Arial" panose="020B0604020202020204" pitchFamily="34" charset="0"/>
              </a:rPr>
              <a:t>Supervisors must understand why procedures exist and how to apply them in different situations.</a:t>
            </a:r>
          </a:p>
          <a:p>
            <a:r>
              <a:rPr lang="en-GB" sz="1400" dirty="0">
                <a:latin typeface="Arial" panose="020B0604020202020204" pitchFamily="34" charset="0"/>
                <a:cs typeface="Arial" panose="020B0604020202020204" pitchFamily="34" charset="0"/>
              </a:rPr>
              <a:t>Employees learn through problem-solving and reflection.</a:t>
            </a:r>
          </a:p>
          <a:p>
            <a:r>
              <a:rPr lang="en-GB" sz="1400" dirty="0">
                <a:latin typeface="Arial" panose="020B0604020202020204" pitchFamily="34" charset="0"/>
                <a:cs typeface="Arial" panose="020B0604020202020204" pitchFamily="34" charset="0"/>
              </a:rPr>
              <a:t>Develops decision-making skills (Piaget, 1972; Noe, 2020).</a:t>
            </a:r>
          </a:p>
          <a:p>
            <a:r>
              <a:rPr lang="en-GB" sz="1400" dirty="0">
                <a:latin typeface="Arial" panose="020B0604020202020204" pitchFamily="34" charset="0"/>
                <a:cs typeface="Arial" panose="020B0604020202020204" pitchFamily="34" charset="0"/>
              </a:rPr>
              <a:t>Training that explains the rationale behind policies, store targets, and customer service strategies helps supervisors process information and apply it effectively. </a:t>
            </a:r>
          </a:p>
          <a:p>
            <a:r>
              <a:rPr lang="en-GB" sz="1400" dirty="0">
                <a:latin typeface="Arial" panose="020B0604020202020204" pitchFamily="34" charset="0"/>
                <a:cs typeface="Arial" panose="020B0604020202020204" pitchFamily="34" charset="0"/>
              </a:rPr>
              <a:t>Scenario-based training allows supervisors to mentally rehearse responses to complex situations, such as staffing shortages or customer complaints.</a:t>
            </a:r>
          </a:p>
          <a:p>
            <a:endParaRPr lang="en-GB" dirty="0"/>
          </a:p>
        </p:txBody>
      </p:sp>
      <p:sp>
        <p:nvSpPr>
          <p:cNvPr id="4" name="Slide Number Placeholder 3">
            <a:extLst>
              <a:ext uri="{FF2B5EF4-FFF2-40B4-BE49-F238E27FC236}">
                <a16:creationId xmlns:a16="http://schemas.microsoft.com/office/drawing/2014/main" id="{3C265E98-D994-4C42-B6B1-E9A67867D1C0}"/>
              </a:ext>
            </a:extLst>
          </p:cNvPr>
          <p:cNvSpPr>
            <a:spLocks noGrp="1"/>
          </p:cNvSpPr>
          <p:nvPr>
            <p:ph type="sldNum" sz="quarter" idx="12"/>
          </p:nvPr>
        </p:nvSpPr>
        <p:spPr/>
        <p:txBody>
          <a:bodyPr/>
          <a:lstStyle/>
          <a:p>
            <a:fld id="{08B58D55-2545-4215-A1ED-4D489A2FE6B8}" type="slidenum">
              <a:rPr lang="en-GB" smtClean="0"/>
              <a:t>11</a:t>
            </a:fld>
            <a:endParaRPr lang="en-GB"/>
          </a:p>
        </p:txBody>
      </p:sp>
    </p:spTree>
    <p:extLst>
      <p:ext uri="{BB962C8B-B14F-4D97-AF65-F5344CB8AC3E}">
        <p14:creationId xmlns:p14="http://schemas.microsoft.com/office/powerpoint/2010/main" val="848585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404E-88B3-4ACE-8905-428D0F14476C}"/>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Humanist &amp; Experiential Learning</a:t>
            </a:r>
          </a:p>
        </p:txBody>
      </p:sp>
      <p:sp>
        <p:nvSpPr>
          <p:cNvPr id="3" name="Content Placeholder 2">
            <a:extLst>
              <a:ext uri="{FF2B5EF4-FFF2-40B4-BE49-F238E27FC236}">
                <a16:creationId xmlns:a16="http://schemas.microsoft.com/office/drawing/2014/main" id="{F3687C35-E81E-4389-A481-9C3FB219A8ED}"/>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This theory emphasises self-development and motivation.</a:t>
            </a:r>
          </a:p>
          <a:p>
            <a:r>
              <a:rPr lang="en-GB" sz="1400" dirty="0">
                <a:latin typeface="Arial" panose="020B0604020202020204" pitchFamily="34" charset="0"/>
                <a:cs typeface="Arial" panose="020B0604020202020204" pitchFamily="34" charset="0"/>
              </a:rPr>
              <a:t>This involves learning through experience, reflection and mentoring.</a:t>
            </a:r>
          </a:p>
          <a:p>
            <a:r>
              <a:rPr lang="en-GB" sz="1400" dirty="0">
                <a:latin typeface="Arial" panose="020B0604020202020204" pitchFamily="34" charset="0"/>
                <a:cs typeface="Arial" panose="020B0604020202020204" pitchFamily="34" charset="0"/>
              </a:rPr>
              <a:t>It encourages on-the-job training which supports real-world application.</a:t>
            </a:r>
          </a:p>
          <a:p>
            <a:r>
              <a:rPr lang="en-GB" sz="1400" dirty="0">
                <a:latin typeface="Arial" panose="020B0604020202020204" pitchFamily="34" charset="0"/>
                <a:cs typeface="Arial" panose="020B0604020202020204" pitchFamily="34" charset="0"/>
              </a:rPr>
              <a:t>In turn this enhances engagement and retention of the staff (Kolb, 1984; Rogers, 1983).</a:t>
            </a:r>
          </a:p>
          <a:p>
            <a:r>
              <a:rPr lang="en-GB" sz="1400" dirty="0">
                <a:latin typeface="Arial" panose="020B0604020202020204" pitchFamily="34" charset="0"/>
                <a:cs typeface="Arial" panose="020B0604020202020204" pitchFamily="34" charset="0"/>
              </a:rPr>
              <a:t>Tesco can support humanist learning by offering coaching, mentoring, and personal development plans. When supervisors feel recognised and supported, their motivation and job satisfaction increase, leading to improved team morale and retention.</a:t>
            </a:r>
          </a:p>
          <a:p>
            <a:r>
              <a:rPr lang="en-GB" sz="1400" dirty="0">
                <a:latin typeface="Arial" panose="020B0604020202020204" pitchFamily="34" charset="0"/>
                <a:cs typeface="Arial" panose="020B0604020202020204" pitchFamily="34" charset="0"/>
              </a:rPr>
              <a:t>On-the-job training, job shadowing, and acting-up opportunities allow supervisors to learn through real work experiences. Reflective discussions with managers help them evaluate their performance and apply learning to future situations.</a:t>
            </a:r>
          </a:p>
          <a:p>
            <a:pPr marL="0" indent="0">
              <a:buNone/>
            </a:pPr>
            <a:endParaRPr lang="en-GB" dirty="0"/>
          </a:p>
        </p:txBody>
      </p:sp>
      <p:sp>
        <p:nvSpPr>
          <p:cNvPr id="4" name="Slide Number Placeholder 3">
            <a:extLst>
              <a:ext uri="{FF2B5EF4-FFF2-40B4-BE49-F238E27FC236}">
                <a16:creationId xmlns:a16="http://schemas.microsoft.com/office/drawing/2014/main" id="{CB7D8F78-CC2D-4E4F-BC4A-F6E81AB389F3}"/>
              </a:ext>
            </a:extLst>
          </p:cNvPr>
          <p:cNvSpPr>
            <a:spLocks noGrp="1"/>
          </p:cNvSpPr>
          <p:nvPr>
            <p:ph type="sldNum" sz="quarter" idx="12"/>
          </p:nvPr>
        </p:nvSpPr>
        <p:spPr/>
        <p:txBody>
          <a:bodyPr/>
          <a:lstStyle/>
          <a:p>
            <a:fld id="{08B58D55-2545-4215-A1ED-4D489A2FE6B8}" type="slidenum">
              <a:rPr lang="en-GB" smtClean="0"/>
              <a:t>12</a:t>
            </a:fld>
            <a:endParaRPr lang="en-GB"/>
          </a:p>
        </p:txBody>
      </p:sp>
    </p:spTree>
    <p:extLst>
      <p:ext uri="{BB962C8B-B14F-4D97-AF65-F5344CB8AC3E}">
        <p14:creationId xmlns:p14="http://schemas.microsoft.com/office/powerpoint/2010/main" val="2796259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14408-27E0-40F8-A3BD-19F20A3A26C1}"/>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85B74743-07F3-42D1-90E1-42AD658967F4}"/>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Effective recruitment ensures person-job fit.</a:t>
            </a:r>
          </a:p>
          <a:p>
            <a:r>
              <a:rPr lang="en-GB" sz="1400" dirty="0">
                <a:latin typeface="Arial" panose="020B0604020202020204" pitchFamily="34" charset="0"/>
                <a:cs typeface="Arial" panose="020B0604020202020204" pitchFamily="34" charset="0"/>
              </a:rPr>
              <a:t>Learning theories support structured development of TESCO as an organisation.</a:t>
            </a:r>
          </a:p>
          <a:p>
            <a:r>
              <a:rPr lang="en-GB" sz="1400" dirty="0">
                <a:latin typeface="Arial" panose="020B0604020202020204" pitchFamily="34" charset="0"/>
                <a:cs typeface="Arial" panose="020B0604020202020204" pitchFamily="34" charset="0"/>
              </a:rPr>
              <a:t>Staff training enhances performance and retention.</a:t>
            </a:r>
          </a:p>
          <a:p>
            <a:r>
              <a:rPr lang="en-GB" sz="1400" dirty="0">
                <a:latin typeface="Arial" panose="020B0604020202020204" pitchFamily="34" charset="0"/>
                <a:cs typeface="Arial" panose="020B0604020202020204" pitchFamily="34" charset="0"/>
              </a:rPr>
              <a:t>Balanced teamwork and individual capability drive success.</a:t>
            </a:r>
          </a:p>
          <a:p>
            <a:pPr>
              <a:lnSpc>
                <a:spcPct val="150000"/>
              </a:lnSpc>
            </a:pPr>
            <a:r>
              <a:rPr lang="en-GB" sz="1400" dirty="0">
                <a:latin typeface="Arial" panose="020B0604020202020204" pitchFamily="34" charset="0"/>
                <a:cs typeface="Arial" panose="020B0604020202020204" pitchFamily="34" charset="0"/>
              </a:rPr>
              <a:t>In summary, by integrating behaviourist, cognitivist, humanist and experiential theory approaches, Tesco can develop competent, confident supervisors who contribute to operational excellence and long-term organisational success.</a:t>
            </a:r>
          </a:p>
          <a:p>
            <a:pPr marL="0" indent="0">
              <a:buNone/>
            </a:pPr>
            <a:endParaRPr lang="en-GB" dirty="0"/>
          </a:p>
        </p:txBody>
      </p:sp>
      <p:sp>
        <p:nvSpPr>
          <p:cNvPr id="4" name="Slide Number Placeholder 3">
            <a:extLst>
              <a:ext uri="{FF2B5EF4-FFF2-40B4-BE49-F238E27FC236}">
                <a16:creationId xmlns:a16="http://schemas.microsoft.com/office/drawing/2014/main" id="{C8348E60-061B-410E-A8E7-B1C57DE3C18C}"/>
              </a:ext>
            </a:extLst>
          </p:cNvPr>
          <p:cNvSpPr>
            <a:spLocks noGrp="1"/>
          </p:cNvSpPr>
          <p:nvPr>
            <p:ph type="sldNum" sz="quarter" idx="12"/>
          </p:nvPr>
        </p:nvSpPr>
        <p:spPr/>
        <p:txBody>
          <a:bodyPr/>
          <a:lstStyle/>
          <a:p>
            <a:fld id="{08B58D55-2545-4215-A1ED-4D489A2FE6B8}" type="slidenum">
              <a:rPr lang="en-GB" smtClean="0"/>
              <a:t>13</a:t>
            </a:fld>
            <a:endParaRPr lang="en-GB"/>
          </a:p>
        </p:txBody>
      </p:sp>
    </p:spTree>
    <p:extLst>
      <p:ext uri="{BB962C8B-B14F-4D97-AF65-F5344CB8AC3E}">
        <p14:creationId xmlns:p14="http://schemas.microsoft.com/office/powerpoint/2010/main" val="2154268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83431-31BC-4B81-B483-7640B4ED583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467BC7F-0E4D-4652-850B-A87A8B4CF448}"/>
              </a:ext>
            </a:extLst>
          </p:cNvPr>
          <p:cNvSpPr>
            <a:spLocks noGrp="1"/>
          </p:cNvSpPr>
          <p:nvPr>
            <p:ph idx="1"/>
          </p:nvPr>
        </p:nvSpPr>
        <p:spPr/>
        <p:txBody>
          <a:bodyPr>
            <a:normAutofit fontScale="62500" lnSpcReduction="20000"/>
          </a:bodyPr>
          <a:lstStyle/>
          <a:p>
            <a:r>
              <a:rPr lang="en-GB" sz="1800" dirty="0">
                <a:latin typeface="Arial" panose="020B0604020202020204" pitchFamily="34" charset="0"/>
                <a:cs typeface="Arial" panose="020B0604020202020204" pitchFamily="34" charset="0"/>
              </a:rPr>
              <a:t>Armstrong, M. (2020) </a:t>
            </a:r>
            <a:r>
              <a:rPr lang="en-GB" sz="1800" i="1" dirty="0">
                <a:latin typeface="Arial" panose="020B0604020202020204" pitchFamily="34" charset="0"/>
                <a:cs typeface="Arial" panose="020B0604020202020204" pitchFamily="34" charset="0"/>
              </a:rPr>
              <a:t>Armstrong’s Handbook of Human Resource Management Practice</a:t>
            </a:r>
            <a:r>
              <a:rPr lang="en-GB" sz="1800" dirty="0">
                <a:latin typeface="Arial" panose="020B0604020202020204" pitchFamily="34" charset="0"/>
                <a:cs typeface="Arial" panose="020B0604020202020204" pitchFamily="34" charset="0"/>
              </a:rPr>
              <a:t>. 15th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London: Kogan Page.</a:t>
            </a:r>
          </a:p>
          <a:p>
            <a:r>
              <a:rPr lang="en-GB" sz="1800" dirty="0">
                <a:latin typeface="Arial" panose="020B0604020202020204" pitchFamily="34" charset="0"/>
                <a:cs typeface="Arial" panose="020B0604020202020204" pitchFamily="34" charset="0"/>
              </a:rPr>
              <a:t>Bratton, J. and Gold, J. (2017) </a:t>
            </a:r>
            <a:r>
              <a:rPr lang="en-GB" sz="1800" i="1" dirty="0">
                <a:latin typeface="Arial" panose="020B0604020202020204" pitchFamily="34" charset="0"/>
                <a:cs typeface="Arial" panose="020B0604020202020204" pitchFamily="34" charset="0"/>
              </a:rPr>
              <a:t>Human Resource Management: Theory and Practice</a:t>
            </a:r>
            <a:r>
              <a:rPr lang="en-GB" sz="1800" dirty="0">
                <a:latin typeface="Arial" panose="020B0604020202020204" pitchFamily="34" charset="0"/>
                <a:cs typeface="Arial" panose="020B0604020202020204" pitchFamily="34" charset="0"/>
              </a:rPr>
              <a:t>. 6th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London: Palgrave Macmillan.</a:t>
            </a:r>
          </a:p>
          <a:p>
            <a:r>
              <a:rPr lang="en-GB" sz="1800" dirty="0" err="1">
                <a:latin typeface="Arial" panose="020B0604020202020204" pitchFamily="34" charset="0"/>
                <a:cs typeface="Arial" panose="020B0604020202020204" pitchFamily="34" charset="0"/>
              </a:rPr>
              <a:t>Breaugh</a:t>
            </a:r>
            <a:r>
              <a:rPr lang="en-GB" sz="1800" dirty="0">
                <a:latin typeface="Arial" panose="020B0604020202020204" pitchFamily="34" charset="0"/>
                <a:cs typeface="Arial" panose="020B0604020202020204" pitchFamily="34" charset="0"/>
              </a:rPr>
              <a:t>, J.A. (2017) </a:t>
            </a:r>
            <a:r>
              <a:rPr lang="en-GB" sz="1800" i="1" dirty="0">
                <a:latin typeface="Arial" panose="020B0604020202020204" pitchFamily="34" charset="0"/>
                <a:cs typeface="Arial" panose="020B0604020202020204" pitchFamily="34" charset="0"/>
              </a:rPr>
              <a:t>Talent Acquisition: A Guide to Understanding and Managing the Recruitment Process</a:t>
            </a:r>
            <a:r>
              <a:rPr lang="en-GB" sz="1800" dirty="0">
                <a:latin typeface="Arial" panose="020B0604020202020204" pitchFamily="34" charset="0"/>
                <a:cs typeface="Arial" panose="020B0604020202020204" pitchFamily="34" charset="0"/>
              </a:rPr>
              <a:t>. SHRM Foundation.</a:t>
            </a:r>
          </a:p>
          <a:p>
            <a:r>
              <a:rPr lang="en-GB" sz="1800" dirty="0">
                <a:latin typeface="Arial" panose="020B0604020202020204" pitchFamily="34" charset="0"/>
                <a:cs typeface="Arial" panose="020B0604020202020204" pitchFamily="34" charset="0"/>
              </a:rPr>
              <a:t>CIPD (2021) </a:t>
            </a:r>
            <a:r>
              <a:rPr lang="en-GB" sz="1800" i="1" dirty="0">
                <a:latin typeface="Arial" panose="020B0604020202020204" pitchFamily="34" charset="0"/>
                <a:cs typeface="Arial" panose="020B0604020202020204" pitchFamily="34" charset="0"/>
              </a:rPr>
              <a:t>Learning and Skills at Work</a:t>
            </a:r>
            <a:r>
              <a:rPr lang="en-GB" sz="1800" dirty="0">
                <a:latin typeface="Arial" panose="020B0604020202020204" pitchFamily="34" charset="0"/>
                <a:cs typeface="Arial" panose="020B0604020202020204" pitchFamily="34" charset="0"/>
              </a:rPr>
              <a:t>. London: Chartered Institute of Personnel and Development.</a:t>
            </a:r>
          </a:p>
          <a:p>
            <a:r>
              <a:rPr lang="en-GB" sz="1800" dirty="0">
                <a:latin typeface="Arial" panose="020B0604020202020204" pitchFamily="34" charset="0"/>
                <a:cs typeface="Arial" panose="020B0604020202020204" pitchFamily="34" charset="0"/>
              </a:rPr>
              <a:t>CIPD (2022) </a:t>
            </a:r>
            <a:r>
              <a:rPr lang="en-GB" sz="1800" i="1" dirty="0">
                <a:latin typeface="Arial" panose="020B0604020202020204" pitchFamily="34" charset="0"/>
                <a:cs typeface="Arial" panose="020B0604020202020204" pitchFamily="34" charset="0"/>
              </a:rPr>
              <a:t>Resourcing and Talent Planning Survey</a:t>
            </a:r>
            <a:r>
              <a:rPr lang="en-GB" sz="1800" dirty="0">
                <a:latin typeface="Arial" panose="020B0604020202020204" pitchFamily="34" charset="0"/>
                <a:cs typeface="Arial" panose="020B0604020202020204" pitchFamily="34" charset="0"/>
              </a:rPr>
              <a:t>. London: CIPD.</a:t>
            </a:r>
          </a:p>
          <a:p>
            <a:r>
              <a:rPr lang="en-GB" sz="1800" dirty="0">
                <a:latin typeface="Arial" panose="020B0604020202020204" pitchFamily="34" charset="0"/>
                <a:cs typeface="Arial" panose="020B0604020202020204" pitchFamily="34" charset="0"/>
              </a:rPr>
              <a:t>CIPD (2023) </a:t>
            </a:r>
            <a:r>
              <a:rPr lang="en-GB" sz="1800" i="1" dirty="0">
                <a:latin typeface="Arial" panose="020B0604020202020204" pitchFamily="34" charset="0"/>
                <a:cs typeface="Arial" panose="020B0604020202020204" pitchFamily="34" charset="0"/>
              </a:rPr>
              <a:t>Resourcing and Talent Planning</a:t>
            </a:r>
            <a:r>
              <a:rPr lang="en-GB" sz="1800" dirty="0">
                <a:latin typeface="Arial" panose="020B0604020202020204" pitchFamily="34" charset="0"/>
                <a:cs typeface="Arial" panose="020B0604020202020204" pitchFamily="34" charset="0"/>
              </a:rPr>
              <a:t>. London: Chartered Institute of Personnel and Development.</a:t>
            </a:r>
          </a:p>
          <a:p>
            <a:r>
              <a:rPr lang="en-GB" sz="1800" dirty="0">
                <a:latin typeface="Arial" panose="020B0604020202020204" pitchFamily="34" charset="0"/>
                <a:cs typeface="Arial" panose="020B0604020202020204" pitchFamily="34" charset="0"/>
              </a:rPr>
              <a:t>Equality Act 2010 (c.15). London: The Stationery Office.</a:t>
            </a:r>
          </a:p>
          <a:p>
            <a:r>
              <a:rPr lang="en-GB" sz="1800" dirty="0">
                <a:latin typeface="Arial" panose="020B0604020202020204" pitchFamily="34" charset="0"/>
                <a:cs typeface="Arial" panose="020B0604020202020204" pitchFamily="34" charset="0"/>
              </a:rPr>
              <a:t>Kolb, D.A. (1984) </a:t>
            </a:r>
            <a:r>
              <a:rPr lang="en-GB" sz="1800" i="1" dirty="0">
                <a:latin typeface="Arial" panose="020B0604020202020204" pitchFamily="34" charset="0"/>
                <a:cs typeface="Arial" panose="020B0604020202020204" pitchFamily="34" charset="0"/>
              </a:rPr>
              <a:t>Experiential Learning: Experience as the Source of Learning and Development</a:t>
            </a:r>
            <a:r>
              <a:rPr lang="en-GB" sz="1800" dirty="0">
                <a:latin typeface="Arial" panose="020B0604020202020204" pitchFamily="34" charset="0"/>
                <a:cs typeface="Arial" panose="020B0604020202020204" pitchFamily="34" charset="0"/>
              </a:rPr>
              <a:t>. Englewood Cliffs, NJ: Prentice Hall.</a:t>
            </a:r>
          </a:p>
          <a:p>
            <a:r>
              <a:rPr lang="en-GB" sz="1800" dirty="0">
                <a:latin typeface="Arial" panose="020B0604020202020204" pitchFamily="34" charset="0"/>
                <a:cs typeface="Arial" panose="020B0604020202020204" pitchFamily="34" charset="0"/>
              </a:rPr>
              <a:t>Noe, R.A. (2020) </a:t>
            </a:r>
            <a:r>
              <a:rPr lang="en-GB" sz="1800" i="1" dirty="0">
                <a:latin typeface="Arial" panose="020B0604020202020204" pitchFamily="34" charset="0"/>
                <a:cs typeface="Arial" panose="020B0604020202020204" pitchFamily="34" charset="0"/>
              </a:rPr>
              <a:t>Employee Training and Development</a:t>
            </a:r>
            <a:r>
              <a:rPr lang="en-GB" sz="1800" dirty="0">
                <a:latin typeface="Arial" panose="020B0604020202020204" pitchFamily="34" charset="0"/>
                <a:cs typeface="Arial" panose="020B0604020202020204" pitchFamily="34" charset="0"/>
              </a:rPr>
              <a:t>. 8th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New York: McGraw-Hill.</a:t>
            </a:r>
          </a:p>
          <a:p>
            <a:r>
              <a:rPr lang="en-GB" sz="1800" dirty="0">
                <a:latin typeface="Arial" panose="020B0604020202020204" pitchFamily="34" charset="0"/>
                <a:cs typeface="Arial" panose="020B0604020202020204" pitchFamily="34" charset="0"/>
              </a:rPr>
              <a:t>Piaget, J. (1972) </a:t>
            </a:r>
            <a:r>
              <a:rPr lang="en-GB" sz="1800" i="1" dirty="0">
                <a:latin typeface="Arial" panose="020B0604020202020204" pitchFamily="34" charset="0"/>
                <a:cs typeface="Arial" panose="020B0604020202020204" pitchFamily="34" charset="0"/>
              </a:rPr>
              <a:t>The Psychology of Intelligence</a:t>
            </a:r>
            <a:r>
              <a:rPr lang="en-GB" sz="1800" dirty="0">
                <a:latin typeface="Arial" panose="020B0604020202020204" pitchFamily="34" charset="0"/>
                <a:cs typeface="Arial" panose="020B0604020202020204" pitchFamily="34" charset="0"/>
              </a:rPr>
              <a:t>. London: Routledge.</a:t>
            </a:r>
          </a:p>
          <a:p>
            <a:r>
              <a:rPr lang="en-GB" sz="1800" dirty="0">
                <a:latin typeface="Arial" panose="020B0604020202020204" pitchFamily="34" charset="0"/>
                <a:cs typeface="Arial" panose="020B0604020202020204" pitchFamily="34" charset="0"/>
              </a:rPr>
              <a:t>Rogers, C. (1983) </a:t>
            </a:r>
            <a:r>
              <a:rPr lang="en-GB" sz="1800" i="1" dirty="0">
                <a:latin typeface="Arial" panose="020B0604020202020204" pitchFamily="34" charset="0"/>
                <a:cs typeface="Arial" panose="020B0604020202020204" pitchFamily="34" charset="0"/>
              </a:rPr>
              <a:t>Freedom to Learn for the 80s</a:t>
            </a:r>
            <a:r>
              <a:rPr lang="en-GB" sz="1800" dirty="0">
                <a:latin typeface="Arial" panose="020B0604020202020204" pitchFamily="34" charset="0"/>
                <a:cs typeface="Arial" panose="020B0604020202020204" pitchFamily="34" charset="0"/>
              </a:rPr>
              <a:t>. Columbus, OH: Merrill.</a:t>
            </a:r>
          </a:p>
          <a:p>
            <a:r>
              <a:rPr lang="en-GB" sz="1800" dirty="0">
                <a:latin typeface="Arial" panose="020B0604020202020204" pitchFamily="34" charset="0"/>
                <a:cs typeface="Arial" panose="020B0604020202020204" pitchFamily="34" charset="0"/>
              </a:rPr>
              <a:t>Tesco PLC (2024) </a:t>
            </a:r>
            <a:r>
              <a:rPr lang="en-GB" sz="1800" i="1" dirty="0">
                <a:latin typeface="Arial" panose="020B0604020202020204" pitchFamily="34" charset="0"/>
                <a:cs typeface="Arial" panose="020B0604020202020204" pitchFamily="34" charset="0"/>
              </a:rPr>
              <a:t>People and Culture Strategy</a:t>
            </a:r>
            <a:r>
              <a:rPr lang="en-GB" sz="1800" dirty="0">
                <a:latin typeface="Arial" panose="020B0604020202020204" pitchFamily="34" charset="0"/>
                <a:cs typeface="Arial" panose="020B0604020202020204" pitchFamily="34" charset="0"/>
              </a:rPr>
              <a:t>. Available at: Tesco corporate website.</a:t>
            </a:r>
          </a:p>
          <a:p>
            <a:pPr marL="0" indent="0">
              <a:buNone/>
            </a:pPr>
            <a:endParaRPr lang="en-GB" dirty="0"/>
          </a:p>
        </p:txBody>
      </p:sp>
      <p:sp>
        <p:nvSpPr>
          <p:cNvPr id="4" name="Slide Number Placeholder 3">
            <a:extLst>
              <a:ext uri="{FF2B5EF4-FFF2-40B4-BE49-F238E27FC236}">
                <a16:creationId xmlns:a16="http://schemas.microsoft.com/office/drawing/2014/main" id="{E5D7FAB0-7798-49E3-B2DF-AEEA41E236DA}"/>
              </a:ext>
            </a:extLst>
          </p:cNvPr>
          <p:cNvSpPr>
            <a:spLocks noGrp="1"/>
          </p:cNvSpPr>
          <p:nvPr>
            <p:ph type="sldNum" sz="quarter" idx="12"/>
          </p:nvPr>
        </p:nvSpPr>
        <p:spPr/>
        <p:txBody>
          <a:bodyPr/>
          <a:lstStyle/>
          <a:p>
            <a:fld id="{08B58D55-2545-4215-A1ED-4D489A2FE6B8}" type="slidenum">
              <a:rPr lang="en-GB" smtClean="0"/>
              <a:t>14</a:t>
            </a:fld>
            <a:endParaRPr lang="en-GB"/>
          </a:p>
        </p:txBody>
      </p:sp>
    </p:spTree>
    <p:extLst>
      <p:ext uri="{BB962C8B-B14F-4D97-AF65-F5344CB8AC3E}">
        <p14:creationId xmlns:p14="http://schemas.microsoft.com/office/powerpoint/2010/main" val="30662222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194</TotalTime>
  <Words>1246</Words>
  <Application>Microsoft Office PowerPoint</Application>
  <PresentationFormat>Widescreen</PresentationFormat>
  <Paragraphs>128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Programme: BA (Hons) Leadership and Management for Workplace  Developing and Managing Individuals and Teams</vt:lpstr>
      <vt:lpstr>Table of Content</vt:lpstr>
      <vt:lpstr>Introduction to Tesco PLC</vt:lpstr>
      <vt:lpstr>Recruitment Process Overview</vt:lpstr>
      <vt:lpstr>Job Analysis: Store Supervisor</vt:lpstr>
      <vt:lpstr>Job Description: Store Supervisor</vt:lpstr>
      <vt:lpstr>Person Specification: Store Supervisor</vt:lpstr>
      <vt:lpstr>Job Interview Questions</vt:lpstr>
      <vt:lpstr>Critical Analysis of Recruitment</vt:lpstr>
      <vt:lpstr>Behaviourist Learning Theory</vt:lpstr>
      <vt:lpstr>Cognitivist Learning Theory</vt:lpstr>
      <vt:lpstr>Humanist &amp; Experiential Learning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(Hons) Leadership and Management for Workplace  Developing and Managing Individuals and Teams</dc:title>
  <dc:creator>Iram Shahzad</dc:creator>
  <cp:lastModifiedBy>Iram Shahzad</cp:lastModifiedBy>
  <cp:revision>21</cp:revision>
  <dcterms:created xsi:type="dcterms:W3CDTF">2026-02-09T23:52:38Z</dcterms:created>
  <dcterms:modified xsi:type="dcterms:W3CDTF">2026-02-16T12:21:50Z</dcterms:modified>
</cp:coreProperties>
</file>