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handoutMasterIdLst>
    <p:handoutMasterId r:id="rId34"/>
  </p:handoutMasterIdLst>
  <p:sldIdLst>
    <p:sldId id="257" r:id="rId2"/>
    <p:sldId id="535" r:id="rId3"/>
    <p:sldId id="536" r:id="rId4"/>
    <p:sldId id="537" r:id="rId5"/>
    <p:sldId id="542" r:id="rId6"/>
    <p:sldId id="269" r:id="rId7"/>
    <p:sldId id="275" r:id="rId8"/>
    <p:sldId id="276" r:id="rId9"/>
    <p:sldId id="277" r:id="rId10"/>
    <p:sldId id="278" r:id="rId11"/>
    <p:sldId id="279" r:id="rId12"/>
    <p:sldId id="280" r:id="rId13"/>
    <p:sldId id="281" r:id="rId14"/>
    <p:sldId id="282" r:id="rId15"/>
    <p:sldId id="494" r:id="rId16"/>
    <p:sldId id="283" r:id="rId17"/>
    <p:sldId id="496" r:id="rId18"/>
    <p:sldId id="495" r:id="rId19"/>
    <p:sldId id="493" r:id="rId20"/>
    <p:sldId id="492" r:id="rId21"/>
    <p:sldId id="531" r:id="rId22"/>
    <p:sldId id="533" r:id="rId23"/>
    <p:sldId id="488" r:id="rId24"/>
    <p:sldId id="530" r:id="rId25"/>
    <p:sldId id="497" r:id="rId26"/>
    <p:sldId id="532" r:id="rId27"/>
    <p:sldId id="534" r:id="rId28"/>
    <p:sldId id="538" r:id="rId29"/>
    <p:sldId id="539" r:id="rId30"/>
    <p:sldId id="540" r:id="rId31"/>
    <p:sldId id="541" r:id="rId32"/>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792">
          <p15:clr>
            <a:srgbClr val="A4A3A4"/>
          </p15:clr>
        </p15:guide>
        <p15:guide id="4" orient="horz" pos="1152">
          <p15:clr>
            <a:srgbClr val="A4A3A4"/>
          </p15:clr>
        </p15:guide>
        <p15:guide id="5" orient="horz" pos="3360">
          <p15:clr>
            <a:srgbClr val="A4A3A4"/>
          </p15:clr>
        </p15:guide>
        <p15:guide id="6" orient="horz" pos="3072">
          <p15:clr>
            <a:srgbClr val="A4A3A4"/>
          </p15:clr>
        </p15:guide>
        <p15:guide id="7" orient="horz" pos="864">
          <p15:clr>
            <a:srgbClr val="A4A3A4"/>
          </p15:clr>
        </p15:guide>
        <p15:guide id="8" orient="horz" pos="528">
          <p15:clr>
            <a:srgbClr val="A4A3A4"/>
          </p15:clr>
        </p15:guide>
        <p15:guide id="9" orient="horz" pos="2784">
          <p15:clr>
            <a:srgbClr val="A4A3A4"/>
          </p15:clr>
        </p15:guide>
        <p15:guide id="10" pos="3839">
          <p15:clr>
            <a:srgbClr val="A4A3A4"/>
          </p15:clr>
        </p15:guide>
        <p15:guide id="11" pos="959">
          <p15:clr>
            <a:srgbClr val="A4A3A4"/>
          </p15:clr>
        </p15:guide>
        <p15:guide id="12" pos="7007">
          <p15:clr>
            <a:srgbClr val="A4A3A4"/>
          </p15:clr>
        </p15:guide>
        <p15:guide id="13" pos="6719">
          <p15:clr>
            <a:srgbClr val="A4A3A4"/>
          </p15:clr>
        </p15:guide>
        <p15:guide id="14" pos="6143">
          <p15:clr>
            <a:srgbClr val="A4A3A4"/>
          </p15:clr>
        </p15:guide>
        <p15:guide id="15" pos="3983">
          <p15:clr>
            <a:srgbClr val="A4A3A4"/>
          </p15:clr>
        </p15:guide>
        <p15:guide id="16" pos="527">
          <p15:clr>
            <a:srgbClr val="A4A3A4"/>
          </p15:clr>
        </p15:guide>
        <p15:guide id="17" pos="715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DB680C-F745-4EC5-8F2E-A39C5030F8DC}" v="114" dt="2023-03-30T13:49:39.4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706" autoAdjust="0"/>
  </p:normalViewPr>
  <p:slideViewPr>
    <p:cSldViewPr>
      <p:cViewPr varScale="1">
        <p:scale>
          <a:sx n="122" d="100"/>
          <a:sy n="122" d="100"/>
        </p:scale>
        <p:origin x="96" y="210"/>
      </p:cViewPr>
      <p:guideLst>
        <p:guide orient="horz" pos="2160"/>
        <p:guide orient="horz" pos="1008"/>
        <p:guide orient="horz" pos="3792"/>
        <p:guide orient="horz" pos="1152"/>
        <p:guide orient="horz" pos="3360"/>
        <p:guide orient="horz" pos="3072"/>
        <p:guide orient="horz" pos="864"/>
        <p:guide orient="horz" pos="528"/>
        <p:guide orient="horz" pos="2784"/>
        <p:guide pos="3839"/>
        <p:guide pos="959"/>
        <p:guide pos="7007"/>
        <p:guide pos="6719"/>
        <p:guide pos="6143"/>
        <p:guide pos="3983"/>
        <p:guide pos="527"/>
        <p:guide pos="7151"/>
      </p:guideLst>
    </p:cSldViewPr>
  </p:slideViewPr>
  <p:notesTextViewPr>
    <p:cViewPr>
      <p:scale>
        <a:sx n="1" d="1"/>
        <a:sy n="1" d="1"/>
      </p:scale>
      <p:origin x="0" y="0"/>
    </p:cViewPr>
  </p:notesTextViewPr>
  <p:notesViewPr>
    <p:cSldViewPr>
      <p:cViewPr varScale="1">
        <p:scale>
          <a:sx n="84" d="100"/>
          <a:sy n="84" d="100"/>
        </p:scale>
        <p:origin x="1002" y="6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4A8D02-4E65-4CCD-8312-4AB164C6C77D}" type="datetimeFigureOut">
              <a:rPr lang="en-US"/>
              <a:t>3/30/2023</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C119DBA-4540-49B3-8FA9-6259387ECF9E}" type="slidenum">
              <a:rPr/>
              <a:t>‹#›</a:t>
            </a:fld>
            <a:endParaRPr/>
          </a:p>
        </p:txBody>
      </p:sp>
    </p:spTree>
    <p:extLst>
      <p:ext uri="{BB962C8B-B14F-4D97-AF65-F5344CB8AC3E}">
        <p14:creationId xmlns:p14="http://schemas.microsoft.com/office/powerpoint/2010/main" val="35876198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A755D9-D361-47B8-9652-3B4EA9776CE5}" type="datetimeFigureOut">
              <a:rPr lang="en-US"/>
              <a:t>3/30/2023</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B36274-F2B9-4C45-BBB4-0EDF4CD651A7}" type="slidenum">
              <a:rPr/>
              <a:t>‹#›</a:t>
            </a:fld>
            <a:endParaRPr/>
          </a:p>
        </p:txBody>
      </p:sp>
    </p:spTree>
    <p:extLst>
      <p:ext uri="{BB962C8B-B14F-4D97-AF65-F5344CB8AC3E}">
        <p14:creationId xmlns:p14="http://schemas.microsoft.com/office/powerpoint/2010/main" val="214768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88825" cy="6858000"/>
          </a:xfrm>
          <a:prstGeom prst="rect">
            <a:avLst/>
          </a:prstGeom>
        </p:spPr>
      </p:pic>
      <p:sp>
        <p:nvSpPr>
          <p:cNvPr id="8" name="Parallelogram 7"/>
          <p:cNvSpPr/>
          <p:nvPr userDrawn="1"/>
        </p:nvSpPr>
        <p:spPr>
          <a:xfrm>
            <a:off x="842352" y="606206"/>
            <a:ext cx="10484024" cy="5573039"/>
          </a:xfrm>
          <a:custGeom>
            <a:avLst/>
            <a:gdLst>
              <a:gd name="connsiteX0" fmla="*/ 0 w 10896600"/>
              <a:gd name="connsiteY0" fmla="*/ 5410200 h 5410200"/>
              <a:gd name="connsiteX1" fmla="*/ 1352550 w 10896600"/>
              <a:gd name="connsiteY1" fmla="*/ 0 h 5410200"/>
              <a:gd name="connsiteX2" fmla="*/ 10896600 w 10896600"/>
              <a:gd name="connsiteY2" fmla="*/ 0 h 5410200"/>
              <a:gd name="connsiteX3" fmla="*/ 9544050 w 10896600"/>
              <a:gd name="connsiteY3" fmla="*/ 5410200 h 5410200"/>
              <a:gd name="connsiteX4" fmla="*/ 0 w 10896600"/>
              <a:gd name="connsiteY4" fmla="*/ 5410200 h 5410200"/>
              <a:gd name="connsiteX0" fmla="*/ 0 w 10733762"/>
              <a:gd name="connsiteY0" fmla="*/ 5234835 h 5410200"/>
              <a:gd name="connsiteX1" fmla="*/ 1189712 w 10733762"/>
              <a:gd name="connsiteY1" fmla="*/ 0 h 5410200"/>
              <a:gd name="connsiteX2" fmla="*/ 10733762 w 10733762"/>
              <a:gd name="connsiteY2" fmla="*/ 0 h 5410200"/>
              <a:gd name="connsiteX3" fmla="*/ 9381212 w 10733762"/>
              <a:gd name="connsiteY3" fmla="*/ 5410200 h 5410200"/>
              <a:gd name="connsiteX4" fmla="*/ 0 w 10733762"/>
              <a:gd name="connsiteY4" fmla="*/ 5234835 h 5410200"/>
              <a:gd name="connsiteX0" fmla="*/ 0 w 10771340"/>
              <a:gd name="connsiteY0" fmla="*/ 5360096 h 5410200"/>
              <a:gd name="connsiteX1" fmla="*/ 1227290 w 10771340"/>
              <a:gd name="connsiteY1" fmla="*/ 0 h 5410200"/>
              <a:gd name="connsiteX2" fmla="*/ 10771340 w 10771340"/>
              <a:gd name="connsiteY2" fmla="*/ 0 h 5410200"/>
              <a:gd name="connsiteX3" fmla="*/ 9418790 w 10771340"/>
              <a:gd name="connsiteY3" fmla="*/ 5410200 h 5410200"/>
              <a:gd name="connsiteX4" fmla="*/ 0 w 10771340"/>
              <a:gd name="connsiteY4" fmla="*/ 5360096 h 5410200"/>
              <a:gd name="connsiteX0" fmla="*/ 0 w 10771340"/>
              <a:gd name="connsiteY0" fmla="*/ 5360096 h 5360096"/>
              <a:gd name="connsiteX1" fmla="*/ 1227290 w 10771340"/>
              <a:gd name="connsiteY1" fmla="*/ 0 h 5360096"/>
              <a:gd name="connsiteX2" fmla="*/ 10771340 w 10771340"/>
              <a:gd name="connsiteY2" fmla="*/ 0 h 5360096"/>
              <a:gd name="connsiteX3" fmla="*/ 9819623 w 10771340"/>
              <a:gd name="connsiteY3" fmla="*/ 5335043 h 5360096"/>
              <a:gd name="connsiteX4" fmla="*/ 0 w 10771340"/>
              <a:gd name="connsiteY4" fmla="*/ 5360096 h 5360096"/>
              <a:gd name="connsiteX0" fmla="*/ 0 w 10345455"/>
              <a:gd name="connsiteY0" fmla="*/ 5573039 h 5573039"/>
              <a:gd name="connsiteX1" fmla="*/ 1227290 w 10345455"/>
              <a:gd name="connsiteY1" fmla="*/ 212943 h 5573039"/>
              <a:gd name="connsiteX2" fmla="*/ 10345455 w 10345455"/>
              <a:gd name="connsiteY2" fmla="*/ 0 h 5573039"/>
              <a:gd name="connsiteX3" fmla="*/ 9819623 w 10345455"/>
              <a:gd name="connsiteY3" fmla="*/ 5547986 h 5573039"/>
              <a:gd name="connsiteX4" fmla="*/ 0 w 10345455"/>
              <a:gd name="connsiteY4" fmla="*/ 5573039 h 5573039"/>
              <a:gd name="connsiteX0" fmla="*/ 100469 w 10445924"/>
              <a:gd name="connsiteY0" fmla="*/ 5573039 h 5573039"/>
              <a:gd name="connsiteX1" fmla="*/ 0 w 10445924"/>
              <a:gd name="connsiteY1" fmla="*/ 250521 h 5573039"/>
              <a:gd name="connsiteX2" fmla="*/ 10445924 w 10445924"/>
              <a:gd name="connsiteY2" fmla="*/ 0 h 5573039"/>
              <a:gd name="connsiteX3" fmla="*/ 9920092 w 10445924"/>
              <a:gd name="connsiteY3" fmla="*/ 5547986 h 5573039"/>
              <a:gd name="connsiteX4" fmla="*/ 100469 w 10445924"/>
              <a:gd name="connsiteY4" fmla="*/ 5573039 h 5573039"/>
              <a:gd name="connsiteX0" fmla="*/ 376042 w 10445924"/>
              <a:gd name="connsiteY0" fmla="*/ 5435252 h 5547986"/>
              <a:gd name="connsiteX1" fmla="*/ 0 w 10445924"/>
              <a:gd name="connsiteY1" fmla="*/ 250521 h 5547986"/>
              <a:gd name="connsiteX2" fmla="*/ 10445924 w 10445924"/>
              <a:gd name="connsiteY2" fmla="*/ 0 h 5547986"/>
              <a:gd name="connsiteX3" fmla="*/ 9920092 w 10445924"/>
              <a:gd name="connsiteY3" fmla="*/ 5547986 h 5547986"/>
              <a:gd name="connsiteX4" fmla="*/ 376042 w 10445924"/>
              <a:gd name="connsiteY4" fmla="*/ 5435252 h 5547986"/>
              <a:gd name="connsiteX0" fmla="*/ 112995 w 10445924"/>
              <a:gd name="connsiteY0" fmla="*/ 5573039 h 5573039"/>
              <a:gd name="connsiteX1" fmla="*/ 0 w 10445924"/>
              <a:gd name="connsiteY1" fmla="*/ 250521 h 5573039"/>
              <a:gd name="connsiteX2" fmla="*/ 10445924 w 10445924"/>
              <a:gd name="connsiteY2" fmla="*/ 0 h 5573039"/>
              <a:gd name="connsiteX3" fmla="*/ 9920092 w 10445924"/>
              <a:gd name="connsiteY3" fmla="*/ 5547986 h 5573039"/>
              <a:gd name="connsiteX4" fmla="*/ 112995 w 10445924"/>
              <a:gd name="connsiteY4" fmla="*/ 5573039 h 5573039"/>
              <a:gd name="connsiteX0" fmla="*/ 112995 w 10464974"/>
              <a:gd name="connsiteY0" fmla="*/ 5592089 h 5592089"/>
              <a:gd name="connsiteX1" fmla="*/ 0 w 10464974"/>
              <a:gd name="connsiteY1" fmla="*/ 269571 h 5592089"/>
              <a:gd name="connsiteX2" fmla="*/ 10464974 w 10464974"/>
              <a:gd name="connsiteY2" fmla="*/ 0 h 5592089"/>
              <a:gd name="connsiteX3" fmla="*/ 9920092 w 10464974"/>
              <a:gd name="connsiteY3" fmla="*/ 5567036 h 5592089"/>
              <a:gd name="connsiteX4" fmla="*/ 112995 w 10464974"/>
              <a:gd name="connsiteY4" fmla="*/ 5592089 h 5592089"/>
              <a:gd name="connsiteX0" fmla="*/ 112995 w 10464974"/>
              <a:gd name="connsiteY0" fmla="*/ 5592089 h 5592089"/>
              <a:gd name="connsiteX1" fmla="*/ 0 w 10464974"/>
              <a:gd name="connsiteY1" fmla="*/ 269571 h 5592089"/>
              <a:gd name="connsiteX2" fmla="*/ 10464974 w 10464974"/>
              <a:gd name="connsiteY2" fmla="*/ 0 h 5592089"/>
              <a:gd name="connsiteX3" fmla="*/ 9920092 w 10464974"/>
              <a:gd name="connsiteY3" fmla="*/ 5547986 h 5592089"/>
              <a:gd name="connsiteX4" fmla="*/ 112995 w 10464974"/>
              <a:gd name="connsiteY4" fmla="*/ 5592089 h 5592089"/>
              <a:gd name="connsiteX0" fmla="*/ 112995 w 10464974"/>
              <a:gd name="connsiteY0" fmla="*/ 5573039 h 5573039"/>
              <a:gd name="connsiteX1" fmla="*/ 0 w 10464974"/>
              <a:gd name="connsiteY1" fmla="*/ 269571 h 5573039"/>
              <a:gd name="connsiteX2" fmla="*/ 10464974 w 10464974"/>
              <a:gd name="connsiteY2" fmla="*/ 0 h 5573039"/>
              <a:gd name="connsiteX3" fmla="*/ 9920092 w 10464974"/>
              <a:gd name="connsiteY3" fmla="*/ 5547986 h 5573039"/>
              <a:gd name="connsiteX4" fmla="*/ 112995 w 10464974"/>
              <a:gd name="connsiteY4" fmla="*/ 5573039 h 5573039"/>
              <a:gd name="connsiteX0" fmla="*/ 132045 w 10484024"/>
              <a:gd name="connsiteY0" fmla="*/ 5573039 h 5573039"/>
              <a:gd name="connsiteX1" fmla="*/ 0 w 10484024"/>
              <a:gd name="connsiteY1" fmla="*/ 269571 h 5573039"/>
              <a:gd name="connsiteX2" fmla="*/ 10484024 w 10484024"/>
              <a:gd name="connsiteY2" fmla="*/ 0 h 5573039"/>
              <a:gd name="connsiteX3" fmla="*/ 9939142 w 10484024"/>
              <a:gd name="connsiteY3" fmla="*/ 5547986 h 5573039"/>
              <a:gd name="connsiteX4" fmla="*/ 132045 w 10484024"/>
              <a:gd name="connsiteY4" fmla="*/ 5573039 h 5573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4024" h="5573039">
                <a:moveTo>
                  <a:pt x="132045" y="5573039"/>
                </a:moveTo>
                <a:lnTo>
                  <a:pt x="0" y="269571"/>
                </a:lnTo>
                <a:lnTo>
                  <a:pt x="10484024" y="0"/>
                </a:lnTo>
                <a:lnTo>
                  <a:pt x="9939142" y="5547986"/>
                </a:lnTo>
                <a:lnTo>
                  <a:pt x="132045" y="5573039"/>
                </a:lnTo>
                <a:close/>
              </a:path>
            </a:pathLst>
          </a:custGeom>
          <a:solidFill>
            <a:schemeClr val="bg2">
              <a:lumMod val="25000"/>
              <a:alpha val="73000"/>
            </a:schemeClr>
          </a:solidFill>
          <a:ln cap="rnd">
            <a:solidFill>
              <a:schemeClr val="bg2">
                <a:lumMod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noFill/>
              </a:ln>
              <a:solidFill>
                <a:schemeClr val="tx1"/>
              </a:solidFill>
            </a:endParaRPr>
          </a:p>
        </p:txBody>
      </p:sp>
      <p:sp>
        <p:nvSpPr>
          <p:cNvPr id="2" name="Title 1"/>
          <p:cNvSpPr>
            <a:spLocks noGrp="1"/>
          </p:cNvSpPr>
          <p:nvPr>
            <p:ph type="ctrTitle"/>
          </p:nvPr>
        </p:nvSpPr>
        <p:spPr bwMode="white">
          <a:xfrm>
            <a:off x="1522413" y="914400"/>
            <a:ext cx="9144000" cy="3505200"/>
          </a:xfrm>
        </p:spPr>
        <p:txBody>
          <a:bodyPr>
            <a:noAutofit/>
          </a:bodyPr>
          <a:lstStyle>
            <a:lvl1pPr>
              <a:defRPr sz="7200">
                <a:solidFill>
                  <a:schemeClr val="bg1"/>
                </a:solidFill>
              </a:defRPr>
            </a:lvl1pPr>
          </a:lstStyle>
          <a:p>
            <a:r>
              <a:rPr lang="en-US"/>
              <a:t>Click to edit Master title style</a:t>
            </a:r>
            <a:endParaRPr dirty="0"/>
          </a:p>
        </p:txBody>
      </p:sp>
      <p:sp>
        <p:nvSpPr>
          <p:cNvPr id="3" name="Subtitle 2"/>
          <p:cNvSpPr>
            <a:spLocks noGrp="1"/>
          </p:cNvSpPr>
          <p:nvPr>
            <p:ph type="subTitle" idx="1"/>
          </p:nvPr>
        </p:nvSpPr>
        <p:spPr bwMode="white">
          <a:xfrm>
            <a:off x="1522413" y="4495800"/>
            <a:ext cx="8229600" cy="1066800"/>
          </a:xfrm>
        </p:spPr>
        <p:txBody>
          <a:bodyPr>
            <a:normAutofit/>
          </a:bodyPr>
          <a:lstStyle>
            <a:lvl1pPr marL="0" indent="0" algn="l">
              <a:spcBef>
                <a:spcPts val="0"/>
              </a:spcBef>
              <a:buNone/>
              <a:defRPr sz="24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3/30/2023</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967521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baseline="0"/>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3/30/2023</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273328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5213" y="2514601"/>
            <a:ext cx="9144000" cy="2819400"/>
          </a:xfrm>
        </p:spPr>
        <p:txBody>
          <a:bodyPr anchor="b">
            <a:noAutofit/>
          </a:bodyPr>
          <a:lstStyle>
            <a:lvl1pPr algn="l">
              <a:defRPr sz="6600" b="0" i="0" cap="none" baseline="0"/>
            </a:lvl1pPr>
          </a:lstStyle>
          <a:p>
            <a:r>
              <a:rPr lang="en-US"/>
              <a:t>Click to edit Master title style</a:t>
            </a:r>
            <a:endParaRPr/>
          </a:p>
        </p:txBody>
      </p:sp>
      <p:sp>
        <p:nvSpPr>
          <p:cNvPr id="3" name="Text Placeholder 2"/>
          <p:cNvSpPr>
            <a:spLocks noGrp="1"/>
          </p:cNvSpPr>
          <p:nvPr>
            <p:ph type="body" idx="1"/>
          </p:nvPr>
        </p:nvSpPr>
        <p:spPr>
          <a:xfrm>
            <a:off x="1065212" y="990600"/>
            <a:ext cx="8229600"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a:xfrm>
            <a:off x="1517950" y="6327648"/>
            <a:ext cx="6862462" cy="273049"/>
          </a:xfrm>
        </p:spPr>
        <p:txBody>
          <a:bodyPr/>
          <a:lstStyle/>
          <a:p>
            <a:r>
              <a:rPr lang="en-US" dirty="0"/>
              <a:t>Add a footer</a:t>
            </a:r>
          </a:p>
        </p:txBody>
      </p:sp>
      <p:sp>
        <p:nvSpPr>
          <p:cNvPr id="4" name="Date Placeholder 3"/>
          <p:cNvSpPr>
            <a:spLocks noGrp="1"/>
          </p:cNvSpPr>
          <p:nvPr>
            <p:ph type="dt" sz="half" idx="10"/>
          </p:nvPr>
        </p:nvSpPr>
        <p:spPr>
          <a:xfrm>
            <a:off x="8609012" y="6327648"/>
            <a:ext cx="1320059" cy="273049"/>
          </a:xfrm>
        </p:spPr>
        <p:txBody>
          <a:bodyPr/>
          <a:lstStyle/>
          <a:p>
            <a:fld id="{83829175-527E-46A3-863C-1BB1F163B849}" type="datetimeFigureOut">
              <a:rPr lang="en-US" smtClean="0"/>
              <a:t>3/30/2023</a:t>
            </a:fld>
            <a:endParaRPr lang="en-US" dirty="0"/>
          </a:p>
        </p:txBody>
      </p:sp>
      <p:sp>
        <p:nvSpPr>
          <p:cNvPr id="6" name="Slide Number Placeholder 5"/>
          <p:cNvSpPr>
            <a:spLocks noGrp="1"/>
          </p:cNvSpPr>
          <p:nvPr>
            <p:ph type="sldNum" sz="quarter" idx="12"/>
          </p:nvPr>
        </p:nvSpPr>
        <p:spPr>
          <a:xfrm>
            <a:off x="10133012" y="6327648"/>
            <a:ext cx="990601" cy="273049"/>
          </a:xfrm>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16901525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65212" y="533400"/>
            <a:ext cx="9601200" cy="1143000"/>
          </a:xfrm>
        </p:spPr>
        <p:txBody>
          <a:bodyPr/>
          <a:lstStyle/>
          <a:p>
            <a:r>
              <a:rPr lang="en-US"/>
              <a:t>Click to edit Master title style</a:t>
            </a:r>
            <a:endParaRPr/>
          </a:p>
        </p:txBody>
      </p:sp>
      <p:sp>
        <p:nvSpPr>
          <p:cNvPr id="3" name="Content Placeholder 2"/>
          <p:cNvSpPr>
            <a:spLocks noGrp="1"/>
          </p:cNvSpPr>
          <p:nvPr>
            <p:ph sz="half" idx="1"/>
          </p:nvPr>
        </p:nvSpPr>
        <p:spPr>
          <a:xfrm>
            <a:off x="1065212" y="1828800"/>
            <a:ext cx="4645152"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018210" y="1828800"/>
            <a:ext cx="4648201"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83829175-527E-46A3-863C-1BB1F163B849}" type="datetimeFigureOut">
              <a:rPr lang="en-US" smtClean="0"/>
              <a:t>3/30/2023</a:t>
            </a:fld>
            <a:endParaRPr lang="en-US" dirty="0"/>
          </a:p>
        </p:txBody>
      </p:sp>
      <p:sp>
        <p:nvSpPr>
          <p:cNvPr id="7" name="Slide Number Placeholder 6"/>
          <p:cNvSpPr>
            <a:spLocks noGrp="1"/>
          </p:cNvSpPr>
          <p:nvPr>
            <p:ph type="sldNum" sz="quarter" idx="12"/>
          </p:nvPr>
        </p:nvSpPr>
        <p:spPr/>
        <p:txBody>
          <a:bodyPr/>
          <a:lstStyle/>
          <a:p>
            <a:fld id="{E5137D0E-4A4F-4307-8994-C1891D747D59}" type="slidenum">
              <a:rPr lang="en-US" smtClean="0"/>
              <a:t>‹#›</a:t>
            </a:fld>
            <a:endParaRPr lang="en-US" dirty="0"/>
          </a:p>
        </p:txBody>
      </p:sp>
    </p:spTree>
    <p:extLst>
      <p:ext uri="{BB962C8B-B14F-4D97-AF65-F5344CB8AC3E}">
        <p14:creationId xmlns:p14="http://schemas.microsoft.com/office/powerpoint/2010/main" val="2886291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671"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65212" y="533400"/>
            <a:ext cx="9601200" cy="11430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065212"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5212"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baseline="0"/>
            </a:lvl6pPr>
            <a:lvl7pPr>
              <a:defRPr sz="1400" baseline="0"/>
            </a:lvl7pPr>
            <a:lvl8pPr>
              <a:defRPr sz="1400" baseline="0"/>
            </a:lvl8pPr>
            <a:lvl9pPr>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021260"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21260"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83829175-527E-46A3-863C-1BB1F163B849}" type="datetimeFigureOut">
              <a:rPr lang="en-US" smtClean="0"/>
              <a:t>3/30/2023</a:t>
            </a:fld>
            <a:endParaRPr lang="en-US"/>
          </a:p>
        </p:txBody>
      </p:sp>
      <p:sp>
        <p:nvSpPr>
          <p:cNvPr id="9" name="Slide Number Placeholder 8"/>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1677031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83829175-527E-46A3-863C-1BB1F163B849}" type="datetimeFigureOut">
              <a:rPr lang="en-US" smtClean="0"/>
              <a:t>3/30/2023</a:t>
            </a:fld>
            <a:endParaRPr lang="en-US"/>
          </a:p>
        </p:txBody>
      </p:sp>
      <p:sp>
        <p:nvSpPr>
          <p:cNvPr id="5" name="Slide Number Placeholder 4"/>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876037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83829175-527E-46A3-863C-1BB1F163B849}" type="datetimeFigureOut">
              <a:rPr lang="en-US" smtClean="0"/>
              <a:t>3/30/2023</a:t>
            </a:fld>
            <a:endParaRPr lang="en-US"/>
          </a:p>
        </p:txBody>
      </p:sp>
      <p:sp>
        <p:nvSpPr>
          <p:cNvPr id="4" name="Slide Number Placeholder 3"/>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800589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5212" y="2590800"/>
            <a:ext cx="3276599" cy="1924050"/>
          </a:xfrm>
        </p:spPr>
        <p:txBody>
          <a:bodyPr anchor="b">
            <a:normAutofit/>
          </a:bodyPr>
          <a:lstStyle>
            <a:lvl1pPr algn="l">
              <a:defRPr sz="3200" b="0"/>
            </a:lvl1pPr>
          </a:lstStyle>
          <a:p>
            <a:r>
              <a:rPr lang="en-US"/>
              <a:t>Click to edit Master title style</a:t>
            </a:r>
            <a:endParaRPr/>
          </a:p>
        </p:txBody>
      </p:sp>
      <p:sp>
        <p:nvSpPr>
          <p:cNvPr id="3" name="Content Placeholder 2"/>
          <p:cNvSpPr>
            <a:spLocks noGrp="1"/>
          </p:cNvSpPr>
          <p:nvPr>
            <p:ph idx="1"/>
          </p:nvPr>
        </p:nvSpPr>
        <p:spPr>
          <a:xfrm>
            <a:off x="4646611" y="838200"/>
            <a:ext cx="6172201" cy="51816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065212"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Footer Placeholder 8"/>
          <p:cNvSpPr>
            <a:spLocks noGrp="1"/>
          </p:cNvSpPr>
          <p:nvPr>
            <p:ph type="ftr" sz="quarter" idx="11"/>
          </p:nvPr>
        </p:nvSpPr>
        <p:spPr/>
        <p:txBody>
          <a:bodyPr/>
          <a:lstStyle/>
          <a:p>
            <a:r>
              <a:rPr lang="en-US" dirty="0"/>
              <a:t>Add a footer</a:t>
            </a:r>
          </a:p>
        </p:txBody>
      </p:sp>
      <p:sp>
        <p:nvSpPr>
          <p:cNvPr id="8" name="Date Placeholder 7"/>
          <p:cNvSpPr>
            <a:spLocks noGrp="1"/>
          </p:cNvSpPr>
          <p:nvPr>
            <p:ph type="dt" sz="half" idx="10"/>
          </p:nvPr>
        </p:nvSpPr>
        <p:spPr/>
        <p:txBody>
          <a:bodyPr/>
          <a:lstStyle/>
          <a:p>
            <a:fld id="{83829175-527E-46A3-863C-1BB1F163B849}" type="datetimeFigureOut">
              <a:rPr lang="en-US" smtClean="0"/>
              <a:pPr/>
              <a:t>3/30/2023</a:t>
            </a:fld>
            <a:endParaRPr lang="en-US"/>
          </a:p>
        </p:txBody>
      </p:sp>
      <p:sp>
        <p:nvSpPr>
          <p:cNvPr id="10" name="Slide Number Placeholder 9"/>
          <p:cNvSpPr>
            <a:spLocks noGrp="1"/>
          </p:cNvSpPr>
          <p:nvPr>
            <p:ph type="sldNum" sz="quarter" idx="12"/>
          </p:nvPr>
        </p:nvSpPr>
        <p:spPr/>
        <p:txBody>
          <a:bodyPr/>
          <a:lstStyle/>
          <a:p>
            <a:fld id="{E5137D0E-4A4F-4307-8994-C1891D747D59}" type="slidenum">
              <a:rPr lang="en-US" smtClean="0"/>
              <a:pPr/>
              <a:t>‹#›</a:t>
            </a:fld>
            <a:endParaRPr lang="en-US"/>
          </a:p>
        </p:txBody>
      </p:sp>
    </p:spTree>
    <p:extLst>
      <p:ext uri="{BB962C8B-B14F-4D97-AF65-F5344CB8AC3E}">
        <p14:creationId xmlns:p14="http://schemas.microsoft.com/office/powerpoint/2010/main" val="1402759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5212" y="2590800"/>
            <a:ext cx="3276599" cy="1924050"/>
          </a:xfrm>
        </p:spPr>
        <p:txBody>
          <a:bodyPr anchor="b">
            <a:normAutofit/>
          </a:bodyPr>
          <a:lstStyle>
            <a:lvl1pPr algn="l">
              <a:defRPr sz="3200" b="0"/>
            </a:lvl1pPr>
          </a:lstStyle>
          <a:p>
            <a:r>
              <a:rPr lang="en-US"/>
              <a:t>Click to edit Master title style</a:t>
            </a:r>
            <a:endParaRPr dirty="0"/>
          </a:p>
        </p:txBody>
      </p:sp>
      <p:sp>
        <p:nvSpPr>
          <p:cNvPr id="3" name="Picture Placeholder 2" descr="An empty placeholder to add an image. Click on the placeholder and select the image that you wish to add"/>
          <p:cNvSpPr>
            <a:spLocks noGrp="1"/>
          </p:cNvSpPr>
          <p:nvPr>
            <p:ph type="pic" idx="1"/>
          </p:nvPr>
        </p:nvSpPr>
        <p:spPr>
          <a:xfrm>
            <a:off x="4799012" y="836610"/>
            <a:ext cx="5867401" cy="518319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065212"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8"/>
          <p:cNvSpPr>
            <a:spLocks noGrp="1"/>
          </p:cNvSpPr>
          <p:nvPr>
            <p:ph type="ftr" sz="quarter" idx="11"/>
          </p:nvPr>
        </p:nvSpPr>
        <p:spPr>
          <a:xfrm>
            <a:off x="1517950" y="6324600"/>
            <a:ext cx="6862462" cy="273049"/>
          </a:xfrm>
        </p:spPr>
        <p:txBody>
          <a:bodyPr/>
          <a:lstStyle/>
          <a:p>
            <a:r>
              <a:rPr lang="en-US" dirty="0"/>
              <a:t>Add a footer</a:t>
            </a:r>
          </a:p>
        </p:txBody>
      </p:sp>
      <p:sp>
        <p:nvSpPr>
          <p:cNvPr id="6" name="Date Placeholder 7"/>
          <p:cNvSpPr>
            <a:spLocks noGrp="1"/>
          </p:cNvSpPr>
          <p:nvPr>
            <p:ph type="dt" sz="half" idx="10"/>
          </p:nvPr>
        </p:nvSpPr>
        <p:spPr>
          <a:xfrm>
            <a:off x="8609012" y="6324600"/>
            <a:ext cx="1320059" cy="273049"/>
          </a:xfrm>
        </p:spPr>
        <p:txBody>
          <a:bodyPr/>
          <a:lstStyle/>
          <a:p>
            <a:fld id="{83829175-527E-46A3-863C-1BB1F163B849}" type="datetimeFigureOut">
              <a:rPr lang="en-US" smtClean="0"/>
              <a:pPr/>
              <a:t>3/30/2023</a:t>
            </a:fld>
            <a:endParaRPr lang="en-US"/>
          </a:p>
        </p:txBody>
      </p:sp>
      <p:sp>
        <p:nvSpPr>
          <p:cNvPr id="7" name="Slide Number Placeholder 9"/>
          <p:cNvSpPr>
            <a:spLocks noGrp="1"/>
          </p:cNvSpPr>
          <p:nvPr>
            <p:ph type="sldNum" sz="quarter" idx="12"/>
          </p:nvPr>
        </p:nvSpPr>
        <p:spPr>
          <a:xfrm>
            <a:off x="10133012" y="6324600"/>
            <a:ext cx="990601" cy="273049"/>
          </a:xfrm>
        </p:spPr>
        <p:txBody>
          <a:bodyPr/>
          <a:lstStyle/>
          <a:p>
            <a:fld id="{E5137D0E-4A4F-4307-8994-C1891D747D59}" type="slidenum">
              <a:rPr lang="en-US" smtClean="0"/>
              <a:pPr/>
              <a:t>‹#›</a:t>
            </a:fld>
            <a:endParaRPr lang="en-US"/>
          </a:p>
        </p:txBody>
      </p:sp>
    </p:spTree>
    <p:extLst>
      <p:ext uri="{BB962C8B-B14F-4D97-AF65-F5344CB8AC3E}">
        <p14:creationId xmlns:p14="http://schemas.microsoft.com/office/powerpoint/2010/main" val="2690778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baseline="0"/>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3/30/2023</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522290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2" y="533400"/>
            <a:ext cx="1371600" cy="5592764"/>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1" y="533400"/>
            <a:ext cx="8077201" cy="5592764"/>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3/30/2023</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575236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 y="0"/>
            <a:ext cx="12188825" cy="6858000"/>
          </a:xfrm>
          <a:prstGeom prst="rect">
            <a:avLst/>
          </a:prstGeom>
        </p:spPr>
      </p:pic>
      <p:sp>
        <p:nvSpPr>
          <p:cNvPr id="2" name="Title Placeholder 1"/>
          <p:cNvSpPr>
            <a:spLocks noGrp="1"/>
          </p:cNvSpPr>
          <p:nvPr>
            <p:ph type="title"/>
          </p:nvPr>
        </p:nvSpPr>
        <p:spPr>
          <a:xfrm>
            <a:off x="1065212" y="533400"/>
            <a:ext cx="9601200" cy="11430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065212" y="1828800"/>
            <a:ext cx="9601200" cy="4191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517950" y="6324600"/>
            <a:ext cx="6862462" cy="273049"/>
          </a:xfrm>
          <a:prstGeom prst="rect">
            <a:avLst/>
          </a:prstGeom>
        </p:spPr>
        <p:txBody>
          <a:bodyPr vert="horz" lIns="91440" tIns="45720" rIns="91440" bIns="45720" rtlCol="0" anchor="ctr"/>
          <a:lstStyle>
            <a:lvl1pPr algn="l">
              <a:defRPr sz="1100">
                <a:solidFill>
                  <a:schemeClr val="tx1"/>
                </a:solidFill>
              </a:defRPr>
            </a:lvl1pPr>
          </a:lstStyle>
          <a:p>
            <a:r>
              <a:rPr lang="en-US" dirty="0"/>
              <a:t>Add a footer</a:t>
            </a:r>
          </a:p>
        </p:txBody>
      </p:sp>
      <p:sp>
        <p:nvSpPr>
          <p:cNvPr id="4" name="Date Placeholder 3"/>
          <p:cNvSpPr>
            <a:spLocks noGrp="1"/>
          </p:cNvSpPr>
          <p:nvPr>
            <p:ph type="dt" sz="half" idx="2"/>
          </p:nvPr>
        </p:nvSpPr>
        <p:spPr>
          <a:xfrm>
            <a:off x="8609012" y="6324600"/>
            <a:ext cx="1320059" cy="273049"/>
          </a:xfrm>
          <a:prstGeom prst="rect">
            <a:avLst/>
          </a:prstGeom>
        </p:spPr>
        <p:txBody>
          <a:bodyPr vert="horz" lIns="91440" tIns="45720" rIns="91440" bIns="45720" rtlCol="0" anchor="ctr"/>
          <a:lstStyle>
            <a:lvl1pPr algn="r">
              <a:defRPr sz="1100">
                <a:solidFill>
                  <a:schemeClr val="tx1"/>
                </a:solidFill>
              </a:defRPr>
            </a:lvl1pPr>
          </a:lstStyle>
          <a:p>
            <a:fld id="{83829175-527E-46A3-863C-1BB1F163B849}" type="datetimeFigureOut">
              <a:rPr lang="en-US" smtClean="0"/>
              <a:pPr/>
              <a:t>3/30/2023</a:t>
            </a:fld>
            <a:endParaRPr lang="en-US"/>
          </a:p>
        </p:txBody>
      </p:sp>
      <p:sp>
        <p:nvSpPr>
          <p:cNvPr id="6" name="Slide Number Placeholder 5"/>
          <p:cNvSpPr>
            <a:spLocks noGrp="1"/>
          </p:cNvSpPr>
          <p:nvPr>
            <p:ph type="sldNum" sz="quarter" idx="4"/>
          </p:nvPr>
        </p:nvSpPr>
        <p:spPr>
          <a:xfrm>
            <a:off x="10133012" y="6324600"/>
            <a:ext cx="990601" cy="273049"/>
          </a:xfrm>
          <a:prstGeom prst="rect">
            <a:avLst/>
          </a:prstGeom>
        </p:spPr>
        <p:txBody>
          <a:bodyPr vert="horz" lIns="91440" tIns="45720" rIns="91440" bIns="45720" rtlCol="0" anchor="ctr"/>
          <a:lstStyle>
            <a:lvl1pPr algn="r">
              <a:defRPr sz="1100">
                <a:solidFill>
                  <a:schemeClr val="tx1"/>
                </a:solidFill>
              </a:defRPr>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38165403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Font typeface="Arial" pitchFamily="34" charset="0"/>
        <a:buChar char="•"/>
        <a:defRPr sz="2000" kern="1200">
          <a:solidFill>
            <a:schemeClr val="tx1"/>
          </a:solidFill>
          <a:latin typeface="+mn-lt"/>
          <a:ea typeface="+mn-ea"/>
          <a:cs typeface="+mn-cs"/>
        </a:defRPr>
      </a:lvl1pPr>
      <a:lvl2pPr marL="502920" indent="-223838" algn="l" defTabSz="914400" rtl="0" eaLnBrk="1" latinLnBrk="0" hangingPunct="1">
        <a:lnSpc>
          <a:spcPct val="90000"/>
        </a:lnSpc>
        <a:spcBef>
          <a:spcPts val="800"/>
        </a:spcBef>
        <a:buFont typeface="Arial" pitchFamily="34" charset="0"/>
        <a:buChar char="–"/>
        <a:defRPr sz="1800" kern="1200">
          <a:solidFill>
            <a:schemeClr val="tx1"/>
          </a:solidFill>
          <a:latin typeface="+mn-lt"/>
          <a:ea typeface="+mn-ea"/>
          <a:cs typeface="+mn-cs"/>
        </a:defRPr>
      </a:lvl2pPr>
      <a:lvl3pPr marL="741363" indent="-171450" algn="l" defTabSz="914400" rtl="0" eaLnBrk="1" latinLnBrk="0" hangingPunct="1">
        <a:lnSpc>
          <a:spcPct val="90000"/>
        </a:lnSpc>
        <a:spcBef>
          <a:spcPts val="600"/>
        </a:spcBef>
        <a:buFont typeface="Arial" pitchFamily="34" charset="0"/>
        <a:buChar char="•"/>
        <a:defRPr sz="1600" kern="1200">
          <a:solidFill>
            <a:schemeClr val="tx1"/>
          </a:solidFill>
          <a:latin typeface="+mn-lt"/>
          <a:ea typeface="+mn-ea"/>
          <a:cs typeface="+mn-cs"/>
        </a:defRPr>
      </a:lvl3pPr>
      <a:lvl4pPr marL="9667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4pPr>
      <a:lvl5pPr marL="12080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5pPr>
      <a:lvl6pPr marL="1444752"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6pPr>
      <a:lvl7pPr marL="1682496"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7pPr>
      <a:lvl8pPr marL="1920240"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8pPr>
      <a:lvl9pPr marL="2157984"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39" userDrawn="1">
          <p15:clr>
            <a:srgbClr val="F26B43"/>
          </p15:clr>
        </p15:guide>
        <p15:guide id="2" pos="671" userDrawn="1">
          <p15:clr>
            <a:srgbClr val="F26B43"/>
          </p15:clr>
        </p15:guide>
        <p15:guide id="3" pos="671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jnn8bZ5MbRAhWlI8AKHft1A5UQjRwIBw&amp;url=http://www.artchinanet.com/boiler/boiler-plumbing-schematic&amp;psig=AFQjCNEgwTqMPOHYVL8CrFhwGGDGmn8ORA&amp;ust=1484660147408361" TargetMode="External"/><Relationship Id="rId2" Type="http://schemas.openxmlformats.org/officeDocument/2006/relationships/image" Target="../media/image30.jpeg"/><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2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2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3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 Id="rId4" Type="http://schemas.openxmlformats.org/officeDocument/2006/relationships/image" Target="../media/image5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914400"/>
            <a:ext cx="9144000" cy="1506488"/>
          </a:xfrm>
        </p:spPr>
        <p:txBody>
          <a:bodyPr/>
          <a:lstStyle/>
          <a:p>
            <a:r>
              <a:rPr lang="en-US" dirty="0">
                <a:latin typeface="Arial" panose="020B0604020202020204" pitchFamily="34" charset="0"/>
                <a:ea typeface="Arial" panose="020B0604020202020204" pitchFamily="34" charset="0"/>
                <a:cs typeface="Times New Roman" panose="02020603050405020304" pitchFamily="18" charset="0"/>
              </a:rPr>
              <a:t>Modern Services</a:t>
            </a:r>
            <a:endParaRPr lang="en-US" dirty="0"/>
          </a:p>
        </p:txBody>
      </p:sp>
      <p:sp>
        <p:nvSpPr>
          <p:cNvPr id="3" name="Subtitle 2"/>
          <p:cNvSpPr>
            <a:spLocks noGrp="1"/>
          </p:cNvSpPr>
          <p:nvPr>
            <p:ph type="subTitle" idx="1"/>
          </p:nvPr>
        </p:nvSpPr>
        <p:spPr>
          <a:xfrm>
            <a:off x="1485900" y="2999069"/>
            <a:ext cx="8229600" cy="1066800"/>
          </a:xfrm>
        </p:spPr>
        <p:txBody>
          <a:bodyPr/>
          <a:lstStyle/>
          <a:p>
            <a:r>
              <a:rPr lang="en-US" dirty="0"/>
              <a:t>R Thomas</a:t>
            </a:r>
          </a:p>
        </p:txBody>
      </p:sp>
    </p:spTree>
    <p:extLst>
      <p:ext uri="{BB962C8B-B14F-4D97-AF65-F5344CB8AC3E}">
        <p14:creationId xmlns:p14="http://schemas.microsoft.com/office/powerpoint/2010/main" val="456561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B9AF1-A796-732E-565C-56B2073CB703}"/>
              </a:ext>
            </a:extLst>
          </p:cNvPr>
          <p:cNvSpPr>
            <a:spLocks noGrp="1"/>
          </p:cNvSpPr>
          <p:nvPr>
            <p:ph type="title"/>
          </p:nvPr>
        </p:nvSpPr>
        <p:spPr/>
        <p:txBody>
          <a:bodyPr/>
          <a:lstStyle/>
          <a:p>
            <a:r>
              <a:rPr lang="en-GB" dirty="0"/>
              <a:t>What Services do we require in a modern building?</a:t>
            </a:r>
          </a:p>
        </p:txBody>
      </p:sp>
      <p:sp>
        <p:nvSpPr>
          <p:cNvPr id="3" name="Content Placeholder 2">
            <a:extLst>
              <a:ext uri="{FF2B5EF4-FFF2-40B4-BE49-F238E27FC236}">
                <a16:creationId xmlns:a16="http://schemas.microsoft.com/office/drawing/2014/main" id="{77009B98-0E5A-B175-F45E-C04ACBD37678}"/>
              </a:ext>
            </a:extLst>
          </p:cNvPr>
          <p:cNvSpPr>
            <a:spLocks noGrp="1"/>
          </p:cNvSpPr>
          <p:nvPr>
            <p:ph idx="1"/>
          </p:nvPr>
        </p:nvSpPr>
        <p:spPr/>
        <p:txBody>
          <a:bodyPr/>
          <a:lstStyle/>
          <a:p>
            <a:endParaRPr lang="en-GB" dirty="0"/>
          </a:p>
          <a:p>
            <a:r>
              <a:rPr lang="en-GB" dirty="0"/>
              <a:t>Electricity</a:t>
            </a:r>
          </a:p>
          <a:p>
            <a:r>
              <a:rPr lang="en-GB" dirty="0"/>
              <a:t>Gas</a:t>
            </a:r>
          </a:p>
          <a:p>
            <a:r>
              <a:rPr lang="en-GB" dirty="0"/>
              <a:t>Internet/Phoneline</a:t>
            </a:r>
          </a:p>
          <a:p>
            <a:r>
              <a:rPr lang="en-GB" dirty="0"/>
              <a:t>Waste Pipes</a:t>
            </a:r>
          </a:p>
          <a:p>
            <a:r>
              <a:rPr lang="en-GB" dirty="0"/>
              <a:t>Water</a:t>
            </a:r>
          </a:p>
        </p:txBody>
      </p:sp>
    </p:spTree>
    <p:extLst>
      <p:ext uri="{BB962C8B-B14F-4D97-AF65-F5344CB8AC3E}">
        <p14:creationId xmlns:p14="http://schemas.microsoft.com/office/powerpoint/2010/main" val="2347294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FF77C-4B91-1A29-BCDA-B68614576119}"/>
              </a:ext>
            </a:extLst>
          </p:cNvPr>
          <p:cNvSpPr>
            <a:spLocks noGrp="1"/>
          </p:cNvSpPr>
          <p:nvPr>
            <p:ph type="title"/>
          </p:nvPr>
        </p:nvSpPr>
        <p:spPr/>
        <p:txBody>
          <a:bodyPr/>
          <a:lstStyle/>
          <a:p>
            <a:r>
              <a:rPr lang="en-GB" dirty="0"/>
              <a:t>Human Comfort Factors</a:t>
            </a:r>
          </a:p>
        </p:txBody>
      </p:sp>
      <p:sp>
        <p:nvSpPr>
          <p:cNvPr id="3" name="Content Placeholder 2">
            <a:extLst>
              <a:ext uri="{FF2B5EF4-FFF2-40B4-BE49-F238E27FC236}">
                <a16:creationId xmlns:a16="http://schemas.microsoft.com/office/drawing/2014/main" id="{5D64B01F-B0A1-768F-F47E-70A040F8B1A5}"/>
              </a:ext>
            </a:extLst>
          </p:cNvPr>
          <p:cNvSpPr>
            <a:spLocks noGrp="1"/>
          </p:cNvSpPr>
          <p:nvPr>
            <p:ph idx="1"/>
          </p:nvPr>
        </p:nvSpPr>
        <p:spPr/>
        <p:txBody>
          <a:bodyPr/>
          <a:lstStyle/>
          <a:p>
            <a:endParaRPr lang="en-GB" dirty="0"/>
          </a:p>
          <a:p>
            <a:r>
              <a:rPr lang="en-GB" dirty="0"/>
              <a:t>Correct Temperature</a:t>
            </a:r>
          </a:p>
          <a:p>
            <a:r>
              <a:rPr lang="en-GB" dirty="0"/>
              <a:t>Light</a:t>
            </a:r>
          </a:p>
          <a:p>
            <a:r>
              <a:rPr lang="en-GB" dirty="0"/>
              <a:t>Noise</a:t>
            </a:r>
          </a:p>
          <a:p>
            <a:r>
              <a:rPr lang="en-GB" dirty="0"/>
              <a:t>Security</a:t>
            </a:r>
          </a:p>
          <a:p>
            <a:r>
              <a:rPr lang="en-GB" dirty="0"/>
              <a:t>Finance??</a:t>
            </a:r>
          </a:p>
          <a:p>
            <a:endParaRPr lang="en-GB" dirty="0"/>
          </a:p>
          <a:p>
            <a:endParaRPr lang="en-GB" dirty="0"/>
          </a:p>
        </p:txBody>
      </p:sp>
    </p:spTree>
    <p:extLst>
      <p:ext uri="{BB962C8B-B14F-4D97-AF65-F5344CB8AC3E}">
        <p14:creationId xmlns:p14="http://schemas.microsoft.com/office/powerpoint/2010/main" val="1349606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F4FA1-8A54-0109-1157-1E189CC2564B}"/>
              </a:ext>
            </a:extLst>
          </p:cNvPr>
          <p:cNvSpPr>
            <a:spLocks noGrp="1"/>
          </p:cNvSpPr>
          <p:nvPr>
            <p:ph type="title"/>
          </p:nvPr>
        </p:nvSpPr>
        <p:spPr/>
        <p:txBody>
          <a:bodyPr/>
          <a:lstStyle/>
          <a:p>
            <a:r>
              <a:rPr lang="en-GB" dirty="0"/>
              <a:t>Cold water</a:t>
            </a:r>
          </a:p>
        </p:txBody>
      </p:sp>
      <p:pic>
        <p:nvPicPr>
          <p:cNvPr id="5" name="Picture 4">
            <a:extLst>
              <a:ext uri="{FF2B5EF4-FFF2-40B4-BE49-F238E27FC236}">
                <a16:creationId xmlns:a16="http://schemas.microsoft.com/office/drawing/2014/main" id="{2C19F108-EF81-E2C5-FA76-210B9FFEA4E3}"/>
              </a:ext>
            </a:extLst>
          </p:cNvPr>
          <p:cNvPicPr>
            <a:picLocks noChangeAspect="1"/>
          </p:cNvPicPr>
          <p:nvPr/>
        </p:nvPicPr>
        <p:blipFill rotWithShape="1">
          <a:blip r:embed="rId2"/>
          <a:srcRect l="20069" r="26952"/>
          <a:stretch/>
        </p:blipFill>
        <p:spPr>
          <a:xfrm>
            <a:off x="7458082" y="0"/>
            <a:ext cx="4752529" cy="3528392"/>
          </a:xfrm>
          <a:prstGeom prst="rect">
            <a:avLst/>
          </a:prstGeom>
        </p:spPr>
      </p:pic>
      <p:pic>
        <p:nvPicPr>
          <p:cNvPr id="3" name="Picture 2">
            <a:extLst>
              <a:ext uri="{FF2B5EF4-FFF2-40B4-BE49-F238E27FC236}">
                <a16:creationId xmlns:a16="http://schemas.microsoft.com/office/drawing/2014/main" id="{8B18F1C8-D476-39A4-8A77-B2F2CE968CD0}"/>
              </a:ext>
            </a:extLst>
          </p:cNvPr>
          <p:cNvPicPr>
            <a:picLocks noChangeAspect="1"/>
          </p:cNvPicPr>
          <p:nvPr/>
        </p:nvPicPr>
        <p:blipFill>
          <a:blip r:embed="rId3"/>
          <a:stretch>
            <a:fillRect/>
          </a:stretch>
        </p:blipFill>
        <p:spPr>
          <a:xfrm>
            <a:off x="556832" y="3212976"/>
            <a:ext cx="5221571" cy="3399656"/>
          </a:xfrm>
          <a:prstGeom prst="rect">
            <a:avLst/>
          </a:prstGeom>
        </p:spPr>
      </p:pic>
      <p:sp>
        <p:nvSpPr>
          <p:cNvPr id="4" name="TextBox 3">
            <a:extLst>
              <a:ext uri="{FF2B5EF4-FFF2-40B4-BE49-F238E27FC236}">
                <a16:creationId xmlns:a16="http://schemas.microsoft.com/office/drawing/2014/main" id="{BF7678AD-2F87-6F50-697D-765CA0F7D71B}"/>
              </a:ext>
            </a:extLst>
          </p:cNvPr>
          <p:cNvSpPr txBox="1"/>
          <p:nvPr/>
        </p:nvSpPr>
        <p:spPr>
          <a:xfrm>
            <a:off x="6526460" y="4581128"/>
            <a:ext cx="4961517" cy="1477328"/>
          </a:xfrm>
          <a:prstGeom prst="rect">
            <a:avLst/>
          </a:prstGeom>
          <a:noFill/>
        </p:spPr>
        <p:txBody>
          <a:bodyPr wrap="square" rtlCol="0">
            <a:spAutoFit/>
          </a:bodyPr>
          <a:lstStyle/>
          <a:p>
            <a:r>
              <a:rPr lang="en-GB" dirty="0"/>
              <a:t>Old Pipe may be black plastic – became brittle over time</a:t>
            </a:r>
          </a:p>
          <a:p>
            <a:endParaRPr lang="en-GB" dirty="0"/>
          </a:p>
          <a:p>
            <a:r>
              <a:rPr lang="en-GB" dirty="0"/>
              <a:t>Newer Pipe is blue, MDPE – Medium Density </a:t>
            </a:r>
            <a:r>
              <a:rPr lang="en-GB" dirty="0" err="1"/>
              <a:t>PolyEthylene</a:t>
            </a:r>
            <a:endParaRPr lang="en-GB" dirty="0"/>
          </a:p>
        </p:txBody>
      </p:sp>
    </p:spTree>
    <p:extLst>
      <p:ext uri="{BB962C8B-B14F-4D97-AF65-F5344CB8AC3E}">
        <p14:creationId xmlns:p14="http://schemas.microsoft.com/office/powerpoint/2010/main" val="630141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E3DBA37-6B2A-8282-60E0-8B44D038D02D}"/>
              </a:ext>
            </a:extLst>
          </p:cNvPr>
          <p:cNvPicPr>
            <a:picLocks noGrp="1" noChangeAspect="1"/>
          </p:cNvPicPr>
          <p:nvPr>
            <p:ph idx="1"/>
          </p:nvPr>
        </p:nvPicPr>
        <p:blipFill rotWithShape="1">
          <a:blip r:embed="rId2"/>
          <a:srcRect b="72727"/>
          <a:stretch/>
        </p:blipFill>
        <p:spPr>
          <a:xfrm>
            <a:off x="1269876" y="2492896"/>
            <a:ext cx="4184207" cy="1143000"/>
          </a:xfrm>
          <a:prstGeom prst="rect">
            <a:avLst/>
          </a:prstGeom>
        </p:spPr>
      </p:pic>
      <p:pic>
        <p:nvPicPr>
          <p:cNvPr id="5" name="Picture 4">
            <a:extLst>
              <a:ext uri="{FF2B5EF4-FFF2-40B4-BE49-F238E27FC236}">
                <a16:creationId xmlns:a16="http://schemas.microsoft.com/office/drawing/2014/main" id="{48C343C5-2328-7C26-2DDC-BA3577EED4B9}"/>
              </a:ext>
            </a:extLst>
          </p:cNvPr>
          <p:cNvPicPr>
            <a:picLocks noChangeAspect="1"/>
          </p:cNvPicPr>
          <p:nvPr/>
        </p:nvPicPr>
        <p:blipFill>
          <a:blip r:embed="rId3"/>
          <a:stretch>
            <a:fillRect/>
          </a:stretch>
        </p:blipFill>
        <p:spPr>
          <a:xfrm>
            <a:off x="7246540" y="44624"/>
            <a:ext cx="4762500" cy="4762500"/>
          </a:xfrm>
          <a:prstGeom prst="rect">
            <a:avLst/>
          </a:prstGeom>
        </p:spPr>
      </p:pic>
      <p:sp>
        <p:nvSpPr>
          <p:cNvPr id="2" name="TextBox 1">
            <a:extLst>
              <a:ext uri="{FF2B5EF4-FFF2-40B4-BE49-F238E27FC236}">
                <a16:creationId xmlns:a16="http://schemas.microsoft.com/office/drawing/2014/main" id="{53B973CC-FAE6-8425-F54D-1DECD7C41DF5}"/>
              </a:ext>
            </a:extLst>
          </p:cNvPr>
          <p:cNvSpPr txBox="1"/>
          <p:nvPr/>
        </p:nvSpPr>
        <p:spPr>
          <a:xfrm>
            <a:off x="9117186" y="3012454"/>
            <a:ext cx="2375971" cy="369332"/>
          </a:xfrm>
          <a:prstGeom prst="rect">
            <a:avLst/>
          </a:prstGeom>
          <a:noFill/>
        </p:spPr>
        <p:txBody>
          <a:bodyPr wrap="none" rtlCol="0">
            <a:spAutoFit/>
          </a:bodyPr>
          <a:lstStyle/>
          <a:p>
            <a:r>
              <a:rPr lang="en-GB" dirty="0"/>
              <a:t>Compression Fittings</a:t>
            </a:r>
          </a:p>
        </p:txBody>
      </p:sp>
      <p:sp>
        <p:nvSpPr>
          <p:cNvPr id="3" name="TextBox 2">
            <a:extLst>
              <a:ext uri="{FF2B5EF4-FFF2-40B4-BE49-F238E27FC236}">
                <a16:creationId xmlns:a16="http://schemas.microsoft.com/office/drawing/2014/main" id="{533BAA07-3430-E641-88A9-7DF51B88C7D4}"/>
              </a:ext>
            </a:extLst>
          </p:cNvPr>
          <p:cNvSpPr txBox="1"/>
          <p:nvPr/>
        </p:nvSpPr>
        <p:spPr>
          <a:xfrm>
            <a:off x="8577739" y="3516143"/>
            <a:ext cx="2214068" cy="369332"/>
          </a:xfrm>
          <a:prstGeom prst="rect">
            <a:avLst/>
          </a:prstGeom>
          <a:noFill/>
        </p:spPr>
        <p:txBody>
          <a:bodyPr wrap="none" rtlCol="0">
            <a:spAutoFit/>
          </a:bodyPr>
          <a:lstStyle/>
          <a:p>
            <a:r>
              <a:rPr lang="en-GB" dirty="0"/>
              <a:t>Copper Solder Ring</a:t>
            </a:r>
          </a:p>
        </p:txBody>
      </p:sp>
      <p:pic>
        <p:nvPicPr>
          <p:cNvPr id="6" name="Picture 5">
            <a:extLst>
              <a:ext uri="{FF2B5EF4-FFF2-40B4-BE49-F238E27FC236}">
                <a16:creationId xmlns:a16="http://schemas.microsoft.com/office/drawing/2014/main" id="{B21588AD-5EED-328F-DEA8-E49EF4F81209}"/>
              </a:ext>
            </a:extLst>
          </p:cNvPr>
          <p:cNvPicPr>
            <a:picLocks noChangeAspect="1"/>
          </p:cNvPicPr>
          <p:nvPr/>
        </p:nvPicPr>
        <p:blipFill>
          <a:blip r:embed="rId4"/>
          <a:stretch>
            <a:fillRect/>
          </a:stretch>
        </p:blipFill>
        <p:spPr>
          <a:xfrm>
            <a:off x="6046805" y="2699121"/>
            <a:ext cx="1375875" cy="1032965"/>
          </a:xfrm>
          <a:prstGeom prst="rect">
            <a:avLst/>
          </a:prstGeom>
        </p:spPr>
      </p:pic>
      <p:sp>
        <p:nvSpPr>
          <p:cNvPr id="7" name="TextBox 6">
            <a:extLst>
              <a:ext uri="{FF2B5EF4-FFF2-40B4-BE49-F238E27FC236}">
                <a16:creationId xmlns:a16="http://schemas.microsoft.com/office/drawing/2014/main" id="{F6EB3D0C-1C5C-A2D8-BFEA-A78F479CB378}"/>
              </a:ext>
            </a:extLst>
          </p:cNvPr>
          <p:cNvSpPr txBox="1"/>
          <p:nvPr/>
        </p:nvSpPr>
        <p:spPr>
          <a:xfrm>
            <a:off x="6724347" y="4461171"/>
            <a:ext cx="1853392" cy="369332"/>
          </a:xfrm>
          <a:prstGeom prst="rect">
            <a:avLst/>
          </a:prstGeom>
          <a:noFill/>
        </p:spPr>
        <p:txBody>
          <a:bodyPr wrap="none" rtlCol="0">
            <a:spAutoFit/>
          </a:bodyPr>
          <a:lstStyle/>
          <a:p>
            <a:r>
              <a:rPr lang="en-GB" dirty="0"/>
              <a:t>Copper Push Fit</a:t>
            </a:r>
          </a:p>
        </p:txBody>
      </p:sp>
      <p:sp>
        <p:nvSpPr>
          <p:cNvPr id="8" name="TextBox 7">
            <a:extLst>
              <a:ext uri="{FF2B5EF4-FFF2-40B4-BE49-F238E27FC236}">
                <a16:creationId xmlns:a16="http://schemas.microsoft.com/office/drawing/2014/main" id="{5B74C589-5D56-6BE9-F5E8-B3C75542B264}"/>
              </a:ext>
            </a:extLst>
          </p:cNvPr>
          <p:cNvSpPr txBox="1"/>
          <p:nvPr/>
        </p:nvSpPr>
        <p:spPr>
          <a:xfrm>
            <a:off x="7769494" y="4077072"/>
            <a:ext cx="1978427" cy="369332"/>
          </a:xfrm>
          <a:prstGeom prst="rect">
            <a:avLst/>
          </a:prstGeom>
          <a:noFill/>
        </p:spPr>
        <p:txBody>
          <a:bodyPr wrap="none" rtlCol="0">
            <a:spAutoFit/>
          </a:bodyPr>
          <a:lstStyle/>
          <a:p>
            <a:r>
              <a:rPr lang="en-GB" dirty="0"/>
              <a:t>Copper End Feed</a:t>
            </a:r>
          </a:p>
        </p:txBody>
      </p:sp>
      <p:sp>
        <p:nvSpPr>
          <p:cNvPr id="9" name="TextBox 8">
            <a:extLst>
              <a:ext uri="{FF2B5EF4-FFF2-40B4-BE49-F238E27FC236}">
                <a16:creationId xmlns:a16="http://schemas.microsoft.com/office/drawing/2014/main" id="{C5380A44-C0FF-6657-9100-9EAFC0618823}"/>
              </a:ext>
            </a:extLst>
          </p:cNvPr>
          <p:cNvSpPr txBox="1"/>
          <p:nvPr/>
        </p:nvSpPr>
        <p:spPr>
          <a:xfrm>
            <a:off x="10305172" y="2466303"/>
            <a:ext cx="1853392" cy="369332"/>
          </a:xfrm>
          <a:prstGeom prst="rect">
            <a:avLst/>
          </a:prstGeom>
          <a:noFill/>
        </p:spPr>
        <p:txBody>
          <a:bodyPr wrap="square" rtlCol="0">
            <a:spAutoFit/>
          </a:bodyPr>
          <a:lstStyle/>
          <a:p>
            <a:r>
              <a:rPr lang="en-GB" dirty="0"/>
              <a:t>Plastic Push Fit</a:t>
            </a:r>
          </a:p>
        </p:txBody>
      </p:sp>
      <p:sp>
        <p:nvSpPr>
          <p:cNvPr id="12" name="Arrow: Up 11">
            <a:extLst>
              <a:ext uri="{FF2B5EF4-FFF2-40B4-BE49-F238E27FC236}">
                <a16:creationId xmlns:a16="http://schemas.microsoft.com/office/drawing/2014/main" id="{8B9B1178-3787-020A-3444-D19F0456BC60}"/>
              </a:ext>
            </a:extLst>
          </p:cNvPr>
          <p:cNvSpPr/>
          <p:nvPr/>
        </p:nvSpPr>
        <p:spPr>
          <a:xfrm rot="20690694">
            <a:off x="8444809" y="3053155"/>
            <a:ext cx="355211" cy="542781"/>
          </a:xfrm>
          <a:prstGeom prst="upArrow">
            <a:avLst>
              <a:gd name="adj1" fmla="val 23598"/>
              <a:gd name="adj2" fmla="val 522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488BAD5D-008B-FE72-CDF5-96D7A7B02AFF}"/>
              </a:ext>
            </a:extLst>
          </p:cNvPr>
          <p:cNvPicPr>
            <a:picLocks noChangeAspect="1"/>
          </p:cNvPicPr>
          <p:nvPr/>
        </p:nvPicPr>
        <p:blipFill>
          <a:blip r:embed="rId5"/>
          <a:stretch>
            <a:fillRect/>
          </a:stretch>
        </p:blipFill>
        <p:spPr>
          <a:xfrm rot="1881422">
            <a:off x="9430001" y="2571756"/>
            <a:ext cx="349886" cy="519185"/>
          </a:xfrm>
          <a:prstGeom prst="rect">
            <a:avLst/>
          </a:prstGeom>
        </p:spPr>
      </p:pic>
      <p:pic>
        <p:nvPicPr>
          <p:cNvPr id="14" name="Picture 13">
            <a:extLst>
              <a:ext uri="{FF2B5EF4-FFF2-40B4-BE49-F238E27FC236}">
                <a16:creationId xmlns:a16="http://schemas.microsoft.com/office/drawing/2014/main" id="{997D5F2D-CED2-65EC-2D67-7254D6EE514D}"/>
              </a:ext>
            </a:extLst>
          </p:cNvPr>
          <p:cNvPicPr>
            <a:picLocks noChangeAspect="1"/>
          </p:cNvPicPr>
          <p:nvPr/>
        </p:nvPicPr>
        <p:blipFill>
          <a:blip r:embed="rId5"/>
          <a:stretch>
            <a:fillRect/>
          </a:stretch>
        </p:blipFill>
        <p:spPr>
          <a:xfrm>
            <a:off x="9164211" y="2635911"/>
            <a:ext cx="326424" cy="484371"/>
          </a:xfrm>
          <a:prstGeom prst="rect">
            <a:avLst/>
          </a:prstGeom>
        </p:spPr>
      </p:pic>
      <p:pic>
        <p:nvPicPr>
          <p:cNvPr id="15" name="Picture 14">
            <a:extLst>
              <a:ext uri="{FF2B5EF4-FFF2-40B4-BE49-F238E27FC236}">
                <a16:creationId xmlns:a16="http://schemas.microsoft.com/office/drawing/2014/main" id="{67AA4CF4-6CC8-76B2-DD9D-167F1B6CAA13}"/>
              </a:ext>
            </a:extLst>
          </p:cNvPr>
          <p:cNvPicPr>
            <a:picLocks noChangeAspect="1"/>
          </p:cNvPicPr>
          <p:nvPr/>
        </p:nvPicPr>
        <p:blipFill>
          <a:blip r:embed="rId5"/>
          <a:stretch>
            <a:fillRect/>
          </a:stretch>
        </p:blipFill>
        <p:spPr>
          <a:xfrm>
            <a:off x="10795103" y="2082301"/>
            <a:ext cx="294052" cy="436335"/>
          </a:xfrm>
          <a:prstGeom prst="rect">
            <a:avLst/>
          </a:prstGeom>
        </p:spPr>
      </p:pic>
      <p:pic>
        <p:nvPicPr>
          <p:cNvPr id="16" name="Picture 15">
            <a:extLst>
              <a:ext uri="{FF2B5EF4-FFF2-40B4-BE49-F238E27FC236}">
                <a16:creationId xmlns:a16="http://schemas.microsoft.com/office/drawing/2014/main" id="{2FDD83EC-76DE-00C2-9E3C-FAA4877E6315}"/>
              </a:ext>
            </a:extLst>
          </p:cNvPr>
          <p:cNvPicPr>
            <a:picLocks noChangeAspect="1"/>
          </p:cNvPicPr>
          <p:nvPr/>
        </p:nvPicPr>
        <p:blipFill>
          <a:blip r:embed="rId5"/>
          <a:stretch>
            <a:fillRect/>
          </a:stretch>
        </p:blipFill>
        <p:spPr>
          <a:xfrm rot="1752065">
            <a:off x="11116726" y="2017833"/>
            <a:ext cx="328501" cy="487453"/>
          </a:xfrm>
          <a:prstGeom prst="rect">
            <a:avLst/>
          </a:prstGeom>
        </p:spPr>
      </p:pic>
      <p:pic>
        <p:nvPicPr>
          <p:cNvPr id="17" name="Picture 16">
            <a:extLst>
              <a:ext uri="{FF2B5EF4-FFF2-40B4-BE49-F238E27FC236}">
                <a16:creationId xmlns:a16="http://schemas.microsoft.com/office/drawing/2014/main" id="{72672776-99A6-F9AD-7F02-0358B7275AAD}"/>
              </a:ext>
            </a:extLst>
          </p:cNvPr>
          <p:cNvPicPr>
            <a:picLocks noChangeAspect="1"/>
          </p:cNvPicPr>
          <p:nvPr/>
        </p:nvPicPr>
        <p:blipFill>
          <a:blip r:embed="rId5"/>
          <a:stretch>
            <a:fillRect/>
          </a:stretch>
        </p:blipFill>
        <p:spPr>
          <a:xfrm>
            <a:off x="7788879" y="3420368"/>
            <a:ext cx="377985" cy="560881"/>
          </a:xfrm>
          <a:prstGeom prst="rect">
            <a:avLst/>
          </a:prstGeom>
        </p:spPr>
      </p:pic>
      <p:pic>
        <p:nvPicPr>
          <p:cNvPr id="18" name="Picture 17">
            <a:extLst>
              <a:ext uri="{FF2B5EF4-FFF2-40B4-BE49-F238E27FC236}">
                <a16:creationId xmlns:a16="http://schemas.microsoft.com/office/drawing/2014/main" id="{3C46780B-202C-6E78-777E-8DEDCEC4F6EF}"/>
              </a:ext>
            </a:extLst>
          </p:cNvPr>
          <p:cNvPicPr>
            <a:picLocks noChangeAspect="1"/>
          </p:cNvPicPr>
          <p:nvPr/>
        </p:nvPicPr>
        <p:blipFill>
          <a:blip r:embed="rId5"/>
          <a:stretch>
            <a:fillRect/>
          </a:stretch>
        </p:blipFill>
        <p:spPr>
          <a:xfrm>
            <a:off x="6769703" y="3854485"/>
            <a:ext cx="377985" cy="560881"/>
          </a:xfrm>
          <a:prstGeom prst="rect">
            <a:avLst/>
          </a:prstGeom>
        </p:spPr>
      </p:pic>
    </p:spTree>
    <p:extLst>
      <p:ext uri="{BB962C8B-B14F-4D97-AF65-F5344CB8AC3E}">
        <p14:creationId xmlns:p14="http://schemas.microsoft.com/office/powerpoint/2010/main" val="3862510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Hot Water</a:t>
            </a:r>
          </a:p>
        </p:txBody>
      </p:sp>
      <p:sp>
        <p:nvSpPr>
          <p:cNvPr id="5" name="TextBox 4">
            <a:extLst>
              <a:ext uri="{FF2B5EF4-FFF2-40B4-BE49-F238E27FC236}">
                <a16:creationId xmlns:a16="http://schemas.microsoft.com/office/drawing/2014/main" id="{A4110539-7FEF-2677-5906-E22A8C4885EE}"/>
              </a:ext>
            </a:extLst>
          </p:cNvPr>
          <p:cNvSpPr txBox="1"/>
          <p:nvPr/>
        </p:nvSpPr>
        <p:spPr>
          <a:xfrm>
            <a:off x="1096018" y="2852936"/>
            <a:ext cx="6094174"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70C0"/>
                </a:solidFill>
                <a:effectLst/>
                <a:uLnTx/>
                <a:uFillTx/>
                <a:latin typeface="Calibri"/>
                <a:ea typeface="+mn-ea"/>
                <a:cs typeface="+mn-cs"/>
              </a:rPr>
              <a:t>Two types : ‘Centralised’ and ‘localised’</a:t>
            </a:r>
          </a:p>
        </p:txBody>
      </p:sp>
    </p:spTree>
    <p:extLst>
      <p:ext uri="{BB962C8B-B14F-4D97-AF65-F5344CB8AC3E}">
        <p14:creationId xmlns:p14="http://schemas.microsoft.com/office/powerpoint/2010/main" val="4124289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3718148" y="44624"/>
            <a:ext cx="9601200" cy="1143000"/>
          </a:xfrm>
        </p:spPr>
        <p:txBody>
          <a:bodyPr>
            <a:normAutofit/>
          </a:bodyPr>
          <a:lstStyle/>
          <a:p>
            <a:r>
              <a:rPr lang="en-US" b="1" dirty="0" err="1">
                <a:solidFill>
                  <a:srgbClr val="0070C0"/>
                </a:solidFill>
                <a:latin typeface="Calibri" panose="020F0502020204030204" pitchFamily="34" charset="0"/>
                <a:cs typeface="Calibri" panose="020F0502020204030204" pitchFamily="34" charset="0"/>
              </a:rPr>
              <a:t>Localised</a:t>
            </a:r>
            <a:r>
              <a:rPr lang="en-US" b="1" dirty="0">
                <a:solidFill>
                  <a:srgbClr val="0070C0"/>
                </a:solidFill>
                <a:latin typeface="Calibri" panose="020F0502020204030204" pitchFamily="34" charset="0"/>
                <a:cs typeface="Calibri" panose="020F0502020204030204" pitchFamily="34" charset="0"/>
              </a:rPr>
              <a:t> Water Heaters</a:t>
            </a:r>
            <a:r>
              <a:rPr lang="en-US" dirty="0"/>
              <a:t> </a:t>
            </a:r>
          </a:p>
        </p:txBody>
      </p:sp>
      <p:sp>
        <p:nvSpPr>
          <p:cNvPr id="14" name="Content Placeholder 13"/>
          <p:cNvSpPr>
            <a:spLocks noGrp="1"/>
          </p:cNvSpPr>
          <p:nvPr>
            <p:ph idx="1"/>
          </p:nvPr>
        </p:nvSpPr>
        <p:spPr>
          <a:xfrm>
            <a:off x="837828" y="1412776"/>
            <a:ext cx="10213776" cy="5488632"/>
          </a:xfrm>
        </p:spPr>
        <p:txBody>
          <a:bodyPr>
            <a:normAutofit/>
          </a:bodyPr>
          <a:lstStyle/>
          <a:p>
            <a:pPr lvl="0"/>
            <a:r>
              <a:rPr lang="en-GB" dirty="0"/>
              <a:t>Is a system  in which the water is heated locally to specific needs…</a:t>
            </a:r>
          </a:p>
          <a:p>
            <a:pPr lvl="0"/>
            <a:endParaRPr lang="en-GB" dirty="0"/>
          </a:p>
          <a:p>
            <a:pPr lvl="0"/>
            <a:r>
              <a:rPr lang="en-GB" dirty="0"/>
              <a:t>For example at a single point heater located above a sink. The water may be heated in the vessel itself, or heated in a boiler and circulated to that position. </a:t>
            </a:r>
          </a:p>
          <a:p>
            <a:pPr lvl="0"/>
            <a:endParaRPr lang="en-GB" dirty="0"/>
          </a:p>
          <a:p>
            <a:pPr lvl="0"/>
            <a:r>
              <a:rPr lang="en-GB" dirty="0"/>
              <a:t>This option may be chosen when a long distribution pipe would mean an unnecessarily long wait for hot water to be drawn off at the tap.</a:t>
            </a:r>
          </a:p>
          <a:p>
            <a:pPr lvl="0"/>
            <a:r>
              <a:rPr lang="en-GB" dirty="0"/>
              <a:t>There are two types, ‘instantaneous’ (heated by gas) and ‘storage types’( heated by electric element).</a:t>
            </a:r>
          </a:p>
          <a:p>
            <a:pPr lvl="0"/>
            <a:endParaRPr lang="en-GB" dirty="0"/>
          </a:p>
          <a:p>
            <a:pPr lvl="0"/>
            <a:r>
              <a:rPr lang="en-GB" dirty="0"/>
              <a:t>      In each case the heater will only serve one sink (maybe 2 if in very close proximity)</a:t>
            </a:r>
          </a:p>
          <a:p>
            <a:pPr lvl="0"/>
            <a:endParaRPr lang="en-GB" dirty="0"/>
          </a:p>
          <a:p>
            <a:pPr lvl="0"/>
            <a:endParaRPr lang="en-US" dirty="0"/>
          </a:p>
        </p:txBody>
      </p:sp>
    </p:spTree>
    <p:extLst>
      <p:ext uri="{BB962C8B-B14F-4D97-AF65-F5344CB8AC3E}">
        <p14:creationId xmlns:p14="http://schemas.microsoft.com/office/powerpoint/2010/main" val="1371842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F63A7-C72E-FDC1-9509-68225A85BC25}"/>
              </a:ext>
            </a:extLst>
          </p:cNvPr>
          <p:cNvSpPr>
            <a:spLocks noGrp="1"/>
          </p:cNvSpPr>
          <p:nvPr>
            <p:ph type="title"/>
          </p:nvPr>
        </p:nvSpPr>
        <p:spPr>
          <a:xfrm>
            <a:off x="3862164" y="404664"/>
            <a:ext cx="8449072" cy="1143000"/>
          </a:xfrm>
        </p:spPr>
        <p:txBody>
          <a:bodyPr>
            <a:normAutofit/>
          </a:bodyPr>
          <a:lstStyle/>
          <a:p>
            <a:r>
              <a:rPr lang="en-GB" b="1" dirty="0">
                <a:solidFill>
                  <a:srgbClr val="0070C0"/>
                </a:solidFill>
                <a:latin typeface="Calibri" panose="020F0502020204030204" pitchFamily="34" charset="0"/>
                <a:cs typeface="Calibri" panose="020F0502020204030204" pitchFamily="34" charset="0"/>
              </a:rPr>
              <a:t>Localised Water Heaters</a:t>
            </a:r>
          </a:p>
        </p:txBody>
      </p:sp>
      <p:pic>
        <p:nvPicPr>
          <p:cNvPr id="4" name="Picture 3">
            <a:extLst>
              <a:ext uri="{FF2B5EF4-FFF2-40B4-BE49-F238E27FC236}">
                <a16:creationId xmlns:a16="http://schemas.microsoft.com/office/drawing/2014/main" id="{49BE4931-C182-0529-F7CF-B391C5FAE707}"/>
              </a:ext>
            </a:extLst>
          </p:cNvPr>
          <p:cNvPicPr>
            <a:picLocks noChangeAspect="1"/>
          </p:cNvPicPr>
          <p:nvPr/>
        </p:nvPicPr>
        <p:blipFill>
          <a:blip r:embed="rId2"/>
          <a:stretch>
            <a:fillRect/>
          </a:stretch>
        </p:blipFill>
        <p:spPr>
          <a:xfrm>
            <a:off x="8686700" y="0"/>
            <a:ext cx="3549774" cy="3549774"/>
          </a:xfrm>
          <a:prstGeom prst="rect">
            <a:avLst/>
          </a:prstGeom>
        </p:spPr>
      </p:pic>
      <p:pic>
        <p:nvPicPr>
          <p:cNvPr id="5" name="Picture 4">
            <a:extLst>
              <a:ext uri="{FF2B5EF4-FFF2-40B4-BE49-F238E27FC236}">
                <a16:creationId xmlns:a16="http://schemas.microsoft.com/office/drawing/2014/main" id="{498EB6D7-1339-732A-C82D-A341776C2B22}"/>
              </a:ext>
            </a:extLst>
          </p:cNvPr>
          <p:cNvPicPr>
            <a:picLocks noChangeAspect="1"/>
          </p:cNvPicPr>
          <p:nvPr/>
        </p:nvPicPr>
        <p:blipFill>
          <a:blip r:embed="rId3"/>
          <a:stretch>
            <a:fillRect/>
          </a:stretch>
        </p:blipFill>
        <p:spPr>
          <a:xfrm>
            <a:off x="24359" y="-13631"/>
            <a:ext cx="3477766" cy="3477766"/>
          </a:xfrm>
          <a:prstGeom prst="rect">
            <a:avLst/>
          </a:prstGeom>
        </p:spPr>
      </p:pic>
      <p:pic>
        <p:nvPicPr>
          <p:cNvPr id="6" name="Picture 5">
            <a:extLst>
              <a:ext uri="{FF2B5EF4-FFF2-40B4-BE49-F238E27FC236}">
                <a16:creationId xmlns:a16="http://schemas.microsoft.com/office/drawing/2014/main" id="{94813559-F29F-0CE7-C469-E2C6F4314F96}"/>
              </a:ext>
            </a:extLst>
          </p:cNvPr>
          <p:cNvPicPr>
            <a:picLocks noChangeAspect="1"/>
          </p:cNvPicPr>
          <p:nvPr/>
        </p:nvPicPr>
        <p:blipFill>
          <a:blip r:embed="rId4"/>
          <a:stretch>
            <a:fillRect/>
          </a:stretch>
        </p:blipFill>
        <p:spPr>
          <a:xfrm>
            <a:off x="4336818" y="1645550"/>
            <a:ext cx="3549775" cy="3549775"/>
          </a:xfrm>
          <a:prstGeom prst="rect">
            <a:avLst/>
          </a:prstGeom>
        </p:spPr>
      </p:pic>
      <p:pic>
        <p:nvPicPr>
          <p:cNvPr id="7" name="Picture 6">
            <a:extLst>
              <a:ext uri="{FF2B5EF4-FFF2-40B4-BE49-F238E27FC236}">
                <a16:creationId xmlns:a16="http://schemas.microsoft.com/office/drawing/2014/main" id="{1BF9AAB7-D8D0-41E9-7982-91C0969074D8}"/>
              </a:ext>
            </a:extLst>
          </p:cNvPr>
          <p:cNvPicPr>
            <a:picLocks noChangeAspect="1"/>
          </p:cNvPicPr>
          <p:nvPr/>
        </p:nvPicPr>
        <p:blipFill>
          <a:blip r:embed="rId5"/>
          <a:stretch>
            <a:fillRect/>
          </a:stretch>
        </p:blipFill>
        <p:spPr>
          <a:xfrm>
            <a:off x="0" y="3532651"/>
            <a:ext cx="2494012" cy="3325349"/>
          </a:xfrm>
          <a:prstGeom prst="rect">
            <a:avLst/>
          </a:prstGeom>
        </p:spPr>
      </p:pic>
      <p:sp>
        <p:nvSpPr>
          <p:cNvPr id="8" name="TextBox 7">
            <a:extLst>
              <a:ext uri="{FF2B5EF4-FFF2-40B4-BE49-F238E27FC236}">
                <a16:creationId xmlns:a16="http://schemas.microsoft.com/office/drawing/2014/main" id="{48345E66-90C9-BDFF-863E-2323B24B5FB7}"/>
              </a:ext>
            </a:extLst>
          </p:cNvPr>
          <p:cNvSpPr txBox="1"/>
          <p:nvPr/>
        </p:nvSpPr>
        <p:spPr>
          <a:xfrm>
            <a:off x="4942284" y="5589240"/>
            <a:ext cx="2276585" cy="523220"/>
          </a:xfrm>
          <a:prstGeom prst="rect">
            <a:avLst/>
          </a:prstGeom>
          <a:noFill/>
        </p:spPr>
        <p:txBody>
          <a:bodyPr wrap="none" rtlCol="0">
            <a:spAutoFit/>
          </a:bodyPr>
          <a:lstStyle/>
          <a:p>
            <a:r>
              <a:rPr lang="en-GB" sz="2800" b="1" dirty="0"/>
              <a:t>Advantages?</a:t>
            </a:r>
          </a:p>
        </p:txBody>
      </p:sp>
    </p:spTree>
    <p:extLst>
      <p:ext uri="{BB962C8B-B14F-4D97-AF65-F5344CB8AC3E}">
        <p14:creationId xmlns:p14="http://schemas.microsoft.com/office/powerpoint/2010/main" val="1642334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8B683-9935-D1D8-13D5-2F7E48E38066}"/>
              </a:ext>
            </a:extLst>
          </p:cNvPr>
          <p:cNvSpPr>
            <a:spLocks noGrp="1"/>
          </p:cNvSpPr>
          <p:nvPr>
            <p:ph type="title"/>
          </p:nvPr>
        </p:nvSpPr>
        <p:spPr/>
        <p:txBody>
          <a:bodyPr/>
          <a:lstStyle/>
          <a:p>
            <a:r>
              <a:rPr lang="en-GB" sz="3200" b="1" dirty="0">
                <a:solidFill>
                  <a:srgbClr val="0070C0"/>
                </a:solidFill>
                <a:latin typeface="Calibri"/>
              </a:rPr>
              <a:t>Centralised Boiler systems:</a:t>
            </a:r>
            <a:endParaRPr lang="en-GB" dirty="0"/>
          </a:p>
        </p:txBody>
      </p:sp>
      <p:sp>
        <p:nvSpPr>
          <p:cNvPr id="3" name="Content Placeholder 2">
            <a:extLst>
              <a:ext uri="{FF2B5EF4-FFF2-40B4-BE49-F238E27FC236}">
                <a16:creationId xmlns:a16="http://schemas.microsoft.com/office/drawing/2014/main" id="{95E28DD5-B8DA-4B23-C346-EAC259EC9DA5}"/>
              </a:ext>
            </a:extLst>
          </p:cNvPr>
          <p:cNvSpPr>
            <a:spLocks noGrp="1"/>
          </p:cNvSpPr>
          <p:nvPr>
            <p:ph idx="1"/>
          </p:nvPr>
        </p:nvSpPr>
        <p:spPr/>
        <p:txBody>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Calibri"/>
                <a:ea typeface="+mn-ea"/>
                <a:cs typeface="+mn-cs"/>
              </a:rPr>
              <a:t>Heated by gas, solid fuel or oil, </a:t>
            </a:r>
            <a:r>
              <a:rPr kumimoji="0" lang="en-GB" sz="1800" b="0" i="0" u="none" strike="noStrike" kern="1200" cap="none" spc="0" normalizeH="0" baseline="0" noProof="0" dirty="0">
                <a:ln>
                  <a:noFill/>
                </a:ln>
                <a:solidFill>
                  <a:prstClr val="black"/>
                </a:solidFill>
                <a:effectLst/>
                <a:uLnTx/>
                <a:uFillTx/>
                <a:latin typeface="Calibri"/>
                <a:ea typeface="+mn-ea"/>
                <a:cs typeface="+mn-cs"/>
              </a:rPr>
              <a:t>and positioned as close as possible to the hot water storage cylinder, so heat losses from primary flow and return are reduced to a minimum.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Water is circulated by gravity or pump with pipes insulated to conserve heat.</a:t>
            </a:r>
          </a:p>
          <a:p>
            <a:endParaRPr lang="en-GB" dirty="0"/>
          </a:p>
        </p:txBody>
      </p:sp>
      <p:pic>
        <p:nvPicPr>
          <p:cNvPr id="4" name="Picture 3">
            <a:extLst>
              <a:ext uri="{FF2B5EF4-FFF2-40B4-BE49-F238E27FC236}">
                <a16:creationId xmlns:a16="http://schemas.microsoft.com/office/drawing/2014/main" id="{B2D60111-F190-571F-98AD-A82543008CD1}"/>
              </a:ext>
            </a:extLst>
          </p:cNvPr>
          <p:cNvPicPr>
            <a:picLocks noChangeAspect="1"/>
          </p:cNvPicPr>
          <p:nvPr/>
        </p:nvPicPr>
        <p:blipFill>
          <a:blip r:embed="rId2"/>
          <a:stretch>
            <a:fillRect/>
          </a:stretch>
        </p:blipFill>
        <p:spPr>
          <a:xfrm>
            <a:off x="3502124" y="2802181"/>
            <a:ext cx="4883319" cy="4078577"/>
          </a:xfrm>
          <a:prstGeom prst="rect">
            <a:avLst/>
          </a:prstGeom>
        </p:spPr>
      </p:pic>
    </p:spTree>
    <p:extLst>
      <p:ext uri="{BB962C8B-B14F-4D97-AF65-F5344CB8AC3E}">
        <p14:creationId xmlns:p14="http://schemas.microsoft.com/office/powerpoint/2010/main" val="741857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8DF17-2D35-18A3-01C3-DBE7EFB30E2B}"/>
              </a:ext>
            </a:extLst>
          </p:cNvPr>
          <p:cNvSpPr>
            <a:spLocks noGrp="1"/>
          </p:cNvSpPr>
          <p:nvPr>
            <p:ph type="title"/>
          </p:nvPr>
        </p:nvSpPr>
        <p:spPr>
          <a:xfrm>
            <a:off x="1065212" y="533400"/>
            <a:ext cx="9601200" cy="1671464"/>
          </a:xfrm>
        </p:spPr>
        <p:txBody>
          <a:bodyPr>
            <a:normAutofit/>
          </a:bodyPr>
          <a:lstStyle/>
          <a:p>
            <a:r>
              <a:rPr lang="en-GB" sz="3200" b="1" dirty="0">
                <a:solidFill>
                  <a:srgbClr val="0070C0"/>
                </a:solidFill>
                <a:latin typeface="Calibri"/>
              </a:rPr>
              <a:t>Type 1 : Direct systems</a:t>
            </a:r>
            <a:br>
              <a:rPr lang="en-GB" sz="3200" b="1" dirty="0">
                <a:solidFill>
                  <a:srgbClr val="0070C0"/>
                </a:solidFill>
                <a:latin typeface="Calibri"/>
              </a:rPr>
            </a:br>
            <a:endParaRPr lang="en-GB" dirty="0"/>
          </a:p>
        </p:txBody>
      </p:sp>
      <p:sp>
        <p:nvSpPr>
          <p:cNvPr id="3" name="Content Placeholder 2">
            <a:extLst>
              <a:ext uri="{FF2B5EF4-FFF2-40B4-BE49-F238E27FC236}">
                <a16:creationId xmlns:a16="http://schemas.microsoft.com/office/drawing/2014/main" id="{2CFFD444-2CEF-F45D-1B3C-7E54698D83BD}"/>
              </a:ext>
            </a:extLst>
          </p:cNvPr>
          <p:cNvSpPr>
            <a:spLocks noGrp="1"/>
          </p:cNvSpPr>
          <p:nvPr>
            <p:ph idx="1"/>
          </p:nvPr>
        </p:nvSpPr>
        <p:spPr>
          <a:xfrm>
            <a:off x="1065212" y="1988840"/>
            <a:ext cx="9601200" cy="4191000"/>
          </a:xfrm>
        </p:spPr>
        <p:txBody>
          <a:bodyPr/>
          <a:lstStyle/>
          <a:p>
            <a:pPr algn="just"/>
            <a:r>
              <a:rPr lang="en-GB" b="1" dirty="0">
                <a:solidFill>
                  <a:srgbClr val="0070C0"/>
                </a:solidFill>
                <a:latin typeface="Calibri"/>
              </a:rPr>
              <a:t>If the central heating is not to be combined with hot water supply, the direct system is used.</a:t>
            </a:r>
            <a:r>
              <a:rPr lang="en-GB" dirty="0">
                <a:solidFill>
                  <a:prstClr val="black"/>
                </a:solidFill>
                <a:latin typeface="Calibri"/>
              </a:rPr>
              <a:t> They are kept separate because the storage feed is from the cistern which brings gasses into the system from it and draw off points. This could cause corrosion to ferrous metals.</a:t>
            </a:r>
          </a:p>
          <a:p>
            <a:pPr algn="just"/>
            <a:r>
              <a:rPr lang="en-GB" dirty="0">
                <a:solidFill>
                  <a:prstClr val="black"/>
                </a:solidFill>
                <a:latin typeface="Calibri"/>
              </a:rPr>
              <a:t>This system is cheaper to install than the </a:t>
            </a:r>
            <a:r>
              <a:rPr lang="en-GB" b="1" dirty="0">
                <a:solidFill>
                  <a:srgbClr val="0070C0"/>
                </a:solidFill>
                <a:latin typeface="Calibri"/>
              </a:rPr>
              <a:t>‘indirect’, </a:t>
            </a:r>
            <a:r>
              <a:rPr lang="en-GB" dirty="0">
                <a:solidFill>
                  <a:prstClr val="black"/>
                </a:solidFill>
                <a:latin typeface="Calibri"/>
              </a:rPr>
              <a:t>and the water in the cylinder can be heated quickly, with direct circulation between the boiler and the cylinder.</a:t>
            </a:r>
          </a:p>
          <a:p>
            <a:endParaRPr lang="en-GB" dirty="0"/>
          </a:p>
        </p:txBody>
      </p:sp>
    </p:spTree>
    <p:extLst>
      <p:ext uri="{BB962C8B-B14F-4D97-AF65-F5344CB8AC3E}">
        <p14:creationId xmlns:p14="http://schemas.microsoft.com/office/powerpoint/2010/main" val="695510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5B98FC-703F-2DED-2AC8-37F076FB3F1D}"/>
              </a:ext>
            </a:extLst>
          </p:cNvPr>
          <p:cNvSpPr>
            <a:spLocks noGrp="1"/>
          </p:cNvSpPr>
          <p:nvPr>
            <p:ph idx="1"/>
          </p:nvPr>
        </p:nvSpPr>
        <p:spPr>
          <a:xfrm>
            <a:off x="693812" y="764704"/>
            <a:ext cx="10153128" cy="5832648"/>
          </a:xfrm>
        </p:spPr>
        <p:txBody>
          <a:bodyPr>
            <a:normAutofit/>
          </a:bodyPr>
          <a:lstStyle/>
          <a:p>
            <a:r>
              <a:rPr lang="en-GB" sz="2800" b="1" dirty="0">
                <a:solidFill>
                  <a:srgbClr val="0070C0"/>
                </a:solidFill>
                <a:latin typeface="Calibri"/>
              </a:rPr>
              <a:t>Boiler Cylinder systems </a:t>
            </a:r>
          </a:p>
          <a:p>
            <a:r>
              <a:rPr lang="en-GB" sz="2000" b="1" dirty="0">
                <a:solidFill>
                  <a:srgbClr val="0070C0"/>
                </a:solidFill>
                <a:latin typeface="Calibri"/>
              </a:rPr>
              <a:t>In this system a small boiler conveys the hot water by primary flow and return.</a:t>
            </a:r>
            <a:r>
              <a:rPr lang="en-GB" sz="2000" dirty="0">
                <a:solidFill>
                  <a:prstClr val="black"/>
                </a:solidFill>
                <a:latin typeface="Calibri"/>
              </a:rPr>
              <a:t> </a:t>
            </a:r>
          </a:p>
          <a:p>
            <a:endParaRPr lang="en-GB" sz="2000" dirty="0">
              <a:solidFill>
                <a:prstClr val="black"/>
              </a:solidFill>
              <a:latin typeface="Calibri"/>
            </a:endParaRPr>
          </a:p>
          <a:p>
            <a:pPr marL="342900" indent="-342900">
              <a:buFont typeface="Arial" panose="020B0604020202020204" pitchFamily="34" charset="0"/>
              <a:buChar char="•"/>
            </a:pPr>
            <a:r>
              <a:rPr lang="en-GB" sz="2000" dirty="0">
                <a:solidFill>
                  <a:prstClr val="black"/>
                </a:solidFill>
                <a:latin typeface="Calibri"/>
              </a:rPr>
              <a:t>It is </a:t>
            </a:r>
            <a:r>
              <a:rPr lang="en-GB" sz="2000" b="1" dirty="0">
                <a:solidFill>
                  <a:srgbClr val="0070C0"/>
                </a:solidFill>
                <a:latin typeface="Calibri"/>
              </a:rPr>
              <a:t>not possible to include radiators on the primary pipework, unless they are made of non ferrous metals. </a:t>
            </a:r>
          </a:p>
          <a:p>
            <a:pPr marL="342900" indent="-342900" algn="just">
              <a:buFont typeface="Arial" panose="020B0604020202020204" pitchFamily="34" charset="0"/>
              <a:buChar char="•"/>
            </a:pPr>
            <a:endParaRPr lang="en-GB" sz="2000" dirty="0">
              <a:solidFill>
                <a:prstClr val="black"/>
              </a:solidFill>
              <a:latin typeface="Calibri"/>
            </a:endParaRPr>
          </a:p>
          <a:p>
            <a:pPr marL="342900" indent="-342900" algn="just">
              <a:buFont typeface="Arial" panose="020B0604020202020204" pitchFamily="34" charset="0"/>
              <a:buChar char="•"/>
            </a:pPr>
            <a:r>
              <a:rPr lang="en-GB" sz="2000" dirty="0">
                <a:solidFill>
                  <a:prstClr val="black"/>
                </a:solidFill>
                <a:latin typeface="Calibri"/>
              </a:rPr>
              <a:t>The </a:t>
            </a:r>
            <a:r>
              <a:rPr lang="en-GB" sz="2000" b="1" dirty="0">
                <a:solidFill>
                  <a:srgbClr val="0070C0"/>
                </a:solidFill>
                <a:latin typeface="Calibri"/>
              </a:rPr>
              <a:t>water</a:t>
            </a:r>
            <a:r>
              <a:rPr lang="en-GB" sz="2000" dirty="0">
                <a:solidFill>
                  <a:prstClr val="black"/>
                </a:solidFill>
                <a:latin typeface="Calibri"/>
              </a:rPr>
              <a:t> passing to the boiler </a:t>
            </a:r>
            <a:r>
              <a:rPr lang="en-GB" sz="2000" b="1" dirty="0">
                <a:solidFill>
                  <a:srgbClr val="0070C0"/>
                </a:solidFill>
                <a:latin typeface="Calibri"/>
              </a:rPr>
              <a:t>is supplied from a feed cistern and is passing through pipework drawn off at taps. </a:t>
            </a:r>
          </a:p>
          <a:p>
            <a:pPr marL="342900" indent="-342900" algn="just">
              <a:buFont typeface="Arial" panose="020B0604020202020204" pitchFamily="34" charset="0"/>
              <a:buChar char="•"/>
            </a:pPr>
            <a:endParaRPr lang="en-GB" sz="2000" dirty="0">
              <a:solidFill>
                <a:prstClr val="black"/>
              </a:solidFill>
              <a:latin typeface="Calibri"/>
            </a:endParaRPr>
          </a:p>
          <a:p>
            <a:pPr marL="342900" indent="-342900" algn="just">
              <a:buFont typeface="Arial" panose="020B0604020202020204" pitchFamily="34" charset="0"/>
              <a:buChar char="•"/>
            </a:pPr>
            <a:r>
              <a:rPr lang="en-GB" sz="2000" b="1" dirty="0">
                <a:solidFill>
                  <a:srgbClr val="0070C0"/>
                </a:solidFill>
                <a:latin typeface="Calibri"/>
              </a:rPr>
              <a:t>This brings gases into the system </a:t>
            </a:r>
            <a:r>
              <a:rPr lang="en-GB" sz="2000" dirty="0">
                <a:solidFill>
                  <a:prstClr val="black"/>
                </a:solidFill>
                <a:latin typeface="Calibri"/>
              </a:rPr>
              <a:t>which may cause corrosion to radiators (ferrous metal).</a:t>
            </a:r>
          </a:p>
          <a:p>
            <a:endParaRPr lang="en-GB" dirty="0"/>
          </a:p>
        </p:txBody>
      </p:sp>
    </p:spTree>
    <p:extLst>
      <p:ext uri="{BB962C8B-B14F-4D97-AF65-F5344CB8AC3E}">
        <p14:creationId xmlns:p14="http://schemas.microsoft.com/office/powerpoint/2010/main" val="3287607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DA41383-916E-ED92-79C0-E3AAFFC1F8D3}"/>
              </a:ext>
            </a:extLst>
          </p:cNvPr>
          <p:cNvPicPr>
            <a:picLocks noChangeAspect="1"/>
          </p:cNvPicPr>
          <p:nvPr/>
        </p:nvPicPr>
        <p:blipFill>
          <a:blip r:embed="rId2"/>
          <a:stretch>
            <a:fillRect/>
          </a:stretch>
        </p:blipFill>
        <p:spPr>
          <a:xfrm>
            <a:off x="1485900" y="-9828"/>
            <a:ext cx="9165250" cy="6867828"/>
          </a:xfrm>
          <a:prstGeom prst="rect">
            <a:avLst/>
          </a:prstGeom>
        </p:spPr>
      </p:pic>
    </p:spTree>
    <p:extLst>
      <p:ext uri="{BB962C8B-B14F-4D97-AF65-F5344CB8AC3E}">
        <p14:creationId xmlns:p14="http://schemas.microsoft.com/office/powerpoint/2010/main" val="389199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7219F-7BA0-0674-3716-6CB473931CB3}"/>
              </a:ext>
            </a:extLst>
          </p:cNvPr>
          <p:cNvSpPr>
            <a:spLocks noGrp="1"/>
          </p:cNvSpPr>
          <p:nvPr>
            <p:ph type="title"/>
          </p:nvPr>
        </p:nvSpPr>
        <p:spPr/>
        <p:txBody>
          <a:bodyPr/>
          <a:lstStyle/>
          <a:p>
            <a:r>
              <a:rPr lang="en-GB" sz="3200" b="1" dirty="0">
                <a:solidFill>
                  <a:srgbClr val="0070C0"/>
                </a:solidFill>
                <a:latin typeface="Calibri"/>
              </a:rPr>
              <a:t>Type 2: In-Direct systems:</a:t>
            </a:r>
            <a:br>
              <a:rPr lang="en-GB" sz="3200" b="1" dirty="0">
                <a:solidFill>
                  <a:srgbClr val="0070C0"/>
                </a:solidFill>
                <a:latin typeface="Calibri"/>
              </a:rPr>
            </a:br>
            <a:endParaRPr lang="en-GB" dirty="0"/>
          </a:p>
        </p:txBody>
      </p:sp>
      <p:sp>
        <p:nvSpPr>
          <p:cNvPr id="5" name="TextBox 4">
            <a:extLst>
              <a:ext uri="{FF2B5EF4-FFF2-40B4-BE49-F238E27FC236}">
                <a16:creationId xmlns:a16="http://schemas.microsoft.com/office/drawing/2014/main" id="{FD980440-C5B8-016A-9D79-7F5FAD6CD386}"/>
              </a:ext>
            </a:extLst>
          </p:cNvPr>
          <p:cNvSpPr txBox="1"/>
          <p:nvPr/>
        </p:nvSpPr>
        <p:spPr>
          <a:xfrm>
            <a:off x="909836" y="1279250"/>
            <a:ext cx="6094174" cy="5078313"/>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Calibri"/>
                <a:ea typeface="+mn-ea"/>
                <a:cs typeface="+mn-cs"/>
              </a:rPr>
              <a:t>This system is used </a:t>
            </a:r>
            <a:r>
              <a:rPr kumimoji="0" lang="en-GB" sz="1800" b="1" i="0" u="sng" strike="noStrike" kern="1200" cap="none" spc="0" normalizeH="0" baseline="0" noProof="0" dirty="0">
                <a:ln>
                  <a:noFill/>
                </a:ln>
                <a:solidFill>
                  <a:srgbClr val="0070C0"/>
                </a:solidFill>
                <a:effectLst/>
                <a:uLnTx/>
                <a:uFillTx/>
                <a:latin typeface="Calibri"/>
                <a:ea typeface="+mn-ea"/>
                <a:cs typeface="+mn-cs"/>
              </a:rPr>
              <a:t>when radiator heating is combined with hot water supply provision</a:t>
            </a:r>
            <a:r>
              <a:rPr kumimoji="0" lang="en-GB" sz="1800" b="1" i="0" u="none" strike="noStrike" kern="1200" cap="none" spc="0" normalizeH="0" baseline="0" noProof="0" dirty="0">
                <a:ln>
                  <a:noFill/>
                </a:ln>
                <a:solidFill>
                  <a:srgbClr val="0070C0"/>
                </a:solidFill>
                <a:effectLst/>
                <a:uLnTx/>
                <a:uFillTx/>
                <a:latin typeface="Calibri"/>
                <a:ea typeface="+mn-ea"/>
                <a:cs typeface="+mn-cs"/>
              </a:rPr>
              <a:t>. </a:t>
            </a:r>
            <a:r>
              <a:rPr kumimoji="0" lang="en-GB" sz="1800" b="0" i="0" u="none" strike="noStrike" kern="1200" cap="none" spc="0" normalizeH="0" baseline="0" noProof="0" dirty="0">
                <a:ln>
                  <a:noFill/>
                </a:ln>
                <a:solidFill>
                  <a:prstClr val="black"/>
                </a:solidFill>
                <a:effectLst/>
                <a:uLnTx/>
                <a:uFillTx/>
                <a:latin typeface="Calibri"/>
                <a:ea typeface="+mn-ea"/>
                <a:cs typeface="+mn-cs"/>
              </a:rPr>
              <a:t>It is the most commonly found form in older builds.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Calibri"/>
                <a:ea typeface="+mn-ea"/>
                <a:cs typeface="+mn-cs"/>
              </a:rPr>
              <a:t>A ‘Heat Exchanger’ (calorifier) allows water from the boiler to pass through, but not mix with, the water in the cylinder itself. In effect, it is two systems </a:t>
            </a:r>
            <a:r>
              <a:rPr kumimoji="0" lang="en-GB" sz="1800" b="0" i="0" u="none" strike="noStrike" kern="1200" cap="none" spc="0" normalizeH="0" baseline="0" noProof="0" dirty="0">
                <a:ln>
                  <a:noFill/>
                </a:ln>
                <a:solidFill>
                  <a:prstClr val="black"/>
                </a:solidFill>
                <a:effectLst/>
                <a:uLnTx/>
                <a:uFillTx/>
                <a:latin typeface="Calibri"/>
                <a:ea typeface="+mn-ea"/>
                <a:cs typeface="+mn-cs"/>
              </a:rPr>
              <a:t>which appear to join at the hot storage vessel.</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Calibri"/>
                <a:ea typeface="+mn-ea"/>
                <a:cs typeface="+mn-cs"/>
              </a:rPr>
              <a:t> The water from the boiler circulates through</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Calibri"/>
                <a:ea typeface="+mn-ea"/>
                <a:cs typeface="+mn-cs"/>
              </a:rPr>
              <a:t> this heat exchanger and heats the water in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Calibri"/>
                <a:ea typeface="+mn-ea"/>
                <a:cs typeface="+mn-cs"/>
              </a:rPr>
              <a:t> the cylinder indirectly.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The movement occurs by convection, or it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can be pumped. Again, pressure is vented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into the cistern in the loft.</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This water can circulate through the required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number of radiators.</a:t>
            </a:r>
          </a:p>
        </p:txBody>
      </p:sp>
      <p:pic>
        <p:nvPicPr>
          <p:cNvPr id="6" name="Picture 5">
            <a:extLst>
              <a:ext uri="{FF2B5EF4-FFF2-40B4-BE49-F238E27FC236}">
                <a16:creationId xmlns:a16="http://schemas.microsoft.com/office/drawing/2014/main" id="{8A5CC8DE-7497-F58D-475E-D792F5D89365}"/>
              </a:ext>
            </a:extLst>
          </p:cNvPr>
          <p:cNvPicPr>
            <a:picLocks noChangeAspect="1"/>
          </p:cNvPicPr>
          <p:nvPr/>
        </p:nvPicPr>
        <p:blipFill>
          <a:blip r:embed="rId2"/>
          <a:stretch>
            <a:fillRect/>
          </a:stretch>
        </p:blipFill>
        <p:spPr>
          <a:xfrm>
            <a:off x="7076018" y="1229993"/>
            <a:ext cx="5112807" cy="5650253"/>
          </a:xfrm>
          <a:prstGeom prst="rect">
            <a:avLst/>
          </a:prstGeom>
        </p:spPr>
      </p:pic>
    </p:spTree>
    <p:extLst>
      <p:ext uri="{BB962C8B-B14F-4D97-AF65-F5344CB8AC3E}">
        <p14:creationId xmlns:p14="http://schemas.microsoft.com/office/powerpoint/2010/main" val="1689718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D92075F-2BF9-946A-8B56-75FFF931FFDE}"/>
              </a:ext>
            </a:extLst>
          </p:cNvPr>
          <p:cNvPicPr>
            <a:picLocks noChangeAspect="1"/>
          </p:cNvPicPr>
          <p:nvPr/>
        </p:nvPicPr>
        <p:blipFill>
          <a:blip r:embed="rId2"/>
          <a:stretch>
            <a:fillRect/>
          </a:stretch>
        </p:blipFill>
        <p:spPr>
          <a:xfrm>
            <a:off x="1512269" y="0"/>
            <a:ext cx="9164285" cy="6858000"/>
          </a:xfrm>
          <a:prstGeom prst="rect">
            <a:avLst/>
          </a:prstGeom>
        </p:spPr>
      </p:pic>
    </p:spTree>
    <p:extLst>
      <p:ext uri="{BB962C8B-B14F-4D97-AF65-F5344CB8AC3E}">
        <p14:creationId xmlns:p14="http://schemas.microsoft.com/office/powerpoint/2010/main" val="4034977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1942861" y="912750"/>
            <a:ext cx="8110960" cy="5395821"/>
          </a:xfrm>
          <a:prstGeom prst="rect">
            <a:avLst/>
          </a:prstGeom>
          <a:noFill/>
          <a:ln w="9525">
            <a:noFill/>
            <a:miter lim="800000"/>
            <a:headEnd/>
            <a:tailEnd/>
          </a:ln>
        </p:spPr>
      </p:pic>
      <p:sp>
        <p:nvSpPr>
          <p:cNvPr id="3" name="TextBox 2"/>
          <p:cNvSpPr txBox="1"/>
          <p:nvPr/>
        </p:nvSpPr>
        <p:spPr>
          <a:xfrm>
            <a:off x="1586641" y="116632"/>
            <a:ext cx="8823400" cy="492315"/>
          </a:xfrm>
          <a:prstGeom prst="rect">
            <a:avLst/>
          </a:prstGeom>
          <a:noFill/>
        </p:spPr>
        <p:txBody>
          <a:bodyPr wrap="square" rtlCol="0">
            <a:spAutoFit/>
          </a:bodyPr>
          <a:lstStyle/>
          <a:p>
            <a:r>
              <a:rPr lang="en-GB" sz="2599" b="1" dirty="0">
                <a:solidFill>
                  <a:schemeClr val="bg1"/>
                </a:solidFill>
                <a:latin typeface="Calibri"/>
              </a:rPr>
              <a:t>SYSTEM COMPARISONS – ‘STORED’ versus ‘INSTANTANEOUS’?</a:t>
            </a:r>
          </a:p>
        </p:txBody>
      </p:sp>
      <p:sp>
        <p:nvSpPr>
          <p:cNvPr id="2" name="TextBox 1"/>
          <p:cNvSpPr txBox="1"/>
          <p:nvPr/>
        </p:nvSpPr>
        <p:spPr>
          <a:xfrm>
            <a:off x="6670326" y="6308571"/>
            <a:ext cx="3383495" cy="461545"/>
          </a:xfrm>
          <a:prstGeom prst="rect">
            <a:avLst/>
          </a:prstGeom>
          <a:noFill/>
        </p:spPr>
        <p:txBody>
          <a:bodyPr wrap="square" rtlCol="0">
            <a:spAutoFit/>
          </a:bodyPr>
          <a:lstStyle/>
          <a:p>
            <a:pPr algn="r"/>
            <a:r>
              <a:rPr lang="en-GB" sz="2399" b="1" dirty="0">
                <a:solidFill>
                  <a:srgbClr val="0070C0"/>
                </a:solidFill>
                <a:latin typeface="Calibri"/>
              </a:rPr>
              <a:t>5 Minutes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additive="base">
                                        <p:cTn id="7" dur="500" fill="hold"/>
                                        <p:tgtEl>
                                          <p:spTgt spid="4098"/>
                                        </p:tgtEl>
                                        <p:attrNameLst>
                                          <p:attrName>ppt_x</p:attrName>
                                        </p:attrNameLst>
                                      </p:cBhvr>
                                      <p:tavLst>
                                        <p:tav tm="0">
                                          <p:val>
                                            <p:strVal val="#ppt_x"/>
                                          </p:val>
                                        </p:tav>
                                        <p:tav tm="100000">
                                          <p:val>
                                            <p:strVal val="#ppt_x"/>
                                          </p:val>
                                        </p:tav>
                                      </p:tavLst>
                                    </p:anim>
                                    <p:anim calcmode="lin" valueType="num">
                                      <p:cBhvr additive="base">
                                        <p:cTn id="8"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FF802-5B6F-ED89-8573-04DDA5B10D15}"/>
              </a:ext>
            </a:extLst>
          </p:cNvPr>
          <p:cNvSpPr>
            <a:spLocks noGrp="1"/>
          </p:cNvSpPr>
          <p:nvPr>
            <p:ph type="title"/>
          </p:nvPr>
        </p:nvSpPr>
        <p:spPr>
          <a:xfrm>
            <a:off x="3214092" y="2708920"/>
            <a:ext cx="9601200" cy="1143000"/>
          </a:xfrm>
        </p:spPr>
        <p:txBody>
          <a:bodyPr/>
          <a:lstStyle/>
          <a:p>
            <a:r>
              <a:rPr lang="en-GB" sz="3200" b="1" dirty="0">
                <a:solidFill>
                  <a:srgbClr val="0070C0"/>
                </a:solidFill>
                <a:latin typeface="Calibri"/>
              </a:rPr>
              <a:t>CENTRAL HEATING SYSTEMS</a:t>
            </a:r>
            <a:br>
              <a:rPr lang="en-GB" sz="3200" b="1" dirty="0">
                <a:solidFill>
                  <a:srgbClr val="0070C0"/>
                </a:solidFill>
                <a:latin typeface="Calibri"/>
              </a:rPr>
            </a:br>
            <a:endParaRPr lang="en-GB" dirty="0"/>
          </a:p>
        </p:txBody>
      </p:sp>
    </p:spTree>
    <p:extLst>
      <p:ext uri="{BB962C8B-B14F-4D97-AF65-F5344CB8AC3E}">
        <p14:creationId xmlns:p14="http://schemas.microsoft.com/office/powerpoint/2010/main" val="3841855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482FA-FB63-06F6-5AF3-E117A10C8626}"/>
              </a:ext>
            </a:extLst>
          </p:cNvPr>
          <p:cNvSpPr>
            <a:spLocks noGrp="1"/>
          </p:cNvSpPr>
          <p:nvPr>
            <p:ph type="title"/>
          </p:nvPr>
        </p:nvSpPr>
        <p:spPr>
          <a:xfrm>
            <a:off x="2926060" y="2420888"/>
            <a:ext cx="9601200" cy="1143000"/>
          </a:xfrm>
        </p:spPr>
        <p:txBody>
          <a:bodyPr/>
          <a:lstStyle/>
          <a:p>
            <a:r>
              <a:rPr lang="en-GB" dirty="0"/>
              <a:t>How can a building be heated?</a:t>
            </a:r>
          </a:p>
        </p:txBody>
      </p:sp>
    </p:spTree>
    <p:extLst>
      <p:ext uri="{BB962C8B-B14F-4D97-AF65-F5344CB8AC3E}">
        <p14:creationId xmlns:p14="http://schemas.microsoft.com/office/powerpoint/2010/main" val="3241576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0393B3-71F4-3CD3-2CFB-3ED27502BD8F}"/>
              </a:ext>
            </a:extLst>
          </p:cNvPr>
          <p:cNvSpPr>
            <a:spLocks noGrp="1"/>
          </p:cNvSpPr>
          <p:nvPr>
            <p:ph idx="1"/>
          </p:nvPr>
        </p:nvSpPr>
        <p:spPr>
          <a:xfrm>
            <a:off x="837828" y="836712"/>
            <a:ext cx="10225136" cy="5544616"/>
          </a:xfrm>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The </a:t>
            </a:r>
            <a:r>
              <a:rPr kumimoji="0" lang="en-GB" b="1" i="0" u="none" strike="noStrike" kern="1200" cap="none" spc="0" normalizeH="0" baseline="0" noProof="0" dirty="0">
                <a:ln>
                  <a:noFill/>
                </a:ln>
                <a:solidFill>
                  <a:srgbClr val="0070C0"/>
                </a:solidFill>
                <a:effectLst/>
                <a:uLnTx/>
                <a:uFillTx/>
                <a:latin typeface="Calibri"/>
                <a:ea typeface="+mn-ea"/>
                <a:cs typeface="+mn-cs"/>
              </a:rPr>
              <a:t>most popular form of heating is the wet system </a:t>
            </a:r>
            <a:r>
              <a:rPr kumimoji="0" lang="en-GB" b="0" i="0" u="none" strike="noStrike" kern="1200" cap="none" spc="0" normalizeH="0" baseline="0" noProof="0" dirty="0">
                <a:ln>
                  <a:noFill/>
                </a:ln>
                <a:solidFill>
                  <a:prstClr val="black"/>
                </a:solidFill>
                <a:effectLst/>
                <a:uLnTx/>
                <a:uFillTx/>
                <a:latin typeface="Calibri"/>
                <a:ea typeface="+mn-ea"/>
                <a:cs typeface="+mn-cs"/>
              </a:rPr>
              <a:t>in which water is heated by a boiler and pumped through small bore pipes to radiators or convector heaters.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The </a:t>
            </a:r>
            <a:r>
              <a:rPr kumimoji="0" lang="en-GB" b="1" i="0" u="none" strike="noStrike" kern="1200" cap="none" spc="0" normalizeH="0" baseline="0" noProof="0" dirty="0">
                <a:ln>
                  <a:noFill/>
                </a:ln>
                <a:solidFill>
                  <a:srgbClr val="0070C0"/>
                </a:solidFill>
                <a:effectLst/>
                <a:uLnTx/>
                <a:uFillTx/>
                <a:latin typeface="Calibri"/>
                <a:ea typeface="+mn-ea"/>
                <a:cs typeface="+mn-cs"/>
              </a:rPr>
              <a:t>heat from the water is released into the rooms </a:t>
            </a:r>
            <a:r>
              <a:rPr kumimoji="0" lang="en-GB" b="0" i="0" u="none" strike="noStrike" kern="1200" cap="none" spc="0" normalizeH="0" baseline="0" noProof="0" dirty="0">
                <a:ln>
                  <a:noFill/>
                </a:ln>
                <a:solidFill>
                  <a:prstClr val="black"/>
                </a:solidFill>
                <a:effectLst/>
                <a:uLnTx/>
                <a:uFillTx/>
                <a:latin typeface="Calibri"/>
                <a:ea typeface="+mn-ea"/>
                <a:cs typeface="+mn-cs"/>
              </a:rPr>
              <a:t>and the </a:t>
            </a:r>
            <a:r>
              <a:rPr kumimoji="0" lang="en-GB" b="1" i="0" u="none" strike="noStrike" kern="1200" cap="none" spc="0" normalizeH="0" baseline="0" noProof="0" dirty="0">
                <a:ln>
                  <a:noFill/>
                </a:ln>
                <a:solidFill>
                  <a:srgbClr val="0070C0"/>
                </a:solidFill>
                <a:effectLst/>
                <a:uLnTx/>
                <a:uFillTx/>
                <a:latin typeface="Calibri"/>
                <a:ea typeface="+mn-ea"/>
                <a:cs typeface="+mn-cs"/>
              </a:rPr>
              <a:t>water circulates back to the boiler for re-heating in a continuing cycle of flow and return.</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0070C0"/>
                </a:solidFill>
                <a:effectLst/>
                <a:uLnTx/>
                <a:uFillTx/>
                <a:latin typeface="Calibri"/>
                <a:ea typeface="+mn-ea"/>
                <a:cs typeface="+mn-cs"/>
              </a:rPr>
              <a:t>Parts of the system can be shut down if rooms are unoccupied.</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An extra advantage of this system is that </a:t>
            </a:r>
            <a:r>
              <a:rPr kumimoji="0" lang="en-GB" b="0" i="0" u="none" strike="noStrike" kern="1200" cap="none" spc="0" normalizeH="0" baseline="0" noProof="0" dirty="0" err="1">
                <a:ln>
                  <a:noFill/>
                </a:ln>
                <a:solidFill>
                  <a:prstClr val="black"/>
                </a:solidFill>
                <a:effectLst/>
                <a:uLnTx/>
                <a:uFillTx/>
                <a:latin typeface="Calibri"/>
                <a:ea typeface="+mn-ea"/>
                <a:cs typeface="+mn-cs"/>
              </a:rPr>
              <a:t>itcan</a:t>
            </a:r>
            <a:r>
              <a:rPr kumimoji="0" lang="en-GB" b="0" i="0" u="none" strike="noStrike" kern="1200" cap="none" spc="0" normalizeH="0" baseline="0" noProof="0" dirty="0">
                <a:ln>
                  <a:noFill/>
                </a:ln>
                <a:solidFill>
                  <a:prstClr val="black"/>
                </a:solidFill>
                <a:effectLst/>
                <a:uLnTx/>
                <a:uFillTx/>
                <a:latin typeface="Calibri"/>
                <a:ea typeface="+mn-ea"/>
                <a:cs typeface="+mn-cs"/>
              </a:rPr>
              <a:t> be used jointly to  heat</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Calibri"/>
                <a:ea typeface="+mn-ea"/>
                <a:cs typeface="+mn-cs"/>
              </a:rPr>
              <a:t> a hot water and radiator supply for the building.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0070C0"/>
                </a:solidFill>
                <a:effectLst/>
                <a:uLnTx/>
                <a:uFillTx/>
                <a:latin typeface="Calibri"/>
                <a:ea typeface="+mn-ea"/>
                <a:cs typeface="+mn-cs"/>
              </a:rPr>
              <a:t>The boiler can be heated by gas, solid fuel oil, or electricity.</a:t>
            </a:r>
          </a:p>
          <a:p>
            <a:endParaRPr lang="en-GB" dirty="0"/>
          </a:p>
        </p:txBody>
      </p:sp>
      <p:pic>
        <p:nvPicPr>
          <p:cNvPr id="4" name="Picture 3">
            <a:extLst>
              <a:ext uri="{FF2B5EF4-FFF2-40B4-BE49-F238E27FC236}">
                <a16:creationId xmlns:a16="http://schemas.microsoft.com/office/drawing/2014/main" id="{488AAF30-946B-475D-D0C5-59FF71464797}"/>
              </a:ext>
            </a:extLst>
          </p:cNvPr>
          <p:cNvPicPr>
            <a:picLocks noChangeAspect="1"/>
          </p:cNvPicPr>
          <p:nvPr/>
        </p:nvPicPr>
        <p:blipFill>
          <a:blip r:embed="rId2"/>
          <a:stretch>
            <a:fillRect/>
          </a:stretch>
        </p:blipFill>
        <p:spPr>
          <a:xfrm>
            <a:off x="8195750" y="2276872"/>
            <a:ext cx="3962743" cy="4663844"/>
          </a:xfrm>
          <a:prstGeom prst="rect">
            <a:avLst/>
          </a:prstGeom>
        </p:spPr>
      </p:pic>
    </p:spTree>
    <p:extLst>
      <p:ext uri="{BB962C8B-B14F-4D97-AF65-F5344CB8AC3E}">
        <p14:creationId xmlns:p14="http://schemas.microsoft.com/office/powerpoint/2010/main" val="1524051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8614036" y="1053356"/>
            <a:ext cx="2051186" cy="1890659"/>
          </a:xfrm>
          <a:prstGeom prst="rect">
            <a:avLst/>
          </a:prstGeom>
          <a:noFill/>
          <a:ln w="9525">
            <a:noFill/>
            <a:miter lim="800000"/>
            <a:headEnd/>
            <a:tailEnd/>
          </a:ln>
        </p:spPr>
      </p:pic>
      <p:pic>
        <p:nvPicPr>
          <p:cNvPr id="3075" name="Picture 3"/>
          <p:cNvPicPr>
            <a:picLocks noChangeAspect="1" noChangeArrowheads="1"/>
          </p:cNvPicPr>
          <p:nvPr/>
        </p:nvPicPr>
        <p:blipFill>
          <a:blip r:embed="rId3" cstate="print"/>
          <a:srcRect/>
          <a:stretch>
            <a:fillRect/>
          </a:stretch>
        </p:blipFill>
        <p:spPr bwMode="auto">
          <a:xfrm>
            <a:off x="1991026" y="1845237"/>
            <a:ext cx="6335055" cy="628486"/>
          </a:xfrm>
          <a:prstGeom prst="rect">
            <a:avLst/>
          </a:prstGeom>
          <a:noFill/>
          <a:ln w="9525">
            <a:noFill/>
            <a:miter lim="800000"/>
            <a:headEnd/>
            <a:tailEnd/>
          </a:ln>
        </p:spPr>
      </p:pic>
      <p:sp>
        <p:nvSpPr>
          <p:cNvPr id="4" name="Rectangle 3"/>
          <p:cNvSpPr/>
          <p:nvPr/>
        </p:nvSpPr>
        <p:spPr>
          <a:xfrm>
            <a:off x="981844" y="673700"/>
            <a:ext cx="6479032" cy="1200016"/>
          </a:xfrm>
          <a:prstGeom prst="rect">
            <a:avLst/>
          </a:prstGeom>
        </p:spPr>
        <p:txBody>
          <a:bodyPr wrap="square">
            <a:spAutoFit/>
          </a:bodyPr>
          <a:lstStyle/>
          <a:p>
            <a:pPr algn="just"/>
            <a:r>
              <a:rPr lang="en-GB" sz="3599" b="1" dirty="0">
                <a:solidFill>
                  <a:srgbClr val="0070C0"/>
                </a:solidFill>
                <a:latin typeface="Calibri"/>
              </a:rPr>
              <a:t>The controls </a:t>
            </a:r>
            <a:r>
              <a:rPr lang="en-GB" sz="1799" dirty="0">
                <a:solidFill>
                  <a:prstClr val="black"/>
                </a:solidFill>
                <a:latin typeface="Calibri"/>
              </a:rPr>
              <a:t>for this system are </a:t>
            </a:r>
            <a:r>
              <a:rPr lang="en-GB" sz="1799" b="1" dirty="0">
                <a:solidFill>
                  <a:srgbClr val="0070C0"/>
                </a:solidFill>
                <a:latin typeface="Calibri"/>
              </a:rPr>
              <a:t>very flexible</a:t>
            </a:r>
            <a:r>
              <a:rPr lang="en-GB" sz="1799" dirty="0">
                <a:solidFill>
                  <a:prstClr val="black"/>
                </a:solidFill>
                <a:latin typeface="Calibri"/>
              </a:rPr>
              <a:t>. </a:t>
            </a:r>
            <a:r>
              <a:rPr lang="en-GB" sz="1799" b="1" dirty="0">
                <a:solidFill>
                  <a:srgbClr val="0070C0"/>
                </a:solidFill>
                <a:latin typeface="Calibri"/>
              </a:rPr>
              <a:t>Thermostats and valves allow </a:t>
            </a:r>
            <a:r>
              <a:rPr lang="en-GB" sz="1799" dirty="0">
                <a:solidFill>
                  <a:prstClr val="black"/>
                </a:solidFill>
                <a:latin typeface="Calibri"/>
              </a:rPr>
              <a:t>the output of individual </a:t>
            </a:r>
            <a:r>
              <a:rPr lang="en-GB" sz="1799" b="1" dirty="0">
                <a:solidFill>
                  <a:srgbClr val="0070C0"/>
                </a:solidFill>
                <a:latin typeface="Calibri"/>
              </a:rPr>
              <a:t>heat emitters to be automatically adjusted. </a:t>
            </a:r>
          </a:p>
        </p:txBody>
      </p:sp>
      <p:pic>
        <p:nvPicPr>
          <p:cNvPr id="3076" name="Picture 4"/>
          <p:cNvPicPr>
            <a:picLocks noChangeAspect="1" noChangeArrowheads="1"/>
          </p:cNvPicPr>
          <p:nvPr/>
        </p:nvPicPr>
        <p:blipFill>
          <a:blip r:embed="rId4" cstate="print"/>
          <a:srcRect/>
          <a:stretch>
            <a:fillRect/>
          </a:stretch>
        </p:blipFill>
        <p:spPr bwMode="auto">
          <a:xfrm>
            <a:off x="1909538" y="3148261"/>
            <a:ext cx="6263065" cy="1266495"/>
          </a:xfrm>
          <a:prstGeom prst="rect">
            <a:avLst/>
          </a:prstGeom>
          <a:noFill/>
          <a:ln w="9525">
            <a:noFill/>
            <a:miter lim="800000"/>
            <a:headEnd/>
            <a:tailEnd/>
          </a:ln>
        </p:spPr>
      </p:pic>
      <p:pic>
        <p:nvPicPr>
          <p:cNvPr id="3077" name="Picture 5"/>
          <p:cNvPicPr>
            <a:picLocks noChangeAspect="1" noChangeArrowheads="1"/>
          </p:cNvPicPr>
          <p:nvPr/>
        </p:nvPicPr>
        <p:blipFill>
          <a:blip r:embed="rId5" cstate="print"/>
          <a:srcRect/>
          <a:stretch>
            <a:fillRect/>
          </a:stretch>
        </p:blipFill>
        <p:spPr bwMode="auto">
          <a:xfrm>
            <a:off x="9045971" y="2830009"/>
            <a:ext cx="1367796" cy="1880719"/>
          </a:xfrm>
          <a:prstGeom prst="rect">
            <a:avLst/>
          </a:prstGeom>
          <a:noFill/>
          <a:ln w="9525">
            <a:noFill/>
            <a:miter lim="800000"/>
            <a:headEnd/>
            <a:tailEnd/>
          </a:ln>
        </p:spPr>
      </p:pic>
      <p:sp>
        <p:nvSpPr>
          <p:cNvPr id="7" name="Rectangle 6"/>
          <p:cNvSpPr/>
          <p:nvPr/>
        </p:nvSpPr>
        <p:spPr>
          <a:xfrm>
            <a:off x="1269876" y="4414756"/>
            <a:ext cx="6984776" cy="2307298"/>
          </a:xfrm>
          <a:prstGeom prst="rect">
            <a:avLst/>
          </a:prstGeom>
        </p:spPr>
        <p:txBody>
          <a:bodyPr wrap="square">
            <a:spAutoFit/>
          </a:bodyPr>
          <a:lstStyle/>
          <a:p>
            <a:pPr algn="just"/>
            <a:r>
              <a:rPr lang="en-GB" sz="1799" dirty="0">
                <a:solidFill>
                  <a:prstClr val="black"/>
                </a:solidFill>
                <a:latin typeface="Calibri"/>
              </a:rPr>
              <a:t>A </a:t>
            </a:r>
            <a:r>
              <a:rPr lang="en-GB" sz="1799" b="1" dirty="0">
                <a:solidFill>
                  <a:prstClr val="black"/>
                </a:solidFill>
                <a:latin typeface="Calibri"/>
              </a:rPr>
              <a:t>thermostatic radiator valve</a:t>
            </a:r>
            <a:r>
              <a:rPr lang="en-GB" sz="1799" dirty="0">
                <a:solidFill>
                  <a:prstClr val="black"/>
                </a:solidFill>
                <a:latin typeface="Calibri"/>
              </a:rPr>
              <a:t> (TRV) is a self-regulating valve</a:t>
            </a:r>
          </a:p>
          <a:p>
            <a:pPr algn="just"/>
            <a:r>
              <a:rPr lang="en-GB" sz="1799" dirty="0">
                <a:solidFill>
                  <a:prstClr val="black"/>
                </a:solidFill>
                <a:latin typeface="Calibri"/>
              </a:rPr>
              <a:t>fitted to the </a:t>
            </a:r>
            <a:r>
              <a:rPr lang="en-GB" sz="1799" b="1" dirty="0">
                <a:solidFill>
                  <a:srgbClr val="0070C0"/>
                </a:solidFill>
                <a:latin typeface="Calibri"/>
              </a:rPr>
              <a:t>(flow) </a:t>
            </a:r>
            <a:r>
              <a:rPr lang="en-GB" sz="1799" dirty="0">
                <a:solidFill>
                  <a:prstClr val="black"/>
                </a:solidFill>
                <a:latin typeface="Calibri"/>
              </a:rPr>
              <a:t>hot water heating system radiator, to c</a:t>
            </a:r>
            <a:r>
              <a:rPr lang="en-GB" sz="1799" b="1" dirty="0">
                <a:solidFill>
                  <a:srgbClr val="0070C0"/>
                </a:solidFill>
                <a:latin typeface="Calibri"/>
              </a:rPr>
              <a:t>ontrol the temperature of a room by changing (regulating) the flow of hot water to the radiator. </a:t>
            </a:r>
            <a:r>
              <a:rPr lang="en-GB" sz="1799" dirty="0">
                <a:solidFill>
                  <a:prstClr val="black"/>
                </a:solidFill>
                <a:latin typeface="Calibri"/>
              </a:rPr>
              <a:t>It senses the internal air temperature. </a:t>
            </a:r>
            <a:r>
              <a:rPr lang="en-GB" sz="1799" b="1" dirty="0">
                <a:solidFill>
                  <a:srgbClr val="0070C0"/>
                </a:solidFill>
                <a:latin typeface="Calibri"/>
              </a:rPr>
              <a:t>Building Regulations require thermostatic radiator valves (TRVs) to be installed on new systems </a:t>
            </a:r>
            <a:r>
              <a:rPr lang="en-GB" sz="1799" dirty="0">
                <a:solidFill>
                  <a:prstClr val="black"/>
                </a:solidFill>
                <a:latin typeface="Calibri"/>
              </a:rPr>
              <a:t>or for there to be some other means of controlling an individual room’s temperature</a:t>
            </a:r>
          </a:p>
          <a:p>
            <a:pPr algn="just"/>
            <a:endParaRPr lang="en-GB" sz="1799" dirty="0">
              <a:solidFill>
                <a:prstClr val="black"/>
              </a:solidFill>
              <a:latin typeface="Calibri"/>
            </a:endParaRPr>
          </a:p>
        </p:txBody>
      </p:sp>
      <p:pic>
        <p:nvPicPr>
          <p:cNvPr id="3079" name="Picture 7" descr="TRV-1 thermostatic radiator valve"/>
          <p:cNvPicPr>
            <a:picLocks noChangeAspect="1" noChangeArrowheads="1"/>
          </p:cNvPicPr>
          <p:nvPr/>
        </p:nvPicPr>
        <p:blipFill>
          <a:blip r:embed="rId6" cstate="print"/>
          <a:srcRect/>
          <a:stretch>
            <a:fillRect/>
          </a:stretch>
        </p:blipFill>
        <p:spPr bwMode="auto">
          <a:xfrm>
            <a:off x="8614036" y="4868785"/>
            <a:ext cx="1799731" cy="1799731"/>
          </a:xfrm>
          <a:prstGeom prst="rect">
            <a:avLst/>
          </a:prstGeom>
          <a:noFill/>
        </p:spPr>
      </p:pic>
      <p:sp>
        <p:nvSpPr>
          <p:cNvPr id="9" name="TextBox 8"/>
          <p:cNvSpPr txBox="1"/>
          <p:nvPr/>
        </p:nvSpPr>
        <p:spPr>
          <a:xfrm>
            <a:off x="1341884" y="1868850"/>
            <a:ext cx="6912767" cy="646163"/>
          </a:xfrm>
          <a:prstGeom prst="rect">
            <a:avLst/>
          </a:prstGeom>
          <a:solidFill>
            <a:schemeClr val="bg1"/>
          </a:solidFill>
        </p:spPr>
        <p:txBody>
          <a:bodyPr wrap="square" rtlCol="0">
            <a:spAutoFit/>
          </a:bodyPr>
          <a:lstStyle/>
          <a:p>
            <a:r>
              <a:rPr lang="en-GB" sz="1799" b="1" dirty="0">
                <a:solidFill>
                  <a:prstClr val="black"/>
                </a:solidFill>
                <a:latin typeface="Calibri"/>
              </a:rPr>
              <a:t>Programmer / Timer </a:t>
            </a:r>
            <a:r>
              <a:rPr lang="en-GB" sz="1799" dirty="0">
                <a:solidFill>
                  <a:prstClr val="black"/>
                </a:solidFill>
                <a:latin typeface="Calibri"/>
              </a:rPr>
              <a:t>– </a:t>
            </a:r>
            <a:r>
              <a:rPr lang="en-GB" sz="1799" b="1" dirty="0">
                <a:solidFill>
                  <a:srgbClr val="0070C0"/>
                </a:solidFill>
                <a:latin typeface="Calibri"/>
              </a:rPr>
              <a:t>Controls the boiler </a:t>
            </a:r>
            <a:r>
              <a:rPr lang="en-GB" sz="1799" dirty="0">
                <a:solidFill>
                  <a:prstClr val="black"/>
                </a:solidFill>
                <a:latin typeface="Calibri"/>
              </a:rPr>
              <a:t>(on and off) and controls the flow of heated water to the hot water cylinder and radiators.</a:t>
            </a:r>
          </a:p>
        </p:txBody>
      </p:sp>
      <p:sp>
        <p:nvSpPr>
          <p:cNvPr id="11" name="TextBox 10"/>
          <p:cNvSpPr txBox="1"/>
          <p:nvPr/>
        </p:nvSpPr>
        <p:spPr>
          <a:xfrm>
            <a:off x="1341884" y="2768325"/>
            <a:ext cx="6912768" cy="1753869"/>
          </a:xfrm>
          <a:prstGeom prst="rect">
            <a:avLst/>
          </a:prstGeom>
          <a:solidFill>
            <a:schemeClr val="bg1"/>
          </a:solidFill>
        </p:spPr>
        <p:txBody>
          <a:bodyPr wrap="square" rtlCol="0">
            <a:spAutoFit/>
          </a:bodyPr>
          <a:lstStyle/>
          <a:p>
            <a:pPr algn="just"/>
            <a:r>
              <a:rPr lang="en-GB" sz="1799" b="1" dirty="0">
                <a:solidFill>
                  <a:prstClr val="black"/>
                </a:solidFill>
                <a:latin typeface="Calibri"/>
              </a:rPr>
              <a:t>Cylinder thermostat </a:t>
            </a:r>
            <a:r>
              <a:rPr lang="en-GB" sz="1799" dirty="0">
                <a:solidFill>
                  <a:prstClr val="black"/>
                </a:solidFill>
                <a:latin typeface="Calibri"/>
              </a:rPr>
              <a:t>– </a:t>
            </a:r>
            <a:r>
              <a:rPr lang="en-GB" sz="1799" b="1" dirty="0">
                <a:solidFill>
                  <a:srgbClr val="0070C0"/>
                </a:solidFill>
                <a:latin typeface="Calibri"/>
              </a:rPr>
              <a:t>It measures when the water in the cylinder storage is warm enough </a:t>
            </a:r>
            <a:r>
              <a:rPr lang="en-GB" sz="1799" dirty="0">
                <a:solidFill>
                  <a:prstClr val="black"/>
                </a:solidFill>
                <a:latin typeface="Calibri"/>
              </a:rPr>
              <a:t>(depending on what you set it to). As the cylinder cools down it will tell the programmer to turn back on again (if left constantly on). </a:t>
            </a:r>
          </a:p>
          <a:p>
            <a:pPr algn="just"/>
            <a:endParaRPr lang="en-GB" sz="1799" dirty="0">
              <a:solidFill>
                <a:prstClr val="black"/>
              </a:solidFill>
              <a:latin typeface="Calibri"/>
            </a:endParaRPr>
          </a:p>
          <a:p>
            <a:pPr algn="just"/>
            <a:endParaRPr lang="en-GB" sz="1799" dirty="0">
              <a:solidFill>
                <a:prstClr val="black"/>
              </a:solidFill>
              <a:latin typeface="Calibri"/>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6352314" y="2759858"/>
            <a:ext cx="5836511" cy="4098142"/>
          </a:xfrm>
          <a:prstGeom prst="rect">
            <a:avLst/>
          </a:prstGeom>
          <a:noFill/>
          <a:ln w="9525">
            <a:noFill/>
            <a:miter lim="800000"/>
            <a:headEnd/>
            <a:tailEnd/>
          </a:ln>
        </p:spPr>
      </p:pic>
      <p:pic>
        <p:nvPicPr>
          <p:cNvPr id="1027" name="Picture 3"/>
          <p:cNvPicPr>
            <a:picLocks noChangeAspect="1" noChangeArrowheads="1"/>
          </p:cNvPicPr>
          <p:nvPr/>
        </p:nvPicPr>
        <p:blipFill>
          <a:blip r:embed="rId3" cstate="print"/>
          <a:srcRect/>
          <a:stretch>
            <a:fillRect/>
          </a:stretch>
        </p:blipFill>
        <p:spPr bwMode="auto">
          <a:xfrm>
            <a:off x="7462564" y="2442476"/>
            <a:ext cx="4435621" cy="338620"/>
          </a:xfrm>
          <a:prstGeom prst="rect">
            <a:avLst/>
          </a:prstGeom>
          <a:noFill/>
          <a:ln w="9525">
            <a:noFill/>
            <a:miter lim="800000"/>
            <a:headEnd/>
            <a:tailEnd/>
          </a:ln>
        </p:spPr>
      </p:pic>
      <p:sp>
        <p:nvSpPr>
          <p:cNvPr id="5" name="TextBox 4"/>
          <p:cNvSpPr txBox="1"/>
          <p:nvPr/>
        </p:nvSpPr>
        <p:spPr>
          <a:xfrm>
            <a:off x="981844" y="324051"/>
            <a:ext cx="4463333" cy="461545"/>
          </a:xfrm>
          <a:prstGeom prst="rect">
            <a:avLst/>
          </a:prstGeom>
          <a:solidFill>
            <a:schemeClr val="bg1"/>
          </a:solidFill>
        </p:spPr>
        <p:txBody>
          <a:bodyPr wrap="square" rtlCol="0">
            <a:spAutoFit/>
          </a:bodyPr>
          <a:lstStyle/>
          <a:p>
            <a:r>
              <a:rPr lang="en-GB" sz="2399" b="1" dirty="0">
                <a:solidFill>
                  <a:prstClr val="black"/>
                </a:solidFill>
                <a:latin typeface="Calibri"/>
              </a:rPr>
              <a:t>UNVENTED HOT WATER SYSTEMS</a:t>
            </a:r>
          </a:p>
        </p:txBody>
      </p:sp>
      <p:sp>
        <p:nvSpPr>
          <p:cNvPr id="6" name="TextBox 5"/>
          <p:cNvSpPr txBox="1"/>
          <p:nvPr/>
        </p:nvSpPr>
        <p:spPr>
          <a:xfrm>
            <a:off x="912762" y="3247205"/>
            <a:ext cx="5313288" cy="2307298"/>
          </a:xfrm>
          <a:prstGeom prst="rect">
            <a:avLst/>
          </a:prstGeom>
          <a:noFill/>
        </p:spPr>
        <p:txBody>
          <a:bodyPr wrap="square" rtlCol="0">
            <a:spAutoFit/>
          </a:bodyPr>
          <a:lstStyle/>
          <a:p>
            <a:pPr algn="just"/>
            <a:r>
              <a:rPr lang="en-GB" sz="1799" dirty="0">
                <a:solidFill>
                  <a:prstClr val="black"/>
                </a:solidFill>
                <a:latin typeface="Calibri"/>
              </a:rPr>
              <a:t>The </a:t>
            </a:r>
            <a:r>
              <a:rPr lang="en-GB" sz="1799" b="1" dirty="0">
                <a:solidFill>
                  <a:srgbClr val="0070C0"/>
                </a:solidFill>
                <a:latin typeface="Calibri"/>
              </a:rPr>
              <a:t>water is taken directly from the mains supply.</a:t>
            </a:r>
          </a:p>
          <a:p>
            <a:pPr algn="just"/>
            <a:r>
              <a:rPr lang="en-GB" sz="1799" dirty="0">
                <a:solidFill>
                  <a:prstClr val="black"/>
                </a:solidFill>
                <a:latin typeface="Calibri"/>
              </a:rPr>
              <a:t>There is </a:t>
            </a:r>
            <a:r>
              <a:rPr lang="en-GB" sz="1799" b="1" dirty="0">
                <a:solidFill>
                  <a:srgbClr val="0070C0"/>
                </a:solidFill>
                <a:latin typeface="Calibri"/>
              </a:rPr>
              <a:t>no open vent or storage cistern</a:t>
            </a:r>
            <a:r>
              <a:rPr lang="en-GB" sz="1799" dirty="0">
                <a:solidFill>
                  <a:prstClr val="black"/>
                </a:solidFill>
                <a:latin typeface="Calibri"/>
              </a:rPr>
              <a:t> where the expansion of heated water can escape to.</a:t>
            </a:r>
          </a:p>
          <a:p>
            <a:pPr algn="just"/>
            <a:endParaRPr lang="en-GB" sz="1799" dirty="0">
              <a:solidFill>
                <a:prstClr val="black"/>
              </a:solidFill>
              <a:latin typeface="Calibri"/>
            </a:endParaRPr>
          </a:p>
          <a:p>
            <a:pPr algn="just"/>
            <a:r>
              <a:rPr lang="en-GB" sz="1799" dirty="0">
                <a:solidFill>
                  <a:prstClr val="black"/>
                </a:solidFill>
                <a:latin typeface="Calibri"/>
              </a:rPr>
              <a:t>Therefore some </a:t>
            </a:r>
            <a:r>
              <a:rPr lang="en-GB" sz="1799" b="1" dirty="0">
                <a:solidFill>
                  <a:srgbClr val="0070C0"/>
                </a:solidFill>
                <a:latin typeface="Calibri"/>
              </a:rPr>
              <a:t>expansion vessel needs to be incorporated.</a:t>
            </a:r>
            <a:r>
              <a:rPr lang="en-GB" sz="1799" dirty="0">
                <a:solidFill>
                  <a:prstClr val="black"/>
                </a:solidFill>
                <a:latin typeface="Calibri"/>
              </a:rPr>
              <a:t> Should the expansion vessel not function correctly, the water will be forced out through the expansion relief valve. </a:t>
            </a:r>
          </a:p>
        </p:txBody>
      </p:sp>
      <p:sp>
        <p:nvSpPr>
          <p:cNvPr id="2" name="TextBox 1"/>
          <p:cNvSpPr txBox="1"/>
          <p:nvPr/>
        </p:nvSpPr>
        <p:spPr>
          <a:xfrm>
            <a:off x="1015204" y="1035717"/>
            <a:ext cx="9903744" cy="923090"/>
          </a:xfrm>
          <a:prstGeom prst="rect">
            <a:avLst/>
          </a:prstGeom>
          <a:solidFill>
            <a:schemeClr val="bg1"/>
          </a:solidFill>
        </p:spPr>
        <p:txBody>
          <a:bodyPr wrap="square" rtlCol="0">
            <a:spAutoFit/>
          </a:bodyPr>
          <a:lstStyle/>
          <a:p>
            <a:r>
              <a:rPr lang="en-GB" sz="1799" dirty="0">
                <a:solidFill>
                  <a:prstClr val="black"/>
                </a:solidFill>
                <a:latin typeface="Calibri"/>
              </a:rPr>
              <a:t>These systems are far more complicated, and have many more parts to them, but </a:t>
            </a:r>
            <a:r>
              <a:rPr lang="en-GB" sz="1799" b="1" dirty="0">
                <a:solidFill>
                  <a:srgbClr val="0070C0"/>
                </a:solidFill>
                <a:latin typeface="Calibri"/>
              </a:rPr>
              <a:t>do</a:t>
            </a:r>
            <a:r>
              <a:rPr lang="en-GB" sz="1799" dirty="0">
                <a:solidFill>
                  <a:srgbClr val="0070C0"/>
                </a:solidFill>
                <a:latin typeface="Calibri"/>
              </a:rPr>
              <a:t> </a:t>
            </a:r>
            <a:r>
              <a:rPr lang="en-GB" sz="1799" b="1" dirty="0">
                <a:solidFill>
                  <a:srgbClr val="0070C0"/>
                </a:solidFill>
                <a:latin typeface="Calibri"/>
              </a:rPr>
              <a:t>allow near mains pressure hot water supply</a:t>
            </a:r>
            <a:r>
              <a:rPr lang="en-GB" sz="1799" dirty="0">
                <a:solidFill>
                  <a:prstClr val="black"/>
                </a:solidFill>
                <a:latin typeface="Calibri"/>
              </a:rPr>
              <a:t>. </a:t>
            </a:r>
            <a:r>
              <a:rPr lang="en-GB" sz="1799" b="1" dirty="0">
                <a:solidFill>
                  <a:srgbClr val="0070C0"/>
                </a:solidFill>
                <a:latin typeface="Calibri"/>
              </a:rPr>
              <a:t>They are designed to do away with the storage cistern</a:t>
            </a:r>
            <a:r>
              <a:rPr lang="en-GB" sz="1799" dirty="0">
                <a:solidFill>
                  <a:prstClr val="black"/>
                </a:solidFill>
                <a:latin typeface="Calibri"/>
              </a:rPr>
              <a:t> and operate at a much higher pressure than the open vented system.</a:t>
            </a:r>
          </a:p>
        </p:txBody>
      </p:sp>
      <p:cxnSp>
        <p:nvCxnSpPr>
          <p:cNvPr id="4" name="Straight Arrow Connector 3"/>
          <p:cNvCxnSpPr/>
          <p:nvPr/>
        </p:nvCxnSpPr>
        <p:spPr>
          <a:xfrm flipV="1">
            <a:off x="8758014" y="4148892"/>
            <a:ext cx="647903" cy="50392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9370229" y="3644923"/>
            <a:ext cx="1187517" cy="861550"/>
          </a:xfrm>
          <a:prstGeom prst="rect">
            <a:avLst/>
          </a:prstGeom>
          <a:noFill/>
        </p:spPr>
        <p:txBody>
          <a:bodyPr wrap="square" rtlCol="0">
            <a:spAutoFit/>
          </a:bodyPr>
          <a:lstStyle/>
          <a:p>
            <a:r>
              <a:rPr lang="en-GB" sz="1000" dirty="0">
                <a:solidFill>
                  <a:prstClr val="black"/>
                </a:solidFill>
                <a:latin typeface="Calibri"/>
              </a:rPr>
              <a:t>Installed in pressurised system to provide an air gap and a window that identifies flow</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65A2A7-E217-A3DB-181B-1C4B9B3FC377}"/>
              </a:ext>
            </a:extLst>
          </p:cNvPr>
          <p:cNvPicPr>
            <a:picLocks noChangeAspect="1"/>
          </p:cNvPicPr>
          <p:nvPr/>
        </p:nvPicPr>
        <p:blipFill>
          <a:blip r:embed="rId2"/>
          <a:stretch>
            <a:fillRect/>
          </a:stretch>
        </p:blipFill>
        <p:spPr>
          <a:xfrm>
            <a:off x="2854052" y="1556792"/>
            <a:ext cx="5715000" cy="4657725"/>
          </a:xfrm>
          <a:prstGeom prst="rect">
            <a:avLst/>
          </a:prstGeom>
        </p:spPr>
      </p:pic>
      <p:sp>
        <p:nvSpPr>
          <p:cNvPr id="3" name="TextBox 2">
            <a:extLst>
              <a:ext uri="{FF2B5EF4-FFF2-40B4-BE49-F238E27FC236}">
                <a16:creationId xmlns:a16="http://schemas.microsoft.com/office/drawing/2014/main" id="{C6444E7A-6C30-C254-E361-E31CD7CA7BE1}"/>
              </a:ext>
            </a:extLst>
          </p:cNvPr>
          <p:cNvSpPr txBox="1"/>
          <p:nvPr/>
        </p:nvSpPr>
        <p:spPr>
          <a:xfrm>
            <a:off x="2710036" y="980728"/>
            <a:ext cx="3770071" cy="369332"/>
          </a:xfrm>
          <a:prstGeom prst="rect">
            <a:avLst/>
          </a:prstGeom>
          <a:noFill/>
        </p:spPr>
        <p:txBody>
          <a:bodyPr wrap="none" rtlCol="0">
            <a:spAutoFit/>
          </a:bodyPr>
          <a:lstStyle/>
          <a:p>
            <a:r>
              <a:rPr lang="en-GB" dirty="0"/>
              <a:t>Storage Tank With Solar Hot Water</a:t>
            </a:r>
          </a:p>
        </p:txBody>
      </p:sp>
    </p:spTree>
    <p:extLst>
      <p:ext uri="{BB962C8B-B14F-4D97-AF65-F5344CB8AC3E}">
        <p14:creationId xmlns:p14="http://schemas.microsoft.com/office/powerpoint/2010/main" val="2366761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A2858-3BBC-F532-0891-159FF6F0AA9E}"/>
              </a:ext>
            </a:extLst>
          </p:cNvPr>
          <p:cNvSpPr>
            <a:spLocks noGrp="1"/>
          </p:cNvSpPr>
          <p:nvPr>
            <p:ph type="title"/>
          </p:nvPr>
        </p:nvSpPr>
        <p:spPr/>
        <p:txBody>
          <a:bodyPr/>
          <a:lstStyle/>
          <a:p>
            <a:r>
              <a:rPr lang="en-GB" dirty="0"/>
              <a:t>Solar Hot Water</a:t>
            </a:r>
          </a:p>
        </p:txBody>
      </p:sp>
      <p:pic>
        <p:nvPicPr>
          <p:cNvPr id="4" name="Picture 3">
            <a:extLst>
              <a:ext uri="{FF2B5EF4-FFF2-40B4-BE49-F238E27FC236}">
                <a16:creationId xmlns:a16="http://schemas.microsoft.com/office/drawing/2014/main" id="{3465CF78-F10E-3B74-13DA-5EEA3408B85B}"/>
              </a:ext>
            </a:extLst>
          </p:cNvPr>
          <p:cNvPicPr>
            <a:picLocks noChangeAspect="1"/>
          </p:cNvPicPr>
          <p:nvPr/>
        </p:nvPicPr>
        <p:blipFill>
          <a:blip r:embed="rId2"/>
          <a:stretch>
            <a:fillRect/>
          </a:stretch>
        </p:blipFill>
        <p:spPr>
          <a:xfrm>
            <a:off x="4944950" y="2017937"/>
            <a:ext cx="7243875" cy="4817876"/>
          </a:xfrm>
          <a:prstGeom prst="rect">
            <a:avLst/>
          </a:prstGeom>
        </p:spPr>
      </p:pic>
      <p:pic>
        <p:nvPicPr>
          <p:cNvPr id="5" name="Picture 4">
            <a:extLst>
              <a:ext uri="{FF2B5EF4-FFF2-40B4-BE49-F238E27FC236}">
                <a16:creationId xmlns:a16="http://schemas.microsoft.com/office/drawing/2014/main" id="{18DAB078-F664-02DB-F7D4-47E1FFB72FB1}"/>
              </a:ext>
            </a:extLst>
          </p:cNvPr>
          <p:cNvPicPr>
            <a:picLocks noChangeAspect="1"/>
          </p:cNvPicPr>
          <p:nvPr/>
        </p:nvPicPr>
        <p:blipFill>
          <a:blip r:embed="rId3"/>
          <a:stretch>
            <a:fillRect/>
          </a:stretch>
        </p:blipFill>
        <p:spPr>
          <a:xfrm>
            <a:off x="21707" y="1865537"/>
            <a:ext cx="5225233" cy="2378968"/>
          </a:xfrm>
          <a:prstGeom prst="rect">
            <a:avLst/>
          </a:prstGeom>
        </p:spPr>
      </p:pic>
      <p:pic>
        <p:nvPicPr>
          <p:cNvPr id="6" name="Picture 5">
            <a:extLst>
              <a:ext uri="{FF2B5EF4-FFF2-40B4-BE49-F238E27FC236}">
                <a16:creationId xmlns:a16="http://schemas.microsoft.com/office/drawing/2014/main" id="{4736998F-DB0B-012F-4134-212168E8D99C}"/>
              </a:ext>
            </a:extLst>
          </p:cNvPr>
          <p:cNvPicPr>
            <a:picLocks noChangeAspect="1"/>
          </p:cNvPicPr>
          <p:nvPr/>
        </p:nvPicPr>
        <p:blipFill>
          <a:blip r:embed="rId4"/>
          <a:stretch>
            <a:fillRect/>
          </a:stretch>
        </p:blipFill>
        <p:spPr>
          <a:xfrm>
            <a:off x="693812" y="4431145"/>
            <a:ext cx="2952328" cy="2404668"/>
          </a:xfrm>
          <a:prstGeom prst="rect">
            <a:avLst/>
          </a:prstGeom>
        </p:spPr>
      </p:pic>
    </p:spTree>
    <p:extLst>
      <p:ext uri="{BB962C8B-B14F-4D97-AF65-F5344CB8AC3E}">
        <p14:creationId xmlns:p14="http://schemas.microsoft.com/office/powerpoint/2010/main" val="1161831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9756" y="1674"/>
            <a:ext cx="7630860" cy="646163"/>
          </a:xfrm>
          <a:prstGeom prst="rect">
            <a:avLst/>
          </a:prstGeom>
          <a:noFill/>
        </p:spPr>
        <p:txBody>
          <a:bodyPr wrap="square" rtlCol="0">
            <a:spAutoFit/>
          </a:bodyPr>
          <a:lstStyle/>
          <a:p>
            <a:r>
              <a:rPr lang="en-GB" sz="3599" b="1" dirty="0">
                <a:solidFill>
                  <a:srgbClr val="0070C0"/>
                </a:solidFill>
                <a:latin typeface="Calibri"/>
              </a:rPr>
              <a:t> </a:t>
            </a:r>
            <a:r>
              <a:rPr lang="en-GB" sz="3599" b="1" dirty="0">
                <a:solidFill>
                  <a:schemeClr val="bg1"/>
                </a:solidFill>
                <a:latin typeface="Calibri"/>
              </a:rPr>
              <a:t>Combination (Combi) Boiler </a:t>
            </a:r>
          </a:p>
        </p:txBody>
      </p:sp>
      <p:sp>
        <p:nvSpPr>
          <p:cNvPr id="3" name="TextBox 2"/>
          <p:cNvSpPr txBox="1"/>
          <p:nvPr/>
        </p:nvSpPr>
        <p:spPr>
          <a:xfrm>
            <a:off x="909836" y="2564904"/>
            <a:ext cx="10369152" cy="3784113"/>
          </a:xfrm>
          <a:prstGeom prst="rect">
            <a:avLst/>
          </a:prstGeom>
          <a:noFill/>
        </p:spPr>
        <p:txBody>
          <a:bodyPr wrap="square" rtlCol="0">
            <a:spAutoFit/>
          </a:bodyPr>
          <a:lstStyle/>
          <a:p>
            <a:pPr algn="just">
              <a:buFont typeface="Arial" pitchFamily="34" charset="0"/>
              <a:buChar char="•"/>
            </a:pPr>
            <a:r>
              <a:rPr lang="en-GB" sz="1999" dirty="0">
                <a:solidFill>
                  <a:prstClr val="black"/>
                </a:solidFill>
                <a:latin typeface="Calibri"/>
              </a:rPr>
              <a:t> </a:t>
            </a:r>
            <a:r>
              <a:rPr lang="en-GB" sz="1999" b="1" dirty="0">
                <a:solidFill>
                  <a:srgbClr val="0070C0"/>
                </a:solidFill>
                <a:latin typeface="Calibri"/>
              </a:rPr>
              <a:t>Combines</a:t>
            </a:r>
            <a:r>
              <a:rPr lang="en-GB" sz="1999" dirty="0">
                <a:solidFill>
                  <a:prstClr val="black"/>
                </a:solidFill>
                <a:latin typeface="Calibri"/>
              </a:rPr>
              <a:t> the heating of </a:t>
            </a:r>
            <a:r>
              <a:rPr lang="en-GB" sz="1999" b="1" dirty="0">
                <a:solidFill>
                  <a:srgbClr val="0070C0"/>
                </a:solidFill>
                <a:latin typeface="Calibri"/>
              </a:rPr>
              <a:t>hot water supply</a:t>
            </a:r>
            <a:r>
              <a:rPr lang="en-GB" sz="1999" dirty="0">
                <a:solidFill>
                  <a:prstClr val="black"/>
                </a:solidFill>
                <a:latin typeface="Calibri"/>
              </a:rPr>
              <a:t> and a </a:t>
            </a:r>
            <a:r>
              <a:rPr lang="en-GB" sz="1999" b="1" dirty="0">
                <a:solidFill>
                  <a:srgbClr val="0070C0"/>
                </a:solidFill>
                <a:latin typeface="Calibri"/>
              </a:rPr>
              <a:t>central heating </a:t>
            </a:r>
            <a:r>
              <a:rPr lang="en-GB" sz="1999" dirty="0">
                <a:solidFill>
                  <a:prstClr val="black"/>
                </a:solidFill>
                <a:latin typeface="Calibri"/>
              </a:rPr>
              <a:t>system </a:t>
            </a:r>
            <a:r>
              <a:rPr lang="en-GB" sz="1999" b="1" dirty="0">
                <a:solidFill>
                  <a:srgbClr val="0070C0"/>
                </a:solidFill>
                <a:latin typeface="Calibri"/>
              </a:rPr>
              <a:t>instantly so are therefore considered a ‘Direct’ supply. </a:t>
            </a:r>
            <a:r>
              <a:rPr lang="en-GB" sz="1999" dirty="0">
                <a:solidFill>
                  <a:prstClr val="black"/>
                </a:solidFill>
                <a:latin typeface="Calibri"/>
              </a:rPr>
              <a:t>All boilers need a flue to discharge products of combustion. </a:t>
            </a:r>
          </a:p>
          <a:p>
            <a:pPr algn="just"/>
            <a:endParaRPr lang="en-GB" sz="1999" b="1" dirty="0">
              <a:solidFill>
                <a:srgbClr val="0070C0"/>
              </a:solidFill>
              <a:latin typeface="Calibri"/>
            </a:endParaRPr>
          </a:p>
          <a:p>
            <a:pPr algn="just"/>
            <a:r>
              <a:rPr lang="en-GB" sz="1999" b="1" dirty="0">
                <a:solidFill>
                  <a:srgbClr val="0070C0"/>
                </a:solidFill>
                <a:latin typeface="Calibri"/>
              </a:rPr>
              <a:t>Reduces installation costs as no feed  or storage vessels are required</a:t>
            </a:r>
            <a:r>
              <a:rPr lang="en-GB" sz="1999" dirty="0">
                <a:solidFill>
                  <a:prstClr val="black"/>
                </a:solidFill>
                <a:latin typeface="Calibri"/>
              </a:rPr>
              <a:t> for the</a:t>
            </a:r>
          </a:p>
          <a:p>
            <a:pPr algn="just"/>
            <a:r>
              <a:rPr lang="en-GB" sz="1999" dirty="0">
                <a:solidFill>
                  <a:prstClr val="black"/>
                </a:solidFill>
                <a:latin typeface="Calibri"/>
              </a:rPr>
              <a:t>   supply of hot water</a:t>
            </a:r>
          </a:p>
          <a:p>
            <a:pPr algn="just">
              <a:buFont typeface="Arial" pitchFamily="34" charset="0"/>
              <a:buChar char="•"/>
            </a:pPr>
            <a:r>
              <a:rPr lang="en-GB" sz="1999" dirty="0">
                <a:solidFill>
                  <a:prstClr val="black"/>
                </a:solidFill>
                <a:latin typeface="Calibri"/>
              </a:rPr>
              <a:t> </a:t>
            </a:r>
            <a:r>
              <a:rPr lang="en-GB" sz="1999" b="1" dirty="0">
                <a:solidFill>
                  <a:srgbClr val="0070C0"/>
                </a:solidFill>
                <a:latin typeface="Calibri"/>
              </a:rPr>
              <a:t>Omitting the large quantity ‘storage’ </a:t>
            </a:r>
            <a:r>
              <a:rPr lang="en-GB" sz="1999" dirty="0">
                <a:solidFill>
                  <a:prstClr val="black"/>
                </a:solidFill>
                <a:latin typeface="Calibri"/>
              </a:rPr>
              <a:t>of domestic hot water </a:t>
            </a:r>
            <a:r>
              <a:rPr lang="en-GB" sz="1999" b="1" dirty="0">
                <a:solidFill>
                  <a:srgbClr val="0070C0"/>
                </a:solidFill>
                <a:latin typeface="Calibri"/>
              </a:rPr>
              <a:t>saves money, </a:t>
            </a:r>
            <a:r>
              <a:rPr lang="en-GB" sz="1999" dirty="0">
                <a:solidFill>
                  <a:prstClr val="black"/>
                </a:solidFill>
                <a:latin typeface="Calibri"/>
              </a:rPr>
              <a:t>which might have been previously spent heating the water unnecessarily if using the central storage method.</a:t>
            </a:r>
          </a:p>
          <a:p>
            <a:pPr algn="just">
              <a:buFont typeface="Arial" pitchFamily="34" charset="0"/>
              <a:buChar char="•"/>
            </a:pPr>
            <a:endParaRPr lang="en-GB" sz="1999" dirty="0">
              <a:solidFill>
                <a:prstClr val="black"/>
              </a:solidFill>
              <a:latin typeface="Calibri"/>
            </a:endParaRPr>
          </a:p>
          <a:p>
            <a:pPr algn="just">
              <a:buFont typeface="Arial" pitchFamily="34" charset="0"/>
              <a:buChar char="•"/>
            </a:pPr>
            <a:r>
              <a:rPr lang="en-GB" sz="1999" dirty="0">
                <a:solidFill>
                  <a:prstClr val="black"/>
                </a:solidFill>
                <a:latin typeface="Calibri"/>
              </a:rPr>
              <a:t> </a:t>
            </a:r>
            <a:r>
              <a:rPr lang="en-GB" sz="1999" b="1" dirty="0">
                <a:solidFill>
                  <a:srgbClr val="0070C0"/>
                </a:solidFill>
                <a:latin typeface="Calibri"/>
              </a:rPr>
              <a:t>Suitable for low energy homes </a:t>
            </a:r>
            <a:r>
              <a:rPr lang="en-GB" sz="1999" dirty="0">
                <a:solidFill>
                  <a:prstClr val="black"/>
                </a:solidFill>
                <a:latin typeface="Calibri"/>
              </a:rPr>
              <a:t>with limited hot water demand.</a:t>
            </a:r>
          </a:p>
          <a:p>
            <a:pPr algn="just">
              <a:buFont typeface="Arial" pitchFamily="34" charset="0"/>
              <a:buChar char="•"/>
            </a:pPr>
            <a:r>
              <a:rPr lang="en-GB" sz="1999" dirty="0">
                <a:solidFill>
                  <a:prstClr val="black"/>
                </a:solidFill>
                <a:latin typeface="Calibri"/>
              </a:rPr>
              <a:t> Many variations of combination boilers, all working on different design concepts.</a:t>
            </a:r>
          </a:p>
          <a:p>
            <a:pPr algn="just">
              <a:buFont typeface="Arial" pitchFamily="34" charset="0"/>
              <a:buChar char="•"/>
            </a:pPr>
            <a:r>
              <a:rPr lang="en-US" sz="1999" dirty="0">
                <a:solidFill>
                  <a:prstClr val="black"/>
                </a:solidFill>
                <a:latin typeface="Calibri"/>
              </a:rPr>
              <a:t> </a:t>
            </a:r>
            <a:r>
              <a:rPr lang="en-US" sz="1999" b="1" dirty="0">
                <a:solidFill>
                  <a:srgbClr val="0070C0"/>
                </a:solidFill>
                <a:latin typeface="Calibri"/>
              </a:rPr>
              <a:t>All new installations and re-fitted </a:t>
            </a:r>
            <a:r>
              <a:rPr lang="en-US" sz="1999" dirty="0">
                <a:solidFill>
                  <a:prstClr val="black"/>
                </a:solidFill>
                <a:latin typeface="Calibri"/>
              </a:rPr>
              <a:t>now require </a:t>
            </a:r>
            <a:r>
              <a:rPr lang="en-US" sz="1999" b="1" dirty="0">
                <a:solidFill>
                  <a:srgbClr val="0070C0"/>
                </a:solidFill>
                <a:latin typeface="Calibri"/>
              </a:rPr>
              <a:t>‘Condensing’ </a:t>
            </a:r>
            <a:r>
              <a:rPr lang="en-US" sz="1999" dirty="0">
                <a:solidFill>
                  <a:prstClr val="black"/>
                </a:solidFill>
                <a:latin typeface="Calibri"/>
              </a:rPr>
              <a:t>boiler types.</a:t>
            </a:r>
            <a:endParaRPr lang="en-GB" sz="1999" dirty="0">
              <a:solidFill>
                <a:prstClr val="black"/>
              </a:solidFill>
              <a:latin typeface="Calibri"/>
            </a:endParaRPr>
          </a:p>
        </p:txBody>
      </p:sp>
      <p:sp>
        <p:nvSpPr>
          <p:cNvPr id="4" name="Rectangle 3"/>
          <p:cNvSpPr/>
          <p:nvPr/>
        </p:nvSpPr>
        <p:spPr>
          <a:xfrm>
            <a:off x="837828" y="806360"/>
            <a:ext cx="10369152" cy="1015663"/>
          </a:xfrm>
          <a:prstGeom prst="rect">
            <a:avLst/>
          </a:prstGeom>
        </p:spPr>
        <p:txBody>
          <a:bodyPr wrap="square">
            <a:spAutoFit/>
          </a:bodyPr>
          <a:lstStyle/>
          <a:p>
            <a:pPr marL="285664" indent="-285664">
              <a:buFont typeface="Arial" pitchFamily="34" charset="0"/>
              <a:buChar char="•"/>
            </a:pPr>
            <a:r>
              <a:rPr lang="en-GB" sz="2000" b="1" dirty="0">
                <a:solidFill>
                  <a:srgbClr val="0070C0"/>
                </a:solidFill>
                <a:latin typeface="Calibri"/>
              </a:rPr>
              <a:t>This  type of boiler works by using the circuit that powers the central heating and diverting it to another ‘water to water’  heat exchanger (heat swapping).  </a:t>
            </a:r>
          </a:p>
          <a:p>
            <a:pPr marL="285664" indent="-285664">
              <a:buFont typeface="Arial" pitchFamily="34" charset="0"/>
              <a:buChar char="•"/>
            </a:pPr>
            <a:r>
              <a:rPr lang="en-GB" sz="2000" b="1" dirty="0">
                <a:solidFill>
                  <a:srgbClr val="0070C0"/>
                </a:solidFill>
                <a:latin typeface="Calibri"/>
              </a:rPr>
              <a:t>This part ‘swaps out’ the heat from the heating water to the hot water outlets of the building.</a:t>
            </a:r>
          </a:p>
        </p:txBody>
      </p:sp>
      <p:sp>
        <p:nvSpPr>
          <p:cNvPr id="5" name="TextBox 4"/>
          <p:cNvSpPr txBox="1"/>
          <p:nvPr/>
        </p:nvSpPr>
        <p:spPr>
          <a:xfrm>
            <a:off x="765820" y="2041820"/>
            <a:ext cx="1727742" cy="523084"/>
          </a:xfrm>
          <a:prstGeom prst="rect">
            <a:avLst/>
          </a:prstGeom>
          <a:noFill/>
        </p:spPr>
        <p:txBody>
          <a:bodyPr wrap="square" rtlCol="0">
            <a:spAutoFit/>
          </a:bodyPr>
          <a:lstStyle/>
          <a:p>
            <a:r>
              <a:rPr lang="en-GB" sz="2799" b="1" u="sng" dirty="0">
                <a:solidFill>
                  <a:srgbClr val="0070C0"/>
                </a:solidFill>
                <a:latin typeface="Calibri"/>
              </a:rPr>
              <a:t>Features</a:t>
            </a:r>
          </a:p>
        </p:txBody>
      </p:sp>
    </p:spTree>
    <p:extLst>
      <p:ext uri="{BB962C8B-B14F-4D97-AF65-F5344CB8AC3E}">
        <p14:creationId xmlns:p14="http://schemas.microsoft.com/office/powerpoint/2010/main" val="2321063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 calcmode="lin" valueType="num">
                                      <p:cBhvr additive="base">
                                        <p:cTn id="1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 calcmode="lin" valueType="num">
                                      <p:cBhvr additive="base">
                                        <p:cTn id="2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additive="base">
                                        <p:cTn id="3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additive="base">
                                        <p:cTn id="3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 calcmode="lin" valueType="num">
                                      <p:cBhvr additive="base">
                                        <p:cTn id="4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 calcmode="lin" valueType="num">
                                      <p:cBhvr additive="base">
                                        <p:cTn id="5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 calcmode="lin" valueType="num">
                                      <p:cBhvr additive="base">
                                        <p:cTn id="5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1764" y="46740"/>
            <a:ext cx="6335054" cy="1322838"/>
          </a:xfrm>
          <a:prstGeom prst="rect">
            <a:avLst/>
          </a:prstGeom>
          <a:noFill/>
        </p:spPr>
        <p:txBody>
          <a:bodyPr wrap="square" rtlCol="0">
            <a:spAutoFit/>
          </a:bodyPr>
          <a:lstStyle/>
          <a:p>
            <a:r>
              <a:rPr lang="en-GB" sz="3199" b="1" dirty="0"/>
              <a:t>Combination Boiler – sealed system</a:t>
            </a:r>
          </a:p>
          <a:p>
            <a:r>
              <a:rPr lang="en-GB" sz="1600" b="1" dirty="0"/>
              <a:t>Accounts for 80% of modern domestic  supply systems</a:t>
            </a:r>
          </a:p>
        </p:txBody>
      </p:sp>
      <p:pic>
        <p:nvPicPr>
          <p:cNvPr id="6152" name="Picture 8" descr="http://www.uwe.port.ac.uk/heating/combi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292" y="1491039"/>
            <a:ext cx="6334334" cy="537908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8091997" y="3781966"/>
            <a:ext cx="2739025" cy="2749551"/>
          </a:xfrm>
          <a:prstGeom prst="rect">
            <a:avLst/>
          </a:prstGeom>
          <a:noFill/>
        </p:spPr>
        <p:txBody>
          <a:bodyPr wrap="square" rtlCol="0">
            <a:spAutoFit/>
          </a:bodyPr>
          <a:lstStyle/>
          <a:p>
            <a:pPr algn="just"/>
            <a:r>
              <a:rPr lang="en-GB" sz="1400" b="1" dirty="0"/>
              <a:t>Combination boilers are only really suitable for low energy domestic applications in which the demand for hot water is limited. </a:t>
            </a:r>
          </a:p>
          <a:p>
            <a:pPr algn="just"/>
            <a:endParaRPr lang="en-GB" sz="1400" b="1" dirty="0"/>
          </a:p>
          <a:p>
            <a:pPr algn="just"/>
            <a:r>
              <a:rPr lang="en-GB" sz="1400" b="1" dirty="0"/>
              <a:t>It relies on the efficiency and capacity of the boiler in the volume of water heated… and the speed at which this can happen. </a:t>
            </a:r>
          </a:p>
          <a:p>
            <a:endParaRPr lang="en-GB" sz="1400" dirty="0"/>
          </a:p>
        </p:txBody>
      </p:sp>
      <p:pic>
        <p:nvPicPr>
          <p:cNvPr id="3074" name="Picture 2" descr="Image result for combination boiler diagram">
            <a:hlinkClick r:id="rId3"/>
          </p:cNvPr>
          <p:cNvPicPr>
            <a:picLocks noChangeAspect="1" noChangeArrowheads="1"/>
          </p:cNvPicPr>
          <p:nvPr/>
        </p:nvPicPr>
        <p:blipFill>
          <a:blip r:embed="rId4" cstate="print"/>
          <a:srcRect/>
          <a:stretch>
            <a:fillRect/>
          </a:stretch>
        </p:blipFill>
        <p:spPr bwMode="auto">
          <a:xfrm>
            <a:off x="8107914" y="-45720"/>
            <a:ext cx="2739025" cy="3591322"/>
          </a:xfrm>
          <a:prstGeom prst="rect">
            <a:avLst/>
          </a:prstGeom>
          <a:noFill/>
        </p:spPr>
      </p:pic>
      <p:sp>
        <p:nvSpPr>
          <p:cNvPr id="4" name="Rectangle 3"/>
          <p:cNvSpPr/>
          <p:nvPr/>
        </p:nvSpPr>
        <p:spPr>
          <a:xfrm flipH="1">
            <a:off x="4496688" y="5163420"/>
            <a:ext cx="59667" cy="67138"/>
          </a:xfrm>
          <a:prstGeom prst="rect">
            <a:avLst/>
          </a:prstGeom>
          <a:solidFill>
            <a:schemeClr val="bg1"/>
          </a:solidFill>
          <a:ln w="95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9"/>
          </a:p>
        </p:txBody>
      </p:sp>
      <p:cxnSp>
        <p:nvCxnSpPr>
          <p:cNvPr id="6" name="Straight Connector 5"/>
          <p:cNvCxnSpPr/>
          <p:nvPr/>
        </p:nvCxnSpPr>
        <p:spPr>
          <a:xfrm>
            <a:off x="4496688" y="5163419"/>
            <a:ext cx="5966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496686" y="5012763"/>
            <a:ext cx="0"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4496688" y="5163419"/>
            <a:ext cx="59667"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510650" y="5156742"/>
            <a:ext cx="59667"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2782908" y="2277172"/>
            <a:ext cx="45707" cy="2159677"/>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1799"/>
          </a:p>
        </p:txBody>
      </p:sp>
      <p:sp>
        <p:nvSpPr>
          <p:cNvPr id="7" name="Isosceles Triangle 6"/>
          <p:cNvSpPr/>
          <p:nvPr/>
        </p:nvSpPr>
        <p:spPr>
          <a:xfrm>
            <a:off x="2782908" y="2205183"/>
            <a:ext cx="45707" cy="71989"/>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9"/>
          </a:p>
        </p:txBody>
      </p:sp>
    </p:spTree>
    <p:extLst>
      <p:ext uri="{BB962C8B-B14F-4D97-AF65-F5344CB8AC3E}">
        <p14:creationId xmlns:p14="http://schemas.microsoft.com/office/powerpoint/2010/main" val="4080900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F15A9-966E-C386-8D07-963ADF49C596}"/>
              </a:ext>
            </a:extLst>
          </p:cNvPr>
          <p:cNvSpPr>
            <a:spLocks noGrp="1"/>
          </p:cNvSpPr>
          <p:nvPr>
            <p:ph type="title"/>
          </p:nvPr>
        </p:nvSpPr>
        <p:spPr/>
        <p:txBody>
          <a:bodyPr/>
          <a:lstStyle/>
          <a:p>
            <a:r>
              <a:rPr lang="en-GB" dirty="0"/>
              <a:t>Heat Pumps</a:t>
            </a:r>
          </a:p>
        </p:txBody>
      </p:sp>
      <p:sp>
        <p:nvSpPr>
          <p:cNvPr id="3" name="Content Placeholder 2">
            <a:extLst>
              <a:ext uri="{FF2B5EF4-FFF2-40B4-BE49-F238E27FC236}">
                <a16:creationId xmlns:a16="http://schemas.microsoft.com/office/drawing/2014/main" id="{730DFBDA-E888-36F0-29DC-F7956BE94304}"/>
              </a:ext>
            </a:extLst>
          </p:cNvPr>
          <p:cNvSpPr>
            <a:spLocks noGrp="1"/>
          </p:cNvSpPr>
          <p:nvPr>
            <p:ph idx="1"/>
          </p:nvPr>
        </p:nvSpPr>
        <p:spPr>
          <a:xfrm>
            <a:off x="1293812" y="2081025"/>
            <a:ext cx="9601200" cy="4191000"/>
          </a:xfrm>
        </p:spPr>
        <p:txBody>
          <a:bodyPr/>
          <a:lstStyle/>
          <a:p>
            <a:r>
              <a:rPr lang="en-GB" dirty="0"/>
              <a:t>Ground Source</a:t>
            </a:r>
          </a:p>
          <a:p>
            <a:r>
              <a:rPr lang="en-GB" dirty="0"/>
              <a:t>Air Source</a:t>
            </a:r>
          </a:p>
          <a:p>
            <a:r>
              <a:rPr lang="en-GB" dirty="0"/>
              <a:t>Water Source</a:t>
            </a:r>
          </a:p>
        </p:txBody>
      </p:sp>
      <p:pic>
        <p:nvPicPr>
          <p:cNvPr id="4" name="Picture 3">
            <a:extLst>
              <a:ext uri="{FF2B5EF4-FFF2-40B4-BE49-F238E27FC236}">
                <a16:creationId xmlns:a16="http://schemas.microsoft.com/office/drawing/2014/main" id="{41DF8ABA-A306-E5C0-91A0-5A3BFAA90F84}"/>
              </a:ext>
            </a:extLst>
          </p:cNvPr>
          <p:cNvPicPr>
            <a:picLocks noChangeAspect="1"/>
          </p:cNvPicPr>
          <p:nvPr/>
        </p:nvPicPr>
        <p:blipFill>
          <a:blip r:embed="rId2"/>
          <a:stretch>
            <a:fillRect/>
          </a:stretch>
        </p:blipFill>
        <p:spPr>
          <a:xfrm>
            <a:off x="7225747" y="0"/>
            <a:ext cx="4962128" cy="2791197"/>
          </a:xfrm>
          <a:prstGeom prst="rect">
            <a:avLst/>
          </a:prstGeom>
        </p:spPr>
      </p:pic>
      <p:pic>
        <p:nvPicPr>
          <p:cNvPr id="5" name="Picture 4">
            <a:extLst>
              <a:ext uri="{FF2B5EF4-FFF2-40B4-BE49-F238E27FC236}">
                <a16:creationId xmlns:a16="http://schemas.microsoft.com/office/drawing/2014/main" id="{B3D2BFB5-50BA-A6CF-E566-3B624737286B}"/>
              </a:ext>
            </a:extLst>
          </p:cNvPr>
          <p:cNvPicPr>
            <a:picLocks noChangeAspect="1"/>
          </p:cNvPicPr>
          <p:nvPr/>
        </p:nvPicPr>
        <p:blipFill>
          <a:blip r:embed="rId3"/>
          <a:stretch>
            <a:fillRect/>
          </a:stretch>
        </p:blipFill>
        <p:spPr>
          <a:xfrm>
            <a:off x="6886500" y="3137189"/>
            <a:ext cx="5302325" cy="3723722"/>
          </a:xfrm>
          <a:prstGeom prst="rect">
            <a:avLst/>
          </a:prstGeom>
        </p:spPr>
      </p:pic>
      <p:pic>
        <p:nvPicPr>
          <p:cNvPr id="6" name="Picture 5">
            <a:extLst>
              <a:ext uri="{FF2B5EF4-FFF2-40B4-BE49-F238E27FC236}">
                <a16:creationId xmlns:a16="http://schemas.microsoft.com/office/drawing/2014/main" id="{1B72ACAD-EA76-E236-4048-DF590FDA50C2}"/>
              </a:ext>
            </a:extLst>
          </p:cNvPr>
          <p:cNvPicPr>
            <a:picLocks noChangeAspect="1"/>
          </p:cNvPicPr>
          <p:nvPr/>
        </p:nvPicPr>
        <p:blipFill>
          <a:blip r:embed="rId4"/>
          <a:stretch>
            <a:fillRect/>
          </a:stretch>
        </p:blipFill>
        <p:spPr>
          <a:xfrm>
            <a:off x="-2" y="4077286"/>
            <a:ext cx="3646141" cy="2780714"/>
          </a:xfrm>
          <a:prstGeom prst="rect">
            <a:avLst/>
          </a:prstGeom>
        </p:spPr>
      </p:pic>
      <p:pic>
        <p:nvPicPr>
          <p:cNvPr id="7" name="Picture 6">
            <a:extLst>
              <a:ext uri="{FF2B5EF4-FFF2-40B4-BE49-F238E27FC236}">
                <a16:creationId xmlns:a16="http://schemas.microsoft.com/office/drawing/2014/main" id="{DFAFABA2-A7FF-E901-14CF-3F68355C5592}"/>
              </a:ext>
            </a:extLst>
          </p:cNvPr>
          <p:cNvPicPr>
            <a:picLocks noChangeAspect="1"/>
          </p:cNvPicPr>
          <p:nvPr/>
        </p:nvPicPr>
        <p:blipFill>
          <a:blip r:embed="rId5"/>
          <a:stretch>
            <a:fillRect/>
          </a:stretch>
        </p:blipFill>
        <p:spPr>
          <a:xfrm>
            <a:off x="5158308" y="2791197"/>
            <a:ext cx="2162571" cy="1443685"/>
          </a:xfrm>
          <a:prstGeom prst="rect">
            <a:avLst/>
          </a:prstGeom>
        </p:spPr>
      </p:pic>
    </p:spTree>
    <p:extLst>
      <p:ext uri="{BB962C8B-B14F-4D97-AF65-F5344CB8AC3E}">
        <p14:creationId xmlns:p14="http://schemas.microsoft.com/office/powerpoint/2010/main" val="3547233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D0F4B-28FA-91FA-0DA5-6B6C06D255B1}"/>
              </a:ext>
            </a:extLst>
          </p:cNvPr>
          <p:cNvSpPr>
            <a:spLocks noGrp="1"/>
          </p:cNvSpPr>
          <p:nvPr>
            <p:ph type="title"/>
          </p:nvPr>
        </p:nvSpPr>
        <p:spPr/>
        <p:txBody>
          <a:bodyPr/>
          <a:lstStyle/>
          <a:p>
            <a:r>
              <a:rPr lang="en-GB" dirty="0"/>
              <a:t>Solar PV (Photovoltaic)</a:t>
            </a:r>
          </a:p>
        </p:txBody>
      </p:sp>
      <p:pic>
        <p:nvPicPr>
          <p:cNvPr id="4" name="Picture 3">
            <a:extLst>
              <a:ext uri="{FF2B5EF4-FFF2-40B4-BE49-F238E27FC236}">
                <a16:creationId xmlns:a16="http://schemas.microsoft.com/office/drawing/2014/main" id="{9F096162-2F31-521C-C1FA-58DEA22A8409}"/>
              </a:ext>
            </a:extLst>
          </p:cNvPr>
          <p:cNvPicPr>
            <a:picLocks noChangeAspect="1"/>
          </p:cNvPicPr>
          <p:nvPr/>
        </p:nvPicPr>
        <p:blipFill>
          <a:blip r:embed="rId2"/>
          <a:stretch>
            <a:fillRect/>
          </a:stretch>
        </p:blipFill>
        <p:spPr>
          <a:xfrm>
            <a:off x="3286100" y="2060848"/>
            <a:ext cx="5814284" cy="3861048"/>
          </a:xfrm>
          <a:prstGeom prst="rect">
            <a:avLst/>
          </a:prstGeom>
        </p:spPr>
      </p:pic>
    </p:spTree>
    <p:extLst>
      <p:ext uri="{BB962C8B-B14F-4D97-AF65-F5344CB8AC3E}">
        <p14:creationId xmlns:p14="http://schemas.microsoft.com/office/powerpoint/2010/main" val="3106877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8ABA7-06FD-6C8A-841F-62AB1C3872E3}"/>
              </a:ext>
            </a:extLst>
          </p:cNvPr>
          <p:cNvSpPr>
            <a:spLocks noGrp="1"/>
          </p:cNvSpPr>
          <p:nvPr>
            <p:ph type="title"/>
          </p:nvPr>
        </p:nvSpPr>
        <p:spPr/>
        <p:txBody>
          <a:bodyPr/>
          <a:lstStyle/>
          <a:p>
            <a:r>
              <a:rPr lang="en-GB" dirty="0"/>
              <a:t>Alternative Heating</a:t>
            </a:r>
          </a:p>
        </p:txBody>
      </p:sp>
      <p:pic>
        <p:nvPicPr>
          <p:cNvPr id="4" name="Picture 3">
            <a:extLst>
              <a:ext uri="{FF2B5EF4-FFF2-40B4-BE49-F238E27FC236}">
                <a16:creationId xmlns:a16="http://schemas.microsoft.com/office/drawing/2014/main" id="{40E64B0B-DE51-278D-5428-63D07286B164}"/>
              </a:ext>
            </a:extLst>
          </p:cNvPr>
          <p:cNvPicPr>
            <a:picLocks noChangeAspect="1"/>
          </p:cNvPicPr>
          <p:nvPr/>
        </p:nvPicPr>
        <p:blipFill>
          <a:blip r:embed="rId2"/>
          <a:stretch>
            <a:fillRect/>
          </a:stretch>
        </p:blipFill>
        <p:spPr>
          <a:xfrm>
            <a:off x="-1588" y="1916832"/>
            <a:ext cx="2664296" cy="2664296"/>
          </a:xfrm>
          <a:prstGeom prst="rect">
            <a:avLst/>
          </a:prstGeom>
        </p:spPr>
      </p:pic>
      <p:pic>
        <p:nvPicPr>
          <p:cNvPr id="1026" name="Picture 2" descr="Best electric heater 2023: Get fast, reliable and affordable warmth |  Expert Reviews">
            <a:extLst>
              <a:ext uri="{FF2B5EF4-FFF2-40B4-BE49-F238E27FC236}">
                <a16:creationId xmlns:a16="http://schemas.microsoft.com/office/drawing/2014/main" id="{10699957-C8F7-26D1-9615-64857B8EB2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57297" y="0"/>
            <a:ext cx="3551500" cy="198884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3928F95C-0939-EB86-F50B-A14D3292456E}"/>
              </a:ext>
            </a:extLst>
          </p:cNvPr>
          <p:cNvPicPr>
            <a:picLocks noChangeAspect="1"/>
          </p:cNvPicPr>
          <p:nvPr/>
        </p:nvPicPr>
        <p:blipFill>
          <a:blip r:embed="rId4"/>
          <a:stretch>
            <a:fillRect/>
          </a:stretch>
        </p:blipFill>
        <p:spPr>
          <a:xfrm>
            <a:off x="4321491" y="3351058"/>
            <a:ext cx="7867334" cy="3522687"/>
          </a:xfrm>
          <a:prstGeom prst="rect">
            <a:avLst/>
          </a:prstGeom>
        </p:spPr>
      </p:pic>
      <p:pic>
        <p:nvPicPr>
          <p:cNvPr id="6" name="Picture 5">
            <a:extLst>
              <a:ext uri="{FF2B5EF4-FFF2-40B4-BE49-F238E27FC236}">
                <a16:creationId xmlns:a16="http://schemas.microsoft.com/office/drawing/2014/main" id="{844DA3EB-10A1-4F54-3DF5-C8376A484478}"/>
              </a:ext>
            </a:extLst>
          </p:cNvPr>
          <p:cNvPicPr>
            <a:picLocks noChangeAspect="1"/>
          </p:cNvPicPr>
          <p:nvPr/>
        </p:nvPicPr>
        <p:blipFill>
          <a:blip r:embed="rId5"/>
          <a:stretch>
            <a:fillRect/>
          </a:stretch>
        </p:blipFill>
        <p:spPr>
          <a:xfrm>
            <a:off x="1727515" y="4596011"/>
            <a:ext cx="2143125" cy="2143125"/>
          </a:xfrm>
          <a:prstGeom prst="rect">
            <a:avLst/>
          </a:prstGeom>
        </p:spPr>
      </p:pic>
      <p:pic>
        <p:nvPicPr>
          <p:cNvPr id="7" name="Picture 6">
            <a:extLst>
              <a:ext uri="{FF2B5EF4-FFF2-40B4-BE49-F238E27FC236}">
                <a16:creationId xmlns:a16="http://schemas.microsoft.com/office/drawing/2014/main" id="{A867CD34-D966-1250-C528-80D9A5984F35}"/>
              </a:ext>
            </a:extLst>
          </p:cNvPr>
          <p:cNvPicPr>
            <a:picLocks noChangeAspect="1"/>
          </p:cNvPicPr>
          <p:nvPr/>
        </p:nvPicPr>
        <p:blipFill>
          <a:blip r:embed="rId6"/>
          <a:stretch>
            <a:fillRect/>
          </a:stretch>
        </p:blipFill>
        <p:spPr>
          <a:xfrm>
            <a:off x="5230316" y="1536005"/>
            <a:ext cx="2857500" cy="1600200"/>
          </a:xfrm>
          <a:prstGeom prst="rect">
            <a:avLst/>
          </a:prstGeom>
        </p:spPr>
      </p:pic>
    </p:spTree>
    <p:extLst>
      <p:ext uri="{BB962C8B-B14F-4D97-AF65-F5344CB8AC3E}">
        <p14:creationId xmlns:p14="http://schemas.microsoft.com/office/powerpoint/2010/main" val="1871581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CA9EA-901B-0AF0-D725-BF92EC3149D5}"/>
              </a:ext>
            </a:extLst>
          </p:cNvPr>
          <p:cNvSpPr>
            <a:spLocks noGrp="1"/>
          </p:cNvSpPr>
          <p:nvPr>
            <p:ph type="title"/>
          </p:nvPr>
        </p:nvSpPr>
        <p:spPr>
          <a:xfrm>
            <a:off x="1065212" y="533400"/>
            <a:ext cx="9493696" cy="1095400"/>
          </a:xfrm>
        </p:spPr>
        <p:txBody>
          <a:bodyPr/>
          <a:lstStyle/>
          <a:p>
            <a:r>
              <a:rPr lang="en-GB" dirty="0"/>
              <a:t>Basic Electrical System</a:t>
            </a:r>
          </a:p>
        </p:txBody>
      </p:sp>
      <p:pic>
        <p:nvPicPr>
          <p:cNvPr id="5" name="Content Placeholder 4">
            <a:extLst>
              <a:ext uri="{FF2B5EF4-FFF2-40B4-BE49-F238E27FC236}">
                <a16:creationId xmlns:a16="http://schemas.microsoft.com/office/drawing/2014/main" id="{A27269AC-D2A0-155B-9C93-5C7217A20A8B}"/>
              </a:ext>
            </a:extLst>
          </p:cNvPr>
          <p:cNvPicPr>
            <a:picLocks noGrp="1" noChangeAspect="1"/>
          </p:cNvPicPr>
          <p:nvPr>
            <p:ph idx="1"/>
          </p:nvPr>
        </p:nvPicPr>
        <p:blipFill rotWithShape="1">
          <a:blip r:embed="rId2"/>
          <a:srcRect l="5061" t="10019" r="70213" b="71131"/>
          <a:stretch/>
        </p:blipFill>
        <p:spPr>
          <a:xfrm>
            <a:off x="3934172" y="1772816"/>
            <a:ext cx="7618759" cy="4392488"/>
          </a:xfrm>
        </p:spPr>
      </p:pic>
    </p:spTree>
    <p:extLst>
      <p:ext uri="{BB962C8B-B14F-4D97-AF65-F5344CB8AC3E}">
        <p14:creationId xmlns:p14="http://schemas.microsoft.com/office/powerpoint/2010/main" val="2603464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CA9EA-901B-0AF0-D725-BF92EC3149D5}"/>
              </a:ext>
            </a:extLst>
          </p:cNvPr>
          <p:cNvSpPr>
            <a:spLocks noGrp="1"/>
          </p:cNvSpPr>
          <p:nvPr>
            <p:ph type="title"/>
          </p:nvPr>
        </p:nvSpPr>
        <p:spPr>
          <a:xfrm>
            <a:off x="1065212" y="533400"/>
            <a:ext cx="9493696" cy="1095400"/>
          </a:xfrm>
        </p:spPr>
        <p:txBody>
          <a:bodyPr/>
          <a:lstStyle/>
          <a:p>
            <a:r>
              <a:rPr lang="en-GB" dirty="0"/>
              <a:t>Basic Electrical System</a:t>
            </a:r>
          </a:p>
        </p:txBody>
      </p:sp>
      <p:pic>
        <p:nvPicPr>
          <p:cNvPr id="5" name="Content Placeholder 4">
            <a:extLst>
              <a:ext uri="{FF2B5EF4-FFF2-40B4-BE49-F238E27FC236}">
                <a16:creationId xmlns:a16="http://schemas.microsoft.com/office/drawing/2014/main" id="{A27269AC-D2A0-155B-9C93-5C7217A20A8B}"/>
              </a:ext>
            </a:extLst>
          </p:cNvPr>
          <p:cNvPicPr>
            <a:picLocks noGrp="1" noChangeAspect="1"/>
          </p:cNvPicPr>
          <p:nvPr>
            <p:ph idx="1"/>
          </p:nvPr>
        </p:nvPicPr>
        <p:blipFill rotWithShape="1">
          <a:blip r:embed="rId2"/>
          <a:srcRect l="5061" t="10019" r="70213" b="71131"/>
          <a:stretch/>
        </p:blipFill>
        <p:spPr>
          <a:xfrm>
            <a:off x="3790156" y="1700808"/>
            <a:ext cx="7618759" cy="4392488"/>
          </a:xfrm>
        </p:spPr>
      </p:pic>
      <p:pic>
        <p:nvPicPr>
          <p:cNvPr id="6" name="Picture 5">
            <a:extLst>
              <a:ext uri="{FF2B5EF4-FFF2-40B4-BE49-F238E27FC236}">
                <a16:creationId xmlns:a16="http://schemas.microsoft.com/office/drawing/2014/main" id="{0DB49F8F-8AE1-BCBF-A7F8-0661E8DC0234}"/>
              </a:ext>
            </a:extLst>
          </p:cNvPr>
          <p:cNvPicPr>
            <a:picLocks noChangeAspect="1"/>
          </p:cNvPicPr>
          <p:nvPr/>
        </p:nvPicPr>
        <p:blipFill>
          <a:blip r:embed="rId3"/>
          <a:stretch>
            <a:fillRect/>
          </a:stretch>
        </p:blipFill>
        <p:spPr>
          <a:xfrm>
            <a:off x="5662364" y="612480"/>
            <a:ext cx="1479746" cy="1144337"/>
          </a:xfrm>
          <a:prstGeom prst="rect">
            <a:avLst/>
          </a:prstGeom>
        </p:spPr>
      </p:pic>
      <p:pic>
        <p:nvPicPr>
          <p:cNvPr id="7" name="Picture 6">
            <a:extLst>
              <a:ext uri="{FF2B5EF4-FFF2-40B4-BE49-F238E27FC236}">
                <a16:creationId xmlns:a16="http://schemas.microsoft.com/office/drawing/2014/main" id="{8D341B78-95C7-6CC7-32F3-0816308057FA}"/>
              </a:ext>
            </a:extLst>
          </p:cNvPr>
          <p:cNvPicPr>
            <a:picLocks noChangeAspect="1"/>
          </p:cNvPicPr>
          <p:nvPr/>
        </p:nvPicPr>
        <p:blipFill>
          <a:blip r:embed="rId4"/>
          <a:stretch>
            <a:fillRect/>
          </a:stretch>
        </p:blipFill>
        <p:spPr>
          <a:xfrm>
            <a:off x="9602267" y="764704"/>
            <a:ext cx="1521346" cy="1872199"/>
          </a:xfrm>
          <a:prstGeom prst="rect">
            <a:avLst/>
          </a:prstGeom>
        </p:spPr>
      </p:pic>
      <p:pic>
        <p:nvPicPr>
          <p:cNvPr id="3" name="Picture 2">
            <a:extLst>
              <a:ext uri="{FF2B5EF4-FFF2-40B4-BE49-F238E27FC236}">
                <a16:creationId xmlns:a16="http://schemas.microsoft.com/office/drawing/2014/main" id="{FBA6CA6E-DAC2-19ED-BE8A-F032E846BEC3}"/>
              </a:ext>
            </a:extLst>
          </p:cNvPr>
          <p:cNvPicPr>
            <a:picLocks noChangeAspect="1"/>
          </p:cNvPicPr>
          <p:nvPr/>
        </p:nvPicPr>
        <p:blipFill>
          <a:blip r:embed="rId5"/>
          <a:stretch>
            <a:fillRect/>
          </a:stretch>
        </p:blipFill>
        <p:spPr>
          <a:xfrm>
            <a:off x="-11865" y="5435586"/>
            <a:ext cx="2721901" cy="1422413"/>
          </a:xfrm>
          <a:prstGeom prst="rect">
            <a:avLst/>
          </a:prstGeom>
        </p:spPr>
      </p:pic>
      <p:pic>
        <p:nvPicPr>
          <p:cNvPr id="4" name="Picture 3">
            <a:extLst>
              <a:ext uri="{FF2B5EF4-FFF2-40B4-BE49-F238E27FC236}">
                <a16:creationId xmlns:a16="http://schemas.microsoft.com/office/drawing/2014/main" id="{A0A447C6-4DC7-93C4-A0CC-0BB24F517439}"/>
              </a:ext>
            </a:extLst>
          </p:cNvPr>
          <p:cNvPicPr>
            <a:picLocks noChangeAspect="1"/>
          </p:cNvPicPr>
          <p:nvPr/>
        </p:nvPicPr>
        <p:blipFill>
          <a:blip r:embed="rId6"/>
          <a:stretch>
            <a:fillRect/>
          </a:stretch>
        </p:blipFill>
        <p:spPr>
          <a:xfrm>
            <a:off x="7618242" y="-10445"/>
            <a:ext cx="1788538" cy="1342803"/>
          </a:xfrm>
          <a:prstGeom prst="rect">
            <a:avLst/>
          </a:prstGeom>
        </p:spPr>
      </p:pic>
    </p:spTree>
    <p:extLst>
      <p:ext uri="{BB962C8B-B14F-4D97-AF65-F5344CB8AC3E}">
        <p14:creationId xmlns:p14="http://schemas.microsoft.com/office/powerpoint/2010/main" val="1604052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9A29C-DF09-F0B6-C2D5-B13D8BAC00A1}"/>
              </a:ext>
            </a:extLst>
          </p:cNvPr>
          <p:cNvSpPr>
            <a:spLocks noGrp="1"/>
          </p:cNvSpPr>
          <p:nvPr>
            <p:ph type="title"/>
          </p:nvPr>
        </p:nvSpPr>
        <p:spPr/>
        <p:txBody>
          <a:bodyPr/>
          <a:lstStyle/>
          <a:p>
            <a:r>
              <a:rPr lang="en-GB" dirty="0"/>
              <a:t>PV Panels with Electrical System</a:t>
            </a:r>
          </a:p>
        </p:txBody>
      </p:sp>
      <p:pic>
        <p:nvPicPr>
          <p:cNvPr id="4" name="Content Placeholder 3">
            <a:extLst>
              <a:ext uri="{FF2B5EF4-FFF2-40B4-BE49-F238E27FC236}">
                <a16:creationId xmlns:a16="http://schemas.microsoft.com/office/drawing/2014/main" id="{7962257D-F3D2-A6F0-CBAD-CF123DCE008A}"/>
              </a:ext>
            </a:extLst>
          </p:cNvPr>
          <p:cNvPicPr>
            <a:picLocks noGrp="1" noChangeAspect="1"/>
          </p:cNvPicPr>
          <p:nvPr>
            <p:ph idx="1"/>
          </p:nvPr>
        </p:nvPicPr>
        <p:blipFill>
          <a:blip r:embed="rId2"/>
          <a:stretch>
            <a:fillRect/>
          </a:stretch>
        </p:blipFill>
        <p:spPr>
          <a:xfrm>
            <a:off x="1463319" y="2132856"/>
            <a:ext cx="4610100" cy="3333750"/>
          </a:xfrm>
          <a:prstGeom prst="rect">
            <a:avLst/>
          </a:prstGeom>
        </p:spPr>
      </p:pic>
      <p:pic>
        <p:nvPicPr>
          <p:cNvPr id="5" name="Picture 4">
            <a:extLst>
              <a:ext uri="{FF2B5EF4-FFF2-40B4-BE49-F238E27FC236}">
                <a16:creationId xmlns:a16="http://schemas.microsoft.com/office/drawing/2014/main" id="{EB2A9797-BFA2-B609-39CB-E85C4105CD4E}"/>
              </a:ext>
            </a:extLst>
          </p:cNvPr>
          <p:cNvPicPr>
            <a:picLocks noChangeAspect="1"/>
          </p:cNvPicPr>
          <p:nvPr/>
        </p:nvPicPr>
        <p:blipFill>
          <a:blip r:embed="rId3"/>
          <a:stretch>
            <a:fillRect/>
          </a:stretch>
        </p:blipFill>
        <p:spPr>
          <a:xfrm>
            <a:off x="6422959" y="2648918"/>
            <a:ext cx="5765866" cy="4209082"/>
          </a:xfrm>
          <a:prstGeom prst="rect">
            <a:avLst/>
          </a:prstGeom>
        </p:spPr>
      </p:pic>
    </p:spTree>
    <p:extLst>
      <p:ext uri="{BB962C8B-B14F-4D97-AF65-F5344CB8AC3E}">
        <p14:creationId xmlns:p14="http://schemas.microsoft.com/office/powerpoint/2010/main" val="1581206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D74DAD1-921E-C14A-8E0D-064BAB480115}"/>
              </a:ext>
            </a:extLst>
          </p:cNvPr>
          <p:cNvPicPr>
            <a:picLocks noGrp="1" noChangeAspect="1"/>
          </p:cNvPicPr>
          <p:nvPr>
            <p:ph idx="1"/>
          </p:nvPr>
        </p:nvPicPr>
        <p:blipFill>
          <a:blip r:embed="rId2"/>
          <a:stretch>
            <a:fillRect/>
          </a:stretch>
        </p:blipFill>
        <p:spPr>
          <a:xfrm>
            <a:off x="1147172" y="1412776"/>
            <a:ext cx="4947240" cy="4427916"/>
          </a:xfrm>
          <a:prstGeom prst="rect">
            <a:avLst/>
          </a:prstGeom>
        </p:spPr>
      </p:pic>
      <p:pic>
        <p:nvPicPr>
          <p:cNvPr id="5" name="Picture 4">
            <a:extLst>
              <a:ext uri="{FF2B5EF4-FFF2-40B4-BE49-F238E27FC236}">
                <a16:creationId xmlns:a16="http://schemas.microsoft.com/office/drawing/2014/main" id="{7EBA345B-8174-4B4C-9649-5E190CD55E3E}"/>
              </a:ext>
            </a:extLst>
          </p:cNvPr>
          <p:cNvPicPr>
            <a:picLocks noChangeAspect="1"/>
          </p:cNvPicPr>
          <p:nvPr/>
        </p:nvPicPr>
        <p:blipFill>
          <a:blip r:embed="rId3"/>
          <a:stretch>
            <a:fillRect/>
          </a:stretch>
        </p:blipFill>
        <p:spPr>
          <a:xfrm>
            <a:off x="7534571" y="0"/>
            <a:ext cx="4654253" cy="3386800"/>
          </a:xfrm>
          <a:prstGeom prst="rect">
            <a:avLst/>
          </a:prstGeom>
        </p:spPr>
      </p:pic>
      <p:pic>
        <p:nvPicPr>
          <p:cNvPr id="6" name="Picture 5">
            <a:extLst>
              <a:ext uri="{FF2B5EF4-FFF2-40B4-BE49-F238E27FC236}">
                <a16:creationId xmlns:a16="http://schemas.microsoft.com/office/drawing/2014/main" id="{A840E3CA-65C9-FF53-0AC6-08BE73DBFBBF}"/>
              </a:ext>
            </a:extLst>
          </p:cNvPr>
          <p:cNvPicPr>
            <a:picLocks noChangeAspect="1"/>
          </p:cNvPicPr>
          <p:nvPr/>
        </p:nvPicPr>
        <p:blipFill>
          <a:blip r:embed="rId4"/>
          <a:stretch>
            <a:fillRect/>
          </a:stretch>
        </p:blipFill>
        <p:spPr>
          <a:xfrm>
            <a:off x="6716217" y="3899371"/>
            <a:ext cx="5472608" cy="2958629"/>
          </a:xfrm>
          <a:prstGeom prst="rect">
            <a:avLst/>
          </a:prstGeom>
        </p:spPr>
      </p:pic>
      <p:sp>
        <p:nvSpPr>
          <p:cNvPr id="7" name="TextBox 6">
            <a:extLst>
              <a:ext uri="{FF2B5EF4-FFF2-40B4-BE49-F238E27FC236}">
                <a16:creationId xmlns:a16="http://schemas.microsoft.com/office/drawing/2014/main" id="{DA6035AB-5F3C-78EC-AFC8-BB4D0C3A8DE2}"/>
              </a:ext>
            </a:extLst>
          </p:cNvPr>
          <p:cNvSpPr txBox="1"/>
          <p:nvPr/>
        </p:nvSpPr>
        <p:spPr>
          <a:xfrm>
            <a:off x="909836" y="260648"/>
            <a:ext cx="3333798" cy="369332"/>
          </a:xfrm>
          <a:prstGeom prst="rect">
            <a:avLst/>
          </a:prstGeom>
          <a:noFill/>
        </p:spPr>
        <p:txBody>
          <a:bodyPr wrap="none" rtlCol="0">
            <a:spAutoFit/>
          </a:bodyPr>
          <a:lstStyle/>
          <a:p>
            <a:r>
              <a:rPr lang="en-GB" dirty="0">
                <a:solidFill>
                  <a:schemeClr val="bg1"/>
                </a:solidFill>
              </a:rPr>
              <a:t>Alternatives to mains drainage</a:t>
            </a:r>
          </a:p>
        </p:txBody>
      </p:sp>
    </p:spTree>
    <p:extLst>
      <p:ext uri="{BB962C8B-B14F-4D97-AF65-F5344CB8AC3E}">
        <p14:creationId xmlns:p14="http://schemas.microsoft.com/office/powerpoint/2010/main" val="3883268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Geometric design templat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w="12700"/>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Geometric design slides.potx" id="{F67263A8-1AB1-4C27-90C5-8DFF5AB0A457}" vid="{97C8510C-5076-4DB0-83F7-452F3E0654AF}"/>
    </a:ext>
  </a:extLst>
</a:theme>
</file>

<file path=ppt/theme/theme2.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Geometric design presentation</Template>
  <TotalTime>0</TotalTime>
  <Words>1283</Words>
  <Application>Microsoft Office PowerPoint</Application>
  <PresentationFormat>Custom</PresentationFormat>
  <Paragraphs>124</Paragraphs>
  <Slides>31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Palatino Linotype</vt:lpstr>
      <vt:lpstr>Geometric design template</vt:lpstr>
      <vt:lpstr>Modern Services</vt:lpstr>
      <vt:lpstr>What Services do we require in a modern building?</vt:lpstr>
      <vt:lpstr>Human Comfort Factors</vt:lpstr>
      <vt:lpstr>Cold water</vt:lpstr>
      <vt:lpstr>PowerPoint Presentation</vt:lpstr>
      <vt:lpstr>Hot Water</vt:lpstr>
      <vt:lpstr>Localised Water Heaters </vt:lpstr>
      <vt:lpstr>Localised Water Heaters</vt:lpstr>
      <vt:lpstr>Centralised Boiler systems:</vt:lpstr>
      <vt:lpstr>Type 1 : Direct systems </vt:lpstr>
      <vt:lpstr>PowerPoint Presentation</vt:lpstr>
      <vt:lpstr>PowerPoint Presentation</vt:lpstr>
      <vt:lpstr>Type 2: In-Direct systems: </vt:lpstr>
      <vt:lpstr>PowerPoint Presentation</vt:lpstr>
      <vt:lpstr>PowerPoint Presentation</vt:lpstr>
      <vt:lpstr>CENTRAL HEATING SYSTEMS </vt:lpstr>
      <vt:lpstr>How can a building be heated?</vt:lpstr>
      <vt:lpstr>PowerPoint Presentation</vt:lpstr>
      <vt:lpstr>PowerPoint Presentation</vt:lpstr>
      <vt:lpstr>PowerPoint Presentation</vt:lpstr>
      <vt:lpstr>PowerPoint Presentation</vt:lpstr>
      <vt:lpstr>Solar Hot Water</vt:lpstr>
      <vt:lpstr>PowerPoint Presentation</vt:lpstr>
      <vt:lpstr>PowerPoint Presentation</vt:lpstr>
      <vt:lpstr>Heat Pumps</vt:lpstr>
      <vt:lpstr>Solar PV (Photovoltaic)</vt:lpstr>
      <vt:lpstr>Alternative Heating</vt:lpstr>
      <vt:lpstr>Basic Electrical System</vt:lpstr>
      <vt:lpstr>Basic Electrical System</vt:lpstr>
      <vt:lpstr>PV Panels with Electrical System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Flat and pitched roofing systems</dc:title>
  <dc:creator>Rhodri Thomas</dc:creator>
  <cp:lastModifiedBy>Rhodri Thomas</cp:lastModifiedBy>
  <cp:revision>4</cp:revision>
  <dcterms:created xsi:type="dcterms:W3CDTF">2022-11-07T09:00:24Z</dcterms:created>
  <dcterms:modified xsi:type="dcterms:W3CDTF">2023-03-30T13:50:14Z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74063800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