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1" r:id="rId1"/>
  </p:sldMasterIdLst>
  <p:sldIdLst>
    <p:sldId id="256" r:id="rId2"/>
    <p:sldId id="257" r:id="rId3"/>
    <p:sldId id="259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999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2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034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2579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0346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4927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665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792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298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390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9793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771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997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58112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0680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498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744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544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  <p:sldLayoutId id="214748373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CDA92-F032-4277-3D23-F20FC4894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3883741"/>
            <a:ext cx="8676222" cy="13359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dirty="0"/>
              <a:t>What is Speciesism, and is it justified?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B83D06-CFA0-8090-F4A6-87034B8541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5295900"/>
            <a:ext cx="8676222" cy="682113"/>
          </a:xfrm>
        </p:spPr>
        <p:txBody>
          <a:bodyPr>
            <a:normAutofit/>
          </a:bodyPr>
          <a:lstStyle/>
          <a:p>
            <a:r>
              <a:rPr lang="en-GB" dirty="0"/>
              <a:t>Elis Williams-Huw      2100766@student.uwtsd.ac.uk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17F4CD3-C81C-826E-D648-B1373EAD47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1294" y="1255153"/>
            <a:ext cx="6709412" cy="223087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750199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1620F-9A88-1FDE-141A-EEB6A8F9E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This is not an essay about animals.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4ABC9-9BD8-2FC9-7C51-0C1CF9561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chemeClr val="tx1"/>
                </a:solidFill>
                <a:effectLst/>
                <a:latin typeface="-apple-system"/>
              </a:rPr>
              <a:t>What is speciesism, and is it justified?</a:t>
            </a:r>
          </a:p>
          <a:p>
            <a:r>
              <a:rPr lang="en-GB" b="0" i="0" u="none" strike="noStrike" dirty="0">
                <a:solidFill>
                  <a:schemeClr val="tx1"/>
                </a:solidFill>
                <a:effectLst/>
                <a:latin typeface="-apple-system"/>
              </a:rPr>
              <a:t>Outline and critically assess the supposed justifications for either the practice of factory farming or the use of animals in research.  </a:t>
            </a:r>
          </a:p>
          <a:p>
            <a:r>
              <a:rPr lang="en-GB" b="0" i="0" u="none" strike="noStrike" dirty="0">
                <a:solidFill>
                  <a:schemeClr val="tx1"/>
                </a:solidFill>
                <a:effectLst/>
                <a:latin typeface="-apple-system"/>
              </a:rPr>
              <a:t>The question is not, can they reason, nor can they talk, but can they suffer’ (Bentham)</a:t>
            </a:r>
            <a:endParaRPr lang="en-GB" dirty="0">
              <a:solidFill>
                <a:schemeClr val="tx1"/>
              </a:solidFill>
              <a:effectLst/>
              <a:latin typeface="-apple-system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403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C1B26-7E45-32F3-6DFC-5BC2009A0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264" y="244695"/>
            <a:ext cx="9905998" cy="1905000"/>
          </a:xfrm>
        </p:spPr>
        <p:txBody>
          <a:bodyPr/>
          <a:lstStyle/>
          <a:p>
            <a:r>
              <a:rPr lang="en-GB" dirty="0"/>
              <a:t>Justice is not law.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465252-34B0-063E-A9B0-0E9E6D65A8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5620" y="2087075"/>
            <a:ext cx="3761806" cy="410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637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A7823-82B0-9F40-56D1-B276D0503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Hegemony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3C59-7797-92FA-091F-A3BA596F8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Yu Mincho" panose="020B0300000000000000" pitchFamily="34" charset="-128"/>
                <a:cs typeface="Times New Roman" panose="020F0502020204030204" pitchFamily="34" charset="0"/>
              </a:rPr>
              <a:t>	“The Concept of hegemony is really a very simple one. It means political leadership based on the consent of the led, a consent which is secured by the diffusion and popularization of the world view of the ruling class”.</a:t>
            </a:r>
            <a:endParaRPr lang="en-GB" sz="1800" dirty="0">
              <a:effectLst/>
              <a:latin typeface="Calibri" panose="020F0502020204030204" pitchFamily="34" charset="0"/>
              <a:ea typeface="DengXian" panose="020B0400000000000000" pitchFamily="34" charset="-122"/>
              <a:cs typeface="Times New Roman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B0400000000000000" pitchFamily="34" charset="-122"/>
                <a:cs typeface="Times New Roman" panose="020F0502020204030204" pitchFamily="34" charset="0"/>
              </a:rPr>
              <a:t>Thomas Bates, </a:t>
            </a:r>
            <a:r>
              <a:rPr lang="en-GB" sz="1800" i="1" dirty="0">
                <a:effectLst/>
                <a:latin typeface="Calibri" panose="020F0502020204030204" pitchFamily="34" charset="0"/>
                <a:ea typeface="Yu Mincho" panose="020B0300000000000000" pitchFamily="34" charset="-128"/>
                <a:cs typeface="Times New Roman" panose="020F0502020204030204" pitchFamily="34" charset="0"/>
              </a:rPr>
              <a:t>Gramsci and the Theory of Hegemony, 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B0300000000000000" pitchFamily="34" charset="-128"/>
                <a:cs typeface="Times New Roman" panose="020F0502020204030204" pitchFamily="34" charset="0"/>
              </a:rPr>
              <a:t>Journal of the History of Ideas, Vol. 36, No.2, (University of Pennsylvania Press: 1975), p. 352</a:t>
            </a:r>
            <a:endParaRPr lang="en-GB" sz="1800" dirty="0">
              <a:effectLst/>
              <a:latin typeface="Calibri" panose="020F0502020204030204" pitchFamily="34" charset="0"/>
              <a:ea typeface="DengXian" panose="020B0400000000000000" pitchFamily="34" charset="-122"/>
              <a:cs typeface="Times New Roman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1295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F8FAF-98F3-E51F-6749-BAAE18C08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Hold Values To Measure Justice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50E78-361C-923F-44D0-00975C512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334" y="2226900"/>
            <a:ext cx="9483835" cy="2991057"/>
          </a:xfrm>
        </p:spPr>
        <p:txBody>
          <a:bodyPr/>
          <a:lstStyle/>
          <a:p>
            <a:r>
              <a:rPr lang="en-GB" dirty="0"/>
              <a:t>Values you wish others to adopt for a standard of justice 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If you find that your values run against the existing hegemony, then you are burdened with either resignation, or the task of convincing others of a great injustice that is taking place. I cannot offer any further solution</a:t>
            </a:r>
            <a:r>
              <a:rPr lang="en-GB" dirty="0">
                <a:effectLst/>
              </a:rPr>
              <a:t>“.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015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E8157-4627-D1D6-55B1-EE7EC2359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8D38C-E77A-2B1B-6106-DCB5A0E93C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Thomas Bates, </a:t>
            </a:r>
            <a:r>
              <a:rPr lang="en-GB" sz="1800" i="1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Gramsci and the Theory of Hegemony, </a:t>
            </a:r>
            <a:r>
              <a:rPr lang="en-GB" sz="1800" dirty="0">
                <a:effectLst/>
                <a:latin typeface="Calibri" panose="020F0502020204030204" pitchFamily="34" charset="0"/>
                <a:ea typeface="Yu Mincho" panose="02020400000000000000" pitchFamily="18" charset="-128"/>
                <a:cs typeface="Times New Roman" panose="02020603050405020304" pitchFamily="18" charset="0"/>
              </a:rPr>
              <a:t>Journal of the History of Ideas, Vol. 36, No.2, (University of Pennsylvania Press: 1975)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Martin Heidegger,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Being and Time: A translation of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Sein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und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Zeit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, (State University of New York Press 2010)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Friedrich Nietzsche,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Beyond Good and Evil,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translated by Helen Zimmerman, (Darian Press: Edinburgh 1907)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Peter Singer, Animal Liberation, 2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ed.,  (Ecco: New York 1990)</a:t>
            </a:r>
          </a:p>
        </p:txBody>
      </p:sp>
    </p:spTree>
    <p:extLst>
      <p:ext uri="{BB962C8B-B14F-4D97-AF65-F5344CB8AC3E}">
        <p14:creationId xmlns:p14="http://schemas.microsoft.com/office/powerpoint/2010/main" val="8865356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Mesh</vt:lpstr>
      <vt:lpstr>What is Speciesism, and is it justified?</vt:lpstr>
      <vt:lpstr> This is not an essay about animals.</vt:lpstr>
      <vt:lpstr>Justice is not law.</vt:lpstr>
      <vt:lpstr>Hegemony </vt:lpstr>
      <vt:lpstr>Hold Values To Measure Justice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Speciesism, and is it justified?</dc:title>
  <dc:creator>Elis Williams-Huw (2100766)</dc:creator>
  <cp:lastModifiedBy>Elis Williams-Huw (2100766)</cp:lastModifiedBy>
  <cp:revision>1</cp:revision>
  <dcterms:created xsi:type="dcterms:W3CDTF">2022-11-10T12:45:20Z</dcterms:created>
  <dcterms:modified xsi:type="dcterms:W3CDTF">2022-11-11T11:52:16Z</dcterms:modified>
</cp:coreProperties>
</file>