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56"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322"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89" autoAdjust="0"/>
  </p:normalViewPr>
  <p:slideViewPr>
    <p:cSldViewPr snapToGrid="0" snapToObjects="1">
      <p:cViewPr varScale="1">
        <p:scale>
          <a:sx n="96" d="100"/>
          <a:sy n="96" d="100"/>
        </p:scale>
        <p:origin x="1332"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10/18/2017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potaroo.net/tools/ipv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arin.net/policy/nrpm.html#ipv6"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74761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86115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  </a:t>
            </a:r>
            <a:r>
              <a:rPr lang="en-US" sz="1200" dirty="0" smtClean="0">
                <a:hlinkClick r:id="rId3"/>
              </a:rPr>
              <a:t>http://www.potaroo.net/tools/ipv4/</a:t>
            </a:r>
            <a:r>
              <a:rPr lang="en-US" sz="1200" dirty="0" smtClean="0"/>
              <a:t> </a:t>
            </a:r>
          </a:p>
          <a:p>
            <a:endParaRPr lang="en-GB"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http://www.ipv6.com/articles/deployment/IPv6-Deployment-Status.htm</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 </a:t>
            </a:r>
          </a:p>
          <a:p>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6</a:t>
            </a:fld>
            <a:endParaRPr lang="en-US"/>
          </a:p>
        </p:txBody>
      </p:sp>
    </p:spTree>
    <p:extLst>
      <p:ext uri="{BB962C8B-B14F-4D97-AF65-F5344CB8AC3E}">
        <p14:creationId xmlns:p14="http://schemas.microsoft.com/office/powerpoint/2010/main" val="3622830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173847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latin typeface="Arial" charset="0"/>
              </a:rPr>
              <a:t>The IPv6 header contains the following fields:</a:t>
            </a:r>
          </a:p>
          <a:p>
            <a:pPr lvl="1"/>
            <a:r>
              <a:rPr lang="en-US" b="1" dirty="0">
                <a:latin typeface="Arial" charset="0"/>
              </a:rPr>
              <a:t>Version</a:t>
            </a:r>
            <a:r>
              <a:rPr lang="en-US" dirty="0">
                <a:latin typeface="Arial" charset="0"/>
              </a:rPr>
              <a:t>—A 4-bit field, the same as in IPv4. For IPv6, this field contains the number 6; for IPv4, this field contains the number 4.</a:t>
            </a:r>
          </a:p>
          <a:p>
            <a:pPr lvl="1"/>
            <a:r>
              <a:rPr lang="en-US" b="1" dirty="0">
                <a:latin typeface="Arial" charset="0"/>
              </a:rPr>
              <a:t>Traffic 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dirty="0">
                <a:latin typeface="Arial" charset="0"/>
              </a:rPr>
              <a:t>Flow 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dirty="0">
                <a:latin typeface="Arial" charset="0"/>
              </a:rPr>
              <a:t>Payload length</a:t>
            </a:r>
            <a:r>
              <a:rPr lang="en-US" dirty="0">
                <a:latin typeface="Arial" charset="0"/>
              </a:rPr>
              <a:t>—This 16-bit field is similar to the IPv4 total length field.</a:t>
            </a:r>
          </a:p>
          <a:p>
            <a:pPr lvl="1"/>
            <a:r>
              <a:rPr lang="en-US" b="1" dirty="0">
                <a:latin typeface="Arial" charset="0"/>
              </a:rPr>
              <a:t>Next 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a:latin typeface="Arial" charset="0"/>
              </a:rPr>
              <a:t>Hop 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dirty="0">
                <a:latin typeface="Arial" charset="0"/>
              </a:rPr>
              <a:t>Source address</a:t>
            </a:r>
            <a:r>
              <a:rPr lang="en-US" dirty="0">
                <a:latin typeface="Arial" charset="0"/>
              </a:rPr>
              <a:t>—This field has 16 octets or 128 bits. It identifies the source of the packet.</a:t>
            </a:r>
          </a:p>
          <a:p>
            <a:pPr lvl="1"/>
            <a:r>
              <a:rPr lang="en-US" b="1" dirty="0">
                <a:latin typeface="Arial" charset="0"/>
              </a:rPr>
              <a:t>Destination address</a:t>
            </a:r>
            <a:r>
              <a:rPr lang="en-US" dirty="0">
                <a:latin typeface="Arial" charset="0"/>
              </a:rPr>
              <a:t>—This field has 16 octets or 128 bits. It identifies the destination of the packet.</a:t>
            </a:r>
          </a:p>
          <a:p>
            <a:pPr lvl="1"/>
            <a:r>
              <a:rPr lang="en-US" b="1" dirty="0">
                <a:latin typeface="Arial" charset="0"/>
              </a:rPr>
              <a:t>Extension 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1631468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219835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p>
          <a:p>
            <a:endParaRPr lang="en-US" dirty="0" smtClean="0"/>
          </a:p>
          <a:p>
            <a:r>
              <a:rPr lang="en-US" dirty="0" smtClean="0"/>
              <a:t>ESP – </a:t>
            </a:r>
            <a:r>
              <a:rPr lang="en-US" dirty="0" err="1" smtClean="0"/>
              <a:t>Encapsuilating</a:t>
            </a:r>
            <a:r>
              <a:rPr lang="en-US" baseline="0" dirty="0" smtClean="0"/>
              <a:t> SECURITY Payload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45671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4003290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EUI- Extended Unique identifier</a:t>
            </a:r>
          </a:p>
          <a:p>
            <a:r>
              <a:rPr lang="en-GB" dirty="0" smtClean="0"/>
              <a:t>HDLC- High Level Data Link</a:t>
            </a:r>
          </a:p>
          <a:p>
            <a:r>
              <a:rPr lang="en-GB" dirty="0" smtClean="0"/>
              <a:t>NBMA – Non-Broadcast</a:t>
            </a:r>
            <a:r>
              <a:rPr lang="en-GB" baseline="0" dirty="0" smtClean="0"/>
              <a:t> Multiple-Access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26</a:t>
            </a:fld>
            <a:endParaRPr lang="en-US"/>
          </a:p>
        </p:txBody>
      </p:sp>
    </p:spTree>
    <p:extLst>
      <p:ext uri="{BB962C8B-B14F-4D97-AF65-F5344CB8AC3E}">
        <p14:creationId xmlns:p14="http://schemas.microsoft.com/office/powerpoint/2010/main" val="761684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extLst>
      <p:ext uri="{BB962C8B-B14F-4D97-AF65-F5344CB8AC3E}">
        <p14:creationId xmlns:p14="http://schemas.microsoft.com/office/powerpoint/2010/main" val="149550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1763085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354722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37</a:t>
            </a:fld>
            <a:endParaRPr lang="en-US"/>
          </a:p>
        </p:txBody>
      </p:sp>
    </p:spTree>
    <p:extLst>
      <p:ext uri="{BB962C8B-B14F-4D97-AF65-F5344CB8AC3E}">
        <p14:creationId xmlns:p14="http://schemas.microsoft.com/office/powerpoint/2010/main" val="1943311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2133028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6756322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2697234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587723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Neighbor Solicitation (NS)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54</a:t>
            </a:fld>
            <a:endParaRPr lang="en-US"/>
          </a:p>
        </p:txBody>
      </p:sp>
    </p:spTree>
    <p:extLst>
      <p:ext uri="{BB962C8B-B14F-4D97-AF65-F5344CB8AC3E}">
        <p14:creationId xmlns:p14="http://schemas.microsoft.com/office/powerpoint/2010/main" val="3066910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Router Solicitation (RS)</a:t>
            </a:r>
          </a:p>
          <a:p>
            <a:r>
              <a:rPr lang="en-US" dirty="0" smtClean="0">
                <a:solidFill>
                  <a:srgbClr val="000000"/>
                </a:solidFill>
              </a:rPr>
              <a:t>Router Advertisement (RA)</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56</a:t>
            </a:fld>
            <a:endParaRPr lang="en-US"/>
          </a:p>
        </p:txBody>
      </p:sp>
    </p:spTree>
    <p:extLst>
      <p:ext uri="{BB962C8B-B14F-4D97-AF65-F5344CB8AC3E}">
        <p14:creationId xmlns:p14="http://schemas.microsoft.com/office/powerpoint/2010/main" val="39858965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57</a:t>
            </a:fld>
            <a:endParaRPr lang="en-US"/>
          </a:p>
        </p:txBody>
      </p:sp>
    </p:spTree>
    <p:extLst>
      <p:ext uri="{BB962C8B-B14F-4D97-AF65-F5344CB8AC3E}">
        <p14:creationId xmlns:p14="http://schemas.microsoft.com/office/powerpoint/2010/main" val="3625176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365940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tools.ietf.org/html/rfc3879"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18.wmf"/></Relationships>
</file>

<file path=ppt/slides/_rels/slide5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9.xml"/><Relationship Id="rId1" Type="http://schemas.openxmlformats.org/officeDocument/2006/relationships/slideLayout" Target="../slideLayouts/slideLayout16.xml"/><Relationship Id="rId5" Type="http://schemas.openxmlformats.org/officeDocument/2006/relationships/image" Target="../media/image18.wmf"/><Relationship Id="rId4" Type="http://schemas.openxmlformats.org/officeDocument/2006/relationships/image" Target="../media/image17.wmf"/></Relationships>
</file>

<file path=ppt/slides/_rels/slide5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0.xml"/><Relationship Id="rId1" Type="http://schemas.openxmlformats.org/officeDocument/2006/relationships/slideLayout" Target="../slideLayouts/slideLayout16.xml"/><Relationship Id="rId5" Type="http://schemas.openxmlformats.org/officeDocument/2006/relationships/image" Target="../media/image18.wmf"/><Relationship Id="rId4" Type="http://schemas.openxmlformats.org/officeDocument/2006/relationships/image" Target="../media/image17.wmf"/></Relationships>
</file>

<file path=ppt/slides/_rels/slide58.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hyperlink" Target="http://www.youtube.com/watch?v=mvlBMogudkQ" TargetMode="External"/><Relationship Id="rId2" Type="http://schemas.openxmlformats.org/officeDocument/2006/relationships/hyperlink" Target="http://www.youtube.com/watch?v=qLpxnHk6q50"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1932" y="2700068"/>
            <a:ext cx="6498158" cy="1426502"/>
          </a:xfrm>
        </p:spPr>
        <p:txBody>
          <a:bodyPr/>
          <a:lstStyle/>
          <a:p>
            <a:r>
              <a:rPr lang="en-US" sz="2800" dirty="0">
                <a:solidFill>
                  <a:schemeClr val="accent6">
                    <a:lumMod val="75000"/>
                  </a:schemeClr>
                </a:solidFill>
                <a:latin typeface="Arial"/>
                <a:cs typeface="Arial"/>
              </a:rPr>
              <a:t>IP Address </a:t>
            </a:r>
            <a:r>
              <a:rPr lang="en-US" sz="2800" dirty="0" smtClean="0">
                <a:solidFill>
                  <a:schemeClr val="accent6">
                    <a:lumMod val="75000"/>
                  </a:schemeClr>
                </a:solidFill>
                <a:latin typeface="Arial"/>
                <a:cs typeface="Arial"/>
              </a:rPr>
              <a:t>Management</a:t>
            </a:r>
            <a:br>
              <a:rPr lang="en-US" sz="2800" dirty="0" smtClean="0">
                <a:solidFill>
                  <a:schemeClr val="accent6">
                    <a:lumMod val="75000"/>
                  </a:schemeClr>
                </a:solidFill>
                <a:latin typeface="Arial"/>
                <a:cs typeface="Arial"/>
              </a:rPr>
            </a:br>
            <a:r>
              <a:rPr lang="en-US" sz="2800" dirty="0" smtClean="0">
                <a:solidFill>
                  <a:schemeClr val="accent6">
                    <a:lumMod val="75000"/>
                  </a:schemeClr>
                </a:solidFill>
                <a:latin typeface="Arial"/>
                <a:cs typeface="Arial"/>
              </a:rPr>
              <a:t>version 6</a:t>
            </a:r>
            <a:br>
              <a:rPr lang="en-US" sz="2800" dirty="0" smtClean="0">
                <a:solidFill>
                  <a:schemeClr val="accent6">
                    <a:lumMod val="75000"/>
                  </a:schemeClr>
                </a:solidFill>
                <a:latin typeface="Arial"/>
                <a:cs typeface="Arial"/>
              </a:rPr>
            </a:br>
            <a:endParaRPr lang="en-US" sz="2800" dirty="0">
              <a:solidFill>
                <a:srgbClr val="0F3661"/>
              </a:solidFill>
              <a:latin typeface="Arial"/>
              <a:cs typeface="Arial"/>
            </a:endParaRPr>
          </a:p>
        </p:txBody>
      </p:sp>
      <p:sp>
        <p:nvSpPr>
          <p:cNvPr id="3" name="Title 1"/>
          <p:cNvSpPr txBox="1">
            <a:spLocks/>
          </p:cNvSpPr>
          <p:nvPr/>
        </p:nvSpPr>
        <p:spPr>
          <a:xfrm>
            <a:off x="1391932" y="457201"/>
            <a:ext cx="6498158" cy="1474476"/>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dirty="0" smtClean="0">
                <a:solidFill>
                  <a:srgbClr val="0F3661"/>
                </a:solidFill>
                <a:latin typeface="Arial"/>
                <a:cs typeface="Arial"/>
              </a:rPr>
              <a:t>Network </a:t>
            </a:r>
            <a:r>
              <a:rPr lang="en-US" dirty="0" smtClean="0">
                <a:solidFill>
                  <a:srgbClr val="0F3661"/>
                </a:solidFill>
                <a:latin typeface="Arial"/>
                <a:cs typeface="Arial"/>
              </a:rPr>
              <a:t>&amp; Data Centre Management</a:t>
            </a:r>
            <a:endParaRPr lang="en-US" dirty="0">
              <a:solidFill>
                <a:srgbClr val="0F3661"/>
              </a:solidFill>
              <a:latin typeface="Arial"/>
              <a:cs typeface="Arial"/>
            </a:endParaRPr>
          </a:p>
        </p:txBody>
      </p:sp>
      <p:sp>
        <p:nvSpPr>
          <p:cNvPr id="4" name="TextBox 3"/>
          <p:cNvSpPr txBox="1"/>
          <p:nvPr/>
        </p:nvSpPr>
        <p:spPr>
          <a:xfrm>
            <a:off x="3848296" y="4426572"/>
            <a:ext cx="1468672" cy="461665"/>
          </a:xfrm>
          <a:prstGeom prst="rect">
            <a:avLst/>
          </a:prstGeom>
          <a:noFill/>
        </p:spPr>
        <p:txBody>
          <a:bodyPr wrap="none" rtlCol="0">
            <a:spAutoFit/>
          </a:bodyPr>
          <a:lstStyle/>
          <a:p>
            <a:r>
              <a:rPr lang="en-US" sz="2400" dirty="0" smtClean="0">
                <a:solidFill>
                  <a:srgbClr val="800000"/>
                </a:solidFill>
                <a:latin typeface="Arial"/>
                <a:cs typeface="Arial"/>
              </a:rPr>
              <a:t>Lecture 3</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pPr algn="just"/>
            <a:r>
              <a:rPr lang="en-US" dirty="0" smtClean="0">
                <a:solidFill>
                  <a:srgbClr val="000000"/>
                </a:solidFill>
              </a:rPr>
              <a:t>The ability to scale networks for future demands requires a limitless supply of IP addresses and improved mobility. </a:t>
            </a:r>
          </a:p>
          <a:p>
            <a:pPr lvl="1" algn="just"/>
            <a:r>
              <a:rPr lang="en-US" dirty="0" smtClean="0">
                <a:solidFill>
                  <a:srgbClr val="000000"/>
                </a:solidFill>
              </a:rPr>
              <a:t>IPv6 combines expanded addressing with a more efficient and feature-rich header to meet these demands. </a:t>
            </a:r>
          </a:p>
          <a:p>
            <a:pPr lvl="1" algn="just"/>
            <a:r>
              <a:rPr lang="en-US" dirty="0" smtClean="0">
                <a:solidFill>
                  <a:srgbClr val="000000"/>
                </a:solidFill>
              </a:rPr>
              <a:t>While it has many similarities to IPv4, </a:t>
            </a:r>
            <a:r>
              <a:rPr lang="en-US" b="1" dirty="0" smtClean="0">
                <a:solidFill>
                  <a:srgbClr val="000000"/>
                </a:solidFill>
              </a:rPr>
              <a:t>IPv6 satisfies the increasingly complex requirements of hierarchical  addressing that IPv4 does not support.</a:t>
            </a:r>
            <a:endParaRPr lang="en-US" b="1" dirty="0">
              <a:solidFill>
                <a:srgbClr val="000000"/>
              </a:solidFill>
            </a:endParaRPr>
          </a:p>
        </p:txBody>
      </p:sp>
    </p:spTree>
    <p:extLst>
      <p:ext uri="{BB962C8B-B14F-4D97-AF65-F5344CB8AC3E}">
        <p14:creationId xmlns:p14="http://schemas.microsoft.com/office/powerpoint/2010/main" val="19172487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107576"/>
            <a:ext cx="8042276" cy="427261"/>
          </a:xfrm>
        </p:spPr>
        <p:txBody>
          <a:bodyPr/>
          <a:lstStyle/>
          <a:p>
            <a:r>
              <a:rPr lang="en-US" sz="3600" dirty="0" smtClean="0"/>
              <a:t>The Internet Is Growing …</a:t>
            </a:r>
          </a:p>
        </p:txBody>
      </p:sp>
      <p:sp>
        <p:nvSpPr>
          <p:cNvPr id="11267" name="Rectangle 3"/>
          <p:cNvSpPr>
            <a:spLocks noGrp="1" noChangeArrowheads="1"/>
          </p:cNvSpPr>
          <p:nvPr>
            <p:ph idx="1"/>
          </p:nvPr>
        </p:nvSpPr>
        <p:spPr>
          <a:xfrm>
            <a:off x="0" y="448575"/>
            <a:ext cx="8953859" cy="992600"/>
          </a:xfrm>
        </p:spPr>
        <p:txBody>
          <a:bodyPr>
            <a:normAutofit lnSpcReduction="10000"/>
          </a:bodyPr>
          <a:lstStyle/>
          <a:p>
            <a:pPr algn="just"/>
            <a:r>
              <a:rPr lang="en-US" sz="2000" dirty="0" smtClean="0"/>
              <a:t>In 2017, 51.7% of the world population were connected.</a:t>
            </a:r>
          </a:p>
          <a:p>
            <a:pPr lvl="1" algn="just"/>
            <a:r>
              <a:rPr lang="en-US" sz="2000" dirty="0" smtClean="0"/>
              <a:t>This adoption rate has increased as underdeveloped countries are connected. </a:t>
            </a:r>
          </a:p>
        </p:txBody>
      </p:sp>
      <p:pic>
        <p:nvPicPr>
          <p:cNvPr id="2" name="Picture 1"/>
          <p:cNvPicPr>
            <a:picLocks noChangeAspect="1"/>
          </p:cNvPicPr>
          <p:nvPr/>
        </p:nvPicPr>
        <p:blipFill rotWithShape="1">
          <a:blip r:embed="rId3"/>
          <a:srcRect l="5797" t="2363" r="4349"/>
          <a:stretch/>
        </p:blipFill>
        <p:spPr>
          <a:xfrm>
            <a:off x="4825050" y="1782174"/>
            <a:ext cx="4318950" cy="3757649"/>
          </a:xfrm>
          <a:prstGeom prst="rect">
            <a:avLst/>
          </a:prstGeom>
        </p:spPr>
      </p:pic>
      <p:pic>
        <p:nvPicPr>
          <p:cNvPr id="3" name="Picture 2"/>
          <p:cNvPicPr>
            <a:picLocks noChangeAspect="1"/>
          </p:cNvPicPr>
          <p:nvPr/>
        </p:nvPicPr>
        <p:blipFill>
          <a:blip r:embed="rId4"/>
          <a:stretch>
            <a:fillRect/>
          </a:stretch>
        </p:blipFill>
        <p:spPr>
          <a:xfrm>
            <a:off x="42104" y="1424562"/>
            <a:ext cx="4708799" cy="3951474"/>
          </a:xfrm>
          <a:prstGeom prst="rect">
            <a:avLst/>
          </a:prstGeom>
        </p:spPr>
      </p:pic>
      <p:sp>
        <p:nvSpPr>
          <p:cNvPr id="4" name="Rectangle 3"/>
          <p:cNvSpPr/>
          <p:nvPr/>
        </p:nvSpPr>
        <p:spPr>
          <a:xfrm>
            <a:off x="3269974" y="5470814"/>
            <a:ext cx="2773018" cy="246221"/>
          </a:xfrm>
          <a:prstGeom prst="rect">
            <a:avLst/>
          </a:prstGeom>
        </p:spPr>
        <p:txBody>
          <a:bodyPr wrap="square">
            <a:spAutoFit/>
          </a:bodyPr>
          <a:lstStyle/>
          <a:p>
            <a:r>
              <a:rPr lang="en-GB" sz="1000" dirty="0"/>
              <a:t>http://www.internetworldstats.com/stats.htm</a:t>
            </a:r>
          </a:p>
        </p:txBody>
      </p:sp>
    </p:spTree>
    <p:extLst>
      <p:ext uri="{BB962C8B-B14F-4D97-AF65-F5344CB8AC3E}">
        <p14:creationId xmlns:p14="http://schemas.microsoft.com/office/powerpoint/2010/main" val="127127168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46630" y="737559"/>
            <a:ext cx="8042276" cy="1410418"/>
          </a:xfrm>
        </p:spPr>
        <p:txBody>
          <a:bodyPr/>
          <a:lstStyle/>
          <a:p>
            <a:pPr algn="just"/>
            <a:r>
              <a:rPr lang="en-US" dirty="0" smtClean="0"/>
              <a:t>More and more IP-enabled devices are connecting.</a:t>
            </a:r>
          </a:p>
          <a:p>
            <a:pPr lvl="1" algn="just"/>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1794294" y="1901549"/>
            <a:ext cx="5745193" cy="3588075"/>
          </a:xfrm>
          <a:prstGeom prst="rect">
            <a:avLst/>
          </a:prstGeom>
          <a:noFill/>
          <a:ln w="9525">
            <a:noFill/>
            <a:miter lim="800000"/>
            <a:headEnd/>
            <a:tailEnd/>
          </a:ln>
        </p:spPr>
      </p:pic>
      <p:sp>
        <p:nvSpPr>
          <p:cNvPr id="5" name="Rectangle 2"/>
          <p:cNvSpPr txBox="1">
            <a:spLocks noChangeArrowheads="1"/>
          </p:cNvSpPr>
          <p:nvPr/>
        </p:nvSpPr>
        <p:spPr>
          <a:xfrm>
            <a:off x="1138686" y="126141"/>
            <a:ext cx="8005313" cy="494961"/>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val="10940994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1"/>
            <a:ext cx="8042276" cy="462874"/>
          </a:xfrm>
        </p:spPr>
        <p:txBody>
          <a:bodyPr/>
          <a:lstStyle/>
          <a:p>
            <a:r>
              <a:rPr lang="en-US" sz="3600" dirty="0" smtClean="0"/>
              <a:t>IP Address Depletion</a:t>
            </a:r>
          </a:p>
        </p:txBody>
      </p:sp>
      <p:sp>
        <p:nvSpPr>
          <p:cNvPr id="11267" name="Rectangle 3"/>
          <p:cNvSpPr>
            <a:spLocks noGrp="1" noChangeArrowheads="1"/>
          </p:cNvSpPr>
          <p:nvPr>
            <p:ph idx="1"/>
          </p:nvPr>
        </p:nvSpPr>
        <p:spPr>
          <a:xfrm>
            <a:off x="89452" y="484354"/>
            <a:ext cx="9054548" cy="400229"/>
          </a:xfrm>
        </p:spPr>
        <p:txBody>
          <a:bodyPr>
            <a:normAutofit/>
          </a:bodyPr>
          <a:lstStyle/>
          <a:p>
            <a:r>
              <a:rPr lang="en-US" sz="2000" dirty="0" smtClean="0">
                <a:solidFill>
                  <a:srgbClr val="000000"/>
                </a:solidFill>
              </a:rPr>
              <a:t>All of this growth is causing the Internet to run out of public IPv4 address.</a:t>
            </a:r>
          </a:p>
        </p:txBody>
      </p:sp>
      <p:pic>
        <p:nvPicPr>
          <p:cNvPr id="3" name="Picture 2"/>
          <p:cNvPicPr>
            <a:picLocks noChangeAspect="1"/>
          </p:cNvPicPr>
          <p:nvPr/>
        </p:nvPicPr>
        <p:blipFill rotWithShape="1">
          <a:blip r:embed="rId2"/>
          <a:srcRect r="1677" b="7812"/>
          <a:stretch/>
        </p:blipFill>
        <p:spPr>
          <a:xfrm>
            <a:off x="4482548" y="1667649"/>
            <a:ext cx="4661452" cy="3460942"/>
          </a:xfrm>
          <a:prstGeom prst="rect">
            <a:avLst/>
          </a:prstGeom>
        </p:spPr>
      </p:pic>
      <p:pic>
        <p:nvPicPr>
          <p:cNvPr id="2" name="Picture 1"/>
          <p:cNvPicPr>
            <a:picLocks noChangeAspect="1"/>
          </p:cNvPicPr>
          <p:nvPr/>
        </p:nvPicPr>
        <p:blipFill rotWithShape="1">
          <a:blip r:embed="rId3"/>
          <a:srcRect l="2343" r="3596"/>
          <a:stretch/>
        </p:blipFill>
        <p:spPr>
          <a:xfrm>
            <a:off x="0" y="1838740"/>
            <a:ext cx="4452731" cy="2266122"/>
          </a:xfrm>
          <a:prstGeom prst="rect">
            <a:avLst/>
          </a:prstGeom>
        </p:spPr>
      </p:pic>
    </p:spTree>
    <p:extLst>
      <p:ext uri="{BB962C8B-B14F-4D97-AF65-F5344CB8AC3E}">
        <p14:creationId xmlns:p14="http://schemas.microsoft.com/office/powerpoint/2010/main" val="3962894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3307"/>
          </a:xfrm>
        </p:spPr>
        <p:txBody>
          <a:bodyPr/>
          <a:lstStyle/>
          <a:p>
            <a:r>
              <a:rPr lang="en-US" dirty="0" smtClean="0"/>
              <a:t>IPv4 Issues</a:t>
            </a:r>
            <a:endParaRPr lang="en-US" dirty="0"/>
          </a:p>
        </p:txBody>
      </p:sp>
      <p:sp>
        <p:nvSpPr>
          <p:cNvPr id="3" name="Content Placeholder 2"/>
          <p:cNvSpPr>
            <a:spLocks noGrp="1"/>
          </p:cNvSpPr>
          <p:nvPr>
            <p:ph idx="1"/>
          </p:nvPr>
        </p:nvSpPr>
        <p:spPr>
          <a:xfrm>
            <a:off x="937464" y="1013605"/>
            <a:ext cx="8042276" cy="4343400"/>
          </a:xfrm>
        </p:spPr>
        <p:txBody>
          <a:bodyPr>
            <a:normAutofit/>
          </a:bodyPr>
          <a:lstStyle/>
          <a:p>
            <a:pPr algn="just"/>
            <a:r>
              <a:rPr lang="en-US" dirty="0" smtClean="0">
                <a:solidFill>
                  <a:srgbClr val="000000"/>
                </a:solidFill>
              </a:rPr>
              <a:t>Internet routing table expansion</a:t>
            </a:r>
          </a:p>
          <a:p>
            <a:pPr lvl="1" algn="just"/>
            <a:r>
              <a:rPr lang="en-US" dirty="0" smtClean="0">
                <a:solidFill>
                  <a:srgbClr val="000000"/>
                </a:solidFill>
              </a:rPr>
              <a:t>The Internet routing tables continue to grow which means Internet core routers require more processing power, memory, and overhead.</a:t>
            </a:r>
          </a:p>
          <a:p>
            <a:pPr algn="just"/>
            <a:r>
              <a:rPr lang="en-US" dirty="0" smtClean="0">
                <a:solidFill>
                  <a:srgbClr val="000000"/>
                </a:solidFill>
              </a:rPr>
              <a:t>Lack of true end-to-end model</a:t>
            </a:r>
          </a:p>
          <a:p>
            <a:pPr lvl="1" algn="just"/>
            <a:r>
              <a:rPr lang="en-US" dirty="0" smtClean="0">
                <a:solidFill>
                  <a:srgbClr val="000000"/>
                </a:solidFill>
              </a:rPr>
              <a:t>IPv4 networks typically use NAT as the solution to address depletion. </a:t>
            </a:r>
          </a:p>
          <a:p>
            <a:pPr lvl="1" algn="just"/>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41318729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9790"/>
          </a:xfrm>
        </p:spPr>
        <p:txBody>
          <a:bodyPr/>
          <a:lstStyle/>
          <a:p>
            <a:r>
              <a:rPr lang="en-US" dirty="0" smtClean="0"/>
              <a:t>Features of IPv6</a:t>
            </a:r>
            <a:endParaRPr lang="en-US" dirty="0"/>
          </a:p>
        </p:txBody>
      </p:sp>
      <p:sp>
        <p:nvSpPr>
          <p:cNvPr id="3" name="Content Placeholder 2"/>
          <p:cNvSpPr>
            <a:spLocks noGrp="1"/>
          </p:cNvSpPr>
          <p:nvPr>
            <p:ph idx="1"/>
          </p:nvPr>
        </p:nvSpPr>
        <p:spPr>
          <a:xfrm>
            <a:off x="1040980" y="789318"/>
            <a:ext cx="8042276" cy="4343400"/>
          </a:xfrm>
        </p:spPr>
        <p:txBody>
          <a:bodyPr>
            <a:normAutofit fontScale="85000" lnSpcReduction="20000"/>
          </a:bodyPr>
          <a:lstStyle/>
          <a:p>
            <a:pPr algn="just"/>
            <a:r>
              <a:rPr lang="en-US" b="1" dirty="0" smtClean="0">
                <a:solidFill>
                  <a:srgbClr val="000000"/>
                </a:solidFill>
              </a:rPr>
              <a:t>Larger address space</a:t>
            </a:r>
          </a:p>
          <a:p>
            <a:pPr lvl="1" algn="just"/>
            <a:r>
              <a:rPr lang="en-US" dirty="0" smtClean="0">
                <a:solidFill>
                  <a:srgbClr val="000000"/>
                </a:solidFill>
              </a:rPr>
              <a:t>IPv6 addresses are 128 bits, compared to IPv4’s 32 bits. </a:t>
            </a:r>
          </a:p>
          <a:p>
            <a:pPr lvl="2" algn="just"/>
            <a:r>
              <a:rPr lang="en-US" dirty="0" smtClean="0">
                <a:solidFill>
                  <a:srgbClr val="000000"/>
                </a:solidFill>
              </a:rPr>
              <a:t>There are enough IPv6 addresses to allocate more than the entire IPv4 Internet address space to everyone on the planet.</a:t>
            </a:r>
          </a:p>
          <a:p>
            <a:pPr lvl="0" algn="just"/>
            <a:r>
              <a:rPr lang="en-US" b="1" dirty="0" smtClean="0">
                <a:solidFill>
                  <a:srgbClr val="000000"/>
                </a:solidFill>
              </a:rPr>
              <a:t>Elimination of public-to-private NAT</a:t>
            </a:r>
          </a:p>
          <a:p>
            <a:pPr lvl="1" algn="just"/>
            <a:r>
              <a:rPr lang="en-US" dirty="0" smtClean="0">
                <a:solidFill>
                  <a:srgbClr val="000000"/>
                </a:solidFill>
              </a:rPr>
              <a:t>End-to-end  communication traceability is possible.</a:t>
            </a:r>
          </a:p>
          <a:p>
            <a:pPr algn="just"/>
            <a:r>
              <a:rPr lang="en-US" b="1" dirty="0" smtClean="0">
                <a:solidFill>
                  <a:srgbClr val="000000"/>
                </a:solidFill>
              </a:rPr>
              <a:t>Elimination of broadcast addresses</a:t>
            </a:r>
          </a:p>
          <a:p>
            <a:pPr lvl="1" algn="just"/>
            <a:r>
              <a:rPr lang="en-US" dirty="0" smtClean="0">
                <a:solidFill>
                  <a:srgbClr val="000000"/>
                </a:solidFill>
              </a:rPr>
              <a:t>IPv6 now includes unicast, multicast, and anycast addresses. </a:t>
            </a:r>
          </a:p>
          <a:p>
            <a:pPr algn="just"/>
            <a:r>
              <a:rPr lang="en-US" b="1" dirty="0" smtClean="0">
                <a:solidFill>
                  <a:srgbClr val="000000"/>
                </a:solidFill>
              </a:rPr>
              <a:t>Support for mobility and security</a:t>
            </a:r>
          </a:p>
          <a:p>
            <a:pPr lvl="1" algn="just"/>
            <a:r>
              <a:rPr lang="en-US" dirty="0" smtClean="0">
                <a:solidFill>
                  <a:srgbClr val="000000"/>
                </a:solidFill>
              </a:rPr>
              <a:t>Helps ensure compliance with mobile IP and IPsec standards. </a:t>
            </a:r>
          </a:p>
          <a:p>
            <a:pPr algn="just"/>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val="20401376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703547" cy="548032"/>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val="2659244385"/>
              </p:ext>
            </p:extLst>
          </p:nvPr>
        </p:nvGraphicFramePr>
        <p:xfrm>
          <a:off x="702789" y="590088"/>
          <a:ext cx="8280399" cy="4764235"/>
        </p:xfrm>
        <a:graphic>
          <a:graphicData uri="http://schemas.openxmlformats.org/drawingml/2006/table">
            <a:tbl>
              <a:tblPr firstRow="1" bandRow="1">
                <a:tableStyleId>{5C22544A-7EE6-4342-B048-85BDC9FD1C3A}</a:tableStyleId>
              </a:tblPr>
              <a:tblGrid>
                <a:gridCol w="2113280"/>
                <a:gridCol w="4058920"/>
                <a:gridCol w="2108199"/>
              </a:tblGrid>
              <a:tr h="461974">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tr>
              <a:tr h="1434087">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tr>
              <a:tr h="1434087">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tr>
              <a:tr h="1434087">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tr>
            </a:tbl>
          </a:graphicData>
        </a:graphic>
      </p:graphicFrame>
      <p:grpSp>
        <p:nvGrpSpPr>
          <p:cNvPr id="4" name="Group 4"/>
          <p:cNvGrpSpPr>
            <a:grpSpLocks/>
          </p:cNvGrpSpPr>
          <p:nvPr/>
        </p:nvGrpSpPr>
        <p:grpSpPr bwMode="auto">
          <a:xfrm>
            <a:off x="7141455" y="1451059"/>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968207" y="3969290"/>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090278" y="2600153"/>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val="3081068517"/>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487563"/>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7493" y="780376"/>
            <a:ext cx="8140700" cy="4435823"/>
          </a:xfrm>
          <a:prstGeom prst="rect">
            <a:avLst/>
          </a:prstGeom>
        </p:spPr>
      </p:pic>
    </p:spTree>
    <p:extLst>
      <p:ext uri="{BB962C8B-B14F-4D97-AF65-F5344CB8AC3E}">
        <p14:creationId xmlns:p14="http://schemas.microsoft.com/office/powerpoint/2010/main" val="4015214936"/>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539321"/>
          </a:xfrm>
        </p:spPr>
        <p:txBody>
          <a:bodyPr>
            <a:normAutofit fontScale="90000"/>
          </a:bodyPr>
          <a:lstStyle/>
          <a:p>
            <a:pPr>
              <a:defRPr/>
            </a:pPr>
            <a:r>
              <a:rPr lang="en-US" sz="3600" dirty="0" smtClean="0"/>
              <a:t>Protocol and Next Header Fields</a:t>
            </a:r>
          </a:p>
        </p:txBody>
      </p:sp>
      <p:sp>
        <p:nvSpPr>
          <p:cNvPr id="36" name="Content Placeholder 35"/>
          <p:cNvSpPr>
            <a:spLocks noGrp="1"/>
          </p:cNvSpPr>
          <p:nvPr>
            <p:ph idx="1"/>
          </p:nvPr>
        </p:nvSpPr>
        <p:spPr>
          <a:xfrm>
            <a:off x="869603" y="603849"/>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549275" y="2415136"/>
            <a:ext cx="8518513" cy="2933700"/>
            <a:chOff x="368300" y="3136900"/>
            <a:chExt cx="8518513" cy="3479800"/>
          </a:xfrm>
        </p:grpSpPr>
        <p:pic>
          <p:nvPicPr>
            <p:cNvPr id="3074" name="Picture 2"/>
            <p:cNvPicPr>
              <a:picLocks noChangeAspect="1" noChangeArrowheads="1"/>
            </p:cNvPicPr>
            <p:nvPr/>
          </p:nvPicPr>
          <p:blipFill>
            <a:blip r:embed="rId3" cstate="print"/>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cstate="print"/>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cstate="print"/>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cstate="print"/>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val="1886742946"/>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2152"/>
          </a:xfrm>
        </p:spPr>
        <p:txBody>
          <a:bodyPr/>
          <a:lstStyle/>
          <a:p>
            <a:r>
              <a:rPr lang="en-US" dirty="0" smtClean="0"/>
              <a:t>Extension Headers</a:t>
            </a:r>
            <a:endParaRPr lang="en-US" dirty="0"/>
          </a:p>
        </p:txBody>
      </p:sp>
      <p:sp>
        <p:nvSpPr>
          <p:cNvPr id="3" name="Content Placeholder 2"/>
          <p:cNvSpPr>
            <a:spLocks noGrp="1"/>
          </p:cNvSpPr>
          <p:nvPr>
            <p:ph idx="1"/>
          </p:nvPr>
        </p:nvSpPr>
        <p:spPr>
          <a:xfrm>
            <a:off x="549275" y="1341409"/>
            <a:ext cx="3840480" cy="4343400"/>
          </a:xfrm>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395016"/>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cstate="print"/>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708246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526255"/>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594405"/>
            <a:ext cx="8699499" cy="2040246"/>
          </a:xfrm>
        </p:spPr>
        <p:txBody>
          <a:bodyPr>
            <a:normAutofit/>
          </a:bodyPr>
          <a:lstStyle/>
          <a:p>
            <a:pPr lvl="0" algn="just">
              <a:defRPr/>
            </a:pPr>
            <a:r>
              <a:rPr lang="en-US" dirty="0" smtClean="0">
                <a:solidFill>
                  <a:srgbClr val="000000"/>
                </a:solidFill>
              </a:rPr>
              <a:t>Multiple extension headers (called a chain) may be included in an IPv6 packet.</a:t>
            </a:r>
          </a:p>
          <a:p>
            <a:pPr lvl="1" algn="just">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cstate="print"/>
          <a:stretch>
            <a:fillRect/>
          </a:stretch>
        </p:blipFill>
        <p:spPr bwMode="auto">
          <a:xfrm>
            <a:off x="4776779" y="2157166"/>
            <a:ext cx="4067175" cy="3034241"/>
          </a:xfrm>
          <a:prstGeom prst="rect">
            <a:avLst/>
          </a:prstGeom>
          <a:noFill/>
          <a:ln w="9525">
            <a:noFill/>
            <a:miter lim="800000"/>
            <a:headEnd/>
            <a:tailEnd/>
          </a:ln>
        </p:spPr>
      </p:pic>
      <p:sp>
        <p:nvSpPr>
          <p:cNvPr id="14" name="Content Placeholder 5"/>
          <p:cNvSpPr txBox="1">
            <a:spLocks/>
          </p:cNvSpPr>
          <p:nvPr/>
        </p:nvSpPr>
        <p:spPr bwMode="auto">
          <a:xfrm>
            <a:off x="400170" y="2039476"/>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just"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just"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just"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val="9116260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733710"/>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val="3199460447"/>
              </p:ext>
            </p:extLst>
          </p:nvPr>
        </p:nvGraphicFramePr>
        <p:xfrm>
          <a:off x="823665" y="1075524"/>
          <a:ext cx="8013700" cy="3677920"/>
        </p:xfrm>
        <a:graphic>
          <a:graphicData uri="http://schemas.openxmlformats.org/drawingml/2006/table">
            <a:tbl>
              <a:tblPr firstRow="1" bandRow="1">
                <a:tableStyleId>{5C22544A-7EE6-4342-B048-85BDC9FD1C3A}</a:tableStyleId>
              </a:tblPr>
              <a:tblGrid>
                <a:gridCol w="1524000"/>
                <a:gridCol w="4279900"/>
                <a:gridCol w="2209800"/>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tr>
            </a:tbl>
          </a:graphicData>
        </a:graphic>
      </p:graphicFrame>
    </p:spTree>
    <p:extLst>
      <p:ext uri="{BB962C8B-B14F-4D97-AF65-F5344CB8AC3E}">
        <p14:creationId xmlns:p14="http://schemas.microsoft.com/office/powerpoint/2010/main" val="2431353666"/>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7043"/>
          </a:xfrm>
        </p:spPr>
        <p:txBody>
          <a:bodyPr>
            <a:normAutofit fontScale="90000"/>
          </a:bodyPr>
          <a:lstStyle/>
          <a:p>
            <a:r>
              <a:rPr lang="en-US" dirty="0" smtClean="0"/>
              <a:t>MTU Discovery</a:t>
            </a:r>
            <a:endParaRPr lang="en-US" dirty="0"/>
          </a:p>
        </p:txBody>
      </p:sp>
      <p:sp>
        <p:nvSpPr>
          <p:cNvPr id="3" name="Content Placeholder 2"/>
          <p:cNvSpPr>
            <a:spLocks noGrp="1"/>
          </p:cNvSpPr>
          <p:nvPr>
            <p:ph idx="1"/>
          </p:nvPr>
        </p:nvSpPr>
        <p:spPr>
          <a:xfrm>
            <a:off x="756308" y="979099"/>
            <a:ext cx="8042276" cy="4343400"/>
          </a:xfrm>
        </p:spPr>
        <p:txBody>
          <a:bodyPr>
            <a:normAutofit fontScale="92500" lnSpcReduction="20000"/>
          </a:bodyPr>
          <a:lstStyle/>
          <a:p>
            <a:pPr algn="just"/>
            <a:r>
              <a:rPr lang="en-US" dirty="0" smtClean="0">
                <a:solidFill>
                  <a:srgbClr val="000000"/>
                </a:solidFill>
              </a:rPr>
              <a:t>IPv6 routers no longer perform fragmentation.</a:t>
            </a:r>
          </a:p>
          <a:p>
            <a:pPr algn="just"/>
            <a:r>
              <a:rPr lang="en-US" dirty="0" smtClean="0">
                <a:solidFill>
                  <a:srgbClr val="000000"/>
                </a:solidFill>
              </a:rPr>
              <a:t>A discovery process is used to determine the optimum MTU (</a:t>
            </a:r>
            <a:r>
              <a:rPr lang="en-US" b="1" dirty="0" smtClean="0">
                <a:solidFill>
                  <a:srgbClr val="000000"/>
                </a:solidFill>
              </a:rPr>
              <a:t>maximum transmission Unit</a:t>
            </a:r>
            <a:r>
              <a:rPr lang="en-US" dirty="0" smtClean="0">
                <a:solidFill>
                  <a:srgbClr val="000000"/>
                </a:solidFill>
              </a:rPr>
              <a:t>) to use during a given session. </a:t>
            </a:r>
          </a:p>
          <a:p>
            <a:pPr lvl="1" algn="just"/>
            <a:r>
              <a:rPr lang="en-US" dirty="0" smtClean="0">
                <a:solidFill>
                  <a:srgbClr val="000000"/>
                </a:solidFill>
              </a:rPr>
              <a:t>In this discovery process, the source IPv6 device attempts to send a packet at the size that is specified by the upper IP layers, for example, the transport and application layers. </a:t>
            </a:r>
          </a:p>
          <a:p>
            <a:pPr algn="just"/>
            <a:r>
              <a:rPr lang="en-US" dirty="0" smtClean="0">
                <a:solidFill>
                  <a:srgbClr val="000000"/>
                </a:solidFill>
              </a:rPr>
              <a:t>If the device receives an </a:t>
            </a:r>
            <a:r>
              <a:rPr lang="en-US" b="1" dirty="0" smtClean="0">
                <a:solidFill>
                  <a:srgbClr val="000000"/>
                </a:solidFill>
              </a:rPr>
              <a:t>Internet Control Message Protocol </a:t>
            </a:r>
            <a:r>
              <a:rPr lang="en-US" dirty="0" smtClean="0">
                <a:solidFill>
                  <a:srgbClr val="000000"/>
                </a:solidFill>
              </a:rPr>
              <a:t>(ICMP) “packet too big” message, it retransmits the MTU discover packet with a smaller MTU; this process is repeated until the device receives a response that the discover packet arrived intact. </a:t>
            </a:r>
          </a:p>
          <a:p>
            <a:pPr algn="just"/>
            <a:r>
              <a:rPr lang="en-US" dirty="0" smtClean="0">
                <a:solidFill>
                  <a:srgbClr val="000000"/>
                </a:solidFill>
              </a:rPr>
              <a:t>The device then sets the MTU for the session.</a:t>
            </a:r>
          </a:p>
        </p:txBody>
      </p:sp>
    </p:spTree>
    <p:extLst>
      <p:ext uri="{BB962C8B-B14F-4D97-AF65-F5344CB8AC3E}">
        <p14:creationId xmlns:p14="http://schemas.microsoft.com/office/powerpoint/2010/main" val="38223545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5669"/>
          </a:xfrm>
        </p:spPr>
        <p:txBody>
          <a:bodyPr/>
          <a:lstStyle/>
          <a:p>
            <a:r>
              <a:rPr lang="en-US" dirty="0" smtClean="0"/>
              <a:t>New IPv6 Features</a:t>
            </a:r>
            <a:endParaRPr lang="en-US" dirty="0"/>
          </a:p>
        </p:txBody>
      </p:sp>
      <p:sp>
        <p:nvSpPr>
          <p:cNvPr id="3" name="Content Placeholder 2"/>
          <p:cNvSpPr>
            <a:spLocks noGrp="1"/>
          </p:cNvSpPr>
          <p:nvPr>
            <p:ph idx="1"/>
          </p:nvPr>
        </p:nvSpPr>
        <p:spPr>
          <a:xfrm>
            <a:off x="816694" y="858329"/>
            <a:ext cx="8042276" cy="4343400"/>
          </a:xfrm>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val="3528142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5450"/>
          </a:xfrm>
        </p:spPr>
        <p:txBody>
          <a:bodyPr/>
          <a:lstStyle/>
          <a:p>
            <a:r>
              <a:rPr lang="en-US" dirty="0" smtClean="0"/>
              <a:t>Is IPv4 Obsolete?</a:t>
            </a:r>
            <a:endParaRPr lang="en-US" dirty="0"/>
          </a:p>
        </p:txBody>
      </p:sp>
      <p:sp>
        <p:nvSpPr>
          <p:cNvPr id="3" name="Content Placeholder 2"/>
          <p:cNvSpPr>
            <a:spLocks noGrp="1"/>
          </p:cNvSpPr>
          <p:nvPr>
            <p:ph idx="1"/>
          </p:nvPr>
        </p:nvSpPr>
        <p:spPr>
          <a:xfrm>
            <a:off x="704550" y="1013605"/>
            <a:ext cx="8042276" cy="4343400"/>
          </a:xfrm>
        </p:spPr>
        <p:txBody>
          <a:bodyPr>
            <a:normAutofit/>
          </a:bodyPr>
          <a:lstStyle/>
          <a:p>
            <a:pPr algn="just"/>
            <a:r>
              <a:rPr lang="en-US" dirty="0" smtClean="0">
                <a:solidFill>
                  <a:srgbClr val="000000"/>
                </a:solidFill>
              </a:rPr>
              <a:t>IPv4 is in no danger of disappearing overnight. </a:t>
            </a:r>
          </a:p>
          <a:p>
            <a:pPr lvl="1" algn="just"/>
            <a:r>
              <a:rPr lang="en-US" dirty="0" smtClean="0">
                <a:solidFill>
                  <a:srgbClr val="000000"/>
                </a:solidFill>
              </a:rPr>
              <a:t>It will coexist with IPv6 and then gradually be replaced. </a:t>
            </a:r>
          </a:p>
          <a:p>
            <a:pPr algn="just"/>
            <a:r>
              <a:rPr lang="en-US" dirty="0" smtClean="0">
                <a:solidFill>
                  <a:srgbClr val="000000"/>
                </a:solidFill>
              </a:rPr>
              <a:t>IPv6 provides many transition options including:</a:t>
            </a:r>
          </a:p>
          <a:p>
            <a:pPr lvl="1" algn="just"/>
            <a:r>
              <a:rPr lang="en-US" b="1" dirty="0" smtClean="0">
                <a:solidFill>
                  <a:srgbClr val="000000"/>
                </a:solidFill>
              </a:rPr>
              <a:t>Dual stack: </a:t>
            </a:r>
          </a:p>
          <a:p>
            <a:pPr lvl="2" algn="just"/>
            <a:r>
              <a:rPr lang="en-US" dirty="0" smtClean="0">
                <a:solidFill>
                  <a:srgbClr val="000000"/>
                </a:solidFill>
              </a:rPr>
              <a:t>Both IPv4 and IPv6 are configured and run simultaneously on the interface. </a:t>
            </a:r>
          </a:p>
          <a:p>
            <a:pPr lvl="1" algn="just"/>
            <a:r>
              <a:rPr lang="en-US" b="1" dirty="0" smtClean="0">
                <a:solidFill>
                  <a:srgbClr val="000000"/>
                </a:solidFill>
              </a:rPr>
              <a:t>IPv6-to-IPv4 (6to4) </a:t>
            </a:r>
            <a:r>
              <a:rPr lang="en-US" dirty="0" smtClean="0">
                <a:solidFill>
                  <a:srgbClr val="000000"/>
                </a:solidFill>
              </a:rPr>
              <a:t>tunneling and IPv4-compatible tunneling.</a:t>
            </a:r>
          </a:p>
          <a:p>
            <a:pPr lvl="1" algn="just"/>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val="8378566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6054"/>
          </a:xfrm>
        </p:spPr>
        <p:txBody>
          <a:bodyPr/>
          <a:lstStyle/>
          <a:p>
            <a:r>
              <a:rPr lang="en-US" dirty="0" smtClean="0"/>
              <a:t>IPv6 Addressing Overview</a:t>
            </a:r>
            <a:endParaRPr lang="en-US" dirty="0"/>
          </a:p>
        </p:txBody>
      </p:sp>
      <p:sp>
        <p:nvSpPr>
          <p:cNvPr id="3" name="Content Placeholder 2"/>
          <p:cNvSpPr>
            <a:spLocks noGrp="1"/>
          </p:cNvSpPr>
          <p:nvPr>
            <p:ph idx="1"/>
          </p:nvPr>
        </p:nvSpPr>
        <p:spPr>
          <a:xfrm>
            <a:off x="647700" y="1203860"/>
            <a:ext cx="8042276" cy="2410608"/>
          </a:xfrm>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274640141"/>
              </p:ext>
            </p:extLst>
          </p:nvPr>
        </p:nvGraphicFramePr>
        <p:xfrm>
          <a:off x="650876" y="279759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val="36632570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477807" y="177914"/>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477807" y="733199"/>
            <a:ext cx="8520354" cy="17770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cstate="print"/>
          <a:stretch>
            <a:fillRect/>
          </a:stretch>
        </p:blipFill>
        <p:spPr bwMode="auto">
          <a:xfrm>
            <a:off x="723069" y="2315306"/>
            <a:ext cx="7886700" cy="2921000"/>
          </a:xfrm>
          <a:prstGeom prst="rect">
            <a:avLst/>
          </a:prstGeom>
          <a:noFill/>
          <a:ln w="9525">
            <a:noFill/>
            <a:miter lim="800000"/>
            <a:headEnd/>
            <a:tailEnd/>
          </a:ln>
        </p:spPr>
      </p:pic>
    </p:spTree>
    <p:extLst>
      <p:ext uri="{BB962C8B-B14F-4D97-AF65-F5344CB8AC3E}">
        <p14:creationId xmlns:p14="http://schemas.microsoft.com/office/powerpoint/2010/main" val="13335921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a:xfrm>
            <a:off x="549275" y="107576"/>
            <a:ext cx="8042276" cy="617043"/>
          </a:xfrm>
        </p:spPr>
        <p:txBody>
          <a:bodyPr/>
          <a:lstStyle/>
          <a:p>
            <a:pPr>
              <a:defRPr/>
            </a:pPr>
            <a:r>
              <a:rPr lang="en-US" dirty="0" smtClean="0"/>
              <a:t>IPv6 Address Specifics</a:t>
            </a:r>
          </a:p>
        </p:txBody>
      </p:sp>
      <p:sp>
        <p:nvSpPr>
          <p:cNvPr id="1674243" name="Rectangle 3"/>
          <p:cNvSpPr>
            <a:spLocks noGrp="1" noChangeArrowheads="1"/>
          </p:cNvSpPr>
          <p:nvPr>
            <p:ph idx="1"/>
          </p:nvPr>
        </p:nvSpPr>
        <p:spPr>
          <a:xfrm>
            <a:off x="756309" y="724619"/>
            <a:ext cx="8042276" cy="4343400"/>
          </a:xfrm>
        </p:spPr>
        <p:txBody>
          <a:bodyPr>
            <a:normAutofit fontScale="925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a:t>
            </a:r>
            <a:r>
              <a:rPr lang="en-US" b="1" dirty="0" smtClean="0">
                <a:solidFill>
                  <a:srgbClr val="000000"/>
                </a:solidFill>
              </a:rPr>
              <a:t>it consists of 8, 16-bit segments</a:t>
            </a:r>
            <a:r>
              <a:rPr lang="en-US" dirty="0" smtClean="0">
                <a:solidFill>
                  <a:srgbClr val="000000"/>
                </a:solidFill>
              </a:rPr>
              <a:t> separated with colons between each </a:t>
            </a:r>
            <a:r>
              <a:rPr lang="en-US" b="1" dirty="0" smtClean="0">
                <a:solidFill>
                  <a:srgbClr val="000000"/>
                </a:solidFill>
              </a:rPr>
              <a:t>set of four hex digits </a:t>
            </a:r>
            <a:r>
              <a:rPr lang="en-US" dirty="0" smtClean="0">
                <a:solidFill>
                  <a:srgbClr val="000000"/>
                </a:solidFill>
              </a:rPr>
              <a:t>(16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val="24325105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4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4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4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4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74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74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74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193728"/>
            <a:ext cx="8042276" cy="526455"/>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764935" y="939477"/>
            <a:ext cx="8042276" cy="3313346"/>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val="33379340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7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7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7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a:xfrm>
            <a:off x="549275" y="107576"/>
            <a:ext cx="8042276" cy="686054"/>
          </a:xfrm>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943138"/>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966584"/>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3876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0165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48420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44700" y="3016250"/>
            <a:ext cx="406400" cy="5176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016250"/>
            <a:ext cx="667109" cy="5811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val="2875389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a:xfrm>
            <a:off x="549275" y="107576"/>
            <a:ext cx="8042276" cy="548032"/>
          </a:xfrm>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57266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57266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47188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297419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366840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2261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470659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10276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val="3138715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67894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885705" y="884652"/>
            <a:ext cx="8042276" cy="2910971"/>
          </a:xfrm>
        </p:spPr>
        <p:txBody>
          <a:bodyPr/>
          <a:lstStyle/>
          <a:p>
            <a:pPr algn="just"/>
            <a:r>
              <a:rPr lang="en-US" dirty="0" smtClean="0">
                <a:solidFill>
                  <a:srgbClr val="000000"/>
                </a:solidFill>
              </a:rPr>
              <a:t>An IPv6 address consists of two parts: </a:t>
            </a:r>
          </a:p>
          <a:p>
            <a:pPr lvl="1" algn="just"/>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lgn="just"/>
            <a:r>
              <a:rPr lang="en-US" dirty="0" smtClean="0">
                <a:solidFill>
                  <a:srgbClr val="000000"/>
                </a:solidFill>
              </a:rPr>
              <a:t>Usually 64-bits in length. </a:t>
            </a:r>
          </a:p>
          <a:p>
            <a:pPr lvl="1" algn="just"/>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lgn="just"/>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1842468165"/>
              </p:ext>
            </p:extLst>
          </p:nvPr>
        </p:nvGraphicFramePr>
        <p:xfrm>
          <a:off x="689505" y="3672517"/>
          <a:ext cx="8039100" cy="1121034"/>
        </p:xfrm>
        <a:graphic>
          <a:graphicData uri="http://schemas.openxmlformats.org/drawingml/2006/table">
            <a:tbl>
              <a:tblPr firstRow="1" bandRow="1">
                <a:tableStyleId>{2D5ABB26-0587-4C30-8999-92F81FD0307C}</a:tableStyleId>
              </a:tblPr>
              <a:tblGrid>
                <a:gridCol w="2009775"/>
                <a:gridCol w="2009775"/>
                <a:gridCol w="2009775"/>
                <a:gridCol w="2009775"/>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0" name="Line 27"/>
          <p:cNvSpPr>
            <a:spLocks noChangeShapeType="1"/>
          </p:cNvSpPr>
          <p:nvPr/>
        </p:nvSpPr>
        <p:spPr bwMode="auto">
          <a:xfrm>
            <a:off x="46388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4819716"/>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4819716"/>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192394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6"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599958"/>
          </a:xfrm>
        </p:spPr>
        <p:txBody>
          <a:bodyPr/>
          <a:lstStyle/>
          <a:p>
            <a:r>
              <a:rPr lang="en-US" dirty="0" smtClean="0"/>
              <a:t>Subnet Prefix</a:t>
            </a:r>
          </a:p>
        </p:txBody>
      </p:sp>
      <p:sp>
        <p:nvSpPr>
          <p:cNvPr id="45059" name="Rectangle 3"/>
          <p:cNvSpPr>
            <a:spLocks noGrp="1" noChangeArrowheads="1"/>
          </p:cNvSpPr>
          <p:nvPr>
            <p:ph idx="1"/>
          </p:nvPr>
        </p:nvSpPr>
        <p:spPr>
          <a:xfrm>
            <a:off x="549275" y="793630"/>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val="5416915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505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617211"/>
          </a:xfrm>
        </p:spPr>
        <p:txBody>
          <a:bodyPr/>
          <a:lstStyle/>
          <a:p>
            <a:r>
              <a:rPr lang="en-US" dirty="0" smtClean="0"/>
              <a:t>Subnet Prefix</a:t>
            </a:r>
          </a:p>
        </p:txBody>
      </p:sp>
      <p:sp>
        <p:nvSpPr>
          <p:cNvPr id="45059" name="Rectangle 3"/>
          <p:cNvSpPr>
            <a:spLocks noGrp="1" noChangeArrowheads="1"/>
          </p:cNvSpPr>
          <p:nvPr>
            <p:ph idx="1"/>
          </p:nvPr>
        </p:nvSpPr>
        <p:spPr>
          <a:xfrm>
            <a:off x="764935" y="884208"/>
            <a:ext cx="8042276" cy="4343400"/>
          </a:xfrm>
        </p:spPr>
        <p:txBody>
          <a:bodyPr>
            <a:normAutofit lnSpcReduction="10000"/>
          </a:bodyPr>
          <a:lstStyle/>
          <a:p>
            <a:pPr algn="just"/>
            <a:r>
              <a:rPr lang="en-US" dirty="0" smtClean="0">
                <a:solidFill>
                  <a:srgbClr val="000000"/>
                </a:solidFill>
              </a:rPr>
              <a:t>The prefix length is almost always /64.</a:t>
            </a:r>
          </a:p>
          <a:p>
            <a:pPr lvl="1" algn="just"/>
            <a:r>
              <a:rPr lang="en-US" dirty="0" smtClean="0">
                <a:solidFill>
                  <a:srgbClr val="000000"/>
                </a:solidFill>
              </a:rPr>
              <a:t>However, IPv6 rules allow for either shorter or longer prefixes</a:t>
            </a:r>
          </a:p>
          <a:p>
            <a:pPr lvl="1" algn="just"/>
            <a:r>
              <a:rPr lang="en-US" dirty="0" smtClean="0">
                <a:solidFill>
                  <a:srgbClr val="000000"/>
                </a:solidFill>
              </a:rPr>
              <a:t>Although prefixes shorter than /64 can be assigned to a device (e.g., /60), it is considered bad practice and has no real application.</a:t>
            </a:r>
          </a:p>
          <a:p>
            <a:pPr algn="just"/>
            <a:r>
              <a:rPr lang="en-US" dirty="0" smtClean="0">
                <a:solidFill>
                  <a:srgbClr val="000000"/>
                </a:solidFill>
              </a:rPr>
              <a:t>Deploying a /64 IPv6 prefix on a device:</a:t>
            </a:r>
          </a:p>
          <a:p>
            <a:pPr lvl="1" algn="just"/>
            <a:r>
              <a:rPr lang="en-US" dirty="0" smtClean="0">
                <a:solidFill>
                  <a:srgbClr val="000000"/>
                </a:solidFill>
              </a:rPr>
              <a:t>Is pre-subscribed by RFC3177 (IAB/IESG Recommendations on IPv6 Address Allocations to Sites)</a:t>
            </a:r>
          </a:p>
          <a:p>
            <a:pPr lvl="1" algn="just"/>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val="14929426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8416"/>
          </a:xfrm>
        </p:spPr>
        <p:txBody>
          <a:bodyPr/>
          <a:lstStyle/>
          <a:p>
            <a:r>
              <a:rPr lang="en-US" dirty="0" smtClean="0"/>
              <a:t>Interface Identifiers</a:t>
            </a:r>
            <a:endParaRPr lang="en-US" dirty="0"/>
          </a:p>
        </p:txBody>
      </p:sp>
      <p:sp>
        <p:nvSpPr>
          <p:cNvPr id="5" name="Content Placeholder 4"/>
          <p:cNvSpPr>
            <a:spLocks noGrp="1"/>
          </p:cNvSpPr>
          <p:nvPr>
            <p:ph idx="1"/>
          </p:nvPr>
        </p:nvSpPr>
        <p:spPr>
          <a:xfrm>
            <a:off x="756309" y="746185"/>
            <a:ext cx="8042276" cy="4343400"/>
          </a:xfrm>
        </p:spPr>
        <p:txBody>
          <a:bodyPr>
            <a:normAutofit fontScale="92500" lnSpcReduction="10000"/>
          </a:bodyPr>
          <a:lstStyle/>
          <a:p>
            <a:pPr algn="just"/>
            <a:r>
              <a:rPr lang="en-US" dirty="0" smtClean="0">
                <a:solidFill>
                  <a:srgbClr val="000000"/>
                </a:solidFill>
              </a:rPr>
              <a:t>IPv6 addresses on a link must be unique.</a:t>
            </a:r>
          </a:p>
          <a:p>
            <a:pPr lvl="1" algn="just"/>
            <a:r>
              <a:rPr lang="en-US" dirty="0" smtClean="0">
                <a:solidFill>
                  <a:srgbClr val="000000"/>
                </a:solidFill>
              </a:rPr>
              <a:t>Although they all share the same 64-bit subnet prefix they are made unique by the interface ID.</a:t>
            </a:r>
          </a:p>
          <a:p>
            <a:pPr algn="just"/>
            <a:r>
              <a:rPr lang="en-US" dirty="0" smtClean="0">
                <a:solidFill>
                  <a:srgbClr val="000000"/>
                </a:solidFill>
              </a:rPr>
              <a:t>Because the prefix length is fixed and well-known (64-bits), IPv6 hosts can automatically create a unique IPv6 address. </a:t>
            </a:r>
          </a:p>
          <a:p>
            <a:pPr algn="just"/>
            <a:r>
              <a:rPr lang="en-US" dirty="0" smtClean="0">
                <a:solidFill>
                  <a:srgbClr val="000000"/>
                </a:solidFill>
              </a:rPr>
              <a:t>For example, the following Layer 2 protocols can dynamically create the IPv6 address interface ID:</a:t>
            </a:r>
          </a:p>
          <a:p>
            <a:pPr lvl="2" algn="just"/>
            <a:r>
              <a:rPr lang="en-US" sz="2000" dirty="0" smtClean="0">
                <a:solidFill>
                  <a:srgbClr val="000000"/>
                </a:solidFill>
              </a:rPr>
              <a:t>Ethernet (using the EUI-64 format discussed later)</a:t>
            </a:r>
          </a:p>
          <a:p>
            <a:pPr lvl="2" algn="just"/>
            <a:r>
              <a:rPr lang="en-US" sz="2000" dirty="0" smtClean="0">
                <a:solidFill>
                  <a:srgbClr val="000000"/>
                </a:solidFill>
              </a:rPr>
              <a:t>PPP</a:t>
            </a:r>
          </a:p>
          <a:p>
            <a:pPr lvl="2" algn="just"/>
            <a:r>
              <a:rPr lang="en-US" sz="2000" dirty="0" smtClean="0">
                <a:solidFill>
                  <a:srgbClr val="000000"/>
                </a:solidFill>
              </a:rPr>
              <a:t>HDLC</a:t>
            </a:r>
          </a:p>
          <a:p>
            <a:pPr lvl="2" algn="just"/>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13093897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565032"/>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val="44814226"/>
              </p:ext>
            </p:extLst>
          </p:nvPr>
        </p:nvGraphicFramePr>
        <p:xfrm>
          <a:off x="549275" y="543463"/>
          <a:ext cx="8331200" cy="4929638"/>
        </p:xfrm>
        <a:graphic>
          <a:graphicData uri="http://schemas.openxmlformats.org/drawingml/2006/table">
            <a:tbl>
              <a:tblPr firstRow="1" bandRow="1">
                <a:tableStyleId>{5C22544A-7EE6-4342-B048-85BDC9FD1C3A}</a:tableStyleId>
              </a:tblPr>
              <a:tblGrid>
                <a:gridCol w="2335432"/>
                <a:gridCol w="5995768"/>
              </a:tblGrid>
              <a:tr h="600228">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tr>
              <a:tr h="606234">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tr>
              <a:tr h="67840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tr>
            </a:tbl>
          </a:graphicData>
        </a:graphic>
      </p:graphicFrame>
    </p:spTree>
    <p:extLst>
      <p:ext uri="{BB962C8B-B14F-4D97-AF65-F5344CB8AC3E}">
        <p14:creationId xmlns:p14="http://schemas.microsoft.com/office/powerpoint/2010/main" val="372401660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963" y="2409839"/>
            <a:ext cx="8532159" cy="549021"/>
          </a:xfrm>
        </p:spPr>
        <p:txBody>
          <a:bodyPr>
            <a:normAutofit fontScale="90000"/>
          </a:bodyPr>
          <a:lstStyle/>
          <a:p>
            <a:r>
              <a:rPr lang="en-GB" dirty="0" smtClean="0"/>
              <a:t>Questions!</a:t>
            </a:r>
            <a:endParaRPr lang="en-GB" dirty="0"/>
          </a:p>
        </p:txBody>
      </p:sp>
    </p:spTree>
    <p:extLst>
      <p:ext uri="{BB962C8B-B14F-4D97-AF65-F5344CB8AC3E}">
        <p14:creationId xmlns:p14="http://schemas.microsoft.com/office/powerpoint/2010/main" val="349220726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a:xfrm>
            <a:off x="549275" y="107576"/>
            <a:ext cx="8042276" cy="470394"/>
          </a:xfrm>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719348" y="730610"/>
            <a:ext cx="8001958"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138190" y="2476798"/>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330461"/>
            <a:ext cx="8520354" cy="1035170"/>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85000" lnSpcReduction="20000"/>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val="2972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674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674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674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674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a:xfrm>
            <a:off x="983410" y="107576"/>
            <a:ext cx="7608139" cy="625669"/>
          </a:xfrm>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a:xfrm>
            <a:off x="859826" y="875582"/>
            <a:ext cx="8042276" cy="4343400"/>
          </a:xfrm>
        </p:spPr>
        <p:txBody>
          <a:bodyPr/>
          <a:lstStyle/>
          <a:p>
            <a:pPr algn="just"/>
            <a:r>
              <a:rPr lang="en-US" dirty="0" smtClean="0">
                <a:solidFill>
                  <a:srgbClr val="000000"/>
                </a:solidFill>
              </a:rPr>
              <a:t>Site-local addresses allowed devices in the same organization, or site, to exchange data. </a:t>
            </a:r>
          </a:p>
          <a:p>
            <a:pPr lvl="1" algn="just"/>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pPr algn="just"/>
            <a:r>
              <a:rPr lang="en-US" dirty="0" smtClean="0">
                <a:solidFill>
                  <a:srgbClr val="000000"/>
                </a:solidFill>
              </a:rPr>
              <a:t>They are analogous to IPv4's private address classes.</a:t>
            </a:r>
          </a:p>
          <a:p>
            <a:pPr lvl="1" algn="just"/>
            <a:r>
              <a:rPr lang="en-US" dirty="0" smtClean="0">
                <a:solidFill>
                  <a:srgbClr val="000000"/>
                </a:solidFill>
              </a:rPr>
              <a:t>However, using them would also mean that NAT would be required and addresses would again not be end-to-end. </a:t>
            </a:r>
          </a:p>
          <a:p>
            <a:pPr algn="just"/>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val="35355455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1017913" y="150624"/>
            <a:ext cx="7659898" cy="582621"/>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851193" y="870646"/>
            <a:ext cx="8042276" cy="4343400"/>
          </a:xfrm>
        </p:spPr>
        <p:txBody>
          <a:bodyPr>
            <a:normAutofit fontScale="92500" lnSpcReduction="20000"/>
          </a:bodyPr>
          <a:lstStyle/>
          <a:p>
            <a:pPr algn="just"/>
            <a:r>
              <a:rPr lang="en-US" dirty="0" smtClean="0">
                <a:solidFill>
                  <a:srgbClr val="000000"/>
                </a:solidFill>
              </a:rPr>
              <a:t>An interface can have multiple IPv6 addresses simultaneously configured and enabled on it.</a:t>
            </a:r>
          </a:p>
          <a:p>
            <a:pPr lvl="1" algn="just"/>
            <a:r>
              <a:rPr lang="en-US" dirty="0" smtClean="0">
                <a:solidFill>
                  <a:srgbClr val="000000"/>
                </a:solidFill>
              </a:rPr>
              <a:t>However, it must have a link-local address.</a:t>
            </a:r>
          </a:p>
          <a:p>
            <a:pPr algn="just"/>
            <a:r>
              <a:rPr lang="en-US" dirty="0" smtClean="0">
                <a:solidFill>
                  <a:srgbClr val="000000"/>
                </a:solidFill>
              </a:rPr>
              <a:t>Typically, an interface is assigned a link-local and one (or more) global IPv6 address. </a:t>
            </a:r>
          </a:p>
          <a:p>
            <a:pPr lvl="1" algn="just"/>
            <a:r>
              <a:rPr lang="en-US" dirty="0" smtClean="0">
                <a:solidFill>
                  <a:srgbClr val="000000"/>
                </a:solidFill>
              </a:rPr>
              <a:t>For example, an Ethernet interface can have:</a:t>
            </a:r>
          </a:p>
          <a:p>
            <a:pPr lvl="2" algn="just"/>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lgn="just"/>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pPr algn="just"/>
            <a:r>
              <a:rPr lang="en-US" dirty="0" smtClean="0">
                <a:solidFill>
                  <a:srgbClr val="000000"/>
                </a:solidFill>
              </a:rPr>
              <a:t>Note:</a:t>
            </a:r>
          </a:p>
          <a:p>
            <a:pPr lvl="1" algn="just"/>
            <a:r>
              <a:rPr lang="en-US" dirty="0" smtClean="0">
                <a:solidFill>
                  <a:srgbClr val="000000"/>
                </a:solidFill>
              </a:rPr>
              <a:t>An interface could also be configured to simultaneously support IPv4 and IPv6 addresses.</a:t>
            </a:r>
          </a:p>
          <a:p>
            <a:pPr lvl="1" algn="just"/>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val="306183289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31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31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31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31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31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31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31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31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31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694849"/>
          </a:xfrm>
        </p:spPr>
        <p:txBody>
          <a:bodyPr/>
          <a:lstStyle/>
          <a:p>
            <a:r>
              <a:rPr lang="en-US" dirty="0" smtClean="0"/>
              <a:t>IPv6 Link-Local Address</a:t>
            </a:r>
          </a:p>
        </p:txBody>
      </p:sp>
      <p:sp>
        <p:nvSpPr>
          <p:cNvPr id="1784835" name="Rectangle 3"/>
          <p:cNvSpPr>
            <a:spLocks noGrp="1" noChangeArrowheads="1"/>
          </p:cNvSpPr>
          <p:nvPr>
            <p:ph idx="1"/>
          </p:nvPr>
        </p:nvSpPr>
        <p:spPr>
          <a:xfrm>
            <a:off x="824175" y="856722"/>
            <a:ext cx="8042276" cy="2464448"/>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3834663"/>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472139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val="1180483996"/>
              </p:ext>
            </p:extLst>
          </p:nvPr>
        </p:nvGraphicFramePr>
        <p:xfrm>
          <a:off x="593969" y="403041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06769" y="3524142"/>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478096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8187" y="4334165"/>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3524142"/>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2946982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1" grpId="0"/>
      <p:bldP spid="3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552387"/>
          </a:xfrm>
        </p:spPr>
        <p:txBody>
          <a:bodyPr/>
          <a:lstStyle/>
          <a:p>
            <a:r>
              <a:rPr lang="en-US" sz="3600" dirty="0" smtClean="0"/>
              <a:t>IPv6 Link-Local Address</a:t>
            </a:r>
          </a:p>
        </p:txBody>
      </p:sp>
      <p:sp>
        <p:nvSpPr>
          <p:cNvPr id="1784835" name="Rectangle 3"/>
          <p:cNvSpPr>
            <a:spLocks noGrp="1" noChangeArrowheads="1"/>
          </p:cNvSpPr>
          <p:nvPr>
            <p:ph idx="1"/>
          </p:nvPr>
        </p:nvSpPr>
        <p:spPr>
          <a:xfrm>
            <a:off x="859811" y="746391"/>
            <a:ext cx="8042276" cy="2574687"/>
          </a:xfrm>
        </p:spPr>
        <p:txBody>
          <a:bodyPr>
            <a:normAutofit lnSpcReduction="10000"/>
          </a:bodyPr>
          <a:lstStyle/>
          <a:p>
            <a:pPr marL="236538" lvl="1" algn="just">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lgn="just"/>
            <a:r>
              <a:rPr lang="en-US" sz="2000" dirty="0" smtClean="0">
                <a:solidFill>
                  <a:srgbClr val="000000"/>
                </a:solidFill>
              </a:rPr>
              <a:t>Packets with a link-local destination must stay on the link where they have been generated. </a:t>
            </a:r>
          </a:p>
          <a:p>
            <a:pPr lvl="1" algn="just"/>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345554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27932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val="990685632"/>
              </p:ext>
            </p:extLst>
          </p:nvPr>
        </p:nvGraphicFramePr>
        <p:xfrm>
          <a:off x="617415" y="402704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30215" y="3671440"/>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49455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5181" y="4489449"/>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367144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val="21120746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712018"/>
          </a:xfrm>
        </p:spPr>
        <p:txBody>
          <a:bodyPr/>
          <a:lstStyle/>
          <a:p>
            <a:r>
              <a:rPr lang="en-US" dirty="0" smtClean="0"/>
              <a:t>IPv6 Link-Local Address</a:t>
            </a:r>
          </a:p>
        </p:txBody>
      </p:sp>
      <p:sp>
        <p:nvSpPr>
          <p:cNvPr id="1784835" name="Rectangle 3"/>
          <p:cNvSpPr>
            <a:spLocks noGrp="1" noChangeArrowheads="1"/>
          </p:cNvSpPr>
          <p:nvPr>
            <p:ph idx="1"/>
          </p:nvPr>
        </p:nvSpPr>
        <p:spPr>
          <a:xfrm>
            <a:off x="847621" y="833276"/>
            <a:ext cx="8042276" cy="2254981"/>
          </a:xfrm>
        </p:spPr>
        <p:txBody>
          <a:bodyPr>
            <a:normAutofit/>
          </a:bodyPr>
          <a:lstStyle/>
          <a:p>
            <a:pPr algn="just"/>
            <a:r>
              <a:rPr lang="en-US" sz="2000" dirty="0" smtClean="0">
                <a:solidFill>
                  <a:srgbClr val="000000"/>
                </a:solidFill>
              </a:rPr>
              <a:t>When communicating with a link-local address, the outgoing interface must be specified because every interface is connected to FE80::/10. </a:t>
            </a:r>
          </a:p>
          <a:p>
            <a:pPr lvl="1" algn="just"/>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318531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00909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15341069"/>
              </p:ext>
            </p:extLst>
          </p:nvPr>
        </p:nvGraphicFramePr>
        <p:xfrm>
          <a:off x="617415" y="375681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8" name="TextBox 17"/>
          <p:cNvSpPr txBox="1"/>
          <p:nvPr/>
        </p:nvSpPr>
        <p:spPr>
          <a:xfrm>
            <a:off x="1430215" y="3401210"/>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4683910"/>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4211233"/>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3401210"/>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35046693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8" grpId="0"/>
      <p:bldP spid="19" grpId="0"/>
      <p:bldP spid="2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50087" y="110051"/>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46805" y="924764"/>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2426240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40447"/>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60546" y="649340"/>
            <a:ext cx="8520354" cy="2452688"/>
          </a:xfrm>
        </p:spPr>
        <p:txBody>
          <a:bodyPr>
            <a:normAutofit/>
          </a:bodyPr>
          <a:lstStyle/>
          <a:p>
            <a:pPr algn="just"/>
            <a:r>
              <a:rPr lang="en-US" sz="2200" dirty="0" smtClean="0">
                <a:solidFill>
                  <a:srgbClr val="000000"/>
                </a:solidFill>
              </a:rPr>
              <a:t>A global unicast address is an IPv6 address from the global public unicast prefix (2001::/16). </a:t>
            </a:r>
          </a:p>
          <a:p>
            <a:pPr lvl="1" algn="just"/>
            <a:r>
              <a:rPr lang="en-US" dirty="0" smtClean="0">
                <a:solidFill>
                  <a:srgbClr val="000000"/>
                </a:solidFill>
              </a:rPr>
              <a:t>The structure enables aggregation of routing prefixes to reduce the number of routing table entries in the global routing table. </a:t>
            </a:r>
          </a:p>
          <a:p>
            <a:pPr algn="just"/>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cstate="print"/>
          <a:stretch>
            <a:fillRect/>
          </a:stretch>
        </p:blipFill>
        <p:spPr bwMode="auto">
          <a:xfrm>
            <a:off x="279400" y="2972387"/>
            <a:ext cx="8521700" cy="2522640"/>
          </a:xfrm>
          <a:prstGeom prst="rect">
            <a:avLst/>
          </a:prstGeom>
          <a:noFill/>
          <a:ln w="9525">
            <a:noFill/>
            <a:miter lim="800000"/>
            <a:headEnd/>
            <a:tailEnd/>
          </a:ln>
        </p:spPr>
      </p:pic>
    </p:spTree>
    <p:extLst>
      <p:ext uri="{BB962C8B-B14F-4D97-AF65-F5344CB8AC3E}">
        <p14:creationId xmlns:p14="http://schemas.microsoft.com/office/powerpoint/2010/main" val="3077505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08" y="99448"/>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77798" y="666756"/>
            <a:ext cx="8520354" cy="1912542"/>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2972038"/>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2592626"/>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330688"/>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2630726"/>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2972038"/>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295933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val="198748205"/>
              </p:ext>
            </p:extLst>
          </p:nvPr>
        </p:nvGraphicFramePr>
        <p:xfrm>
          <a:off x="558800" y="3543538"/>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84" name="TextBox 83"/>
          <p:cNvSpPr txBox="1"/>
          <p:nvPr/>
        </p:nvSpPr>
        <p:spPr>
          <a:xfrm>
            <a:off x="1600200" y="3187938"/>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280138"/>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3777158"/>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187938"/>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4610338"/>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3734799"/>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187938"/>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4940538"/>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3443079"/>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187938"/>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4978857"/>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3554104"/>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10595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8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8"/>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animBg="1"/>
      <p:bldP spid="78" grpId="0"/>
      <p:bldP spid="79" grpId="0"/>
      <p:bldP spid="80" grpId="0"/>
      <p:bldP spid="81" grpId="0" animBg="1"/>
      <p:bldP spid="82" grpId="0" animBg="1"/>
      <p:bldP spid="84" grpId="0"/>
      <p:bldP spid="85" grpId="0"/>
      <p:bldP spid="87" grpId="0"/>
      <p:bldP spid="88" grpId="0"/>
      <p:bldP spid="90" grpId="0"/>
      <p:bldP spid="91" grpId="0"/>
      <p:bldP spid="93" grpId="0"/>
      <p:bldP spid="9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4405"/>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81089" y="663426"/>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045154"/>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2665742"/>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2403804"/>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2703842"/>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045154"/>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03245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val="2897880791"/>
              </p:ext>
            </p:extLst>
          </p:nvPr>
        </p:nvGraphicFramePr>
        <p:xfrm>
          <a:off x="558800" y="3616654"/>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9" name="TextBox 68"/>
          <p:cNvSpPr txBox="1"/>
          <p:nvPr/>
        </p:nvSpPr>
        <p:spPr>
          <a:xfrm>
            <a:off x="1600200" y="3261054"/>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353254"/>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3850274"/>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261054"/>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4683454"/>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3807915"/>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261054"/>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013654"/>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3516195"/>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261054"/>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4700248"/>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054198"/>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536434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16990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836762" y="707466"/>
            <a:ext cx="8210586" cy="1802821"/>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283813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245871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219678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249681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283813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282543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val="2872715585"/>
              </p:ext>
            </p:extLst>
          </p:nvPr>
        </p:nvGraphicFramePr>
        <p:xfrm>
          <a:off x="558800" y="340963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8" name="TextBox 67"/>
          <p:cNvSpPr txBox="1"/>
          <p:nvPr/>
        </p:nvSpPr>
        <p:spPr>
          <a:xfrm>
            <a:off x="1600200" y="305403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14623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364325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05403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447643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360089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05403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480663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330917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05403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463392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13386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30024202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62" grpId="0"/>
      <p:bldP spid="63" grpId="0"/>
      <p:bldP spid="64" grpId="0"/>
      <p:bldP spid="65" grpId="0" animBg="1"/>
      <p:bldP spid="66" grpId="0" animBg="1"/>
      <p:bldP spid="68" grpId="0"/>
      <p:bldP spid="69" grpId="0"/>
      <p:bldP spid="71" grpId="0"/>
      <p:bldP spid="72" grpId="0"/>
      <p:bldP spid="74" grpId="0"/>
      <p:bldP spid="75" grpId="0"/>
      <p:bldP spid="77" grpId="0"/>
      <p:bldP spid="7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24209" y="19162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20939" y="829331"/>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72992613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03517"/>
            <a:ext cx="8042276" cy="552091"/>
          </a:xfrm>
        </p:spPr>
        <p:txBody>
          <a:bodyPr/>
          <a:lstStyle/>
          <a:p>
            <a:r>
              <a:rPr lang="en-US" sz="3600" dirty="0" smtClean="0"/>
              <a:t>IPv6 Multicast Address</a:t>
            </a:r>
          </a:p>
        </p:txBody>
      </p:sp>
      <p:sp>
        <p:nvSpPr>
          <p:cNvPr id="1784835" name="Rectangle 3"/>
          <p:cNvSpPr>
            <a:spLocks noGrp="1" noChangeArrowheads="1"/>
          </p:cNvSpPr>
          <p:nvPr>
            <p:ph idx="1"/>
          </p:nvPr>
        </p:nvSpPr>
        <p:spPr>
          <a:xfrm>
            <a:off x="811751" y="781289"/>
            <a:ext cx="8143272" cy="2410760"/>
          </a:xfrm>
        </p:spPr>
        <p:txBody>
          <a:bodyPr>
            <a:normAutofit/>
          </a:bodyPr>
          <a:lstStyle/>
          <a:p>
            <a:pPr algn="just"/>
            <a:r>
              <a:rPr lang="en-US" sz="2000" dirty="0" smtClean="0">
                <a:solidFill>
                  <a:srgbClr val="000000"/>
                </a:solidFill>
              </a:rPr>
              <a:t>Multicasting is at the core of many IPv6 functions and it is a replacement for the broadcast address. </a:t>
            </a:r>
          </a:p>
          <a:p>
            <a:pPr algn="just"/>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lgn="just"/>
            <a:r>
              <a:rPr lang="en-US" sz="2000" dirty="0" smtClean="0">
                <a:solidFill>
                  <a:srgbClr val="000000"/>
                </a:solidFill>
              </a:rPr>
              <a:t>An interface may belong to any number of multicast groups. </a:t>
            </a:r>
          </a:p>
        </p:txBody>
      </p:sp>
      <p:sp>
        <p:nvSpPr>
          <p:cNvPr id="17" name="TextBox 16"/>
          <p:cNvSpPr txBox="1"/>
          <p:nvPr/>
        </p:nvSpPr>
        <p:spPr>
          <a:xfrm>
            <a:off x="2284296" y="3052150"/>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052150"/>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4398350"/>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3842533"/>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289975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272353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val="3643960628"/>
              </p:ext>
            </p:extLst>
          </p:nvPr>
        </p:nvGraphicFramePr>
        <p:xfrm>
          <a:off x="709496" y="3458550"/>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1106327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3" grpId="0" animBg="1"/>
      <p:bldP spid="2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val="3907031724"/>
              </p:ext>
            </p:extLst>
          </p:nvPr>
        </p:nvGraphicFramePr>
        <p:xfrm>
          <a:off x="791702" y="2245154"/>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784834" name="Rectangle 2"/>
          <p:cNvSpPr>
            <a:spLocks noGrp="1" noChangeArrowheads="1"/>
          </p:cNvSpPr>
          <p:nvPr>
            <p:ph type="title"/>
          </p:nvPr>
        </p:nvSpPr>
        <p:spPr>
          <a:xfrm>
            <a:off x="549275" y="86052"/>
            <a:ext cx="8042276" cy="586808"/>
          </a:xfrm>
        </p:spPr>
        <p:txBody>
          <a:bodyPr/>
          <a:lstStyle/>
          <a:p>
            <a:r>
              <a:rPr lang="en-US" sz="3600" dirty="0" smtClean="0"/>
              <a:t>IPv6 Multicast Address</a:t>
            </a:r>
          </a:p>
        </p:txBody>
      </p:sp>
      <p:sp>
        <p:nvSpPr>
          <p:cNvPr id="1784835" name="Rectangle 3"/>
          <p:cNvSpPr>
            <a:spLocks noGrp="1" noChangeArrowheads="1"/>
          </p:cNvSpPr>
          <p:nvPr>
            <p:ph idx="1"/>
          </p:nvPr>
        </p:nvSpPr>
        <p:spPr>
          <a:xfrm>
            <a:off x="512303" y="846435"/>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1427363891"/>
              </p:ext>
            </p:extLst>
          </p:nvPr>
        </p:nvGraphicFramePr>
        <p:xfrm>
          <a:off x="1109202" y="3324654"/>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18727" y="4378754"/>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02330" y="421980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2910584"/>
            <a:ext cx="5276707" cy="2498178"/>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366502" y="1838754"/>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15602" y="1838754"/>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1227" y="1686354"/>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12129" y="151014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096502" y="28039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30104055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1" grpId="0"/>
      <p:bldP spid="25" grpId="0"/>
      <p:bldP spid="26" grpId="0"/>
      <p:bldP spid="27" grpId="0" animBg="1"/>
      <p:bldP spid="28"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608164"/>
          </a:xfrm>
        </p:spPr>
        <p:txBody>
          <a:bodyPr/>
          <a:lstStyle/>
          <a:p>
            <a:r>
              <a:rPr lang="en-US" sz="3600" dirty="0" smtClean="0"/>
              <a:t>IPv6 Multicast Address</a:t>
            </a:r>
          </a:p>
        </p:txBody>
      </p:sp>
      <p:sp>
        <p:nvSpPr>
          <p:cNvPr id="1784835" name="Rectangle 3"/>
          <p:cNvSpPr>
            <a:spLocks noGrp="1" noChangeArrowheads="1"/>
          </p:cNvSpPr>
          <p:nvPr>
            <p:ph idx="1"/>
          </p:nvPr>
        </p:nvSpPr>
        <p:spPr>
          <a:xfrm>
            <a:off x="520929" y="631277"/>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val="506244763"/>
              </p:ext>
            </p:extLst>
          </p:nvPr>
        </p:nvGraphicFramePr>
        <p:xfrm>
          <a:off x="1117828" y="3983657"/>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27353" y="497207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801481" y="485691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375128" y="260722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24228" y="260722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9853" y="245482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20755" y="227861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05128" y="3484850"/>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2618993551"/>
              </p:ext>
            </p:extLst>
          </p:nvPr>
        </p:nvGraphicFramePr>
        <p:xfrm>
          <a:off x="800328" y="2926050"/>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6" name="TextBox 15"/>
          <p:cNvSpPr txBox="1"/>
          <p:nvPr/>
        </p:nvSpPr>
        <p:spPr>
          <a:xfrm>
            <a:off x="3896490" y="3438892"/>
            <a:ext cx="4879438" cy="2366692"/>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val="26921143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5" grpId="0"/>
      <p:bldP spid="26" grpId="0"/>
      <p:bldP spid="27" grpId="0" animBg="1"/>
      <p:bldP spid="28" grpId="0" animBg="1"/>
      <p:bldP spid="15" grpId="0" animBg="1"/>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509087"/>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2085067623"/>
              </p:ext>
            </p:extLst>
          </p:nvPr>
        </p:nvGraphicFramePr>
        <p:xfrm>
          <a:off x="1143706" y="3001712"/>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53231" y="405581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36834" y="3896865"/>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747206" y="2738228"/>
            <a:ext cx="5043805" cy="2558391"/>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401006" y="151581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50106" y="151581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35731" y="136341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46633" y="118720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31006" y="2481012"/>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3719850809"/>
              </p:ext>
            </p:extLst>
          </p:nvPr>
        </p:nvGraphicFramePr>
        <p:xfrm>
          <a:off x="826206" y="1922212"/>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206314472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8032"/>
          </a:xfrm>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1492058090"/>
              </p:ext>
            </p:extLst>
          </p:nvPr>
        </p:nvGraphicFramePr>
        <p:xfrm>
          <a:off x="672164" y="612792"/>
          <a:ext cx="8331200" cy="4851130"/>
        </p:xfrm>
        <a:graphic>
          <a:graphicData uri="http://schemas.openxmlformats.org/drawingml/2006/table">
            <a:tbl>
              <a:tblPr firstRow="1" bandRow="1">
                <a:tableStyleId>{5C22544A-7EE6-4342-B048-85BDC9FD1C3A}</a:tableStyleId>
              </a:tblPr>
              <a:tblGrid>
                <a:gridCol w="2908300"/>
                <a:gridCol w="5422900"/>
              </a:tblGrid>
              <a:tr h="689194">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tr>
              <a:tr h="1613391">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tr>
            </a:tbl>
          </a:graphicData>
        </a:graphic>
      </p:graphicFrame>
    </p:spTree>
    <p:extLst>
      <p:ext uri="{BB962C8B-B14F-4D97-AF65-F5344CB8AC3E}">
        <p14:creationId xmlns:p14="http://schemas.microsoft.com/office/powerpoint/2010/main" val="23630370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32843" y="260685"/>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495059" y="881353"/>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825938327"/>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51200" y="832114"/>
            <a:ext cx="8042276" cy="4343400"/>
          </a:xfrm>
        </p:spPr>
        <p:txBody>
          <a:bodyPr/>
          <a:lstStyle/>
          <a:p>
            <a:r>
              <a:rPr lang="en-US" dirty="0" smtClean="0">
                <a:solidFill>
                  <a:srgbClr val="000000"/>
                </a:solidFill>
              </a:rPr>
              <a:t>The solicited-node multicast address (FF02::1:FF) is used for:</a:t>
            </a:r>
          </a:p>
          <a:p>
            <a:pPr lvl="1"/>
            <a:r>
              <a:rPr lang="en-US" dirty="0" smtClean="0">
                <a:solidFill>
                  <a:srgbClr val="000000"/>
                </a:solidFill>
              </a:rPr>
              <a:t>Neighbor discovery (ND) process </a:t>
            </a:r>
          </a:p>
          <a:p>
            <a:pPr lvl="1"/>
            <a:r>
              <a:rPr lang="en-US" dirty="0" smtClean="0">
                <a:solidFill>
                  <a:srgbClr val="000000"/>
                </a:solidFill>
              </a:rPr>
              <a:t>Stateless address </a:t>
            </a:r>
            <a:r>
              <a:rPr lang="en-US" dirty="0" err="1" smtClean="0">
                <a:solidFill>
                  <a:srgbClr val="000000"/>
                </a:solidFill>
              </a:rPr>
              <a:t>autoconfiguration</a:t>
            </a:r>
            <a:endParaRPr lang="en-US" dirty="0" smtClean="0">
              <a:solidFill>
                <a:srgbClr val="000000"/>
              </a:solidFill>
            </a:endParaRPr>
          </a:p>
          <a:p>
            <a:r>
              <a:rPr lang="en-US" dirty="0" smtClean="0">
                <a:solidFill>
                  <a:srgbClr val="000000"/>
                </a:solidFill>
              </a:rPr>
              <a:t>The Neighbor discovery (ND) process is used to:</a:t>
            </a:r>
          </a:p>
          <a:p>
            <a:pPr lvl="1"/>
            <a:r>
              <a:rPr lang="en-US" dirty="0" smtClean="0">
                <a:solidFill>
                  <a:srgbClr val="000000"/>
                </a:solidFill>
              </a:rPr>
              <a:t>Determine the local-link address of the neighbor.</a:t>
            </a:r>
          </a:p>
          <a:p>
            <a:pPr lvl="1"/>
            <a:r>
              <a:rPr lang="en-US" dirty="0" smtClean="0">
                <a:solidFill>
                  <a:srgbClr val="000000"/>
                </a:solidFill>
              </a:rPr>
              <a:t>Determine the routers on the link and default route.</a:t>
            </a:r>
          </a:p>
          <a:p>
            <a:pPr lvl="1"/>
            <a:r>
              <a:rPr lang="en-US" dirty="0" smtClean="0">
                <a:solidFill>
                  <a:srgbClr val="000000"/>
                </a:solidFill>
              </a:rPr>
              <a:t>Actively keep track of neighbor reachability.</a:t>
            </a:r>
          </a:p>
          <a:p>
            <a:pPr lvl="1"/>
            <a:r>
              <a:rPr lang="en-US" dirty="0" smtClean="0">
                <a:solidFill>
                  <a:srgbClr val="000000"/>
                </a:solidFill>
              </a:rPr>
              <a:t>Send network information from routers to hosts</a:t>
            </a:r>
          </a:p>
        </p:txBody>
      </p:sp>
      <p:sp>
        <p:nvSpPr>
          <p:cNvPr id="5" name="Title 2"/>
          <p:cNvSpPr>
            <a:spLocks noGrp="1"/>
          </p:cNvSpPr>
          <p:nvPr>
            <p:ph type="title"/>
          </p:nvPr>
        </p:nvSpPr>
        <p:spPr>
          <a:xfrm>
            <a:off x="549275" y="107576"/>
            <a:ext cx="8042276" cy="522152"/>
          </a:xfrm>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val="7702342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199" y="257790"/>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851199" y="1610690"/>
            <a:ext cx="8042276" cy="3746314"/>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val="16419770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651717"/>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322908388"/>
              </p:ext>
            </p:extLst>
          </p:nvPr>
        </p:nvGraphicFramePr>
        <p:xfrm>
          <a:off x="645123" y="934585"/>
          <a:ext cx="8360861" cy="3805090"/>
        </p:xfrm>
        <a:graphic>
          <a:graphicData uri="http://schemas.openxmlformats.org/drawingml/2006/table">
            <a:tbl>
              <a:tblPr firstRow="1" bandRow="1">
                <a:tableStyleId>{5C22544A-7EE6-4342-B048-85BDC9FD1C3A}</a:tableStyleId>
              </a:tblPr>
              <a:tblGrid>
                <a:gridCol w="1922598"/>
                <a:gridCol w="848684"/>
                <a:gridCol w="5589579"/>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tr>
            </a:tbl>
          </a:graphicData>
        </a:graphic>
      </p:graphicFrame>
    </p:spTree>
    <p:extLst>
      <p:ext uri="{BB962C8B-B14F-4D97-AF65-F5344CB8AC3E}">
        <p14:creationId xmlns:p14="http://schemas.microsoft.com/office/powerpoint/2010/main" val="5461960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13257"/>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469181" y="2646541"/>
            <a:ext cx="8520354" cy="2717649"/>
          </a:xfrm>
        </p:spPr>
        <p:txBody>
          <a:bodyPr>
            <a:normAutofit fontScale="925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764623"/>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val="36988680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45556"/>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365664" y="2410212"/>
            <a:ext cx="8520354" cy="3007177"/>
          </a:xfrm>
        </p:spPr>
        <p:txBody>
          <a:bodyPr>
            <a:noAutofit/>
          </a:bodyPr>
          <a:lstStyle/>
          <a:p>
            <a:pPr algn="just"/>
            <a:r>
              <a:rPr lang="en-US" sz="2000" dirty="0" smtClean="0">
                <a:solidFill>
                  <a:srgbClr val="000000"/>
                </a:solidFill>
              </a:rPr>
              <a:t>Each destination node that receives the NS responds with an ICMPv6 message type 136, NA. </a:t>
            </a:r>
          </a:p>
          <a:p>
            <a:pPr algn="just"/>
            <a:r>
              <a:rPr lang="en-US" sz="2000" dirty="0" smtClean="0">
                <a:solidFill>
                  <a:srgbClr val="000000"/>
                </a:solidFill>
              </a:rPr>
              <a:t>The source address of this message is the IPv6 address of the responding node, and the destination address is the IPv6 address of the original source node (which sent the NS). </a:t>
            </a:r>
          </a:p>
          <a:p>
            <a:pPr algn="just"/>
            <a:r>
              <a:rPr lang="en-US" sz="2000" dirty="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282124" y="757458"/>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val="15932858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33330" y="140658"/>
            <a:ext cx="8521700" cy="549021"/>
          </a:xfrm>
        </p:spPr>
        <p:txBody>
          <a:bodyPr>
            <a:noAutofit/>
          </a:bodyPr>
          <a:lstStyle/>
          <a:p>
            <a:r>
              <a:rPr lang="en-US" sz="3200" dirty="0" smtClean="0"/>
              <a:t>Solicited-Node Multicast Addresses</a:t>
            </a:r>
            <a:endParaRPr lang="en-US" sz="3200" dirty="0"/>
          </a:p>
        </p:txBody>
      </p:sp>
      <p:sp>
        <p:nvSpPr>
          <p:cNvPr id="15" name="Content Placeholder 14"/>
          <p:cNvSpPr>
            <a:spLocks noGrp="1"/>
          </p:cNvSpPr>
          <p:nvPr>
            <p:ph idx="11"/>
          </p:nvPr>
        </p:nvSpPr>
        <p:spPr>
          <a:xfrm>
            <a:off x="433330" y="2706045"/>
            <a:ext cx="8520354" cy="1831449"/>
          </a:xfrm>
        </p:spPr>
        <p:txBody>
          <a:bodyPr/>
          <a:lstStyle/>
          <a:p>
            <a:pPr algn="just"/>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384341" y="109623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808147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948906" y="53679"/>
            <a:ext cx="8036206" cy="593302"/>
          </a:xfrm>
        </p:spPr>
        <p:txBody>
          <a:bodyPr>
            <a:noAutofit/>
          </a:bodyPr>
          <a:lstStyle/>
          <a:p>
            <a:pPr algn="l"/>
            <a:r>
              <a:rPr lang="en-US" sz="3200" dirty="0" smtClean="0"/>
              <a:t>Solicited-Node Multicast Address Example</a:t>
            </a:r>
            <a:endParaRPr lang="en-US" sz="3200" dirty="0"/>
          </a:p>
        </p:txBody>
      </p:sp>
      <p:sp>
        <p:nvSpPr>
          <p:cNvPr id="3" name="Content Placeholder 2"/>
          <p:cNvSpPr>
            <a:spLocks noGrp="1"/>
          </p:cNvSpPr>
          <p:nvPr>
            <p:ph idx="11"/>
          </p:nvPr>
        </p:nvSpPr>
        <p:spPr>
          <a:xfrm>
            <a:off x="347355" y="3246344"/>
            <a:ext cx="8520354" cy="2715704"/>
          </a:xfrm>
        </p:spPr>
        <p:txBody>
          <a:bodyPr>
            <a:noAutofit/>
          </a:bodyPr>
          <a:lstStyle/>
          <a:p>
            <a:pPr algn="just"/>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lgn="just">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lgn="just"/>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512238" y="727842"/>
            <a:ext cx="8135604" cy="2631126"/>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995512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1386" y="8473"/>
            <a:ext cx="7602028" cy="94905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363060" y="3389227"/>
            <a:ext cx="8520354" cy="2715704"/>
          </a:xfrm>
        </p:spPr>
        <p:txBody>
          <a:bodyPr>
            <a:normAutofit/>
          </a:bodyPr>
          <a:lstStyle/>
          <a:p>
            <a:pPr algn="just"/>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pPr algn="just"/>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52189" y="766253"/>
            <a:ext cx="8531225" cy="2612440"/>
            <a:chOff x="646559" y="1077232"/>
            <a:chExt cx="7375926" cy="1564544"/>
          </a:xfrm>
        </p:grpSpPr>
        <p:pic>
          <p:nvPicPr>
            <p:cNvPr id="39" name="Picture 41"/>
            <p:cNvPicPr>
              <a:picLocks noChangeAspect="1" noChangeArrowheads="1"/>
            </p:cNvPicPr>
            <p:nvPr/>
          </p:nvPicPr>
          <p:blipFill>
            <a:blip r:embed="rId3"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4"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4"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4"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5417447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7698" y="112143"/>
            <a:ext cx="7593402" cy="100848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400170" y="3273731"/>
            <a:ext cx="8520354" cy="2715704"/>
          </a:xfrm>
        </p:spPr>
        <p:txBody>
          <a:bodyPr>
            <a:normAutofit/>
          </a:bodyPr>
          <a:lstStyle/>
          <a:p>
            <a:pPr algn="just"/>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lgn="just"/>
            <a:r>
              <a:rPr lang="en-US" sz="1800" dirty="0" smtClean="0">
                <a:solidFill>
                  <a:srgbClr val="000000"/>
                </a:solidFill>
              </a:rPr>
              <a:t>R2 sees that the target address inside the packet is its own and responds with a neighbor advertisement (NA) that includes its MAC address. </a:t>
            </a:r>
          </a:p>
          <a:p>
            <a:pPr lvl="1" algn="just"/>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316394"/>
            <a:chOff x="646559" y="1077232"/>
            <a:chExt cx="7375926" cy="1564544"/>
          </a:xfrm>
        </p:grpSpPr>
        <p:pic>
          <p:nvPicPr>
            <p:cNvPr id="3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394125705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8960" y="155276"/>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355220" y="2451890"/>
            <a:ext cx="8520354" cy="2715704"/>
          </a:xfrm>
        </p:spPr>
        <p:txBody>
          <a:bodyPr>
            <a:normAutofit fontScale="92500" lnSpcReduction="10000"/>
          </a:bodyPr>
          <a:lstStyle/>
          <a:p>
            <a:pPr algn="just"/>
            <a:r>
              <a:rPr lang="en-US" sz="2000" dirty="0" smtClean="0">
                <a:solidFill>
                  <a:srgbClr val="000000"/>
                </a:solidFill>
              </a:rPr>
              <a:t>Every IPv6 system (other than routers) is able to build its own unicast global address. </a:t>
            </a:r>
          </a:p>
          <a:p>
            <a:pPr lvl="2" algn="just"/>
            <a:r>
              <a:rPr lang="en-US" dirty="0" smtClean="0">
                <a:solidFill>
                  <a:srgbClr val="000000"/>
                </a:solidFill>
              </a:rPr>
              <a:t>Enables new devices (e.g., cellular phones, wireless devices, home appliances, and home networks) to easily connect to the Internet.</a:t>
            </a:r>
          </a:p>
          <a:p>
            <a:pPr algn="just"/>
            <a:r>
              <a:rPr lang="en-US" sz="2000" dirty="0" smtClean="0">
                <a:solidFill>
                  <a:srgbClr val="000000"/>
                </a:solidFill>
              </a:rPr>
              <a:t>Stateless autoconfiguration uses the information in RA messages to configure hosts automatically.</a:t>
            </a:r>
          </a:p>
          <a:p>
            <a:pPr algn="just"/>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257863" y="803261"/>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val="214927024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4672" y="191389"/>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434676" y="2802628"/>
            <a:ext cx="8520354" cy="2715704"/>
          </a:xfrm>
        </p:spPr>
        <p:txBody>
          <a:bodyPr>
            <a:normAutofit/>
          </a:bodyPr>
          <a:lstStyle/>
          <a:p>
            <a:pPr algn="just">
              <a:lnSpc>
                <a:spcPct val="105000"/>
              </a:lnSpc>
            </a:pPr>
            <a:r>
              <a:rPr lang="en-US" sz="2000" dirty="0" smtClean="0">
                <a:solidFill>
                  <a:srgbClr val="000000"/>
                </a:solidFill>
              </a:rPr>
              <a:t>All routers on the network reply to the RS immediately, with an RA sent to the all-nodes multicast address. </a:t>
            </a:r>
          </a:p>
          <a:p>
            <a:pPr lvl="1" algn="just">
              <a:lnSpc>
                <a:spcPct val="105000"/>
              </a:lnSpc>
            </a:pPr>
            <a:r>
              <a:rPr lang="en-US" sz="1800" dirty="0" smtClean="0">
                <a:solidFill>
                  <a:srgbClr val="000000"/>
                </a:solidFill>
              </a:rPr>
              <a:t>The prefix included in the RA is used as the /64 prefix for the host address. </a:t>
            </a:r>
          </a:p>
          <a:p>
            <a:pPr lvl="1" algn="just">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306320" y="911351"/>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val="29899029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9071" y="13234"/>
            <a:ext cx="7412704"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217486"/>
            <a:ext cx="8520354" cy="3355178"/>
          </a:xfrm>
        </p:spPr>
        <p:txBody>
          <a:bodyPr>
            <a:noAutofit/>
          </a:bodyPr>
          <a:lstStyle/>
          <a:p>
            <a:pPr algn="just"/>
            <a:r>
              <a:rPr lang="en-US" sz="1800" dirty="0" smtClean="0">
                <a:solidFill>
                  <a:srgbClr val="000000"/>
                </a:solidFill>
              </a:rPr>
              <a:t>The host now creates a link-local address and solicited-node address using the RA supplied by the router.</a:t>
            </a:r>
          </a:p>
          <a:p>
            <a:pPr algn="just"/>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lgn="just"/>
            <a:r>
              <a:rPr lang="en-US" sz="1600" dirty="0" smtClean="0">
                <a:solidFill>
                  <a:srgbClr val="000000"/>
                </a:solidFill>
              </a:rPr>
              <a:t>DAD is used during the autoconfiguration process to ensure that no other device is using the autoconfiguration address.</a:t>
            </a:r>
          </a:p>
          <a:p>
            <a:pPr algn="just"/>
            <a:r>
              <a:rPr lang="en-US" sz="1800" dirty="0" smtClean="0">
                <a:solidFill>
                  <a:srgbClr val="000000"/>
                </a:solidFill>
              </a:rPr>
              <a:t>During the DAD phase, Host A sends an NS to query if another node on the link has the same IPv6 address. </a:t>
            </a:r>
          </a:p>
          <a:p>
            <a:pPr lvl="1" algn="just"/>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539574"/>
            <a:ext cx="4400842" cy="1668788"/>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val="2720541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918" y="363838"/>
            <a:ext cx="8521700" cy="4317342"/>
          </a:xfrm>
        </p:spPr>
        <p:txBody>
          <a:bodyPr>
            <a:noAutofit/>
          </a:bodyPr>
          <a:lstStyle/>
          <a:p>
            <a:r>
              <a:rPr lang="en-US" sz="6000" dirty="0" smtClean="0"/>
              <a:t>Summary </a:t>
            </a:r>
            <a:br>
              <a:rPr lang="en-US" sz="6000" dirty="0" smtClean="0"/>
            </a:br>
            <a:r>
              <a:rPr lang="en-US" sz="2000" dirty="0" smtClean="0">
                <a:hlinkClick r:id="rId2"/>
              </a:rPr>
              <a:t>http://www.youtube.com/watch?v=qLpxnHk6q50</a:t>
            </a:r>
            <a:r>
              <a:rPr lang="en-US" sz="2000" dirty="0" smtClean="0"/>
              <a:t/>
            </a:r>
            <a:br>
              <a:rPr lang="en-US" sz="2000" dirty="0" smtClean="0"/>
            </a:br>
            <a:r>
              <a:rPr lang="en-US" sz="2000" dirty="0" smtClean="0">
                <a:hlinkClick r:id="rId3"/>
              </a:rPr>
              <a:t>http://www.youtube.com/watch?v=mvlBMogudkQ</a:t>
            </a:r>
            <a:r>
              <a:rPr lang="en-US" sz="2800" dirty="0" smtClean="0"/>
              <a:t/>
            </a:r>
            <a:br>
              <a:rPr lang="en-US" sz="2800" dirty="0" smtClean="0"/>
            </a:br>
            <a:r>
              <a:rPr lang="en-US" sz="2800" dirty="0" smtClean="0"/>
              <a:t/>
            </a:r>
            <a:br>
              <a:rPr lang="en-US" sz="2800" dirty="0" smtClean="0"/>
            </a:br>
            <a:r>
              <a:rPr lang="en-US" sz="7200" dirty="0" smtClean="0"/>
              <a:t>&amp;</a:t>
            </a:r>
            <a:r>
              <a:rPr lang="en-US" sz="2800" dirty="0" smtClean="0"/>
              <a:t/>
            </a:r>
            <a:br>
              <a:rPr lang="en-US" sz="2800" dirty="0" smtClean="0"/>
            </a:br>
            <a:r>
              <a:rPr lang="en-US" sz="2800" dirty="0" smtClean="0"/>
              <a:t> </a:t>
            </a:r>
            <a:r>
              <a:rPr lang="en-US" sz="6000" dirty="0" smtClean="0"/>
              <a:t>Questions</a:t>
            </a:r>
            <a:endParaRPr lang="en-US" sz="6000" dirty="0"/>
          </a:p>
        </p:txBody>
      </p:sp>
    </p:spTree>
    <p:extLst>
      <p:ext uri="{BB962C8B-B14F-4D97-AF65-F5344CB8AC3E}">
        <p14:creationId xmlns:p14="http://schemas.microsoft.com/office/powerpoint/2010/main" val="31677893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3241</TotalTime>
  <Words>4772</Words>
  <Application>Microsoft Office PowerPoint</Application>
  <PresentationFormat>On-screen Show (4:3)</PresentationFormat>
  <Paragraphs>703</Paragraphs>
  <Slides>59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ＭＳ Ｐゴシック</vt:lpstr>
      <vt:lpstr>Arial</vt:lpstr>
      <vt:lpstr>Calibri</vt:lpstr>
      <vt:lpstr>Courier New</vt:lpstr>
      <vt:lpstr>News Gothic MT</vt:lpstr>
      <vt:lpstr>Wingdings</vt:lpstr>
      <vt:lpstr>Wingdings 2</vt:lpstr>
      <vt:lpstr>Breeze</vt:lpstr>
      <vt:lpstr>IP Address Management version 6 </vt:lpstr>
      <vt:lpstr>Introducing IPv6</vt:lpstr>
      <vt:lpstr>The Internet Is Growing …</vt:lpstr>
      <vt:lpstr>PowerPoint Presentation</vt:lpstr>
      <vt:lpstr>IP Address Depletion</vt:lpstr>
      <vt:lpstr>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Questions!</vt:lpstr>
      <vt:lpstr>IPv6 Address Scopes</vt:lpstr>
      <vt:lpstr>Site-Local Addresses - Deprecated</vt:lpstr>
      <vt:lpstr>Multiple IP Addresses per Interface</vt:lpstr>
      <vt:lpstr>IPv6 Link-Local Address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http://www.youtube.com/watch?v=qLpxnHk6q50 http://www.youtube.com/watch?v=mvlBMogudkQ  &amp;  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302</cp:revision>
  <dcterms:created xsi:type="dcterms:W3CDTF">2011-10-03T10:20:59Z</dcterms:created>
  <dcterms:modified xsi:type="dcterms:W3CDTF">2017-10-18T17:53:39Z</dcterms:modified>
</cp:coreProperties>
</file>