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6"/>
  </p:notesMasterIdLst>
  <p:handoutMasterIdLst>
    <p:handoutMasterId r:id="rId17"/>
  </p:handoutMasterIdLst>
  <p:sldIdLst>
    <p:sldId id="256" r:id="rId4"/>
    <p:sldId id="257" r:id="rId5"/>
    <p:sldId id="298" r:id="rId6"/>
    <p:sldId id="293" r:id="rId7"/>
    <p:sldId id="294" r:id="rId8"/>
    <p:sldId id="297" r:id="rId9"/>
    <p:sldId id="295" r:id="rId10"/>
    <p:sldId id="299" r:id="rId11"/>
    <p:sldId id="300" r:id="rId12"/>
    <p:sldId id="301" r:id="rId13"/>
    <p:sldId id="302" r:id="rId14"/>
    <p:sldId id="291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34" autoAdjust="0"/>
  </p:normalViewPr>
  <p:slideViewPr>
    <p:cSldViewPr>
      <p:cViewPr varScale="1">
        <p:scale>
          <a:sx n="105" d="100"/>
          <a:sy n="105" d="100"/>
        </p:scale>
        <p:origin x="179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408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https://www.tutorialspoint.com/java/java_using_comparator.htm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Comparator Interface:</a:t>
            </a:r>
            <a:r>
              <a:rPr lang="en-GB" baseline="0" dirty="0" smtClean="0"/>
              <a:t> </a:t>
            </a:r>
            <a:r>
              <a:rPr lang="en-GB" dirty="0" smtClean="0"/>
              <a:t>https</a:t>
            </a:r>
            <a:r>
              <a:rPr lang="en-GB" dirty="0"/>
              <a:t>://</a:t>
            </a:r>
            <a:r>
              <a:rPr lang="en-GB" dirty="0" smtClean="0"/>
              <a:t>docs.oracle.com/javase/7/docs/api/java/util/Comparator.html?is-external=true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Java’s </a:t>
            </a:r>
            <a:r>
              <a:rPr lang="en-GB" dirty="0" err="1" smtClean="0"/>
              <a:t>String.CASE_INSENSITIVE_ORDER</a:t>
            </a:r>
            <a:r>
              <a:rPr lang="en-GB" dirty="0" smtClean="0"/>
              <a:t>:</a:t>
            </a:r>
            <a:r>
              <a:rPr lang="en-GB" baseline="0" dirty="0" smtClean="0"/>
              <a:t> http://docs.oracle.com/javase/7/docs/api/java/lang/String.html#CASE_INSENSITIVE_ORDER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Compare and sort strings: http://www.javapractices.com/topic/TopicAction.do?Id=207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592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reference/android/content/pm/PackageManager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.android.com/reference/android/content/pm/ResolveInfo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oracle.com/javase/7/docs/api/java/util/Comparator.html?is-external=tru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More </a:t>
            </a:r>
            <a:r>
              <a:rPr lang="en-GB" dirty="0" smtClean="0"/>
              <a:t>About Explicit </a:t>
            </a:r>
            <a:r>
              <a:rPr lang="en-GB" dirty="0"/>
              <a:t>Intents </a:t>
            </a:r>
            <a:r>
              <a:rPr lang="en-GB"/>
              <a:t>and </a:t>
            </a:r>
            <a:r>
              <a:rPr lang="en-GB" smtClean="0"/>
              <a:t>Android Tasks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13: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20-Feb-2017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Explicit Intents Again</a:t>
            </a:r>
          </a:p>
          <a:p>
            <a:r>
              <a:rPr lang="en-GB" dirty="0"/>
              <a:t>Tasks</a:t>
            </a:r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Recycler View used for?</a:t>
            </a:r>
          </a:p>
          <a:p>
            <a:r>
              <a:rPr lang="en-GB" dirty="0"/>
              <a:t>What two components are required to make it work and how do you implement them?</a:t>
            </a:r>
          </a:p>
        </p:txBody>
      </p:sp>
    </p:spTree>
    <p:extLst>
      <p:ext uri="{BB962C8B-B14F-4D97-AF65-F5344CB8AC3E}">
        <p14:creationId xmlns:p14="http://schemas.microsoft.com/office/powerpoint/2010/main" val="242413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Querying Non-Default Intent Filters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/>
              <a:t>With </a:t>
            </a:r>
            <a:r>
              <a:rPr lang="en-GB" smtClean="0"/>
              <a:t>implicit intents</a:t>
            </a:r>
            <a:r>
              <a:rPr lang="en-GB" dirty="0"/>
              <a:t>, </a:t>
            </a:r>
            <a:r>
              <a:rPr lang="en-GB" dirty="0" err="1"/>
              <a:t>startActivity</a:t>
            </a:r>
            <a:r>
              <a:rPr lang="en-GB" dirty="0"/>
              <a:t>(Intent) means:</a:t>
            </a:r>
          </a:p>
          <a:p>
            <a:pPr lvl="1"/>
            <a:r>
              <a:rPr lang="en-GB" dirty="0"/>
              <a:t>Start </a:t>
            </a:r>
            <a:r>
              <a:rPr lang="en-GB" b="1" dirty="0" smtClean="0"/>
              <a:t>default</a:t>
            </a:r>
            <a:r>
              <a:rPr lang="en-GB" dirty="0" smtClean="0"/>
              <a:t> activities </a:t>
            </a:r>
            <a:r>
              <a:rPr lang="en-GB" dirty="0"/>
              <a:t>matching this intent.</a:t>
            </a:r>
          </a:p>
          <a:p>
            <a:pPr lvl="1"/>
            <a:r>
              <a:rPr lang="en-GB" dirty="0"/>
              <a:t>And not Start an activity matching this implicit intent.</a:t>
            </a:r>
          </a:p>
          <a:p>
            <a:r>
              <a:rPr lang="en-GB" dirty="0"/>
              <a:t>An activity with a MAIN/LAUNCHER intent filter indicates that it is the main entry point for the app it belongs to.</a:t>
            </a:r>
          </a:p>
          <a:p>
            <a:pPr lvl="1"/>
            <a:r>
              <a:rPr lang="en-GB" dirty="0"/>
              <a:t>If it does not include CATEGORY_DEFAULT, it is not a “default” main activity and will not respond to a MAIN action intent request by default.</a:t>
            </a:r>
          </a:p>
          <a:p>
            <a:r>
              <a:rPr lang="en-GB" dirty="0"/>
              <a:t>To get access to </a:t>
            </a:r>
            <a:r>
              <a:rPr lang="en-GB" b="1" i="1" dirty="0"/>
              <a:t>non-default</a:t>
            </a:r>
            <a:r>
              <a:rPr lang="en-GB" dirty="0"/>
              <a:t> intent filters, you need to use the intent to query the Package Manager directly for activities matching the intent filter.</a:t>
            </a:r>
          </a:p>
        </p:txBody>
      </p:sp>
    </p:spTree>
    <p:extLst>
      <p:ext uri="{BB962C8B-B14F-4D97-AF65-F5344CB8AC3E}">
        <p14:creationId xmlns:p14="http://schemas.microsoft.com/office/powerpoint/2010/main" val="264901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Querying Intent Filters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First get </a:t>
            </a:r>
            <a:r>
              <a:rPr lang="en-GB" dirty="0" smtClean="0"/>
              <a:t>a reference to the </a:t>
            </a:r>
            <a:r>
              <a:rPr lang="en-GB" dirty="0">
                <a:hlinkClick r:id="rId3"/>
              </a:rPr>
              <a:t>Package Manager</a:t>
            </a:r>
            <a:endParaRPr lang="en-GB" dirty="0"/>
          </a:p>
          <a:p>
            <a:pPr marL="640080" lvl="2" indent="0">
              <a:buNone/>
            </a:pPr>
            <a:r>
              <a:rPr lang="en-US" altLang="en-US" sz="2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PackageManager</a:t>
            </a:r>
            <a:r>
              <a:rPr lang="en-US" altLang="en-US" sz="2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altLang="en-US" sz="2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packageManager</a:t>
            </a:r>
            <a:r>
              <a:rPr lang="en-US" altLang="en-US" sz="2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sz="2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getActivity</a:t>
            </a:r>
            <a:r>
              <a:rPr lang="en-US" altLang="en-US" sz="2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().</a:t>
            </a:r>
            <a:r>
              <a:rPr lang="en-US" altLang="en-US" sz="2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getPackageManager</a:t>
            </a:r>
            <a:r>
              <a:rPr lang="en-US" altLang="en-US" sz="2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();</a:t>
            </a:r>
            <a:endParaRPr lang="en-GB" dirty="0"/>
          </a:p>
          <a:p>
            <a:r>
              <a:rPr lang="en-GB" dirty="0"/>
              <a:t>Then use it to query directly for activities with the Intent Filter that are </a:t>
            </a:r>
            <a:r>
              <a:rPr lang="en-GB" dirty="0" smtClean="0"/>
              <a:t>available (including non defaults).</a:t>
            </a:r>
            <a:endParaRPr lang="en-GB" dirty="0"/>
          </a:p>
          <a:p>
            <a:pPr marL="640080" lvl="2" indent="0">
              <a:buNone/>
            </a:pPr>
            <a:r>
              <a:rPr lang="en-US" altLang="en-US" sz="2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List&lt;</a:t>
            </a:r>
            <a:r>
              <a:rPr lang="en-US" altLang="en-US" sz="2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ResolveInfo</a:t>
            </a:r>
            <a:r>
              <a:rPr lang="en-US" altLang="en-US" sz="2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 activities = </a:t>
            </a:r>
            <a:r>
              <a:rPr lang="en-US" altLang="en-US" sz="2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packageManager.</a:t>
            </a:r>
            <a:r>
              <a:rPr lang="en-US" altLang="en-US" sz="26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queryIntentActivities</a:t>
            </a:r>
            <a:r>
              <a:rPr lang="en-US" altLang="en-US" sz="2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/>
            </a:r>
            <a:br>
              <a:rPr lang="en-US" altLang="en-US" sz="2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6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startupIntent</a:t>
            </a:r>
            <a:r>
              <a:rPr lang="en-US" altLang="en-US" sz="2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lang="en-US" altLang="en-US" sz="2600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0</a:t>
            </a:r>
            <a:r>
              <a:rPr lang="en-US" altLang="en-US" sz="2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dirty="0"/>
          </a:p>
          <a:p>
            <a:pPr lvl="1"/>
            <a:r>
              <a:rPr lang="en-GB" dirty="0"/>
              <a:t>Flag: 0 - This component or application is in its default enabled state (as specified in its manifest).</a:t>
            </a:r>
          </a:p>
          <a:p>
            <a:r>
              <a:rPr lang="en-GB" dirty="0"/>
              <a:t>The Package Manager query returns a list of </a:t>
            </a:r>
            <a:r>
              <a:rPr lang="en-GB" dirty="0" err="1">
                <a:hlinkClick r:id="rId4"/>
              </a:rPr>
              <a:t>ResolveInfo</a:t>
            </a:r>
            <a:endParaRPr lang="en-GB" dirty="0"/>
          </a:p>
          <a:p>
            <a:pPr lvl="1"/>
            <a:r>
              <a:rPr lang="en-GB" dirty="0"/>
              <a:t>Information that is returned from resolving an intent against an </a:t>
            </a:r>
            <a:r>
              <a:rPr lang="en-GB" dirty="0" err="1"/>
              <a:t>IntentFilter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Partially corresponds to information collected from the Android Manifest &lt;intent&gt; tags.</a:t>
            </a:r>
          </a:p>
        </p:txBody>
      </p:sp>
    </p:spTree>
    <p:extLst>
      <p:ext uri="{BB962C8B-B14F-4D97-AF65-F5344CB8AC3E}">
        <p14:creationId xmlns:p14="http://schemas.microsoft.com/office/powerpoint/2010/main" val="2641732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ResolveInfo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/>
          </a:bodyPr>
          <a:lstStyle/>
          <a:p>
            <a:r>
              <a:rPr lang="en-GB" b="1" dirty="0"/>
              <a:t>Activity Name</a:t>
            </a:r>
            <a:r>
              <a:rPr lang="en-GB" dirty="0"/>
              <a:t>: you get this from the Resolve Info’s label property.</a:t>
            </a:r>
          </a:p>
          <a:p>
            <a:r>
              <a:rPr lang="en-GB" b="1" dirty="0"/>
              <a:t>Activity Package and Class Name</a:t>
            </a:r>
            <a:r>
              <a:rPr lang="en-GB" dirty="0"/>
              <a:t>: you get this from the Resolve Info’s </a:t>
            </a:r>
            <a:r>
              <a:rPr lang="en-GB" b="1" dirty="0" err="1"/>
              <a:t>activityInfo</a:t>
            </a:r>
            <a:r>
              <a:rPr lang="en-GB" dirty="0"/>
              <a:t>.</a:t>
            </a:r>
          </a:p>
          <a:p>
            <a:r>
              <a:rPr lang="en-GB" dirty="0"/>
              <a:t>You can then use this information for starting an </a:t>
            </a:r>
            <a:r>
              <a:rPr lang="en-GB" b="1" i="1" dirty="0"/>
              <a:t>explicit</a:t>
            </a:r>
            <a:r>
              <a:rPr lang="en-GB" dirty="0"/>
              <a:t> intent using the Intent’s </a:t>
            </a:r>
            <a:r>
              <a:rPr lang="en-GB" b="1" dirty="0" err="1"/>
              <a:t>setClassName</a:t>
            </a:r>
            <a:r>
              <a:rPr lang="en-GB" dirty="0"/>
              <a:t> method.</a:t>
            </a:r>
          </a:p>
          <a:p>
            <a:pPr marL="320040" lvl="1" indent="0">
              <a:buNone/>
            </a:pP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 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sz="22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Intent(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Intent.</a:t>
            </a:r>
            <a:r>
              <a:rPr lang="en-US" altLang="en-US" sz="22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ACTION_MAIN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2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setClassName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activityInfo.</a:t>
            </a:r>
            <a:r>
              <a:rPr lang="en-US" altLang="en-US" sz="22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applicationInfo</a:t>
            </a:r>
            <a:r>
              <a:rPr lang="en-US" altLang="en-US" sz="22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2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packageName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b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activityInfo.</a:t>
            </a:r>
            <a:r>
              <a:rPr lang="en-US" altLang="en-US" sz="2200" b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name</a:t>
            </a:r>
            <a:r>
              <a:rPr lang="en-US" altLang="en-US" sz="22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sz="1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18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Java Comparator Interface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Have you used Java </a:t>
            </a:r>
            <a:r>
              <a:rPr lang="en-GB" dirty="0">
                <a:hlinkClick r:id="rId3"/>
              </a:rPr>
              <a:t>Comparator interfaces</a:t>
            </a:r>
            <a:r>
              <a:rPr lang="en-GB" dirty="0"/>
              <a:t>?</a:t>
            </a:r>
          </a:p>
          <a:p>
            <a:r>
              <a:rPr lang="en-GB" dirty="0"/>
              <a:t>It is comparison function for sorting objects.</a:t>
            </a:r>
          </a:p>
          <a:p>
            <a:r>
              <a:rPr lang="en-GB" dirty="0" smtClean="0"/>
              <a:t>For example, comparators </a:t>
            </a:r>
            <a:r>
              <a:rPr lang="en-GB" dirty="0"/>
              <a:t>can be passed to a sort method for </a:t>
            </a:r>
            <a:r>
              <a:rPr lang="en-GB" dirty="0" smtClean="0"/>
              <a:t>collections:</a:t>
            </a:r>
            <a:endParaRPr lang="en-GB" dirty="0"/>
          </a:p>
          <a:p>
            <a:pPr lvl="1"/>
            <a:r>
              <a:rPr lang="en-GB" dirty="0" err="1"/>
              <a:t>Collections.sort</a:t>
            </a:r>
            <a:endParaRPr lang="en-GB" dirty="0"/>
          </a:p>
          <a:p>
            <a:pPr lvl="1"/>
            <a:r>
              <a:rPr lang="en-GB" dirty="0" err="1"/>
              <a:t>Array.sort</a:t>
            </a:r>
            <a:endParaRPr lang="en-GB" dirty="0"/>
          </a:p>
          <a:p>
            <a:r>
              <a:rPr lang="en-GB" dirty="0"/>
              <a:t>The compare method has two parameters, the two objects to be compared. It returns</a:t>
            </a:r>
          </a:p>
          <a:p>
            <a:pPr lvl="1"/>
            <a:r>
              <a:rPr lang="en-GB" b="1" dirty="0"/>
              <a:t>Zero</a:t>
            </a:r>
            <a:r>
              <a:rPr lang="en-GB" dirty="0"/>
              <a:t>: if they are equal</a:t>
            </a:r>
          </a:p>
          <a:p>
            <a:pPr lvl="1"/>
            <a:r>
              <a:rPr lang="en-GB" b="1" dirty="0"/>
              <a:t>Positive </a:t>
            </a:r>
            <a:r>
              <a:rPr lang="en-GB" b="1" dirty="0" smtClean="0"/>
              <a:t>value</a:t>
            </a:r>
            <a:r>
              <a:rPr lang="en-GB" dirty="0"/>
              <a:t> </a:t>
            </a:r>
            <a:r>
              <a:rPr lang="en-GB" dirty="0" smtClean="0"/>
              <a:t>(e.g. +1</a:t>
            </a:r>
            <a:r>
              <a:rPr lang="en-GB" dirty="0"/>
              <a:t>) if object1 &gt; object 2</a:t>
            </a:r>
          </a:p>
          <a:p>
            <a:pPr lvl="1"/>
            <a:r>
              <a:rPr lang="en-GB" b="1" dirty="0"/>
              <a:t>Negative value</a:t>
            </a:r>
            <a:r>
              <a:rPr lang="en-GB" dirty="0"/>
              <a:t> </a:t>
            </a:r>
            <a:r>
              <a:rPr lang="en-GB" dirty="0" smtClean="0"/>
              <a:t>(e.g. </a:t>
            </a:r>
            <a:r>
              <a:rPr lang="en-GB" dirty="0"/>
              <a:t>-</a:t>
            </a:r>
            <a:r>
              <a:rPr lang="en-GB" dirty="0" smtClean="0"/>
              <a:t>1</a:t>
            </a:r>
            <a:r>
              <a:rPr lang="en-GB" dirty="0"/>
              <a:t>) if object1 &lt; object </a:t>
            </a:r>
            <a:r>
              <a:rPr lang="en-GB" dirty="0" smtClean="0"/>
              <a:t>2</a:t>
            </a:r>
          </a:p>
          <a:p>
            <a:r>
              <a:rPr lang="en-GB" dirty="0" smtClean="0"/>
              <a:t>Java provides a number of these comparator methods already, you just pass one to the collection’s sort method. For example, to sort a collection of strings use:</a:t>
            </a:r>
          </a:p>
          <a:p>
            <a:pPr marL="685800" lvl="2" indent="0">
              <a:buNone/>
            </a:pPr>
            <a:r>
              <a:rPr lang="en-US" altLang="en-US" sz="2400" dirty="0" err="1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String.</a:t>
            </a:r>
            <a:r>
              <a:rPr lang="en-US" altLang="en-US" sz="2400" b="1" i="1" dirty="0" err="1" smtClean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CASE_INSENSITIVE_ORDER</a:t>
            </a:r>
            <a:r>
              <a:rPr lang="en-US" altLang="en-US" sz="2400" dirty="0" err="1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.compare</a:t>
            </a:r>
            <a:r>
              <a:rPr lang="en-US" altLang="en-US" sz="2400" dirty="0" smtClean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(s1, s2)</a:t>
            </a:r>
            <a:endParaRPr lang="en-US" altLang="en-US" sz="5400" dirty="0">
              <a:latin typeface="Arial" panose="020B0604020202020204" pitchFamily="34" charset="0"/>
            </a:endParaRPr>
          </a:p>
          <a:p>
            <a:pPr marL="6858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967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Android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Android uses tasks to keep track of the user’s state within each running application.</a:t>
            </a:r>
          </a:p>
          <a:p>
            <a:r>
              <a:rPr lang="en-GB" dirty="0"/>
              <a:t>Each application opened from Android’s default launcher gets its own task.</a:t>
            </a:r>
          </a:p>
          <a:p>
            <a:r>
              <a:rPr lang="en-GB" dirty="0"/>
              <a:t>A task is a stack of activities that the user is concerned with.</a:t>
            </a:r>
          </a:p>
        </p:txBody>
      </p:sp>
    </p:spTree>
    <p:extLst>
      <p:ext uri="{BB962C8B-B14F-4D97-AF65-F5344CB8AC3E}">
        <p14:creationId xmlns:p14="http://schemas.microsoft.com/office/powerpoint/2010/main" val="4067178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Tasks and the Back Stack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activity at the bottom of the stack is the </a:t>
            </a:r>
            <a:r>
              <a:rPr lang="en-GB" b="1" i="1" dirty="0"/>
              <a:t>base activity</a:t>
            </a:r>
            <a:r>
              <a:rPr lang="en-GB" dirty="0"/>
              <a:t>, and whatever activity is on top is the activity the user sees.</a:t>
            </a:r>
          </a:p>
          <a:p>
            <a:r>
              <a:rPr lang="en-GB" dirty="0"/>
              <a:t>When you press the Back button, you pop the top activity off the top of the stack.</a:t>
            </a:r>
          </a:p>
          <a:p>
            <a:r>
              <a:rPr lang="en-GB" dirty="0"/>
              <a:t>If you are currently looking at the base activity and you hit the Back button, you are sent to the Home screen.</a:t>
            </a:r>
          </a:p>
        </p:txBody>
      </p:sp>
    </p:spTree>
    <p:extLst>
      <p:ext uri="{BB962C8B-B14F-4D97-AF65-F5344CB8AC3E}">
        <p14:creationId xmlns:p14="http://schemas.microsoft.com/office/powerpoint/2010/main" val="351811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an </a:t>
            </a:r>
            <a:r>
              <a:rPr lang="en-GB"/>
              <a:t>Activity as a New </a:t>
            </a:r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i="1" dirty="0"/>
              <a:t>By default</a:t>
            </a:r>
            <a:r>
              <a:rPr lang="en-GB" dirty="0"/>
              <a:t>, new activities are started in the </a:t>
            </a:r>
            <a:r>
              <a:rPr lang="en-GB" i="1" dirty="0"/>
              <a:t>current task</a:t>
            </a:r>
            <a:r>
              <a:rPr lang="en-GB" dirty="0"/>
              <a:t>.</a:t>
            </a:r>
          </a:p>
          <a:p>
            <a:r>
              <a:rPr lang="en-GB" dirty="0"/>
              <a:t>Sometimes, however, when you start a new Intent Activity, you want it started in a new task that is independent of the activity that started it.</a:t>
            </a:r>
          </a:p>
          <a:p>
            <a:r>
              <a:rPr lang="en-GB" dirty="0"/>
              <a:t>You use the Intent’s </a:t>
            </a:r>
            <a:r>
              <a:rPr lang="en-GB" b="1" dirty="0" err="1"/>
              <a:t>addFlags</a:t>
            </a:r>
            <a:r>
              <a:rPr lang="en-GB" dirty="0"/>
              <a:t> method when starting the intent</a:t>
            </a:r>
          </a:p>
          <a:p>
            <a:pPr lvl="1"/>
            <a:r>
              <a:rPr lang="en-GB" dirty="0"/>
              <a:t>Setting the flag </a:t>
            </a:r>
            <a:r>
              <a:rPr lang="en-GB" b="1" dirty="0"/>
              <a:t>FLAG_ACTIVITY_NEW_TASK</a:t>
            </a:r>
            <a:r>
              <a:rPr lang="en-GB" dirty="0"/>
              <a:t> flag to indicate that you want this </a:t>
            </a:r>
            <a:r>
              <a:rPr lang="en-GB" b="1" i="1" dirty="0"/>
              <a:t>started as a new task</a:t>
            </a:r>
            <a:r>
              <a:rPr lang="en-GB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it creates one task per activity, so Android will switch to that task if it is already running instead of starting a new one.</a:t>
            </a:r>
          </a:p>
        </p:txBody>
      </p:sp>
    </p:spTree>
    <p:extLst>
      <p:ext uri="{BB962C8B-B14F-4D97-AF65-F5344CB8AC3E}">
        <p14:creationId xmlns:p14="http://schemas.microsoft.com/office/powerpoint/2010/main" val="1283346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an Activity as a New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example</a:t>
            </a:r>
          </a:p>
          <a:p>
            <a:pPr marL="320040" lvl="1" indent="0">
              <a:buNone/>
            </a:pP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 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sz="20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Intent(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Intent.</a:t>
            </a:r>
            <a:r>
              <a:rPr lang="en-US" altLang="en-US" sz="20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ACTION_MAIN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setClassName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             	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activityInfo.</a:t>
            </a:r>
            <a:r>
              <a:rPr lang="en-US" altLang="en-US" sz="20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applicationInfo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0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packageName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</a:t>
            </a:r>
            <a:b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activityInfo.</a:t>
            </a:r>
            <a:r>
              <a:rPr lang="en-US" altLang="en-US" sz="2000" b="1" dirty="0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name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</a:t>
            </a:r>
            <a:r>
              <a:rPr lang="en-US" altLang="en-US" sz="2000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addFlags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lang="en-US" altLang="en-US" sz="20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Intent.</a:t>
            </a:r>
            <a:r>
              <a:rPr lang="en-US" altLang="en-US" sz="2000" b="1" i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FLAG_ACTIVITY_NEW_TASK</a:t>
            </a:r>
            <a:r>
              <a:rPr lang="en-US" altLang="en-US" sz="20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06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16777</TotalTime>
  <Words>648</Words>
  <Application>Microsoft Office PowerPoint</Application>
  <PresentationFormat>On-screen Show (4:3)</PresentationFormat>
  <Paragraphs>72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Cambria</vt:lpstr>
      <vt:lpstr>Courier New</vt:lpstr>
      <vt:lpstr>Wingdings</vt:lpstr>
      <vt:lpstr>Wingdings 2</vt:lpstr>
      <vt:lpstr>Median</vt:lpstr>
      <vt:lpstr>More About Explicit Intents and Android Tasks</vt:lpstr>
      <vt:lpstr>Today’s Lecture</vt:lpstr>
      <vt:lpstr>Question</vt:lpstr>
      <vt:lpstr>Querying Non-Default Intent Filters</vt:lpstr>
      <vt:lpstr>Querying Intent Filters</vt:lpstr>
      <vt:lpstr>ResolveInfo</vt:lpstr>
      <vt:lpstr>Java Comparator Interface</vt:lpstr>
      <vt:lpstr>Android Tasks</vt:lpstr>
      <vt:lpstr>Tasks and the Back Stack</vt:lpstr>
      <vt:lpstr>Starting an Activity as a New Task</vt:lpstr>
      <vt:lpstr>Starting an Activity as a New Task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2186</cp:revision>
  <cp:lastPrinted>2014-09-29T16:21:25Z</cp:lastPrinted>
  <dcterms:created xsi:type="dcterms:W3CDTF">2013-09-18T07:00:31Z</dcterms:created>
  <dcterms:modified xsi:type="dcterms:W3CDTF">2017-02-27T08:43:54Z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