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9" r:id="rId3"/>
    <p:sldId id="257" r:id="rId4"/>
    <p:sldId id="258" r:id="rId5"/>
    <p:sldId id="271" r:id="rId6"/>
    <p:sldId id="269" r:id="rId7"/>
    <p:sldId id="260" r:id="rId8"/>
    <p:sldId id="261" r:id="rId9"/>
    <p:sldId id="262" r:id="rId10"/>
    <p:sldId id="263" r:id="rId11"/>
    <p:sldId id="264" r:id="rId12"/>
    <p:sldId id="265" r:id="rId13"/>
    <p:sldId id="267" r:id="rId14"/>
    <p:sldId id="268"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213"/>
    <p:restoredTop sz="94631"/>
  </p:normalViewPr>
  <p:slideViewPr>
    <p:cSldViewPr snapToGrid="0">
      <p:cViewPr varScale="1">
        <p:scale>
          <a:sx n="78" d="100"/>
          <a:sy n="78" d="100"/>
        </p:scale>
        <p:origin x="7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571D2A-2168-4256-8F6B-D690D3B3DF8B}"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BA8C467A-3A68-44BD-9271-EEF972AFAF52}">
      <dgm:prSet custT="1"/>
      <dgm:spPr/>
      <dgm:t>
        <a:bodyPr/>
        <a:lstStyle/>
        <a:p>
          <a:r>
            <a:rPr lang="en-US" sz="1800" b="1" dirty="0"/>
            <a:t>Three types of interviews</a:t>
          </a:r>
        </a:p>
      </dgm:t>
    </dgm:pt>
    <dgm:pt modelId="{FDB2A1FC-A688-4928-99E7-0A776C88B044}" type="parTrans" cxnId="{12B5FD43-6CE5-45F9-A57F-A88C2AF42B2C}">
      <dgm:prSet/>
      <dgm:spPr/>
      <dgm:t>
        <a:bodyPr/>
        <a:lstStyle/>
        <a:p>
          <a:endParaRPr lang="en-US"/>
        </a:p>
      </dgm:t>
    </dgm:pt>
    <dgm:pt modelId="{7E454238-DAB8-4990-ADA9-04C2C2F0B414}" type="sibTrans" cxnId="{12B5FD43-6CE5-45F9-A57F-A88C2AF42B2C}">
      <dgm:prSet/>
      <dgm:spPr/>
      <dgm:t>
        <a:bodyPr/>
        <a:lstStyle/>
        <a:p>
          <a:endParaRPr lang="en-US"/>
        </a:p>
      </dgm:t>
    </dgm:pt>
    <dgm:pt modelId="{821171AF-861B-4ECE-B18A-694089A78EB3}">
      <dgm:prSet custT="1"/>
      <dgm:spPr/>
      <dgm:t>
        <a:bodyPr/>
        <a:lstStyle/>
        <a:p>
          <a:r>
            <a:rPr lang="en-GB" sz="1600" dirty="0"/>
            <a:t>Structured Interview</a:t>
          </a:r>
          <a:endParaRPr lang="en-US" sz="1600" dirty="0"/>
        </a:p>
      </dgm:t>
    </dgm:pt>
    <dgm:pt modelId="{2FD147D3-CF3C-479E-967B-60D9046D3794}" type="parTrans" cxnId="{96F28041-D10F-41E8-81BA-27864DF8BAD1}">
      <dgm:prSet/>
      <dgm:spPr/>
      <dgm:t>
        <a:bodyPr/>
        <a:lstStyle/>
        <a:p>
          <a:endParaRPr lang="en-US"/>
        </a:p>
      </dgm:t>
    </dgm:pt>
    <dgm:pt modelId="{7488D5D5-D922-4EEF-8D8C-B181CD9B0E55}" type="sibTrans" cxnId="{96F28041-D10F-41E8-81BA-27864DF8BAD1}">
      <dgm:prSet/>
      <dgm:spPr/>
      <dgm:t>
        <a:bodyPr/>
        <a:lstStyle/>
        <a:p>
          <a:endParaRPr lang="en-US"/>
        </a:p>
      </dgm:t>
    </dgm:pt>
    <dgm:pt modelId="{DC3FC320-03E4-4BCC-8507-7374F0477CE8}">
      <dgm:prSet custT="1"/>
      <dgm:spPr/>
      <dgm:t>
        <a:bodyPr/>
        <a:lstStyle/>
        <a:p>
          <a:r>
            <a:rPr lang="en-GB" sz="1600" dirty="0"/>
            <a:t>Competency-Based Interview</a:t>
          </a:r>
          <a:endParaRPr lang="en-US" sz="1600" dirty="0"/>
        </a:p>
      </dgm:t>
    </dgm:pt>
    <dgm:pt modelId="{25F65DBE-90B1-4086-B80E-0B25140F2EB0}" type="parTrans" cxnId="{9A4FE587-5CA3-4609-BE32-D0549940A248}">
      <dgm:prSet/>
      <dgm:spPr/>
      <dgm:t>
        <a:bodyPr/>
        <a:lstStyle/>
        <a:p>
          <a:endParaRPr lang="en-US"/>
        </a:p>
      </dgm:t>
    </dgm:pt>
    <dgm:pt modelId="{0E15919B-014E-41C5-A1E9-B7BDB73927B1}" type="sibTrans" cxnId="{9A4FE587-5CA3-4609-BE32-D0549940A248}">
      <dgm:prSet/>
      <dgm:spPr/>
      <dgm:t>
        <a:bodyPr/>
        <a:lstStyle/>
        <a:p>
          <a:endParaRPr lang="en-US"/>
        </a:p>
      </dgm:t>
    </dgm:pt>
    <dgm:pt modelId="{EFE54916-5F15-4604-9128-CFA6E31EC242}">
      <dgm:prSet custT="1"/>
      <dgm:spPr/>
      <dgm:t>
        <a:bodyPr/>
        <a:lstStyle/>
        <a:p>
          <a:r>
            <a:rPr lang="en-GB" sz="1600" dirty="0"/>
            <a:t>Panel Interview</a:t>
          </a:r>
          <a:endParaRPr lang="en-US" sz="1600" dirty="0"/>
        </a:p>
      </dgm:t>
    </dgm:pt>
    <dgm:pt modelId="{7F9B9BDD-F2E5-4196-902E-4F45F53F31E6}" type="parTrans" cxnId="{B61E18A7-54AB-4FC2-AEFB-7D93A28D9487}">
      <dgm:prSet/>
      <dgm:spPr/>
      <dgm:t>
        <a:bodyPr/>
        <a:lstStyle/>
        <a:p>
          <a:endParaRPr lang="en-US"/>
        </a:p>
      </dgm:t>
    </dgm:pt>
    <dgm:pt modelId="{19F6C1D0-E5C3-49E1-930C-6F72CC59B3AC}" type="sibTrans" cxnId="{B61E18A7-54AB-4FC2-AEFB-7D93A28D9487}">
      <dgm:prSet/>
      <dgm:spPr/>
      <dgm:t>
        <a:bodyPr/>
        <a:lstStyle/>
        <a:p>
          <a:endParaRPr lang="en-US"/>
        </a:p>
      </dgm:t>
    </dgm:pt>
    <dgm:pt modelId="{4A194C15-DCE2-4734-BC9C-EE87803C0E3C}" type="pres">
      <dgm:prSet presAssocID="{70571D2A-2168-4256-8F6B-D690D3B3DF8B}" presName="root" presStyleCnt="0">
        <dgm:presLayoutVars>
          <dgm:dir/>
          <dgm:resizeHandles val="exact"/>
        </dgm:presLayoutVars>
      </dgm:prSet>
      <dgm:spPr/>
    </dgm:pt>
    <dgm:pt modelId="{5D1FAF97-549B-4BB0-A523-0D3434E6C9B2}" type="pres">
      <dgm:prSet presAssocID="{BA8C467A-3A68-44BD-9271-EEF972AFAF52}" presName="compNode" presStyleCnt="0"/>
      <dgm:spPr/>
    </dgm:pt>
    <dgm:pt modelId="{4FAD95C8-E8F4-4545-B77D-72374F8B5D29}" type="pres">
      <dgm:prSet presAssocID="{BA8C467A-3A68-44BD-9271-EEF972AFAF52}" presName="bgRect" presStyleLbl="bgShp" presStyleIdx="0" presStyleCnt="4"/>
      <dgm:spPr/>
    </dgm:pt>
    <dgm:pt modelId="{15964E37-1774-40DF-AC5F-6026ED7D1731}" type="pres">
      <dgm:prSet presAssocID="{BA8C467A-3A68-44BD-9271-EEF972AFAF52}"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at"/>
        </a:ext>
      </dgm:extLst>
    </dgm:pt>
    <dgm:pt modelId="{1848D645-D8C9-4074-8CAC-E075A2E18FB1}" type="pres">
      <dgm:prSet presAssocID="{BA8C467A-3A68-44BD-9271-EEF972AFAF52}" presName="spaceRect" presStyleCnt="0"/>
      <dgm:spPr/>
    </dgm:pt>
    <dgm:pt modelId="{D97A9F60-A6CE-46F4-BF2B-D7F5F9C2BEC4}" type="pres">
      <dgm:prSet presAssocID="{BA8C467A-3A68-44BD-9271-EEF972AFAF52}" presName="parTx" presStyleLbl="revTx" presStyleIdx="0" presStyleCnt="4">
        <dgm:presLayoutVars>
          <dgm:chMax val="0"/>
          <dgm:chPref val="0"/>
        </dgm:presLayoutVars>
      </dgm:prSet>
      <dgm:spPr/>
    </dgm:pt>
    <dgm:pt modelId="{FF021693-7BAC-4BB9-B473-6132CA77BC35}" type="pres">
      <dgm:prSet presAssocID="{7E454238-DAB8-4990-ADA9-04C2C2F0B414}" presName="sibTrans" presStyleCnt="0"/>
      <dgm:spPr/>
    </dgm:pt>
    <dgm:pt modelId="{D2350CA6-22D6-4126-8850-2DDDF7AABB47}" type="pres">
      <dgm:prSet presAssocID="{821171AF-861B-4ECE-B18A-694089A78EB3}" presName="compNode" presStyleCnt="0"/>
      <dgm:spPr/>
    </dgm:pt>
    <dgm:pt modelId="{8D44637D-9CA7-411B-9AE2-48C552530A0D}" type="pres">
      <dgm:prSet presAssocID="{821171AF-861B-4ECE-B18A-694089A78EB3}" presName="bgRect" presStyleLbl="bgShp" presStyleIdx="1" presStyleCnt="4"/>
      <dgm:spPr/>
    </dgm:pt>
    <dgm:pt modelId="{6CCF5ED6-F64A-4B92-8A97-3F755FAAB482}" type="pres">
      <dgm:prSet presAssocID="{821171AF-861B-4ECE-B18A-694089A78EB3}"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0B8E8122-6C45-446D-82F4-0496225F15F9}" type="pres">
      <dgm:prSet presAssocID="{821171AF-861B-4ECE-B18A-694089A78EB3}" presName="spaceRect" presStyleCnt="0"/>
      <dgm:spPr/>
    </dgm:pt>
    <dgm:pt modelId="{D4973089-8F17-4B7D-A55D-1D7F8E4755DA}" type="pres">
      <dgm:prSet presAssocID="{821171AF-861B-4ECE-B18A-694089A78EB3}" presName="parTx" presStyleLbl="revTx" presStyleIdx="1" presStyleCnt="4">
        <dgm:presLayoutVars>
          <dgm:chMax val="0"/>
          <dgm:chPref val="0"/>
        </dgm:presLayoutVars>
      </dgm:prSet>
      <dgm:spPr/>
    </dgm:pt>
    <dgm:pt modelId="{7210A0EC-CAA2-4471-9425-CF350B0140B0}" type="pres">
      <dgm:prSet presAssocID="{7488D5D5-D922-4EEF-8D8C-B181CD9B0E55}" presName="sibTrans" presStyleCnt="0"/>
      <dgm:spPr/>
    </dgm:pt>
    <dgm:pt modelId="{8B04A602-95D4-4F2B-B717-2FFEE6295F21}" type="pres">
      <dgm:prSet presAssocID="{DC3FC320-03E4-4BCC-8507-7374F0477CE8}" presName="compNode" presStyleCnt="0"/>
      <dgm:spPr/>
    </dgm:pt>
    <dgm:pt modelId="{8105E23A-4E9A-4924-8501-C58371AF32BB}" type="pres">
      <dgm:prSet presAssocID="{DC3FC320-03E4-4BCC-8507-7374F0477CE8}" presName="bgRect" presStyleLbl="bgShp" presStyleIdx="2" presStyleCnt="4"/>
      <dgm:spPr/>
    </dgm:pt>
    <dgm:pt modelId="{929BE1BD-C128-4CB0-9D85-ED8C3071784E}" type="pres">
      <dgm:prSet presAssocID="{DC3FC320-03E4-4BCC-8507-7374F0477CE8}"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eckList"/>
        </a:ext>
      </dgm:extLst>
    </dgm:pt>
    <dgm:pt modelId="{0572B774-56E3-43CF-8FF7-D14CF9802B30}" type="pres">
      <dgm:prSet presAssocID="{DC3FC320-03E4-4BCC-8507-7374F0477CE8}" presName="spaceRect" presStyleCnt="0"/>
      <dgm:spPr/>
    </dgm:pt>
    <dgm:pt modelId="{9E9385A7-E943-4009-B7DE-9BDDDA4E58E4}" type="pres">
      <dgm:prSet presAssocID="{DC3FC320-03E4-4BCC-8507-7374F0477CE8}" presName="parTx" presStyleLbl="revTx" presStyleIdx="2" presStyleCnt="4">
        <dgm:presLayoutVars>
          <dgm:chMax val="0"/>
          <dgm:chPref val="0"/>
        </dgm:presLayoutVars>
      </dgm:prSet>
      <dgm:spPr/>
    </dgm:pt>
    <dgm:pt modelId="{DEF82B2F-CEE0-4569-9D5D-BCB87B2A41D6}" type="pres">
      <dgm:prSet presAssocID="{0E15919B-014E-41C5-A1E9-B7BDB73927B1}" presName="sibTrans" presStyleCnt="0"/>
      <dgm:spPr/>
    </dgm:pt>
    <dgm:pt modelId="{3ADF0997-35F1-4558-8401-52036CBAF752}" type="pres">
      <dgm:prSet presAssocID="{EFE54916-5F15-4604-9128-CFA6E31EC242}" presName="compNode" presStyleCnt="0"/>
      <dgm:spPr/>
    </dgm:pt>
    <dgm:pt modelId="{00AF3AED-8BFE-4732-9F43-3CE75A711E79}" type="pres">
      <dgm:prSet presAssocID="{EFE54916-5F15-4604-9128-CFA6E31EC242}" presName="bgRect" presStyleLbl="bgShp" presStyleIdx="3" presStyleCnt="4"/>
      <dgm:spPr/>
    </dgm:pt>
    <dgm:pt modelId="{85DFBABE-2A3F-4DD3-A0F1-1EBDA7E9D9D2}" type="pres">
      <dgm:prSet presAssocID="{EFE54916-5F15-4604-9128-CFA6E31EC242}"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B4F4F6FF-2A6E-41F0-B1FD-56CB1D5C8F11}" type="pres">
      <dgm:prSet presAssocID="{EFE54916-5F15-4604-9128-CFA6E31EC242}" presName="spaceRect" presStyleCnt="0"/>
      <dgm:spPr/>
    </dgm:pt>
    <dgm:pt modelId="{460401AD-EB14-44E8-9928-EE3D5781E273}" type="pres">
      <dgm:prSet presAssocID="{EFE54916-5F15-4604-9128-CFA6E31EC242}" presName="parTx" presStyleLbl="revTx" presStyleIdx="3" presStyleCnt="4">
        <dgm:presLayoutVars>
          <dgm:chMax val="0"/>
          <dgm:chPref val="0"/>
        </dgm:presLayoutVars>
      </dgm:prSet>
      <dgm:spPr/>
    </dgm:pt>
  </dgm:ptLst>
  <dgm:cxnLst>
    <dgm:cxn modelId="{2600873F-1908-4921-9980-322D4D741C67}" type="presOf" srcId="{821171AF-861B-4ECE-B18A-694089A78EB3}" destId="{D4973089-8F17-4B7D-A55D-1D7F8E4755DA}" srcOrd="0" destOrd="0" presId="urn:microsoft.com/office/officeart/2018/2/layout/IconVerticalSolidList"/>
    <dgm:cxn modelId="{96F28041-D10F-41E8-81BA-27864DF8BAD1}" srcId="{70571D2A-2168-4256-8F6B-D690D3B3DF8B}" destId="{821171AF-861B-4ECE-B18A-694089A78EB3}" srcOrd="1" destOrd="0" parTransId="{2FD147D3-CF3C-479E-967B-60D9046D3794}" sibTransId="{7488D5D5-D922-4EEF-8D8C-B181CD9B0E55}"/>
    <dgm:cxn modelId="{12B5FD43-6CE5-45F9-A57F-A88C2AF42B2C}" srcId="{70571D2A-2168-4256-8F6B-D690D3B3DF8B}" destId="{BA8C467A-3A68-44BD-9271-EEF972AFAF52}" srcOrd="0" destOrd="0" parTransId="{FDB2A1FC-A688-4928-99E7-0A776C88B044}" sibTransId="{7E454238-DAB8-4990-ADA9-04C2C2F0B414}"/>
    <dgm:cxn modelId="{B035C34B-3B43-4A2D-9A1B-3F5D165C38D3}" type="presOf" srcId="{DC3FC320-03E4-4BCC-8507-7374F0477CE8}" destId="{9E9385A7-E943-4009-B7DE-9BDDDA4E58E4}" srcOrd="0" destOrd="0" presId="urn:microsoft.com/office/officeart/2018/2/layout/IconVerticalSolidList"/>
    <dgm:cxn modelId="{3B67F16F-055B-4790-9AE3-7CF7477C6C03}" type="presOf" srcId="{BA8C467A-3A68-44BD-9271-EEF972AFAF52}" destId="{D97A9F60-A6CE-46F4-BF2B-D7F5F9C2BEC4}" srcOrd="0" destOrd="0" presId="urn:microsoft.com/office/officeart/2018/2/layout/IconVerticalSolidList"/>
    <dgm:cxn modelId="{9A4FE587-5CA3-4609-BE32-D0549940A248}" srcId="{70571D2A-2168-4256-8F6B-D690D3B3DF8B}" destId="{DC3FC320-03E4-4BCC-8507-7374F0477CE8}" srcOrd="2" destOrd="0" parTransId="{25F65DBE-90B1-4086-B80E-0B25140F2EB0}" sibTransId="{0E15919B-014E-41C5-A1E9-B7BDB73927B1}"/>
    <dgm:cxn modelId="{0954BD98-8E69-4101-8CA8-5C15B6C2760B}" type="presOf" srcId="{EFE54916-5F15-4604-9128-CFA6E31EC242}" destId="{460401AD-EB14-44E8-9928-EE3D5781E273}" srcOrd="0" destOrd="0" presId="urn:microsoft.com/office/officeart/2018/2/layout/IconVerticalSolidList"/>
    <dgm:cxn modelId="{6BBBB79F-AD7F-4150-83A8-9000190CF27F}" type="presOf" srcId="{70571D2A-2168-4256-8F6B-D690D3B3DF8B}" destId="{4A194C15-DCE2-4734-BC9C-EE87803C0E3C}" srcOrd="0" destOrd="0" presId="urn:microsoft.com/office/officeart/2018/2/layout/IconVerticalSolidList"/>
    <dgm:cxn modelId="{B61E18A7-54AB-4FC2-AEFB-7D93A28D9487}" srcId="{70571D2A-2168-4256-8F6B-D690D3B3DF8B}" destId="{EFE54916-5F15-4604-9128-CFA6E31EC242}" srcOrd="3" destOrd="0" parTransId="{7F9B9BDD-F2E5-4196-902E-4F45F53F31E6}" sibTransId="{19F6C1D0-E5C3-49E1-930C-6F72CC59B3AC}"/>
    <dgm:cxn modelId="{78D19C3D-3CFF-4545-9073-044FBD677CD2}" type="presParOf" srcId="{4A194C15-DCE2-4734-BC9C-EE87803C0E3C}" destId="{5D1FAF97-549B-4BB0-A523-0D3434E6C9B2}" srcOrd="0" destOrd="0" presId="urn:microsoft.com/office/officeart/2018/2/layout/IconVerticalSolidList"/>
    <dgm:cxn modelId="{62E49599-65B9-405B-BE2D-4AFD4B545B49}" type="presParOf" srcId="{5D1FAF97-549B-4BB0-A523-0D3434E6C9B2}" destId="{4FAD95C8-E8F4-4545-B77D-72374F8B5D29}" srcOrd="0" destOrd="0" presId="urn:microsoft.com/office/officeart/2018/2/layout/IconVerticalSolidList"/>
    <dgm:cxn modelId="{AFD9D8A6-638D-4FCD-BD40-898127D9919C}" type="presParOf" srcId="{5D1FAF97-549B-4BB0-A523-0D3434E6C9B2}" destId="{15964E37-1774-40DF-AC5F-6026ED7D1731}" srcOrd="1" destOrd="0" presId="urn:microsoft.com/office/officeart/2018/2/layout/IconVerticalSolidList"/>
    <dgm:cxn modelId="{9129F916-581A-4767-9306-B307C5C0DB73}" type="presParOf" srcId="{5D1FAF97-549B-4BB0-A523-0D3434E6C9B2}" destId="{1848D645-D8C9-4074-8CAC-E075A2E18FB1}" srcOrd="2" destOrd="0" presId="urn:microsoft.com/office/officeart/2018/2/layout/IconVerticalSolidList"/>
    <dgm:cxn modelId="{BD4A4300-4F53-4F94-BC30-DE4386AECFFF}" type="presParOf" srcId="{5D1FAF97-549B-4BB0-A523-0D3434E6C9B2}" destId="{D97A9F60-A6CE-46F4-BF2B-D7F5F9C2BEC4}" srcOrd="3" destOrd="0" presId="urn:microsoft.com/office/officeart/2018/2/layout/IconVerticalSolidList"/>
    <dgm:cxn modelId="{2D3D4D6D-2A08-4AE0-9976-1C32A7BC1AFA}" type="presParOf" srcId="{4A194C15-DCE2-4734-BC9C-EE87803C0E3C}" destId="{FF021693-7BAC-4BB9-B473-6132CA77BC35}" srcOrd="1" destOrd="0" presId="urn:microsoft.com/office/officeart/2018/2/layout/IconVerticalSolidList"/>
    <dgm:cxn modelId="{6834DC64-2443-48B0-BF30-159EBD3D142F}" type="presParOf" srcId="{4A194C15-DCE2-4734-BC9C-EE87803C0E3C}" destId="{D2350CA6-22D6-4126-8850-2DDDF7AABB47}" srcOrd="2" destOrd="0" presId="urn:microsoft.com/office/officeart/2018/2/layout/IconVerticalSolidList"/>
    <dgm:cxn modelId="{2C8B8AA7-A544-4E72-8BBC-0161A5DF84EF}" type="presParOf" srcId="{D2350CA6-22D6-4126-8850-2DDDF7AABB47}" destId="{8D44637D-9CA7-411B-9AE2-48C552530A0D}" srcOrd="0" destOrd="0" presId="urn:microsoft.com/office/officeart/2018/2/layout/IconVerticalSolidList"/>
    <dgm:cxn modelId="{F369DF63-2639-4ACA-AFCA-91DD6BBF6B09}" type="presParOf" srcId="{D2350CA6-22D6-4126-8850-2DDDF7AABB47}" destId="{6CCF5ED6-F64A-4B92-8A97-3F755FAAB482}" srcOrd="1" destOrd="0" presId="urn:microsoft.com/office/officeart/2018/2/layout/IconVerticalSolidList"/>
    <dgm:cxn modelId="{A96398C9-1C18-4ED0-B9AB-E6888093E8B2}" type="presParOf" srcId="{D2350CA6-22D6-4126-8850-2DDDF7AABB47}" destId="{0B8E8122-6C45-446D-82F4-0496225F15F9}" srcOrd="2" destOrd="0" presId="urn:microsoft.com/office/officeart/2018/2/layout/IconVerticalSolidList"/>
    <dgm:cxn modelId="{99F7B5DF-F187-4E14-A34C-9C7AC3A6D0A6}" type="presParOf" srcId="{D2350CA6-22D6-4126-8850-2DDDF7AABB47}" destId="{D4973089-8F17-4B7D-A55D-1D7F8E4755DA}" srcOrd="3" destOrd="0" presId="urn:microsoft.com/office/officeart/2018/2/layout/IconVerticalSolidList"/>
    <dgm:cxn modelId="{5B133B6C-3346-4B5E-800E-68814E118C87}" type="presParOf" srcId="{4A194C15-DCE2-4734-BC9C-EE87803C0E3C}" destId="{7210A0EC-CAA2-4471-9425-CF350B0140B0}" srcOrd="3" destOrd="0" presId="urn:microsoft.com/office/officeart/2018/2/layout/IconVerticalSolidList"/>
    <dgm:cxn modelId="{FAE6F258-3C0C-462A-AE3A-0BACEFC98090}" type="presParOf" srcId="{4A194C15-DCE2-4734-BC9C-EE87803C0E3C}" destId="{8B04A602-95D4-4F2B-B717-2FFEE6295F21}" srcOrd="4" destOrd="0" presId="urn:microsoft.com/office/officeart/2018/2/layout/IconVerticalSolidList"/>
    <dgm:cxn modelId="{9B421BAE-61B6-4358-92EC-0CD6348FA8F5}" type="presParOf" srcId="{8B04A602-95D4-4F2B-B717-2FFEE6295F21}" destId="{8105E23A-4E9A-4924-8501-C58371AF32BB}" srcOrd="0" destOrd="0" presId="urn:microsoft.com/office/officeart/2018/2/layout/IconVerticalSolidList"/>
    <dgm:cxn modelId="{3D959F6F-B905-4CD2-BED4-82048FF76824}" type="presParOf" srcId="{8B04A602-95D4-4F2B-B717-2FFEE6295F21}" destId="{929BE1BD-C128-4CB0-9D85-ED8C3071784E}" srcOrd="1" destOrd="0" presId="urn:microsoft.com/office/officeart/2018/2/layout/IconVerticalSolidList"/>
    <dgm:cxn modelId="{71A4253E-0AB9-4290-B198-4FFC9CD1751B}" type="presParOf" srcId="{8B04A602-95D4-4F2B-B717-2FFEE6295F21}" destId="{0572B774-56E3-43CF-8FF7-D14CF9802B30}" srcOrd="2" destOrd="0" presId="urn:microsoft.com/office/officeart/2018/2/layout/IconVerticalSolidList"/>
    <dgm:cxn modelId="{C0A0BF24-4AA0-4A32-BFD2-F1AFAE51F1E9}" type="presParOf" srcId="{8B04A602-95D4-4F2B-B717-2FFEE6295F21}" destId="{9E9385A7-E943-4009-B7DE-9BDDDA4E58E4}" srcOrd="3" destOrd="0" presId="urn:microsoft.com/office/officeart/2018/2/layout/IconVerticalSolidList"/>
    <dgm:cxn modelId="{EB2BB77D-8EE0-4D49-96E2-96B07EA31B3E}" type="presParOf" srcId="{4A194C15-DCE2-4734-BC9C-EE87803C0E3C}" destId="{DEF82B2F-CEE0-4569-9D5D-BCB87B2A41D6}" srcOrd="5" destOrd="0" presId="urn:microsoft.com/office/officeart/2018/2/layout/IconVerticalSolidList"/>
    <dgm:cxn modelId="{C7C7DF43-4BE4-48B7-8CF5-E175E9541B68}" type="presParOf" srcId="{4A194C15-DCE2-4734-BC9C-EE87803C0E3C}" destId="{3ADF0997-35F1-4558-8401-52036CBAF752}" srcOrd="6" destOrd="0" presId="urn:microsoft.com/office/officeart/2018/2/layout/IconVerticalSolidList"/>
    <dgm:cxn modelId="{C57F7162-01F4-4599-B23F-BFB1B035DCD4}" type="presParOf" srcId="{3ADF0997-35F1-4558-8401-52036CBAF752}" destId="{00AF3AED-8BFE-4732-9F43-3CE75A711E79}" srcOrd="0" destOrd="0" presId="urn:microsoft.com/office/officeart/2018/2/layout/IconVerticalSolidList"/>
    <dgm:cxn modelId="{102213A5-ABD2-4A51-A470-FA7558D7EA23}" type="presParOf" srcId="{3ADF0997-35F1-4558-8401-52036CBAF752}" destId="{85DFBABE-2A3F-4DD3-A0F1-1EBDA7E9D9D2}" srcOrd="1" destOrd="0" presId="urn:microsoft.com/office/officeart/2018/2/layout/IconVerticalSolidList"/>
    <dgm:cxn modelId="{3A209396-5F84-4F7E-A01A-544F742BA4A3}" type="presParOf" srcId="{3ADF0997-35F1-4558-8401-52036CBAF752}" destId="{B4F4F6FF-2A6E-41F0-B1FD-56CB1D5C8F11}" srcOrd="2" destOrd="0" presId="urn:microsoft.com/office/officeart/2018/2/layout/IconVerticalSolidList"/>
    <dgm:cxn modelId="{A6303B28-6B7B-4DF6-A774-C847C5A94B1B}" type="presParOf" srcId="{3ADF0997-35F1-4558-8401-52036CBAF752}" destId="{460401AD-EB14-44E8-9928-EE3D5781E27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AD95C8-E8F4-4545-B77D-72374F8B5D29}">
      <dsp:nvSpPr>
        <dsp:cNvPr id="0" name=""/>
        <dsp:cNvSpPr/>
      </dsp:nvSpPr>
      <dsp:spPr>
        <a:xfrm>
          <a:off x="0" y="231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964E37-1774-40DF-AC5F-6026ED7D1731}">
      <dsp:nvSpPr>
        <dsp:cNvPr id="0" name=""/>
        <dsp:cNvSpPr/>
      </dsp:nvSpPr>
      <dsp:spPr>
        <a:xfrm>
          <a:off x="355657" y="266858"/>
          <a:ext cx="646650" cy="6466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7A9F60-A6CE-46F4-BF2B-D7F5F9C2BEC4}">
      <dsp:nvSpPr>
        <dsp:cNvPr id="0" name=""/>
        <dsp:cNvSpPr/>
      </dsp:nvSpPr>
      <dsp:spPr>
        <a:xfrm>
          <a:off x="1357965" y="231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800100">
            <a:lnSpc>
              <a:spcPct val="90000"/>
            </a:lnSpc>
            <a:spcBef>
              <a:spcPct val="0"/>
            </a:spcBef>
            <a:spcAft>
              <a:spcPct val="35000"/>
            </a:spcAft>
            <a:buNone/>
          </a:pPr>
          <a:r>
            <a:rPr lang="en-US" sz="1800" b="1" kern="1200" dirty="0"/>
            <a:t>Three types of interviews</a:t>
          </a:r>
        </a:p>
      </dsp:txBody>
      <dsp:txXfrm>
        <a:off x="1357965" y="2319"/>
        <a:ext cx="4887299" cy="1175727"/>
      </dsp:txXfrm>
    </dsp:sp>
    <dsp:sp modelId="{8D44637D-9CA7-411B-9AE2-48C552530A0D}">
      <dsp:nvSpPr>
        <dsp:cNvPr id="0" name=""/>
        <dsp:cNvSpPr/>
      </dsp:nvSpPr>
      <dsp:spPr>
        <a:xfrm>
          <a:off x="0" y="147197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CF5ED6-F64A-4B92-8A97-3F755FAAB482}">
      <dsp:nvSpPr>
        <dsp:cNvPr id="0" name=""/>
        <dsp:cNvSpPr/>
      </dsp:nvSpPr>
      <dsp:spPr>
        <a:xfrm>
          <a:off x="355657" y="1736518"/>
          <a:ext cx="646650" cy="6466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973089-8F17-4B7D-A55D-1D7F8E4755DA}">
      <dsp:nvSpPr>
        <dsp:cNvPr id="0" name=""/>
        <dsp:cNvSpPr/>
      </dsp:nvSpPr>
      <dsp:spPr>
        <a:xfrm>
          <a:off x="1357965" y="147197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711200">
            <a:lnSpc>
              <a:spcPct val="90000"/>
            </a:lnSpc>
            <a:spcBef>
              <a:spcPct val="0"/>
            </a:spcBef>
            <a:spcAft>
              <a:spcPct val="35000"/>
            </a:spcAft>
            <a:buNone/>
          </a:pPr>
          <a:r>
            <a:rPr lang="en-GB" sz="1600" kern="1200" dirty="0"/>
            <a:t>Structured Interview</a:t>
          </a:r>
          <a:endParaRPr lang="en-US" sz="1600" kern="1200" dirty="0"/>
        </a:p>
      </dsp:txBody>
      <dsp:txXfrm>
        <a:off x="1357965" y="1471979"/>
        <a:ext cx="4887299" cy="1175727"/>
      </dsp:txXfrm>
    </dsp:sp>
    <dsp:sp modelId="{8105E23A-4E9A-4924-8501-C58371AF32BB}">
      <dsp:nvSpPr>
        <dsp:cNvPr id="0" name=""/>
        <dsp:cNvSpPr/>
      </dsp:nvSpPr>
      <dsp:spPr>
        <a:xfrm>
          <a:off x="0" y="294163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9BE1BD-C128-4CB0-9D85-ED8C3071784E}">
      <dsp:nvSpPr>
        <dsp:cNvPr id="0" name=""/>
        <dsp:cNvSpPr/>
      </dsp:nvSpPr>
      <dsp:spPr>
        <a:xfrm>
          <a:off x="355657" y="3206178"/>
          <a:ext cx="646650" cy="6466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9385A7-E943-4009-B7DE-9BDDDA4E58E4}">
      <dsp:nvSpPr>
        <dsp:cNvPr id="0" name=""/>
        <dsp:cNvSpPr/>
      </dsp:nvSpPr>
      <dsp:spPr>
        <a:xfrm>
          <a:off x="1357965" y="294163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711200">
            <a:lnSpc>
              <a:spcPct val="90000"/>
            </a:lnSpc>
            <a:spcBef>
              <a:spcPct val="0"/>
            </a:spcBef>
            <a:spcAft>
              <a:spcPct val="35000"/>
            </a:spcAft>
            <a:buNone/>
          </a:pPr>
          <a:r>
            <a:rPr lang="en-GB" sz="1600" kern="1200" dirty="0"/>
            <a:t>Competency-Based Interview</a:t>
          </a:r>
          <a:endParaRPr lang="en-US" sz="1600" kern="1200" dirty="0"/>
        </a:p>
      </dsp:txBody>
      <dsp:txXfrm>
        <a:off x="1357965" y="2941639"/>
        <a:ext cx="4887299" cy="1175727"/>
      </dsp:txXfrm>
    </dsp:sp>
    <dsp:sp modelId="{00AF3AED-8BFE-4732-9F43-3CE75A711E79}">
      <dsp:nvSpPr>
        <dsp:cNvPr id="0" name=""/>
        <dsp:cNvSpPr/>
      </dsp:nvSpPr>
      <dsp:spPr>
        <a:xfrm>
          <a:off x="0" y="441129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DFBABE-2A3F-4DD3-A0F1-1EBDA7E9D9D2}">
      <dsp:nvSpPr>
        <dsp:cNvPr id="0" name=""/>
        <dsp:cNvSpPr/>
      </dsp:nvSpPr>
      <dsp:spPr>
        <a:xfrm>
          <a:off x="355657" y="4675838"/>
          <a:ext cx="646650" cy="6466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0401AD-EB14-44E8-9928-EE3D5781E273}">
      <dsp:nvSpPr>
        <dsp:cNvPr id="0" name=""/>
        <dsp:cNvSpPr/>
      </dsp:nvSpPr>
      <dsp:spPr>
        <a:xfrm>
          <a:off x="1357965" y="441129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711200">
            <a:lnSpc>
              <a:spcPct val="90000"/>
            </a:lnSpc>
            <a:spcBef>
              <a:spcPct val="0"/>
            </a:spcBef>
            <a:spcAft>
              <a:spcPct val="35000"/>
            </a:spcAft>
            <a:buNone/>
          </a:pPr>
          <a:r>
            <a:rPr lang="en-GB" sz="1600" kern="1200" dirty="0"/>
            <a:t>Panel Interview</a:t>
          </a:r>
          <a:endParaRPr lang="en-US" sz="1600" kern="1200" dirty="0"/>
        </a:p>
      </dsp:txBody>
      <dsp:txXfrm>
        <a:off x="1357965" y="4411299"/>
        <a:ext cx="4887299" cy="117572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A5A4F-A64E-2EB4-3EBD-71C1B51118A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501E058-1322-4D27-56F5-B7BE990832C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C5972CE-1CFB-D26B-0C1F-2119462AF598}"/>
              </a:ext>
            </a:extLst>
          </p:cNvPr>
          <p:cNvSpPr>
            <a:spLocks noGrp="1"/>
          </p:cNvSpPr>
          <p:nvPr>
            <p:ph type="dt" sz="half" idx="10"/>
          </p:nvPr>
        </p:nvSpPr>
        <p:spPr/>
        <p:txBody>
          <a:bodyPr/>
          <a:lstStyle/>
          <a:p>
            <a:fld id="{A507DF31-91EC-D44A-85A3-8CCA58A98DF4}" type="datetimeFigureOut">
              <a:rPr lang="en-US" smtClean="0"/>
              <a:t>7/13/2026</a:t>
            </a:fld>
            <a:endParaRPr lang="en-US"/>
          </a:p>
        </p:txBody>
      </p:sp>
      <p:sp>
        <p:nvSpPr>
          <p:cNvPr id="5" name="Footer Placeholder 4">
            <a:extLst>
              <a:ext uri="{FF2B5EF4-FFF2-40B4-BE49-F238E27FC236}">
                <a16:creationId xmlns:a16="http://schemas.microsoft.com/office/drawing/2014/main" id="{62477068-3D7D-6415-B6EA-E2F5EF7E30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CB45F89-13AA-CAF4-4CED-EF6CD00D0006}"/>
              </a:ext>
            </a:extLst>
          </p:cNvPr>
          <p:cNvSpPr>
            <a:spLocks noGrp="1"/>
          </p:cNvSpPr>
          <p:nvPr>
            <p:ph type="sldNum" sz="quarter" idx="12"/>
          </p:nvPr>
        </p:nvSpPr>
        <p:spPr/>
        <p:txBody>
          <a:bodyPr/>
          <a:lstStyle/>
          <a:p>
            <a:fld id="{60FFC498-8CAB-4A4D-9ADB-46BD3CD561B8}" type="slidenum">
              <a:rPr lang="en-US" smtClean="0"/>
              <a:t>‹#›</a:t>
            </a:fld>
            <a:endParaRPr lang="en-US"/>
          </a:p>
        </p:txBody>
      </p:sp>
    </p:spTree>
    <p:extLst>
      <p:ext uri="{BB962C8B-B14F-4D97-AF65-F5344CB8AC3E}">
        <p14:creationId xmlns:p14="http://schemas.microsoft.com/office/powerpoint/2010/main" val="7406913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6CA1-041D-E8CE-D79D-23F59154D6C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D7C0258-24DE-7296-FD8F-E3D8A279E65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894707B-DBD0-4A4A-E6AC-7B1DCBC998EB}"/>
              </a:ext>
            </a:extLst>
          </p:cNvPr>
          <p:cNvSpPr>
            <a:spLocks noGrp="1"/>
          </p:cNvSpPr>
          <p:nvPr>
            <p:ph type="dt" sz="half" idx="10"/>
          </p:nvPr>
        </p:nvSpPr>
        <p:spPr/>
        <p:txBody>
          <a:bodyPr/>
          <a:lstStyle/>
          <a:p>
            <a:fld id="{A507DF31-91EC-D44A-85A3-8CCA58A98DF4}" type="datetimeFigureOut">
              <a:rPr lang="en-US" smtClean="0"/>
              <a:t>7/13/2026</a:t>
            </a:fld>
            <a:endParaRPr lang="en-US"/>
          </a:p>
        </p:txBody>
      </p:sp>
      <p:sp>
        <p:nvSpPr>
          <p:cNvPr id="5" name="Footer Placeholder 4">
            <a:extLst>
              <a:ext uri="{FF2B5EF4-FFF2-40B4-BE49-F238E27FC236}">
                <a16:creationId xmlns:a16="http://schemas.microsoft.com/office/drawing/2014/main" id="{41C0EEB6-D0F8-8E86-5C23-148AEED59D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97AB0B6-DA6B-B5EE-4F6F-825F580D9766}"/>
              </a:ext>
            </a:extLst>
          </p:cNvPr>
          <p:cNvSpPr>
            <a:spLocks noGrp="1"/>
          </p:cNvSpPr>
          <p:nvPr>
            <p:ph type="sldNum" sz="quarter" idx="12"/>
          </p:nvPr>
        </p:nvSpPr>
        <p:spPr/>
        <p:txBody>
          <a:bodyPr/>
          <a:lstStyle/>
          <a:p>
            <a:fld id="{60FFC498-8CAB-4A4D-9ADB-46BD3CD561B8}" type="slidenum">
              <a:rPr lang="en-US" smtClean="0"/>
              <a:t>‹#›</a:t>
            </a:fld>
            <a:endParaRPr lang="en-US"/>
          </a:p>
        </p:txBody>
      </p:sp>
    </p:spTree>
    <p:extLst>
      <p:ext uri="{BB962C8B-B14F-4D97-AF65-F5344CB8AC3E}">
        <p14:creationId xmlns:p14="http://schemas.microsoft.com/office/powerpoint/2010/main" val="30264640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51A97-98E3-AA20-F0DD-06DF3B8BA31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563900B-E9D4-FF26-AF86-21C8E8FD611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1F9C41B-384C-AAF1-AA2C-14ABE2056976}"/>
              </a:ext>
            </a:extLst>
          </p:cNvPr>
          <p:cNvSpPr>
            <a:spLocks noGrp="1"/>
          </p:cNvSpPr>
          <p:nvPr>
            <p:ph type="dt" sz="half" idx="10"/>
          </p:nvPr>
        </p:nvSpPr>
        <p:spPr/>
        <p:txBody>
          <a:bodyPr/>
          <a:lstStyle/>
          <a:p>
            <a:fld id="{A507DF31-91EC-D44A-85A3-8CCA58A98DF4}" type="datetimeFigureOut">
              <a:rPr lang="en-US" smtClean="0"/>
              <a:t>7/13/2026</a:t>
            </a:fld>
            <a:endParaRPr lang="en-US"/>
          </a:p>
        </p:txBody>
      </p:sp>
      <p:sp>
        <p:nvSpPr>
          <p:cNvPr id="5" name="Footer Placeholder 4">
            <a:extLst>
              <a:ext uri="{FF2B5EF4-FFF2-40B4-BE49-F238E27FC236}">
                <a16:creationId xmlns:a16="http://schemas.microsoft.com/office/drawing/2014/main" id="{382D6796-6F33-7337-47DD-23EC5F38E0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E19A39-B497-E9C3-88EE-6F6E2FC0BA41}"/>
              </a:ext>
            </a:extLst>
          </p:cNvPr>
          <p:cNvSpPr>
            <a:spLocks noGrp="1"/>
          </p:cNvSpPr>
          <p:nvPr>
            <p:ph type="sldNum" sz="quarter" idx="12"/>
          </p:nvPr>
        </p:nvSpPr>
        <p:spPr/>
        <p:txBody>
          <a:bodyPr/>
          <a:lstStyle/>
          <a:p>
            <a:fld id="{60FFC498-8CAB-4A4D-9ADB-46BD3CD561B8}" type="slidenum">
              <a:rPr lang="en-US" smtClean="0"/>
              <a:t>‹#›</a:t>
            </a:fld>
            <a:endParaRPr lang="en-US"/>
          </a:p>
        </p:txBody>
      </p:sp>
    </p:spTree>
    <p:extLst>
      <p:ext uri="{BB962C8B-B14F-4D97-AF65-F5344CB8AC3E}">
        <p14:creationId xmlns:p14="http://schemas.microsoft.com/office/powerpoint/2010/main" val="26235752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4830B-A84F-39AD-64AB-B9E45689103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5859C7E-E393-8F98-C716-F79D7A30908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44D129D-5A28-4F6E-3253-F6D288B5A89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FA89F0B-B75B-C54F-AB61-F3992AB3D886}"/>
              </a:ext>
            </a:extLst>
          </p:cNvPr>
          <p:cNvSpPr>
            <a:spLocks noGrp="1"/>
          </p:cNvSpPr>
          <p:nvPr>
            <p:ph type="dt" sz="half" idx="10"/>
          </p:nvPr>
        </p:nvSpPr>
        <p:spPr/>
        <p:txBody>
          <a:bodyPr/>
          <a:lstStyle/>
          <a:p>
            <a:fld id="{A507DF31-91EC-D44A-85A3-8CCA58A98DF4}" type="datetimeFigureOut">
              <a:rPr lang="en-US" smtClean="0"/>
              <a:t>7/13/2026</a:t>
            </a:fld>
            <a:endParaRPr lang="en-US"/>
          </a:p>
        </p:txBody>
      </p:sp>
      <p:sp>
        <p:nvSpPr>
          <p:cNvPr id="6" name="Footer Placeholder 5">
            <a:extLst>
              <a:ext uri="{FF2B5EF4-FFF2-40B4-BE49-F238E27FC236}">
                <a16:creationId xmlns:a16="http://schemas.microsoft.com/office/drawing/2014/main" id="{0468BE6E-9AB8-392D-CAF9-1A0B3F06CB9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DF8EDFC-4DDA-6A5C-74F1-FF712A170D21}"/>
              </a:ext>
            </a:extLst>
          </p:cNvPr>
          <p:cNvSpPr>
            <a:spLocks noGrp="1"/>
          </p:cNvSpPr>
          <p:nvPr>
            <p:ph type="sldNum" sz="quarter" idx="12"/>
          </p:nvPr>
        </p:nvSpPr>
        <p:spPr/>
        <p:txBody>
          <a:bodyPr/>
          <a:lstStyle/>
          <a:p>
            <a:fld id="{60FFC498-8CAB-4A4D-9ADB-46BD3CD561B8}" type="slidenum">
              <a:rPr lang="en-US" smtClean="0"/>
              <a:t>‹#›</a:t>
            </a:fld>
            <a:endParaRPr lang="en-US"/>
          </a:p>
        </p:txBody>
      </p:sp>
    </p:spTree>
    <p:extLst>
      <p:ext uri="{BB962C8B-B14F-4D97-AF65-F5344CB8AC3E}">
        <p14:creationId xmlns:p14="http://schemas.microsoft.com/office/powerpoint/2010/main" val="35271777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0110E-A630-4800-A124-7B97F8597C9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5DEE03C-8575-3F99-2841-AC78CDC9085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409C9C7-2726-0DFC-9F12-17F69EC2C71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3024D49-F7C0-44A3-4BB8-F3B2DE10E59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5B7C795-C30F-E5F8-BA9B-AB50693B89C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1D15620-CE59-5AE0-A6BD-5CF22C224529}"/>
              </a:ext>
            </a:extLst>
          </p:cNvPr>
          <p:cNvSpPr>
            <a:spLocks noGrp="1"/>
          </p:cNvSpPr>
          <p:nvPr>
            <p:ph type="dt" sz="half" idx="10"/>
          </p:nvPr>
        </p:nvSpPr>
        <p:spPr/>
        <p:txBody>
          <a:bodyPr/>
          <a:lstStyle/>
          <a:p>
            <a:fld id="{A507DF31-91EC-D44A-85A3-8CCA58A98DF4}" type="datetimeFigureOut">
              <a:rPr lang="en-US" smtClean="0"/>
              <a:t>7/13/2026</a:t>
            </a:fld>
            <a:endParaRPr lang="en-US"/>
          </a:p>
        </p:txBody>
      </p:sp>
      <p:sp>
        <p:nvSpPr>
          <p:cNvPr id="8" name="Footer Placeholder 7">
            <a:extLst>
              <a:ext uri="{FF2B5EF4-FFF2-40B4-BE49-F238E27FC236}">
                <a16:creationId xmlns:a16="http://schemas.microsoft.com/office/drawing/2014/main" id="{C3154AFA-B5DC-9933-7A81-5D80B7069BD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7B99108-87A3-6291-F954-451066CD1F27}"/>
              </a:ext>
            </a:extLst>
          </p:cNvPr>
          <p:cNvSpPr>
            <a:spLocks noGrp="1"/>
          </p:cNvSpPr>
          <p:nvPr>
            <p:ph type="sldNum" sz="quarter" idx="12"/>
          </p:nvPr>
        </p:nvSpPr>
        <p:spPr/>
        <p:txBody>
          <a:bodyPr/>
          <a:lstStyle/>
          <a:p>
            <a:fld id="{60FFC498-8CAB-4A4D-9ADB-46BD3CD561B8}" type="slidenum">
              <a:rPr lang="en-US" smtClean="0"/>
              <a:t>‹#›</a:t>
            </a:fld>
            <a:endParaRPr lang="en-US"/>
          </a:p>
        </p:txBody>
      </p:sp>
    </p:spTree>
    <p:extLst>
      <p:ext uri="{BB962C8B-B14F-4D97-AF65-F5344CB8AC3E}">
        <p14:creationId xmlns:p14="http://schemas.microsoft.com/office/powerpoint/2010/main" val="4045040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5750D-7803-F343-B4B0-2D8A088601A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AD26250-016B-84C8-C5A1-3135E10D0714}"/>
              </a:ext>
            </a:extLst>
          </p:cNvPr>
          <p:cNvSpPr>
            <a:spLocks noGrp="1"/>
          </p:cNvSpPr>
          <p:nvPr>
            <p:ph type="dt" sz="half" idx="10"/>
          </p:nvPr>
        </p:nvSpPr>
        <p:spPr/>
        <p:txBody>
          <a:bodyPr/>
          <a:lstStyle/>
          <a:p>
            <a:fld id="{A507DF31-91EC-D44A-85A3-8CCA58A98DF4}" type="datetimeFigureOut">
              <a:rPr lang="en-US" smtClean="0"/>
              <a:t>7/13/2026</a:t>
            </a:fld>
            <a:endParaRPr lang="en-US"/>
          </a:p>
        </p:txBody>
      </p:sp>
      <p:sp>
        <p:nvSpPr>
          <p:cNvPr id="4" name="Footer Placeholder 3">
            <a:extLst>
              <a:ext uri="{FF2B5EF4-FFF2-40B4-BE49-F238E27FC236}">
                <a16:creationId xmlns:a16="http://schemas.microsoft.com/office/drawing/2014/main" id="{96EA53A4-182A-2EEE-C08C-53D58E0E53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461DB68-3032-4A49-0F06-06C50025B717}"/>
              </a:ext>
            </a:extLst>
          </p:cNvPr>
          <p:cNvSpPr>
            <a:spLocks noGrp="1"/>
          </p:cNvSpPr>
          <p:nvPr>
            <p:ph type="sldNum" sz="quarter" idx="12"/>
          </p:nvPr>
        </p:nvSpPr>
        <p:spPr/>
        <p:txBody>
          <a:bodyPr/>
          <a:lstStyle/>
          <a:p>
            <a:fld id="{60FFC498-8CAB-4A4D-9ADB-46BD3CD561B8}" type="slidenum">
              <a:rPr lang="en-US" smtClean="0"/>
              <a:t>‹#›</a:t>
            </a:fld>
            <a:endParaRPr lang="en-US"/>
          </a:p>
        </p:txBody>
      </p:sp>
    </p:spTree>
    <p:extLst>
      <p:ext uri="{BB962C8B-B14F-4D97-AF65-F5344CB8AC3E}">
        <p14:creationId xmlns:p14="http://schemas.microsoft.com/office/powerpoint/2010/main" val="11877211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16723A-BA9C-948F-342B-0DD34F80FF04}"/>
              </a:ext>
            </a:extLst>
          </p:cNvPr>
          <p:cNvSpPr>
            <a:spLocks noGrp="1"/>
          </p:cNvSpPr>
          <p:nvPr>
            <p:ph type="dt" sz="half" idx="10"/>
          </p:nvPr>
        </p:nvSpPr>
        <p:spPr/>
        <p:txBody>
          <a:bodyPr/>
          <a:lstStyle/>
          <a:p>
            <a:fld id="{A507DF31-91EC-D44A-85A3-8CCA58A98DF4}" type="datetimeFigureOut">
              <a:rPr lang="en-US" smtClean="0"/>
              <a:t>7/13/2026</a:t>
            </a:fld>
            <a:endParaRPr lang="en-US"/>
          </a:p>
        </p:txBody>
      </p:sp>
      <p:sp>
        <p:nvSpPr>
          <p:cNvPr id="3" name="Footer Placeholder 2">
            <a:extLst>
              <a:ext uri="{FF2B5EF4-FFF2-40B4-BE49-F238E27FC236}">
                <a16:creationId xmlns:a16="http://schemas.microsoft.com/office/drawing/2014/main" id="{4A51BF3C-3117-80A1-9F3D-36CEA511A4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8D8CD0A-D70A-4A40-9E72-53A7BD6C59D4}"/>
              </a:ext>
            </a:extLst>
          </p:cNvPr>
          <p:cNvSpPr>
            <a:spLocks noGrp="1"/>
          </p:cNvSpPr>
          <p:nvPr>
            <p:ph type="sldNum" sz="quarter" idx="12"/>
          </p:nvPr>
        </p:nvSpPr>
        <p:spPr/>
        <p:txBody>
          <a:bodyPr/>
          <a:lstStyle/>
          <a:p>
            <a:fld id="{60FFC498-8CAB-4A4D-9ADB-46BD3CD561B8}" type="slidenum">
              <a:rPr lang="en-US" smtClean="0"/>
              <a:t>‹#›</a:t>
            </a:fld>
            <a:endParaRPr lang="en-US"/>
          </a:p>
        </p:txBody>
      </p:sp>
    </p:spTree>
    <p:extLst>
      <p:ext uri="{BB962C8B-B14F-4D97-AF65-F5344CB8AC3E}">
        <p14:creationId xmlns:p14="http://schemas.microsoft.com/office/powerpoint/2010/main" val="27227745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1D912-8280-66B6-220D-32CCE8F2E75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752B7F9-BF2B-54BD-6E2F-31FAD1AA5F5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9F8E40F-3CC9-2C45-2B97-457C51A700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B563138-9B3B-9EF8-7F3D-D69BDFC90A87}"/>
              </a:ext>
            </a:extLst>
          </p:cNvPr>
          <p:cNvSpPr>
            <a:spLocks noGrp="1"/>
          </p:cNvSpPr>
          <p:nvPr>
            <p:ph type="dt" sz="half" idx="10"/>
          </p:nvPr>
        </p:nvSpPr>
        <p:spPr/>
        <p:txBody>
          <a:bodyPr/>
          <a:lstStyle/>
          <a:p>
            <a:fld id="{A507DF31-91EC-D44A-85A3-8CCA58A98DF4}" type="datetimeFigureOut">
              <a:rPr lang="en-US" smtClean="0"/>
              <a:t>7/13/2026</a:t>
            </a:fld>
            <a:endParaRPr lang="en-US"/>
          </a:p>
        </p:txBody>
      </p:sp>
      <p:sp>
        <p:nvSpPr>
          <p:cNvPr id="6" name="Footer Placeholder 5">
            <a:extLst>
              <a:ext uri="{FF2B5EF4-FFF2-40B4-BE49-F238E27FC236}">
                <a16:creationId xmlns:a16="http://schemas.microsoft.com/office/drawing/2014/main" id="{CF21E070-C77B-AA89-DC38-C14AD347BC7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3019C9C-46A9-DE66-DEB8-498F73726154}"/>
              </a:ext>
            </a:extLst>
          </p:cNvPr>
          <p:cNvSpPr>
            <a:spLocks noGrp="1"/>
          </p:cNvSpPr>
          <p:nvPr>
            <p:ph type="sldNum" sz="quarter" idx="12"/>
          </p:nvPr>
        </p:nvSpPr>
        <p:spPr/>
        <p:txBody>
          <a:bodyPr/>
          <a:lstStyle/>
          <a:p>
            <a:fld id="{60FFC498-8CAB-4A4D-9ADB-46BD3CD561B8}" type="slidenum">
              <a:rPr lang="en-US" smtClean="0"/>
              <a:t>‹#›</a:t>
            </a:fld>
            <a:endParaRPr lang="en-US"/>
          </a:p>
        </p:txBody>
      </p:sp>
    </p:spTree>
    <p:extLst>
      <p:ext uri="{BB962C8B-B14F-4D97-AF65-F5344CB8AC3E}">
        <p14:creationId xmlns:p14="http://schemas.microsoft.com/office/powerpoint/2010/main" val="14929742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E472F-47DA-40EB-FAC4-FC319E33EEE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A5418D-D990-1CE2-EA06-34D56B9B9B9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B88D733-32D7-1FBE-1713-503D1FAAC7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E1BF779-1ACF-0031-4C48-9D432E207B44}"/>
              </a:ext>
            </a:extLst>
          </p:cNvPr>
          <p:cNvSpPr>
            <a:spLocks noGrp="1"/>
          </p:cNvSpPr>
          <p:nvPr>
            <p:ph type="dt" sz="half" idx="10"/>
          </p:nvPr>
        </p:nvSpPr>
        <p:spPr/>
        <p:txBody>
          <a:bodyPr/>
          <a:lstStyle/>
          <a:p>
            <a:fld id="{A507DF31-91EC-D44A-85A3-8CCA58A98DF4}" type="datetimeFigureOut">
              <a:rPr lang="en-US" smtClean="0"/>
              <a:t>7/13/2026</a:t>
            </a:fld>
            <a:endParaRPr lang="en-US"/>
          </a:p>
        </p:txBody>
      </p:sp>
      <p:sp>
        <p:nvSpPr>
          <p:cNvPr id="6" name="Footer Placeholder 5">
            <a:extLst>
              <a:ext uri="{FF2B5EF4-FFF2-40B4-BE49-F238E27FC236}">
                <a16:creationId xmlns:a16="http://schemas.microsoft.com/office/drawing/2014/main" id="{2342E6D7-630E-F3F7-4BCE-A3F012CF01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D72D6D2-EF60-852D-C3ED-B3CABB792796}"/>
              </a:ext>
            </a:extLst>
          </p:cNvPr>
          <p:cNvSpPr>
            <a:spLocks noGrp="1"/>
          </p:cNvSpPr>
          <p:nvPr>
            <p:ph type="sldNum" sz="quarter" idx="12"/>
          </p:nvPr>
        </p:nvSpPr>
        <p:spPr/>
        <p:txBody>
          <a:bodyPr/>
          <a:lstStyle/>
          <a:p>
            <a:fld id="{60FFC498-8CAB-4A4D-9ADB-46BD3CD561B8}" type="slidenum">
              <a:rPr lang="en-US" smtClean="0"/>
              <a:t>‹#›</a:t>
            </a:fld>
            <a:endParaRPr lang="en-US"/>
          </a:p>
        </p:txBody>
      </p:sp>
    </p:spTree>
    <p:extLst>
      <p:ext uri="{BB962C8B-B14F-4D97-AF65-F5344CB8AC3E}">
        <p14:creationId xmlns:p14="http://schemas.microsoft.com/office/powerpoint/2010/main" val="32357781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E0080-6D1E-D3F7-FCFE-4E5575CF20F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B5D4913-5A90-7F9B-3308-3BA4CCAE652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55954D2-4645-E699-1904-20B4F4F53C81}"/>
              </a:ext>
            </a:extLst>
          </p:cNvPr>
          <p:cNvSpPr>
            <a:spLocks noGrp="1"/>
          </p:cNvSpPr>
          <p:nvPr>
            <p:ph type="dt" sz="half" idx="10"/>
          </p:nvPr>
        </p:nvSpPr>
        <p:spPr/>
        <p:txBody>
          <a:bodyPr/>
          <a:lstStyle/>
          <a:p>
            <a:fld id="{A507DF31-91EC-D44A-85A3-8CCA58A98DF4}" type="datetimeFigureOut">
              <a:rPr lang="en-US" smtClean="0"/>
              <a:t>7/13/2026</a:t>
            </a:fld>
            <a:endParaRPr lang="en-US"/>
          </a:p>
        </p:txBody>
      </p:sp>
      <p:sp>
        <p:nvSpPr>
          <p:cNvPr id="5" name="Footer Placeholder 4">
            <a:extLst>
              <a:ext uri="{FF2B5EF4-FFF2-40B4-BE49-F238E27FC236}">
                <a16:creationId xmlns:a16="http://schemas.microsoft.com/office/drawing/2014/main" id="{2F22DA81-7299-EF01-6BD8-3553DF78F3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B748D1A-0C35-36B5-6669-43484A6E640C}"/>
              </a:ext>
            </a:extLst>
          </p:cNvPr>
          <p:cNvSpPr>
            <a:spLocks noGrp="1"/>
          </p:cNvSpPr>
          <p:nvPr>
            <p:ph type="sldNum" sz="quarter" idx="12"/>
          </p:nvPr>
        </p:nvSpPr>
        <p:spPr/>
        <p:txBody>
          <a:bodyPr/>
          <a:lstStyle/>
          <a:p>
            <a:fld id="{60FFC498-8CAB-4A4D-9ADB-46BD3CD561B8}" type="slidenum">
              <a:rPr lang="en-US" smtClean="0"/>
              <a:t>‹#›</a:t>
            </a:fld>
            <a:endParaRPr lang="en-US"/>
          </a:p>
        </p:txBody>
      </p:sp>
    </p:spTree>
    <p:extLst>
      <p:ext uri="{BB962C8B-B14F-4D97-AF65-F5344CB8AC3E}">
        <p14:creationId xmlns:p14="http://schemas.microsoft.com/office/powerpoint/2010/main" val="23027929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28C598A-24E8-68F2-6071-E40741FB834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B2E3B99-EC3E-AB97-9DF8-47BA9BB513A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9B85B69-7EE9-3D59-91CA-677A5B4AA423}"/>
              </a:ext>
            </a:extLst>
          </p:cNvPr>
          <p:cNvSpPr>
            <a:spLocks noGrp="1"/>
          </p:cNvSpPr>
          <p:nvPr>
            <p:ph type="dt" sz="half" idx="10"/>
          </p:nvPr>
        </p:nvSpPr>
        <p:spPr/>
        <p:txBody>
          <a:bodyPr/>
          <a:lstStyle/>
          <a:p>
            <a:fld id="{A507DF31-91EC-D44A-85A3-8CCA58A98DF4}" type="datetimeFigureOut">
              <a:rPr lang="en-US" smtClean="0"/>
              <a:t>7/13/2026</a:t>
            </a:fld>
            <a:endParaRPr lang="en-US"/>
          </a:p>
        </p:txBody>
      </p:sp>
      <p:sp>
        <p:nvSpPr>
          <p:cNvPr id="5" name="Footer Placeholder 4">
            <a:extLst>
              <a:ext uri="{FF2B5EF4-FFF2-40B4-BE49-F238E27FC236}">
                <a16:creationId xmlns:a16="http://schemas.microsoft.com/office/drawing/2014/main" id="{87B01FB2-B346-1559-3A61-EB19C12A04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A867075-2DE0-24F3-215D-015B82E4B1BC}"/>
              </a:ext>
            </a:extLst>
          </p:cNvPr>
          <p:cNvSpPr>
            <a:spLocks noGrp="1"/>
          </p:cNvSpPr>
          <p:nvPr>
            <p:ph type="sldNum" sz="quarter" idx="12"/>
          </p:nvPr>
        </p:nvSpPr>
        <p:spPr/>
        <p:txBody>
          <a:bodyPr/>
          <a:lstStyle/>
          <a:p>
            <a:fld id="{60FFC498-8CAB-4A4D-9ADB-46BD3CD561B8}" type="slidenum">
              <a:rPr lang="en-US" smtClean="0"/>
              <a:t>‹#›</a:t>
            </a:fld>
            <a:endParaRPr lang="en-US"/>
          </a:p>
        </p:txBody>
      </p:sp>
    </p:spTree>
    <p:extLst>
      <p:ext uri="{BB962C8B-B14F-4D97-AF65-F5344CB8AC3E}">
        <p14:creationId xmlns:p14="http://schemas.microsoft.com/office/powerpoint/2010/main" val="21377666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3260D0D-9880-9B5A-8B59-9CCD245152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E490E71-8ED6-B7FC-C0FD-5A6D80B76A0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693530D-A308-91EC-17EE-8F18D0A7B85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507DF31-91EC-D44A-85A3-8CCA58A98DF4}" type="datetimeFigureOut">
              <a:rPr lang="en-US" smtClean="0"/>
              <a:t>7/13/2026</a:t>
            </a:fld>
            <a:endParaRPr lang="en-US"/>
          </a:p>
        </p:txBody>
      </p:sp>
      <p:sp>
        <p:nvSpPr>
          <p:cNvPr id="5" name="Footer Placeholder 4">
            <a:extLst>
              <a:ext uri="{FF2B5EF4-FFF2-40B4-BE49-F238E27FC236}">
                <a16:creationId xmlns:a16="http://schemas.microsoft.com/office/drawing/2014/main" id="{DAD59810-845F-001F-D919-DE81B0A00BC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4380AD26-F983-425C-D0D0-7795B8838EE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0FFC498-8CAB-4A4D-9ADB-46BD3CD561B8}" type="slidenum">
              <a:rPr lang="en-US" smtClean="0"/>
              <a:t>‹#›</a:t>
            </a:fld>
            <a:endParaRPr lang="en-US"/>
          </a:p>
        </p:txBody>
      </p:sp>
    </p:spTree>
    <p:extLst>
      <p:ext uri="{BB962C8B-B14F-4D97-AF65-F5344CB8AC3E}">
        <p14:creationId xmlns:p14="http://schemas.microsoft.com/office/powerpoint/2010/main" val="11958453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tfl.gov.uk/modes/elizabeth-line?utm_source=chatgpt.com" TargetMode="External"/><Relationship Id="rId2" Type="http://schemas.openxmlformats.org/officeDocument/2006/relationships/hyperlink" Target="https://tfl.gov.uk/info-for/media/press-releases/2024/november/gts-rail-operations-limited-announced-as-new-operator-for-the-elizabeth-line?utm_source=chatgpt.com" TargetMode="External"/><Relationship Id="rId1" Type="http://schemas.openxmlformats.org/officeDocument/2006/relationships/slideLayout" Target="../slideLayouts/slideLayout2.xml"/><Relationship Id="rId5" Type="http://schemas.openxmlformats.org/officeDocument/2006/relationships/hyperlink" Target="https://www.cipd.org/uk/knowledge/factsheets/recruitment-factsheet/?utm_source=chatgpt.com" TargetMode="External"/><Relationship Id="rId4" Type="http://schemas.openxmlformats.org/officeDocument/2006/relationships/hyperlink" Target="https://gtsr.co.uk/?utm_source=chatgpt.com"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EE983B64-3487-B1CB-BCBA-6F05D8615D7B}"/>
              </a:ext>
            </a:extLst>
          </p:cNvPr>
          <p:cNvSpPr>
            <a:spLocks noGrp="1"/>
          </p:cNvSpPr>
          <p:nvPr>
            <p:ph type="subTitle" idx="1"/>
          </p:nvPr>
        </p:nvSpPr>
        <p:spPr>
          <a:xfrm>
            <a:off x="1650609" y="1519311"/>
            <a:ext cx="9144000" cy="2912012"/>
          </a:xfrm>
        </p:spPr>
        <p:txBody>
          <a:bodyPr>
            <a:normAutofit/>
          </a:bodyPr>
          <a:lstStyle/>
          <a:p>
            <a:r>
              <a:rPr lang="en-US" dirty="0"/>
              <a:t>Student Name: Alhaji Ardy Dumbuya</a:t>
            </a:r>
          </a:p>
          <a:p>
            <a:r>
              <a:rPr lang="en-US" dirty="0"/>
              <a:t>Student ID: 2439867</a:t>
            </a:r>
          </a:p>
          <a:p>
            <a:r>
              <a:rPr lang="en-US" dirty="0"/>
              <a:t>Module: Developing and Managing Individuals and Teams</a:t>
            </a:r>
          </a:p>
          <a:p>
            <a:r>
              <a:rPr lang="en-US" dirty="0"/>
              <a:t>Module code: LCLM5002</a:t>
            </a:r>
          </a:p>
          <a:p>
            <a:r>
              <a:rPr lang="en-US" dirty="0"/>
              <a:t>Lecture: Sukhpret Grewal</a:t>
            </a:r>
          </a:p>
          <a:p>
            <a:r>
              <a:rPr lang="en-US" dirty="0"/>
              <a:t>Assignment: Component 1- Individual Presentation</a:t>
            </a:r>
          </a:p>
          <a:p>
            <a:endParaRPr lang="en-US" dirty="0"/>
          </a:p>
        </p:txBody>
      </p:sp>
    </p:spTree>
    <p:extLst>
      <p:ext uri="{BB962C8B-B14F-4D97-AF65-F5344CB8AC3E}">
        <p14:creationId xmlns:p14="http://schemas.microsoft.com/office/powerpoint/2010/main" val="14413054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804636-88FA-59AC-115C-7EBB70610CC1}"/>
              </a:ext>
            </a:extLst>
          </p:cNvPr>
          <p:cNvSpPr>
            <a:spLocks noGrp="1"/>
          </p:cNvSpPr>
          <p:nvPr>
            <p:ph type="title"/>
          </p:nvPr>
        </p:nvSpPr>
        <p:spPr>
          <a:xfrm>
            <a:off x="1171074" y="1396686"/>
            <a:ext cx="3240506" cy="4064628"/>
          </a:xfrm>
        </p:spPr>
        <p:txBody>
          <a:bodyPr>
            <a:normAutofit/>
          </a:bodyPr>
          <a:lstStyle/>
          <a:p>
            <a:r>
              <a:rPr lang="en-US">
                <a:solidFill>
                  <a:srgbClr val="FFFFFF"/>
                </a:solidFill>
              </a:rPr>
              <a:t>Table of contents</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022018D-0B64-ED56-553C-3A38C3F1B2FA}"/>
              </a:ext>
            </a:extLst>
          </p:cNvPr>
          <p:cNvSpPr>
            <a:spLocks noGrp="1"/>
          </p:cNvSpPr>
          <p:nvPr>
            <p:ph idx="1"/>
          </p:nvPr>
        </p:nvSpPr>
        <p:spPr>
          <a:xfrm>
            <a:off x="5370153" y="1526033"/>
            <a:ext cx="5536397" cy="3935281"/>
          </a:xfrm>
        </p:spPr>
        <p:txBody>
          <a:bodyPr>
            <a:normAutofit/>
          </a:bodyPr>
          <a:lstStyle/>
          <a:p>
            <a:pPr marL="514350" indent="-514350">
              <a:buAutoNum type="arabicPeriod"/>
            </a:pPr>
            <a:r>
              <a:rPr lang="en-US" sz="1600" dirty="0"/>
              <a:t>Introduction</a:t>
            </a:r>
          </a:p>
          <a:p>
            <a:pPr marL="514350" indent="-514350">
              <a:buAutoNum type="arabicPeriod"/>
            </a:pPr>
            <a:r>
              <a:rPr lang="en-US" sz="1600" dirty="0"/>
              <a:t>Recruitment Process</a:t>
            </a:r>
          </a:p>
          <a:p>
            <a:pPr marL="514350" indent="-514350">
              <a:buAutoNum type="arabicPeriod"/>
            </a:pPr>
            <a:r>
              <a:rPr lang="en-US" sz="1600" dirty="0"/>
              <a:t>Interview Type 1</a:t>
            </a:r>
          </a:p>
          <a:p>
            <a:pPr marL="514350" indent="-514350">
              <a:buAutoNum type="arabicPeriod"/>
            </a:pPr>
            <a:r>
              <a:rPr lang="en-US" sz="1600" dirty="0"/>
              <a:t>Interview Type 2</a:t>
            </a:r>
          </a:p>
          <a:p>
            <a:pPr marL="514350" indent="-514350">
              <a:buAutoNum type="arabicPeriod"/>
            </a:pPr>
            <a:r>
              <a:rPr lang="en-US" sz="1600" dirty="0"/>
              <a:t>Interview Type 3</a:t>
            </a:r>
          </a:p>
          <a:p>
            <a:pPr marL="514350" indent="-514350">
              <a:buAutoNum type="arabicPeriod"/>
            </a:pPr>
            <a:r>
              <a:rPr lang="en-US" sz="1600" dirty="0"/>
              <a:t>Questioning Techniques</a:t>
            </a:r>
          </a:p>
          <a:p>
            <a:pPr marL="514350" indent="-514350">
              <a:buAutoNum type="arabicPeriod"/>
            </a:pPr>
            <a:r>
              <a:rPr lang="en-US" sz="1600" dirty="0"/>
              <a:t>Face-to-face vs Virtual interviews</a:t>
            </a:r>
          </a:p>
          <a:p>
            <a:pPr marL="514350" indent="-514350">
              <a:buAutoNum type="arabicPeriod"/>
            </a:pPr>
            <a:r>
              <a:rPr lang="en-US" sz="1600" dirty="0"/>
              <a:t>Recommendations</a:t>
            </a:r>
          </a:p>
          <a:p>
            <a:pPr marL="514350" indent="-514350">
              <a:buAutoNum type="arabicPeriod"/>
            </a:pPr>
            <a:r>
              <a:rPr lang="en-US" sz="1600" dirty="0"/>
              <a:t>Conclusion</a:t>
            </a:r>
          </a:p>
          <a:p>
            <a:pPr marL="514350" indent="-514350">
              <a:buAutoNum type="arabicPeriod"/>
            </a:pPr>
            <a:r>
              <a:rPr lang="en-US" sz="1600" dirty="0"/>
              <a:t>References</a:t>
            </a:r>
          </a:p>
        </p:txBody>
      </p:sp>
    </p:spTree>
    <p:extLst>
      <p:ext uri="{BB962C8B-B14F-4D97-AF65-F5344CB8AC3E}">
        <p14:creationId xmlns:p14="http://schemas.microsoft.com/office/powerpoint/2010/main" val="20236409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99950CD-1DC1-000E-0DC3-137AD9D11552}"/>
              </a:ext>
            </a:extLst>
          </p:cNvPr>
          <p:cNvSpPr>
            <a:spLocks noGrp="1"/>
          </p:cNvSpPr>
          <p:nvPr>
            <p:ph type="title"/>
          </p:nvPr>
        </p:nvSpPr>
        <p:spPr>
          <a:xfrm>
            <a:off x="838200" y="365125"/>
            <a:ext cx="5393361" cy="1325563"/>
          </a:xfrm>
        </p:spPr>
        <p:txBody>
          <a:bodyPr>
            <a:normAutofit/>
          </a:bodyPr>
          <a:lstStyle/>
          <a:p>
            <a:r>
              <a:rPr lang="en-US"/>
              <a:t>Introduction</a:t>
            </a:r>
          </a:p>
        </p:txBody>
      </p:sp>
      <p:sp>
        <p:nvSpPr>
          <p:cNvPr id="3" name="Content Placeholder 2">
            <a:extLst>
              <a:ext uri="{FF2B5EF4-FFF2-40B4-BE49-F238E27FC236}">
                <a16:creationId xmlns:a16="http://schemas.microsoft.com/office/drawing/2014/main" id="{D88EE736-BEAE-D5B6-D813-234D6EBE3EC9}"/>
              </a:ext>
            </a:extLst>
          </p:cNvPr>
          <p:cNvSpPr>
            <a:spLocks noGrp="1"/>
          </p:cNvSpPr>
          <p:nvPr>
            <p:ph idx="1"/>
          </p:nvPr>
        </p:nvSpPr>
        <p:spPr>
          <a:xfrm>
            <a:off x="838200" y="1825624"/>
            <a:ext cx="5536720" cy="4514215"/>
          </a:xfrm>
        </p:spPr>
        <p:txBody>
          <a:bodyPr>
            <a:noAutofit/>
          </a:bodyPr>
          <a:lstStyle/>
          <a:p>
            <a:pPr algn="just"/>
            <a:r>
              <a:rPr lang="en-US" sz="1600" dirty="0"/>
              <a:t>GTS is a UK railway business that runs services throughout London on the Elizabeth line.</a:t>
            </a:r>
          </a:p>
          <a:p>
            <a:pPr algn="just"/>
            <a:r>
              <a:rPr lang="en-US" sz="1600" dirty="0"/>
              <a:t>Every year, the organization offers millions of </a:t>
            </a:r>
            <a:r>
              <a:rPr lang="en-US" sz="1600" dirty="0" err="1"/>
              <a:t>travellers</a:t>
            </a:r>
            <a:r>
              <a:rPr lang="en-US" sz="1600" dirty="0"/>
              <a:t> safe, dependable, and effective transportation.</a:t>
            </a:r>
          </a:p>
          <a:p>
            <a:pPr algn="just"/>
            <a:r>
              <a:rPr lang="en-US" sz="1600" dirty="0"/>
              <a:t>GTS is dedicated to providing excellent customer service, upholding safety, and enhancing operational effectiveness.</a:t>
            </a:r>
          </a:p>
          <a:p>
            <a:pPr marL="0" indent="0" algn="just">
              <a:buNone/>
            </a:pPr>
            <a:r>
              <a:rPr lang="en-US" sz="1600" b="1" dirty="0"/>
              <a:t>Organisational Transformation's Character:</a:t>
            </a:r>
          </a:p>
          <a:p>
            <a:pPr marL="0" indent="0" algn="just">
              <a:buNone/>
            </a:pPr>
            <a:r>
              <a:rPr lang="en-US" sz="1600" dirty="0"/>
              <a:t>In order to satisfy the increasing demands of passengers and enhance its railway services, GTS is presently undergoing an organisational reform. New digital technologies are being introduced, station operations are being improved, safety protocols are being strengthened, and customer service is being improved. Additionally, GTS aims to boost operational effectiveness and personnel skill levels. The business must hire skilled workers who can support the change and contribute to long-term success in order to meet these objectives.</a:t>
            </a:r>
          </a:p>
        </p:txBody>
      </p:sp>
      <p:pic>
        <p:nvPicPr>
          <p:cNvPr id="4" name="Picture 3">
            <a:extLst>
              <a:ext uri="{FF2B5EF4-FFF2-40B4-BE49-F238E27FC236}">
                <a16:creationId xmlns:a16="http://schemas.microsoft.com/office/drawing/2014/main" id="{4D870149-2618-50AA-F68D-B4D7F9310B2E}"/>
              </a:ext>
            </a:extLst>
          </p:cNvPr>
          <p:cNvPicPr>
            <a:picLocks noChangeAspect="1"/>
          </p:cNvPicPr>
          <p:nvPr/>
        </p:nvPicPr>
        <p:blipFill>
          <a:blip r:embed="rId2"/>
          <a:srcRect r="-1" b="-1"/>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2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48272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ED506E75-A808-EF0A-4CAE-B5C427D54B7D}"/>
              </a:ext>
            </a:extLst>
          </p:cNvPr>
          <p:cNvSpPr>
            <a:spLocks noGrp="1"/>
          </p:cNvSpPr>
          <p:nvPr>
            <p:ph type="title"/>
          </p:nvPr>
        </p:nvSpPr>
        <p:spPr>
          <a:xfrm>
            <a:off x="838200" y="365125"/>
            <a:ext cx="5393361" cy="1325563"/>
          </a:xfrm>
        </p:spPr>
        <p:txBody>
          <a:bodyPr>
            <a:normAutofit/>
          </a:bodyPr>
          <a:lstStyle/>
          <a:p>
            <a:r>
              <a:rPr lang="en-US"/>
              <a:t>Recruitment Process</a:t>
            </a:r>
          </a:p>
        </p:txBody>
      </p:sp>
      <p:sp>
        <p:nvSpPr>
          <p:cNvPr id="3" name="Content Placeholder 2">
            <a:extLst>
              <a:ext uri="{FF2B5EF4-FFF2-40B4-BE49-F238E27FC236}">
                <a16:creationId xmlns:a16="http://schemas.microsoft.com/office/drawing/2014/main" id="{98ABA66D-AE1B-2CD9-3541-1CDA54EDCD3A}"/>
              </a:ext>
            </a:extLst>
          </p:cNvPr>
          <p:cNvSpPr>
            <a:spLocks noGrp="1"/>
          </p:cNvSpPr>
          <p:nvPr>
            <p:ph idx="1"/>
          </p:nvPr>
        </p:nvSpPr>
        <p:spPr>
          <a:xfrm>
            <a:off x="694842" y="1432560"/>
            <a:ext cx="5536719" cy="4744403"/>
          </a:xfrm>
        </p:spPr>
        <p:txBody>
          <a:bodyPr>
            <a:normAutofit fontScale="92500"/>
          </a:bodyPr>
          <a:lstStyle/>
          <a:p>
            <a:pPr marL="0" indent="0" algn="just">
              <a:buNone/>
            </a:pPr>
            <a:r>
              <a:rPr lang="en-US" sz="1500" dirty="0"/>
              <a:t>The process of recruitment is crucial since it enables GTS to hire individuals with the necessary training and expertise. Hiring qualified workers is crucial during organisational transition in order to enhance service quality and support corporate goals.</a:t>
            </a:r>
          </a:p>
          <a:p>
            <a:pPr marL="0" indent="0">
              <a:buNone/>
            </a:pPr>
            <a:r>
              <a:rPr lang="en-US" sz="1500" b="1" dirty="0"/>
              <a:t>Analysis of Jobs</a:t>
            </a:r>
          </a:p>
          <a:p>
            <a:r>
              <a:rPr lang="en-US" sz="1500" dirty="0"/>
              <a:t>Determine the role's obligations.</a:t>
            </a:r>
          </a:p>
          <a:p>
            <a:r>
              <a:rPr lang="en-US" sz="1500" dirty="0"/>
              <a:t>Ascertain the necessary abilities and credentials.</a:t>
            </a:r>
          </a:p>
          <a:p>
            <a:r>
              <a:rPr lang="en-US" sz="1500" dirty="0" err="1"/>
              <a:t>Recognise</a:t>
            </a:r>
            <a:r>
              <a:rPr lang="en-US" sz="1500" dirty="0"/>
              <a:t> the organization's staffing requirements.</a:t>
            </a:r>
          </a:p>
          <a:p>
            <a:pPr marL="0" indent="0">
              <a:buNone/>
            </a:pPr>
            <a:r>
              <a:rPr lang="en-US" sz="1500" b="1" dirty="0"/>
              <a:t>Description of the Position</a:t>
            </a:r>
          </a:p>
          <a:p>
            <a:pPr marL="0" indent="0">
              <a:buNone/>
            </a:pPr>
            <a:r>
              <a:rPr lang="en-US" sz="1500" b="1" dirty="0"/>
              <a:t>Job Tittle: </a:t>
            </a:r>
            <a:r>
              <a:rPr lang="en-US" sz="1500" dirty="0"/>
              <a:t>Manager of Operations</a:t>
            </a:r>
          </a:p>
          <a:p>
            <a:pPr marL="0" indent="0">
              <a:buNone/>
            </a:pPr>
            <a:r>
              <a:rPr lang="en-US" sz="1500" b="1" dirty="0"/>
              <a:t>Responsibilities:</a:t>
            </a:r>
          </a:p>
          <a:p>
            <a:r>
              <a:rPr lang="en-US" sz="1500" dirty="0"/>
              <a:t>Oversee day-to-day railway operations.</a:t>
            </a:r>
          </a:p>
          <a:p>
            <a:r>
              <a:rPr lang="en-US" sz="1500" dirty="0"/>
              <a:t>Assure the quality of the services and the safety of the passengers.</a:t>
            </a:r>
          </a:p>
          <a:p>
            <a:r>
              <a:rPr lang="en-US" sz="1500" dirty="0"/>
              <a:t>Oversee and assist operational teams.</a:t>
            </a:r>
          </a:p>
          <a:p>
            <a:r>
              <a:rPr lang="en-US" sz="1500" dirty="0"/>
              <a:t>Keep an eye on performance and address operational problems.</a:t>
            </a:r>
          </a:p>
          <a:p>
            <a:pPr marL="0" indent="0">
              <a:buNone/>
            </a:pPr>
            <a:r>
              <a:rPr lang="en-US" sz="1500" b="1" dirty="0"/>
              <a:t>Salary: </a:t>
            </a:r>
            <a:r>
              <a:rPr lang="en-US" sz="1500" dirty="0"/>
              <a:t>£48,000 to £58,000 annually</a:t>
            </a:r>
          </a:p>
        </p:txBody>
      </p:sp>
      <p:pic>
        <p:nvPicPr>
          <p:cNvPr id="4" name="Picture 3">
            <a:extLst>
              <a:ext uri="{FF2B5EF4-FFF2-40B4-BE49-F238E27FC236}">
                <a16:creationId xmlns:a16="http://schemas.microsoft.com/office/drawing/2014/main" id="{C2B533C0-3249-38C7-B1CC-3F8E0DE77DB4}"/>
              </a:ext>
            </a:extLst>
          </p:cNvPr>
          <p:cNvPicPr>
            <a:picLocks noChangeAspect="1"/>
          </p:cNvPicPr>
          <p:nvPr/>
        </p:nvPicPr>
        <p:blipFill>
          <a:blip r:embed="rId2"/>
          <a:srcRect l="25124" r="18875" b="-1"/>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25"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704798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E8DF8E2-7A44-27B3-8F58-B77EDFD43933}"/>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85D6996-8865-CB11-9994-A62BF602AECF}"/>
              </a:ext>
            </a:extLst>
          </p:cNvPr>
          <p:cNvSpPr>
            <a:spLocks noGrp="1"/>
          </p:cNvSpPr>
          <p:nvPr>
            <p:ph type="title"/>
          </p:nvPr>
        </p:nvSpPr>
        <p:spPr>
          <a:xfrm>
            <a:off x="838200" y="365125"/>
            <a:ext cx="5393361" cy="1325563"/>
          </a:xfrm>
        </p:spPr>
        <p:txBody>
          <a:bodyPr>
            <a:normAutofit/>
          </a:bodyPr>
          <a:lstStyle/>
          <a:p>
            <a:r>
              <a:rPr lang="en-US"/>
              <a:t>Recruitment Process</a:t>
            </a:r>
          </a:p>
        </p:txBody>
      </p:sp>
      <p:sp>
        <p:nvSpPr>
          <p:cNvPr id="3" name="Content Placeholder 2">
            <a:extLst>
              <a:ext uri="{FF2B5EF4-FFF2-40B4-BE49-F238E27FC236}">
                <a16:creationId xmlns:a16="http://schemas.microsoft.com/office/drawing/2014/main" id="{15350378-CDB1-FE9E-7098-872C9E12774F}"/>
              </a:ext>
            </a:extLst>
          </p:cNvPr>
          <p:cNvSpPr>
            <a:spLocks noGrp="1"/>
          </p:cNvSpPr>
          <p:nvPr>
            <p:ph idx="1"/>
          </p:nvPr>
        </p:nvSpPr>
        <p:spPr>
          <a:xfrm>
            <a:off x="694842" y="1310640"/>
            <a:ext cx="5536719" cy="4866323"/>
          </a:xfrm>
        </p:spPr>
        <p:txBody>
          <a:bodyPr>
            <a:normAutofit fontScale="92500" lnSpcReduction="10000"/>
          </a:bodyPr>
          <a:lstStyle/>
          <a:p>
            <a:pPr marL="0" indent="0">
              <a:buNone/>
            </a:pPr>
            <a:r>
              <a:rPr lang="en-US" sz="1500" b="1" dirty="0"/>
              <a:t>Reports to: </a:t>
            </a:r>
            <a:r>
              <a:rPr lang="en-US" sz="1500" dirty="0"/>
              <a:t>Manager of Regional Operations</a:t>
            </a:r>
          </a:p>
          <a:p>
            <a:pPr marL="0" indent="0">
              <a:buNone/>
            </a:pPr>
            <a:r>
              <a:rPr lang="en-US" sz="1500" b="1" dirty="0"/>
              <a:t>Individual Description</a:t>
            </a:r>
          </a:p>
          <a:p>
            <a:r>
              <a:rPr lang="en-US" sz="1500" dirty="0"/>
              <a:t>A degree or an appropriate railway qualification.</a:t>
            </a:r>
          </a:p>
          <a:p>
            <a:r>
              <a:rPr lang="en-US" sz="1500" dirty="0"/>
              <a:t>Excellent communication and leadership abilities.</a:t>
            </a:r>
          </a:p>
          <a:p>
            <a:r>
              <a:rPr lang="en-US" sz="1500" dirty="0"/>
              <a:t>Expertise in transportation or railway operations.</a:t>
            </a:r>
          </a:p>
          <a:p>
            <a:r>
              <a:rPr lang="en-US" sz="1500" dirty="0"/>
              <a:t>Strong ability to make decisions and solve problems.</a:t>
            </a:r>
          </a:p>
          <a:p>
            <a:r>
              <a:rPr lang="en-US" sz="1500" dirty="0"/>
              <a:t>Positive outlook and the capacity to perform well under duress.</a:t>
            </a:r>
          </a:p>
          <a:p>
            <a:pPr marL="0" indent="0">
              <a:buNone/>
            </a:pPr>
            <a:r>
              <a:rPr lang="en-US" sz="1500" b="1" dirty="0"/>
              <a:t>Advertising Platforms</a:t>
            </a:r>
          </a:p>
          <a:p>
            <a:r>
              <a:rPr lang="en-US" sz="1500" dirty="0"/>
              <a:t>Indeed</a:t>
            </a:r>
          </a:p>
          <a:p>
            <a:r>
              <a:rPr lang="en-US" sz="1500" dirty="0"/>
              <a:t>LinkedIn</a:t>
            </a:r>
          </a:p>
          <a:p>
            <a:r>
              <a:rPr lang="en-US" sz="1500" dirty="0"/>
              <a:t>GTS Careers</a:t>
            </a:r>
          </a:p>
          <a:p>
            <a:r>
              <a:rPr lang="en-US" sz="1500" dirty="0"/>
              <a:t>University career sites</a:t>
            </a:r>
          </a:p>
          <a:p>
            <a:r>
              <a:rPr lang="en-US" sz="1500" dirty="0"/>
              <a:t>Railway recruitment agencies</a:t>
            </a:r>
          </a:p>
          <a:p>
            <a:pPr marL="0" indent="0" algn="just">
              <a:buNone/>
            </a:pPr>
            <a:r>
              <a:rPr lang="en-US" sz="1500" dirty="0"/>
              <a:t>GTS can access talented applicants, recent graduates, and seasoned experts by using several recruitment platforms. This makes it more likely that the top workers will be hired to assist the company's transition.</a:t>
            </a:r>
          </a:p>
        </p:txBody>
      </p:sp>
      <p:pic>
        <p:nvPicPr>
          <p:cNvPr id="4" name="Picture 3">
            <a:extLst>
              <a:ext uri="{FF2B5EF4-FFF2-40B4-BE49-F238E27FC236}">
                <a16:creationId xmlns:a16="http://schemas.microsoft.com/office/drawing/2014/main" id="{AAB66521-D986-B932-69D2-ABD4111C07A6}"/>
              </a:ext>
            </a:extLst>
          </p:cNvPr>
          <p:cNvPicPr>
            <a:picLocks noChangeAspect="1"/>
          </p:cNvPicPr>
          <p:nvPr/>
        </p:nvPicPr>
        <p:blipFill>
          <a:blip r:embed="rId2"/>
          <a:srcRect l="25124" r="18875" b="-1"/>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2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073688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0ACF7195-3A5B-3DEB-2BAC-B5D229B72937}"/>
              </a:ext>
            </a:extLst>
          </p:cNvPr>
          <p:cNvSpPr>
            <a:spLocks noGrp="1"/>
          </p:cNvSpPr>
          <p:nvPr>
            <p:ph type="title"/>
          </p:nvPr>
        </p:nvSpPr>
        <p:spPr>
          <a:xfrm>
            <a:off x="479394" y="1070800"/>
            <a:ext cx="3939688" cy="5583126"/>
          </a:xfrm>
        </p:spPr>
        <p:txBody>
          <a:bodyPr>
            <a:normAutofit/>
          </a:bodyPr>
          <a:lstStyle/>
          <a:p>
            <a:pPr algn="r"/>
            <a:r>
              <a:rPr lang="en-US" sz="7400"/>
              <a:t>Interview Types</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070B0ED-07A9-3EFE-1D8D-25B66D916515}"/>
              </a:ext>
            </a:extLst>
          </p:cNvPr>
          <p:cNvGraphicFramePr>
            <a:graphicFrameLocks noGrp="1"/>
          </p:cNvGraphicFramePr>
          <p:nvPr>
            <p:ph idx="1"/>
            <p:extLst>
              <p:ext uri="{D42A27DB-BD31-4B8C-83A1-F6EECF244321}">
                <p14:modId xmlns:p14="http://schemas.microsoft.com/office/powerpoint/2010/main" val="3597642602"/>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783581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471E1D-6459-2F89-631F-7A6AB05E2DE6}"/>
              </a:ext>
            </a:extLst>
          </p:cNvPr>
          <p:cNvSpPr>
            <a:spLocks noGrp="1"/>
          </p:cNvSpPr>
          <p:nvPr>
            <p:ph type="title"/>
          </p:nvPr>
        </p:nvSpPr>
        <p:spPr>
          <a:xfrm>
            <a:off x="1171074" y="1396686"/>
            <a:ext cx="3240506" cy="4064628"/>
          </a:xfrm>
        </p:spPr>
        <p:txBody>
          <a:bodyPr>
            <a:normAutofit/>
          </a:bodyPr>
          <a:lstStyle/>
          <a:p>
            <a:r>
              <a:rPr lang="en-US" dirty="0">
                <a:solidFill>
                  <a:srgbClr val="FFFFFF"/>
                </a:solidFill>
              </a:rPr>
              <a:t>Interview Type 1</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5EAB57C-7499-DFEE-7A0E-BEC9D7265E63}"/>
              </a:ext>
            </a:extLst>
          </p:cNvPr>
          <p:cNvSpPr>
            <a:spLocks noGrp="1"/>
          </p:cNvSpPr>
          <p:nvPr>
            <p:ph idx="1"/>
          </p:nvPr>
        </p:nvSpPr>
        <p:spPr>
          <a:xfrm>
            <a:off x="5370153" y="1526033"/>
            <a:ext cx="5536397" cy="3935281"/>
          </a:xfrm>
        </p:spPr>
        <p:txBody>
          <a:bodyPr>
            <a:normAutofit/>
          </a:bodyPr>
          <a:lstStyle/>
          <a:p>
            <a:pPr marL="0" indent="0">
              <a:buNone/>
            </a:pPr>
            <a:r>
              <a:rPr lang="en-GB" sz="1800" b="1" dirty="0"/>
              <a:t>Structured Interview</a:t>
            </a:r>
            <a:endParaRPr lang="en-GB" sz="1800" dirty="0"/>
          </a:p>
          <a:p>
            <a:pPr marL="0" indent="0" algn="just">
              <a:buNone/>
            </a:pPr>
            <a:r>
              <a:rPr lang="en-GB" sz="1600" dirty="0"/>
              <a:t>Every candidate is asked the same questions in the same order during a structured interview. Because all candidates are evaluated according to the same standards, it is simple to compare their performance, which makes the interview fair. The primary benefits are that it helps GTS choose the best candidate, lowers bias, and produces consistent findings. It is less adaptable, nevertheless, and might not let applicants completely showcase their individuality or inventiveness. Because it allows GTS to fairly evaluate candidates' leadership, communication, decision-making, and problem-solving abilities—all crucial for overseeing railway operations and assisting the Elizabeth line's successful organisational transformation—this interview is appropriate for hiring an operations manager.</a:t>
            </a:r>
          </a:p>
          <a:p>
            <a:pPr marL="0" indent="0" algn="just">
              <a:buNone/>
            </a:pPr>
            <a:endParaRPr lang="en-GB" sz="1600" dirty="0"/>
          </a:p>
          <a:p>
            <a:pPr marL="0" indent="0" algn="just">
              <a:buNone/>
            </a:pPr>
            <a:endParaRPr lang="en-GB" sz="1600" dirty="0"/>
          </a:p>
          <a:p>
            <a:endParaRPr lang="en-US" sz="1600" dirty="0"/>
          </a:p>
        </p:txBody>
      </p:sp>
    </p:spTree>
    <p:extLst>
      <p:ext uri="{BB962C8B-B14F-4D97-AF65-F5344CB8AC3E}">
        <p14:creationId xmlns:p14="http://schemas.microsoft.com/office/powerpoint/2010/main" val="2074613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AE2B88-7FF9-1799-D6B3-9661F1396236}"/>
              </a:ext>
            </a:extLst>
          </p:cNvPr>
          <p:cNvSpPr>
            <a:spLocks noGrp="1"/>
          </p:cNvSpPr>
          <p:nvPr>
            <p:ph type="title"/>
          </p:nvPr>
        </p:nvSpPr>
        <p:spPr>
          <a:xfrm>
            <a:off x="1171074" y="1396686"/>
            <a:ext cx="3240506" cy="4064628"/>
          </a:xfrm>
        </p:spPr>
        <p:txBody>
          <a:bodyPr>
            <a:normAutofit/>
          </a:bodyPr>
          <a:lstStyle/>
          <a:p>
            <a:r>
              <a:rPr lang="en-US">
                <a:solidFill>
                  <a:srgbClr val="FFFFFF"/>
                </a:solidFill>
              </a:rPr>
              <a:t>Interview Type 2</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EE3986A-9765-5B46-DC87-9B3D66F56812}"/>
              </a:ext>
            </a:extLst>
          </p:cNvPr>
          <p:cNvSpPr>
            <a:spLocks noGrp="1"/>
          </p:cNvSpPr>
          <p:nvPr>
            <p:ph idx="1"/>
          </p:nvPr>
        </p:nvSpPr>
        <p:spPr>
          <a:xfrm>
            <a:off x="5370153" y="1526033"/>
            <a:ext cx="5536397" cy="3935281"/>
          </a:xfrm>
        </p:spPr>
        <p:txBody>
          <a:bodyPr>
            <a:normAutofit fontScale="92500" lnSpcReduction="10000"/>
          </a:bodyPr>
          <a:lstStyle/>
          <a:p>
            <a:pPr marL="0" indent="0" algn="just">
              <a:buNone/>
            </a:pPr>
            <a:r>
              <a:rPr lang="en-GB" sz="1800" b="1" dirty="0"/>
              <a:t>Competency-Based Interview</a:t>
            </a:r>
          </a:p>
          <a:p>
            <a:pPr marL="0" indent="0" algn="just">
              <a:buNone/>
            </a:pPr>
            <a:r>
              <a:rPr lang="en-GB" sz="1600" dirty="0"/>
              <a:t>In order to determine how a candidate has handled work-related circumstances in the past, a competency-based interview focuses on the individual's prior experience and behaviour. To assist applicants in providing precise and organised responses, it frequently employs the STAR approach (Situation, Task, Action, Result). Example: "Tell us about a time when you successfully managed a major service disruption or supported change in your workplace." The primary benefits are that it promotes equitable hiring decisions, helps forecast future job performance, and offers actual instances of a candidate's abilities. It can take longer, though, and some candidates could have trouble articulating their experiences. Because it enables GTS to find applicants with demonstrated leadership, communication, decision-making, and problem-solving abilities—all crucial for overseeing railway operations and assisting in the Elizabeth line's successful transformation—this interview is appropriate for hiring an Operations Manager or Change Manager.</a:t>
            </a:r>
          </a:p>
          <a:p>
            <a:pPr marL="0" indent="0" algn="just">
              <a:buNone/>
            </a:pPr>
            <a:endParaRPr lang="en-GB" sz="1600" dirty="0"/>
          </a:p>
          <a:p>
            <a:pPr marL="0" indent="0" algn="just">
              <a:buNone/>
            </a:pPr>
            <a:endParaRPr lang="en-GB" sz="1600" dirty="0"/>
          </a:p>
          <a:p>
            <a:pPr marL="0" indent="0" algn="just">
              <a:buNone/>
            </a:pPr>
            <a:endParaRPr lang="en-GB" sz="1600" dirty="0"/>
          </a:p>
          <a:p>
            <a:pPr marL="0" indent="0" algn="just">
              <a:buNone/>
            </a:pPr>
            <a:endParaRPr lang="en-US" sz="1600" dirty="0"/>
          </a:p>
        </p:txBody>
      </p:sp>
    </p:spTree>
    <p:extLst>
      <p:ext uri="{BB962C8B-B14F-4D97-AF65-F5344CB8AC3E}">
        <p14:creationId xmlns:p14="http://schemas.microsoft.com/office/powerpoint/2010/main" val="13500893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7A8387-6811-A370-D91A-0119CB76DA7B}"/>
              </a:ext>
            </a:extLst>
          </p:cNvPr>
          <p:cNvSpPr>
            <a:spLocks noGrp="1"/>
          </p:cNvSpPr>
          <p:nvPr>
            <p:ph type="title"/>
          </p:nvPr>
        </p:nvSpPr>
        <p:spPr>
          <a:xfrm>
            <a:off x="1171074" y="1396686"/>
            <a:ext cx="3240506" cy="4064628"/>
          </a:xfrm>
        </p:spPr>
        <p:txBody>
          <a:bodyPr>
            <a:normAutofit/>
          </a:bodyPr>
          <a:lstStyle/>
          <a:p>
            <a:r>
              <a:rPr lang="en-US">
                <a:solidFill>
                  <a:srgbClr val="FFFFFF"/>
                </a:solidFill>
              </a:rPr>
              <a:t>Interview Type 3</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B6DD1A8-0655-AA73-CC15-ADFE39E0C51A}"/>
              </a:ext>
            </a:extLst>
          </p:cNvPr>
          <p:cNvSpPr>
            <a:spLocks noGrp="1"/>
          </p:cNvSpPr>
          <p:nvPr>
            <p:ph idx="1"/>
          </p:nvPr>
        </p:nvSpPr>
        <p:spPr>
          <a:xfrm>
            <a:off x="5370153" y="1526033"/>
            <a:ext cx="5536397" cy="3935281"/>
          </a:xfrm>
        </p:spPr>
        <p:txBody>
          <a:bodyPr>
            <a:normAutofit lnSpcReduction="10000"/>
          </a:bodyPr>
          <a:lstStyle/>
          <a:p>
            <a:pPr marL="0" indent="0" algn="just">
              <a:buNone/>
            </a:pPr>
            <a:r>
              <a:rPr lang="en-GB" sz="1800" b="1" dirty="0"/>
              <a:t>Panel Interview</a:t>
            </a:r>
          </a:p>
          <a:p>
            <a:pPr marL="0" indent="0" algn="just">
              <a:buNone/>
            </a:pPr>
            <a:r>
              <a:rPr lang="en-GB" sz="1600" dirty="0"/>
              <a:t>In a panel interview, two or more interviewers pose questions and evaluate the candidate collectively. Based on their roles and experiences, each interviewer offers a unique viewpoint that aids GTS in making an impartial and knowledgeable hiring choice. The primary benefits are that it lessens personal prejudice, offers a fair evaluation, and enables managers from many departments to analyse the candidate's abilities. However, it needs strong cooperation amongst interviewers, takes more time to prepare, and can be stressful for candidates. Because it enables managers from the Operations, Human Resources, and Safety departments to evaluate the candidate's leadership, communication, decision-making, and capacity to oversee railway operations while assisting the Elizabeth line's organisational transformation, this interview is appropriate for hiring an Operations Manager.</a:t>
            </a:r>
          </a:p>
          <a:p>
            <a:pPr marL="0" indent="0" algn="just">
              <a:buNone/>
            </a:pPr>
            <a:endParaRPr lang="en-US" sz="1500" dirty="0"/>
          </a:p>
        </p:txBody>
      </p:sp>
    </p:spTree>
    <p:extLst>
      <p:ext uri="{BB962C8B-B14F-4D97-AF65-F5344CB8AC3E}">
        <p14:creationId xmlns:p14="http://schemas.microsoft.com/office/powerpoint/2010/main" val="17323153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1E621A-9AAD-DB1F-69DE-0910BF69F264}"/>
              </a:ext>
            </a:extLst>
          </p:cNvPr>
          <p:cNvSpPr>
            <a:spLocks noGrp="1"/>
          </p:cNvSpPr>
          <p:nvPr>
            <p:ph type="title"/>
          </p:nvPr>
        </p:nvSpPr>
        <p:spPr>
          <a:xfrm>
            <a:off x="1171074" y="1396686"/>
            <a:ext cx="3240506" cy="4064628"/>
          </a:xfrm>
        </p:spPr>
        <p:txBody>
          <a:bodyPr>
            <a:normAutofit/>
          </a:bodyPr>
          <a:lstStyle/>
          <a:p>
            <a:r>
              <a:rPr lang="en-GB" b="1">
                <a:solidFill>
                  <a:srgbClr val="FFFFFF"/>
                </a:solidFill>
              </a:rPr>
              <a:t>Questioning Technique</a:t>
            </a:r>
            <a:endParaRPr lang="en-US">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40992F4-5DAA-FCE4-55EB-FF3642F9DD6E}"/>
              </a:ext>
            </a:extLst>
          </p:cNvPr>
          <p:cNvSpPr>
            <a:spLocks noGrp="1"/>
          </p:cNvSpPr>
          <p:nvPr>
            <p:ph idx="1"/>
          </p:nvPr>
        </p:nvSpPr>
        <p:spPr>
          <a:xfrm>
            <a:off x="5093465" y="1287881"/>
            <a:ext cx="6188487" cy="4619938"/>
          </a:xfrm>
        </p:spPr>
        <p:txBody>
          <a:bodyPr>
            <a:normAutofit fontScale="92500" lnSpcReduction="20000"/>
          </a:bodyPr>
          <a:lstStyle/>
          <a:p>
            <a:pPr marL="0" indent="0">
              <a:buNone/>
            </a:pPr>
            <a:r>
              <a:rPr lang="en-GB" sz="1600" dirty="0"/>
              <a:t>Different questioning techniques help GTS select employees who can support organisational transformation:</a:t>
            </a:r>
          </a:p>
          <a:p>
            <a:r>
              <a:rPr lang="en-GB" sz="1600" b="1" dirty="0"/>
              <a:t>Behavioural Questions</a:t>
            </a:r>
            <a:r>
              <a:rPr lang="en-GB" sz="1600" dirty="0"/>
              <a:t> ask about past experiences to understand how candidates handled real situations.</a:t>
            </a:r>
            <a:br>
              <a:rPr lang="en-GB" sz="1600" dirty="0"/>
            </a:br>
            <a:r>
              <a:rPr lang="en-GB" sz="1600" i="1" dirty="0"/>
              <a:t>Example:</a:t>
            </a:r>
            <a:r>
              <a:rPr lang="en-GB" sz="1600" dirty="0"/>
              <a:t> </a:t>
            </a:r>
            <a:r>
              <a:rPr lang="en-GB" sz="1600" i="1" dirty="0"/>
              <a:t>"Describe a time when you led a successful project."</a:t>
            </a:r>
          </a:p>
          <a:p>
            <a:r>
              <a:rPr lang="en-GB" sz="1600" b="1" dirty="0"/>
              <a:t>Situational Questions</a:t>
            </a:r>
            <a:r>
              <a:rPr lang="en-GB" sz="1600" dirty="0"/>
              <a:t> ask candidates how they would respond to future workplace challenges.</a:t>
            </a:r>
            <a:br>
              <a:rPr lang="en-GB" sz="1600" dirty="0"/>
            </a:br>
            <a:r>
              <a:rPr lang="en-GB" sz="1600" i="1" dirty="0"/>
              <a:t>Example:</a:t>
            </a:r>
            <a:r>
              <a:rPr lang="en-GB" sz="1600" dirty="0"/>
              <a:t> </a:t>
            </a:r>
            <a:r>
              <a:rPr lang="en-GB" sz="1600" i="1" dirty="0"/>
              <a:t>"What would you do if your team resisted a new digital system?"</a:t>
            </a:r>
          </a:p>
          <a:p>
            <a:r>
              <a:rPr lang="en-GB" sz="1600" b="1" dirty="0"/>
              <a:t>Competency-Based Questions</a:t>
            </a:r>
            <a:r>
              <a:rPr lang="en-GB" sz="1600" dirty="0"/>
              <a:t> assess key skills such as leadership, communication, teamwork, and problem-solving.</a:t>
            </a:r>
            <a:br>
              <a:rPr lang="en-GB" sz="1600" dirty="0"/>
            </a:br>
            <a:r>
              <a:rPr lang="en-GB" sz="1600" i="1" dirty="0"/>
              <a:t>Example:</a:t>
            </a:r>
            <a:r>
              <a:rPr lang="en-GB" sz="1600" dirty="0"/>
              <a:t> </a:t>
            </a:r>
            <a:r>
              <a:rPr lang="en-GB" sz="1600" i="1" dirty="0"/>
              <a:t>"Tell us about a time when you solved a difficult problem at work."</a:t>
            </a:r>
          </a:p>
          <a:p>
            <a:r>
              <a:rPr lang="en-GB" sz="1600" b="1" dirty="0"/>
              <a:t>Probing Questions</a:t>
            </a:r>
            <a:r>
              <a:rPr lang="en-GB" sz="1600" dirty="0"/>
              <a:t> ask for more details after an answer to better understand the candidate's experience and decision-making.</a:t>
            </a:r>
            <a:br>
              <a:rPr lang="en-GB" sz="1600" dirty="0"/>
            </a:br>
            <a:r>
              <a:rPr lang="en-GB" sz="1600" i="1" dirty="0"/>
              <a:t>Example:</a:t>
            </a:r>
            <a:r>
              <a:rPr lang="en-GB" sz="1600" dirty="0"/>
              <a:t> </a:t>
            </a:r>
            <a:r>
              <a:rPr lang="en-GB" sz="1600" i="1" dirty="0"/>
              <a:t>"Can you explain how you achieved that result?"</a:t>
            </a:r>
          </a:p>
          <a:p>
            <a:r>
              <a:rPr lang="en-GB" sz="1600" b="1" dirty="0"/>
              <a:t>Socratic Questions</a:t>
            </a:r>
            <a:r>
              <a:rPr lang="en-GB" sz="1600" dirty="0"/>
              <a:t> encourage candidates to think critically and explain the reasons behind their decisions.</a:t>
            </a:r>
            <a:br>
              <a:rPr lang="en-GB" sz="1600" dirty="0"/>
            </a:br>
            <a:r>
              <a:rPr lang="en-GB" sz="1600" i="1" dirty="0"/>
              <a:t>Example:</a:t>
            </a:r>
            <a:r>
              <a:rPr lang="en-GB" sz="1600" dirty="0"/>
              <a:t> </a:t>
            </a:r>
            <a:r>
              <a:rPr lang="en-GB" sz="1600" i="1" dirty="0"/>
              <a:t>"Why do you think that approach was the best solution?"</a:t>
            </a:r>
          </a:p>
          <a:p>
            <a:pPr marL="0" indent="0">
              <a:buNone/>
            </a:pPr>
            <a:r>
              <a:rPr lang="en-GB" sz="1600" dirty="0"/>
              <a:t>These questioning techniques help GTS recruit employees with the right skills, experience, and attitude to successfully support the company's organisational transformation.</a:t>
            </a:r>
          </a:p>
          <a:p>
            <a:endParaRPr lang="en-US" sz="1100" dirty="0"/>
          </a:p>
        </p:txBody>
      </p:sp>
    </p:spTree>
    <p:extLst>
      <p:ext uri="{BB962C8B-B14F-4D97-AF65-F5344CB8AC3E}">
        <p14:creationId xmlns:p14="http://schemas.microsoft.com/office/powerpoint/2010/main" val="37716649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itle 1">
            <a:extLst>
              <a:ext uri="{FF2B5EF4-FFF2-40B4-BE49-F238E27FC236}">
                <a16:creationId xmlns:a16="http://schemas.microsoft.com/office/drawing/2014/main" id="{4B0B8EBB-FFAB-1D9B-41C6-F2B0E01D2896}"/>
              </a:ext>
            </a:extLst>
          </p:cNvPr>
          <p:cNvSpPr>
            <a:spLocks noGrp="1"/>
          </p:cNvSpPr>
          <p:nvPr>
            <p:ph type="title"/>
          </p:nvPr>
        </p:nvSpPr>
        <p:spPr>
          <a:xfrm>
            <a:off x="838200" y="365125"/>
            <a:ext cx="10515599" cy="1325563"/>
          </a:xfrm>
        </p:spPr>
        <p:txBody>
          <a:bodyPr vert="horz" lIns="91440" tIns="45720" rIns="91440" bIns="45720" rtlCol="0" anchor="ctr">
            <a:normAutofit/>
          </a:bodyPr>
          <a:lstStyle/>
          <a:p>
            <a:r>
              <a:rPr lang="en-US" altLang="en-US" b="1" kern="1200" dirty="0">
                <a:solidFill>
                  <a:schemeClr val="tx1"/>
                </a:solidFill>
                <a:latin typeface="+mj-lt"/>
                <a:ea typeface="+mj-ea"/>
                <a:cs typeface="+mj-cs"/>
              </a:rPr>
              <a:t>Face-to-Face vs Virtual Interviews</a:t>
            </a:r>
            <a:endParaRPr lang="en-US" kern="1200" dirty="0">
              <a:solidFill>
                <a:schemeClr val="tx1"/>
              </a:solidFill>
              <a:latin typeface="+mj-lt"/>
              <a:ea typeface="+mj-ea"/>
              <a:cs typeface="+mj-cs"/>
            </a:endParaRPr>
          </a:p>
        </p:txBody>
      </p:sp>
      <p:sp>
        <p:nvSpPr>
          <p:cNvPr id="5" name="Rectangle 1">
            <a:extLst>
              <a:ext uri="{FF2B5EF4-FFF2-40B4-BE49-F238E27FC236}">
                <a16:creationId xmlns:a16="http://schemas.microsoft.com/office/drawing/2014/main" id="{229D6640-9C90-805C-5CC2-77C56B70FD2A}"/>
              </a:ext>
            </a:extLst>
          </p:cNvPr>
          <p:cNvSpPr>
            <a:spLocks noChangeArrowheads="1"/>
          </p:cNvSpPr>
          <p:nvPr/>
        </p:nvSpPr>
        <p:spPr bwMode="auto">
          <a:xfrm>
            <a:off x="838200" y="1825625"/>
            <a:ext cx="5393361" cy="435133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R="0" lvl="0" algn="just" fontAlgn="base">
              <a:lnSpc>
                <a:spcPct val="90000"/>
              </a:lnSpc>
              <a:spcBef>
                <a:spcPct val="0"/>
              </a:spcBef>
              <a:spcAft>
                <a:spcPts val="600"/>
              </a:spcAft>
              <a:buClrTx/>
              <a:buSzTx/>
              <a:tabLst/>
            </a:pPr>
            <a:r>
              <a:rPr kumimoji="0" lang="en-US" altLang="en-US" sz="1600" b="0" i="0" u="none" strike="noStrike" cap="none" normalizeH="0" baseline="0" dirty="0">
                <a:ln>
                  <a:noFill/>
                </a:ln>
                <a:effectLst/>
              </a:rPr>
              <a:t>GTS ought to employ a hybrid interviewing strategy. To reach more candidates and save time and money, the initial interview should be done online. To evaluate body language, cultural fit, and communication abilities, the final interview should take place in person. During its organisational transition, this strategy aids GTS in effectively hiring the top applicants.</a:t>
            </a:r>
          </a:p>
        </p:txBody>
      </p:sp>
      <p:sp>
        <p:nvSpPr>
          <p:cNvPr id="14" name="Oval 13">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4" name="Content Placeholder 3">
            <a:extLst>
              <a:ext uri="{FF2B5EF4-FFF2-40B4-BE49-F238E27FC236}">
                <a16:creationId xmlns:a16="http://schemas.microsoft.com/office/drawing/2014/main" id="{7A919D62-4D9D-05ED-9071-E80759929973}"/>
              </a:ext>
            </a:extLst>
          </p:cNvPr>
          <p:cNvGraphicFramePr>
            <a:graphicFrameLocks noGrp="1"/>
          </p:cNvGraphicFramePr>
          <p:nvPr>
            <p:ph idx="1"/>
            <p:extLst>
              <p:ext uri="{D42A27DB-BD31-4B8C-83A1-F6EECF244321}">
                <p14:modId xmlns:p14="http://schemas.microsoft.com/office/powerpoint/2010/main" val="2289598676"/>
              </p:ext>
            </p:extLst>
          </p:nvPr>
        </p:nvGraphicFramePr>
        <p:xfrm>
          <a:off x="6526924" y="2207172"/>
          <a:ext cx="4804636" cy="3159622"/>
        </p:xfrm>
        <a:graphic>
          <a:graphicData uri="http://schemas.openxmlformats.org/drawingml/2006/table">
            <a:tbl>
              <a:tblPr>
                <a:solidFill>
                  <a:srgbClr val="F7F7F7"/>
                </a:solidFill>
              </a:tblPr>
              <a:tblGrid>
                <a:gridCol w="2310380">
                  <a:extLst>
                    <a:ext uri="{9D8B030D-6E8A-4147-A177-3AD203B41FA5}">
                      <a16:colId xmlns:a16="http://schemas.microsoft.com/office/drawing/2014/main" val="2578153741"/>
                    </a:ext>
                  </a:extLst>
                </a:gridCol>
                <a:gridCol w="2494256">
                  <a:extLst>
                    <a:ext uri="{9D8B030D-6E8A-4147-A177-3AD203B41FA5}">
                      <a16:colId xmlns:a16="http://schemas.microsoft.com/office/drawing/2014/main" val="3329722833"/>
                    </a:ext>
                  </a:extLst>
                </a:gridCol>
              </a:tblGrid>
              <a:tr h="682227">
                <a:tc>
                  <a:txBody>
                    <a:bodyPr/>
                    <a:lstStyle/>
                    <a:p>
                      <a:pPr>
                        <a:buNone/>
                      </a:pPr>
                      <a:r>
                        <a:rPr lang="en-GB" sz="1600" b="1" cap="none" spc="0">
                          <a:solidFill>
                            <a:schemeClr val="tx1"/>
                          </a:solidFill>
                        </a:rPr>
                        <a:t>Face-to-Face Interview</a:t>
                      </a:r>
                      <a:endParaRPr lang="en-GB" sz="1600" cap="none" spc="0">
                        <a:solidFill>
                          <a:schemeClr val="tx1"/>
                        </a:solidFill>
                      </a:endParaRPr>
                    </a:p>
                  </a:txBody>
                  <a:tcPr marL="81632" marR="81632" marT="40816" marB="81632" anchor="ctr">
                    <a:lnL w="12700" cmpd="sng">
                      <a:noFill/>
                      <a:prstDash val="solid"/>
                    </a:lnL>
                    <a:lnR w="12700" cmpd="sng">
                      <a:noFill/>
                      <a:prstDash val="solid"/>
                    </a:lnR>
                    <a:lnT w="12700" cap="flat" cmpd="sng" algn="ctr">
                      <a:solidFill>
                        <a:schemeClr val="tx1">
                          <a:lumMod val="50000"/>
                          <a:lumOff val="50000"/>
                        </a:schemeClr>
                      </a:solidFill>
                      <a:prstDash val="solid"/>
                    </a:lnT>
                    <a:lnB w="12700" cmpd="sng">
                      <a:noFill/>
                      <a:prstDash val="solid"/>
                    </a:lnB>
                    <a:solidFill>
                      <a:srgbClr val="F7F7F7"/>
                    </a:solidFill>
                  </a:tcPr>
                </a:tc>
                <a:tc>
                  <a:txBody>
                    <a:bodyPr/>
                    <a:lstStyle/>
                    <a:p>
                      <a:pPr>
                        <a:buNone/>
                      </a:pPr>
                      <a:r>
                        <a:rPr lang="en-GB" sz="1600" b="1" cap="none" spc="0">
                          <a:solidFill>
                            <a:schemeClr val="tx1"/>
                          </a:solidFill>
                        </a:rPr>
                        <a:t>Virtual Interview</a:t>
                      </a:r>
                      <a:endParaRPr lang="en-GB" sz="1600" cap="none" spc="0">
                        <a:solidFill>
                          <a:schemeClr val="tx1"/>
                        </a:solidFill>
                      </a:endParaRPr>
                    </a:p>
                  </a:txBody>
                  <a:tcPr marL="81632" marR="81632" marT="40816" marB="81632" anchor="ctr">
                    <a:lnL w="12700" cmpd="sng">
                      <a:noFill/>
                      <a:prstDash val="solid"/>
                    </a:lnL>
                    <a:lnR w="12700" cmpd="sng">
                      <a:noFill/>
                      <a:prstDash val="solid"/>
                    </a:lnR>
                    <a:lnT w="12700" cap="flat" cmpd="sng" algn="ctr">
                      <a:solidFill>
                        <a:schemeClr val="tx1">
                          <a:lumMod val="50000"/>
                          <a:lumOff val="50000"/>
                        </a:schemeClr>
                      </a:solidFill>
                      <a:prstDash val="solid"/>
                    </a:lnT>
                    <a:lnB w="12700" cmpd="sng">
                      <a:noFill/>
                      <a:prstDash val="solid"/>
                    </a:lnB>
                    <a:solidFill>
                      <a:srgbClr val="F7F7F7"/>
                    </a:solidFill>
                  </a:tcPr>
                </a:tc>
                <a:extLst>
                  <a:ext uri="{0D108BD9-81ED-4DB2-BD59-A6C34878D82A}">
                    <a16:rowId xmlns:a16="http://schemas.microsoft.com/office/drawing/2014/main" val="782042527"/>
                  </a:ext>
                </a:extLst>
              </a:tr>
              <a:tr h="430714">
                <a:tc>
                  <a:txBody>
                    <a:bodyPr/>
                    <a:lstStyle/>
                    <a:p>
                      <a:pPr>
                        <a:buNone/>
                      </a:pPr>
                      <a:r>
                        <a:rPr lang="en-GB" sz="1600" cap="none" spc="0">
                          <a:solidFill>
                            <a:schemeClr val="tx1"/>
                          </a:solidFill>
                        </a:rPr>
                        <a:t>Better communication</a:t>
                      </a:r>
                    </a:p>
                  </a:txBody>
                  <a:tcPr marL="81632" marR="81632" marT="40816" marB="81632" anchor="ctr">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a:buNone/>
                      </a:pPr>
                      <a:r>
                        <a:rPr lang="en-GB" sz="1600" cap="none" spc="0">
                          <a:solidFill>
                            <a:schemeClr val="tx1"/>
                          </a:solidFill>
                        </a:rPr>
                        <a:t>More convenient</a:t>
                      </a:r>
                    </a:p>
                  </a:txBody>
                  <a:tcPr marL="81632" marR="81632" marT="40816" marB="81632" anchor="ctr">
                    <a:lnL w="12700" cmpd="sng">
                      <a:noFill/>
                      <a:prstDash val="solid"/>
                    </a:lnL>
                    <a:lnR w="12700" cmpd="sng">
                      <a:noFill/>
                      <a:prstDash val="solid"/>
                    </a:lnR>
                    <a:lnT w="12700" cmpd="sng">
                      <a:noFill/>
                      <a:prstDash val="solid"/>
                    </a:lnT>
                    <a:lnB w="12700" cmpd="sng">
                      <a:noFill/>
                      <a:prstDash val="solid"/>
                    </a:lnB>
                    <a:solidFill>
                      <a:srgbClr val="F7F7F7"/>
                    </a:solidFill>
                  </a:tcPr>
                </a:tc>
                <a:extLst>
                  <a:ext uri="{0D108BD9-81ED-4DB2-BD59-A6C34878D82A}">
                    <a16:rowId xmlns:a16="http://schemas.microsoft.com/office/drawing/2014/main" val="993875478"/>
                  </a:ext>
                </a:extLst>
              </a:tr>
              <a:tr h="682227">
                <a:tc>
                  <a:txBody>
                    <a:bodyPr/>
                    <a:lstStyle/>
                    <a:p>
                      <a:pPr>
                        <a:buNone/>
                      </a:pPr>
                      <a:r>
                        <a:rPr lang="en-GB" sz="1600" cap="none" spc="0" dirty="0">
                          <a:solidFill>
                            <a:schemeClr val="tx1"/>
                          </a:solidFill>
                        </a:rPr>
                        <a:t>Observe body language</a:t>
                      </a:r>
                    </a:p>
                  </a:txBody>
                  <a:tcPr marL="81632" marR="81632" marT="40816" marB="81632" anchor="ctr">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a:buNone/>
                      </a:pPr>
                      <a:r>
                        <a:rPr lang="en-GB" sz="1600" cap="none" spc="0" dirty="0">
                          <a:solidFill>
                            <a:schemeClr val="tx1"/>
                          </a:solidFill>
                        </a:rPr>
                        <a:t>Saves travel costs</a:t>
                      </a:r>
                    </a:p>
                  </a:txBody>
                  <a:tcPr marL="81632" marR="81632" marT="40816" marB="81632" anchor="ctr">
                    <a:lnL w="12700" cmpd="sng">
                      <a:noFill/>
                      <a:prstDash val="solid"/>
                    </a:lnL>
                    <a:lnR w="12700" cmpd="sng">
                      <a:noFill/>
                      <a:prstDash val="solid"/>
                    </a:lnR>
                    <a:lnT w="12700" cmpd="sng">
                      <a:noFill/>
                      <a:prstDash val="solid"/>
                    </a:lnT>
                    <a:lnB w="12700" cmpd="sng">
                      <a:noFill/>
                      <a:prstDash val="solid"/>
                    </a:lnB>
                    <a:solidFill>
                      <a:srgbClr val="F7F7F7"/>
                    </a:solidFill>
                  </a:tcPr>
                </a:tc>
                <a:extLst>
                  <a:ext uri="{0D108BD9-81ED-4DB2-BD59-A6C34878D82A}">
                    <a16:rowId xmlns:a16="http://schemas.microsoft.com/office/drawing/2014/main" val="474643867"/>
                  </a:ext>
                </a:extLst>
              </a:tr>
              <a:tr h="682227">
                <a:tc>
                  <a:txBody>
                    <a:bodyPr/>
                    <a:lstStyle/>
                    <a:p>
                      <a:pPr>
                        <a:buNone/>
                      </a:pPr>
                      <a:r>
                        <a:rPr lang="en-GB" sz="1600" cap="none" spc="0">
                          <a:solidFill>
                            <a:schemeClr val="tx1"/>
                          </a:solidFill>
                        </a:rPr>
                        <a:t>Better relationship building</a:t>
                      </a:r>
                    </a:p>
                  </a:txBody>
                  <a:tcPr marL="81632" marR="81632" marT="40816" marB="81632" anchor="ctr">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a:buNone/>
                      </a:pPr>
                      <a:r>
                        <a:rPr lang="en-GB" sz="1600" cap="none" spc="0">
                          <a:solidFill>
                            <a:schemeClr val="tx1"/>
                          </a:solidFill>
                        </a:rPr>
                        <a:t>More flexible</a:t>
                      </a:r>
                    </a:p>
                  </a:txBody>
                  <a:tcPr marL="81632" marR="81632" marT="40816" marB="81632" anchor="ctr">
                    <a:lnL w="12700" cmpd="sng">
                      <a:noFill/>
                      <a:prstDash val="solid"/>
                    </a:lnL>
                    <a:lnR w="12700" cmpd="sng">
                      <a:noFill/>
                      <a:prstDash val="solid"/>
                    </a:lnR>
                    <a:lnT w="12700" cmpd="sng">
                      <a:noFill/>
                      <a:prstDash val="solid"/>
                    </a:lnT>
                    <a:lnB w="12700" cmpd="sng">
                      <a:noFill/>
                      <a:prstDash val="solid"/>
                    </a:lnB>
                    <a:solidFill>
                      <a:srgbClr val="F7F7F7"/>
                    </a:solidFill>
                  </a:tcPr>
                </a:tc>
                <a:extLst>
                  <a:ext uri="{0D108BD9-81ED-4DB2-BD59-A6C34878D82A}">
                    <a16:rowId xmlns:a16="http://schemas.microsoft.com/office/drawing/2014/main" val="1911953233"/>
                  </a:ext>
                </a:extLst>
              </a:tr>
              <a:tr h="682227">
                <a:tc>
                  <a:txBody>
                    <a:bodyPr/>
                    <a:lstStyle/>
                    <a:p>
                      <a:pPr>
                        <a:buNone/>
                      </a:pPr>
                      <a:r>
                        <a:rPr lang="en-GB" sz="1600" cap="none" spc="0">
                          <a:solidFill>
                            <a:schemeClr val="tx1"/>
                          </a:solidFill>
                        </a:rPr>
                        <a:t>Suitable for final interviews</a:t>
                      </a:r>
                    </a:p>
                  </a:txBody>
                  <a:tcPr marL="81632" marR="81632" marT="40816" marB="81632" anchor="ctr">
                    <a:lnL w="12700" cmpd="sng">
                      <a:noFill/>
                      <a:prstDash val="solid"/>
                    </a:lnL>
                    <a:lnR w="12700" cmpd="sng">
                      <a:noFill/>
                      <a:prstDash val="solid"/>
                    </a:lnR>
                    <a:lnT w="12700" cmpd="sng">
                      <a:noFill/>
                      <a:prstDash val="solid"/>
                    </a:lnT>
                    <a:lnB w="12700" cap="flat" cmpd="sng" algn="ctr">
                      <a:solidFill>
                        <a:schemeClr val="tx1">
                          <a:lumMod val="50000"/>
                          <a:lumOff val="50000"/>
                        </a:schemeClr>
                      </a:solidFill>
                      <a:prstDash val="solid"/>
                    </a:lnB>
                    <a:solidFill>
                      <a:srgbClr val="F7F7F7"/>
                    </a:solidFill>
                  </a:tcPr>
                </a:tc>
                <a:tc>
                  <a:txBody>
                    <a:bodyPr/>
                    <a:lstStyle/>
                    <a:p>
                      <a:pPr>
                        <a:buNone/>
                      </a:pPr>
                      <a:r>
                        <a:rPr lang="en-GB" sz="1600" cap="none" spc="0" dirty="0">
                          <a:solidFill>
                            <a:schemeClr val="tx1"/>
                          </a:solidFill>
                        </a:rPr>
                        <a:t>Access to a wider talent pool</a:t>
                      </a:r>
                    </a:p>
                  </a:txBody>
                  <a:tcPr marL="81632" marR="81632" marT="40816" marB="81632" anchor="ctr">
                    <a:lnL w="12700" cmpd="sng">
                      <a:noFill/>
                      <a:prstDash val="solid"/>
                    </a:lnL>
                    <a:lnR w="12700" cmpd="sng">
                      <a:noFill/>
                      <a:prstDash val="solid"/>
                    </a:lnR>
                    <a:lnT w="12700" cmpd="sng">
                      <a:noFill/>
                      <a:prstDash val="solid"/>
                    </a:lnT>
                    <a:lnB w="12700" cap="flat" cmpd="sng" algn="ctr">
                      <a:solidFill>
                        <a:schemeClr val="tx1">
                          <a:lumMod val="50000"/>
                          <a:lumOff val="50000"/>
                        </a:schemeClr>
                      </a:solidFill>
                      <a:prstDash val="solid"/>
                    </a:lnB>
                    <a:solidFill>
                      <a:srgbClr val="F7F7F7"/>
                    </a:solidFill>
                  </a:tcPr>
                </a:tc>
                <a:extLst>
                  <a:ext uri="{0D108BD9-81ED-4DB2-BD59-A6C34878D82A}">
                    <a16:rowId xmlns:a16="http://schemas.microsoft.com/office/drawing/2014/main" val="3241000199"/>
                  </a:ext>
                </a:extLst>
              </a:tr>
            </a:tbl>
          </a:graphicData>
        </a:graphic>
      </p:graphicFrame>
    </p:spTree>
    <p:extLst>
      <p:ext uri="{BB962C8B-B14F-4D97-AF65-F5344CB8AC3E}">
        <p14:creationId xmlns:p14="http://schemas.microsoft.com/office/powerpoint/2010/main" val="30595082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908B3D-84F1-73CC-D30E-126FEBCC6CAF}"/>
              </a:ext>
            </a:extLst>
          </p:cNvPr>
          <p:cNvSpPr>
            <a:spLocks noGrp="1"/>
          </p:cNvSpPr>
          <p:nvPr>
            <p:ph type="title"/>
          </p:nvPr>
        </p:nvSpPr>
        <p:spPr>
          <a:xfrm>
            <a:off x="1171074" y="1396686"/>
            <a:ext cx="3240506" cy="4064628"/>
          </a:xfrm>
        </p:spPr>
        <p:txBody>
          <a:bodyPr>
            <a:normAutofit/>
          </a:bodyPr>
          <a:lstStyle/>
          <a:p>
            <a:r>
              <a:rPr lang="en-GB" sz="2800" b="1" dirty="0">
                <a:solidFill>
                  <a:srgbClr val="FFFFFF"/>
                </a:solidFill>
              </a:rPr>
              <a:t>Recommendations</a:t>
            </a:r>
            <a:endParaRPr lang="en-US" sz="2800" dirty="0">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AA8230D-CA18-7A37-59AA-30D6BCA3BDC5}"/>
              </a:ext>
            </a:extLst>
          </p:cNvPr>
          <p:cNvSpPr>
            <a:spLocks noGrp="1"/>
          </p:cNvSpPr>
          <p:nvPr>
            <p:ph idx="1"/>
          </p:nvPr>
        </p:nvSpPr>
        <p:spPr>
          <a:xfrm>
            <a:off x="5093465" y="1526033"/>
            <a:ext cx="6609346" cy="4773167"/>
          </a:xfrm>
        </p:spPr>
        <p:txBody>
          <a:bodyPr>
            <a:noAutofit/>
          </a:bodyPr>
          <a:lstStyle/>
          <a:p>
            <a:pPr marL="0" indent="0">
              <a:buNone/>
            </a:pPr>
            <a:r>
              <a:rPr lang="en-GB" sz="1600" dirty="0"/>
              <a:t>To improve recruitment during organisational transformation, GTS should:</a:t>
            </a:r>
          </a:p>
          <a:p>
            <a:r>
              <a:rPr lang="en-GB" sz="1600" dirty="0"/>
              <a:t>Utilise competency-based interviews to evaluate candidates' knowledge, expertise, and suitability for a railway workplace.</a:t>
            </a:r>
          </a:p>
          <a:p>
            <a:r>
              <a:rPr lang="en-GB" sz="1600" dirty="0"/>
              <a:t>To guarantee impartial and consistent candidate evaluation, use organised rating sheets.</a:t>
            </a:r>
          </a:p>
          <a:p>
            <a:r>
              <a:rPr lang="en-GB" sz="1600" dirty="0"/>
              <a:t>Post job openings on a variety of websites, including Indeed, LinkedIn, the corporate website, recruitment firms, and career portals at universities.</a:t>
            </a:r>
          </a:p>
          <a:p>
            <a:r>
              <a:rPr lang="en-GB" sz="1600" dirty="0"/>
              <a:t>Interviewers should receive training to lessen prejudice and enhance interview quality.</a:t>
            </a:r>
          </a:p>
          <a:p>
            <a:r>
              <a:rPr lang="en-GB" sz="1600" dirty="0"/>
              <a:t>Encourage diversity and equal opportunity by providing a fair hiring process to all applicants.</a:t>
            </a:r>
          </a:p>
          <a:p>
            <a:r>
              <a:rPr lang="en-GB" sz="1600" dirty="0"/>
              <a:t>Manage applicants, set up interviews, and enhance the hiring process with digital recruitment tools.</a:t>
            </a:r>
          </a:p>
          <a:p>
            <a:pPr marL="0" indent="0">
              <a:buNone/>
            </a:pPr>
            <a:r>
              <a:rPr lang="en-GB" sz="1600" dirty="0"/>
              <a:t>These recommendations will help GTS recruit skilled employees, improve recruitment quality, and support the company's organisational transformation successfully.</a:t>
            </a:r>
          </a:p>
          <a:p>
            <a:endParaRPr lang="en-US" sz="1600" dirty="0"/>
          </a:p>
        </p:txBody>
      </p:sp>
    </p:spTree>
    <p:extLst>
      <p:ext uri="{BB962C8B-B14F-4D97-AF65-F5344CB8AC3E}">
        <p14:creationId xmlns:p14="http://schemas.microsoft.com/office/powerpoint/2010/main" val="38453241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holding a puzzle piece">
            <a:extLst>
              <a:ext uri="{FF2B5EF4-FFF2-40B4-BE49-F238E27FC236}">
                <a16:creationId xmlns:a16="http://schemas.microsoft.com/office/drawing/2014/main" id="{E3D809BC-60D8-2A96-F1B1-F8DE5EA66BE2}"/>
              </a:ext>
            </a:extLst>
          </p:cNvPr>
          <p:cNvPicPr>
            <a:picLocks noChangeAspect="1"/>
          </p:cNvPicPr>
          <p:nvPr/>
        </p:nvPicPr>
        <p:blipFill>
          <a:blip r:embed="rId2"/>
          <a:srcRect l="23439" r="23113" b="-1"/>
          <a:stretch>
            <a:fillRect/>
          </a:stretch>
        </p:blipFill>
        <p:spPr>
          <a:xfrm>
            <a:off x="-1" y="-2"/>
            <a:ext cx="3882684"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F12A5B-978F-D389-9C1C-4CC5D837E93E}"/>
              </a:ext>
            </a:extLst>
          </p:cNvPr>
          <p:cNvSpPr>
            <a:spLocks noGrp="1"/>
          </p:cNvSpPr>
          <p:nvPr>
            <p:ph type="title"/>
          </p:nvPr>
        </p:nvSpPr>
        <p:spPr>
          <a:xfrm>
            <a:off x="6115317" y="405685"/>
            <a:ext cx="5464968" cy="1559301"/>
          </a:xfrm>
        </p:spPr>
        <p:txBody>
          <a:bodyPr>
            <a:normAutofit/>
          </a:bodyPr>
          <a:lstStyle/>
          <a:p>
            <a:r>
              <a:rPr lang="en-GB" sz="4000" b="1"/>
              <a:t>Conclusion</a:t>
            </a:r>
            <a:br>
              <a:rPr lang="en-GB" sz="4000" b="1"/>
            </a:br>
            <a:endParaRPr lang="en-US" sz="4000"/>
          </a:p>
        </p:txBody>
      </p:sp>
      <p:sp>
        <p:nvSpPr>
          <p:cNvPr id="3" name="Content Placeholder 2">
            <a:extLst>
              <a:ext uri="{FF2B5EF4-FFF2-40B4-BE49-F238E27FC236}">
                <a16:creationId xmlns:a16="http://schemas.microsoft.com/office/drawing/2014/main" id="{8EBD3BA6-D33E-AF1B-92F8-EC28693C90B1}"/>
              </a:ext>
            </a:extLst>
          </p:cNvPr>
          <p:cNvSpPr>
            <a:spLocks noGrp="1"/>
          </p:cNvSpPr>
          <p:nvPr>
            <p:ph idx="1"/>
          </p:nvPr>
        </p:nvSpPr>
        <p:spPr>
          <a:xfrm>
            <a:off x="4107766" y="1659989"/>
            <a:ext cx="7254891" cy="4580090"/>
          </a:xfrm>
        </p:spPr>
        <p:txBody>
          <a:bodyPr anchor="ctr">
            <a:normAutofit/>
          </a:bodyPr>
          <a:lstStyle/>
          <a:p>
            <a:pPr marL="0" indent="0" algn="just">
              <a:buNone/>
            </a:pPr>
            <a:r>
              <a:rPr lang="en-GB" sz="1600" dirty="0"/>
              <a:t>For GTS, recruitment is crucial because it enables the business to find qualified workers who can assist in the Elizabeth line's successful transformation. Panel, competency-based, and structured interviews are useful techniques for choosing applicants with the necessary training, expertise, and experience. Candidates' customer service, communication, problem-solving, teamwork, and safety awareness are evaluated using behavioural, situational, competency-based, probing, and Socratic questioning strategies. To ensure a fair and effective hiring process, GTS should employ a hybrid interview method, doing the initial interview online and the final interview in person. In order to hire the best workers and support safe, dependable, and high-quality railway services during its organisational transformation, GTS should employ competency-based interviews, structured scoring sheets, multiple recruitment platforms, interviewer training, diversity and inclusion practices, and digital recruitment systems.</a:t>
            </a:r>
            <a:endParaRPr lang="en-US" sz="1600" dirty="0"/>
          </a:p>
        </p:txBody>
      </p:sp>
    </p:spTree>
    <p:extLst>
      <p:ext uri="{BB962C8B-B14F-4D97-AF65-F5344CB8AC3E}">
        <p14:creationId xmlns:p14="http://schemas.microsoft.com/office/powerpoint/2010/main" val="12339636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EE25C7-8F41-77E2-B5E5-2304E9A609B8}"/>
              </a:ext>
            </a:extLst>
          </p:cNvPr>
          <p:cNvSpPr>
            <a:spLocks noGrp="1"/>
          </p:cNvSpPr>
          <p:nvPr>
            <p:ph type="title"/>
          </p:nvPr>
        </p:nvSpPr>
        <p:spPr>
          <a:xfrm>
            <a:off x="1156851" y="637762"/>
            <a:ext cx="9888496" cy="900131"/>
          </a:xfrm>
        </p:spPr>
        <p:txBody>
          <a:bodyPr anchor="t">
            <a:normAutofit/>
          </a:bodyPr>
          <a:lstStyle/>
          <a:p>
            <a:r>
              <a:rPr lang="en-US" sz="4000">
                <a:solidFill>
                  <a:schemeClr val="bg1"/>
                </a:solidFill>
              </a:rPr>
              <a:t>References</a:t>
            </a:r>
          </a:p>
        </p:txBody>
      </p:sp>
      <p:sp>
        <p:nvSpPr>
          <p:cNvPr id="11" name="Rectangle 10">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AA247ABD-29F8-35CB-5089-36EA8F7FE302}"/>
              </a:ext>
            </a:extLst>
          </p:cNvPr>
          <p:cNvSpPr>
            <a:spLocks noGrp="1" noChangeArrowheads="1"/>
          </p:cNvSpPr>
          <p:nvPr>
            <p:ph idx="1"/>
          </p:nvPr>
        </p:nvSpPr>
        <p:spPr bwMode="auto">
          <a:xfrm>
            <a:off x="1155548" y="2217343"/>
            <a:ext cx="9880893" cy="395961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algn="just" eaLnBrk="0" fontAlgn="base" hangingPunct="0">
              <a:spcBef>
                <a:spcPct val="0"/>
              </a:spcBef>
              <a:spcAft>
                <a:spcPts val="600"/>
              </a:spcAft>
            </a:pPr>
            <a:r>
              <a:rPr kumimoji="0" lang="en-US" altLang="en-US" sz="1700" b="0" i="0" u="none" strike="noStrike" cap="none" normalizeH="0" baseline="0" dirty="0">
                <a:ln>
                  <a:noFill/>
                </a:ln>
                <a:effectLst/>
                <a:latin typeface="Arial" panose="020B0604020202020204" pitchFamily="34" charset="0"/>
              </a:rPr>
              <a:t>Armstrong, M. (2023) </a:t>
            </a:r>
            <a:r>
              <a:rPr kumimoji="0" lang="en-US" altLang="en-US" sz="1700" b="0" i="1" u="none" strike="noStrike" cap="none" normalizeH="0" baseline="0" dirty="0">
                <a:ln>
                  <a:noFill/>
                </a:ln>
                <a:effectLst/>
                <a:latin typeface="Arial" panose="020B0604020202020204" pitchFamily="34" charset="0"/>
              </a:rPr>
              <a:t>Armstrong's Handbook of Human Resource Management Practice</a:t>
            </a:r>
            <a:r>
              <a:rPr kumimoji="0" lang="en-US" altLang="en-US" sz="1700" b="0" i="0" u="none" strike="noStrike" cap="none" normalizeH="0" baseline="0" dirty="0">
                <a:ln>
                  <a:noFill/>
                </a:ln>
                <a:effectLst/>
                <a:latin typeface="Arial" panose="020B0604020202020204" pitchFamily="34" charset="0"/>
              </a:rPr>
              <a:t>. 16th </a:t>
            </a:r>
            <a:r>
              <a:rPr kumimoji="0" lang="en-US" altLang="en-US" sz="1700" b="0" i="0" u="none" strike="noStrike" cap="none" normalizeH="0" baseline="0" dirty="0" err="1">
                <a:ln>
                  <a:noFill/>
                </a:ln>
                <a:effectLst/>
                <a:latin typeface="Arial" panose="020B0604020202020204" pitchFamily="34" charset="0"/>
              </a:rPr>
              <a:t>edn</a:t>
            </a:r>
            <a:r>
              <a:rPr kumimoji="0" lang="en-US" altLang="en-US" sz="1700" b="0" i="0" u="none" strike="noStrike" cap="none" normalizeH="0" baseline="0" dirty="0">
                <a:ln>
                  <a:noFill/>
                </a:ln>
                <a:effectLst/>
                <a:latin typeface="Arial" panose="020B0604020202020204" pitchFamily="34" charset="0"/>
              </a:rPr>
              <a:t>. London: Kogan Page. </a:t>
            </a:r>
          </a:p>
          <a:p>
            <a:pPr algn="just" eaLnBrk="0" fontAlgn="base" hangingPunct="0">
              <a:spcBef>
                <a:spcPct val="0"/>
              </a:spcBef>
              <a:spcAft>
                <a:spcPts val="600"/>
              </a:spcAft>
            </a:pPr>
            <a:r>
              <a:rPr kumimoji="0" lang="en-US" altLang="en-US" sz="1700" b="0" i="0" u="none" strike="noStrike" cap="none" normalizeH="0" baseline="0" dirty="0">
                <a:ln>
                  <a:noFill/>
                </a:ln>
                <a:effectLst/>
                <a:latin typeface="Arial" panose="020B0604020202020204" pitchFamily="34" charset="0"/>
              </a:rPr>
              <a:t>Dessler, G. (2020) </a:t>
            </a:r>
            <a:r>
              <a:rPr kumimoji="0" lang="en-US" altLang="en-US" sz="1700" b="0" i="1" u="none" strike="noStrike" cap="none" normalizeH="0" baseline="0" dirty="0">
                <a:ln>
                  <a:noFill/>
                </a:ln>
                <a:effectLst/>
                <a:latin typeface="Arial" panose="020B0604020202020204" pitchFamily="34" charset="0"/>
              </a:rPr>
              <a:t>Human Resource Management</a:t>
            </a:r>
            <a:r>
              <a:rPr kumimoji="0" lang="en-US" altLang="en-US" sz="1700" b="0" i="0" u="none" strike="noStrike" cap="none" normalizeH="0" baseline="0" dirty="0">
                <a:ln>
                  <a:noFill/>
                </a:ln>
                <a:effectLst/>
                <a:latin typeface="Arial" panose="020B0604020202020204" pitchFamily="34" charset="0"/>
              </a:rPr>
              <a:t>. 16th </a:t>
            </a:r>
            <a:r>
              <a:rPr kumimoji="0" lang="en-US" altLang="en-US" sz="1700" b="0" i="0" u="none" strike="noStrike" cap="none" normalizeH="0" baseline="0" dirty="0" err="1">
                <a:ln>
                  <a:noFill/>
                </a:ln>
                <a:effectLst/>
                <a:latin typeface="Arial" panose="020B0604020202020204" pitchFamily="34" charset="0"/>
              </a:rPr>
              <a:t>edn</a:t>
            </a:r>
            <a:r>
              <a:rPr kumimoji="0" lang="en-US" altLang="en-US" sz="1700" b="0" i="0" u="none" strike="noStrike" cap="none" normalizeH="0" baseline="0" dirty="0">
                <a:ln>
                  <a:noFill/>
                </a:ln>
                <a:effectLst/>
                <a:latin typeface="Arial" panose="020B0604020202020204" pitchFamily="34" charset="0"/>
              </a:rPr>
              <a:t>. Harlow: Pearson. </a:t>
            </a:r>
          </a:p>
          <a:p>
            <a:pPr algn="just" eaLnBrk="0" fontAlgn="base" hangingPunct="0">
              <a:spcBef>
                <a:spcPct val="0"/>
              </a:spcBef>
              <a:spcAft>
                <a:spcPts val="600"/>
              </a:spcAft>
            </a:pPr>
            <a:r>
              <a:rPr kumimoji="0" lang="en-US" altLang="en-US" sz="1700" b="0" i="0" u="none" strike="noStrike" cap="none" normalizeH="0" baseline="0" dirty="0">
                <a:ln>
                  <a:noFill/>
                </a:ln>
                <a:effectLst/>
                <a:latin typeface="Arial" panose="020B0604020202020204" pitchFamily="34" charset="0"/>
              </a:rPr>
              <a:t>Torrington, D., Taylor, S., Hall, L. and Atkinson, C. (2020) </a:t>
            </a:r>
            <a:r>
              <a:rPr kumimoji="0" lang="en-US" altLang="en-US" sz="1700" b="0" i="1" u="none" strike="noStrike" cap="none" normalizeH="0" baseline="0" dirty="0">
                <a:ln>
                  <a:noFill/>
                </a:ln>
                <a:effectLst/>
                <a:latin typeface="Arial" panose="020B0604020202020204" pitchFamily="34" charset="0"/>
              </a:rPr>
              <a:t>Human Resource Management</a:t>
            </a:r>
            <a:r>
              <a:rPr kumimoji="0" lang="en-US" altLang="en-US" sz="1700" b="0" i="0" u="none" strike="noStrike" cap="none" normalizeH="0" baseline="0" dirty="0">
                <a:ln>
                  <a:noFill/>
                </a:ln>
                <a:effectLst/>
                <a:latin typeface="Arial" panose="020B0604020202020204" pitchFamily="34" charset="0"/>
              </a:rPr>
              <a:t>. 11th </a:t>
            </a:r>
            <a:r>
              <a:rPr kumimoji="0" lang="en-US" altLang="en-US" sz="1700" b="0" i="0" u="none" strike="noStrike" cap="none" normalizeH="0" baseline="0" dirty="0" err="1">
                <a:ln>
                  <a:noFill/>
                </a:ln>
                <a:effectLst/>
                <a:latin typeface="Arial" panose="020B0604020202020204" pitchFamily="34" charset="0"/>
              </a:rPr>
              <a:t>edn</a:t>
            </a:r>
            <a:r>
              <a:rPr kumimoji="0" lang="en-US" altLang="en-US" sz="1700" b="0" i="0" u="none" strike="noStrike" cap="none" normalizeH="0" baseline="0" dirty="0">
                <a:ln>
                  <a:noFill/>
                </a:ln>
                <a:effectLst/>
                <a:latin typeface="Arial" panose="020B0604020202020204" pitchFamily="34" charset="0"/>
              </a:rPr>
              <a:t>. Harlow: Pearson. </a:t>
            </a:r>
          </a:p>
          <a:p>
            <a:pPr algn="just" eaLnBrk="0" fontAlgn="base" hangingPunct="0">
              <a:spcBef>
                <a:spcPct val="0"/>
              </a:spcBef>
              <a:spcAft>
                <a:spcPts val="600"/>
              </a:spcAft>
            </a:pPr>
            <a:r>
              <a:rPr kumimoji="0" lang="en-US" altLang="en-US" sz="1700" b="0" i="0" u="none" strike="noStrike" cap="none" normalizeH="0" baseline="0" dirty="0">
                <a:ln>
                  <a:noFill/>
                </a:ln>
                <a:effectLst/>
                <a:latin typeface="Arial" panose="020B0604020202020204" pitchFamily="34" charset="0"/>
              </a:rPr>
              <a:t>Transport for London (2024) </a:t>
            </a:r>
            <a:r>
              <a:rPr kumimoji="0" lang="en-US" altLang="en-US" sz="1700" b="0" i="1" u="none" strike="noStrike" cap="none" normalizeH="0" baseline="0" dirty="0">
                <a:ln>
                  <a:noFill/>
                </a:ln>
                <a:effectLst/>
                <a:latin typeface="Arial" panose="020B0604020202020204" pitchFamily="34" charset="0"/>
              </a:rPr>
              <a:t>GTS Rail Operations Limited announced as new operator for the Elizabeth line</a:t>
            </a:r>
            <a:r>
              <a:rPr kumimoji="0" lang="en-US" altLang="en-US" sz="1700" b="0" i="0" u="none" strike="noStrike" cap="none" normalizeH="0" baseline="0" dirty="0">
                <a:ln>
                  <a:noFill/>
                </a:ln>
                <a:effectLst/>
                <a:latin typeface="Arial" panose="020B0604020202020204" pitchFamily="34" charset="0"/>
              </a:rPr>
              <a:t>. Available at: </a:t>
            </a:r>
            <a:r>
              <a:rPr kumimoji="0" lang="en-US" altLang="en-US" sz="1700" b="0" i="0" u="none" strike="noStrike" cap="none" normalizeH="0" baseline="0" dirty="0">
                <a:ln>
                  <a:noFill/>
                </a:ln>
                <a:effectLst/>
                <a:latin typeface="Arial" panose="020B0604020202020204" pitchFamily="34" charset="0"/>
                <a:hlinkClick r:id="rId2"/>
              </a:rPr>
              <a:t>Transport for London – GTS Rail Operations announced as new operator</a:t>
            </a:r>
            <a:r>
              <a:rPr kumimoji="0" lang="en-US" altLang="en-US" sz="1700" b="0" i="0" u="none" strike="noStrike" cap="none" normalizeH="0" baseline="0" dirty="0">
                <a:ln>
                  <a:noFill/>
                </a:ln>
                <a:effectLst/>
                <a:latin typeface="Arial" panose="020B0604020202020204" pitchFamily="34" charset="0"/>
              </a:rPr>
              <a:t>. </a:t>
            </a:r>
          </a:p>
          <a:p>
            <a:pPr algn="just" eaLnBrk="0" fontAlgn="base" hangingPunct="0">
              <a:spcBef>
                <a:spcPct val="0"/>
              </a:spcBef>
              <a:spcAft>
                <a:spcPts val="600"/>
              </a:spcAft>
            </a:pPr>
            <a:r>
              <a:rPr kumimoji="0" lang="en-US" altLang="en-US" sz="1700" b="0" i="0" u="none" strike="noStrike" cap="none" normalizeH="0" baseline="0" dirty="0">
                <a:ln>
                  <a:noFill/>
                </a:ln>
                <a:effectLst/>
                <a:latin typeface="Arial" panose="020B0604020202020204" pitchFamily="34" charset="0"/>
              </a:rPr>
              <a:t>Transport for London (2026) </a:t>
            </a:r>
            <a:r>
              <a:rPr kumimoji="0" lang="en-US" altLang="en-US" sz="1700" b="0" i="1" u="none" strike="noStrike" cap="none" normalizeH="0" baseline="0" dirty="0">
                <a:ln>
                  <a:noFill/>
                </a:ln>
                <a:effectLst/>
                <a:latin typeface="Arial" panose="020B0604020202020204" pitchFamily="34" charset="0"/>
              </a:rPr>
              <a:t>Elizabeth line</a:t>
            </a:r>
            <a:r>
              <a:rPr kumimoji="0" lang="en-US" altLang="en-US" sz="1700" b="0" i="0" u="none" strike="noStrike" cap="none" normalizeH="0" baseline="0" dirty="0">
                <a:ln>
                  <a:noFill/>
                </a:ln>
                <a:effectLst/>
                <a:latin typeface="Arial" panose="020B0604020202020204" pitchFamily="34" charset="0"/>
              </a:rPr>
              <a:t>. Available at: </a:t>
            </a:r>
            <a:r>
              <a:rPr kumimoji="0" lang="en-US" altLang="en-US" sz="1700" b="0" i="0" u="none" strike="noStrike" cap="none" normalizeH="0" baseline="0" dirty="0">
                <a:ln>
                  <a:noFill/>
                </a:ln>
                <a:effectLst/>
                <a:latin typeface="Arial" panose="020B0604020202020204" pitchFamily="34" charset="0"/>
                <a:hlinkClick r:id="rId3"/>
              </a:rPr>
              <a:t>Transport for London – Elizabeth line</a:t>
            </a:r>
            <a:r>
              <a:rPr kumimoji="0" lang="en-US" altLang="en-US" sz="1700" b="0" i="0" u="none" strike="noStrike" cap="none" normalizeH="0" baseline="0" dirty="0">
                <a:ln>
                  <a:noFill/>
                </a:ln>
                <a:effectLst/>
                <a:latin typeface="Arial" panose="020B0604020202020204" pitchFamily="34" charset="0"/>
              </a:rPr>
              <a:t>. </a:t>
            </a:r>
          </a:p>
          <a:p>
            <a:pPr algn="just" eaLnBrk="0" fontAlgn="base" hangingPunct="0">
              <a:spcBef>
                <a:spcPct val="0"/>
              </a:spcBef>
              <a:spcAft>
                <a:spcPts val="600"/>
              </a:spcAft>
            </a:pPr>
            <a:r>
              <a:rPr kumimoji="0" lang="en-US" altLang="en-US" sz="1700" b="0" i="0" u="none" strike="noStrike" cap="none" normalizeH="0" baseline="0" dirty="0">
                <a:ln>
                  <a:noFill/>
                </a:ln>
                <a:effectLst/>
                <a:latin typeface="Arial" panose="020B0604020202020204" pitchFamily="34" charset="0"/>
              </a:rPr>
              <a:t>GTS Rail Operations (2026) </a:t>
            </a:r>
            <a:r>
              <a:rPr kumimoji="0" lang="en-US" altLang="en-US" sz="1700" b="0" i="1" u="none" strike="noStrike" cap="none" normalizeH="0" baseline="0" dirty="0">
                <a:ln>
                  <a:noFill/>
                </a:ln>
                <a:effectLst/>
                <a:latin typeface="Arial" panose="020B0604020202020204" pitchFamily="34" charset="0"/>
              </a:rPr>
              <a:t>About GTS Rail Operations</a:t>
            </a:r>
            <a:r>
              <a:rPr kumimoji="0" lang="en-US" altLang="en-US" sz="1700" b="0" i="0" u="none" strike="noStrike" cap="none" normalizeH="0" baseline="0" dirty="0">
                <a:ln>
                  <a:noFill/>
                </a:ln>
                <a:effectLst/>
                <a:latin typeface="Arial" panose="020B0604020202020204" pitchFamily="34" charset="0"/>
              </a:rPr>
              <a:t>. Available at: </a:t>
            </a:r>
            <a:r>
              <a:rPr kumimoji="0" lang="en-US" altLang="en-US" sz="1700" b="0" i="0" u="none" strike="noStrike" cap="none" normalizeH="0" baseline="0" dirty="0">
                <a:ln>
                  <a:noFill/>
                </a:ln>
                <a:effectLst/>
                <a:latin typeface="Arial" panose="020B0604020202020204" pitchFamily="34" charset="0"/>
                <a:hlinkClick r:id="rId4"/>
              </a:rPr>
              <a:t>GTS Rail Operations</a:t>
            </a:r>
            <a:r>
              <a:rPr kumimoji="0" lang="en-US" altLang="en-US" sz="1700" b="0" i="0" u="none" strike="noStrike" cap="none" normalizeH="0" baseline="0" dirty="0">
                <a:ln>
                  <a:noFill/>
                </a:ln>
                <a:effectLst/>
                <a:latin typeface="Arial" panose="020B0604020202020204" pitchFamily="34" charset="0"/>
              </a:rPr>
              <a:t> . </a:t>
            </a:r>
          </a:p>
          <a:p>
            <a:pPr algn="just" eaLnBrk="0" fontAlgn="base" hangingPunct="0">
              <a:spcBef>
                <a:spcPct val="0"/>
              </a:spcBef>
              <a:spcAft>
                <a:spcPts val="600"/>
              </a:spcAft>
            </a:pPr>
            <a:r>
              <a:rPr kumimoji="0" lang="en-US" altLang="en-US" sz="1700" b="0" i="0" u="none" strike="noStrike" cap="none" normalizeH="0" baseline="0" dirty="0">
                <a:ln>
                  <a:noFill/>
                </a:ln>
                <a:effectLst/>
                <a:latin typeface="Arial" panose="020B0604020202020204" pitchFamily="34" charset="0"/>
                <a:hlinkClick r:id="rId5"/>
              </a:rPr>
              <a:t>Chartered Institute of Personnel and Development (CIPD) – Recruitment factsheet</a:t>
            </a:r>
            <a:r>
              <a:rPr kumimoji="0" lang="en-US" altLang="en-US" sz="1700" b="0" i="0" u="none" strike="noStrike" cap="none" normalizeH="0" baseline="0" dirty="0">
                <a:ln>
                  <a:noFill/>
                </a:ln>
                <a:effectLst/>
                <a:latin typeface="Arial" panose="020B0604020202020204" pitchFamily="34" charset="0"/>
              </a:rPr>
              <a:t>. Chartered Institute of Personnel and Development (2024) </a:t>
            </a:r>
            <a:r>
              <a:rPr kumimoji="0" lang="en-US" altLang="en-US" sz="1700" b="0" i="1" u="none" strike="noStrike" cap="none" normalizeH="0" baseline="0" dirty="0">
                <a:ln>
                  <a:noFill/>
                </a:ln>
                <a:effectLst/>
                <a:latin typeface="Arial" panose="020B0604020202020204" pitchFamily="34" charset="0"/>
              </a:rPr>
              <a:t>Recruitment: An overview</a:t>
            </a:r>
            <a:r>
              <a:rPr kumimoji="0" lang="en-US" altLang="en-US" sz="1700" b="0" i="0" u="none" strike="noStrike" cap="none" normalizeH="0" baseline="0" dirty="0">
                <a:ln>
                  <a:noFill/>
                </a:ln>
                <a:effectLst/>
                <a:latin typeface="Arial" panose="020B0604020202020204" pitchFamily="34" charset="0"/>
              </a:rPr>
              <a:t>.</a:t>
            </a:r>
          </a:p>
        </p:txBody>
      </p:sp>
    </p:spTree>
    <p:extLst>
      <p:ext uri="{BB962C8B-B14F-4D97-AF65-F5344CB8AC3E}">
        <p14:creationId xmlns:p14="http://schemas.microsoft.com/office/powerpoint/2010/main" val="24829582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D7F64A8-D625-4F61-A290-B499BB62A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Handshake">
            <a:extLst>
              <a:ext uri="{FF2B5EF4-FFF2-40B4-BE49-F238E27FC236}">
                <a16:creationId xmlns:a16="http://schemas.microsoft.com/office/drawing/2014/main" id="{77A1B7A2-8538-8B4A-5B38-9FCFC2F5366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36948" y="2694018"/>
            <a:ext cx="1198532" cy="1198532"/>
          </a:xfrm>
          <a:prstGeom prst="rect">
            <a:avLst/>
          </a:prstGeom>
        </p:spPr>
      </p:pic>
      <p:sp>
        <p:nvSpPr>
          <p:cNvPr id="3" name="Content Placeholder 2">
            <a:extLst>
              <a:ext uri="{FF2B5EF4-FFF2-40B4-BE49-F238E27FC236}">
                <a16:creationId xmlns:a16="http://schemas.microsoft.com/office/drawing/2014/main" id="{A82F3DA4-379C-1182-3851-5A7071244C6A}"/>
              </a:ext>
            </a:extLst>
          </p:cNvPr>
          <p:cNvSpPr>
            <a:spLocks noGrp="1"/>
          </p:cNvSpPr>
          <p:nvPr>
            <p:ph idx="1"/>
          </p:nvPr>
        </p:nvSpPr>
        <p:spPr>
          <a:xfrm>
            <a:off x="2173298" y="2400477"/>
            <a:ext cx="5225328" cy="2016778"/>
          </a:xfrm>
        </p:spPr>
        <p:txBody>
          <a:bodyPr>
            <a:noAutofit/>
          </a:bodyPr>
          <a:lstStyle/>
          <a:p>
            <a:pPr marL="0" indent="0">
              <a:buNone/>
            </a:pPr>
            <a:r>
              <a:rPr lang="en-US" sz="8800" dirty="0"/>
              <a:t>Thank you</a:t>
            </a:r>
          </a:p>
        </p:txBody>
      </p:sp>
      <p:pic>
        <p:nvPicPr>
          <p:cNvPr id="9" name="Graphic 8" descr="Handshake">
            <a:extLst>
              <a:ext uri="{FF2B5EF4-FFF2-40B4-BE49-F238E27FC236}">
                <a16:creationId xmlns:a16="http://schemas.microsoft.com/office/drawing/2014/main" id="{35F00057-E268-4D49-A79E-553D9E39F5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a:alphaModFix amt="15000"/>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641431" y="816337"/>
            <a:ext cx="5225327" cy="5225327"/>
          </a:xfrm>
          <a:prstGeom prst="rect">
            <a:avLst/>
          </a:prstGeom>
        </p:spPr>
      </p:pic>
    </p:spTree>
    <p:extLst>
      <p:ext uri="{BB962C8B-B14F-4D97-AF65-F5344CB8AC3E}">
        <p14:creationId xmlns:p14="http://schemas.microsoft.com/office/powerpoint/2010/main" val="38824919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494</TotalTime>
  <Words>1622</Words>
  <Application>Microsoft Office PowerPoint</Application>
  <PresentationFormat>Widescreen</PresentationFormat>
  <Paragraphs>109</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Aptos Display</vt:lpstr>
      <vt:lpstr>Arial</vt:lpstr>
      <vt:lpstr>Calibri</vt:lpstr>
      <vt:lpstr>Office Theme</vt:lpstr>
      <vt:lpstr>PowerPoint Presentation</vt:lpstr>
      <vt:lpstr>Table of contents</vt:lpstr>
      <vt:lpstr>Introduction</vt:lpstr>
      <vt:lpstr>Recruitment Process</vt:lpstr>
      <vt:lpstr>Recruitment Process</vt:lpstr>
      <vt:lpstr>Interview Types</vt:lpstr>
      <vt:lpstr>Interview Type 1</vt:lpstr>
      <vt:lpstr>Interview Type 2</vt:lpstr>
      <vt:lpstr>Interview Type 3</vt:lpstr>
      <vt:lpstr>Questioning Technique</vt:lpstr>
      <vt:lpstr>Face-to-Face vs Virtual Interviews</vt:lpstr>
      <vt:lpstr>Recommendations</vt:lpstr>
      <vt:lpstr>Conclusion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Sai Gandhiv Reddy Vuyyuru</dc:creator>
  <cp:lastModifiedBy>Alhaji Dumbuya</cp:lastModifiedBy>
  <cp:revision>10</cp:revision>
  <dcterms:created xsi:type="dcterms:W3CDTF">2026-07-07T08:44:38Z</dcterms:created>
  <dcterms:modified xsi:type="dcterms:W3CDTF">2026-07-13T19:54:46Z</dcterms:modified>
</cp:coreProperties>
</file>