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12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826475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45239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061159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58763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52980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16171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58226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41992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00263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18757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81878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24/09/2020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201858275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 </a:t>
            </a:r>
            <a:r>
              <a:rPr lang="en-GB" dirty="0" smtClean="0">
                <a:solidFill>
                  <a:schemeClr val="bg1"/>
                </a:solidFill>
              </a:rPr>
              <a:t>Writing for university</a:t>
            </a:r>
            <a:endParaRPr lang="en-GB" dirty="0">
              <a:solidFill>
                <a:schemeClr val="bg1"/>
              </a:solidFill>
            </a:endParaRPr>
          </a:p>
        </p:txBody>
      </p:sp>
      <p:sp>
        <p:nvSpPr>
          <p:cNvPr id="3" name="Subtitle 2"/>
          <p:cNvSpPr>
            <a:spLocks noGrp="1"/>
          </p:cNvSpPr>
          <p:nvPr>
            <p:ph type="subTitle" idx="1"/>
          </p:nvPr>
        </p:nvSpPr>
        <p:spPr>
          <a:xfrm>
            <a:off x="1331640" y="5872628"/>
            <a:ext cx="6400800" cy="985372"/>
          </a:xfrm>
        </p:spPr>
        <p:txBody>
          <a:bodyPr>
            <a:normAutofit lnSpcReduction="10000"/>
          </a:bodyPr>
          <a:lstStyle/>
          <a:p>
            <a:r>
              <a:rPr lang="en-GB" b="1" dirty="0" smtClean="0">
                <a:solidFill>
                  <a:schemeClr val="bg1"/>
                </a:solidFill>
              </a:rPr>
              <a:t>Dr Matthew Cobb</a:t>
            </a:r>
          </a:p>
          <a:p>
            <a:r>
              <a:rPr lang="en-GB" b="1" dirty="0" smtClean="0">
                <a:solidFill>
                  <a:schemeClr val="bg1"/>
                </a:solidFill>
              </a:rPr>
              <a:t>HPFY3012</a:t>
            </a:r>
          </a:p>
        </p:txBody>
      </p:sp>
      <p:sp>
        <p:nvSpPr>
          <p:cNvPr id="4" name="Subtitle 2"/>
          <p:cNvSpPr txBox="1">
            <a:spLocks/>
          </p:cNvSpPr>
          <p:nvPr/>
        </p:nvSpPr>
        <p:spPr>
          <a:xfrm>
            <a:off x="0" y="2459865"/>
            <a:ext cx="9143999" cy="1534881"/>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The Importance of Evidence and Argumentation</a:t>
            </a:r>
            <a:r>
              <a:rPr lang="en-GB" sz="2800" dirty="0" smtClean="0">
                <a:solidFill>
                  <a:prstClr val="black"/>
                </a:solidFill>
              </a:rPr>
              <a:t> </a:t>
            </a:r>
            <a:endParaRPr lang="en-GB" sz="2800" dirty="0">
              <a:solidFill>
                <a:prstClr val="black"/>
              </a:solidFill>
            </a:endParaRPr>
          </a:p>
        </p:txBody>
      </p:sp>
      <p:pic>
        <p:nvPicPr>
          <p:cNvPr id="6" name="Picture 5"/>
          <p:cNvPicPr>
            <a:picLocks noChangeAspect="1"/>
          </p:cNvPicPr>
          <p:nvPr/>
        </p:nvPicPr>
        <p:blipFill>
          <a:blip r:embed="rId2"/>
          <a:stretch>
            <a:fillRect/>
          </a:stretch>
        </p:blipFill>
        <p:spPr>
          <a:xfrm>
            <a:off x="2612538" y="3994746"/>
            <a:ext cx="3939612" cy="1877882"/>
          </a:xfrm>
          <a:prstGeom prst="rect">
            <a:avLst/>
          </a:prstGeom>
        </p:spPr>
      </p:pic>
    </p:spTree>
    <p:extLst>
      <p:ext uri="{BB962C8B-B14F-4D97-AF65-F5344CB8AC3E}">
        <p14:creationId xmlns:p14="http://schemas.microsoft.com/office/powerpoint/2010/main" val="2709348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Evidence (1)</a:t>
            </a:r>
            <a:endParaRPr lang="en-GB" dirty="0">
              <a:solidFill>
                <a:schemeClr val="bg1"/>
              </a:solidFill>
            </a:endParaRPr>
          </a:p>
        </p:txBody>
      </p:sp>
      <p:sp>
        <p:nvSpPr>
          <p:cNvPr id="4" name="Content Placeholder 3"/>
          <p:cNvSpPr>
            <a:spLocks noGrp="1"/>
          </p:cNvSpPr>
          <p:nvPr>
            <p:ph sz="half" idx="1"/>
          </p:nvPr>
        </p:nvSpPr>
        <p:spPr>
          <a:xfrm>
            <a:off x="0" y="1417638"/>
            <a:ext cx="9002332" cy="5440362"/>
          </a:xfrm>
        </p:spPr>
        <p:txBody>
          <a:bodyPr>
            <a:normAutofit/>
          </a:bodyPr>
          <a:lstStyle/>
          <a:p>
            <a:r>
              <a:rPr lang="en-GB" sz="2800" dirty="0" smtClean="0">
                <a:solidFill>
                  <a:schemeClr val="bg1"/>
                </a:solidFill>
              </a:rPr>
              <a:t>Your evidence or source material forms the fundamental basis of your research – it is what you have to interpret and evaluate, piece together and consider how others have attempted to make arguments or reconstructions on the basis of said material.</a:t>
            </a:r>
          </a:p>
          <a:p>
            <a:endParaRPr lang="en-GB" sz="500" dirty="0">
              <a:solidFill>
                <a:schemeClr val="bg1"/>
              </a:solidFill>
            </a:endParaRPr>
          </a:p>
          <a:p>
            <a:r>
              <a:rPr lang="en-GB" sz="2800" dirty="0" smtClean="0">
                <a:solidFill>
                  <a:schemeClr val="bg1"/>
                </a:solidFill>
              </a:rPr>
              <a:t>Be careful not to conflate scholarship (research that offers arguments / interpretations / reconstructions based on the evidence) with the evidence itself. </a:t>
            </a:r>
          </a:p>
          <a:p>
            <a:pPr lvl="1"/>
            <a:r>
              <a:rPr lang="en-GB" dirty="0" smtClean="0">
                <a:solidFill>
                  <a:schemeClr val="bg1"/>
                </a:solidFill>
              </a:rPr>
              <a:t>You need to be careful in your written work not to appear to be unaware of or accidentally blur the lines between the two. </a:t>
            </a:r>
          </a:p>
          <a:p>
            <a:endParaRPr lang="en-GB" sz="500" dirty="0">
              <a:solidFill>
                <a:schemeClr val="bg1"/>
              </a:solidFill>
            </a:endParaRPr>
          </a:p>
        </p:txBody>
      </p:sp>
    </p:spTree>
    <p:extLst>
      <p:ext uri="{BB962C8B-B14F-4D97-AF65-F5344CB8AC3E}">
        <p14:creationId xmlns:p14="http://schemas.microsoft.com/office/powerpoint/2010/main" val="25389775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bg1"/>
                </a:solidFill>
              </a:rPr>
              <a:t>Evidence </a:t>
            </a:r>
            <a:r>
              <a:rPr lang="en-GB" dirty="0" smtClean="0">
                <a:solidFill>
                  <a:schemeClr val="bg1"/>
                </a:solidFill>
              </a:rPr>
              <a:t>(2)</a:t>
            </a:r>
            <a:endParaRPr lang="en-GB" dirty="0"/>
          </a:p>
        </p:txBody>
      </p:sp>
      <p:sp>
        <p:nvSpPr>
          <p:cNvPr id="5" name="Content Placeholder 4"/>
          <p:cNvSpPr>
            <a:spLocks noGrp="1"/>
          </p:cNvSpPr>
          <p:nvPr>
            <p:ph sz="half" idx="1"/>
          </p:nvPr>
        </p:nvSpPr>
        <p:spPr>
          <a:xfrm>
            <a:off x="-2" y="1558344"/>
            <a:ext cx="9144001" cy="5299656"/>
          </a:xfrm>
        </p:spPr>
        <p:txBody>
          <a:bodyPr>
            <a:normAutofit lnSpcReduction="10000"/>
          </a:bodyPr>
          <a:lstStyle/>
          <a:p>
            <a:r>
              <a:rPr lang="en-GB" dirty="0">
                <a:solidFill>
                  <a:schemeClr val="bg1"/>
                </a:solidFill>
              </a:rPr>
              <a:t>As noted in the ‘researching a </a:t>
            </a:r>
            <a:r>
              <a:rPr lang="en-GB" dirty="0" smtClean="0">
                <a:solidFill>
                  <a:schemeClr val="bg1"/>
                </a:solidFill>
              </a:rPr>
              <a:t>topic’ presentation, </a:t>
            </a:r>
            <a:r>
              <a:rPr lang="en-GB" dirty="0">
                <a:solidFill>
                  <a:schemeClr val="bg1"/>
                </a:solidFill>
              </a:rPr>
              <a:t>the types of evidence or source material that you </a:t>
            </a:r>
            <a:r>
              <a:rPr lang="en-GB" dirty="0" smtClean="0">
                <a:solidFill>
                  <a:schemeClr val="bg1"/>
                </a:solidFill>
              </a:rPr>
              <a:t>will be working with varies </a:t>
            </a:r>
            <a:r>
              <a:rPr lang="en-GB" dirty="0">
                <a:solidFill>
                  <a:schemeClr val="bg1"/>
                </a:solidFill>
              </a:rPr>
              <a:t>from subject to subject. </a:t>
            </a:r>
            <a:endParaRPr lang="en-GB" dirty="0" smtClean="0">
              <a:solidFill>
                <a:schemeClr val="bg1"/>
              </a:solidFill>
            </a:endParaRPr>
          </a:p>
          <a:p>
            <a:pPr lvl="1"/>
            <a:r>
              <a:rPr lang="en-GB" dirty="0" smtClean="0">
                <a:solidFill>
                  <a:schemeClr val="bg1"/>
                </a:solidFill>
              </a:rPr>
              <a:t>Archaeologists often work with the remains and material culture uncovered by excavations, field surveys, etc.;</a:t>
            </a:r>
          </a:p>
          <a:p>
            <a:pPr lvl="1"/>
            <a:r>
              <a:rPr lang="en-GB" dirty="0" smtClean="0">
                <a:solidFill>
                  <a:schemeClr val="bg1"/>
                </a:solidFill>
              </a:rPr>
              <a:t>Ancient historians with textual, epigraphic, numismatic, and </a:t>
            </a:r>
            <a:r>
              <a:rPr lang="en-GB" dirty="0" err="1" smtClean="0">
                <a:solidFill>
                  <a:schemeClr val="bg1"/>
                </a:solidFill>
              </a:rPr>
              <a:t>papyroloigcal</a:t>
            </a:r>
            <a:r>
              <a:rPr lang="en-GB" dirty="0" smtClean="0">
                <a:solidFill>
                  <a:schemeClr val="bg1"/>
                </a:solidFill>
              </a:rPr>
              <a:t> evidence, as well as archaeological evidence (e.g. material culture, structural remains, etc.);</a:t>
            </a:r>
          </a:p>
          <a:p>
            <a:pPr lvl="1"/>
            <a:r>
              <a:rPr lang="en-GB" dirty="0" smtClean="0">
                <a:solidFill>
                  <a:schemeClr val="bg1"/>
                </a:solidFill>
              </a:rPr>
              <a:t>Medievalists with monastic manuscripts, histories and other types of material, including that generated from archaeological work;</a:t>
            </a:r>
          </a:p>
          <a:p>
            <a:pPr lvl="1"/>
            <a:r>
              <a:rPr lang="en-GB" dirty="0" smtClean="0">
                <a:solidFill>
                  <a:schemeClr val="bg1"/>
                </a:solidFill>
              </a:rPr>
              <a:t>Anthropologists with ethnographic studies/reports; </a:t>
            </a:r>
          </a:p>
          <a:p>
            <a:pPr lvl="1"/>
            <a:r>
              <a:rPr lang="en-GB" dirty="0" smtClean="0">
                <a:solidFill>
                  <a:schemeClr val="bg1"/>
                </a:solidFill>
              </a:rPr>
              <a:t>Creative writing and English students (and classical philologists) with certain types of textual material. </a:t>
            </a:r>
            <a:endParaRPr lang="en-GB" dirty="0">
              <a:solidFill>
                <a:schemeClr val="bg1"/>
              </a:solidFill>
            </a:endParaRPr>
          </a:p>
          <a:p>
            <a:endParaRPr lang="en-GB" dirty="0"/>
          </a:p>
        </p:txBody>
      </p:sp>
    </p:spTree>
    <p:extLst>
      <p:ext uri="{BB962C8B-B14F-4D97-AF65-F5344CB8AC3E}">
        <p14:creationId xmlns:p14="http://schemas.microsoft.com/office/powerpoint/2010/main" val="34681322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74637"/>
            <a:ext cx="9143999" cy="1412493"/>
          </a:xfrm>
        </p:spPr>
        <p:txBody>
          <a:bodyPr>
            <a:normAutofit fontScale="90000"/>
          </a:bodyPr>
          <a:lstStyle/>
          <a:p>
            <a:r>
              <a:rPr lang="en-GB" sz="3300" dirty="0" smtClean="0">
                <a:solidFill>
                  <a:schemeClr val="bg1"/>
                </a:solidFill>
              </a:rPr>
              <a:t>Evidence / source material - </a:t>
            </a:r>
            <a:r>
              <a:rPr lang="en-GB" sz="3300" dirty="0">
                <a:solidFill>
                  <a:schemeClr val="bg1"/>
                </a:solidFill>
              </a:rPr>
              <a:t>How do I go about finding out what evidence may be out there?</a:t>
            </a:r>
            <a:r>
              <a:rPr lang="en-GB" dirty="0">
                <a:solidFill>
                  <a:schemeClr val="bg1"/>
                </a:solidFill>
              </a:rPr>
              <a:t/>
            </a:r>
            <a:br>
              <a:rPr lang="en-GB" dirty="0">
                <a:solidFill>
                  <a:schemeClr val="bg1"/>
                </a:solidFill>
              </a:rPr>
            </a:br>
            <a:endParaRPr lang="en-GB" dirty="0">
              <a:solidFill>
                <a:schemeClr val="bg1"/>
              </a:solidFill>
            </a:endParaRPr>
          </a:p>
        </p:txBody>
      </p:sp>
      <p:sp>
        <p:nvSpPr>
          <p:cNvPr id="4" name="Content Placeholder 3"/>
          <p:cNvSpPr>
            <a:spLocks noGrp="1"/>
          </p:cNvSpPr>
          <p:nvPr>
            <p:ph sz="half" idx="1"/>
          </p:nvPr>
        </p:nvSpPr>
        <p:spPr>
          <a:xfrm>
            <a:off x="1" y="1545465"/>
            <a:ext cx="5362724" cy="5312535"/>
          </a:xfrm>
        </p:spPr>
        <p:txBody>
          <a:bodyPr>
            <a:normAutofit fontScale="85000" lnSpcReduction="10000"/>
          </a:bodyPr>
          <a:lstStyle/>
          <a:p>
            <a:r>
              <a:rPr lang="en-GB" dirty="0" smtClean="0">
                <a:solidFill>
                  <a:schemeClr val="bg1"/>
                </a:solidFill>
              </a:rPr>
              <a:t>A </a:t>
            </a:r>
            <a:r>
              <a:rPr lang="en-GB" dirty="0">
                <a:solidFill>
                  <a:schemeClr val="bg1"/>
                </a:solidFill>
              </a:rPr>
              <a:t>first step may be to look at introductory (or advanced) scholarly </a:t>
            </a:r>
            <a:r>
              <a:rPr lang="en-GB" dirty="0" smtClean="0">
                <a:solidFill>
                  <a:schemeClr val="bg1"/>
                </a:solidFill>
              </a:rPr>
              <a:t>texts on the area you are researching:</a:t>
            </a:r>
          </a:p>
          <a:p>
            <a:pPr lvl="1"/>
            <a:r>
              <a:rPr lang="en-GB" dirty="0" smtClean="0">
                <a:solidFill>
                  <a:schemeClr val="bg1"/>
                </a:solidFill>
              </a:rPr>
              <a:t>Remember </a:t>
            </a:r>
            <a:r>
              <a:rPr lang="en-GB" dirty="0">
                <a:solidFill>
                  <a:schemeClr val="bg1"/>
                </a:solidFill>
              </a:rPr>
              <a:t>that scholars are not infallible, </a:t>
            </a:r>
            <a:r>
              <a:rPr lang="en-GB" dirty="0" smtClean="0">
                <a:solidFill>
                  <a:schemeClr val="bg1"/>
                </a:solidFill>
              </a:rPr>
              <a:t>they may </a:t>
            </a:r>
            <a:r>
              <a:rPr lang="en-GB" dirty="0">
                <a:solidFill>
                  <a:schemeClr val="bg1"/>
                </a:solidFill>
              </a:rPr>
              <a:t>only be interested in specific things, </a:t>
            </a:r>
            <a:r>
              <a:rPr lang="en-GB" dirty="0" smtClean="0">
                <a:solidFill>
                  <a:schemeClr val="bg1"/>
                </a:solidFill>
              </a:rPr>
              <a:t>so do not expect to find a nicely package, exhaustive list of material.</a:t>
            </a:r>
          </a:p>
          <a:p>
            <a:pPr lvl="1"/>
            <a:endParaRPr lang="en-GB" sz="500" dirty="0">
              <a:solidFill>
                <a:schemeClr val="bg1"/>
              </a:solidFill>
            </a:endParaRPr>
          </a:p>
          <a:p>
            <a:r>
              <a:rPr lang="en-GB" dirty="0" smtClean="0">
                <a:solidFill>
                  <a:schemeClr val="bg1"/>
                </a:solidFill>
              </a:rPr>
              <a:t>If you are lucky there may be source books available (this is where scholars have collated together material (often written/textual) that relate to a particular topic). </a:t>
            </a:r>
          </a:p>
          <a:p>
            <a:endParaRPr lang="en-GB" sz="500" dirty="0">
              <a:solidFill>
                <a:schemeClr val="bg1"/>
              </a:solidFill>
            </a:endParaRPr>
          </a:p>
          <a:p>
            <a:r>
              <a:rPr lang="en-GB" dirty="0" smtClean="0">
                <a:solidFill>
                  <a:schemeClr val="bg1"/>
                </a:solidFill>
              </a:rPr>
              <a:t>There may also be bibliographic overviews, e.g. the Oxford </a:t>
            </a:r>
            <a:r>
              <a:rPr lang="en-GB" dirty="0">
                <a:solidFill>
                  <a:schemeClr val="bg1"/>
                </a:solidFill>
              </a:rPr>
              <a:t>Classical </a:t>
            </a:r>
            <a:r>
              <a:rPr lang="en-GB" dirty="0" smtClean="0">
                <a:solidFill>
                  <a:schemeClr val="bg1"/>
                </a:solidFill>
              </a:rPr>
              <a:t>Dictionary.</a:t>
            </a:r>
            <a:endParaRPr lang="en-GB" dirty="0">
              <a:solidFill>
                <a:schemeClr val="bg1"/>
              </a:solidFill>
            </a:endParaRPr>
          </a:p>
          <a:p>
            <a:endParaRPr lang="en-GB" dirty="0">
              <a:solidFill>
                <a:schemeClr val="bg1"/>
              </a:solidFill>
            </a:endParaRPr>
          </a:p>
          <a:p>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5362725" y="1687131"/>
            <a:ext cx="3607409" cy="2254631"/>
          </a:xfrm>
          <a:prstGeom prst="rect">
            <a:avLst/>
          </a:prstGeom>
        </p:spPr>
      </p:pic>
      <p:pic>
        <p:nvPicPr>
          <p:cNvPr id="7" name="Picture 6"/>
          <p:cNvPicPr>
            <a:picLocks noChangeAspect="1"/>
          </p:cNvPicPr>
          <p:nvPr/>
        </p:nvPicPr>
        <p:blipFill>
          <a:blip r:embed="rId3"/>
          <a:stretch>
            <a:fillRect/>
          </a:stretch>
        </p:blipFill>
        <p:spPr>
          <a:xfrm>
            <a:off x="5376262" y="4120357"/>
            <a:ext cx="1707742" cy="2559049"/>
          </a:xfrm>
          <a:prstGeom prst="rect">
            <a:avLst/>
          </a:prstGeom>
        </p:spPr>
      </p:pic>
      <p:pic>
        <p:nvPicPr>
          <p:cNvPr id="8" name="Picture 7"/>
          <p:cNvPicPr>
            <a:picLocks noChangeAspect="1"/>
          </p:cNvPicPr>
          <p:nvPr/>
        </p:nvPicPr>
        <p:blipFill>
          <a:blip r:embed="rId4"/>
          <a:stretch>
            <a:fillRect/>
          </a:stretch>
        </p:blipFill>
        <p:spPr>
          <a:xfrm>
            <a:off x="7294634" y="4120357"/>
            <a:ext cx="1675500" cy="2467914"/>
          </a:xfrm>
          <a:prstGeom prst="rect">
            <a:avLst/>
          </a:prstGeom>
        </p:spPr>
      </p:pic>
    </p:spTree>
    <p:extLst>
      <p:ext uri="{BB962C8B-B14F-4D97-AF65-F5344CB8AC3E}">
        <p14:creationId xmlns:p14="http://schemas.microsoft.com/office/powerpoint/2010/main" val="6735924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Evaluating the evidence</a:t>
            </a:r>
            <a:endParaRPr lang="en-GB" dirty="0">
              <a:solidFill>
                <a:schemeClr val="bg1"/>
              </a:solidFill>
            </a:endParaRPr>
          </a:p>
        </p:txBody>
      </p:sp>
      <p:sp>
        <p:nvSpPr>
          <p:cNvPr id="3" name="Content Placeholder 2"/>
          <p:cNvSpPr>
            <a:spLocks noGrp="1"/>
          </p:cNvSpPr>
          <p:nvPr>
            <p:ph idx="1"/>
          </p:nvPr>
        </p:nvSpPr>
        <p:spPr>
          <a:xfrm>
            <a:off x="0" y="1417638"/>
            <a:ext cx="9144000" cy="5440362"/>
          </a:xfrm>
        </p:spPr>
        <p:txBody>
          <a:bodyPr>
            <a:normAutofit fontScale="92500" lnSpcReduction="10000"/>
          </a:bodyPr>
          <a:lstStyle/>
          <a:p>
            <a:r>
              <a:rPr lang="en-GB" dirty="0" smtClean="0">
                <a:solidFill>
                  <a:schemeClr val="bg1"/>
                </a:solidFill>
              </a:rPr>
              <a:t>Different types of evidence will need to be evaluated / approached in different types of ways.</a:t>
            </a:r>
          </a:p>
          <a:p>
            <a:endParaRPr lang="en-GB" sz="500" dirty="0">
              <a:solidFill>
                <a:schemeClr val="bg1"/>
              </a:solidFill>
            </a:endParaRPr>
          </a:p>
          <a:p>
            <a:r>
              <a:rPr lang="en-GB" dirty="0">
                <a:solidFill>
                  <a:schemeClr val="bg1"/>
                </a:solidFill>
              </a:rPr>
              <a:t>The people who </a:t>
            </a:r>
            <a:r>
              <a:rPr lang="en-GB" dirty="0" smtClean="0">
                <a:solidFill>
                  <a:schemeClr val="bg1"/>
                </a:solidFill>
              </a:rPr>
              <a:t>will become </a:t>
            </a:r>
            <a:r>
              <a:rPr lang="en-GB" dirty="0">
                <a:solidFill>
                  <a:schemeClr val="bg1"/>
                </a:solidFill>
              </a:rPr>
              <a:t>your lecturers for a </a:t>
            </a:r>
            <a:r>
              <a:rPr lang="en-GB" dirty="0" smtClean="0">
                <a:solidFill>
                  <a:schemeClr val="bg1"/>
                </a:solidFill>
              </a:rPr>
              <a:t>given </a:t>
            </a:r>
            <a:r>
              <a:rPr lang="en-GB" dirty="0">
                <a:solidFill>
                  <a:schemeClr val="bg1"/>
                </a:solidFill>
              </a:rPr>
              <a:t>discipline will best be able to guide you in this regard. </a:t>
            </a:r>
          </a:p>
          <a:p>
            <a:endParaRPr lang="en-GB" sz="500" dirty="0" smtClean="0">
              <a:solidFill>
                <a:schemeClr val="bg1"/>
              </a:solidFill>
            </a:endParaRPr>
          </a:p>
          <a:p>
            <a:r>
              <a:rPr lang="en-GB" dirty="0" smtClean="0">
                <a:solidFill>
                  <a:schemeClr val="bg1"/>
                </a:solidFill>
              </a:rPr>
              <a:t>But, there are some general issues you are likely to need to consider:</a:t>
            </a:r>
          </a:p>
          <a:p>
            <a:pPr lvl="1"/>
            <a:r>
              <a:rPr lang="en-GB" dirty="0" smtClean="0">
                <a:solidFill>
                  <a:schemeClr val="bg1"/>
                </a:solidFill>
              </a:rPr>
              <a:t>What sets of questions am I considering and can they easily be addressed from the available source material?</a:t>
            </a:r>
          </a:p>
          <a:p>
            <a:pPr lvl="2"/>
            <a:r>
              <a:rPr lang="en-GB" dirty="0" smtClean="0">
                <a:solidFill>
                  <a:schemeClr val="bg1"/>
                </a:solidFill>
              </a:rPr>
              <a:t>The nature of the material may constrain the types of questions we can ask of it. Fragmentary material may be difficult to reconstruct / utilise (for example, partially preserved inscriptions). </a:t>
            </a:r>
          </a:p>
          <a:p>
            <a:pPr lvl="1"/>
            <a:r>
              <a:rPr lang="en-GB" dirty="0" smtClean="0">
                <a:solidFill>
                  <a:schemeClr val="bg1"/>
                </a:solidFill>
              </a:rPr>
              <a:t>Do we know the source of this material (where it was created, be it written, physical objects or otherwise), how it came to be, the author of this material (if applicable), how it comes to survive to us now (especially if you are dealing with a historical subject)?    </a:t>
            </a:r>
          </a:p>
          <a:p>
            <a:pPr lvl="1"/>
            <a:endParaRPr lang="en-GB" dirty="0" smtClean="0">
              <a:solidFill>
                <a:schemeClr val="bg1"/>
              </a:solidFill>
            </a:endParaRPr>
          </a:p>
        </p:txBody>
      </p:sp>
    </p:spTree>
    <p:extLst>
      <p:ext uri="{BB962C8B-B14F-4D97-AF65-F5344CB8AC3E}">
        <p14:creationId xmlns:p14="http://schemas.microsoft.com/office/powerpoint/2010/main" val="4352642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0404"/>
          </a:xfrm>
        </p:spPr>
        <p:txBody>
          <a:bodyPr>
            <a:normAutofit/>
          </a:bodyPr>
          <a:lstStyle/>
          <a:p>
            <a:r>
              <a:rPr lang="en-GB" sz="6000" dirty="0" smtClean="0">
                <a:solidFill>
                  <a:schemeClr val="bg1"/>
                </a:solidFill>
              </a:rPr>
              <a:t>Modern Scholarship</a:t>
            </a:r>
            <a:endParaRPr lang="en-GB" sz="6000" dirty="0">
              <a:solidFill>
                <a:schemeClr val="bg1"/>
              </a:solidFill>
            </a:endParaRPr>
          </a:p>
        </p:txBody>
      </p:sp>
    </p:spTree>
    <p:extLst>
      <p:ext uri="{BB962C8B-B14F-4D97-AF65-F5344CB8AC3E}">
        <p14:creationId xmlns:p14="http://schemas.microsoft.com/office/powerpoint/2010/main" val="15667992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What modern scholarship is for…</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a:bodyPr>
          <a:lstStyle/>
          <a:p>
            <a:r>
              <a:rPr lang="en-GB" dirty="0">
                <a:solidFill>
                  <a:schemeClr val="bg1"/>
                </a:solidFill>
              </a:rPr>
              <a:t>Provide you with further avenues into sources and evidence</a:t>
            </a:r>
            <a:r>
              <a:rPr lang="en-GB" dirty="0" smtClean="0">
                <a:solidFill>
                  <a:schemeClr val="bg1"/>
                </a:solidFill>
              </a:rPr>
              <a:t>.</a:t>
            </a:r>
          </a:p>
          <a:p>
            <a:pPr lvl="1"/>
            <a:r>
              <a:rPr lang="en-GB" dirty="0">
                <a:solidFill>
                  <a:schemeClr val="bg1"/>
                </a:solidFill>
              </a:rPr>
              <a:t>However you should </a:t>
            </a:r>
            <a:r>
              <a:rPr lang="en-GB" b="1" dirty="0">
                <a:solidFill>
                  <a:schemeClr val="bg1"/>
                </a:solidFill>
              </a:rPr>
              <a:t>not</a:t>
            </a:r>
            <a:r>
              <a:rPr lang="en-GB" dirty="0">
                <a:solidFill>
                  <a:schemeClr val="bg1"/>
                </a:solidFill>
              </a:rPr>
              <a:t> just rely on the way a scholars has summarised or interpreted the evidence / source material, but should seek to engage with that material directly.</a:t>
            </a:r>
          </a:p>
          <a:p>
            <a:pPr marL="137160" indent="0">
              <a:buNone/>
            </a:pPr>
            <a:endParaRPr lang="en-GB" sz="600" dirty="0">
              <a:solidFill>
                <a:schemeClr val="bg1"/>
              </a:solidFill>
            </a:endParaRPr>
          </a:p>
          <a:p>
            <a:r>
              <a:rPr lang="en-GB" dirty="0">
                <a:solidFill>
                  <a:schemeClr val="bg1"/>
                </a:solidFill>
              </a:rPr>
              <a:t>Provide you with opinions and arguments on your topic that are rooted in debates, information and experiences that you might not be able to access</a:t>
            </a:r>
            <a:r>
              <a:rPr lang="en-GB" dirty="0" smtClean="0">
                <a:solidFill>
                  <a:schemeClr val="bg1"/>
                </a:solidFill>
              </a:rPr>
              <a:t>.</a:t>
            </a:r>
          </a:p>
          <a:p>
            <a:pPr lvl="1"/>
            <a:r>
              <a:rPr lang="en-GB" dirty="0" smtClean="0">
                <a:solidFill>
                  <a:schemeClr val="bg1"/>
                </a:solidFill>
              </a:rPr>
              <a:t>It is important that you engage critically with this scholarship, do not just use it to ‘tell </a:t>
            </a:r>
            <a:r>
              <a:rPr lang="en-GB" dirty="0">
                <a:solidFill>
                  <a:schemeClr val="bg1"/>
                </a:solidFill>
              </a:rPr>
              <a:t>you the answer to your </a:t>
            </a:r>
            <a:r>
              <a:rPr lang="en-GB" dirty="0" smtClean="0">
                <a:solidFill>
                  <a:schemeClr val="bg1"/>
                </a:solidFill>
              </a:rPr>
              <a:t>question’ or follow it blindly.</a:t>
            </a:r>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9762741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8941" y="425003"/>
            <a:ext cx="8757634" cy="6432997"/>
          </a:xfrm>
        </p:spPr>
        <p:txBody>
          <a:bodyPr>
            <a:normAutofit lnSpcReduction="10000"/>
          </a:bodyPr>
          <a:lstStyle/>
          <a:p>
            <a:r>
              <a:rPr lang="en-GB" dirty="0">
                <a:solidFill>
                  <a:schemeClr val="bg1"/>
                </a:solidFill>
              </a:rPr>
              <a:t>Expressing agreement or disagreement with scholarly analysis is just the first step</a:t>
            </a:r>
          </a:p>
          <a:p>
            <a:endParaRPr lang="en-GB" sz="600" dirty="0" smtClean="0">
              <a:solidFill>
                <a:schemeClr val="bg1"/>
              </a:solidFill>
            </a:endParaRPr>
          </a:p>
          <a:p>
            <a:r>
              <a:rPr lang="en-GB" dirty="0" smtClean="0">
                <a:solidFill>
                  <a:schemeClr val="bg1"/>
                </a:solidFill>
              </a:rPr>
              <a:t>You need to relate </a:t>
            </a:r>
            <a:r>
              <a:rPr lang="en-GB" dirty="0">
                <a:solidFill>
                  <a:schemeClr val="bg1"/>
                </a:solidFill>
              </a:rPr>
              <a:t>scholarly analysis to primary evidence</a:t>
            </a:r>
          </a:p>
          <a:p>
            <a:pPr lvl="1"/>
            <a:r>
              <a:rPr lang="en-GB" dirty="0">
                <a:solidFill>
                  <a:schemeClr val="bg1"/>
                </a:solidFill>
              </a:rPr>
              <a:t>Are there contradictions?</a:t>
            </a:r>
          </a:p>
          <a:p>
            <a:endParaRPr lang="en-GB" sz="500" dirty="0" smtClean="0">
              <a:solidFill>
                <a:schemeClr val="bg1"/>
              </a:solidFill>
            </a:endParaRPr>
          </a:p>
          <a:p>
            <a:r>
              <a:rPr lang="en-GB" dirty="0" smtClean="0">
                <a:solidFill>
                  <a:schemeClr val="bg1"/>
                </a:solidFill>
              </a:rPr>
              <a:t>Can </a:t>
            </a:r>
            <a:r>
              <a:rPr lang="en-GB" dirty="0">
                <a:solidFill>
                  <a:schemeClr val="bg1"/>
                </a:solidFill>
              </a:rPr>
              <a:t>you make another, different, reading of the primary evidence?</a:t>
            </a:r>
          </a:p>
          <a:p>
            <a:endParaRPr lang="en-GB" sz="500" dirty="0" smtClean="0">
              <a:solidFill>
                <a:schemeClr val="bg1"/>
              </a:solidFill>
            </a:endParaRPr>
          </a:p>
          <a:p>
            <a:r>
              <a:rPr lang="en-GB" dirty="0" smtClean="0">
                <a:solidFill>
                  <a:schemeClr val="bg1"/>
                </a:solidFill>
              </a:rPr>
              <a:t>Is </a:t>
            </a:r>
            <a:r>
              <a:rPr lang="en-GB" dirty="0">
                <a:solidFill>
                  <a:schemeClr val="bg1"/>
                </a:solidFill>
              </a:rPr>
              <a:t>there evidence that hasn’t been considered?</a:t>
            </a:r>
          </a:p>
          <a:p>
            <a:endParaRPr lang="en-GB" sz="500" dirty="0" smtClean="0">
              <a:solidFill>
                <a:schemeClr val="bg1"/>
              </a:solidFill>
            </a:endParaRPr>
          </a:p>
          <a:p>
            <a:r>
              <a:rPr lang="en-GB" dirty="0" smtClean="0">
                <a:solidFill>
                  <a:schemeClr val="bg1"/>
                </a:solidFill>
              </a:rPr>
              <a:t>Critical </a:t>
            </a:r>
            <a:r>
              <a:rPr lang="en-GB" dirty="0">
                <a:solidFill>
                  <a:schemeClr val="bg1"/>
                </a:solidFill>
              </a:rPr>
              <a:t>engagement doesn’t have to be yes or no: you can add further evidence to better support a scholarly </a:t>
            </a:r>
            <a:r>
              <a:rPr lang="en-GB" dirty="0" smtClean="0">
                <a:solidFill>
                  <a:schemeClr val="bg1"/>
                </a:solidFill>
              </a:rPr>
              <a:t>hypothesis;</a:t>
            </a:r>
          </a:p>
          <a:p>
            <a:pPr lvl="1"/>
            <a:r>
              <a:rPr lang="en-GB" dirty="0" smtClean="0">
                <a:solidFill>
                  <a:schemeClr val="bg1"/>
                </a:solidFill>
              </a:rPr>
              <a:t>You </a:t>
            </a:r>
            <a:r>
              <a:rPr lang="en-GB" dirty="0">
                <a:solidFill>
                  <a:schemeClr val="bg1"/>
                </a:solidFill>
              </a:rPr>
              <a:t>may agree with an view in the broad outline, but disagree with they way some of the evidence has been </a:t>
            </a:r>
            <a:r>
              <a:rPr lang="en-GB" dirty="0" smtClean="0">
                <a:solidFill>
                  <a:schemeClr val="bg1"/>
                </a:solidFill>
              </a:rPr>
              <a:t>interpreted</a:t>
            </a:r>
            <a:r>
              <a:rPr lang="en-GB" dirty="0">
                <a:solidFill>
                  <a:schemeClr val="bg1"/>
                </a:solidFill>
              </a:rPr>
              <a:t>.</a:t>
            </a:r>
          </a:p>
        </p:txBody>
      </p:sp>
    </p:spTree>
    <p:extLst>
      <p:ext uri="{BB962C8B-B14F-4D97-AF65-F5344CB8AC3E}">
        <p14:creationId xmlns:p14="http://schemas.microsoft.com/office/powerpoint/2010/main" val="41328241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30310"/>
          </a:xfrm>
        </p:spPr>
        <p:txBody>
          <a:bodyPr>
            <a:normAutofit fontScale="90000"/>
          </a:bodyPr>
          <a:lstStyle/>
          <a:p>
            <a:r>
              <a:rPr lang="en-GB" dirty="0" smtClean="0">
                <a:solidFill>
                  <a:schemeClr val="bg1"/>
                </a:solidFill>
              </a:rPr>
              <a:t>Dealing with debates in scholarship</a:t>
            </a:r>
            <a:endParaRPr lang="en-GB" dirty="0">
              <a:solidFill>
                <a:schemeClr val="bg1"/>
              </a:solidFill>
            </a:endParaRPr>
          </a:p>
        </p:txBody>
      </p:sp>
      <p:sp>
        <p:nvSpPr>
          <p:cNvPr id="3" name="Content Placeholder 2"/>
          <p:cNvSpPr>
            <a:spLocks noGrp="1"/>
          </p:cNvSpPr>
          <p:nvPr>
            <p:ph idx="1"/>
          </p:nvPr>
        </p:nvSpPr>
        <p:spPr>
          <a:xfrm>
            <a:off x="0" y="1223493"/>
            <a:ext cx="9144000" cy="5634508"/>
          </a:xfrm>
        </p:spPr>
        <p:txBody>
          <a:bodyPr>
            <a:normAutofit fontScale="85000" lnSpcReduction="20000"/>
          </a:bodyPr>
          <a:lstStyle/>
          <a:p>
            <a:r>
              <a:rPr lang="en-GB" dirty="0">
                <a:solidFill>
                  <a:schemeClr val="bg1"/>
                </a:solidFill>
              </a:rPr>
              <a:t>You are bound to come across one or more debates in your research</a:t>
            </a:r>
            <a:r>
              <a:rPr lang="en-GB" dirty="0" smtClean="0">
                <a:solidFill>
                  <a:schemeClr val="bg1"/>
                </a:solidFill>
              </a:rPr>
              <a:t>. That is to say groups of scholars who work on a topic / subject area disagreeing about particular issues.</a:t>
            </a:r>
            <a:endParaRPr lang="en-GB" dirty="0">
              <a:solidFill>
                <a:schemeClr val="bg1"/>
              </a:solidFill>
            </a:endParaRPr>
          </a:p>
          <a:p>
            <a:endParaRPr lang="en-GB" sz="600" dirty="0">
              <a:solidFill>
                <a:schemeClr val="bg1"/>
              </a:solidFill>
            </a:endParaRPr>
          </a:p>
          <a:p>
            <a:r>
              <a:rPr lang="en-GB" dirty="0" smtClean="0">
                <a:solidFill>
                  <a:schemeClr val="bg1"/>
                </a:solidFill>
              </a:rPr>
              <a:t>If the contentious issues being debated relate to the topic you are addressing you need to show you are aware of this and engage with it:</a:t>
            </a:r>
          </a:p>
          <a:p>
            <a:pPr lvl="1"/>
            <a:r>
              <a:rPr lang="en-GB" dirty="0" smtClean="0">
                <a:solidFill>
                  <a:schemeClr val="bg1"/>
                </a:solidFill>
              </a:rPr>
              <a:t>The level of engagement required may vary depending upon:</a:t>
            </a:r>
          </a:p>
          <a:p>
            <a:pPr lvl="2"/>
            <a:r>
              <a:rPr lang="en-GB" dirty="0" smtClean="0">
                <a:solidFill>
                  <a:schemeClr val="bg1"/>
                </a:solidFill>
              </a:rPr>
              <a:t>Is this debate of fundamental importance to your research question? In which case you will need to critically engage with this seriously and demonstrate your own reasoned position on the matter.</a:t>
            </a:r>
          </a:p>
          <a:p>
            <a:pPr lvl="2"/>
            <a:r>
              <a:rPr lang="en-GB" dirty="0" smtClean="0">
                <a:solidFill>
                  <a:schemeClr val="bg1"/>
                </a:solidFill>
              </a:rPr>
              <a:t>If it is slightly more tangential, but still touches in some ways upon your research area, you may wish to at least show to the reader your cognizance of the debate. </a:t>
            </a:r>
            <a:endParaRPr lang="en-GB" dirty="0">
              <a:solidFill>
                <a:schemeClr val="bg1"/>
              </a:solidFill>
            </a:endParaRPr>
          </a:p>
          <a:p>
            <a:endParaRPr lang="en-GB" sz="800" dirty="0">
              <a:solidFill>
                <a:schemeClr val="bg1"/>
              </a:solidFill>
            </a:endParaRPr>
          </a:p>
          <a:p>
            <a:r>
              <a:rPr lang="en-GB" dirty="0">
                <a:solidFill>
                  <a:schemeClr val="bg1"/>
                </a:solidFill>
              </a:rPr>
              <a:t>Make sure that you are aware of the arguments </a:t>
            </a:r>
            <a:r>
              <a:rPr lang="en-GB" dirty="0" smtClean="0">
                <a:solidFill>
                  <a:schemeClr val="bg1"/>
                </a:solidFill>
              </a:rPr>
              <a:t>on </a:t>
            </a:r>
            <a:r>
              <a:rPr lang="en-GB" dirty="0">
                <a:solidFill>
                  <a:schemeClr val="bg1"/>
                </a:solidFill>
              </a:rPr>
              <a:t>both sides of a debate – not just the one you agree </a:t>
            </a:r>
            <a:r>
              <a:rPr lang="en-GB" dirty="0" smtClean="0">
                <a:solidFill>
                  <a:schemeClr val="bg1"/>
                </a:solidFill>
              </a:rPr>
              <a:t>with. You </a:t>
            </a:r>
            <a:r>
              <a:rPr lang="en-GB" dirty="0">
                <a:solidFill>
                  <a:schemeClr val="bg1"/>
                </a:solidFill>
              </a:rPr>
              <a:t>will need to reference both sides of the debate.</a:t>
            </a:r>
          </a:p>
          <a:p>
            <a:endParaRPr lang="en-GB" sz="700" dirty="0">
              <a:solidFill>
                <a:schemeClr val="bg1"/>
              </a:solidFill>
            </a:endParaRPr>
          </a:p>
          <a:p>
            <a:r>
              <a:rPr lang="en-GB" dirty="0">
                <a:solidFill>
                  <a:schemeClr val="bg1"/>
                </a:solidFill>
              </a:rPr>
              <a:t>Do not ignore debates – always consider how the debate impacts on the argument you are making. </a:t>
            </a:r>
          </a:p>
          <a:p>
            <a:endParaRPr lang="en-GB" dirty="0"/>
          </a:p>
        </p:txBody>
      </p:sp>
    </p:spTree>
    <p:extLst>
      <p:ext uri="{BB962C8B-B14F-4D97-AF65-F5344CB8AC3E}">
        <p14:creationId xmlns:p14="http://schemas.microsoft.com/office/powerpoint/2010/main" val="189445571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155</TotalTime>
  <Words>911</Words>
  <Application>Microsoft Office PowerPoint</Application>
  <PresentationFormat>On-screen Show (4:3)</PresentationFormat>
  <Paragraphs>62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Book Antiqua</vt:lpstr>
      <vt:lpstr>Lucida Sans</vt:lpstr>
      <vt:lpstr>Wingdings</vt:lpstr>
      <vt:lpstr>Wingdings 2</vt:lpstr>
      <vt:lpstr>Wingdings 3</vt:lpstr>
      <vt:lpstr>Apex</vt:lpstr>
      <vt:lpstr> Writing for university</vt:lpstr>
      <vt:lpstr>Evidence (1)</vt:lpstr>
      <vt:lpstr>Evidence (2)</vt:lpstr>
      <vt:lpstr>Evidence / source material - How do I go about finding out what evidence may be out there? </vt:lpstr>
      <vt:lpstr>Evaluating the evidence</vt:lpstr>
      <vt:lpstr>Modern Scholarship</vt:lpstr>
      <vt:lpstr>What modern scholarship is for…</vt:lpstr>
      <vt:lpstr>PowerPoint Presentation</vt:lpstr>
      <vt:lpstr>Dealing with debates in scholarship</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Writing for university</dc:title>
  <dc:creator>Matthew Cobb</dc:creator>
  <cp:lastModifiedBy>Matthew Cobb</cp:lastModifiedBy>
  <cp:revision>26</cp:revision>
  <dcterms:created xsi:type="dcterms:W3CDTF">2020-09-24T12:43:39Z</dcterms:created>
  <dcterms:modified xsi:type="dcterms:W3CDTF">2020-09-24T15:19:29Z</dcterms:modified>
</cp:coreProperties>
</file>