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4" r:id="rId7"/>
    <p:sldId id="270" r:id="rId8"/>
    <p:sldId id="263" r:id="rId9"/>
    <p:sldId id="268" r:id="rId10"/>
    <p:sldId id="260" r:id="rId11"/>
    <p:sldId id="265" r:id="rId12"/>
    <p:sldId id="271" r:id="rId13"/>
    <p:sldId id="267" r:id="rId14"/>
    <p:sldId id="272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DBDA460-730D-45E0-BB71-105235B0E451}">
          <p14:sldIdLst>
            <p14:sldId id="256"/>
            <p14:sldId id="257"/>
            <p14:sldId id="258"/>
            <p14:sldId id="261"/>
            <p14:sldId id="262"/>
            <p14:sldId id="264"/>
            <p14:sldId id="270"/>
            <p14:sldId id="263"/>
            <p14:sldId id="268"/>
            <p14:sldId id="260"/>
            <p14:sldId id="265"/>
            <p14:sldId id="271"/>
            <p14:sldId id="267"/>
            <p14:sldId id="272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63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1/11/2018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rs.org/what-care" TargetMode="External"/><Relationship Id="rId2" Type="http://schemas.openxmlformats.org/officeDocument/2006/relationships/hyperlink" Target="https://carers.org/key-facts-about-carers-and-people-they-car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arersuk.org/about-us/who-we-are/our-history" TargetMode="External"/><Relationship Id="rId5" Type="http://schemas.openxmlformats.org/officeDocument/2006/relationships/hyperlink" Target="https://www.carersuk.org/help-and-advice/work-and-career/other-rights-at-work/discrimination-under-the-equality-act-2010" TargetMode="External"/><Relationship Id="rId4" Type="http://schemas.openxmlformats.org/officeDocument/2006/relationships/hyperlink" Target="https://carers.org/article/social-services-and-well-being-wales-act-2014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flectionsonnursingleadership.org/features/more-features/Vol39_3_formal-caregivers-informal-caregivers-and-carers" TargetMode="External"/><Relationship Id="rId2" Type="http://schemas.openxmlformats.org/officeDocument/2006/relationships/hyperlink" Target="http://gov.wales/topics/health/socialcare/carers/?lang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ocialcare.wales/hub/hub-resource-sub-categories/young-carers-and-young-adult-carers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rsuk.org/about-us/who-we-are/our-history" TargetMode="External"/><Relationship Id="rId2" Type="http://schemas.openxmlformats.org/officeDocument/2006/relationships/hyperlink" Target="https://www.urc.org.uk/media-news/1680-memorial-service-to-celebrate-carers-founder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89A58-2C7B-4FA1-9A7F-4894799883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179443"/>
            <a:ext cx="7766936" cy="2001079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Module code -</a:t>
            </a:r>
            <a:r>
              <a:rPr lang="en-GB" sz="3200" b="1" dirty="0">
                <a:solidFill>
                  <a:schemeClr val="tx1"/>
                </a:solidFill>
              </a:rPr>
              <a:t>SJSI4002</a:t>
            </a:r>
            <a:endParaRPr lang="en-GB" sz="32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4418F1-EAF2-40F5-AC8A-E730F3B19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677479"/>
            <a:ext cx="7766936" cy="1106556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Student Number - 1703729</a:t>
            </a:r>
          </a:p>
        </p:txBody>
      </p:sp>
    </p:spTree>
    <p:extLst>
      <p:ext uri="{BB962C8B-B14F-4D97-AF65-F5344CB8AC3E}">
        <p14:creationId xmlns:p14="http://schemas.microsoft.com/office/powerpoint/2010/main" val="47003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8D12F-701F-4FC3-88EB-E6CB7CFDD1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728870"/>
            <a:ext cx="7766936" cy="1219200"/>
          </a:xfrm>
        </p:spPr>
        <p:txBody>
          <a:bodyPr/>
          <a:lstStyle/>
          <a:p>
            <a:pPr algn="ctr"/>
            <a:r>
              <a:rPr lang="en-GB" sz="4400" dirty="0"/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3655A7-DC2D-4CCE-B681-688AF5A1A0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2345635"/>
            <a:ext cx="7766936" cy="3432313"/>
          </a:xfrm>
        </p:spPr>
        <p:txBody>
          <a:bodyPr/>
          <a:lstStyle/>
          <a:p>
            <a:pPr algn="l"/>
            <a:endParaRPr lang="en-GB" b="1" dirty="0"/>
          </a:p>
          <a:p>
            <a:pPr algn="l"/>
            <a:r>
              <a:rPr lang="en-GB" sz="2800" b="1" dirty="0">
                <a:solidFill>
                  <a:schemeClr val="tx1"/>
                </a:solidFill>
              </a:rPr>
              <a:t>Question- 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</a:rPr>
              <a:t>Exploring barriers to wellbeing and inclusion for informal carers. Referring to theory, policy and practice. </a:t>
            </a:r>
          </a:p>
          <a:p>
            <a:pPr algn="l"/>
            <a:endParaRPr lang="en-GB" sz="9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97596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C543A-E850-4787-B900-FE653BD3B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381000"/>
            <a:ext cx="8596668" cy="1638300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Difference between </a:t>
            </a:r>
            <a:br>
              <a:rPr lang="en-GB" sz="4400" dirty="0"/>
            </a:br>
            <a:r>
              <a:rPr lang="en-GB" sz="4400" dirty="0"/>
              <a:t>Formal care and Informal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8AC56-B898-4A12-B28C-A2527AE84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832100"/>
            <a:ext cx="9261796" cy="3209262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Formal care </a:t>
            </a:r>
            <a:r>
              <a:rPr lang="en-GB" sz="2400" dirty="0">
                <a:solidFill>
                  <a:schemeClr val="tx1"/>
                </a:solidFill>
              </a:rPr>
              <a:t>-</a:t>
            </a:r>
            <a:r>
              <a:rPr lang="en-GB" sz="2800" dirty="0">
                <a:solidFill>
                  <a:schemeClr val="tx1"/>
                </a:solidFill>
              </a:rPr>
              <a:t> Formal carers are individuals who are paid to give care to those in need. 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b="1" dirty="0">
                <a:solidFill>
                  <a:schemeClr val="tx1"/>
                </a:solidFill>
              </a:rPr>
              <a:t>Informal care - </a:t>
            </a:r>
            <a:r>
              <a:rPr lang="en-GB" sz="2800" dirty="0">
                <a:solidFill>
                  <a:schemeClr val="tx1"/>
                </a:solidFill>
              </a:rPr>
              <a:t>Informal carers are not paid to provide care to those individuals in need. </a:t>
            </a:r>
          </a:p>
          <a:p>
            <a:endParaRPr lang="en-GB" sz="2800" b="1" dirty="0">
              <a:solidFill>
                <a:schemeClr val="tx1"/>
              </a:solidFill>
            </a:endParaRPr>
          </a:p>
          <a:p>
            <a:pPr marL="0" indent="0" algn="r">
              <a:buNone/>
            </a:pPr>
            <a:r>
              <a:rPr lang="en-GB" sz="2800" b="1" dirty="0">
                <a:solidFill>
                  <a:schemeClr val="tx1"/>
                </a:solidFill>
              </a:rPr>
              <a:t>                                               </a:t>
            </a:r>
            <a:r>
              <a:rPr lang="en-GB" b="1" dirty="0"/>
              <a:t> </a:t>
            </a:r>
            <a:r>
              <a:rPr lang="en-GB" sz="1900" dirty="0">
                <a:solidFill>
                  <a:schemeClr val="tx1"/>
                </a:solidFill>
              </a:rPr>
              <a:t>(Lai, 2003)</a:t>
            </a:r>
            <a:endParaRPr lang="en-GB" sz="19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6656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496E8C9-A16D-475E-A6B9-67285944E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54766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History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C7834D7-21C9-47BF-B5CA-947A73F99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4" y="5537200"/>
            <a:ext cx="9916055" cy="975895"/>
          </a:xfrm>
        </p:spPr>
        <p:txBody>
          <a:bodyPr/>
          <a:lstStyle/>
          <a:p>
            <a:pPr algn="ctr"/>
            <a:r>
              <a:rPr lang="en-GB" sz="1800" dirty="0">
                <a:solidFill>
                  <a:schemeClr val="tx1"/>
                </a:solidFill>
              </a:rPr>
              <a:t>Mary Webster                                                                     (Carersuk.org, 2014)</a:t>
            </a:r>
          </a:p>
          <a:p>
            <a:r>
              <a:rPr lang="en-GB" sz="1800" dirty="0">
                <a:solidFill>
                  <a:schemeClr val="tx1"/>
                </a:solidFill>
              </a:rPr>
              <a:t>Picture 1 (Urc.org.uk, 2017)</a:t>
            </a:r>
          </a:p>
        </p:txBody>
      </p:sp>
      <p:pic>
        <p:nvPicPr>
          <p:cNvPr id="5" name="Content Placeholder 4" descr="A group of people posing for a photo&#10;&#10;Description generated with very high confidence">
            <a:extLst>
              <a:ext uri="{FF2B5EF4-FFF2-40B4-BE49-F238E27FC236}">
                <a16:creationId xmlns:a16="http://schemas.microsoft.com/office/drawing/2014/main" id="{4F1F6DD7-4A68-445E-939C-BF9E2AFA75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5744" y="1587500"/>
            <a:ext cx="3240427" cy="4075364"/>
          </a:xfr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09B703D-7CC4-4F75-9764-073CBBE1E1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041914" y="1587500"/>
            <a:ext cx="6257786" cy="4415734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At the age of 31. Mary Webster gave up her work as a Congregational Minister to care for her parents.</a:t>
            </a:r>
          </a:p>
          <a:p>
            <a:r>
              <a:rPr lang="en-GB" sz="2400" dirty="0">
                <a:solidFill>
                  <a:schemeClr val="tx1"/>
                </a:solidFill>
              </a:rPr>
              <a:t>During 1962 she drew attention to the public about the intricacies, isolation and financial hardship carers were experiencing.</a:t>
            </a:r>
          </a:p>
          <a:p>
            <a:r>
              <a:rPr lang="en-GB" sz="2400" dirty="0">
                <a:solidFill>
                  <a:schemeClr val="tx1"/>
                </a:solidFill>
              </a:rPr>
              <a:t>Her work helped the first ever legislation change with the 1967 Dependant Relative Tax Allowance.  </a:t>
            </a:r>
          </a:p>
        </p:txBody>
      </p:sp>
    </p:spTree>
    <p:extLst>
      <p:ext uri="{BB962C8B-B14F-4D97-AF65-F5344CB8AC3E}">
        <p14:creationId xmlns:p14="http://schemas.microsoft.com/office/powerpoint/2010/main" val="14301147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Content Placeholder 9" descr="A black and white photo of a person&#10;&#10;Description generated with very high confidence">
            <a:extLst>
              <a:ext uri="{FF2B5EF4-FFF2-40B4-BE49-F238E27FC236}">
                <a16:creationId xmlns:a16="http://schemas.microsoft.com/office/drawing/2014/main" id="{D2666365-FC43-438E-A1B3-D8E35C34D6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330" y="2082800"/>
            <a:ext cx="2967861" cy="3186044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FE5FD9B2-1BFE-4365-8295-5E97FF666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GB" sz="4400" dirty="0"/>
              <a:t>History </a:t>
            </a:r>
          </a:p>
        </p:txBody>
      </p:sp>
      <p:sp>
        <p:nvSpPr>
          <p:cNvPr id="23" name="Content Placeholder 14"/>
          <p:cNvSpPr>
            <a:spLocks noGrp="1"/>
          </p:cNvSpPr>
          <p:nvPr>
            <p:ph idx="1"/>
          </p:nvPr>
        </p:nvSpPr>
        <p:spPr>
          <a:xfrm>
            <a:off x="3836191" y="1930400"/>
            <a:ext cx="6933409" cy="43180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tx1"/>
                </a:solidFill>
              </a:rPr>
              <a:t>During 1981 Judith Oliver cared for her disabled husband as well as her young children. She created the Association of Carers. </a:t>
            </a:r>
          </a:p>
          <a:p>
            <a:r>
              <a:rPr lang="en-US" sz="2400" dirty="0">
                <a:solidFill>
                  <a:schemeClr val="tx1"/>
                </a:solidFill>
              </a:rPr>
              <a:t>Judith Oliver felt there was a need for an organisation to support all carers. Not just those who cared for the elderly.     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(Carersuk.org, 2014)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559A3E-F0CC-4B5B-9865-F409D247F1BB}"/>
              </a:ext>
            </a:extLst>
          </p:cNvPr>
          <p:cNvSpPr/>
          <p:nvPr/>
        </p:nvSpPr>
        <p:spPr>
          <a:xfrm>
            <a:off x="583096" y="5446644"/>
            <a:ext cx="3538330" cy="11794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Judith Oliver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Picture 2 (Carersuk.org, 2014)</a:t>
            </a:r>
          </a:p>
        </p:txBody>
      </p:sp>
    </p:spTree>
    <p:extLst>
      <p:ext uri="{BB962C8B-B14F-4D97-AF65-F5344CB8AC3E}">
        <p14:creationId xmlns:p14="http://schemas.microsoft.com/office/powerpoint/2010/main" val="1788639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47E4A-144F-4068-9993-7A340537D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317566" cy="1320800"/>
          </a:xfrm>
        </p:spPr>
        <p:txBody>
          <a:bodyPr/>
          <a:lstStyle/>
          <a:p>
            <a:pPr algn="ctr"/>
            <a:r>
              <a:rPr lang="en-GB" dirty="0"/>
              <a:t>Facts about the United Kingdom referring to Informal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9B5F9-C9C6-4EE8-98BA-D2DA9E15D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10435166" cy="4583111"/>
          </a:xfrm>
        </p:spPr>
        <p:txBody>
          <a:bodyPr/>
          <a:lstStyle/>
          <a:p>
            <a:r>
              <a:rPr lang="en-GB" sz="2400" dirty="0">
                <a:solidFill>
                  <a:schemeClr val="tx1"/>
                </a:solidFill>
              </a:rPr>
              <a:t>There are approximately 7 million carers in the United Kingdom – that accounts for one in ten people. 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Three in five people will be carers at some point in their lives in the United Kingdom. 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 financial worth of the support made by carers in the United Kingdom is £132bn a year.  </a:t>
            </a:r>
          </a:p>
          <a:p>
            <a:r>
              <a:rPr lang="en-GB" sz="2400" dirty="0">
                <a:solidFill>
                  <a:schemeClr val="tx1"/>
                </a:solidFill>
              </a:rPr>
              <a:t>By 2030, the total number of carers will rise by 3.4 million. 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                                         </a:t>
            </a:r>
            <a:r>
              <a:rPr lang="en-GB" dirty="0">
                <a:solidFill>
                  <a:schemeClr val="tx1"/>
                </a:solidFill>
              </a:rPr>
              <a:t>(Carers.org, 2015)</a:t>
            </a:r>
            <a:endParaRPr lang="en-GB" sz="24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3625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22B15-9130-4783-85F2-A3809E730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791882" cy="753979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Gender differences in informal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8C059-9BE8-477E-A2B1-068829017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40042"/>
            <a:ext cx="11065488" cy="512006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In the United Kingdom, 42% of carers are men and 58% are women.                          </a:t>
            </a:r>
          </a:p>
          <a:p>
            <a:pPr marL="0" indent="0" algn="r">
              <a:buNone/>
            </a:pPr>
            <a:r>
              <a:rPr lang="en-GB" sz="2400" dirty="0">
                <a:solidFill>
                  <a:schemeClr val="tx1"/>
                </a:solidFill>
              </a:rPr>
              <a:t>                                                                                </a:t>
            </a:r>
            <a:r>
              <a:rPr lang="en-GB" dirty="0">
                <a:solidFill>
                  <a:schemeClr val="tx1"/>
                </a:solidFill>
              </a:rPr>
              <a:t>(Carers.org, 2015)</a:t>
            </a: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Talcott Parsons was a functionalist who argued, that the family operates more effectively with a clear-cut sexual division’s  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females should have an ‘expressive role’ meaning providing care, support          and security.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</a:rPr>
              <a:t>Males should have a ‘instrumental role’ meaning being the breadwinner for the family.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(Giddens and Sutton, 2009)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224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57463-0AB9-4225-A4B2-D3949F59B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/>
              <a:t>Statistics on Informal carers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A5B99-3664-4619-8C9E-45212E262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139766" cy="4354511"/>
          </a:xfrm>
        </p:spPr>
        <p:txBody>
          <a:bodyPr>
            <a:normAutofit lnSpcReduction="10000"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r>
              <a:rPr lang="en-GB" sz="3000" dirty="0">
                <a:solidFill>
                  <a:schemeClr val="tx1"/>
                </a:solidFill>
              </a:rPr>
              <a:t>Approximately there are more than 370,000 carers in Wales.                                  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                                            </a:t>
            </a:r>
            <a:r>
              <a:rPr lang="en-GB" b="1" dirty="0">
                <a:solidFill>
                  <a:schemeClr val="tx1"/>
                </a:solidFill>
              </a:rPr>
              <a:t> </a:t>
            </a:r>
            <a:r>
              <a:rPr lang="en-GB" dirty="0">
                <a:solidFill>
                  <a:schemeClr val="tx1"/>
                </a:solidFill>
              </a:rPr>
              <a:t>(Gov.wales, 2017) 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r>
              <a:rPr lang="en-GB" sz="3000" dirty="0">
                <a:solidFill>
                  <a:schemeClr val="tx1"/>
                </a:solidFill>
              </a:rPr>
              <a:t>Approximately 30,000 carers under the age of 25 live in Wales. According to the 2011 census, Wales has the highest percentage of carers under 18 in the United Kingdom.                                     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                                           (Socialcare.wales, 2017)</a:t>
            </a: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7502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B4DBD-AD31-46D8-8E1D-443326196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The Equality Act 2010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81174-0C85-4865-B7DF-EDCBAAA9D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736035"/>
            <a:ext cx="9738875" cy="4305327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Under the Equality Act 2010, it is illegal to differentiate against a carer because of their responsibilities as a carer, or because of the person they care for. 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If you are looking after someone who is elderly or disabled, the law will protect you against direct discrimination or harassment because of your caring duties.     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(Carersuk.org, 2014)</a:t>
            </a:r>
            <a:endParaRPr lang="en-GB" sz="28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818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EF12E-69F3-40F6-BAE4-845BE1E2EC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599"/>
            <a:ext cx="9712370" cy="1550989"/>
          </a:xfrm>
        </p:spPr>
        <p:txBody>
          <a:bodyPr>
            <a:noAutofit/>
          </a:bodyPr>
          <a:lstStyle/>
          <a:p>
            <a:pPr algn="ctr"/>
            <a:r>
              <a:rPr lang="en-GB" sz="4400" dirty="0"/>
              <a:t>Social Services and Well-being (Wales) Act 2014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8DAC2-7D2D-424F-85E5-CC199B2CF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60589"/>
            <a:ext cx="10255709" cy="4558263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The Social Services and Well-being (Wales) Act 2014 came into law on April 2016. 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 policy contains important alterations for carers containing new rights and new duties for local councils to provide assistance to individuals who provide unpaid care. </a:t>
            </a:r>
          </a:p>
          <a:p>
            <a:pPr marL="0" indent="0" algn="ctr">
              <a:buNone/>
            </a:pPr>
            <a:endParaRPr lang="en-GB" sz="28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2800" b="1" dirty="0">
                <a:solidFill>
                  <a:schemeClr val="tx1"/>
                </a:solidFill>
              </a:rPr>
              <a:t>The Acts definition of a carer</a:t>
            </a:r>
            <a:endParaRPr lang="en-GB" sz="2800" b="1" i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en-GB" sz="2400" i="1" dirty="0">
                <a:solidFill>
                  <a:schemeClr val="tx1"/>
                </a:solidFill>
              </a:rPr>
              <a:t>‘a person who provides or intends to provide care for an adult or disabled child’   </a:t>
            </a:r>
          </a:p>
          <a:p>
            <a:pPr marL="0" indent="0" algn="ctr">
              <a:buNone/>
            </a:pPr>
            <a:r>
              <a:rPr lang="en-GB" b="1" dirty="0"/>
              <a:t>                                                                                              </a:t>
            </a:r>
          </a:p>
          <a:p>
            <a:pPr marL="0" indent="0" algn="ctr">
              <a:buNone/>
            </a:pPr>
            <a:r>
              <a:rPr lang="en-GB" b="1" dirty="0"/>
              <a:t>                                                                                                               </a:t>
            </a:r>
            <a:r>
              <a:rPr lang="en-GB" dirty="0">
                <a:solidFill>
                  <a:schemeClr val="tx1"/>
                </a:solidFill>
              </a:rPr>
              <a:t>(Carers.org, 2017)</a:t>
            </a:r>
            <a:r>
              <a:rPr lang="en-GB" i="1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786222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26FA2-0D4E-476D-95C0-197EC4942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44780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How being an Informal Carer can affect your well-being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635DD-D979-41FD-8F05-506BEB82F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67211"/>
          </a:xfrm>
        </p:spPr>
        <p:txBody>
          <a:bodyPr/>
          <a:lstStyle/>
          <a:p>
            <a:r>
              <a:rPr lang="en-GB" sz="2400" dirty="0">
                <a:solidFill>
                  <a:schemeClr val="tx1"/>
                </a:solidFill>
              </a:rPr>
              <a:t>Poverty</a:t>
            </a:r>
          </a:p>
          <a:p>
            <a:r>
              <a:rPr lang="en-GB" sz="2400" dirty="0">
                <a:solidFill>
                  <a:schemeClr val="tx1"/>
                </a:solidFill>
              </a:rPr>
              <a:t>Stress</a:t>
            </a:r>
          </a:p>
          <a:p>
            <a:r>
              <a:rPr lang="en-GB" sz="2400" dirty="0">
                <a:solidFill>
                  <a:schemeClr val="tx1"/>
                </a:solidFill>
              </a:rPr>
              <a:t>Depression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Mentally exhausted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Physically exhausted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Mental health issues</a:t>
            </a:r>
          </a:p>
          <a:p>
            <a:r>
              <a:rPr lang="en-GB" sz="2400" dirty="0">
                <a:solidFill>
                  <a:schemeClr val="tx1"/>
                </a:solidFill>
              </a:rPr>
              <a:t>Isolation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Putting their life on hold – especially young carers </a:t>
            </a:r>
          </a:p>
          <a:p>
            <a:pPr marL="0" indent="0" algn="r">
              <a:buNone/>
            </a:pPr>
            <a:r>
              <a:rPr lang="en-GB" dirty="0"/>
              <a:t>                                             </a:t>
            </a:r>
            <a:r>
              <a:rPr lang="en-GB" dirty="0">
                <a:solidFill>
                  <a:schemeClr val="tx1"/>
                </a:solidFill>
              </a:rPr>
              <a:t>(Carers.org, 2015)</a:t>
            </a:r>
          </a:p>
        </p:txBody>
      </p:sp>
    </p:spTree>
    <p:extLst>
      <p:ext uri="{BB962C8B-B14F-4D97-AF65-F5344CB8AC3E}">
        <p14:creationId xmlns:p14="http://schemas.microsoft.com/office/powerpoint/2010/main" val="4213240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3310E-EA96-485B-A5DF-C281BF4F9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A7EA0-39B9-4B24-9DE2-4A30CCD96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9942540" cy="3880773"/>
          </a:xfrm>
        </p:spPr>
        <p:txBody>
          <a:bodyPr>
            <a:normAutofit/>
          </a:bodyPr>
          <a:lstStyle/>
          <a:p>
            <a:r>
              <a:rPr lang="en-GB" sz="2800" dirty="0"/>
              <a:t>Women are seen as carers, care should be shared between both genders</a:t>
            </a:r>
          </a:p>
          <a:p>
            <a:r>
              <a:rPr lang="en-GB" sz="2800" dirty="0"/>
              <a:t>Protection of the carers well-being</a:t>
            </a:r>
          </a:p>
          <a:p>
            <a:r>
              <a:rPr lang="en-GB" sz="2800" dirty="0"/>
              <a:t>Supporting carers</a:t>
            </a:r>
          </a:p>
          <a:p>
            <a:r>
              <a:rPr lang="en-GB" sz="2800" dirty="0"/>
              <a:t>Free training</a:t>
            </a:r>
          </a:p>
          <a:p>
            <a:r>
              <a:rPr lang="en-GB" sz="2800" dirty="0"/>
              <a:t>Receiving financial help </a:t>
            </a:r>
          </a:p>
        </p:txBody>
      </p:sp>
    </p:spTree>
    <p:extLst>
      <p:ext uri="{BB962C8B-B14F-4D97-AF65-F5344CB8AC3E}">
        <p14:creationId xmlns:p14="http://schemas.microsoft.com/office/powerpoint/2010/main" val="515572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9591-FD3F-49D3-B698-B9DFEFBF7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8911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2B445-66D0-4EC3-8668-7FA93071C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98713"/>
            <a:ext cx="9659362" cy="5208104"/>
          </a:xfrm>
        </p:spPr>
        <p:txBody>
          <a:bodyPr/>
          <a:lstStyle/>
          <a:p>
            <a:r>
              <a:rPr lang="en-GB" dirty="0"/>
              <a:t>Carers.org. (2015). </a:t>
            </a:r>
            <a:r>
              <a:rPr lang="en-GB" i="1" dirty="0"/>
              <a:t>Key facts about carers and the people they care for | Carers Trust</a:t>
            </a:r>
            <a:r>
              <a:rPr lang="en-GB" dirty="0"/>
              <a:t>. (online) Available at: </a:t>
            </a:r>
            <a:r>
              <a:rPr lang="en-GB" u="sng" dirty="0">
                <a:hlinkClick r:id="rId2"/>
              </a:rPr>
              <a:t>https://carers.org/key-facts-about-carers-and-people-they-care</a:t>
            </a:r>
            <a:r>
              <a:rPr lang="en-GB" dirty="0"/>
              <a:t> (Accessed 10 Jan. 2018).</a:t>
            </a:r>
          </a:p>
          <a:p>
            <a:r>
              <a:rPr lang="en-GB" dirty="0"/>
              <a:t>Carers.org. (2015). </a:t>
            </a:r>
            <a:r>
              <a:rPr lang="en-GB" i="1" dirty="0"/>
              <a:t>What is a carer? | Carers Trust</a:t>
            </a:r>
            <a:r>
              <a:rPr lang="en-GB" dirty="0"/>
              <a:t>. (online) Available at: </a:t>
            </a:r>
            <a:r>
              <a:rPr lang="en-GB" u="sng" dirty="0">
                <a:hlinkClick r:id="rId3"/>
              </a:rPr>
              <a:t>https://carers.org/what-care</a:t>
            </a:r>
            <a:r>
              <a:rPr lang="en-GB" dirty="0"/>
              <a:t>  (Accessed 10 Jan. 2018).</a:t>
            </a:r>
          </a:p>
          <a:p>
            <a:r>
              <a:rPr lang="en-GB" dirty="0"/>
              <a:t>Carers.org. (2017). Social Services and Well-being (Wales) Act 2014 | Carers Trust. (online) Available at: </a:t>
            </a:r>
            <a:r>
              <a:rPr lang="en-GB" u="sng" dirty="0">
                <a:hlinkClick r:id="rId4"/>
              </a:rPr>
              <a:t>https://carers.org/article/social-services-and-well-being-wales-act-2014</a:t>
            </a:r>
            <a:r>
              <a:rPr lang="en-GB" dirty="0"/>
              <a:t> (Accessed 9 Jan. 2018). </a:t>
            </a:r>
          </a:p>
          <a:p>
            <a:r>
              <a:rPr lang="en-GB" dirty="0"/>
              <a:t>Carersuk.org. (2014). </a:t>
            </a:r>
            <a:r>
              <a:rPr lang="en-GB" i="1" dirty="0"/>
              <a:t>Discrimination under the Equality Act 2010 - Carers UK</a:t>
            </a:r>
            <a:r>
              <a:rPr lang="en-GB" dirty="0"/>
              <a:t>. (online) Available at: </a:t>
            </a:r>
            <a:r>
              <a:rPr lang="en-GB" u="sng" dirty="0">
                <a:hlinkClick r:id="rId5"/>
              </a:rPr>
              <a:t>https://www.carersuk.org/help-and-advice/work-and-career/other-rights-at-work/discrimination-under-the-equality-act-2010</a:t>
            </a:r>
            <a:r>
              <a:rPr lang="en-GB" dirty="0"/>
              <a:t> (Accessed 11 Jan. 2018).</a:t>
            </a:r>
          </a:p>
          <a:p>
            <a:r>
              <a:rPr lang="en-GB" dirty="0"/>
              <a:t>Carersuk.org. (2014). Our history - Carers UK. (online) Available at: </a:t>
            </a:r>
            <a:r>
              <a:rPr lang="en-GB" u="sng" dirty="0">
                <a:hlinkClick r:id="rId6"/>
              </a:rPr>
              <a:t>https://www.carersuk.org/about-us/who-we-are/our-history</a:t>
            </a:r>
            <a:r>
              <a:rPr lang="en-GB" dirty="0"/>
              <a:t> (Accessed 9 Jan. 2018).</a:t>
            </a:r>
          </a:p>
          <a:p>
            <a:r>
              <a:rPr lang="en-GB" dirty="0"/>
              <a:t>Giddens, A. and Sutton, P. (2009). </a:t>
            </a:r>
            <a:r>
              <a:rPr lang="en-GB" i="1" dirty="0"/>
              <a:t>Sociology</a:t>
            </a:r>
            <a:r>
              <a:rPr lang="en-GB" dirty="0"/>
              <a:t>. 6th ed. Cambridge, U.K.: Polity Press, p.615.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1916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CB441-C4A4-43A2-B834-3C79371E8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59D7B1-35C4-42A4-ABF9-438C5A6A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20253"/>
            <a:ext cx="8596668" cy="4421109"/>
          </a:xfrm>
        </p:spPr>
        <p:txBody>
          <a:bodyPr/>
          <a:lstStyle/>
          <a:p>
            <a:r>
              <a:rPr lang="en-GB" dirty="0"/>
              <a:t>Gov. Wales. (2017). </a:t>
            </a:r>
            <a:r>
              <a:rPr lang="en-GB" i="1" dirty="0"/>
              <a:t>Welsh Government Carers</a:t>
            </a:r>
            <a:r>
              <a:rPr lang="en-GB" dirty="0"/>
              <a:t>. (online) Available at: </a:t>
            </a:r>
            <a:r>
              <a:rPr lang="en-GB" u="sng" dirty="0">
                <a:hlinkClick r:id="rId2"/>
              </a:rPr>
              <a:t>http://gov.wales/topics/health/socialcare/carers/?lang=en</a:t>
            </a:r>
            <a:r>
              <a:rPr lang="en-GB" dirty="0"/>
              <a:t> (Accessed 10 Jan. 2018).</a:t>
            </a:r>
          </a:p>
          <a:p>
            <a:r>
              <a:rPr lang="en-GB" dirty="0"/>
              <a:t>Lai, C. (2003). </a:t>
            </a:r>
            <a:r>
              <a:rPr lang="en-GB" i="1" dirty="0"/>
              <a:t>Formal caregivers, informal caregivers, and carers</a:t>
            </a:r>
            <a:r>
              <a:rPr lang="en-GB" dirty="0"/>
              <a:t>. (online) Reflectionsonnursingleadership.org. Available at: </a:t>
            </a:r>
            <a:r>
              <a:rPr lang="en-GB" u="sng" dirty="0">
                <a:hlinkClick r:id="rId3"/>
              </a:rPr>
              <a:t>http://www.reflectionsonnursingleadership.org/features/more-features/Vol39_3_formal-caregivers-informal-caregivers-and-carers</a:t>
            </a:r>
            <a:r>
              <a:rPr lang="en-GB" dirty="0"/>
              <a:t> (Accessed 10 Jan. 2018).</a:t>
            </a:r>
          </a:p>
          <a:p>
            <a:r>
              <a:rPr lang="en-GB" dirty="0"/>
              <a:t>Social care. Wales. (2017). </a:t>
            </a:r>
            <a:r>
              <a:rPr lang="en-GB" i="1" dirty="0"/>
              <a:t>​Young carers and young adult carers | Information and Learning Hub</a:t>
            </a:r>
            <a:r>
              <a:rPr lang="en-GB" dirty="0"/>
              <a:t>. (online) Available at: </a:t>
            </a:r>
            <a:r>
              <a:rPr lang="en-GB" u="sng" dirty="0">
                <a:hlinkClick r:id="rId4"/>
              </a:rPr>
              <a:t>https://socialcare.wales/hub/hub-resource-sub-categories/young-carers-and-young-adult-carers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194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2CBEC-B7C2-4727-B3AF-02B4366D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81878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Picture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28D08-BBFA-49DE-A6FD-8040F3982E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1590261"/>
            <a:ext cx="9632857" cy="4451101"/>
          </a:xfrm>
        </p:spPr>
        <p:txBody>
          <a:bodyPr/>
          <a:lstStyle/>
          <a:p>
            <a:r>
              <a:rPr lang="en-GB" b="1" dirty="0"/>
              <a:t>Picture 1- </a:t>
            </a:r>
            <a:r>
              <a:rPr lang="en-GB" dirty="0"/>
              <a:t>Urc.org.uk. (2017). </a:t>
            </a:r>
            <a:r>
              <a:rPr lang="en-GB" i="1" dirty="0"/>
              <a:t>Memorial service to celebrate carers founder</a:t>
            </a:r>
            <a:r>
              <a:rPr lang="en-GB" dirty="0"/>
              <a:t>. (online) Available at: </a:t>
            </a:r>
            <a:r>
              <a:rPr lang="en-GB" u="sng" dirty="0">
                <a:hlinkClick r:id="rId2"/>
              </a:rPr>
              <a:t>https://www.urc.org.uk/media-news/1680-memorial-service-to-celebrate-carers-founder.html</a:t>
            </a:r>
            <a:r>
              <a:rPr lang="en-GB" dirty="0"/>
              <a:t> (Accessed 9 Jan. 2018).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Picture 2</a:t>
            </a:r>
            <a:r>
              <a:rPr lang="en-GB" dirty="0"/>
              <a:t>- Carersuk.org. (2014). </a:t>
            </a:r>
            <a:r>
              <a:rPr lang="en-GB" i="1" dirty="0"/>
              <a:t>Our history - Carers UK</a:t>
            </a:r>
            <a:r>
              <a:rPr lang="en-GB" dirty="0"/>
              <a:t>. (online) Available at: </a:t>
            </a:r>
            <a:r>
              <a:rPr lang="en-GB" u="sng" dirty="0">
                <a:hlinkClick r:id="rId3"/>
              </a:rPr>
              <a:t>https://www.carersuk.org/about-us/who-we-are/our-history</a:t>
            </a:r>
            <a:r>
              <a:rPr lang="en-GB" dirty="0"/>
              <a:t> (Accessed 9 Jan. 2018). 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93555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684</TotalTime>
  <Words>534</Words>
  <Application>Microsoft Office PowerPoint</Application>
  <PresentationFormat>Widescreen</PresentationFormat>
  <Paragraphs>93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Trebuchet MS</vt:lpstr>
      <vt:lpstr>Wingdings</vt:lpstr>
      <vt:lpstr>Wingdings 3</vt:lpstr>
      <vt:lpstr>Facet</vt:lpstr>
      <vt:lpstr>Module code -SJSI4002</vt:lpstr>
      <vt:lpstr>Introduction </vt:lpstr>
      <vt:lpstr>Difference between  Formal care and Informal care</vt:lpstr>
      <vt:lpstr>History </vt:lpstr>
      <vt:lpstr>History </vt:lpstr>
      <vt:lpstr>Facts about the United Kingdom referring to Informal Care </vt:lpstr>
      <vt:lpstr>Gender differences in informal care </vt:lpstr>
      <vt:lpstr>Statistics on Informal carers in Wales</vt:lpstr>
      <vt:lpstr>The Equality Act 2010 </vt:lpstr>
      <vt:lpstr>Social Services and Well-being (Wales) Act 2014 </vt:lpstr>
      <vt:lpstr>How being an Informal Carer can affect your well-being </vt:lpstr>
      <vt:lpstr>Conclusion</vt:lpstr>
      <vt:lpstr>References </vt:lpstr>
      <vt:lpstr>References </vt:lpstr>
      <vt:lpstr>Picture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 -SJSI4002</dc:title>
  <dc:creator>anna levett</dc:creator>
  <cp:lastModifiedBy>anna levett</cp:lastModifiedBy>
  <cp:revision>58</cp:revision>
  <dcterms:created xsi:type="dcterms:W3CDTF">2018-01-06T14:56:16Z</dcterms:created>
  <dcterms:modified xsi:type="dcterms:W3CDTF">2018-01-11T15:30:23Z</dcterms:modified>
</cp:coreProperties>
</file>