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2"/>
  </p:notesMasterIdLst>
  <p:sldIdLst>
    <p:sldId id="364" r:id="rId3"/>
    <p:sldId id="419" r:id="rId4"/>
    <p:sldId id="420" r:id="rId5"/>
    <p:sldId id="421" r:id="rId6"/>
    <p:sldId id="400" r:id="rId7"/>
    <p:sldId id="412" r:id="rId8"/>
    <p:sldId id="404" r:id="rId9"/>
    <p:sldId id="402" r:id="rId10"/>
    <p:sldId id="405" r:id="rId11"/>
    <p:sldId id="406" r:id="rId12"/>
    <p:sldId id="416" r:id="rId13"/>
    <p:sldId id="407" r:id="rId14"/>
    <p:sldId id="293" r:id="rId15"/>
    <p:sldId id="415" r:id="rId16"/>
    <p:sldId id="408" r:id="rId17"/>
    <p:sldId id="409" r:id="rId18"/>
    <p:sldId id="418" r:id="rId19"/>
    <p:sldId id="413" r:id="rId20"/>
    <p:sldId id="28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419"/>
            <p14:sldId id="420"/>
            <p14:sldId id="421"/>
            <p14:sldId id="400"/>
            <p14:sldId id="412"/>
            <p14:sldId id="404"/>
            <p14:sldId id="402"/>
            <p14:sldId id="405"/>
            <p14:sldId id="406"/>
            <p14:sldId id="416"/>
            <p14:sldId id="407"/>
            <p14:sldId id="293"/>
            <p14:sldId id="415"/>
            <p14:sldId id="408"/>
            <p14:sldId id="409"/>
            <p14:sldId id="418"/>
            <p14:sldId id="413"/>
            <p14:sldId id="28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9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16/09/2026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eclass.uowm.gr/modules/document/file.php/NURED263/Saracho%20theories%20of%20child%20development%20and%20their%20impact%20on%20early%20childhoo%20education%20%26%20care%202023%20ECEJ.pdf" TargetMode="External"/><Relationship Id="rId2" Type="http://schemas.openxmlformats.org/officeDocument/2006/relationships/hyperlink" Target="https://www.researchgate.net/publication/282867085_Skinner_and_Vygotsky's_Understanding_of_Resilience_in_the_School_Environment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US" sz="800" dirty="0">
                <a:solidFill>
                  <a:schemeClr val="bg1"/>
                </a:solidFill>
              </a:rPr>
              <a:t>*Microsoft Translate has been used for some slides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ECIE4018        PRINCIPLES OF LEARNING AND TEACHING IN PRACTICE</a:t>
            </a:r>
          </a:p>
          <a:p>
            <a:r>
              <a:rPr lang="en-US" sz="2000" b="1" dirty="0">
                <a:solidFill>
                  <a:schemeClr val="bg1"/>
                </a:solidFill>
              </a:rPr>
              <a:t>Darlith3 /Lecture 3*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78CF7-6193-4009-B6C9-2F8314CC6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ECIE4018C </a:t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b="1" dirty="0"/>
              <a:t>Nod                  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C8583-20CB-7FB4-904F-341CCA381F5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o rai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sail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emosiynol</a:t>
            </a:r>
            <a:r>
              <a:rPr lang="en-GB" dirty="0"/>
              <a:t> plant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A6BD3-F6BA-BE49-8274-36479E3875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develop knowledge and understanding of some of the key theories of learning which underpin education and children’s social and emotional development.</a:t>
            </a:r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157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720F71-43BF-452C-3DFB-9714A92AAD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46807-3AC0-248D-4E38-F7491B5D4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ECIE4008C </a:t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3200" b="1" dirty="0" err="1"/>
              <a:t>Deilliannau</a:t>
            </a:r>
            <a:r>
              <a:rPr lang="en-GB" sz="3200" b="1" dirty="0"/>
              <a:t> </a:t>
            </a:r>
            <a:r>
              <a:rPr lang="en-GB" sz="3200" b="1" dirty="0" err="1"/>
              <a:t>Dysgu’r</a:t>
            </a:r>
            <a:r>
              <a:rPr lang="en-GB" sz="3200" b="1" dirty="0"/>
              <a:t> </a:t>
            </a:r>
            <a:r>
              <a:rPr lang="en-GB" sz="3200" b="1" dirty="0" err="1"/>
              <a:t>Modwl</a:t>
            </a:r>
            <a:r>
              <a:rPr lang="en-GB" sz="3200" b="1" dirty="0"/>
              <a:t>                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7BDDB-C08C-C409-0B05-9B3A894D07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 err="1"/>
              <a:t>Cymhwyso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am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endParaRPr lang="en-GB" dirty="0"/>
          </a:p>
          <a:p>
            <a:pPr lvl="0"/>
            <a:r>
              <a:rPr lang="en-GB" dirty="0"/>
              <a:t>Nodi </a:t>
            </a:r>
            <a:r>
              <a:rPr lang="en-GB" dirty="0" err="1"/>
              <a:t>adnoddau</a:t>
            </a:r>
            <a:r>
              <a:rPr lang="en-GB" dirty="0"/>
              <a:t> a </a:t>
            </a:r>
            <a:r>
              <a:rPr lang="en-GB" dirty="0" err="1"/>
              <a:t>strategaethau</a:t>
            </a:r>
            <a:r>
              <a:rPr lang="en-GB" dirty="0"/>
              <a:t> a all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chynhwysol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027E59-027B-74E0-7A24-A9BBFC5F86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Apply knowledge of learning theories to learning and teaching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resources and strategies that can support child-centred and inclusive practice</a:t>
            </a:r>
            <a:r>
              <a:rPr lang="en-GB" i="1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626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14F2-EF8A-47A5-90EA-C67929234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 err="1"/>
              <a:t>Asesu</a:t>
            </a:r>
            <a:r>
              <a:rPr lang="en-GB" sz="4800" b="1" dirty="0"/>
              <a:t>  </a:t>
            </a:r>
            <a:r>
              <a:rPr lang="en-GB" sz="4800" b="1" dirty="0">
                <a:solidFill>
                  <a:srgbClr val="0070C0"/>
                </a:solidFill>
              </a:rPr>
              <a:t>                        </a:t>
            </a: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  <a:endParaRPr lang="en-GB" sz="4800" b="1" i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CFAD-BC7B-45CC-A58E-3FFAF8938B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de-DE" i="1" dirty="0"/>
              <a:t>Elfen 1 </a:t>
            </a:r>
            <a:r>
              <a:rPr lang="de-DE" b="1" i="1" dirty="0" err="1"/>
              <a:t>Proffil</a:t>
            </a:r>
            <a:r>
              <a:rPr lang="de-DE" b="1" i="1" dirty="0"/>
              <a:t> </a:t>
            </a:r>
            <a:r>
              <a:rPr lang="de-DE" b="1" i="1" dirty="0" err="1"/>
              <a:t>Disgybl</a:t>
            </a:r>
            <a:r>
              <a:rPr lang="de-DE" b="1" i="1" dirty="0"/>
              <a:t> </a:t>
            </a:r>
            <a:r>
              <a:rPr lang="de-DE" i="1" dirty="0"/>
              <a:t>30% (1000 o </a:t>
            </a:r>
            <a:r>
              <a:rPr lang="de-DE" i="1" dirty="0" err="1"/>
              <a:t>eiriau</a:t>
            </a:r>
            <a:r>
              <a:rPr lang="de-DE" i="1" dirty="0"/>
              <a:t>)</a:t>
            </a:r>
            <a:endParaRPr lang="en-GB" dirty="0"/>
          </a:p>
          <a:p>
            <a:pPr lvl="0"/>
            <a:r>
              <a:rPr lang="en-GB" i="1" dirty="0" err="1"/>
              <a:t>Traethawd</a:t>
            </a:r>
            <a:r>
              <a:rPr lang="en-GB" i="1" dirty="0"/>
              <a:t> </a:t>
            </a:r>
            <a:r>
              <a:rPr lang="en-GB" b="1" i="1" dirty="0"/>
              <a:t>Elfen 2 </a:t>
            </a:r>
            <a:r>
              <a:rPr lang="en-GB" i="1" dirty="0"/>
              <a:t>70% (2000 o </a:t>
            </a:r>
            <a:r>
              <a:rPr lang="en-GB" i="1" dirty="0" err="1"/>
              <a:t>eiriau</a:t>
            </a:r>
            <a:r>
              <a:rPr lang="en-GB" i="1" dirty="0"/>
              <a:t>):-</a:t>
            </a:r>
            <a:endParaRPr lang="en-GB" dirty="0"/>
          </a:p>
          <a:p>
            <a:r>
              <a:rPr lang="en-GB" i="1" dirty="0" err="1"/>
              <a:t>Dadansoddi'n</a:t>
            </a:r>
            <a:r>
              <a:rPr lang="en-GB" i="1" dirty="0"/>
              <a:t> </a:t>
            </a:r>
            <a:r>
              <a:rPr lang="en-GB" i="1" dirty="0" err="1"/>
              <a:t>feirniadol</a:t>
            </a:r>
            <a:r>
              <a:rPr lang="en-GB" i="1" dirty="0"/>
              <a:t> </a:t>
            </a:r>
            <a:r>
              <a:rPr lang="en-GB" i="1" dirty="0" err="1"/>
              <a:t>sut</a:t>
            </a:r>
            <a:r>
              <a:rPr lang="en-GB" i="1" dirty="0"/>
              <a:t> y gall </a:t>
            </a:r>
            <a:r>
              <a:rPr lang="en-GB" i="1" dirty="0" err="1"/>
              <a:t>damcaniaethau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r>
              <a:rPr lang="en-GB" i="1" dirty="0" err="1"/>
              <a:t>lywio</a:t>
            </a:r>
            <a:r>
              <a:rPr lang="en-GB" i="1" dirty="0"/>
              <a:t> </a:t>
            </a:r>
            <a:r>
              <a:rPr lang="en-GB" i="1" dirty="0" err="1"/>
              <a:t>arferion</a:t>
            </a:r>
            <a:r>
              <a:rPr lang="en-GB" i="1" dirty="0"/>
              <a:t> </a:t>
            </a:r>
            <a:r>
              <a:rPr lang="en-GB" i="1" dirty="0" err="1"/>
              <a:t>addysgu</a:t>
            </a:r>
            <a:r>
              <a:rPr lang="en-GB" i="1" dirty="0"/>
              <a:t> </a:t>
            </a:r>
            <a:r>
              <a:rPr lang="en-GB" i="1" dirty="0" err="1"/>
              <a:t>cynhwysol</a:t>
            </a:r>
            <a:r>
              <a:rPr lang="en-GB" i="1" dirty="0"/>
              <a:t> a </a:t>
            </a:r>
            <a:r>
              <a:rPr lang="en-GB" i="1" dirty="0" err="1"/>
              <a:t>phlentyn-ganolog</a:t>
            </a:r>
            <a:r>
              <a:rPr lang="en-GB" i="1" dirty="0"/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r>
              <a:rPr lang="cy-GB" dirty="0"/>
              <a:t>Dyddiad Cyflwyno: </a:t>
            </a:r>
            <a:r>
              <a:rPr lang="cy-GB" b="1" dirty="0"/>
              <a:t>03 Ionawr </a:t>
            </a:r>
            <a:r>
              <a:rPr lang="cy-GB" dirty="0"/>
              <a:t>2027, 23:59pm drwy </a:t>
            </a:r>
            <a:r>
              <a:rPr lang="cy-GB" dirty="0" err="1"/>
              <a:t>Turnitin</a:t>
            </a:r>
            <a:endParaRPr lang="cy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05590-5DCE-4214-9B66-9B78A81BB5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1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Pupil Profile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30% (1000 words)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Component 2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Essay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70% (2000 words):-</a:t>
            </a:r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analyse how learning theories can inform inclusive and child-centred teaching practices.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Submission date: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03 January 2027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23:59 to Turnitin</a:t>
            </a:r>
          </a:p>
          <a:p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254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6A5E5-FF19-0226-167B-514F2A80E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dirty="0"/>
              <a:t>Heddiw</a:t>
            </a:r>
            <a:br>
              <a:rPr lang="en-GB" sz="3600" b="1" dirty="0"/>
            </a:br>
            <a:r>
              <a:rPr lang="en-GB" sz="3600" b="1" dirty="0"/>
              <a:t>Vygotsky</a:t>
            </a: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1" descr="Lev Vygotsky&#10;">
            <a:extLst>
              <a:ext uri="{FF2B5EF4-FFF2-40B4-BE49-F238E27FC236}">
                <a16:creationId xmlns:a16="http://schemas.microsoft.com/office/drawing/2014/main" id="{777E9B84-174B-E8D8-7242-0D59F6333E7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68" b="36949"/>
          <a:stretch>
            <a:fillRect/>
          </a:stretch>
        </p:blipFill>
        <p:spPr bwMode="auto">
          <a:xfrm>
            <a:off x="838200" y="1825625"/>
            <a:ext cx="5156200" cy="3809862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BF0ED6-6362-975B-326B-ECACBB6F48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sz="7400" dirty="0"/>
              <a:t>Lev Vygotsky: </a:t>
            </a:r>
            <a:r>
              <a:rPr lang="en-GB" sz="7400" dirty="0" err="1"/>
              <a:t>Seicolegydd</a:t>
            </a:r>
            <a:r>
              <a:rPr lang="en-GB" sz="7400" dirty="0"/>
              <a:t> </a:t>
            </a:r>
            <a:r>
              <a:rPr lang="en-GB" sz="7400" dirty="0" err="1"/>
              <a:t>Rwsia</a:t>
            </a:r>
            <a:r>
              <a:rPr lang="en-GB" sz="7400" dirty="0"/>
              <a:t> 1896-1934</a:t>
            </a:r>
          </a:p>
          <a:p>
            <a:pPr lvl="0"/>
            <a:r>
              <a:rPr lang="en-GB" sz="7400" dirty="0" err="1"/>
              <a:t>Dylanwad</a:t>
            </a:r>
            <a:r>
              <a:rPr lang="en-GB" sz="7400" dirty="0"/>
              <a:t> </a:t>
            </a:r>
            <a:r>
              <a:rPr lang="en-GB" sz="7400" dirty="0" err="1"/>
              <a:t>mawr</a:t>
            </a:r>
            <a:r>
              <a:rPr lang="en-GB" sz="7400" dirty="0"/>
              <a:t> </a:t>
            </a:r>
            <a:r>
              <a:rPr lang="en-GB" sz="7400" dirty="0" err="1"/>
              <a:t>ar</a:t>
            </a:r>
            <a:r>
              <a:rPr lang="en-GB" sz="7400" dirty="0"/>
              <a:t> y </a:t>
            </a:r>
            <a:r>
              <a:rPr lang="en-GB" sz="7400" dirty="0" err="1"/>
              <a:t>dulliau</a:t>
            </a:r>
            <a:r>
              <a:rPr lang="en-GB" sz="7400" dirty="0"/>
              <a:t> </a:t>
            </a:r>
            <a:r>
              <a:rPr lang="en-GB" sz="7400" dirty="0" err="1"/>
              <a:t>a'r</a:t>
            </a:r>
            <a:r>
              <a:rPr lang="en-GB" sz="7400" dirty="0"/>
              <a:t> </a:t>
            </a:r>
            <a:r>
              <a:rPr lang="en-GB" sz="7400" dirty="0" err="1"/>
              <a:t>ffordd</a:t>
            </a:r>
            <a:r>
              <a:rPr lang="en-GB" sz="7400" dirty="0"/>
              <a:t> y </a:t>
            </a:r>
            <a:r>
              <a:rPr lang="en-GB" sz="7400" dirty="0" err="1"/>
              <a:t>mae</a:t>
            </a:r>
            <a:r>
              <a:rPr lang="en-GB" sz="7400" dirty="0"/>
              <a:t> </a:t>
            </a:r>
            <a:r>
              <a:rPr lang="en-GB" sz="7400" dirty="0" err="1"/>
              <a:t>addysgwyr</a:t>
            </a:r>
            <a:r>
              <a:rPr lang="en-GB" sz="7400" dirty="0"/>
              <a:t> </a:t>
            </a:r>
            <a:r>
              <a:rPr lang="en-GB" sz="7400" dirty="0" err="1"/>
              <a:t>yn</a:t>
            </a:r>
            <a:r>
              <a:rPr lang="en-GB" sz="7400" dirty="0"/>
              <a:t> </a:t>
            </a:r>
            <a:r>
              <a:rPr lang="en-GB" sz="7400" dirty="0" err="1"/>
              <a:t>meddwl</a:t>
            </a:r>
            <a:r>
              <a:rPr lang="en-GB" sz="7400" dirty="0"/>
              <a:t> am </a:t>
            </a:r>
            <a:r>
              <a:rPr lang="en-GB" sz="7400" dirty="0" err="1"/>
              <a:t>ddysgu</a:t>
            </a:r>
            <a:r>
              <a:rPr lang="en-GB" sz="7400" dirty="0"/>
              <a:t> ac </a:t>
            </a:r>
            <a:r>
              <a:rPr lang="en-GB" sz="7400" dirty="0" err="1"/>
              <a:t>addysgu</a:t>
            </a:r>
            <a:endParaRPr lang="en-GB" sz="7400" dirty="0"/>
          </a:p>
          <a:p>
            <a:pPr lvl="0"/>
            <a:r>
              <a:rPr lang="en-GB" sz="7400" dirty="0" err="1"/>
              <a:t>Wedi'i</a:t>
            </a:r>
            <a:r>
              <a:rPr lang="en-GB" sz="7400" dirty="0"/>
              <a:t> </a:t>
            </a:r>
            <a:r>
              <a:rPr lang="en-GB" sz="7400" dirty="0" err="1"/>
              <a:t>adeiladu</a:t>
            </a:r>
            <a:r>
              <a:rPr lang="en-GB" sz="7400" dirty="0"/>
              <a:t> </a:t>
            </a:r>
            <a:r>
              <a:rPr lang="en-GB" sz="7400" dirty="0" err="1"/>
              <a:t>ar</a:t>
            </a:r>
            <a:r>
              <a:rPr lang="en-GB" sz="7400" dirty="0"/>
              <a:t> </a:t>
            </a:r>
            <a:r>
              <a:rPr lang="en-GB" sz="7400" dirty="0" err="1"/>
              <a:t>bwysigrwydd</a:t>
            </a:r>
            <a:r>
              <a:rPr lang="en-GB" sz="7400" dirty="0"/>
              <a:t> </a:t>
            </a:r>
            <a:r>
              <a:rPr lang="en-GB" sz="7400" dirty="0" err="1"/>
              <a:t>rhyngweithio</a:t>
            </a:r>
            <a:r>
              <a:rPr lang="en-GB" sz="7400" dirty="0"/>
              <a:t> </a:t>
            </a:r>
            <a:r>
              <a:rPr lang="en-GB" sz="7400" u="sng" dirty="0" err="1"/>
              <a:t>cymdeithasol</a:t>
            </a:r>
            <a:r>
              <a:rPr lang="en-GB" sz="7400" u="sng" dirty="0"/>
              <a:t> </a:t>
            </a:r>
            <a:r>
              <a:rPr lang="en-GB" sz="7400" dirty="0"/>
              <a:t>ac </a:t>
            </a:r>
            <a:r>
              <a:rPr lang="en-GB" sz="7400" dirty="0" err="1"/>
              <a:t>astudio'r</a:t>
            </a:r>
            <a:r>
              <a:rPr lang="en-GB" sz="7400" dirty="0"/>
              <a:t> </a:t>
            </a:r>
            <a:r>
              <a:rPr lang="en-GB" sz="7400" dirty="0" err="1"/>
              <a:t>rôl</a:t>
            </a:r>
            <a:r>
              <a:rPr lang="en-GB" sz="7400" dirty="0"/>
              <a:t> y </a:t>
            </a:r>
            <a:r>
              <a:rPr lang="en-GB" sz="7400" dirty="0" err="1"/>
              <a:t>mae</a:t>
            </a:r>
            <a:r>
              <a:rPr lang="en-GB" sz="7400" dirty="0"/>
              <a:t> </a:t>
            </a:r>
            <a:r>
              <a:rPr lang="en-GB" sz="7400" u="sng" dirty="0" err="1"/>
              <a:t>rhyngweithio</a:t>
            </a:r>
            <a:r>
              <a:rPr lang="en-GB" sz="7400" u="sng" dirty="0"/>
              <a:t> </a:t>
            </a:r>
            <a:r>
              <a:rPr lang="en-GB" sz="7400" u="sng" dirty="0" err="1"/>
              <a:t>cymdeithasol</a:t>
            </a:r>
            <a:r>
              <a:rPr lang="en-GB" sz="7400" u="sng" dirty="0"/>
              <a:t> </a:t>
            </a:r>
            <a:r>
              <a:rPr lang="en-GB" sz="7400" dirty="0" err="1"/>
              <a:t>yn</a:t>
            </a:r>
            <a:r>
              <a:rPr lang="en-GB" sz="7400" dirty="0"/>
              <a:t> </a:t>
            </a:r>
            <a:r>
              <a:rPr lang="en-GB" sz="7400" dirty="0" err="1"/>
              <a:t>ei</a:t>
            </a:r>
            <a:r>
              <a:rPr lang="en-GB" sz="7400" dirty="0"/>
              <a:t> </a:t>
            </a:r>
            <a:r>
              <a:rPr lang="en-GB" sz="7400" dirty="0" err="1"/>
              <a:t>chwarae</a:t>
            </a:r>
            <a:r>
              <a:rPr lang="en-GB" sz="7400" dirty="0"/>
              <a:t> </a:t>
            </a:r>
            <a:r>
              <a:rPr lang="en-GB" sz="7400" dirty="0" err="1"/>
              <a:t>yn</a:t>
            </a:r>
            <a:r>
              <a:rPr lang="en-GB" sz="7400" dirty="0"/>
              <a:t> </a:t>
            </a:r>
            <a:r>
              <a:rPr lang="en-GB" sz="7400" dirty="0" err="1"/>
              <a:t>natblygiad</a:t>
            </a:r>
            <a:r>
              <a:rPr lang="en-GB" sz="7400" dirty="0"/>
              <a:t> </a:t>
            </a:r>
            <a:r>
              <a:rPr lang="en-GB" sz="7400" dirty="0" err="1"/>
              <a:t>gwybyddiaeth</a:t>
            </a:r>
            <a:r>
              <a:rPr lang="en-GB" sz="7400" dirty="0"/>
              <a:t> (</a:t>
            </a:r>
            <a:r>
              <a:rPr lang="en-GB" sz="7400" dirty="0" err="1"/>
              <a:t>dealltwriaeth</a:t>
            </a:r>
            <a:r>
              <a:rPr lang="en-GB" sz="7400" dirty="0"/>
              <a:t>). </a:t>
            </a:r>
          </a:p>
          <a:p>
            <a:pPr marL="0" lvl="0" indent="0" algn="r">
              <a:buNone/>
            </a:pPr>
            <a:r>
              <a:rPr lang="en-GB" sz="7400" dirty="0"/>
              <a:t>Bruce (2012)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algn="r">
              <a:buFont typeface="Wingdings" panose="05000000000000000000" pitchFamily="2" charset="2"/>
              <a:buChar char="§"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Bruce (2012)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47054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16C17-F3A8-2E94-023F-B282AF81F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D5428-FEF2-3189-ABB4-CF8F1E869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Today</a:t>
            </a: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Vygotsky: Social Constructivism (Socio-Cultural theory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pic>
        <p:nvPicPr>
          <p:cNvPr id="6" name="Picture 1" descr="Lev Vygotsky&#10;">
            <a:extLst>
              <a:ext uri="{FF2B5EF4-FFF2-40B4-BE49-F238E27FC236}">
                <a16:creationId xmlns:a16="http://schemas.microsoft.com/office/drawing/2014/main" id="{A9922C1A-A7F4-393A-9F2A-105AF5C78BF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68" b="36949"/>
          <a:stretch>
            <a:fillRect/>
          </a:stretch>
        </p:blipFill>
        <p:spPr bwMode="auto">
          <a:xfrm>
            <a:off x="838200" y="1825625"/>
            <a:ext cx="5156200" cy="3809862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3676F7-5A1E-22E6-CC81-A9258DE2B1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200" i="1" dirty="0">
                <a:solidFill>
                  <a:schemeClr val="accent1">
                    <a:lumMod val="75000"/>
                  </a:schemeClr>
                </a:solidFill>
              </a:rPr>
              <a:t>Lev Vygotsky: Russian Psychologist 1896-1934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Great influence on the approaches to and the way educators think about learning and teaching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Built upon the importance of </a:t>
            </a:r>
            <a:r>
              <a:rPr lang="en-GB" sz="2200" i="1" u="sng" dirty="0">
                <a:solidFill>
                  <a:schemeClr val="accent1">
                    <a:lumMod val="75000"/>
                  </a:schemeClr>
                </a:solidFill>
              </a:rPr>
              <a:t>social interaction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and studied the role that </a:t>
            </a:r>
            <a:r>
              <a:rPr lang="en-GB" sz="2200" i="1" u="sng" dirty="0">
                <a:solidFill>
                  <a:schemeClr val="accent1">
                    <a:lumMod val="75000"/>
                  </a:schemeClr>
                </a:solidFill>
              </a:rPr>
              <a:t>social interaction </a:t>
            </a:r>
            <a:r>
              <a:rPr lang="en-GB" sz="2200" i="1" dirty="0">
                <a:solidFill>
                  <a:schemeClr val="accent1">
                    <a:lumMod val="75000"/>
                  </a:schemeClr>
                </a:solidFill>
              </a:rPr>
              <a:t>plays in the development of cognition (understanding).                    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Bruce (2012)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04966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32A65-7C57-FE94-1FB8-703F30271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Vygotsky: Social Constructivism (Socio-Cultural theory)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74354-E0A5-1F7C-30DB-C2669615BBE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b="1" dirty="0" err="1"/>
              <a:t>Theori</a:t>
            </a:r>
            <a:r>
              <a:rPr lang="en-GB" b="1" dirty="0"/>
              <a:t> </a:t>
            </a:r>
            <a:r>
              <a:rPr lang="en-GB" b="1" dirty="0" err="1"/>
              <a:t>Gymdeithasol-ddiwylliannol</a:t>
            </a:r>
            <a:r>
              <a:rPr lang="en-GB" dirty="0"/>
              <a:t> = y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gyffredinol</a:t>
            </a:r>
            <a:r>
              <a:rPr lang="en-GB" dirty="0"/>
              <a:t> am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diwylliannol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.</a:t>
            </a:r>
          </a:p>
          <a:p>
            <a:pPr lvl="0"/>
            <a:r>
              <a:rPr lang="en-GB" b="1" dirty="0"/>
              <a:t>Social Constructivism</a:t>
            </a:r>
            <a:r>
              <a:rPr lang="en-GB" dirty="0"/>
              <a:t> = </a:t>
            </a:r>
            <a:r>
              <a:rPr lang="en-GB" dirty="0" err="1"/>
              <a:t>cymhwysiad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y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,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ryngweithio</a:t>
            </a:r>
            <a:r>
              <a:rPr lang="en-GB" dirty="0"/>
              <a:t> ag </a:t>
            </a:r>
            <a:r>
              <a:rPr lang="en-GB" dirty="0" err="1"/>
              <a:t>eraill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DDB39-EE80-C55E-2A74-75D1A4F2DBC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Sociocultural Theory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= the overarching theory about how development occurs within a cultural and social context.</a:t>
            </a: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Social Constructivism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= the educational application of these ideas, explaining how learning is constructed through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social interaction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with others.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9000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BB57B-270D-1A24-FC24-66F387F34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br>
              <a:rPr lang="en-GB" dirty="0"/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Vygotsky: Social Constructivism (Socio-Cultural theory)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302A7-FED9-5B5D-F5DE-F4F2814A6B5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GB" dirty="0" err="1"/>
              <a:t>Pwysleisiodd</a:t>
            </a:r>
            <a:r>
              <a:rPr lang="en-GB" dirty="0"/>
              <a:t> Vygotsky </a:t>
            </a:r>
            <a:r>
              <a:rPr lang="en-GB" dirty="0" err="1"/>
              <a:t>fod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ryngweithio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Social Constructivism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awgrymu</a:t>
            </a:r>
            <a:r>
              <a:rPr lang="en-GB" dirty="0"/>
              <a:t> bod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normau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ymddygiadau</a:t>
            </a:r>
            <a:r>
              <a:rPr lang="en-GB" dirty="0"/>
              <a:t> a </a:t>
            </a:r>
            <a:r>
              <a:rPr lang="en-GB" dirty="0" err="1"/>
              <a:t>ffyrdd</a:t>
            </a:r>
            <a:r>
              <a:rPr lang="en-GB" dirty="0"/>
              <a:t> o </a:t>
            </a:r>
            <a:r>
              <a:rPr lang="en-GB" dirty="0" err="1"/>
              <a:t>ryngweithio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perthnasoedd</a:t>
            </a:r>
            <a:r>
              <a:rPr lang="en-GB" dirty="0"/>
              <a:t> ag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gyd-destunau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weld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grŵp</a:t>
            </a:r>
            <a:r>
              <a:rPr lang="en-GB" dirty="0"/>
              <a:t>.</a:t>
            </a:r>
          </a:p>
          <a:p>
            <a:pPr marL="0" indent="0" algn="r">
              <a:buNone/>
            </a:pPr>
            <a:r>
              <a:rPr lang="en-GB" sz="1200" dirty="0"/>
              <a:t>David, </a:t>
            </a:r>
            <a:r>
              <a:rPr lang="en-GB" sz="1200" dirty="0" err="1"/>
              <a:t>Goouch</a:t>
            </a:r>
            <a:r>
              <a:rPr lang="en-GB" sz="1200" dirty="0"/>
              <a:t> a Powell (2016)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1B1F72-EE79-C956-676D-5A686906C5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Vygotsky emphasised that children learn through social interaction.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Social Constructivism suggests that children learn social norms, behaviours and ways of interacting through their experiences and relationships with others in different contexts</a:t>
            </a:r>
            <a:r>
              <a:rPr lang="en-GB" dirty="0"/>
              <a:t>.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child is not seen as a lone learner but as a part of a group.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David, </a:t>
            </a:r>
            <a:r>
              <a:rPr lang="en-GB" sz="1000" i="1" dirty="0" err="1">
                <a:solidFill>
                  <a:schemeClr val="accent1">
                    <a:lumMod val="75000"/>
                  </a:schemeClr>
                </a:solidFill>
              </a:rPr>
              <a:t>Goouch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 &amp; Powell (2016)</a:t>
            </a:r>
            <a:endParaRPr lang="en-GB" sz="11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245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163F7-83E1-A782-CFB8-A411FB69A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100" b="1" i="1" dirty="0">
                <a:solidFill>
                  <a:schemeClr val="accent1">
                    <a:lumMod val="75000"/>
                  </a:schemeClr>
                </a:solidFill>
              </a:rPr>
              <a:t>Impact of Social Learning on Cognitive Development (Vygotsky)</a:t>
            </a: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75761-4C2E-7609-DF9F-5BE326259B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err="1"/>
              <a:t>Meddyliwch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pan </a:t>
            </a:r>
            <a:r>
              <a:rPr lang="en-GB" dirty="0" err="1"/>
              <a:t>wnaethoch</a:t>
            </a:r>
            <a:r>
              <a:rPr lang="en-GB" dirty="0"/>
              <a:t> chi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Lego neu jig-so at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A </a:t>
            </a:r>
            <a:r>
              <a:rPr lang="en-GB" dirty="0" err="1"/>
              <a:t>wnaeth</a:t>
            </a:r>
            <a:r>
              <a:rPr lang="en-GB" dirty="0"/>
              <a:t> </a:t>
            </a:r>
            <a:r>
              <a:rPr lang="en-GB" dirty="0" err="1"/>
              <a:t>rhywun</a:t>
            </a:r>
            <a:r>
              <a:rPr lang="en-GB" dirty="0"/>
              <a:t> </a:t>
            </a:r>
            <a:r>
              <a:rPr lang="en-GB" dirty="0" err="1"/>
              <a:t>fodelu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neu a </a:t>
            </a:r>
            <a:r>
              <a:rPr lang="en-GB" dirty="0" err="1"/>
              <a:t>wnaethoch</a:t>
            </a:r>
            <a:r>
              <a:rPr lang="en-GB" dirty="0"/>
              <a:t> chi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pen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?</a:t>
            </a:r>
          </a:p>
          <a:p>
            <a:pPr lvl="0"/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o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mywyd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riant, </a:t>
            </a:r>
            <a:r>
              <a:rPr lang="en-GB" dirty="0" err="1"/>
              <a:t>gofalwr</a:t>
            </a:r>
            <a:r>
              <a:rPr lang="en-GB" dirty="0"/>
              <a:t>, </a:t>
            </a:r>
            <a:r>
              <a:rPr lang="en-GB" dirty="0" err="1"/>
              <a:t>athro</a:t>
            </a:r>
            <a:r>
              <a:rPr lang="en-GB" dirty="0"/>
              <a:t> neu </a:t>
            </a:r>
            <a:r>
              <a:rPr lang="en-GB" dirty="0" err="1"/>
              <a:t>rywun</a:t>
            </a:r>
            <a:r>
              <a:rPr lang="en-GB" dirty="0"/>
              <a:t> </a:t>
            </a:r>
            <a:r>
              <a:rPr lang="en-GB" dirty="0" err="1"/>
              <a:t>hŷn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DBB875-4F57-214E-6799-C4A58A64F2A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Think back to when you learned how to put together Lego or a jigsaw.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Did someone model this to you or did you learn it alone?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Most learning that takes place in a child’s life is through a parent, caregiver, teacher or someone with a more experience and/or better understanding.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7098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7D046-C99B-A9C3-683F-D6FE83B81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More Knowledgeable Other (MKO)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3A1B7-9686-2B9B-A4A2-B52F79D327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lvl="0"/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Gwybodus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(MKO) – </a:t>
            </a:r>
            <a:r>
              <a:rPr lang="en-GB" dirty="0" err="1"/>
              <a:t>Rhywun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â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deialog</a:t>
            </a:r>
            <a:r>
              <a:rPr lang="en-GB" dirty="0"/>
              <a:t> </a:t>
            </a:r>
            <a:r>
              <a:rPr lang="en-GB" dirty="0" err="1"/>
              <a:t>gydweithredol</a:t>
            </a:r>
            <a:r>
              <a:rPr lang="en-GB" dirty="0"/>
              <a:t> a </a:t>
            </a:r>
            <a:r>
              <a:rPr lang="en-GB" dirty="0" err="1"/>
              <a:t>chydweithredol</a:t>
            </a:r>
            <a:endParaRPr lang="en-GB" dirty="0"/>
          </a:p>
          <a:p>
            <a:pPr lvl="0"/>
            <a:r>
              <a:rPr lang="en-GB" dirty="0"/>
              <a:t>Pan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</a:p>
          <a:p>
            <a:pPr marL="0" lvl="0" indent="0" algn="r">
              <a:buNone/>
            </a:pPr>
            <a:r>
              <a:rPr lang="en-GB" sz="1100" dirty="0"/>
              <a:t>Saracho (2023)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7AA24D-2EC1-050E-465A-93050C093B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cs typeface="Times New Roman" panose="02020603050405020304" pitchFamily="18" charset="0"/>
              </a:rPr>
              <a:t>More Knowledgeable Other (MKO) – Someone who has a better understanding of the subject.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Social interaction involves cooperative and collaborative dialogue</a:t>
            </a:r>
          </a:p>
          <a:p>
            <a:pPr marL="571500" indent="-571500"/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When this happens, cognitive development takes place </a:t>
            </a:r>
            <a:r>
              <a:rPr lang="en-GB" sz="800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Saracho (2023)</a:t>
            </a:r>
            <a:endParaRPr lang="en-GB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336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9FDBA-C452-D48A-3F4B-D5FFC196D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 err="1"/>
              <a:t>Ymarfer</a:t>
            </a:r>
            <a:r>
              <a:rPr lang="en-GB" b="1" dirty="0"/>
              <a:t> </a:t>
            </a:r>
            <a:r>
              <a:rPr lang="en-GB" b="1" dirty="0" err="1"/>
              <a:t>Cynhwysol</a:t>
            </a:r>
            <a:r>
              <a:rPr lang="en-GB" b="1" dirty="0"/>
              <a:t> </a:t>
            </a:r>
            <a:r>
              <a:rPr lang="en-GB" b="1" dirty="0" err="1"/>
              <a:t>Trwy'r</a:t>
            </a:r>
            <a:r>
              <a:rPr lang="en-GB" b="1" dirty="0"/>
              <a:t> MKO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Inclusive Practice Through the MKO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28987-38FE-8395-8BA4-DFE735E315F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Gallai'r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Gwybodus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:</a:t>
            </a:r>
          </a:p>
          <a:p>
            <a:pPr lvl="0"/>
            <a:r>
              <a:rPr lang="en-GB" dirty="0" err="1"/>
              <a:t>athrawes</a:t>
            </a:r>
            <a:endParaRPr lang="en-GB" dirty="0"/>
          </a:p>
          <a:p>
            <a:pPr lvl="0"/>
            <a:r>
              <a:rPr lang="en-GB" dirty="0" err="1"/>
              <a:t>cynorthwy-ydd</a:t>
            </a:r>
            <a:r>
              <a:rPr lang="en-GB" dirty="0"/>
              <a:t> </a:t>
            </a:r>
            <a:r>
              <a:rPr lang="en-GB" dirty="0" err="1"/>
              <a:t>addysgu</a:t>
            </a:r>
            <a:endParaRPr lang="en-GB" dirty="0"/>
          </a:p>
          <a:p>
            <a:pPr lvl="0"/>
            <a:r>
              <a:rPr lang="en-GB" dirty="0" err="1"/>
              <a:t>cyfoedion</a:t>
            </a:r>
            <a:endParaRPr lang="en-GB" dirty="0"/>
          </a:p>
          <a:p>
            <a:pPr lvl="0"/>
            <a:r>
              <a:rPr lang="en-GB" dirty="0" err="1"/>
              <a:t>aelod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teulu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Mae </a:t>
            </a:r>
            <a:r>
              <a:rPr lang="en-GB" b="1" dirty="0" err="1"/>
              <a:t>ymarfer</a:t>
            </a:r>
            <a:r>
              <a:rPr lang="en-GB" b="1" dirty="0"/>
              <a:t> </a:t>
            </a:r>
            <a:r>
              <a:rPr lang="en-GB" b="1" dirty="0" err="1"/>
              <a:t>cynhwysol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digwydd</a:t>
            </a:r>
            <a:r>
              <a:rPr lang="en-GB" b="1" dirty="0"/>
              <a:t> pan </a:t>
            </a:r>
            <a:r>
              <a:rPr lang="en-GB" b="1" dirty="0" err="1"/>
              <a:t>fydd</a:t>
            </a:r>
            <a:r>
              <a:rPr lang="en-GB" b="1" dirty="0"/>
              <a:t> </a:t>
            </a:r>
            <a:r>
              <a:rPr lang="en-GB" b="1" dirty="0" err="1"/>
              <a:t>cymorth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cael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deilwra</a:t>
            </a:r>
            <a:r>
              <a:rPr lang="en-GB" b="1" dirty="0"/>
              <a:t> </a:t>
            </a:r>
            <a:r>
              <a:rPr lang="en-GB" b="1" dirty="0" err="1"/>
              <a:t>a'i</a:t>
            </a:r>
            <a:r>
              <a:rPr lang="en-GB" b="1" dirty="0"/>
              <a:t> </a:t>
            </a:r>
            <a:r>
              <a:rPr lang="en-GB" b="1" dirty="0" err="1"/>
              <a:t>leihau'n</a:t>
            </a:r>
            <a:r>
              <a:rPr lang="en-GB" b="1" dirty="0"/>
              <a:t> </a:t>
            </a:r>
            <a:r>
              <a:rPr lang="en-GB" b="1" dirty="0" err="1"/>
              <a:t>raddol</a:t>
            </a:r>
            <a:r>
              <a:rPr lang="en-GB" b="1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E209CE-5A09-FDA7-E05A-981E38EE88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More Knowledgeable Other could be: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teacher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teaching assistant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peer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family member</a:t>
            </a:r>
          </a:p>
          <a:p>
            <a:pPr marL="0" indent="0">
              <a:buNone/>
            </a:pP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Inclusive practice occurs when support is tailored and gradually reduced.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9273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070E8-251D-8B60-2918-12D6D7F5D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Zone of Proximal Development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2A988B-35ED-F00C-8BC1-57135BB09D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Mae ZPD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y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yr </a:t>
            </a:r>
            <a:r>
              <a:rPr lang="en-GB" dirty="0" err="1"/>
              <a:t>hyn</a:t>
            </a:r>
            <a:r>
              <a:rPr lang="en-GB" dirty="0"/>
              <a:t> y gall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gymorth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gallant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chefnogaeth</a:t>
            </a:r>
            <a:r>
              <a:rPr lang="en-GB" dirty="0"/>
              <a:t> MKO (</a:t>
            </a:r>
            <a:r>
              <a:rPr lang="en-GB" dirty="0" err="1"/>
              <a:t>oedolyn</a:t>
            </a:r>
            <a:r>
              <a:rPr lang="en-GB" dirty="0"/>
              <a:t> neu </a:t>
            </a:r>
            <a:r>
              <a:rPr lang="en-GB" dirty="0" err="1"/>
              <a:t>blentyn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alt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ZPD shows the difference between what a child can do without help and what they can achieve with the support of an MKO (an adult or another child)</a:t>
            </a:r>
          </a:p>
          <a:p>
            <a:pPr marL="0" indent="0" algn="r">
              <a:buNone/>
            </a:pPr>
            <a:r>
              <a:rPr lang="en-GB" altLang="en-US" sz="800" i="1" dirty="0">
                <a:solidFill>
                  <a:schemeClr val="accent1">
                    <a:lumMod val="75000"/>
                  </a:schemeClr>
                </a:solidFill>
              </a:rPr>
              <a:t>Vygotsky (1978)</a:t>
            </a: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endParaRPr lang="en-GB" dirty="0"/>
          </a:p>
        </p:txBody>
      </p:sp>
      <p:pic>
        <p:nvPicPr>
          <p:cNvPr id="6" name="Content Placeholder 5" descr="Adult man supporting a child using a laptop&#10;">
            <a:extLst>
              <a:ext uri="{FF2B5EF4-FFF2-40B4-BE49-F238E27FC236}">
                <a16:creationId xmlns:a16="http://schemas.microsoft.com/office/drawing/2014/main" id="{6D15E4F5-54E6-789F-6D2E-56096B068CF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75114" y="2044931"/>
            <a:ext cx="3447010" cy="2903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126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A333C-6A55-45DD-BDE9-BBE2647FC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ZPD and Scaffolding  </a:t>
            </a:r>
            <a:r>
              <a:rPr lang="en-GB" sz="1000" b="1" i="1" dirty="0">
                <a:solidFill>
                  <a:schemeClr val="accent1">
                    <a:lumMod val="75000"/>
                  </a:schemeClr>
                </a:solidFill>
              </a:rPr>
              <a:t>Bruce (2012)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    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BEBDD6-D3B0-48F4-9F63-630A0F456F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1246" y="1630133"/>
            <a:ext cx="9313653" cy="4402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229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2567B-86BE-718B-6982-1C53CCD19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/>
              <a:t>Pam </a:t>
            </a:r>
            <a:r>
              <a:rPr lang="en-GB" b="1" dirty="0" err="1"/>
              <a:t>mae'r</a:t>
            </a:r>
            <a:r>
              <a:rPr lang="en-GB" b="1" dirty="0"/>
              <a:t> ZPD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bwysig</a:t>
            </a:r>
            <a:r>
              <a:rPr lang="en-GB" b="1" dirty="0"/>
              <a:t> 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Why the ZPD Matters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F8544-1CC3-2210-E68D-BC9E502531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 err="1"/>
              <a:t>Cydran</a:t>
            </a:r>
            <a:r>
              <a:rPr lang="en-GB" b="1" dirty="0"/>
              <a:t> 1:</a:t>
            </a:r>
          </a:p>
          <a:p>
            <a:pPr marL="0" indent="0">
              <a:buNone/>
            </a:pPr>
            <a:r>
              <a:rPr lang="en-GB" b="1" dirty="0"/>
              <a:t>Nodi:</a:t>
            </a:r>
          </a:p>
          <a:p>
            <a:pPr lvl="0"/>
            <a:r>
              <a:rPr lang="en-GB" dirty="0"/>
              <a:t>Beth all y </a:t>
            </a:r>
            <a:r>
              <a:rPr lang="en-GB" dirty="0" err="1"/>
              <a:t>dysgwr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?</a:t>
            </a:r>
          </a:p>
          <a:p>
            <a:pPr lvl="0"/>
            <a:r>
              <a:rPr lang="en-GB" dirty="0"/>
              <a:t>Beth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chefnogaeth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b="1" dirty="0" err="1"/>
              <a:t>Cydran</a:t>
            </a:r>
            <a:r>
              <a:rPr lang="en-GB" b="1" dirty="0"/>
              <a:t> 2:</a:t>
            </a:r>
          </a:p>
          <a:p>
            <a:pPr marL="0" indent="0">
              <a:buNone/>
            </a:pPr>
            <a:r>
              <a:rPr lang="en-GB" b="1" dirty="0" err="1"/>
              <a:t>Gwerthuso</a:t>
            </a:r>
            <a:r>
              <a:rPr lang="en-GB" b="1" dirty="0"/>
              <a:t>:</a:t>
            </a:r>
          </a:p>
          <a:p>
            <a:pPr marL="0" indent="0">
              <a:buNone/>
            </a:pPr>
            <a:r>
              <a:rPr lang="en-GB" b="1" dirty="0" err="1"/>
              <a:t>Cryfderau</a:t>
            </a:r>
            <a:endParaRPr lang="en-GB" b="1" dirty="0"/>
          </a:p>
          <a:p>
            <a:pPr lvl="0"/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Ymatebol</a:t>
            </a:r>
            <a:endParaRPr lang="en-GB" dirty="0"/>
          </a:p>
          <a:p>
            <a:pPr lvl="0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bersonoli</a:t>
            </a:r>
            <a:endParaRPr lang="en-GB" dirty="0"/>
          </a:p>
          <a:p>
            <a:pPr lvl="0"/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cynhwysiant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Cyfyngiadau</a:t>
            </a:r>
            <a:endParaRPr lang="en-GB" b="1" dirty="0"/>
          </a:p>
          <a:p>
            <a:pPr lvl="0"/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gywir</a:t>
            </a:r>
            <a:endParaRPr lang="en-GB" dirty="0"/>
          </a:p>
          <a:p>
            <a:pPr lvl="0"/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medrus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E23141-D647-C644-983A-1AD07982AB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Component 1: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Identify: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can the learner do independently?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can they do with support?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Component 2: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Evaluate: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Strengths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responsive support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personalised learning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promotes inclusion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Limitations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difficult to identify accurately the level of support required/given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requires skilled practitioners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01103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3F5E2-5636-D183-970F-5665E1704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The importance of language in Vygotsky’s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21CC8-7BAB-1E7D-6326-25E8CD2090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Iaith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trosglwyddo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bob un </a:t>
            </a:r>
            <a:r>
              <a:rPr lang="en-GB" dirty="0" err="1"/>
              <a:t>ohonom</a:t>
            </a:r>
            <a:r>
              <a:rPr lang="en-GB" dirty="0"/>
              <a:t> </a:t>
            </a:r>
            <a:r>
              <a:rPr lang="en-GB" dirty="0" err="1"/>
              <a:t>araith</a:t>
            </a:r>
            <a:r>
              <a:rPr lang="en-GB" dirty="0"/>
              <a:t> </a:t>
            </a:r>
            <a:r>
              <a:rPr lang="en-GB" dirty="0" err="1"/>
              <a:t>breifat</a:t>
            </a:r>
            <a:r>
              <a:rPr lang="en-GB" dirty="0"/>
              <a:t> (</a:t>
            </a:r>
            <a:r>
              <a:rPr lang="en-GB" dirty="0" err="1"/>
              <a:t>lleferydd</a:t>
            </a:r>
            <a:r>
              <a:rPr lang="en-GB" dirty="0"/>
              <a:t> </a:t>
            </a:r>
            <a:r>
              <a:rPr lang="en-GB" dirty="0" err="1"/>
              <a:t>mewnol</a:t>
            </a:r>
            <a:r>
              <a:rPr lang="en-GB" dirty="0"/>
              <a:t>)</a:t>
            </a:r>
          </a:p>
          <a:p>
            <a:pPr lvl="0"/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leferydd</a:t>
            </a:r>
            <a:r>
              <a:rPr lang="en-GB" dirty="0"/>
              <a:t> </a:t>
            </a:r>
            <a:r>
              <a:rPr lang="en-GB" dirty="0" err="1"/>
              <a:t>preifat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a </a:t>
            </a:r>
            <a:r>
              <a:rPr lang="en-GB" dirty="0" err="1"/>
              <a:t>strategaethau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cynorthwyo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leferydd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(</a:t>
            </a:r>
            <a:r>
              <a:rPr lang="en-GB" dirty="0" err="1"/>
              <a:t>deialog</a:t>
            </a:r>
            <a:r>
              <a:rPr lang="en-GB" dirty="0"/>
              <a:t> ag </a:t>
            </a:r>
            <a:r>
              <a:rPr lang="en-GB" dirty="0" err="1"/>
              <a:t>eraill</a:t>
            </a:r>
            <a:r>
              <a:rPr lang="en-GB" dirty="0"/>
              <a:t>) </a:t>
            </a:r>
            <a:r>
              <a:rPr lang="en-GB" dirty="0" err="1"/>
              <a:t>mae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. </a:t>
            </a:r>
          </a:p>
          <a:p>
            <a:pPr marL="0" lvl="0" indent="0" algn="r">
              <a:buNone/>
            </a:pPr>
            <a:r>
              <a:rPr lang="en-GB" sz="1200" dirty="0"/>
              <a:t>Blakemore &amp; Frith (2005)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D1FAEC-9853-DCF3-A2A0-10D626FD4FB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Language is the main way that adults transmit information to children.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We all have private speech (internal speech)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Through internal speech children plan activities and strategies. This aids their cognitive development.</a:t>
            </a:r>
          </a:p>
          <a:p>
            <a:pPr marL="457200" indent="-45720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Through external speech (dialogue with others) children communicate their understanding. </a:t>
            </a:r>
            <a:r>
              <a:rPr lang="en-GB" sz="900" i="1" dirty="0">
                <a:solidFill>
                  <a:schemeClr val="accent1">
                    <a:lumMod val="75000"/>
                  </a:schemeClr>
                </a:solidFill>
              </a:rPr>
              <a:t>Blakemore &amp; Frith (2005)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8222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793F5-F1CB-F43F-DA3E-78459A957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  <a:t>Examples of Social Constructivism in classrooms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21A4D-0501-C99D-04B9-C301276520A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dirty="0" err="1"/>
              <a:t>Rôl</a:t>
            </a:r>
            <a:r>
              <a:rPr lang="en-GB" dirty="0"/>
              <a:t> yr MKO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neu'r</a:t>
            </a:r>
            <a:r>
              <a:rPr lang="en-GB" dirty="0"/>
              <a:t> TA.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ysgogi'r</a:t>
            </a:r>
            <a:r>
              <a:rPr lang="en-GB" dirty="0"/>
              <a:t> </a:t>
            </a:r>
            <a:r>
              <a:rPr lang="en-GB" dirty="0" err="1"/>
              <a:t>ddeialog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ysgogi'r</a:t>
            </a:r>
            <a:r>
              <a:rPr lang="en-GB" dirty="0"/>
              <a:t> </a:t>
            </a:r>
            <a:r>
              <a:rPr lang="en-GB" dirty="0" err="1"/>
              <a:t>myfyriwr</a:t>
            </a:r>
            <a:r>
              <a:rPr lang="en-GB" dirty="0"/>
              <a:t>. Pan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, </a:t>
            </a:r>
            <a:r>
              <a:rPr lang="en-GB" dirty="0" err="1"/>
              <a:t>fe'i</a:t>
            </a:r>
            <a:r>
              <a:rPr lang="en-GB" dirty="0"/>
              <a:t> </a:t>
            </a:r>
            <a:r>
              <a:rPr lang="en-GB" dirty="0" err="1"/>
              <a:t>gelwir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sgaffaldiau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cydweithredol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MKO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gyfoedion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, Paru, </a:t>
            </a:r>
            <a:r>
              <a:rPr lang="en-GB" dirty="0" err="1"/>
              <a:t>Rhannu</a:t>
            </a:r>
            <a:r>
              <a:rPr lang="en-GB" dirty="0"/>
              <a:t>;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toesennau</a:t>
            </a:r>
            <a:r>
              <a:rPr lang="en-GB" dirty="0"/>
              <a:t>; </a:t>
            </a:r>
            <a:r>
              <a:rPr lang="en-GB" dirty="0" err="1"/>
              <a:t>Arbenigwyr</a:t>
            </a:r>
            <a:r>
              <a:rPr lang="en-GB" dirty="0"/>
              <a:t> jig-so)</a:t>
            </a:r>
          </a:p>
          <a:p>
            <a:pPr lvl="0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brosiectau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prosiectau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staff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gynghorwyr</a:t>
            </a:r>
            <a:r>
              <a:rPr lang="en-GB" dirty="0"/>
              <a:t>/</a:t>
            </a:r>
            <a:r>
              <a:rPr lang="en-GB" dirty="0" err="1"/>
              <a:t>hwyluswyr</a:t>
            </a:r>
            <a:endParaRPr lang="en-GB" dirty="0"/>
          </a:p>
          <a:p>
            <a:pPr lvl="0"/>
            <a:r>
              <a:rPr lang="en-GB" dirty="0"/>
              <a:t>Mae </a:t>
            </a:r>
            <a:r>
              <a:rPr lang="en-GB" dirty="0" err="1"/>
              <a:t>gwallau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hannog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na'u</a:t>
            </a:r>
            <a:r>
              <a:rPr lang="en-GB" dirty="0"/>
              <a:t> </a:t>
            </a:r>
            <a:r>
              <a:rPr lang="en-GB" dirty="0" err="1"/>
              <a:t>lleihau</a:t>
            </a:r>
            <a:r>
              <a:rPr lang="en-GB" dirty="0"/>
              <a:t> neu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hosgoi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 Mae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â'u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profi</a:t>
            </a:r>
            <a:r>
              <a:rPr lang="en-GB" dirty="0"/>
              <a:t> am </a:t>
            </a:r>
            <a:r>
              <a:rPr lang="en-GB" dirty="0" err="1"/>
              <a:t>hyfywedd</a:t>
            </a:r>
            <a:r>
              <a:rPr lang="en-GB" dirty="0"/>
              <a:t>. </a:t>
            </a:r>
          </a:p>
          <a:p>
            <a:pPr lvl="0"/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- gall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ryngweithio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ddysgu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newydd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5938AF-1CE9-56C4-5697-DE0B42CF13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lvl="0"/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The role of the MKO in classrooms is usually the teachers or TA. They stimulate the dialogue and motivate the student. When this is planned, it is known as scaffolding.</a:t>
            </a: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Collaborative learning where the MKO is a peer (e.g. Think, Pair, Share; Doughnut sharing; Jigsaw experts)</a:t>
            </a: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Project-based learning where children pursue their own projects and the teaching staff are advisors/facilitators</a:t>
            </a: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Errors are encouraged rather than minimised or avoided.</a:t>
            </a:r>
          </a:p>
          <a:p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 Learners come up with their own questions, make their own theories and test them for viability. </a:t>
            </a: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Not all learning takes place in schools - any social interaction can lead to learning and new understanding</a:t>
            </a: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600" i="1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89031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A6888-8EA8-FCDA-28A2-2F40ACF55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 connection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6985C-782B-74C6-81CB-8C21D553A6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Elfen 1 (</a:t>
            </a:r>
            <a:r>
              <a:rPr lang="en-GB" b="1" dirty="0" err="1"/>
              <a:t>Proffil</a:t>
            </a:r>
            <a:r>
              <a:rPr lang="en-GB" b="1" dirty="0"/>
              <a:t> </a:t>
            </a:r>
            <a:r>
              <a:rPr lang="en-GB" b="1" dirty="0" err="1"/>
              <a:t>Disgybl</a:t>
            </a:r>
            <a:r>
              <a:rPr lang="en-GB" b="1" dirty="0"/>
              <a:t>):</a:t>
            </a:r>
            <a:endParaRPr lang="en-GB" dirty="0"/>
          </a:p>
          <a:p>
            <a:pPr marL="0" indent="0">
              <a:buNone/>
            </a:pPr>
            <a:r>
              <a:rPr lang="en-GB" i="1" dirty="0"/>
              <a:t>Gall </a:t>
            </a:r>
            <a:r>
              <a:rPr lang="en-GB" i="1" dirty="0" err="1"/>
              <a:t>dysgwr</a:t>
            </a:r>
            <a:r>
              <a:rPr lang="en-GB" i="1" dirty="0"/>
              <a:t> </a:t>
            </a:r>
            <a:r>
              <a:rPr lang="en-GB" i="1" dirty="0" err="1"/>
              <a:t>sy'n</a:t>
            </a:r>
            <a:r>
              <a:rPr lang="en-GB" i="1" dirty="0"/>
              <a:t> </a:t>
            </a:r>
            <a:r>
              <a:rPr lang="en-GB" i="1" dirty="0" err="1"/>
              <a:t>cael</a:t>
            </a:r>
            <a:r>
              <a:rPr lang="en-GB" i="1" dirty="0"/>
              <a:t> </a:t>
            </a:r>
            <a:r>
              <a:rPr lang="en-GB" i="1" dirty="0" err="1"/>
              <a:t>trafferth</a:t>
            </a:r>
            <a:r>
              <a:rPr lang="en-GB" i="1" dirty="0"/>
              <a:t> </a:t>
            </a:r>
            <a:r>
              <a:rPr lang="en-GB" i="1" dirty="0" err="1"/>
              <a:t>cwblhau</a:t>
            </a:r>
            <a:r>
              <a:rPr lang="en-GB" i="1" dirty="0"/>
              <a:t> </a:t>
            </a:r>
            <a:r>
              <a:rPr lang="en-GB" i="1" dirty="0" err="1"/>
              <a:t>tasgau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annibynnol</a:t>
            </a:r>
            <a:r>
              <a:rPr lang="en-GB" i="1" dirty="0"/>
              <a:t> </a:t>
            </a:r>
            <a:r>
              <a:rPr lang="en-GB" i="1" dirty="0" err="1"/>
              <a:t>elwa</a:t>
            </a:r>
            <a:r>
              <a:rPr lang="en-GB" i="1" dirty="0"/>
              <a:t> o: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cefnogaeth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Parth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Agosaf</a:t>
            </a:r>
            <a:r>
              <a:rPr lang="en-GB" dirty="0"/>
              <a:t> (ZPD)</a:t>
            </a:r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sgaffaldiau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a </a:t>
            </a:r>
            <a:r>
              <a:rPr lang="en-GB" dirty="0" err="1"/>
              <a:t>chynorthwywyr</a:t>
            </a:r>
            <a:r>
              <a:rPr lang="en-GB" dirty="0"/>
              <a:t> </a:t>
            </a:r>
            <a:r>
              <a:rPr lang="en-GB" dirty="0" err="1"/>
              <a:t>addysgu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gymheiriaid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cydweithredol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cwestiynu</a:t>
            </a:r>
            <a:r>
              <a:rPr lang="en-GB" dirty="0"/>
              <a:t> a </a:t>
            </a:r>
            <a:r>
              <a:rPr lang="en-GB" dirty="0" err="1"/>
              <a:t>deialog</a:t>
            </a:r>
            <a:r>
              <a:rPr lang="en-GB" dirty="0"/>
              <a:t> dan </a:t>
            </a:r>
            <a:r>
              <a:rPr lang="en-GB" dirty="0" err="1"/>
              <a:t>arweiniad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strwythuredig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ddweud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meddwl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Cydran</a:t>
            </a:r>
            <a:r>
              <a:rPr lang="en-GB" b="1" dirty="0"/>
              <a:t> 2 (</a:t>
            </a:r>
            <a:r>
              <a:rPr lang="en-GB" b="1" dirty="0" err="1"/>
              <a:t>Traethawd</a:t>
            </a:r>
            <a:r>
              <a:rPr lang="en-GB" b="1" dirty="0"/>
              <a:t>):</a:t>
            </a:r>
            <a:endParaRPr lang="en-GB" dirty="0"/>
          </a:p>
          <a:p>
            <a:pPr marL="0" indent="0">
              <a:buNone/>
            </a:pPr>
            <a:r>
              <a:rPr lang="en-GB" i="1" dirty="0" err="1"/>
              <a:t>Meddyliwch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feirniadol</a:t>
            </a:r>
            <a:r>
              <a:rPr lang="en-GB" i="1" dirty="0"/>
              <a:t>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• 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bob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• Pa mor </a:t>
            </a:r>
            <a:r>
              <a:rPr lang="en-GB" dirty="0" err="1"/>
              <a:t>hawdd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ZPD </a:t>
            </a:r>
            <a:r>
              <a:rPr lang="en-GB" dirty="0" err="1"/>
              <a:t>dysgwr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• A all </a:t>
            </a:r>
            <a:r>
              <a:rPr lang="en-GB" dirty="0" err="1"/>
              <a:t>gormod</a:t>
            </a:r>
            <a:r>
              <a:rPr lang="en-GB" dirty="0"/>
              <a:t> o </a:t>
            </a:r>
            <a:r>
              <a:rPr lang="en-GB" dirty="0" err="1"/>
              <a:t>gefnogaeth</a:t>
            </a:r>
            <a:r>
              <a:rPr lang="en-GB" dirty="0"/>
              <a:t> </a:t>
            </a:r>
            <a:r>
              <a:rPr lang="en-GB" dirty="0" err="1"/>
              <a:t>leihau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• A </a:t>
            </a:r>
            <a:r>
              <a:rPr lang="en-GB" dirty="0" err="1"/>
              <a:t>yw</a:t>
            </a:r>
            <a:r>
              <a:rPr lang="en-GB" dirty="0"/>
              <a:t> Vygotsky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digon</a:t>
            </a:r>
            <a:r>
              <a:rPr lang="en-GB" dirty="0"/>
              <a:t> o </a:t>
            </a:r>
            <a:r>
              <a:rPr lang="en-GB" dirty="0" err="1"/>
              <a:t>bwyslais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230A2-5A9E-7A2E-6784-F2E8C7A1ECF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For Component 1 (Pupil Profile):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 learner who struggles to complete tasks independently may benefit from: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support within their Zone of Proximal Development (ZPD)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scaffolding from teachers and teaching assistants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peer support and collaborative learning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guided questioning and dialogue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structured group work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opportunities to verbalise their thinking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For Component 2 (Essay):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Think critically: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Does social interaction always improve learning?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How easy is it to accurately identify a learner's ZPD?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Can too much support reduce independence?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• Does Vygotsky place enough emphasis on individual learning?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746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BED8D-8D01-5E54-3793-F11B02860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607" y="500062"/>
            <a:ext cx="10515600" cy="1325563"/>
          </a:xfrm>
        </p:spPr>
        <p:txBody>
          <a:bodyPr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b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  <a:t>Task:</a:t>
            </a:r>
            <a:br>
              <a:rPr lang="en-GB" sz="2400" b="1" i="1" kern="100" dirty="0"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  <a:t>Think of a learner.</a:t>
            </a: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Identify 2 support strategies &amp; how they are linked to theory</a:t>
            </a:r>
            <a:r>
              <a:rPr lang="en-GB" sz="2400" b="1" i="1" kern="100" dirty="0">
                <a:solidFill>
                  <a:schemeClr val="accent1">
                    <a:lumMod val="75000"/>
                  </a:schemeClr>
                </a:solidFill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  <a:br>
              <a:rPr lang="en-GB" sz="2400" b="1" i="1" kern="100" dirty="0">
                <a:latin typeface="+mn-lt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2400" b="1" i="1" dirty="0">
              <a:latin typeface="+mn-lt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930F220-B78C-0DCB-6B90-DC2D6AE81C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6168139"/>
              </p:ext>
            </p:extLst>
          </p:nvPr>
        </p:nvGraphicFramePr>
        <p:xfrm>
          <a:off x="838200" y="1825625"/>
          <a:ext cx="10515597" cy="2199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2526424699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046819105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5812881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SUPPORT STRATEGY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LINKS TO THE LEARNING THEORY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15167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VYGOTSKY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6349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8784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98818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94279-5F11-4BF4-B53E-6118A2860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Cyfeiriadau</a:t>
            </a:r>
            <a:r>
              <a:rPr lang="en-GB" b="1" dirty="0"/>
              <a:t>/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2497E-0DA3-4AA3-98DB-A3F3330D7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1800" dirty="0"/>
              <a:t>Blakemore S-J. &amp; Frith U. (2005). </a:t>
            </a:r>
            <a:r>
              <a:rPr lang="en-GB" altLang="en-US" sz="1800" i="1" dirty="0"/>
              <a:t>The Learning Brain. </a:t>
            </a:r>
            <a:r>
              <a:rPr lang="en-GB" altLang="en-US" sz="1800" dirty="0"/>
              <a:t>Oxford. Blackwell</a:t>
            </a:r>
          </a:p>
          <a:p>
            <a:pPr marL="0" indent="0">
              <a:buNone/>
            </a:pPr>
            <a:r>
              <a:rPr lang="en-GB" sz="1800" dirty="0"/>
              <a:t>Bruce, T. (2012). </a:t>
            </a:r>
            <a:r>
              <a:rPr lang="en-GB" sz="1800" i="1" dirty="0"/>
              <a:t>Early childhood practice</a:t>
            </a:r>
            <a:r>
              <a:rPr lang="en-GB" sz="1800" dirty="0"/>
              <a:t>. Los Angeles: SAGE.</a:t>
            </a:r>
          </a:p>
          <a:p>
            <a:pPr marL="0" indent="0">
              <a:buNone/>
            </a:pPr>
            <a:r>
              <a:rPr lang="en-GB" sz="1800" dirty="0"/>
              <a:t>David, T., </a:t>
            </a:r>
            <a:r>
              <a:rPr lang="en-GB" sz="1800" dirty="0" err="1"/>
              <a:t>Goouch</a:t>
            </a:r>
            <a:r>
              <a:rPr lang="en-GB" sz="1800" dirty="0"/>
              <a:t>, K. and Powell, S. (2016). </a:t>
            </a:r>
            <a:r>
              <a:rPr lang="en-GB" sz="1800" i="1" dirty="0"/>
              <a:t>The Routledge International Handbook of Philosophies 	and Theories of Early Childhood Education and Care</a:t>
            </a:r>
            <a:r>
              <a:rPr lang="en-GB" sz="1800" dirty="0"/>
              <a:t>. London: Routledge.</a:t>
            </a:r>
            <a:endParaRPr lang="en-GB" altLang="en-US" sz="1800" dirty="0"/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Pasqualetto, R.A., Lohr, S. &amp; Stoltz, T. (2015)</a:t>
            </a:r>
            <a:r>
              <a:rPr lang="en-GB" sz="1800" i="1" dirty="0">
                <a:solidFill>
                  <a:srgbClr val="000000"/>
                </a:solidFill>
                <a:ea typeface="Roboto"/>
                <a:cs typeface="Roboto"/>
              </a:rPr>
              <a:t> Skinner and Vygotsky's Understanding of Resilience in the School Environment</a:t>
            </a: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. </a:t>
            </a:r>
            <a:r>
              <a:rPr lang="en-GB" sz="1800" dirty="0" err="1">
                <a:solidFill>
                  <a:srgbClr val="000000"/>
                </a:solidFill>
                <a:ea typeface="Roboto"/>
                <a:cs typeface="Roboto"/>
              </a:rPr>
              <a:t>Ar</a:t>
            </a: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 </a:t>
            </a:r>
            <a:r>
              <a:rPr lang="en-GB" sz="1800" dirty="0" err="1">
                <a:solidFill>
                  <a:srgbClr val="000000"/>
                </a:solidFill>
                <a:ea typeface="Roboto"/>
                <a:cs typeface="Roboto"/>
              </a:rPr>
              <a:t>gael</a:t>
            </a: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 </a:t>
            </a:r>
            <a:r>
              <a:rPr lang="en-GB" sz="1800" dirty="0" err="1">
                <a:solidFill>
                  <a:srgbClr val="000000"/>
                </a:solidFill>
                <a:ea typeface="Roboto"/>
                <a:cs typeface="Roboto"/>
              </a:rPr>
              <a:t>yn</a:t>
            </a: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/Available at </a:t>
            </a:r>
            <a:r>
              <a:rPr lang="en-GB" sz="1800" dirty="0">
                <a:solidFill>
                  <a:srgbClr val="000000"/>
                </a:solidFill>
                <a:ea typeface="+mn-lt"/>
                <a:cs typeface="+mn-lt"/>
                <a:hlinkClick r:id="rId2"/>
              </a:rPr>
              <a:t>(PDF) Skinner and Vygotsky's Understanding of Resilience in the School Environment</a:t>
            </a:r>
            <a:r>
              <a:rPr lang="en-GB" sz="1800" dirty="0">
                <a:solidFill>
                  <a:srgbClr val="000000"/>
                </a:solidFill>
                <a:ea typeface="+mn-lt"/>
                <a:cs typeface="+mn-lt"/>
              </a:rPr>
              <a:t> (</a:t>
            </a:r>
            <a:r>
              <a:rPr lang="en-GB" sz="1800" dirty="0" err="1">
                <a:solidFill>
                  <a:srgbClr val="000000"/>
                </a:solidFill>
                <a:ea typeface="+mn-lt"/>
                <a:cs typeface="+mn-lt"/>
              </a:rPr>
              <a:t>Cyrchwyd</a:t>
            </a:r>
            <a:r>
              <a:rPr lang="en-GB" sz="1800" dirty="0">
                <a:solidFill>
                  <a:srgbClr val="000000"/>
                </a:solidFill>
                <a:ea typeface="+mn-lt"/>
                <a:cs typeface="+mn-lt"/>
              </a:rPr>
              <a:t>/Accessed 21.07.2026)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Saracho, O.N. (2023) </a:t>
            </a:r>
            <a:r>
              <a:rPr lang="en-GB" sz="1800" i="1" dirty="0">
                <a:solidFill>
                  <a:srgbClr val="000000"/>
                </a:solidFill>
                <a:ea typeface="Roboto"/>
                <a:cs typeface="Roboto"/>
              </a:rPr>
              <a:t>Theories of Child Development &amp; Their Impact on Early Childhood Education &amp; Care. </a:t>
            </a:r>
            <a:r>
              <a:rPr lang="en-GB" sz="1800" dirty="0" err="1">
                <a:solidFill>
                  <a:srgbClr val="000000"/>
                </a:solidFill>
                <a:ea typeface="Roboto"/>
                <a:cs typeface="Roboto"/>
              </a:rPr>
              <a:t>Ar</a:t>
            </a: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 </a:t>
            </a:r>
            <a:r>
              <a:rPr lang="en-GB" sz="1800" dirty="0" err="1">
                <a:solidFill>
                  <a:srgbClr val="000000"/>
                </a:solidFill>
                <a:ea typeface="Roboto"/>
                <a:cs typeface="Roboto"/>
              </a:rPr>
              <a:t>gael</a:t>
            </a: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 </a:t>
            </a:r>
            <a:r>
              <a:rPr lang="en-GB" sz="1800" dirty="0" err="1">
                <a:solidFill>
                  <a:srgbClr val="000000"/>
                </a:solidFill>
                <a:ea typeface="Roboto"/>
                <a:cs typeface="Roboto"/>
              </a:rPr>
              <a:t>yn</a:t>
            </a: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/Available at </a:t>
            </a:r>
            <a:r>
              <a:rPr lang="en-GB" sz="1800" dirty="0">
                <a:solidFill>
                  <a:srgbClr val="000000"/>
                </a:solidFill>
                <a:ea typeface="+mn-lt"/>
                <a:cs typeface="+mn-lt"/>
                <a:hlinkClick r:id="rId3"/>
              </a:rPr>
              <a:t>Theories of Child Development and Their Impact on Early Childhood Education and Care</a:t>
            </a: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 (</a:t>
            </a:r>
            <a:r>
              <a:rPr lang="en-GB" sz="1800" dirty="0" err="1">
                <a:solidFill>
                  <a:srgbClr val="000000"/>
                </a:solidFill>
                <a:ea typeface="Roboto"/>
                <a:cs typeface="Roboto"/>
              </a:rPr>
              <a:t>Cyrchwyd</a:t>
            </a:r>
            <a:r>
              <a:rPr lang="en-GB" sz="1800" dirty="0">
                <a:solidFill>
                  <a:srgbClr val="000000"/>
                </a:solidFill>
                <a:ea typeface="Roboto"/>
                <a:cs typeface="Roboto"/>
              </a:rPr>
              <a:t>/Accessed 21.07.2026)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800" dirty="0"/>
              <a:t>Vygotsky, L.S. (1978) </a:t>
            </a:r>
            <a:r>
              <a:rPr lang="en-GB" sz="1800" i="1" dirty="0"/>
              <a:t>Mind in Society: The Development of Higher Psychological Processes</a:t>
            </a:r>
            <a:r>
              <a:rPr lang="en-GB" sz="1800" dirty="0"/>
              <a:t>. Cambridge, MA:</a:t>
            </a:r>
          </a:p>
          <a:p>
            <a:pPr fontAlgn="t">
              <a:lnSpc>
                <a:spcPts val="1500"/>
              </a:lnSpc>
              <a:buNone/>
            </a:pPr>
            <a:r>
              <a:rPr lang="en-GB" sz="1800" dirty="0"/>
              <a:t>Harvard University Press.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ea typeface="Roboto"/>
              <a:cs typeface="Roboto"/>
            </a:endParaRPr>
          </a:p>
          <a:p>
            <a:endParaRPr lang="en-GB" altLang="en-US" sz="2000" dirty="0"/>
          </a:p>
          <a:p>
            <a:endParaRPr lang="en-GB" alt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65765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1840</Words>
  <Application>Microsoft Office PowerPoint</Application>
  <PresentationFormat>Widescreen</PresentationFormat>
  <Paragraphs>209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Calibri Light</vt:lpstr>
      <vt:lpstr>Roboto</vt:lpstr>
      <vt:lpstr>Times New Roman</vt:lpstr>
      <vt:lpstr>Wingdings</vt:lpstr>
      <vt:lpstr>UWTSD Holding Page</vt:lpstr>
      <vt:lpstr>Accessible 2</vt:lpstr>
      <vt:lpstr>*Microsoft Translate has been used for some slides</vt:lpstr>
      <vt:lpstr>ECIE4018C  Nod                           Aim</vt:lpstr>
      <vt:lpstr>ECIE4008C  Deilliannau Dysgu’r Modwl                Learning Outcomes</vt:lpstr>
      <vt:lpstr>Asesu                          Assessment</vt:lpstr>
      <vt:lpstr>Heddiw Vygotsky:</vt:lpstr>
      <vt:lpstr>Today Vygotsky: Social Constructivism (Socio-Cultural theory)</vt:lpstr>
      <vt:lpstr> Vygotsky: Social Constructivism (Socio-Cultural theory)</vt:lpstr>
      <vt:lpstr>  Vygotsky: Social Constructivism (Socio-Cultural theory)</vt:lpstr>
      <vt:lpstr> Impact of Social Learning on Cognitive Development (Vygotsky)</vt:lpstr>
      <vt:lpstr>More Knowledgeable Other (MKO)</vt:lpstr>
      <vt:lpstr> Ymarfer Cynhwysol Trwy'r MKO Inclusive Practice Through the MKO </vt:lpstr>
      <vt:lpstr> Zone of Proximal Development</vt:lpstr>
      <vt:lpstr> ZPD and Scaffolding  Bruce (2012)     </vt:lpstr>
      <vt:lpstr> Pam mae'r ZPD yn bwysig  Why the ZPD Matters  </vt:lpstr>
      <vt:lpstr> The importance of language in Vygotsky’s theory</vt:lpstr>
      <vt:lpstr> Examples of Social Constructivism in classrooms</vt:lpstr>
      <vt:lpstr>Assessment connection</vt:lpstr>
      <vt:lpstr> Task: Think of a learner.  Identify 2 support strategies &amp; how they are linked to theory. </vt:lpstr>
      <vt:lpstr>Cyfeiriadau/References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16</cp:revision>
  <dcterms:created xsi:type="dcterms:W3CDTF">2022-06-22T10:03:12Z</dcterms:created>
  <dcterms:modified xsi:type="dcterms:W3CDTF">2026-09-16T11:04:17Z</dcterms:modified>
</cp:coreProperties>
</file>