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24"/>
  </p:notesMasterIdLst>
  <p:sldIdLst>
    <p:sldId id="309" r:id="rId2"/>
    <p:sldId id="256" r:id="rId3"/>
    <p:sldId id="258" r:id="rId4"/>
    <p:sldId id="289" r:id="rId5"/>
    <p:sldId id="300" r:id="rId6"/>
    <p:sldId id="301" r:id="rId7"/>
    <p:sldId id="310" r:id="rId8"/>
    <p:sldId id="303" r:id="rId9"/>
    <p:sldId id="291" r:id="rId10"/>
    <p:sldId id="292" r:id="rId11"/>
    <p:sldId id="302" r:id="rId12"/>
    <p:sldId id="293" r:id="rId13"/>
    <p:sldId id="294" r:id="rId14"/>
    <p:sldId id="304" r:id="rId15"/>
    <p:sldId id="295" r:id="rId16"/>
    <p:sldId id="305" r:id="rId17"/>
    <p:sldId id="306" r:id="rId18"/>
    <p:sldId id="307" r:id="rId19"/>
    <p:sldId id="308" r:id="rId20"/>
    <p:sldId id="296" r:id="rId21"/>
    <p:sldId id="298" r:id="rId22"/>
    <p:sldId id="299" r:id="rId23"/>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59">
          <p15:clr>
            <a:srgbClr val="EA4335"/>
          </p15:clr>
        </p15:guide>
        <p15:guide id="2" pos="288">
          <p15:clr>
            <a:srgbClr val="EA4335"/>
          </p15:clr>
        </p15:guide>
        <p15:guide id="3" pos="5472">
          <p15:clr>
            <a:srgbClr val="EA4335"/>
          </p15:clr>
        </p15:guide>
        <p15:guide id="4" orient="horz" pos="2984">
          <p15:clr>
            <a:srgbClr val="EA4335"/>
          </p15:clr>
        </p15:guide>
        <p15:guide id="5" orient="horz" pos="504">
          <p15:clr>
            <a:srgbClr val="9AA0A6"/>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02F1DB3-01D7-40A4-9AB8-8A4E977FC2EA}" v="11" dt="2026-02-15T12:42:43.362"/>
    <p1510:client id="{6FAAC978-8A5A-49CB-8E47-B42305E547D5}" v="4" dt="2026-02-14T16:57:42.764"/>
  </p1510:revLst>
</p1510:revInfo>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6740" autoAdjust="0"/>
  </p:normalViewPr>
  <p:slideViewPr>
    <p:cSldViewPr snapToGrid="0">
      <p:cViewPr varScale="1">
        <p:scale>
          <a:sx n="83" d="100"/>
          <a:sy n="83" d="100"/>
        </p:scale>
        <p:origin x="1450" y="96"/>
      </p:cViewPr>
      <p:guideLst>
        <p:guide orient="horz" pos="259"/>
        <p:guide pos="288"/>
        <p:guide pos="5472"/>
        <p:guide orient="horz" pos="2984"/>
        <p:guide orient="horz" pos="50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oshko Trifonov (2407602)" userId="b7bbc5fb-6fd3-417a-8e44-0c766c65de9a" providerId="ADAL" clId="{056F12BD-31C9-4B7A-BD7D-C3A0C843E253}"/>
    <pc:docChg chg="undo custSel addSld delSld modSld sldOrd">
      <pc:chgData name="Toshko Trifonov (2407602)" userId="b7bbc5fb-6fd3-417a-8e44-0c766c65de9a" providerId="ADAL" clId="{056F12BD-31C9-4B7A-BD7D-C3A0C843E253}" dt="2026-02-15T12:54:34.640" v="942" actId="12"/>
      <pc:docMkLst>
        <pc:docMk/>
      </pc:docMkLst>
      <pc:sldChg chg="modSp mod">
        <pc:chgData name="Toshko Trifonov (2407602)" userId="b7bbc5fb-6fd3-417a-8e44-0c766c65de9a" providerId="ADAL" clId="{056F12BD-31C9-4B7A-BD7D-C3A0C843E253}" dt="2026-02-14T17:34:47.009" v="538" actId="255"/>
        <pc:sldMkLst>
          <pc:docMk/>
          <pc:sldMk cId="0" sldId="256"/>
        </pc:sldMkLst>
        <pc:spChg chg="mod">
          <ac:chgData name="Toshko Trifonov (2407602)" userId="b7bbc5fb-6fd3-417a-8e44-0c766c65de9a" providerId="ADAL" clId="{056F12BD-31C9-4B7A-BD7D-C3A0C843E253}" dt="2026-02-14T17:34:47.009" v="538" actId="255"/>
          <ac:spMkLst>
            <pc:docMk/>
            <pc:sldMk cId="0" sldId="256"/>
            <ac:spMk id="164" creationId="{00000000-0000-0000-0000-000000000000}"/>
          </ac:spMkLst>
        </pc:spChg>
      </pc:sldChg>
      <pc:sldChg chg="modSp mod">
        <pc:chgData name="Toshko Trifonov (2407602)" userId="b7bbc5fb-6fd3-417a-8e44-0c766c65de9a" providerId="ADAL" clId="{056F12BD-31C9-4B7A-BD7D-C3A0C843E253}" dt="2026-02-15T12:47:53.363" v="906" actId="255"/>
        <pc:sldMkLst>
          <pc:docMk/>
          <pc:sldMk cId="0" sldId="258"/>
        </pc:sldMkLst>
        <pc:spChg chg="mod">
          <ac:chgData name="Toshko Trifonov (2407602)" userId="b7bbc5fb-6fd3-417a-8e44-0c766c65de9a" providerId="ADAL" clId="{056F12BD-31C9-4B7A-BD7D-C3A0C843E253}" dt="2026-02-14T17:35:34.361" v="543" actId="14100"/>
          <ac:spMkLst>
            <pc:docMk/>
            <pc:sldMk cId="0" sldId="258"/>
            <ac:spMk id="418" creationId="{00000000-0000-0000-0000-000000000000}"/>
          </ac:spMkLst>
        </pc:spChg>
        <pc:spChg chg="mod">
          <ac:chgData name="Toshko Trifonov (2407602)" userId="b7bbc5fb-6fd3-417a-8e44-0c766c65de9a" providerId="ADAL" clId="{056F12BD-31C9-4B7A-BD7D-C3A0C843E253}" dt="2026-02-15T12:47:53.363" v="906" actId="255"/>
          <ac:spMkLst>
            <pc:docMk/>
            <pc:sldMk cId="0" sldId="258"/>
            <ac:spMk id="424" creationId="{00000000-0000-0000-0000-000000000000}"/>
          </ac:spMkLst>
        </pc:spChg>
      </pc:sldChg>
      <pc:sldChg chg="modSp mod">
        <pc:chgData name="Toshko Trifonov (2407602)" userId="b7bbc5fb-6fd3-417a-8e44-0c766c65de9a" providerId="ADAL" clId="{056F12BD-31C9-4B7A-BD7D-C3A0C843E253}" dt="2026-02-15T12:49:21.608" v="912" actId="14100"/>
        <pc:sldMkLst>
          <pc:docMk/>
          <pc:sldMk cId="227886628" sldId="289"/>
        </pc:sldMkLst>
        <pc:spChg chg="mod">
          <ac:chgData name="Toshko Trifonov (2407602)" userId="b7bbc5fb-6fd3-417a-8e44-0c766c65de9a" providerId="ADAL" clId="{056F12BD-31C9-4B7A-BD7D-C3A0C843E253}" dt="2026-02-15T12:49:06.814" v="911" actId="1076"/>
          <ac:spMkLst>
            <pc:docMk/>
            <pc:sldMk cId="227886628" sldId="289"/>
            <ac:spMk id="418" creationId="{00000000-0000-0000-0000-000000000000}"/>
          </ac:spMkLst>
        </pc:spChg>
        <pc:spChg chg="mod">
          <ac:chgData name="Toshko Trifonov (2407602)" userId="b7bbc5fb-6fd3-417a-8e44-0c766c65de9a" providerId="ADAL" clId="{056F12BD-31C9-4B7A-BD7D-C3A0C843E253}" dt="2026-02-15T12:49:21.608" v="912" actId="14100"/>
          <ac:spMkLst>
            <pc:docMk/>
            <pc:sldMk cId="227886628" sldId="289"/>
            <ac:spMk id="424" creationId="{00000000-0000-0000-0000-000000000000}"/>
          </ac:spMkLst>
        </pc:spChg>
      </pc:sldChg>
      <pc:sldChg chg="modSp mod">
        <pc:chgData name="Toshko Trifonov (2407602)" userId="b7bbc5fb-6fd3-417a-8e44-0c766c65de9a" providerId="ADAL" clId="{056F12BD-31C9-4B7A-BD7D-C3A0C843E253}" dt="2026-02-15T12:50:18.004" v="917" actId="12"/>
        <pc:sldMkLst>
          <pc:docMk/>
          <pc:sldMk cId="3607302808" sldId="291"/>
        </pc:sldMkLst>
        <pc:spChg chg="mod">
          <ac:chgData name="Toshko Trifonov (2407602)" userId="b7bbc5fb-6fd3-417a-8e44-0c766c65de9a" providerId="ADAL" clId="{056F12BD-31C9-4B7A-BD7D-C3A0C843E253}" dt="2026-02-14T17:38:39.977" v="553" actId="14100"/>
          <ac:spMkLst>
            <pc:docMk/>
            <pc:sldMk cId="3607302808" sldId="291"/>
            <ac:spMk id="418" creationId="{00000000-0000-0000-0000-000000000000}"/>
          </ac:spMkLst>
        </pc:spChg>
        <pc:spChg chg="mod">
          <ac:chgData name="Toshko Trifonov (2407602)" userId="b7bbc5fb-6fd3-417a-8e44-0c766c65de9a" providerId="ADAL" clId="{056F12BD-31C9-4B7A-BD7D-C3A0C843E253}" dt="2026-02-15T12:50:18.004" v="917" actId="12"/>
          <ac:spMkLst>
            <pc:docMk/>
            <pc:sldMk cId="3607302808" sldId="291"/>
            <ac:spMk id="424" creationId="{00000000-0000-0000-0000-000000000000}"/>
          </ac:spMkLst>
        </pc:spChg>
      </pc:sldChg>
      <pc:sldChg chg="modSp mod">
        <pc:chgData name="Toshko Trifonov (2407602)" userId="b7bbc5fb-6fd3-417a-8e44-0c766c65de9a" providerId="ADAL" clId="{056F12BD-31C9-4B7A-BD7D-C3A0C843E253}" dt="2026-02-15T12:50:43.954" v="919" actId="12"/>
        <pc:sldMkLst>
          <pc:docMk/>
          <pc:sldMk cId="2781568699" sldId="292"/>
        </pc:sldMkLst>
        <pc:spChg chg="mod">
          <ac:chgData name="Toshko Trifonov (2407602)" userId="b7bbc5fb-6fd3-417a-8e44-0c766c65de9a" providerId="ADAL" clId="{056F12BD-31C9-4B7A-BD7D-C3A0C843E253}" dt="2026-02-14T17:39:06.210" v="555" actId="255"/>
          <ac:spMkLst>
            <pc:docMk/>
            <pc:sldMk cId="2781568699" sldId="292"/>
            <ac:spMk id="418" creationId="{00000000-0000-0000-0000-000000000000}"/>
          </ac:spMkLst>
        </pc:spChg>
        <pc:spChg chg="mod">
          <ac:chgData name="Toshko Trifonov (2407602)" userId="b7bbc5fb-6fd3-417a-8e44-0c766c65de9a" providerId="ADAL" clId="{056F12BD-31C9-4B7A-BD7D-C3A0C843E253}" dt="2026-02-15T12:50:43.954" v="919" actId="12"/>
          <ac:spMkLst>
            <pc:docMk/>
            <pc:sldMk cId="2781568699" sldId="292"/>
            <ac:spMk id="424" creationId="{00000000-0000-0000-0000-000000000000}"/>
          </ac:spMkLst>
        </pc:spChg>
      </pc:sldChg>
      <pc:sldChg chg="modSp mod">
        <pc:chgData name="Toshko Trifonov (2407602)" userId="b7bbc5fb-6fd3-417a-8e44-0c766c65de9a" providerId="ADAL" clId="{056F12BD-31C9-4B7A-BD7D-C3A0C843E253}" dt="2026-02-15T12:51:36.870" v="925" actId="12"/>
        <pc:sldMkLst>
          <pc:docMk/>
          <pc:sldMk cId="4281559670" sldId="293"/>
        </pc:sldMkLst>
        <pc:spChg chg="mod">
          <ac:chgData name="Toshko Trifonov (2407602)" userId="b7bbc5fb-6fd3-417a-8e44-0c766c65de9a" providerId="ADAL" clId="{056F12BD-31C9-4B7A-BD7D-C3A0C843E253}" dt="2026-02-14T17:40:05.084" v="558" actId="14100"/>
          <ac:spMkLst>
            <pc:docMk/>
            <pc:sldMk cId="4281559670" sldId="293"/>
            <ac:spMk id="418" creationId="{00000000-0000-0000-0000-000000000000}"/>
          </ac:spMkLst>
        </pc:spChg>
        <pc:spChg chg="mod">
          <ac:chgData name="Toshko Trifonov (2407602)" userId="b7bbc5fb-6fd3-417a-8e44-0c766c65de9a" providerId="ADAL" clId="{056F12BD-31C9-4B7A-BD7D-C3A0C843E253}" dt="2026-02-15T12:51:36.870" v="925" actId="12"/>
          <ac:spMkLst>
            <pc:docMk/>
            <pc:sldMk cId="4281559670" sldId="293"/>
            <ac:spMk id="424" creationId="{00000000-0000-0000-0000-000000000000}"/>
          </ac:spMkLst>
        </pc:spChg>
      </pc:sldChg>
      <pc:sldChg chg="modSp mod">
        <pc:chgData name="Toshko Trifonov (2407602)" userId="b7bbc5fb-6fd3-417a-8e44-0c766c65de9a" providerId="ADAL" clId="{056F12BD-31C9-4B7A-BD7D-C3A0C843E253}" dt="2026-02-15T12:51:53.562" v="927" actId="12"/>
        <pc:sldMkLst>
          <pc:docMk/>
          <pc:sldMk cId="1543728437" sldId="294"/>
        </pc:sldMkLst>
        <pc:spChg chg="mod">
          <ac:chgData name="Toshko Trifonov (2407602)" userId="b7bbc5fb-6fd3-417a-8e44-0c766c65de9a" providerId="ADAL" clId="{056F12BD-31C9-4B7A-BD7D-C3A0C843E253}" dt="2026-02-14T17:40:21.698" v="559" actId="255"/>
          <ac:spMkLst>
            <pc:docMk/>
            <pc:sldMk cId="1543728437" sldId="294"/>
            <ac:spMk id="418" creationId="{00000000-0000-0000-0000-000000000000}"/>
          </ac:spMkLst>
        </pc:spChg>
        <pc:spChg chg="mod">
          <ac:chgData name="Toshko Trifonov (2407602)" userId="b7bbc5fb-6fd3-417a-8e44-0c766c65de9a" providerId="ADAL" clId="{056F12BD-31C9-4B7A-BD7D-C3A0C843E253}" dt="2026-02-15T12:51:53.562" v="927" actId="12"/>
          <ac:spMkLst>
            <pc:docMk/>
            <pc:sldMk cId="1543728437" sldId="294"/>
            <ac:spMk id="424" creationId="{00000000-0000-0000-0000-000000000000}"/>
          </ac:spMkLst>
        </pc:spChg>
        <pc:picChg chg="mod">
          <ac:chgData name="Toshko Trifonov (2407602)" userId="b7bbc5fb-6fd3-417a-8e44-0c766c65de9a" providerId="ADAL" clId="{056F12BD-31C9-4B7A-BD7D-C3A0C843E253}" dt="2026-02-14T17:40:25.671" v="560" actId="1076"/>
          <ac:picMkLst>
            <pc:docMk/>
            <pc:sldMk cId="1543728437" sldId="294"/>
            <ac:picMk id="2" creationId="{00000000-0000-0000-0000-000000000000}"/>
          </ac:picMkLst>
        </pc:picChg>
      </pc:sldChg>
      <pc:sldChg chg="modSp mod">
        <pc:chgData name="Toshko Trifonov (2407602)" userId="b7bbc5fb-6fd3-417a-8e44-0c766c65de9a" providerId="ADAL" clId="{056F12BD-31C9-4B7A-BD7D-C3A0C843E253}" dt="2026-02-15T12:52:36.718" v="931" actId="12"/>
        <pc:sldMkLst>
          <pc:docMk/>
          <pc:sldMk cId="3885142374" sldId="295"/>
        </pc:sldMkLst>
        <pc:spChg chg="mod">
          <ac:chgData name="Toshko Trifonov (2407602)" userId="b7bbc5fb-6fd3-417a-8e44-0c766c65de9a" providerId="ADAL" clId="{056F12BD-31C9-4B7A-BD7D-C3A0C843E253}" dt="2026-02-14T17:41:39.073" v="566" actId="14100"/>
          <ac:spMkLst>
            <pc:docMk/>
            <pc:sldMk cId="3885142374" sldId="295"/>
            <ac:spMk id="418" creationId="{00000000-0000-0000-0000-000000000000}"/>
          </ac:spMkLst>
        </pc:spChg>
        <pc:spChg chg="mod">
          <ac:chgData name="Toshko Trifonov (2407602)" userId="b7bbc5fb-6fd3-417a-8e44-0c766c65de9a" providerId="ADAL" clId="{056F12BD-31C9-4B7A-BD7D-C3A0C843E253}" dt="2026-02-15T12:52:36.718" v="931" actId="12"/>
          <ac:spMkLst>
            <pc:docMk/>
            <pc:sldMk cId="3885142374" sldId="295"/>
            <ac:spMk id="424" creationId="{00000000-0000-0000-0000-000000000000}"/>
          </ac:spMkLst>
        </pc:spChg>
      </pc:sldChg>
      <pc:sldChg chg="modSp mod">
        <pc:chgData name="Toshko Trifonov (2407602)" userId="b7bbc5fb-6fd3-417a-8e44-0c766c65de9a" providerId="ADAL" clId="{056F12BD-31C9-4B7A-BD7D-C3A0C843E253}" dt="2026-02-15T12:54:34.640" v="942" actId="12"/>
        <pc:sldMkLst>
          <pc:docMk/>
          <pc:sldMk cId="1543806182" sldId="296"/>
        </pc:sldMkLst>
        <pc:spChg chg="mod">
          <ac:chgData name="Toshko Trifonov (2407602)" userId="b7bbc5fb-6fd3-417a-8e44-0c766c65de9a" providerId="ADAL" clId="{056F12BD-31C9-4B7A-BD7D-C3A0C843E253}" dt="2026-02-14T17:44:31.718" v="582" actId="14100"/>
          <ac:spMkLst>
            <pc:docMk/>
            <pc:sldMk cId="1543806182" sldId="296"/>
            <ac:spMk id="418" creationId="{00000000-0000-0000-0000-000000000000}"/>
          </ac:spMkLst>
        </pc:spChg>
        <pc:spChg chg="mod">
          <ac:chgData name="Toshko Trifonov (2407602)" userId="b7bbc5fb-6fd3-417a-8e44-0c766c65de9a" providerId="ADAL" clId="{056F12BD-31C9-4B7A-BD7D-C3A0C843E253}" dt="2026-02-15T12:54:34.640" v="942" actId="12"/>
          <ac:spMkLst>
            <pc:docMk/>
            <pc:sldMk cId="1543806182" sldId="296"/>
            <ac:spMk id="424" creationId="{00000000-0000-0000-0000-000000000000}"/>
          </ac:spMkLst>
        </pc:spChg>
      </pc:sldChg>
      <pc:sldChg chg="add">
        <pc:chgData name="Toshko Trifonov (2407602)" userId="b7bbc5fb-6fd3-417a-8e44-0c766c65de9a" providerId="ADAL" clId="{056F12BD-31C9-4B7A-BD7D-C3A0C843E253}" dt="2026-02-14T18:18:06.697" v="811"/>
        <pc:sldMkLst>
          <pc:docMk/>
          <pc:sldMk cId="665242134" sldId="298"/>
        </pc:sldMkLst>
      </pc:sldChg>
      <pc:sldChg chg="modSp del mod">
        <pc:chgData name="Toshko Trifonov (2407602)" userId="b7bbc5fb-6fd3-417a-8e44-0c766c65de9a" providerId="ADAL" clId="{056F12BD-31C9-4B7A-BD7D-C3A0C843E253}" dt="2026-02-14T18:17:23.598" v="805" actId="2696"/>
        <pc:sldMkLst>
          <pc:docMk/>
          <pc:sldMk cId="1452615658" sldId="298"/>
        </pc:sldMkLst>
        <pc:spChg chg="mod">
          <ac:chgData name="Toshko Trifonov (2407602)" userId="b7bbc5fb-6fd3-417a-8e44-0c766c65de9a" providerId="ADAL" clId="{056F12BD-31C9-4B7A-BD7D-C3A0C843E253}" dt="2026-02-14T17:44:51.826" v="584" actId="14100"/>
          <ac:spMkLst>
            <pc:docMk/>
            <pc:sldMk cId="1452615658" sldId="298"/>
            <ac:spMk id="418" creationId="{00000000-0000-0000-0000-000000000000}"/>
          </ac:spMkLst>
        </pc:spChg>
        <pc:spChg chg="mod">
          <ac:chgData name="Toshko Trifonov (2407602)" userId="b7bbc5fb-6fd3-417a-8e44-0c766c65de9a" providerId="ADAL" clId="{056F12BD-31C9-4B7A-BD7D-C3A0C843E253}" dt="2026-02-14T18:04:22.859" v="798"/>
          <ac:spMkLst>
            <pc:docMk/>
            <pc:sldMk cId="1452615658" sldId="298"/>
            <ac:spMk id="424" creationId="{00000000-0000-0000-0000-000000000000}"/>
          </ac:spMkLst>
        </pc:spChg>
      </pc:sldChg>
      <pc:sldChg chg="add del">
        <pc:chgData name="Toshko Trifonov (2407602)" userId="b7bbc5fb-6fd3-417a-8e44-0c766c65de9a" providerId="ADAL" clId="{056F12BD-31C9-4B7A-BD7D-C3A0C843E253}" dt="2026-02-14T18:17:57.862" v="809" actId="2696"/>
        <pc:sldMkLst>
          <pc:docMk/>
          <pc:sldMk cId="22977045" sldId="299"/>
        </pc:sldMkLst>
      </pc:sldChg>
      <pc:sldChg chg="add">
        <pc:chgData name="Toshko Trifonov (2407602)" userId="b7bbc5fb-6fd3-417a-8e44-0c766c65de9a" providerId="ADAL" clId="{056F12BD-31C9-4B7A-BD7D-C3A0C843E253}" dt="2026-02-14T18:18:08.476" v="812"/>
        <pc:sldMkLst>
          <pc:docMk/>
          <pc:sldMk cId="1332794074" sldId="299"/>
        </pc:sldMkLst>
      </pc:sldChg>
      <pc:sldChg chg="delSp modSp mod">
        <pc:chgData name="Toshko Trifonov (2407602)" userId="b7bbc5fb-6fd3-417a-8e44-0c766c65de9a" providerId="ADAL" clId="{056F12BD-31C9-4B7A-BD7D-C3A0C843E253}" dt="2026-02-15T12:49:38.744" v="913" actId="255"/>
        <pc:sldMkLst>
          <pc:docMk/>
          <pc:sldMk cId="3445570596" sldId="300"/>
        </pc:sldMkLst>
        <pc:spChg chg="del">
          <ac:chgData name="Toshko Trifonov (2407602)" userId="b7bbc5fb-6fd3-417a-8e44-0c766c65de9a" providerId="ADAL" clId="{056F12BD-31C9-4B7A-BD7D-C3A0C843E253}" dt="2026-02-15T12:39:39.311" v="880" actId="478"/>
          <ac:spMkLst>
            <pc:docMk/>
            <pc:sldMk cId="3445570596" sldId="300"/>
            <ac:spMk id="93" creationId="{00000000-0000-0000-0000-000000000000}"/>
          </ac:spMkLst>
        </pc:spChg>
        <pc:spChg chg="mod">
          <ac:chgData name="Toshko Trifonov (2407602)" userId="b7bbc5fb-6fd3-417a-8e44-0c766c65de9a" providerId="ADAL" clId="{056F12BD-31C9-4B7A-BD7D-C3A0C843E253}" dt="2026-02-14T17:37:04.731" v="546" actId="255"/>
          <ac:spMkLst>
            <pc:docMk/>
            <pc:sldMk cId="3445570596" sldId="300"/>
            <ac:spMk id="418" creationId="{00000000-0000-0000-0000-000000000000}"/>
          </ac:spMkLst>
        </pc:spChg>
        <pc:spChg chg="mod">
          <ac:chgData name="Toshko Trifonov (2407602)" userId="b7bbc5fb-6fd3-417a-8e44-0c766c65de9a" providerId="ADAL" clId="{056F12BD-31C9-4B7A-BD7D-C3A0C843E253}" dt="2026-02-15T12:49:38.744" v="913" actId="255"/>
          <ac:spMkLst>
            <pc:docMk/>
            <pc:sldMk cId="3445570596" sldId="300"/>
            <ac:spMk id="424" creationId="{00000000-0000-0000-0000-000000000000}"/>
          </ac:spMkLst>
        </pc:spChg>
        <pc:picChg chg="mod">
          <ac:chgData name="Toshko Trifonov (2407602)" userId="b7bbc5fb-6fd3-417a-8e44-0c766c65de9a" providerId="ADAL" clId="{056F12BD-31C9-4B7A-BD7D-C3A0C843E253}" dt="2026-02-15T12:39:12.703" v="877" actId="14100"/>
          <ac:picMkLst>
            <pc:docMk/>
            <pc:sldMk cId="3445570596" sldId="300"/>
            <ac:picMk id="3" creationId="{00000000-0000-0000-0000-000000000000}"/>
          </ac:picMkLst>
        </pc:picChg>
      </pc:sldChg>
      <pc:sldChg chg="modSp mod">
        <pc:chgData name="Toshko Trifonov (2407602)" userId="b7bbc5fb-6fd3-417a-8e44-0c766c65de9a" providerId="ADAL" clId="{056F12BD-31C9-4B7A-BD7D-C3A0C843E253}" dt="2026-02-15T12:49:56.985" v="915" actId="12"/>
        <pc:sldMkLst>
          <pc:docMk/>
          <pc:sldMk cId="2197058213" sldId="301"/>
        </pc:sldMkLst>
        <pc:spChg chg="mod">
          <ac:chgData name="Toshko Trifonov (2407602)" userId="b7bbc5fb-6fd3-417a-8e44-0c766c65de9a" providerId="ADAL" clId="{056F12BD-31C9-4B7A-BD7D-C3A0C843E253}" dt="2026-02-15T12:49:56.985" v="915" actId="12"/>
          <ac:spMkLst>
            <pc:docMk/>
            <pc:sldMk cId="2197058213" sldId="301"/>
            <ac:spMk id="3" creationId="{00000000-0000-0000-0000-000000000000}"/>
          </ac:spMkLst>
        </pc:spChg>
        <pc:spChg chg="mod">
          <ac:chgData name="Toshko Trifonov (2407602)" userId="b7bbc5fb-6fd3-417a-8e44-0c766c65de9a" providerId="ADAL" clId="{056F12BD-31C9-4B7A-BD7D-C3A0C843E253}" dt="2026-02-14T17:37:20.922" v="547" actId="255"/>
          <ac:spMkLst>
            <pc:docMk/>
            <pc:sldMk cId="2197058213" sldId="301"/>
            <ac:spMk id="418" creationId="{00000000-0000-0000-0000-000000000000}"/>
          </ac:spMkLst>
        </pc:spChg>
      </pc:sldChg>
      <pc:sldChg chg="modSp mod">
        <pc:chgData name="Toshko Trifonov (2407602)" userId="b7bbc5fb-6fd3-417a-8e44-0c766c65de9a" providerId="ADAL" clId="{056F12BD-31C9-4B7A-BD7D-C3A0C843E253}" dt="2026-02-15T12:51:16.081" v="923" actId="14100"/>
        <pc:sldMkLst>
          <pc:docMk/>
          <pc:sldMk cId="3050070469" sldId="302"/>
        </pc:sldMkLst>
        <pc:spChg chg="mod">
          <ac:chgData name="Toshko Trifonov (2407602)" userId="b7bbc5fb-6fd3-417a-8e44-0c766c65de9a" providerId="ADAL" clId="{056F12BD-31C9-4B7A-BD7D-C3A0C843E253}" dt="2026-02-14T18:35:44.193" v="815" actId="1076"/>
          <ac:spMkLst>
            <pc:docMk/>
            <pc:sldMk cId="3050070469" sldId="302"/>
            <ac:spMk id="418" creationId="{00000000-0000-0000-0000-000000000000}"/>
          </ac:spMkLst>
        </pc:spChg>
        <pc:spChg chg="mod">
          <ac:chgData name="Toshko Trifonov (2407602)" userId="b7bbc5fb-6fd3-417a-8e44-0c766c65de9a" providerId="ADAL" clId="{056F12BD-31C9-4B7A-BD7D-C3A0C843E253}" dt="2026-02-15T12:51:16.081" v="923" actId="14100"/>
          <ac:spMkLst>
            <pc:docMk/>
            <pc:sldMk cId="3050070469" sldId="302"/>
            <ac:spMk id="424" creationId="{00000000-0000-0000-0000-000000000000}"/>
          </ac:spMkLst>
        </pc:spChg>
      </pc:sldChg>
      <pc:sldChg chg="modSp mod ord">
        <pc:chgData name="Toshko Trifonov (2407602)" userId="b7bbc5fb-6fd3-417a-8e44-0c766c65de9a" providerId="ADAL" clId="{056F12BD-31C9-4B7A-BD7D-C3A0C843E253}" dt="2026-02-14T17:38:20.946" v="551" actId="255"/>
        <pc:sldMkLst>
          <pc:docMk/>
          <pc:sldMk cId="3809172670" sldId="303"/>
        </pc:sldMkLst>
        <pc:spChg chg="mod">
          <ac:chgData name="Toshko Trifonov (2407602)" userId="b7bbc5fb-6fd3-417a-8e44-0c766c65de9a" providerId="ADAL" clId="{056F12BD-31C9-4B7A-BD7D-C3A0C843E253}" dt="2026-02-14T17:38:20.946" v="551" actId="255"/>
          <ac:spMkLst>
            <pc:docMk/>
            <pc:sldMk cId="3809172670" sldId="303"/>
            <ac:spMk id="418" creationId="{00000000-0000-0000-0000-000000000000}"/>
          </ac:spMkLst>
        </pc:spChg>
      </pc:sldChg>
      <pc:sldChg chg="modSp mod">
        <pc:chgData name="Toshko Trifonov (2407602)" userId="b7bbc5fb-6fd3-417a-8e44-0c766c65de9a" providerId="ADAL" clId="{056F12BD-31C9-4B7A-BD7D-C3A0C843E253}" dt="2026-02-15T12:52:12.266" v="929" actId="12"/>
        <pc:sldMkLst>
          <pc:docMk/>
          <pc:sldMk cId="1993706664" sldId="304"/>
        </pc:sldMkLst>
        <pc:spChg chg="mod">
          <ac:chgData name="Toshko Trifonov (2407602)" userId="b7bbc5fb-6fd3-417a-8e44-0c766c65de9a" providerId="ADAL" clId="{056F12BD-31C9-4B7A-BD7D-C3A0C843E253}" dt="2026-02-14T17:40:57.112" v="563" actId="14100"/>
          <ac:spMkLst>
            <pc:docMk/>
            <pc:sldMk cId="1993706664" sldId="304"/>
            <ac:spMk id="418" creationId="{00000000-0000-0000-0000-000000000000}"/>
          </ac:spMkLst>
        </pc:spChg>
        <pc:spChg chg="mod">
          <ac:chgData name="Toshko Trifonov (2407602)" userId="b7bbc5fb-6fd3-417a-8e44-0c766c65de9a" providerId="ADAL" clId="{056F12BD-31C9-4B7A-BD7D-C3A0C843E253}" dt="2026-02-15T12:52:12.266" v="929" actId="12"/>
          <ac:spMkLst>
            <pc:docMk/>
            <pc:sldMk cId="1993706664" sldId="304"/>
            <ac:spMk id="424" creationId="{00000000-0000-0000-0000-000000000000}"/>
          </ac:spMkLst>
        </pc:spChg>
      </pc:sldChg>
      <pc:sldChg chg="modSp mod">
        <pc:chgData name="Toshko Trifonov (2407602)" userId="b7bbc5fb-6fd3-417a-8e44-0c766c65de9a" providerId="ADAL" clId="{056F12BD-31C9-4B7A-BD7D-C3A0C843E253}" dt="2026-02-15T12:52:47.749" v="933" actId="12"/>
        <pc:sldMkLst>
          <pc:docMk/>
          <pc:sldMk cId="2412380016" sldId="305"/>
        </pc:sldMkLst>
        <pc:spChg chg="mod">
          <ac:chgData name="Toshko Trifonov (2407602)" userId="b7bbc5fb-6fd3-417a-8e44-0c766c65de9a" providerId="ADAL" clId="{056F12BD-31C9-4B7A-BD7D-C3A0C843E253}" dt="2026-02-14T17:00:40.745" v="317" actId="1076"/>
          <ac:spMkLst>
            <pc:docMk/>
            <pc:sldMk cId="2412380016" sldId="305"/>
            <ac:spMk id="93" creationId="{00000000-0000-0000-0000-000000000000}"/>
          </ac:spMkLst>
        </pc:spChg>
        <pc:spChg chg="mod">
          <ac:chgData name="Toshko Trifonov (2407602)" userId="b7bbc5fb-6fd3-417a-8e44-0c766c65de9a" providerId="ADAL" clId="{056F12BD-31C9-4B7A-BD7D-C3A0C843E253}" dt="2026-02-14T17:42:03.196" v="569" actId="14100"/>
          <ac:spMkLst>
            <pc:docMk/>
            <pc:sldMk cId="2412380016" sldId="305"/>
            <ac:spMk id="418" creationId="{00000000-0000-0000-0000-000000000000}"/>
          </ac:spMkLst>
        </pc:spChg>
        <pc:spChg chg="mod">
          <ac:chgData name="Toshko Trifonov (2407602)" userId="b7bbc5fb-6fd3-417a-8e44-0c766c65de9a" providerId="ADAL" clId="{056F12BD-31C9-4B7A-BD7D-C3A0C843E253}" dt="2026-02-15T12:52:47.749" v="933" actId="12"/>
          <ac:spMkLst>
            <pc:docMk/>
            <pc:sldMk cId="2412380016" sldId="305"/>
            <ac:spMk id="424" creationId="{00000000-0000-0000-0000-000000000000}"/>
          </ac:spMkLst>
        </pc:spChg>
      </pc:sldChg>
      <pc:sldChg chg="modSp mod">
        <pc:chgData name="Toshko Trifonov (2407602)" userId="b7bbc5fb-6fd3-417a-8e44-0c766c65de9a" providerId="ADAL" clId="{056F12BD-31C9-4B7A-BD7D-C3A0C843E253}" dt="2026-02-15T12:53:20.125" v="936" actId="12"/>
        <pc:sldMkLst>
          <pc:docMk/>
          <pc:sldMk cId="4014906386" sldId="306"/>
        </pc:sldMkLst>
        <pc:spChg chg="mod">
          <ac:chgData name="Toshko Trifonov (2407602)" userId="b7bbc5fb-6fd3-417a-8e44-0c766c65de9a" providerId="ADAL" clId="{056F12BD-31C9-4B7A-BD7D-C3A0C843E253}" dt="2026-02-12T19:49:00.247" v="164" actId="14100"/>
          <ac:spMkLst>
            <pc:docMk/>
            <pc:sldMk cId="4014906386" sldId="306"/>
            <ac:spMk id="92" creationId="{00000000-0000-0000-0000-000000000000}"/>
          </ac:spMkLst>
        </pc:spChg>
        <pc:spChg chg="mod">
          <ac:chgData name="Toshko Trifonov (2407602)" userId="b7bbc5fb-6fd3-417a-8e44-0c766c65de9a" providerId="ADAL" clId="{056F12BD-31C9-4B7A-BD7D-C3A0C843E253}" dt="2026-02-12T19:48:33.033" v="161" actId="14100"/>
          <ac:spMkLst>
            <pc:docMk/>
            <pc:sldMk cId="4014906386" sldId="306"/>
            <ac:spMk id="93" creationId="{00000000-0000-0000-0000-000000000000}"/>
          </ac:spMkLst>
        </pc:spChg>
        <pc:spChg chg="mod">
          <ac:chgData name="Toshko Trifonov (2407602)" userId="b7bbc5fb-6fd3-417a-8e44-0c766c65de9a" providerId="ADAL" clId="{056F12BD-31C9-4B7A-BD7D-C3A0C843E253}" dt="2026-02-14T17:42:49.820" v="574" actId="1076"/>
          <ac:spMkLst>
            <pc:docMk/>
            <pc:sldMk cId="4014906386" sldId="306"/>
            <ac:spMk id="418" creationId="{00000000-0000-0000-0000-000000000000}"/>
          </ac:spMkLst>
        </pc:spChg>
        <pc:spChg chg="mod">
          <ac:chgData name="Toshko Trifonov (2407602)" userId="b7bbc5fb-6fd3-417a-8e44-0c766c65de9a" providerId="ADAL" clId="{056F12BD-31C9-4B7A-BD7D-C3A0C843E253}" dt="2026-02-15T12:53:20.125" v="936" actId="12"/>
          <ac:spMkLst>
            <pc:docMk/>
            <pc:sldMk cId="4014906386" sldId="306"/>
            <ac:spMk id="424" creationId="{00000000-0000-0000-0000-000000000000}"/>
          </ac:spMkLst>
        </pc:spChg>
      </pc:sldChg>
      <pc:sldChg chg="modSp mod">
        <pc:chgData name="Toshko Trifonov (2407602)" userId="b7bbc5fb-6fd3-417a-8e44-0c766c65de9a" providerId="ADAL" clId="{056F12BD-31C9-4B7A-BD7D-C3A0C843E253}" dt="2026-02-15T12:53:44.170" v="938" actId="12"/>
        <pc:sldMkLst>
          <pc:docMk/>
          <pc:sldMk cId="1629623276" sldId="307"/>
        </pc:sldMkLst>
        <pc:spChg chg="mod">
          <ac:chgData name="Toshko Trifonov (2407602)" userId="b7bbc5fb-6fd3-417a-8e44-0c766c65de9a" providerId="ADAL" clId="{056F12BD-31C9-4B7A-BD7D-C3A0C843E253}" dt="2026-02-14T17:43:27.103" v="577" actId="14100"/>
          <ac:spMkLst>
            <pc:docMk/>
            <pc:sldMk cId="1629623276" sldId="307"/>
            <ac:spMk id="418" creationId="{00000000-0000-0000-0000-000000000000}"/>
          </ac:spMkLst>
        </pc:spChg>
        <pc:spChg chg="mod">
          <ac:chgData name="Toshko Trifonov (2407602)" userId="b7bbc5fb-6fd3-417a-8e44-0c766c65de9a" providerId="ADAL" clId="{056F12BD-31C9-4B7A-BD7D-C3A0C843E253}" dt="2026-02-15T12:53:44.170" v="938" actId="12"/>
          <ac:spMkLst>
            <pc:docMk/>
            <pc:sldMk cId="1629623276" sldId="307"/>
            <ac:spMk id="424" creationId="{00000000-0000-0000-0000-000000000000}"/>
          </ac:spMkLst>
        </pc:spChg>
      </pc:sldChg>
      <pc:sldChg chg="modSp mod">
        <pc:chgData name="Toshko Trifonov (2407602)" userId="b7bbc5fb-6fd3-417a-8e44-0c766c65de9a" providerId="ADAL" clId="{056F12BD-31C9-4B7A-BD7D-C3A0C843E253}" dt="2026-02-15T12:54:18.834" v="940" actId="12"/>
        <pc:sldMkLst>
          <pc:docMk/>
          <pc:sldMk cId="3207758785" sldId="308"/>
        </pc:sldMkLst>
        <pc:spChg chg="mod">
          <ac:chgData name="Toshko Trifonov (2407602)" userId="b7bbc5fb-6fd3-417a-8e44-0c766c65de9a" providerId="ADAL" clId="{056F12BD-31C9-4B7A-BD7D-C3A0C843E253}" dt="2026-02-14T17:44:12.467" v="580" actId="14100"/>
          <ac:spMkLst>
            <pc:docMk/>
            <pc:sldMk cId="3207758785" sldId="308"/>
            <ac:spMk id="418" creationId="{00000000-0000-0000-0000-000000000000}"/>
          </ac:spMkLst>
        </pc:spChg>
        <pc:spChg chg="mod">
          <ac:chgData name="Toshko Trifonov (2407602)" userId="b7bbc5fb-6fd3-417a-8e44-0c766c65de9a" providerId="ADAL" clId="{056F12BD-31C9-4B7A-BD7D-C3A0C843E253}" dt="2026-02-15T12:54:18.834" v="940" actId="12"/>
          <ac:spMkLst>
            <pc:docMk/>
            <pc:sldMk cId="3207758785" sldId="308"/>
            <ac:spMk id="424" creationId="{00000000-0000-0000-0000-000000000000}"/>
          </ac:spMkLst>
        </pc:spChg>
        <pc:picChg chg="mod">
          <ac:chgData name="Toshko Trifonov (2407602)" userId="b7bbc5fb-6fd3-417a-8e44-0c766c65de9a" providerId="ADAL" clId="{056F12BD-31C9-4B7A-BD7D-C3A0C843E253}" dt="2026-02-14T17:43:58.355" v="578" actId="1076"/>
          <ac:picMkLst>
            <pc:docMk/>
            <pc:sldMk cId="3207758785" sldId="308"/>
            <ac:picMk id="2" creationId="{00000000-0000-0000-0000-000000000000}"/>
          </ac:picMkLst>
        </pc:picChg>
      </pc:sldChg>
      <pc:sldChg chg="modSp mod">
        <pc:chgData name="Toshko Trifonov (2407602)" userId="b7bbc5fb-6fd3-417a-8e44-0c766c65de9a" providerId="ADAL" clId="{056F12BD-31C9-4B7A-BD7D-C3A0C843E253}" dt="2026-02-15T11:37:16.638" v="865" actId="14100"/>
        <pc:sldMkLst>
          <pc:docMk/>
          <pc:sldMk cId="0" sldId="309"/>
        </pc:sldMkLst>
        <pc:spChg chg="mod">
          <ac:chgData name="Toshko Trifonov (2407602)" userId="b7bbc5fb-6fd3-417a-8e44-0c766c65de9a" providerId="ADAL" clId="{056F12BD-31C9-4B7A-BD7D-C3A0C843E253}" dt="2026-02-15T10:17:35.538" v="859" actId="14100"/>
          <ac:spMkLst>
            <pc:docMk/>
            <pc:sldMk cId="0" sldId="309"/>
            <ac:spMk id="2" creationId="{00000000-0000-0000-0000-000000000000}"/>
          </ac:spMkLst>
        </pc:spChg>
        <pc:spChg chg="mod">
          <ac:chgData name="Toshko Trifonov (2407602)" userId="b7bbc5fb-6fd3-417a-8e44-0c766c65de9a" providerId="ADAL" clId="{056F12BD-31C9-4B7A-BD7D-C3A0C843E253}" dt="2026-02-15T10:18:22.494" v="863" actId="113"/>
          <ac:spMkLst>
            <pc:docMk/>
            <pc:sldMk cId="0" sldId="309"/>
            <ac:spMk id="3" creationId="{00000000-0000-0000-0000-000000000000}"/>
          </ac:spMkLst>
        </pc:spChg>
        <pc:picChg chg="mod">
          <ac:chgData name="Toshko Trifonov (2407602)" userId="b7bbc5fb-6fd3-417a-8e44-0c766c65de9a" providerId="ADAL" clId="{056F12BD-31C9-4B7A-BD7D-C3A0C843E253}" dt="2026-02-15T11:37:16.638" v="865" actId="14100"/>
          <ac:picMkLst>
            <pc:docMk/>
            <pc:sldMk cId="0" sldId="309"/>
            <ac:picMk id="4" creationId="{00000000-0000-0000-0000-000000000000}"/>
          </ac:picMkLst>
        </pc:picChg>
      </pc:sldChg>
      <pc:sldChg chg="addSp delSp modSp mod modNotesTx">
        <pc:chgData name="Toshko Trifonov (2407602)" userId="b7bbc5fb-6fd3-417a-8e44-0c766c65de9a" providerId="ADAL" clId="{056F12BD-31C9-4B7A-BD7D-C3A0C843E253}" dt="2026-02-15T12:43:03.707" v="901" actId="14100"/>
        <pc:sldMkLst>
          <pc:docMk/>
          <pc:sldMk cId="0" sldId="310"/>
        </pc:sldMkLst>
        <pc:spChg chg="add del mod">
          <ac:chgData name="Toshko Trifonov (2407602)" userId="b7bbc5fb-6fd3-417a-8e44-0c766c65de9a" providerId="ADAL" clId="{056F12BD-31C9-4B7A-BD7D-C3A0C843E253}" dt="2026-02-15T12:42:55.912" v="899" actId="478"/>
          <ac:spMkLst>
            <pc:docMk/>
            <pc:sldMk cId="0" sldId="310"/>
            <ac:spMk id="4" creationId="{00000000-0000-0000-0000-000000000000}"/>
          </ac:spMkLst>
        </pc:spChg>
        <pc:spChg chg="del mod">
          <ac:chgData name="Toshko Trifonov (2407602)" userId="b7bbc5fb-6fd3-417a-8e44-0c766c65de9a" providerId="ADAL" clId="{056F12BD-31C9-4B7A-BD7D-C3A0C843E253}" dt="2026-02-15T12:42:59.981" v="900" actId="478"/>
          <ac:spMkLst>
            <pc:docMk/>
            <pc:sldMk cId="0" sldId="310"/>
            <ac:spMk id="7" creationId="{00000000-0000-0000-0000-000000000000}"/>
          </ac:spMkLst>
        </pc:spChg>
        <pc:spChg chg="mod">
          <ac:chgData name="Toshko Trifonov (2407602)" userId="b7bbc5fb-6fd3-417a-8e44-0c766c65de9a" providerId="ADAL" clId="{056F12BD-31C9-4B7A-BD7D-C3A0C843E253}" dt="2026-02-14T17:07:20.938" v="431" actId="255"/>
          <ac:spMkLst>
            <pc:docMk/>
            <pc:sldMk cId="0" sldId="310"/>
            <ac:spMk id="8" creationId="{00000000-0000-0000-0000-000000000000}"/>
          </ac:spMkLst>
        </pc:spChg>
        <pc:graphicFrameChg chg="mod modGraphic">
          <ac:chgData name="Toshko Trifonov (2407602)" userId="b7bbc5fb-6fd3-417a-8e44-0c766c65de9a" providerId="ADAL" clId="{056F12BD-31C9-4B7A-BD7D-C3A0C843E253}" dt="2026-02-15T12:43:03.707" v="901" actId="14100"/>
          <ac:graphicFrameMkLst>
            <pc:docMk/>
            <pc:sldMk cId="0" sldId="310"/>
            <ac:graphicFrameMk id="5" creationId="{00000000-0000-0000-0000-000000000000}"/>
          </ac:graphicFrameMkLst>
        </pc:graphicFrameChg>
      </pc:sldChg>
      <pc:sldChg chg="addSp delSp modSp new del mod">
        <pc:chgData name="Toshko Trifonov (2407602)" userId="b7bbc5fb-6fd3-417a-8e44-0c766c65de9a" providerId="ADAL" clId="{056F12BD-31C9-4B7A-BD7D-C3A0C843E253}" dt="2026-02-14T18:18:00.871" v="810" actId="2696"/>
        <pc:sldMkLst>
          <pc:docMk/>
          <pc:sldMk cId="1872092042" sldId="311"/>
        </pc:sldMkLst>
        <pc:spChg chg="add mod">
          <ac:chgData name="Toshko Trifonov (2407602)" userId="b7bbc5fb-6fd3-417a-8e44-0c766c65de9a" providerId="ADAL" clId="{056F12BD-31C9-4B7A-BD7D-C3A0C843E253}" dt="2026-02-14T18:05:28.048" v="800" actId="14100"/>
          <ac:spMkLst>
            <pc:docMk/>
            <pc:sldMk cId="1872092042" sldId="311"/>
            <ac:spMk id="3" creationId="{50C47456-CD9A-629E-C9C1-3F25809E4D9F}"/>
          </ac:spMkLst>
        </pc:spChg>
        <pc:spChg chg="add del mod">
          <ac:chgData name="Toshko Trifonov (2407602)" userId="b7bbc5fb-6fd3-417a-8e44-0c766c65de9a" providerId="ADAL" clId="{056F12BD-31C9-4B7A-BD7D-C3A0C843E253}" dt="2026-02-14T17:48:33.034" v="784" actId="21"/>
          <ac:spMkLst>
            <pc:docMk/>
            <pc:sldMk cId="1872092042" sldId="311"/>
            <ac:spMk id="4" creationId="{AD8DE4E5-135A-FA9F-844C-D165CD941B5A}"/>
          </ac:spMkLst>
        </pc:spChg>
      </pc:sldChg>
      <pc:sldChg chg="add del">
        <pc:chgData name="Toshko Trifonov (2407602)" userId="b7bbc5fb-6fd3-417a-8e44-0c766c65de9a" providerId="ADAL" clId="{056F12BD-31C9-4B7A-BD7D-C3A0C843E253}" dt="2026-02-14T18:17:28.027" v="806" actId="2696"/>
        <pc:sldMkLst>
          <pc:docMk/>
          <pc:sldMk cId="3353675817" sldId="312"/>
        </pc:sldMkLst>
      </pc:sldChg>
      <pc:sldChg chg="add del">
        <pc:chgData name="Toshko Trifonov (2407602)" userId="b7bbc5fb-6fd3-417a-8e44-0c766c65de9a" providerId="ADAL" clId="{056F12BD-31C9-4B7A-BD7D-C3A0C843E253}" dt="2026-02-14T18:17:31.528" v="807" actId="2696"/>
        <pc:sldMkLst>
          <pc:docMk/>
          <pc:sldMk cId="2611870698" sldId="313"/>
        </pc:sldMkLst>
      </pc:sldChg>
      <pc:sldChg chg="add del">
        <pc:chgData name="Toshko Trifonov (2407602)" userId="b7bbc5fb-6fd3-417a-8e44-0c766c65de9a" providerId="ADAL" clId="{056F12BD-31C9-4B7A-BD7D-C3A0C843E253}" dt="2026-02-14T18:17:37.727" v="808" actId="2696"/>
        <pc:sldMkLst>
          <pc:docMk/>
          <pc:sldMk cId="2449436140" sldId="314"/>
        </pc:sldMkLst>
      </pc:sldChg>
      <pc:sldMasterChg chg="delSldLayout">
        <pc:chgData name="Toshko Trifonov (2407602)" userId="b7bbc5fb-6fd3-417a-8e44-0c766c65de9a" providerId="ADAL" clId="{056F12BD-31C9-4B7A-BD7D-C3A0C843E253}" dt="2026-02-12T19:04:13.460" v="105" actId="2696"/>
        <pc:sldMasterMkLst>
          <pc:docMk/>
          <pc:sldMasterMk cId="0" sldId="2147483659"/>
        </pc:sldMasterMkLst>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txBody>
          <a:bodyPr/>
          <a:lstStyle/>
          <a:p>
            <a:endParaRPr lang="en-GB"/>
          </a:p>
        </p:txBody>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txBody>
          <a:bodyPr/>
          <a:lstStyle/>
          <a:p>
            <a:endParaRPr lang="en-GB"/>
          </a:p>
        </p:txBody>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4629790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92a1ad2113_0_1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
        <p:nvSpPr>
          <p:cNvPr id="52" name="Google Shape;52;g92a1ad2113_0_1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g91ed6c2d0b_0_2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
        <p:nvSpPr>
          <p:cNvPr id="315" name="Google Shape;315;g91ed6c2d0b_0_2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sz="1100" b="0" i="0" u="none" strike="noStrike" cap="none" dirty="0">
                <a:solidFill>
                  <a:srgbClr val="000000"/>
                </a:solidFill>
                <a:effectLst/>
                <a:latin typeface="Arial"/>
                <a:ea typeface="Arial"/>
                <a:cs typeface="Arial"/>
                <a:sym typeface="Arial"/>
              </a:rPr>
              <a:t>This presentation discusses how business information systems can be applied in the expansion of </a:t>
            </a:r>
            <a:r>
              <a:rPr lang="en-US" sz="1100" b="0" i="0" u="none" strike="noStrike" cap="none" dirty="0" err="1">
                <a:solidFill>
                  <a:srgbClr val="000000"/>
                </a:solidFill>
                <a:effectLst/>
                <a:latin typeface="Arial"/>
                <a:ea typeface="Arial"/>
                <a:cs typeface="Arial"/>
                <a:sym typeface="Arial"/>
              </a:rPr>
              <a:t>organisations</a:t>
            </a:r>
            <a:r>
              <a:rPr lang="en-US" sz="1100" b="0" i="0" u="none" strike="noStrike" cap="none" dirty="0">
                <a:solidFill>
                  <a:srgbClr val="000000"/>
                </a:solidFill>
                <a:effectLst/>
                <a:latin typeface="Arial"/>
                <a:ea typeface="Arial"/>
                <a:cs typeface="Arial"/>
                <a:sym typeface="Arial"/>
              </a:rPr>
              <a:t>. Bigger the business, the more the amount of data it produces that will have to be handled efficiently to aid business and decision making. Lack of proper systems mean that </a:t>
            </a:r>
            <a:r>
              <a:rPr lang="en-US" sz="1100" b="0" i="0" u="none" strike="noStrike" cap="none" dirty="0" err="1">
                <a:solidFill>
                  <a:srgbClr val="000000"/>
                </a:solidFill>
                <a:effectLst/>
                <a:latin typeface="Arial"/>
                <a:ea typeface="Arial"/>
                <a:cs typeface="Arial"/>
                <a:sym typeface="Arial"/>
              </a:rPr>
              <a:t>organisations</a:t>
            </a:r>
            <a:r>
              <a:rPr lang="en-US" sz="1100" b="0" i="0" u="none" strike="noStrike" cap="none" dirty="0">
                <a:solidFill>
                  <a:srgbClr val="000000"/>
                </a:solidFill>
                <a:effectLst/>
                <a:latin typeface="Arial"/>
                <a:ea typeface="Arial"/>
                <a:cs typeface="Arial"/>
                <a:sym typeface="Arial"/>
              </a:rPr>
              <a:t> will be inefficient, time wasting, and have low-quality decisions. This presentation takes the consulting approach, which involves the contribution of various information systems to the performance of </a:t>
            </a:r>
            <a:r>
              <a:rPr lang="en-US" sz="1100" b="0" i="0" u="none" strike="noStrike" cap="none" dirty="0" err="1">
                <a:solidFill>
                  <a:srgbClr val="000000"/>
                </a:solidFill>
                <a:effectLst/>
                <a:latin typeface="Arial"/>
                <a:ea typeface="Arial"/>
                <a:cs typeface="Arial"/>
                <a:sym typeface="Arial"/>
              </a:rPr>
              <a:t>organisations</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Gymshark</a:t>
            </a:r>
            <a:r>
              <a:rPr lang="en-US" sz="1100" b="0" i="0" u="none" strike="noStrike" cap="none" dirty="0">
                <a:solidFill>
                  <a:srgbClr val="000000"/>
                </a:solidFill>
                <a:effectLst/>
                <a:latin typeface="Arial"/>
                <a:ea typeface="Arial"/>
                <a:cs typeface="Arial"/>
                <a:sym typeface="Arial"/>
              </a:rPr>
              <a:t> has been taken as a real world case to provide application however the major focus was on the information systems as opposed to the organization itself.</a:t>
            </a: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g91ed6c2d0b_0_2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
        <p:nvSpPr>
          <p:cNvPr id="315" name="Google Shape;315;g91ed6c2d0b_0_2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US" sz="1100" b="0" i="0" u="none" strike="noStrike" cap="none" dirty="0">
                <a:solidFill>
                  <a:srgbClr val="000000"/>
                </a:solidFill>
                <a:effectLst/>
                <a:latin typeface="Arial"/>
                <a:ea typeface="Arial"/>
                <a:cs typeface="Arial"/>
                <a:sym typeface="Arial"/>
              </a:rPr>
              <a:t>Information system could be described as a combination of factors, which gather, process, archive, and exchange information to assist in decision-making and control in an </a:t>
            </a:r>
            <a:r>
              <a:rPr lang="en-US" sz="1100" b="0" i="0" u="none" strike="noStrike" cap="none" dirty="0" err="1">
                <a:solidFill>
                  <a:srgbClr val="000000"/>
                </a:solidFill>
                <a:effectLst/>
                <a:latin typeface="Arial"/>
                <a:ea typeface="Arial"/>
                <a:cs typeface="Arial"/>
                <a:sym typeface="Arial"/>
              </a:rPr>
              <a:t>organisation</a:t>
            </a:r>
            <a:r>
              <a:rPr lang="en-US" sz="1100" b="0" i="0" u="none" strike="noStrike" cap="none" dirty="0">
                <a:solidFill>
                  <a:srgbClr val="000000"/>
                </a:solidFill>
                <a:effectLst/>
                <a:latin typeface="Arial"/>
                <a:ea typeface="Arial"/>
                <a:cs typeface="Arial"/>
                <a:sym typeface="Arial"/>
              </a:rPr>
              <a:t>. In terms of business, the information systems help to provide efficiency, coordination and strategic advantage (</a:t>
            </a:r>
            <a:r>
              <a:rPr lang="en-US" sz="1100" b="0" i="0" u="none" strike="noStrike" cap="none" dirty="0" err="1">
                <a:solidFill>
                  <a:srgbClr val="000000"/>
                </a:solidFill>
                <a:effectLst/>
                <a:latin typeface="Arial"/>
                <a:ea typeface="Arial"/>
                <a:cs typeface="Arial"/>
                <a:sym typeface="Arial"/>
              </a:rPr>
              <a:t>Mehmood</a:t>
            </a:r>
            <a:r>
              <a:rPr lang="en-US" sz="1100" b="0" i="0" u="none" strike="noStrike" cap="none" dirty="0">
                <a:solidFill>
                  <a:srgbClr val="000000"/>
                </a:solidFill>
                <a:effectLst/>
                <a:latin typeface="Arial"/>
                <a:ea typeface="Arial"/>
                <a:cs typeface="Arial"/>
                <a:sym typeface="Arial"/>
              </a:rPr>
              <a:t>, 2021). Technically, they entail hardware, software, databases and networks. Good information systems help in the alignment of the technical and business goals; data is then converted into meaningful information that can be </a:t>
            </a:r>
            <a:r>
              <a:rPr lang="en-US" sz="1100" b="0" i="0" u="none" strike="noStrike" cap="none" dirty="0" err="1">
                <a:solidFill>
                  <a:srgbClr val="000000"/>
                </a:solidFill>
                <a:effectLst/>
                <a:latin typeface="Arial"/>
                <a:ea typeface="Arial"/>
                <a:cs typeface="Arial"/>
                <a:sym typeface="Arial"/>
              </a:rPr>
              <a:t>utilised</a:t>
            </a:r>
            <a:r>
              <a:rPr lang="en-US" sz="1100" b="0" i="0" u="none" strike="noStrike" cap="none" dirty="0">
                <a:solidFill>
                  <a:srgbClr val="000000"/>
                </a:solidFill>
                <a:effectLst/>
                <a:latin typeface="Arial"/>
                <a:ea typeface="Arial"/>
                <a:cs typeface="Arial"/>
                <a:sym typeface="Arial"/>
              </a:rPr>
              <a:t> by the managers to enhance the </a:t>
            </a:r>
            <a:r>
              <a:rPr lang="en-US" sz="1100" b="0" i="0" u="none" strike="noStrike" cap="none" dirty="0" err="1">
                <a:solidFill>
                  <a:srgbClr val="000000"/>
                </a:solidFill>
                <a:effectLst/>
                <a:latin typeface="Arial"/>
                <a:ea typeface="Arial"/>
                <a:cs typeface="Arial"/>
                <a:sym typeface="Arial"/>
              </a:rPr>
              <a:t>organisational</a:t>
            </a:r>
            <a:r>
              <a:rPr lang="en-US" sz="1100" b="0" i="0" u="none" strike="noStrike" cap="none" dirty="0">
                <a:solidFill>
                  <a:srgbClr val="000000"/>
                </a:solidFill>
                <a:effectLst/>
                <a:latin typeface="Arial"/>
                <a:ea typeface="Arial"/>
                <a:cs typeface="Arial"/>
                <a:sym typeface="Arial"/>
              </a:rPr>
              <a:t> practices.</a:t>
            </a:r>
          </a:p>
        </p:txBody>
      </p:sp>
    </p:spTree>
    <p:extLst>
      <p:ext uri="{BB962C8B-B14F-4D97-AF65-F5344CB8AC3E}">
        <p14:creationId xmlns:p14="http://schemas.microsoft.com/office/powerpoint/2010/main" val="32224604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g91ed6c2d0b_0_2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
        <p:nvSpPr>
          <p:cNvPr id="315" name="Google Shape;315;g91ed6c2d0b_0_2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US" sz="1100" b="0" i="0" u="none" strike="noStrike" cap="none" dirty="0">
                <a:solidFill>
                  <a:srgbClr val="000000"/>
                </a:solidFill>
                <a:effectLst/>
                <a:latin typeface="Arial"/>
                <a:ea typeface="Arial"/>
                <a:cs typeface="Arial"/>
                <a:sym typeface="Arial"/>
              </a:rPr>
              <a:t>Information systems are very important in the present day </a:t>
            </a:r>
            <a:r>
              <a:rPr lang="en-US" sz="1100" b="0" i="0" u="none" strike="noStrike" cap="none" dirty="0" err="1">
                <a:solidFill>
                  <a:srgbClr val="000000"/>
                </a:solidFill>
                <a:effectLst/>
                <a:latin typeface="Arial"/>
                <a:ea typeface="Arial"/>
                <a:cs typeface="Arial"/>
                <a:sym typeface="Arial"/>
              </a:rPr>
              <a:t>organisations</a:t>
            </a:r>
            <a:r>
              <a:rPr lang="en-US" sz="1100" b="0" i="0" u="none" strike="noStrike" cap="none" dirty="0">
                <a:solidFill>
                  <a:srgbClr val="000000"/>
                </a:solidFill>
                <a:effectLst/>
                <a:latin typeface="Arial"/>
                <a:ea typeface="Arial"/>
                <a:cs typeface="Arial"/>
                <a:sym typeface="Arial"/>
              </a:rPr>
              <a:t> as they enhance efficiency and do away with manuals. They give managers accurate and up to date information thus being able to make informed decisions (Zhang, Xu and Ma, 2023). Scalability is especially significant to scaling enterprises where more data and transaction volumes are to be supported. Furthermore, information systems help to lead the competitive advantage as the reactions to the market changes are quicker, customer experience is enhanced by means of better management of data and </a:t>
            </a:r>
            <a:r>
              <a:rPr lang="en-US" sz="1100" b="0" i="0" u="none" strike="noStrike" cap="none" dirty="0" err="1">
                <a:solidFill>
                  <a:srgbClr val="000000"/>
                </a:solidFill>
                <a:effectLst/>
                <a:latin typeface="Arial"/>
                <a:ea typeface="Arial"/>
                <a:cs typeface="Arial"/>
                <a:sym typeface="Arial"/>
              </a:rPr>
              <a:t>personalisation</a:t>
            </a:r>
            <a:r>
              <a:rPr lang="en-US" sz="1100" b="0" i="0" u="none" strike="noStrike" cap="none" dirty="0">
                <a:solidFill>
                  <a:srgbClr val="000000"/>
                </a:solidFill>
                <a:effectLst/>
                <a:latin typeface="Arial"/>
                <a:ea typeface="Arial"/>
                <a:cs typeface="Arial"/>
                <a:sym typeface="Arial"/>
              </a:rPr>
              <a:t> of the service. The information systems can be used particularly in the growing </a:t>
            </a:r>
            <a:r>
              <a:rPr lang="en-US" sz="1100" b="0" i="0" u="none" strike="noStrike" cap="none" dirty="0" err="1">
                <a:solidFill>
                  <a:srgbClr val="000000"/>
                </a:solidFill>
                <a:effectLst/>
                <a:latin typeface="Arial"/>
                <a:ea typeface="Arial"/>
                <a:cs typeface="Arial"/>
                <a:sym typeface="Arial"/>
              </a:rPr>
              <a:t>organisations</a:t>
            </a:r>
            <a:r>
              <a:rPr lang="en-US" sz="1100" b="0" i="0" u="none" strike="noStrike" cap="none" dirty="0">
                <a:solidFill>
                  <a:srgbClr val="000000"/>
                </a:solidFill>
                <a:effectLst/>
                <a:latin typeface="Arial"/>
                <a:ea typeface="Arial"/>
                <a:cs typeface="Arial"/>
                <a:sym typeface="Arial"/>
              </a:rPr>
              <a:t> where uncertainty is decreased due to the escalating data volumes and complexity of the </a:t>
            </a:r>
            <a:r>
              <a:rPr lang="en-US" sz="1100" b="0" i="0" u="none" strike="noStrike" cap="none" dirty="0" err="1">
                <a:solidFill>
                  <a:srgbClr val="000000"/>
                </a:solidFill>
                <a:effectLst/>
                <a:latin typeface="Arial"/>
                <a:ea typeface="Arial"/>
                <a:cs typeface="Arial"/>
                <a:sym typeface="Arial"/>
              </a:rPr>
              <a:t>organisations</a:t>
            </a:r>
            <a:r>
              <a:rPr lang="en-US" sz="1100" b="0" i="0" u="none" strike="noStrike" cap="none" dirty="0">
                <a:solidFill>
                  <a:srgbClr val="000000"/>
                </a:solidFill>
                <a:effectLst/>
                <a:latin typeface="Arial"/>
                <a:ea typeface="Arial"/>
                <a:cs typeface="Arial"/>
                <a:sym typeface="Arial"/>
              </a:rPr>
              <a:t>. Using raw data, systems like MIS and DSS help managers to make the right decisions instead of making them based on their intuition. Information systems also facilitate the coordination across the departments like the marketing, operations and finance departments and this is more essential as firms grow bigger. More so, real-time reporting enables </a:t>
            </a:r>
            <a:r>
              <a:rPr lang="en-US" sz="1100" b="0" i="0" u="none" strike="noStrike" cap="none" dirty="0" err="1">
                <a:solidFill>
                  <a:srgbClr val="000000"/>
                </a:solidFill>
                <a:effectLst/>
                <a:latin typeface="Arial"/>
                <a:ea typeface="Arial"/>
                <a:cs typeface="Arial"/>
                <a:sym typeface="Arial"/>
              </a:rPr>
              <a:t>organisations</a:t>
            </a:r>
            <a:r>
              <a:rPr lang="en-US" sz="1100" b="0" i="0" u="none" strike="noStrike" cap="none" dirty="0">
                <a:solidFill>
                  <a:srgbClr val="000000"/>
                </a:solidFill>
                <a:effectLst/>
                <a:latin typeface="Arial"/>
                <a:ea typeface="Arial"/>
                <a:cs typeface="Arial"/>
                <a:sym typeface="Arial"/>
              </a:rPr>
              <a:t> to act promptly with regard to customer </a:t>
            </a:r>
            <a:r>
              <a:rPr lang="en-US" sz="1100" b="0" i="0" u="none" strike="noStrike" cap="none" dirty="0" err="1">
                <a:solidFill>
                  <a:srgbClr val="000000"/>
                </a:solidFill>
                <a:effectLst/>
                <a:latin typeface="Arial"/>
                <a:ea typeface="Arial"/>
                <a:cs typeface="Arial"/>
                <a:sym typeface="Arial"/>
              </a:rPr>
              <a:t>behaviour</a:t>
            </a:r>
            <a:r>
              <a:rPr lang="en-US" sz="1100" b="0" i="0" u="none" strike="noStrike" cap="none" dirty="0">
                <a:solidFill>
                  <a:srgbClr val="000000"/>
                </a:solidFill>
                <a:effectLst/>
                <a:latin typeface="Arial"/>
                <a:ea typeface="Arial"/>
                <a:cs typeface="Arial"/>
                <a:sym typeface="Arial"/>
              </a:rPr>
              <a:t> and market dynamics and enhance competitive positioning.</a:t>
            </a:r>
          </a:p>
        </p:txBody>
      </p:sp>
    </p:spTree>
    <p:extLst>
      <p:ext uri="{BB962C8B-B14F-4D97-AF65-F5344CB8AC3E}">
        <p14:creationId xmlns:p14="http://schemas.microsoft.com/office/powerpoint/2010/main" val="15931815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g91ed6c2d0b_0_2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
        <p:nvSpPr>
          <p:cNvPr id="315" name="Google Shape;315;g91ed6c2d0b_0_2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US" sz="1100" b="0" i="0" u="none" strike="noStrike" cap="none" dirty="0">
                <a:solidFill>
                  <a:srgbClr val="000000"/>
                </a:solidFill>
                <a:effectLst/>
                <a:latin typeface="Arial"/>
                <a:ea typeface="Arial"/>
                <a:cs typeface="Arial"/>
                <a:sym typeface="Arial"/>
              </a:rPr>
              <a:t>The various kinds of information systems are applied by </a:t>
            </a:r>
            <a:r>
              <a:rPr lang="en-US" sz="1100" b="0" i="0" u="none" strike="noStrike" cap="none" dirty="0" err="1">
                <a:solidFill>
                  <a:srgbClr val="000000"/>
                </a:solidFill>
                <a:effectLst/>
                <a:latin typeface="Arial"/>
                <a:ea typeface="Arial"/>
                <a:cs typeface="Arial"/>
                <a:sym typeface="Arial"/>
              </a:rPr>
              <a:t>organisations</a:t>
            </a:r>
            <a:r>
              <a:rPr lang="en-US" sz="1100" b="0" i="0" u="none" strike="noStrike" cap="none" dirty="0">
                <a:solidFill>
                  <a:srgbClr val="000000"/>
                </a:solidFill>
                <a:effectLst/>
                <a:latin typeface="Arial"/>
                <a:ea typeface="Arial"/>
                <a:cs typeface="Arial"/>
                <a:sym typeface="Arial"/>
              </a:rPr>
              <a:t> to facilitate the activities at different levels of management. Operational systems are concerned with routine system and the managerial and strategic systems assist in planning and decision making (Rahman and </a:t>
            </a:r>
            <a:r>
              <a:rPr lang="en-US" sz="1100" b="0" i="0" u="none" strike="noStrike" cap="none" dirty="0" err="1">
                <a:solidFill>
                  <a:srgbClr val="000000"/>
                </a:solidFill>
                <a:effectLst/>
                <a:latin typeface="Arial"/>
                <a:ea typeface="Arial"/>
                <a:cs typeface="Arial"/>
                <a:sym typeface="Arial"/>
              </a:rPr>
              <a:t>Ashfaq</a:t>
            </a:r>
            <a:r>
              <a:rPr lang="en-US" sz="1100" b="0" i="0" u="none" strike="noStrike" cap="none" dirty="0">
                <a:solidFill>
                  <a:srgbClr val="000000"/>
                </a:solidFill>
                <a:effectLst/>
                <a:latin typeface="Arial"/>
                <a:ea typeface="Arial"/>
                <a:cs typeface="Arial"/>
                <a:sym typeface="Arial"/>
              </a:rPr>
              <a:t>, 2021). This presentation is on three systems which are used extensively; Management Information systems, decision support systems, and Customer relationship management systems. Such systems apply especially to business that are expanding since they can help to control, analyze and connect with customers. One has to integrate these systems to enhance </a:t>
            </a:r>
            <a:r>
              <a:rPr lang="en-US" sz="1100" b="0" i="0" u="none" strike="noStrike" cap="none" dirty="0" err="1">
                <a:solidFill>
                  <a:srgbClr val="000000"/>
                </a:solidFill>
                <a:effectLst/>
                <a:latin typeface="Arial"/>
                <a:ea typeface="Arial"/>
                <a:cs typeface="Arial"/>
                <a:sym typeface="Arial"/>
              </a:rPr>
              <a:t>organisational</a:t>
            </a:r>
            <a:r>
              <a:rPr lang="en-US" sz="1100" b="0" i="0" u="none" strike="noStrike" cap="none" dirty="0">
                <a:solidFill>
                  <a:srgbClr val="000000"/>
                </a:solidFill>
                <a:effectLst/>
                <a:latin typeface="Arial"/>
                <a:ea typeface="Arial"/>
                <a:cs typeface="Arial"/>
                <a:sym typeface="Arial"/>
              </a:rPr>
              <a:t> value.</a:t>
            </a:r>
          </a:p>
        </p:txBody>
      </p:sp>
    </p:spTree>
    <p:extLst>
      <p:ext uri="{BB962C8B-B14F-4D97-AF65-F5344CB8AC3E}">
        <p14:creationId xmlns:p14="http://schemas.microsoft.com/office/powerpoint/2010/main" val="21938531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txBody>
          <a:bodyPr/>
          <a:lstStyle/>
          <a:p>
            <a:endParaRPr lang="en-GB"/>
          </a:p>
        </p:txBody>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While MIS enhances managerial control and reporting efficiency, its reliance on structured internal data limits its effectiveness in dynamic strategic environments. Moreover, the system’s limited analytical flexibility can restrict managerial responsiveness when rapid decision-making is required </a:t>
            </a:r>
          </a:p>
          <a:p>
            <a:endParaRPr lang="en-GB" dirty="0"/>
          </a:p>
        </p:txBody>
      </p:sp>
    </p:spTree>
    <p:extLst>
      <p:ext uri="{BB962C8B-B14F-4D97-AF65-F5344CB8AC3E}">
        <p14:creationId xmlns:p14="http://schemas.microsoft.com/office/powerpoint/2010/main" val="11205474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g91ed6c2d0b_0_2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
        <p:nvSpPr>
          <p:cNvPr id="315" name="Google Shape;315;g91ed6c2d0b_0_2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US" sz="1100" b="0" i="0" u="none" strike="noStrike" cap="none" dirty="0">
                <a:solidFill>
                  <a:srgbClr val="000000"/>
                </a:solidFill>
                <a:effectLst/>
                <a:latin typeface="Arial"/>
                <a:ea typeface="Arial"/>
                <a:cs typeface="Arial"/>
                <a:sym typeface="Arial"/>
              </a:rPr>
              <a:t>In this comparison we find that MIS, DSS and CRM systems play a different albeit complementary roles in </a:t>
            </a:r>
            <a:r>
              <a:rPr lang="en-US" sz="1100" b="0" i="0" u="none" strike="noStrike" cap="none" dirty="0" err="1">
                <a:solidFill>
                  <a:srgbClr val="000000"/>
                </a:solidFill>
                <a:effectLst/>
                <a:latin typeface="Arial"/>
                <a:ea typeface="Arial"/>
                <a:cs typeface="Arial"/>
                <a:sym typeface="Arial"/>
              </a:rPr>
              <a:t>organisations</a:t>
            </a:r>
            <a:r>
              <a:rPr lang="en-US" sz="1100" b="0" i="0" u="none" strike="noStrike" cap="none" dirty="0">
                <a:solidFill>
                  <a:srgbClr val="000000"/>
                </a:solidFill>
                <a:effectLst/>
                <a:latin typeface="Arial"/>
                <a:ea typeface="Arial"/>
                <a:cs typeface="Arial"/>
                <a:sym typeface="Arial"/>
              </a:rPr>
              <a:t>. MIS is efficient and controls, DSS facilitates analytical and strategic cognitive, and CRM is customer-oriented decision-making. There is no single system which is adequate alone, however, system integration </a:t>
            </a:r>
            <a:r>
              <a:rPr lang="en-US" sz="1100" b="0" i="0" u="none" strike="noStrike" cap="none" dirty="0" err="1">
                <a:solidFill>
                  <a:srgbClr val="000000"/>
                </a:solidFill>
                <a:effectLst/>
                <a:latin typeface="Arial"/>
                <a:ea typeface="Arial"/>
                <a:cs typeface="Arial"/>
                <a:sym typeface="Arial"/>
              </a:rPr>
              <a:t>maximises</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organisational</a:t>
            </a:r>
            <a:r>
              <a:rPr lang="en-US" sz="1100" b="0" i="0" u="none" strike="noStrike" cap="none" dirty="0">
                <a:solidFill>
                  <a:srgbClr val="000000"/>
                </a:solidFill>
                <a:effectLst/>
                <a:latin typeface="Arial"/>
                <a:ea typeface="Arial"/>
                <a:cs typeface="Arial"/>
                <a:sym typeface="Arial"/>
              </a:rPr>
              <a:t> value and helps to support sustainable growth.</a:t>
            </a:r>
          </a:p>
        </p:txBody>
      </p:sp>
    </p:spTree>
    <p:extLst>
      <p:ext uri="{BB962C8B-B14F-4D97-AF65-F5344CB8AC3E}">
        <p14:creationId xmlns:p14="http://schemas.microsoft.com/office/powerpoint/2010/main" val="18565993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g91ed6c2d0b_0_2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
        <p:nvSpPr>
          <p:cNvPr id="315" name="Google Shape;315;g91ed6c2d0b_0_2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US" sz="1100" b="0" i="0" u="none" strike="noStrike" cap="none" dirty="0">
                <a:solidFill>
                  <a:srgbClr val="000000"/>
                </a:solidFill>
                <a:effectLst/>
                <a:latin typeface="Arial"/>
                <a:ea typeface="Arial"/>
                <a:cs typeface="Arial"/>
                <a:sym typeface="Arial"/>
              </a:rPr>
              <a:t>The Decision Support Systems are used to help managers to make semi-structured and complex decisions through the help of analytical models and simulations. DSS, unlike MIS, enables users to see alternative scenario and compare the alternatives (Wang and Wang, 2022). Such systems have a tendency to combine both internal and external data aiding the strategic planning and forecasting. Decision Support Systems help managers to deal with semi-structured and complex decisions through </a:t>
            </a:r>
            <a:r>
              <a:rPr lang="en-US" sz="1100" b="0" i="0" u="none" strike="noStrike" cap="none" dirty="0" err="1">
                <a:solidFill>
                  <a:srgbClr val="000000"/>
                </a:solidFill>
                <a:effectLst/>
                <a:latin typeface="Arial"/>
                <a:ea typeface="Arial"/>
                <a:cs typeface="Arial"/>
                <a:sym typeface="Arial"/>
              </a:rPr>
              <a:t>synthesising</a:t>
            </a:r>
            <a:r>
              <a:rPr lang="en-US" sz="1100" b="0" i="0" u="none" strike="noStrike" cap="none" dirty="0">
                <a:solidFill>
                  <a:srgbClr val="000000"/>
                </a:solidFill>
                <a:effectLst/>
                <a:latin typeface="Arial"/>
                <a:ea typeface="Arial"/>
                <a:cs typeface="Arial"/>
                <a:sym typeface="Arial"/>
              </a:rPr>
              <a:t> both analytical models and internal and external data sets. Despite the fact that DSS is more effective in strategic planning and analyzing the scenarios, it needs users who are proficient in analytical results. Moreover, costs of implementation and difficulty of integration of the data can restrict its use by smaller or resource-starved businesses.</a:t>
            </a:r>
          </a:p>
          <a:p>
            <a:r>
              <a:rPr lang="en-US" sz="1100" b="0" i="0" u="none" strike="noStrike" cap="none" dirty="0">
                <a:solidFill>
                  <a:srgbClr val="000000"/>
                </a:solidFill>
                <a:effectLst/>
                <a:latin typeface="Arial"/>
                <a:ea typeface="Arial"/>
                <a:cs typeface="Arial"/>
                <a:sym typeface="Arial"/>
              </a:rPr>
              <a:t>Although DSS better enhances the quality of decision-making process, the quality of data underlying decision-making is considered to play a paramount role in its effectiveness, which is why data governance is an essential factor of consideration.</a:t>
            </a:r>
          </a:p>
        </p:txBody>
      </p:sp>
    </p:spTree>
    <p:extLst>
      <p:ext uri="{BB962C8B-B14F-4D97-AF65-F5344CB8AC3E}">
        <p14:creationId xmlns:p14="http://schemas.microsoft.com/office/powerpoint/2010/main" val="23866751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g91ed6c2d0b_0_2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
        <p:nvSpPr>
          <p:cNvPr id="315" name="Google Shape;315;g91ed6c2d0b_0_2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US" sz="1100" b="0" i="0" u="none" strike="noStrike" cap="none" dirty="0">
                <a:solidFill>
                  <a:srgbClr val="000000"/>
                </a:solidFill>
                <a:effectLst/>
                <a:latin typeface="Arial"/>
                <a:ea typeface="Arial"/>
                <a:cs typeface="Arial"/>
                <a:sym typeface="Arial"/>
              </a:rPr>
              <a:t>Customer Relationship Management systems are aimed at dealing with customers across the customer lifecycle. CRM simplifies customer management by </a:t>
            </a:r>
            <a:r>
              <a:rPr lang="en-US" sz="1100" b="0" i="0" u="none" strike="noStrike" cap="none" dirty="0" err="1">
                <a:solidFill>
                  <a:srgbClr val="000000"/>
                </a:solidFill>
                <a:effectLst/>
                <a:latin typeface="Arial"/>
                <a:ea typeface="Arial"/>
                <a:cs typeface="Arial"/>
                <a:sym typeface="Arial"/>
              </a:rPr>
              <a:t>centralising</a:t>
            </a:r>
            <a:r>
              <a:rPr lang="en-US" sz="1100" b="0" i="0" u="none" strike="noStrike" cap="none" dirty="0">
                <a:solidFill>
                  <a:srgbClr val="000000"/>
                </a:solidFill>
                <a:effectLst/>
                <a:latin typeface="Arial"/>
                <a:ea typeface="Arial"/>
                <a:cs typeface="Arial"/>
                <a:sym typeface="Arial"/>
              </a:rPr>
              <a:t> customer information which helps an </a:t>
            </a:r>
            <a:r>
              <a:rPr lang="en-US" sz="1100" b="0" i="0" u="none" strike="noStrike" cap="none" dirty="0" err="1">
                <a:solidFill>
                  <a:srgbClr val="000000"/>
                </a:solidFill>
                <a:effectLst/>
                <a:latin typeface="Arial"/>
                <a:ea typeface="Arial"/>
                <a:cs typeface="Arial"/>
                <a:sym typeface="Arial"/>
              </a:rPr>
              <a:t>organisation</a:t>
            </a:r>
            <a:r>
              <a:rPr lang="en-US" sz="1100" b="0" i="0" u="none" strike="noStrike" cap="none" dirty="0">
                <a:solidFill>
                  <a:srgbClr val="000000"/>
                </a:solidFill>
                <a:effectLst/>
                <a:latin typeface="Arial"/>
                <a:ea typeface="Arial"/>
                <a:cs typeface="Arial"/>
                <a:sym typeface="Arial"/>
              </a:rPr>
              <a:t> to offer customer tailored communication and enhance retention. In the case of expanding companies, CRM facilitates the ability to engage customers at magnitude and base marketing decisions. Nonetheless, mass gathering of customer information carries with it ethical and legal dangers especially in data privacy and data security. When working with CRM systems, </a:t>
            </a:r>
            <a:r>
              <a:rPr lang="en-US" sz="1100" b="0" i="0" u="none" strike="noStrike" cap="none" dirty="0" err="1">
                <a:solidFill>
                  <a:srgbClr val="000000"/>
                </a:solidFill>
                <a:effectLst/>
                <a:latin typeface="Arial"/>
                <a:ea typeface="Arial"/>
                <a:cs typeface="Arial"/>
                <a:sym typeface="Arial"/>
              </a:rPr>
              <a:t>organisations</a:t>
            </a:r>
            <a:r>
              <a:rPr lang="en-US" sz="1100" b="0" i="0" u="none" strike="noStrike" cap="none" dirty="0">
                <a:solidFill>
                  <a:srgbClr val="000000"/>
                </a:solidFill>
                <a:effectLst/>
                <a:latin typeface="Arial"/>
                <a:ea typeface="Arial"/>
                <a:cs typeface="Arial"/>
                <a:sym typeface="Arial"/>
              </a:rPr>
              <a:t> need to be responsible in regards to data protection rules. CRM ensures customer data is </a:t>
            </a:r>
            <a:r>
              <a:rPr lang="en-US" sz="1100" b="0" i="0" u="none" strike="noStrike" cap="none" dirty="0" err="1">
                <a:solidFill>
                  <a:srgbClr val="000000"/>
                </a:solidFill>
                <a:effectLst/>
                <a:latin typeface="Arial"/>
                <a:ea typeface="Arial"/>
                <a:cs typeface="Arial"/>
                <a:sym typeface="Arial"/>
              </a:rPr>
              <a:t>centralised</a:t>
            </a:r>
            <a:r>
              <a:rPr lang="en-US" sz="1100" b="0" i="0" u="none" strike="noStrike" cap="none" dirty="0">
                <a:solidFill>
                  <a:srgbClr val="000000"/>
                </a:solidFill>
                <a:effectLst/>
                <a:latin typeface="Arial"/>
                <a:ea typeface="Arial"/>
                <a:cs typeface="Arial"/>
                <a:sym typeface="Arial"/>
              </a:rPr>
              <a:t> in order to facilitate the marketing, sales and service activities. Although CRM increases customer interaction and retention, it brings major problems concerning data privacy, system expenditures, as well as employee training. Companies have to strike the balance between the advantages of </a:t>
            </a:r>
            <a:r>
              <a:rPr lang="en-US" sz="1100" b="0" i="0" u="none" strike="noStrike" cap="none" dirty="0" err="1">
                <a:solidFill>
                  <a:srgbClr val="000000"/>
                </a:solidFill>
                <a:effectLst/>
                <a:latin typeface="Arial"/>
                <a:ea typeface="Arial"/>
                <a:cs typeface="Arial"/>
                <a:sym typeface="Arial"/>
              </a:rPr>
              <a:t>individualised</a:t>
            </a:r>
            <a:r>
              <a:rPr lang="en-US" sz="1100" b="0" i="0" u="none" strike="noStrike" cap="none" dirty="0">
                <a:solidFill>
                  <a:srgbClr val="000000"/>
                </a:solidFill>
                <a:effectLst/>
                <a:latin typeface="Arial"/>
                <a:ea typeface="Arial"/>
                <a:cs typeface="Arial"/>
                <a:sym typeface="Arial"/>
              </a:rPr>
              <a:t> communication and ethical and legislative demands concerning the privacy of customer information, namely, in the provisions of GDPR.</a:t>
            </a:r>
          </a:p>
          <a:p>
            <a:endParaRPr lang="en-US" sz="1100" b="0" i="0" u="none" strike="noStrike" cap="none" dirty="0">
              <a:solidFill>
                <a:srgbClr val="000000"/>
              </a:solidFill>
              <a:effectLst/>
              <a:latin typeface="Arial"/>
              <a:ea typeface="Arial"/>
              <a:cs typeface="Arial"/>
              <a:sym typeface="Arial"/>
            </a:endParaRPr>
          </a:p>
        </p:txBody>
      </p:sp>
    </p:spTree>
    <p:extLst>
      <p:ext uri="{BB962C8B-B14F-4D97-AF65-F5344CB8AC3E}">
        <p14:creationId xmlns:p14="http://schemas.microsoft.com/office/powerpoint/2010/main" val="12451004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g91ed6c2d0b_0_2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
        <p:nvSpPr>
          <p:cNvPr id="315" name="Google Shape;315;g91ed6c2d0b_0_2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US" sz="1100" b="0" i="0" u="none" strike="noStrike" cap="none" dirty="0">
                <a:solidFill>
                  <a:srgbClr val="000000"/>
                </a:solidFill>
                <a:effectLst/>
                <a:latin typeface="Arial"/>
                <a:ea typeface="Arial"/>
                <a:cs typeface="Arial"/>
                <a:sym typeface="Arial"/>
              </a:rPr>
              <a:t>Information systems facilitate decision making in various levels of the </a:t>
            </a:r>
            <a:r>
              <a:rPr lang="en-US" sz="1100" b="0" i="0" u="none" strike="noStrike" cap="none" dirty="0" err="1">
                <a:solidFill>
                  <a:srgbClr val="000000"/>
                </a:solidFill>
                <a:effectLst/>
                <a:latin typeface="Arial"/>
                <a:ea typeface="Arial"/>
                <a:cs typeface="Arial"/>
                <a:sym typeface="Arial"/>
              </a:rPr>
              <a:t>organisation</a:t>
            </a:r>
            <a:r>
              <a:rPr lang="en-US" sz="1100" b="0" i="0" u="none" strike="noStrike" cap="none" dirty="0">
                <a:solidFill>
                  <a:srgbClr val="000000"/>
                </a:solidFill>
                <a:effectLst/>
                <a:latin typeface="Arial"/>
                <a:ea typeface="Arial"/>
                <a:cs typeface="Arial"/>
                <a:sym typeface="Arial"/>
              </a:rPr>
              <a:t>. Operational-level The routine business activities are captured in transaction processing systems. MIS at the managerial level combines this information in form of structured reports to help it monitor and control. DSS and BI systems allow senior managers to evolve trends and compare options and make long-term decisions at the strategic level. The interpretation of this fit would be a guaranteed implementation by </a:t>
            </a:r>
            <a:r>
              <a:rPr lang="en-US" sz="1100" b="0" i="0" u="none" strike="noStrike" cap="none" dirty="0" err="1">
                <a:solidFill>
                  <a:srgbClr val="000000"/>
                </a:solidFill>
                <a:effectLst/>
                <a:latin typeface="Arial"/>
                <a:ea typeface="Arial"/>
                <a:cs typeface="Arial"/>
                <a:sym typeface="Arial"/>
              </a:rPr>
              <a:t>organisations</a:t>
            </a:r>
            <a:r>
              <a:rPr lang="en-US" sz="1100" b="0" i="0" u="none" strike="noStrike" cap="none" dirty="0">
                <a:solidFill>
                  <a:srgbClr val="000000"/>
                </a:solidFill>
                <a:effectLst/>
                <a:latin typeface="Arial"/>
                <a:ea typeface="Arial"/>
                <a:cs typeface="Arial"/>
                <a:sym typeface="Arial"/>
              </a:rPr>
              <a:t> of systems that would fit their requirements as managers.</a:t>
            </a:r>
          </a:p>
        </p:txBody>
      </p:sp>
    </p:spTree>
    <p:extLst>
      <p:ext uri="{BB962C8B-B14F-4D97-AF65-F5344CB8AC3E}">
        <p14:creationId xmlns:p14="http://schemas.microsoft.com/office/powerpoint/2010/main" val="10641407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g91ed6c2d0b_0_2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
        <p:nvSpPr>
          <p:cNvPr id="315" name="Google Shape;315;g91ed6c2d0b_0_2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US" sz="1100" b="0" i="0" u="none" strike="noStrike" cap="none" dirty="0">
                <a:solidFill>
                  <a:srgbClr val="000000"/>
                </a:solidFill>
                <a:effectLst/>
                <a:latin typeface="Arial"/>
                <a:ea typeface="Arial"/>
                <a:cs typeface="Arial"/>
                <a:sym typeface="Arial"/>
              </a:rPr>
              <a:t>MIS, DSS, and CRM complement each other in various capacities in </a:t>
            </a:r>
            <a:r>
              <a:rPr lang="en-US" sz="1100" b="0" i="0" u="none" strike="noStrike" cap="none" dirty="0" err="1">
                <a:solidFill>
                  <a:srgbClr val="000000"/>
                </a:solidFill>
                <a:effectLst/>
                <a:latin typeface="Arial"/>
                <a:ea typeface="Arial"/>
                <a:cs typeface="Arial"/>
                <a:sym typeface="Arial"/>
              </a:rPr>
              <a:t>organisations</a:t>
            </a:r>
            <a:r>
              <a:rPr lang="en-US" sz="1100" b="0" i="0" u="none" strike="noStrike" cap="none" dirty="0">
                <a:solidFill>
                  <a:srgbClr val="000000"/>
                </a:solidFill>
                <a:effectLst/>
                <a:latin typeface="Arial"/>
                <a:ea typeface="Arial"/>
                <a:cs typeface="Arial"/>
                <a:sym typeface="Arial"/>
              </a:rPr>
              <a:t>. MIS is efficiency and routine reporting oriented, DSS is analytic and strategic decision-making oriented and CRM is customer-related information management. The systems focus on the various managerial requirements and users (</a:t>
            </a:r>
            <a:r>
              <a:rPr lang="en-US" sz="1100" b="0" i="0" u="none" strike="noStrike" cap="none" dirty="0" err="1">
                <a:solidFill>
                  <a:srgbClr val="000000"/>
                </a:solidFill>
                <a:effectLst/>
                <a:latin typeface="Arial"/>
                <a:ea typeface="Arial"/>
                <a:cs typeface="Arial"/>
                <a:sym typeface="Arial"/>
              </a:rPr>
              <a:t>Mattke</a:t>
            </a:r>
            <a:r>
              <a:rPr lang="en-US" sz="1100" b="0" i="0" u="none" strike="noStrike" cap="none" dirty="0">
                <a:solidFill>
                  <a:srgbClr val="000000"/>
                </a:solidFill>
                <a:effectLst/>
                <a:latin typeface="Arial"/>
                <a:ea typeface="Arial"/>
                <a:cs typeface="Arial"/>
                <a:sym typeface="Arial"/>
              </a:rPr>
              <a:t> et al., 2022). These systems instead of being independent should be integrated to bring uniformity in data flow and well-informed decision-making in the </a:t>
            </a:r>
            <a:r>
              <a:rPr lang="en-US" sz="1100" b="0" i="0" u="none" strike="noStrike" cap="none" dirty="0" err="1">
                <a:solidFill>
                  <a:srgbClr val="000000"/>
                </a:solidFill>
                <a:effectLst/>
                <a:latin typeface="Arial"/>
                <a:ea typeface="Arial"/>
                <a:cs typeface="Arial"/>
                <a:sym typeface="Arial"/>
              </a:rPr>
              <a:t>organisation</a:t>
            </a:r>
            <a:r>
              <a:rPr lang="en-US" sz="1100" b="0" i="0" u="none" strike="noStrike" cap="none" dirty="0">
                <a:solidFill>
                  <a:srgbClr val="000000"/>
                </a:solidFill>
                <a:effectLst/>
                <a:latin typeface="Arial"/>
                <a:ea typeface="Arial"/>
                <a:cs typeface="Arial"/>
                <a:sym typeface="Arial"/>
              </a:rPr>
              <a:t>. Integration enables the overall performance of an </a:t>
            </a:r>
            <a:r>
              <a:rPr lang="en-US" sz="1100" b="0" i="0" u="none" strike="noStrike" cap="none" dirty="0" err="1">
                <a:solidFill>
                  <a:srgbClr val="000000"/>
                </a:solidFill>
                <a:effectLst/>
                <a:latin typeface="Arial"/>
                <a:ea typeface="Arial"/>
                <a:cs typeface="Arial"/>
                <a:sym typeface="Arial"/>
              </a:rPr>
              <a:t>organisation</a:t>
            </a:r>
            <a:r>
              <a:rPr lang="en-US" sz="1100" b="0" i="0" u="none" strike="noStrike" cap="none" dirty="0">
                <a:solidFill>
                  <a:srgbClr val="000000"/>
                </a:solidFill>
                <a:effectLst/>
                <a:latin typeface="Arial"/>
                <a:ea typeface="Arial"/>
                <a:cs typeface="Arial"/>
                <a:sym typeface="Arial"/>
              </a:rPr>
              <a:t> in general, and facilitates sustainable growth.</a:t>
            </a:r>
          </a:p>
        </p:txBody>
      </p:sp>
    </p:spTree>
    <p:extLst>
      <p:ext uri="{BB962C8B-B14F-4D97-AF65-F5344CB8AC3E}">
        <p14:creationId xmlns:p14="http://schemas.microsoft.com/office/powerpoint/2010/main" val="4100626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g91ed6c2d0b_0_2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
        <p:nvSpPr>
          <p:cNvPr id="315" name="Google Shape;315;g91ed6c2d0b_0_2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US" sz="1100" b="0" i="0" u="none" strike="noStrike" cap="none" dirty="0">
                <a:solidFill>
                  <a:srgbClr val="000000"/>
                </a:solidFill>
                <a:effectLst/>
                <a:latin typeface="Arial"/>
                <a:ea typeface="Arial"/>
                <a:cs typeface="Arial"/>
                <a:sym typeface="Arial"/>
              </a:rPr>
              <a:t>The application of information systems initiates strong ethical and legal issues. To protect personal data, </a:t>
            </a:r>
            <a:r>
              <a:rPr lang="en-US" sz="1100" b="0" i="0" u="none" strike="noStrike" cap="none" dirty="0" err="1">
                <a:solidFill>
                  <a:srgbClr val="000000"/>
                </a:solidFill>
                <a:effectLst/>
                <a:latin typeface="Arial"/>
                <a:ea typeface="Arial"/>
                <a:cs typeface="Arial"/>
                <a:sym typeface="Arial"/>
              </a:rPr>
              <a:t>organisations</a:t>
            </a:r>
            <a:r>
              <a:rPr lang="en-US" sz="1100" b="0" i="0" u="none" strike="noStrike" cap="none" dirty="0">
                <a:solidFill>
                  <a:srgbClr val="000000"/>
                </a:solidFill>
                <a:effectLst/>
                <a:latin typeface="Arial"/>
                <a:ea typeface="Arial"/>
                <a:cs typeface="Arial"/>
                <a:sym typeface="Arial"/>
              </a:rPr>
              <a:t> should meet the data protection laws including GDPR. Lack of proper data security may lead to breach which breaks trust and reputation. The growing dependency on information systems evokes ethical and legal issues of privacy of data, security of data and determining the influence of algorithms. To remove bias and discrimination, </a:t>
            </a:r>
            <a:r>
              <a:rPr lang="en-US" sz="1100" b="0" i="0" u="none" strike="noStrike" cap="none" dirty="0" err="1">
                <a:solidFill>
                  <a:srgbClr val="000000"/>
                </a:solidFill>
                <a:effectLst/>
                <a:latin typeface="Arial"/>
                <a:ea typeface="Arial"/>
                <a:cs typeface="Arial"/>
                <a:sym typeface="Arial"/>
              </a:rPr>
              <a:t>organisations</a:t>
            </a:r>
            <a:r>
              <a:rPr lang="en-US" sz="1100" b="0" i="0" u="none" strike="noStrike" cap="none" dirty="0">
                <a:solidFill>
                  <a:srgbClr val="000000"/>
                </a:solidFill>
                <a:effectLst/>
                <a:latin typeface="Arial"/>
                <a:ea typeface="Arial"/>
                <a:cs typeface="Arial"/>
                <a:sym typeface="Arial"/>
              </a:rPr>
              <a:t> need to be transparent about the decisions that are made using AI. Monitoring systems also present ethical dilemmas in the face of employee monitoring systems that need a balance between employee productivity and personal privacy. Negligence to meet these issues may lead to the reputation and prosecutions.</a:t>
            </a:r>
          </a:p>
          <a:p>
            <a:r>
              <a:rPr lang="en-US" sz="1100" b="0" i="0" u="none" strike="noStrike" cap="none" dirty="0">
                <a:solidFill>
                  <a:srgbClr val="000000"/>
                </a:solidFill>
                <a:effectLst/>
                <a:latin typeface="Arial"/>
                <a:ea typeface="Arial"/>
                <a:cs typeface="Arial"/>
                <a:sym typeface="Arial"/>
              </a:rPr>
              <a:t> Also, decision-making with the support of AI can come with bias due to insensitive design of systems. Ethical issues are also associated with employee and customer surveillance. Well established governance systems are necessary to make information systems use responsible and transparent.</a:t>
            </a:r>
          </a:p>
        </p:txBody>
      </p:sp>
    </p:spTree>
    <p:extLst>
      <p:ext uri="{BB962C8B-B14F-4D97-AF65-F5344CB8AC3E}">
        <p14:creationId xmlns:p14="http://schemas.microsoft.com/office/powerpoint/2010/main" val="36176380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g91ed6c2d0b_0_2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
        <p:nvSpPr>
          <p:cNvPr id="315" name="Google Shape;315;g91ed6c2d0b_0_2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US" sz="1100" b="0" i="0" u="none" strike="noStrike" cap="none" dirty="0" err="1">
                <a:solidFill>
                  <a:srgbClr val="000000"/>
                </a:solidFill>
                <a:effectLst/>
                <a:latin typeface="Arial"/>
                <a:ea typeface="Arial"/>
                <a:cs typeface="Arial"/>
                <a:sym typeface="Arial"/>
              </a:rPr>
              <a:t>Organisations</a:t>
            </a:r>
            <a:r>
              <a:rPr lang="en-US" sz="1100" b="0" i="0" u="none" strike="noStrike" cap="none" dirty="0">
                <a:solidFill>
                  <a:srgbClr val="000000"/>
                </a:solidFill>
                <a:effectLst/>
                <a:latin typeface="Arial"/>
                <a:ea typeface="Arial"/>
                <a:cs typeface="Arial"/>
                <a:sym typeface="Arial"/>
              </a:rPr>
              <a:t> are well advised to have sound governance structures as a measure of curbing the risks posed by ethics and legal issues. These are data policies that comply with the requirements of the GDPR, access controls in the prevention of misuse, and regular audits to guarantee the integrity of the systems. In the systems that utilize AI, human supervision is necessary to avoid bias or unethical results. All this indicates good management and boosts the trust of the stakeholders.</a:t>
            </a:r>
          </a:p>
        </p:txBody>
      </p:sp>
    </p:spTree>
    <p:extLst>
      <p:ext uri="{BB962C8B-B14F-4D97-AF65-F5344CB8AC3E}">
        <p14:creationId xmlns:p14="http://schemas.microsoft.com/office/powerpoint/2010/main" val="37404271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g91ed6c2d0b_0_2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
        <p:nvSpPr>
          <p:cNvPr id="315" name="Google Shape;315;g91ed6c2d0b_0_2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US" sz="1100" b="0" i="0" u="none" strike="noStrike" cap="none" dirty="0">
                <a:solidFill>
                  <a:srgbClr val="000000"/>
                </a:solidFill>
                <a:effectLst/>
                <a:latin typeface="Arial"/>
                <a:ea typeface="Arial"/>
                <a:cs typeface="Arial"/>
                <a:sym typeface="Arial"/>
              </a:rPr>
              <a:t>A good example to demonstrate how growing businesses utilize information systems in the support of operations and customer interaction is presented by </a:t>
            </a:r>
            <a:r>
              <a:rPr lang="en-US" sz="1100" b="0" i="0" u="none" strike="noStrike" cap="none" dirty="0" err="1">
                <a:solidFill>
                  <a:srgbClr val="000000"/>
                </a:solidFill>
                <a:effectLst/>
                <a:latin typeface="Arial"/>
                <a:ea typeface="Arial"/>
                <a:cs typeface="Arial"/>
                <a:sym typeface="Arial"/>
              </a:rPr>
              <a:t>Gymshark</a:t>
            </a:r>
            <a:r>
              <a:rPr lang="en-US" sz="1100" b="0" i="0" u="none" strike="noStrike" cap="none" dirty="0">
                <a:solidFill>
                  <a:srgbClr val="000000"/>
                </a:solidFill>
                <a:effectLst/>
                <a:latin typeface="Arial"/>
                <a:ea typeface="Arial"/>
                <a:cs typeface="Arial"/>
                <a:sym typeface="Arial"/>
              </a:rPr>
              <a:t>. By referring to CRM systems to manage customer relationships, the company depends on analytics to make decisions. The issues that come with rapid growth are large volumes of data and integrations required in systems (</a:t>
            </a:r>
            <a:r>
              <a:rPr lang="en-US" sz="1100" b="0" i="0" u="none" strike="noStrike" cap="none" dirty="0" err="1">
                <a:solidFill>
                  <a:srgbClr val="000000"/>
                </a:solidFill>
                <a:effectLst/>
                <a:latin typeface="Arial"/>
                <a:ea typeface="Arial"/>
                <a:cs typeface="Arial"/>
                <a:sym typeface="Arial"/>
              </a:rPr>
              <a:t>Kowsar</a:t>
            </a:r>
            <a:r>
              <a:rPr lang="en-US" sz="1100" b="0" i="0" u="none" strike="noStrike" cap="none" dirty="0">
                <a:solidFill>
                  <a:srgbClr val="000000"/>
                </a:solidFill>
                <a:effectLst/>
                <a:latin typeface="Arial"/>
                <a:ea typeface="Arial"/>
                <a:cs typeface="Arial"/>
                <a:sym typeface="Arial"/>
              </a:rPr>
              <a:t> and Rahman, 2022). The case of </a:t>
            </a:r>
            <a:r>
              <a:rPr lang="en-US" sz="1100" b="0" i="0" u="none" strike="noStrike" cap="none" dirty="0" err="1">
                <a:solidFill>
                  <a:srgbClr val="000000"/>
                </a:solidFill>
                <a:effectLst/>
                <a:latin typeface="Arial"/>
                <a:ea typeface="Arial"/>
                <a:cs typeface="Arial"/>
                <a:sym typeface="Arial"/>
              </a:rPr>
              <a:t>Gymshark</a:t>
            </a:r>
            <a:r>
              <a:rPr lang="en-US" sz="1100" b="0" i="0" u="none" strike="noStrike" cap="none" dirty="0">
                <a:solidFill>
                  <a:srgbClr val="000000"/>
                </a:solidFill>
                <a:effectLst/>
                <a:latin typeface="Arial"/>
                <a:ea typeface="Arial"/>
                <a:cs typeface="Arial"/>
                <a:sym typeface="Arial"/>
              </a:rPr>
              <a:t> shows how efficient and ethical data use and scalable systems are crucial to reduce the </a:t>
            </a:r>
            <a:r>
              <a:rPr lang="en-US" sz="1100" b="0" i="0" u="none" strike="noStrike" cap="none" dirty="0" err="1">
                <a:solidFill>
                  <a:srgbClr val="000000"/>
                </a:solidFill>
                <a:effectLst/>
                <a:latin typeface="Arial"/>
                <a:ea typeface="Arial"/>
                <a:cs typeface="Arial"/>
                <a:sym typeface="Arial"/>
              </a:rPr>
              <a:t>organisation</a:t>
            </a:r>
            <a:r>
              <a:rPr lang="en-US" sz="1100" b="0" i="0" u="none" strike="noStrike" cap="none" dirty="0">
                <a:solidFill>
                  <a:srgbClr val="000000"/>
                </a:solidFill>
                <a:effectLst/>
                <a:latin typeface="Arial"/>
                <a:ea typeface="Arial"/>
                <a:cs typeface="Arial"/>
                <a:sym typeface="Arial"/>
              </a:rPr>
              <a:t> and ensure profitability, trust, and compliance in time of growth.</a:t>
            </a:r>
          </a:p>
        </p:txBody>
      </p:sp>
    </p:spTree>
    <p:extLst>
      <p:ext uri="{BB962C8B-B14F-4D97-AF65-F5344CB8AC3E}">
        <p14:creationId xmlns:p14="http://schemas.microsoft.com/office/powerpoint/2010/main" val="25359993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g91ed6c2d0b_0_2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
        <p:nvSpPr>
          <p:cNvPr id="315" name="Google Shape;315;g91ed6c2d0b_0_2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US" sz="1100" b="0" i="0" u="none" strike="noStrike" cap="none" dirty="0">
                <a:solidFill>
                  <a:srgbClr val="000000"/>
                </a:solidFill>
                <a:effectLst/>
                <a:latin typeface="Arial"/>
                <a:ea typeface="Arial"/>
                <a:cs typeface="Arial"/>
                <a:sym typeface="Arial"/>
              </a:rPr>
              <a:t>The growth of </a:t>
            </a:r>
            <a:r>
              <a:rPr lang="en-US" sz="1100" b="0" i="0" u="none" strike="noStrike" cap="none" dirty="0" err="1">
                <a:solidFill>
                  <a:srgbClr val="000000"/>
                </a:solidFill>
                <a:effectLst/>
                <a:latin typeface="Arial"/>
                <a:ea typeface="Arial"/>
                <a:cs typeface="Arial"/>
                <a:sym typeface="Arial"/>
              </a:rPr>
              <a:t>Gymshark</a:t>
            </a:r>
            <a:r>
              <a:rPr lang="en-US" sz="1100" b="0" i="0" u="none" strike="noStrike" cap="none" dirty="0">
                <a:solidFill>
                  <a:srgbClr val="000000"/>
                </a:solidFill>
                <a:effectLst/>
                <a:latin typeface="Arial"/>
                <a:ea typeface="Arial"/>
                <a:cs typeface="Arial"/>
                <a:sym typeface="Arial"/>
              </a:rPr>
              <a:t> proves the effectiveness of information systems and their role in improving the operational efficiency and customer experience. CRM systems are helpful in </a:t>
            </a:r>
            <a:r>
              <a:rPr lang="en-US" sz="1100" b="0" i="0" u="none" strike="noStrike" cap="none" dirty="0" err="1">
                <a:solidFill>
                  <a:srgbClr val="000000"/>
                </a:solidFill>
                <a:effectLst/>
                <a:latin typeface="Arial"/>
                <a:ea typeface="Arial"/>
                <a:cs typeface="Arial"/>
                <a:sym typeface="Arial"/>
              </a:rPr>
              <a:t>customised</a:t>
            </a:r>
            <a:r>
              <a:rPr lang="en-US" sz="1100" b="0" i="0" u="none" strike="noStrike" cap="none" dirty="0">
                <a:solidFill>
                  <a:srgbClr val="000000"/>
                </a:solidFill>
                <a:effectLst/>
                <a:latin typeface="Arial"/>
                <a:ea typeface="Arial"/>
                <a:cs typeface="Arial"/>
                <a:sym typeface="Arial"/>
              </a:rPr>
              <a:t> marketing, whereas analytics-based tools help in making strategic decisions. Nevertheless, high growth rates also present the problems associated with data scalability and the ethical usage of the data, which support the necessity of the well-controlled and combined systems.</a:t>
            </a:r>
          </a:p>
        </p:txBody>
      </p:sp>
    </p:spTree>
    <p:extLst>
      <p:ext uri="{BB962C8B-B14F-4D97-AF65-F5344CB8AC3E}">
        <p14:creationId xmlns:p14="http://schemas.microsoft.com/office/powerpoint/2010/main" val="22655991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g91ed6c2d0b_0_2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
        <p:nvSpPr>
          <p:cNvPr id="315" name="Google Shape;315;g91ed6c2d0b_0_2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US" sz="1100" b="0" i="0" u="none" strike="noStrike" cap="none" dirty="0">
                <a:solidFill>
                  <a:srgbClr val="000000"/>
                </a:solidFill>
                <a:effectLst/>
                <a:latin typeface="Arial"/>
                <a:ea typeface="Arial"/>
                <a:cs typeface="Arial"/>
                <a:sym typeface="Arial"/>
              </a:rPr>
              <a:t>As a consulting firm, expanding companies are advised to </a:t>
            </a:r>
            <a:r>
              <a:rPr lang="en-US" sz="1100" b="0" i="0" u="none" strike="noStrike" cap="none" dirty="0" err="1">
                <a:solidFill>
                  <a:srgbClr val="000000"/>
                </a:solidFill>
                <a:effectLst/>
                <a:latin typeface="Arial"/>
                <a:ea typeface="Arial"/>
                <a:cs typeface="Arial"/>
                <a:sym typeface="Arial"/>
              </a:rPr>
              <a:t>emphasise</a:t>
            </a:r>
            <a:r>
              <a:rPr lang="en-US" sz="1100" b="0" i="0" u="none" strike="noStrike" cap="none" dirty="0">
                <a:solidFill>
                  <a:srgbClr val="000000"/>
                </a:solidFill>
                <a:effectLst/>
                <a:latin typeface="Arial"/>
                <a:ea typeface="Arial"/>
                <a:cs typeface="Arial"/>
                <a:sym typeface="Arial"/>
              </a:rPr>
              <a:t> the consolidation of the main information systems to guarantee the consistency of the data and strategy. To manage ethical risks, analytics capabilities and governance frameworks should be greatly invested in to </a:t>
            </a:r>
            <a:r>
              <a:rPr lang="en-US" sz="1100" b="0" i="0" u="none" strike="noStrike" cap="none" dirty="0" err="1">
                <a:solidFill>
                  <a:srgbClr val="000000"/>
                </a:solidFill>
                <a:effectLst/>
                <a:latin typeface="Arial"/>
                <a:ea typeface="Arial"/>
                <a:cs typeface="Arial"/>
                <a:sym typeface="Arial"/>
              </a:rPr>
              <a:t>maximise</a:t>
            </a:r>
            <a:r>
              <a:rPr lang="en-US" sz="1100" b="0" i="0" u="none" strike="noStrike" cap="none" dirty="0">
                <a:solidFill>
                  <a:srgbClr val="000000"/>
                </a:solidFill>
                <a:effectLst/>
                <a:latin typeface="Arial"/>
                <a:ea typeface="Arial"/>
                <a:cs typeface="Arial"/>
                <a:sym typeface="Arial"/>
              </a:rPr>
              <a:t> system value. Choosing information systems in a strategic manner increases the quality of decision making and the long term </a:t>
            </a:r>
            <a:r>
              <a:rPr lang="en-US" sz="1100" b="0" i="0" u="none" strike="noStrike" cap="none" dirty="0" err="1">
                <a:solidFill>
                  <a:srgbClr val="000000"/>
                </a:solidFill>
                <a:effectLst/>
                <a:latin typeface="Arial"/>
                <a:ea typeface="Arial"/>
                <a:cs typeface="Arial"/>
                <a:sym typeface="Arial"/>
              </a:rPr>
              <a:t>organisational</a:t>
            </a:r>
            <a:r>
              <a:rPr lang="en-US" sz="1100" b="0" i="0" u="none" strike="noStrike" cap="none" dirty="0">
                <a:solidFill>
                  <a:srgbClr val="000000"/>
                </a:solidFill>
                <a:effectLst/>
                <a:latin typeface="Arial"/>
                <a:ea typeface="Arial"/>
                <a:cs typeface="Arial"/>
                <a:sym typeface="Arial"/>
              </a:rPr>
              <a:t> performance.</a:t>
            </a:r>
          </a:p>
        </p:txBody>
      </p:sp>
    </p:spTree>
    <p:extLst>
      <p:ext uri="{BB962C8B-B14F-4D97-AF65-F5344CB8AC3E}">
        <p14:creationId xmlns:p14="http://schemas.microsoft.com/office/powerpoint/2010/main" val="5169750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g91ed6c2d0b_0_2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
        <p:nvSpPr>
          <p:cNvPr id="315" name="Google Shape;315;g91ed6c2d0b_0_2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US" sz="1100" b="0" i="0" u="none" strike="noStrike" cap="none" dirty="0">
                <a:solidFill>
                  <a:srgbClr val="000000"/>
                </a:solidFill>
                <a:effectLst/>
                <a:latin typeface="Arial"/>
                <a:ea typeface="Arial"/>
                <a:cs typeface="Arial"/>
                <a:sym typeface="Arial"/>
              </a:rPr>
              <a:t>Information systems integration: this is the </a:t>
            </a:r>
            <a:r>
              <a:rPr lang="en-US" sz="1100" b="0" i="0" u="none" strike="noStrike" cap="none" dirty="0" err="1">
                <a:solidFill>
                  <a:srgbClr val="000000"/>
                </a:solidFill>
                <a:effectLst/>
                <a:latin typeface="Arial"/>
                <a:ea typeface="Arial"/>
                <a:cs typeface="Arial"/>
                <a:sym typeface="Arial"/>
              </a:rPr>
              <a:t>harmonisation</a:t>
            </a:r>
            <a:r>
              <a:rPr lang="en-US" sz="1100" b="0" i="0" u="none" strike="noStrike" cap="none" dirty="0">
                <a:solidFill>
                  <a:srgbClr val="000000"/>
                </a:solidFill>
                <a:effectLst/>
                <a:latin typeface="Arial"/>
                <a:ea typeface="Arial"/>
                <a:cs typeface="Arial"/>
                <a:sym typeface="Arial"/>
              </a:rPr>
              <a:t> and integration of the various systems like MIS, DSS and CRM to facilitate a smooth flow of data between </a:t>
            </a:r>
            <a:r>
              <a:rPr lang="en-US" sz="1100" b="0" i="0" u="none" strike="noStrike" cap="none" dirty="0" err="1">
                <a:solidFill>
                  <a:srgbClr val="000000"/>
                </a:solidFill>
                <a:effectLst/>
                <a:latin typeface="Arial"/>
                <a:ea typeface="Arial"/>
                <a:cs typeface="Arial"/>
                <a:sym typeface="Arial"/>
              </a:rPr>
              <a:t>organisational</a:t>
            </a:r>
            <a:r>
              <a:rPr lang="en-US" sz="1100" b="0" i="0" u="none" strike="noStrike" cap="none" dirty="0">
                <a:solidFill>
                  <a:srgbClr val="000000"/>
                </a:solidFill>
                <a:effectLst/>
                <a:latin typeface="Arial"/>
                <a:ea typeface="Arial"/>
                <a:cs typeface="Arial"/>
                <a:sym typeface="Arial"/>
              </a:rPr>
              <a:t> processes. Increasing businesses, disintegrated systems usually cause replicated information, inconsistent reports, and slow decision-making. Integrated systems also contribute to improved accuracy of the data and allows the managers to retrieve one reliable source of information. This encourages cross-functional integration of various departments e.g. marketing, operations, and finance. Performance wise, integration enhances operational efficiency, increases strategic planning and makes sure that the information systems scale as the </a:t>
            </a:r>
            <a:r>
              <a:rPr lang="en-US" sz="1100" b="0" i="0" u="none" strike="noStrike" cap="none" dirty="0" err="1">
                <a:solidFill>
                  <a:srgbClr val="000000"/>
                </a:solidFill>
                <a:effectLst/>
                <a:latin typeface="Arial"/>
                <a:ea typeface="Arial"/>
                <a:cs typeface="Arial"/>
                <a:sym typeface="Arial"/>
              </a:rPr>
              <a:t>organisations</a:t>
            </a:r>
            <a:r>
              <a:rPr lang="en-US" sz="1100" b="0" i="0" u="none" strike="noStrike" cap="none" dirty="0">
                <a:solidFill>
                  <a:srgbClr val="000000"/>
                </a:solidFill>
                <a:effectLst/>
                <a:latin typeface="Arial"/>
                <a:ea typeface="Arial"/>
                <a:cs typeface="Arial"/>
                <a:sym typeface="Arial"/>
              </a:rPr>
              <a:t> grow.</a:t>
            </a:r>
          </a:p>
        </p:txBody>
      </p:sp>
    </p:spTree>
    <p:extLst>
      <p:ext uri="{BB962C8B-B14F-4D97-AF65-F5344CB8AC3E}">
        <p14:creationId xmlns:p14="http://schemas.microsoft.com/office/powerpoint/2010/main" val="42924453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g91ed6c2d0b_0_2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
        <p:nvSpPr>
          <p:cNvPr id="315" name="Google Shape;315;g91ed6c2d0b_0_2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US" sz="1100" b="0" i="0" u="none" strike="noStrike" cap="none" dirty="0">
                <a:solidFill>
                  <a:srgbClr val="000000"/>
                </a:solidFill>
                <a:effectLst/>
                <a:latin typeface="Arial"/>
                <a:ea typeface="Arial"/>
                <a:cs typeface="Arial"/>
                <a:sym typeface="Arial"/>
              </a:rPr>
              <a:t>Information systems give sustainable competitive advantage provided that they are strategically aligned to </a:t>
            </a:r>
            <a:r>
              <a:rPr lang="en-US" sz="1100" b="0" i="0" u="none" strike="noStrike" cap="none" dirty="0" err="1">
                <a:solidFill>
                  <a:srgbClr val="000000"/>
                </a:solidFill>
                <a:effectLst/>
                <a:latin typeface="Arial"/>
                <a:ea typeface="Arial"/>
                <a:cs typeface="Arial"/>
                <a:sym typeface="Arial"/>
              </a:rPr>
              <a:t>organisational</a:t>
            </a:r>
            <a:r>
              <a:rPr lang="en-US" sz="1100" b="0" i="0" u="none" strike="noStrike" cap="none" dirty="0">
                <a:solidFill>
                  <a:srgbClr val="000000"/>
                </a:solidFill>
                <a:effectLst/>
                <a:latin typeface="Arial"/>
                <a:ea typeface="Arial"/>
                <a:cs typeface="Arial"/>
                <a:sym typeface="Arial"/>
              </a:rPr>
              <a:t> goals. Systems like DSS and CRM can enable firms to make decisions more quickly and more responsive to market changes because the system facilitates the implementation of data-driven decisions. Better business understanding assists in </a:t>
            </a:r>
            <a:r>
              <a:rPr lang="en-US" sz="1100" b="0" i="0" u="none" strike="noStrike" cap="none" dirty="0" err="1">
                <a:solidFill>
                  <a:srgbClr val="000000"/>
                </a:solidFill>
                <a:effectLst/>
                <a:latin typeface="Arial"/>
                <a:ea typeface="Arial"/>
                <a:cs typeface="Arial"/>
                <a:sym typeface="Arial"/>
              </a:rPr>
              <a:t>personalised</a:t>
            </a:r>
            <a:r>
              <a:rPr lang="en-US" sz="1100" b="0" i="0" u="none" strike="noStrike" cap="none" dirty="0">
                <a:solidFill>
                  <a:srgbClr val="000000"/>
                </a:solidFill>
                <a:effectLst/>
                <a:latin typeface="Arial"/>
                <a:ea typeface="Arial"/>
                <a:cs typeface="Arial"/>
                <a:sym typeface="Arial"/>
              </a:rPr>
              <a:t> customer interaction that enhances their satisfaction and loyalty. Also, information systems support innovation in the way that they help </a:t>
            </a:r>
            <a:r>
              <a:rPr lang="en-US" sz="1100" b="0" i="0" u="none" strike="noStrike" cap="none" dirty="0" err="1">
                <a:solidFill>
                  <a:srgbClr val="000000"/>
                </a:solidFill>
                <a:effectLst/>
                <a:latin typeface="Arial"/>
                <a:ea typeface="Arial"/>
                <a:cs typeface="Arial"/>
                <a:sym typeface="Arial"/>
              </a:rPr>
              <a:t>organisations</a:t>
            </a:r>
            <a:r>
              <a:rPr lang="en-US" sz="1100" b="0" i="0" u="none" strike="noStrike" cap="none" dirty="0">
                <a:solidFill>
                  <a:srgbClr val="000000"/>
                </a:solidFill>
                <a:effectLst/>
                <a:latin typeface="Arial"/>
                <a:ea typeface="Arial"/>
                <a:cs typeface="Arial"/>
                <a:sym typeface="Arial"/>
              </a:rPr>
              <a:t> experiment on new business models and processes. Well incorporated and implanted into the </a:t>
            </a:r>
            <a:r>
              <a:rPr lang="en-US" sz="1100" b="0" i="0" u="none" strike="noStrike" cap="none" dirty="0" err="1">
                <a:solidFill>
                  <a:srgbClr val="000000"/>
                </a:solidFill>
                <a:effectLst/>
                <a:latin typeface="Arial"/>
                <a:ea typeface="Arial"/>
                <a:cs typeface="Arial"/>
                <a:sym typeface="Arial"/>
              </a:rPr>
              <a:t>organisational</a:t>
            </a:r>
            <a:r>
              <a:rPr lang="en-US" sz="1100" b="0" i="0" u="none" strike="noStrike" cap="none" dirty="0">
                <a:solidFill>
                  <a:srgbClr val="000000"/>
                </a:solidFill>
                <a:effectLst/>
                <a:latin typeface="Arial"/>
                <a:ea typeface="Arial"/>
                <a:cs typeface="Arial"/>
                <a:sym typeface="Arial"/>
              </a:rPr>
              <a:t> practices, these systems become inaccessible to competition and this enhances competitive advantage in the long run.</a:t>
            </a:r>
          </a:p>
        </p:txBody>
      </p:sp>
    </p:spTree>
    <p:extLst>
      <p:ext uri="{BB962C8B-B14F-4D97-AF65-F5344CB8AC3E}">
        <p14:creationId xmlns:p14="http://schemas.microsoft.com/office/powerpoint/2010/main" val="374361082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g91ed6c2d0b_0_2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
        <p:nvSpPr>
          <p:cNvPr id="315" name="Google Shape;315;g91ed6c2d0b_0_2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US" sz="1100" b="0" i="0" u="none" strike="noStrike" cap="none" dirty="0">
                <a:solidFill>
                  <a:srgbClr val="000000"/>
                </a:solidFill>
                <a:effectLst/>
                <a:latin typeface="Arial"/>
                <a:ea typeface="Arial"/>
                <a:cs typeface="Arial"/>
                <a:sym typeface="Arial"/>
              </a:rPr>
              <a:t>In the expanding businesses, information systems are crucial in ensuring efficiency, decision making and customer experience. CRM, MIS, and DSS perform different roles in </a:t>
            </a:r>
            <a:r>
              <a:rPr lang="en-US" sz="1100" b="0" i="0" u="none" strike="noStrike" cap="none" dirty="0" err="1">
                <a:solidFill>
                  <a:srgbClr val="000000"/>
                </a:solidFill>
                <a:effectLst/>
                <a:latin typeface="Arial"/>
                <a:ea typeface="Arial"/>
                <a:cs typeface="Arial"/>
                <a:sym typeface="Arial"/>
              </a:rPr>
              <a:t>organisation</a:t>
            </a:r>
            <a:r>
              <a:rPr lang="en-US" sz="1100" b="0" i="0" u="none" strike="noStrike" cap="none" dirty="0">
                <a:solidFill>
                  <a:srgbClr val="000000"/>
                </a:solidFill>
                <a:effectLst/>
                <a:latin typeface="Arial"/>
                <a:ea typeface="Arial"/>
                <a:cs typeface="Arial"/>
                <a:sym typeface="Arial"/>
              </a:rPr>
              <a:t> and are to be applied in a combination of a form(</a:t>
            </a:r>
            <a:r>
              <a:rPr lang="en-US" sz="1100" b="0" i="0" u="none" strike="noStrike" cap="none" dirty="0" err="1">
                <a:solidFill>
                  <a:srgbClr val="000000"/>
                </a:solidFill>
                <a:effectLst/>
                <a:latin typeface="Arial"/>
                <a:ea typeface="Arial"/>
                <a:cs typeface="Arial"/>
                <a:sym typeface="Arial"/>
              </a:rPr>
              <a:t>Aminuddin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Hamdat</a:t>
            </a:r>
            <a:r>
              <a:rPr lang="en-US" sz="1100" b="0" i="0" u="none" strike="noStrike" cap="none" dirty="0">
                <a:solidFill>
                  <a:srgbClr val="000000"/>
                </a:solidFill>
                <a:effectLst/>
                <a:latin typeface="Arial"/>
                <a:ea typeface="Arial"/>
                <a:cs typeface="Arial"/>
                <a:sym typeface="Arial"/>
              </a:rPr>
              <a:t> et al., 2024). Ethical issues such as those related to data privacy and security need to be dealt with ahead of time. In case of scaling </a:t>
            </a:r>
            <a:r>
              <a:rPr lang="en-US" sz="1100" b="0" i="0" u="none" strike="noStrike" cap="none" dirty="0" err="1">
                <a:solidFill>
                  <a:srgbClr val="000000"/>
                </a:solidFill>
                <a:effectLst/>
                <a:latin typeface="Arial"/>
                <a:ea typeface="Arial"/>
                <a:cs typeface="Arial"/>
                <a:sym typeface="Arial"/>
              </a:rPr>
              <a:t>organisations</a:t>
            </a:r>
            <a:r>
              <a:rPr lang="en-US" sz="1100" b="0" i="0" u="none" strike="noStrike" cap="none" dirty="0">
                <a:solidFill>
                  <a:srgbClr val="000000"/>
                </a:solidFill>
                <a:effectLst/>
                <a:latin typeface="Arial"/>
                <a:ea typeface="Arial"/>
                <a:cs typeface="Arial"/>
                <a:sym typeface="Arial"/>
              </a:rPr>
              <a:t>, the need to focus on flexible and scalable information systems will result in sustainable expansion and competitive advantage.</a:t>
            </a:r>
          </a:p>
        </p:txBody>
      </p:sp>
    </p:spTree>
    <p:extLst>
      <p:ext uri="{BB962C8B-B14F-4D97-AF65-F5344CB8AC3E}">
        <p14:creationId xmlns:p14="http://schemas.microsoft.com/office/powerpoint/2010/main" val="146854901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g91ed6c2d0b_0_2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
        <p:nvSpPr>
          <p:cNvPr id="315" name="Google Shape;315;g91ed6c2d0b_0_2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a:buNone/>
            </a:pPr>
            <a:endParaRPr lang="en-US" sz="1100" b="0" i="0" u="none" strike="noStrike" cap="none" dirty="0">
              <a:solidFill>
                <a:srgbClr val="000000"/>
              </a:solidFill>
              <a:effectLst/>
              <a:latin typeface="Arial"/>
              <a:ea typeface="Arial"/>
              <a:cs typeface="Arial"/>
              <a:sym typeface="Arial"/>
            </a:endParaRPr>
          </a:p>
        </p:txBody>
      </p:sp>
    </p:spTree>
    <p:extLst>
      <p:ext uri="{BB962C8B-B14F-4D97-AF65-F5344CB8AC3E}">
        <p14:creationId xmlns:p14="http://schemas.microsoft.com/office/powerpoint/2010/main" val="34368771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g91ed6c2d0b_0_2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
        <p:nvSpPr>
          <p:cNvPr id="315" name="Google Shape;315;g91ed6c2d0b_0_2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a:buNone/>
            </a:pPr>
            <a:endParaRPr lang="en-US" sz="1100" b="0" i="0" u="none" strike="noStrike" cap="none" dirty="0">
              <a:solidFill>
                <a:srgbClr val="000000"/>
              </a:solidFill>
              <a:effectLst/>
              <a:latin typeface="Arial"/>
              <a:ea typeface="Arial"/>
              <a:cs typeface="Arial"/>
              <a:sym typeface="Arial"/>
            </a:endParaRPr>
          </a:p>
        </p:txBody>
      </p:sp>
    </p:spTree>
    <p:extLst>
      <p:ext uri="{BB962C8B-B14F-4D97-AF65-F5344CB8AC3E}">
        <p14:creationId xmlns:p14="http://schemas.microsoft.com/office/powerpoint/2010/main" val="17536723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0.xml"/><Relationship Id="rId5" Type="http://schemas.openxmlformats.org/officeDocument/2006/relationships/image" Target="../media/image4.jpg"/><Relationship Id="rId4" Type="http://schemas.openxmlformats.org/officeDocument/2006/relationships/image" Target="../media/image3.jpg"/></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xml"/><Relationship Id="rId1" Type="http://schemas.openxmlformats.org/officeDocument/2006/relationships/slideLayout" Target="../slideLayouts/slideLayout10.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5.xml"/><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6.xm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1.xml"/><Relationship Id="rId1" Type="http://schemas.openxmlformats.org/officeDocument/2006/relationships/slideLayout" Target="../slideLayouts/slideLayout10.xml"/><Relationship Id="rId4" Type="http://schemas.openxmlformats.org/officeDocument/2006/relationships/image" Target="../media/image12.jpg"/></Relationships>
</file>

<file path=ppt/slides/_rels/slide1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2.xml"/><Relationship Id="rId1" Type="http://schemas.openxmlformats.org/officeDocument/2006/relationships/slideLayout" Target="../slideLayouts/slideLayout10.xml"/><Relationship Id="rId4" Type="http://schemas.openxmlformats.org/officeDocument/2006/relationships/image" Target="../media/image14.jpg"/></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10.xml"/><Relationship Id="rId4" Type="http://schemas.openxmlformats.org/officeDocument/2006/relationships/image" Target="../media/image16.jpg"/></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10.xml"/><Relationship Id="rId4" Type="http://schemas.openxmlformats.org/officeDocument/2006/relationships/image" Target="../media/image18.jpg"/></Relationships>
</file>

<file path=ppt/slides/_rels/slide15.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5.xml"/><Relationship Id="rId1" Type="http://schemas.openxmlformats.org/officeDocument/2006/relationships/slideLayout" Target="../slideLayouts/slideLayout10.xml"/><Relationship Id="rId4" Type="http://schemas.openxmlformats.org/officeDocument/2006/relationships/image" Target="../media/image20.jpg"/></Relationships>
</file>

<file path=ppt/slides/_rels/slide16.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6.xml"/><Relationship Id="rId1" Type="http://schemas.openxmlformats.org/officeDocument/2006/relationships/slideLayout" Target="../slideLayouts/slideLayout10.xml"/><Relationship Id="rId4" Type="http://schemas.openxmlformats.org/officeDocument/2006/relationships/image" Target="../media/image22.jpg"/></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7.xml"/><Relationship Id="rId1" Type="http://schemas.openxmlformats.org/officeDocument/2006/relationships/slideLayout" Target="../slideLayouts/slideLayout10.xml"/><Relationship Id="rId4" Type="http://schemas.openxmlformats.org/officeDocument/2006/relationships/image" Target="../media/image24.png"/></Relationships>
</file>

<file path=ppt/slides/_rels/slide18.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8.xml"/><Relationship Id="rId1" Type="http://schemas.openxmlformats.org/officeDocument/2006/relationships/slideLayout" Target="../slideLayouts/slideLayout10.xml"/><Relationship Id="rId4" Type="http://schemas.openxmlformats.org/officeDocument/2006/relationships/image" Target="../media/image26.jpg"/></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9.xml"/><Relationship Id="rId1" Type="http://schemas.openxmlformats.org/officeDocument/2006/relationships/slideLayout" Target="../slideLayouts/slideLayout10.xml"/><Relationship Id="rId4" Type="http://schemas.openxmlformats.org/officeDocument/2006/relationships/image" Target="../media/image16.jpg"/></Relationships>
</file>

<file path=ppt/slides/_rels/slide20.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20.xml"/><Relationship Id="rId1" Type="http://schemas.openxmlformats.org/officeDocument/2006/relationships/slideLayout" Target="../slideLayouts/slideLayout10.xml"/><Relationship Id="rId4" Type="http://schemas.openxmlformats.org/officeDocument/2006/relationships/image" Target="../media/image28.jp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94691" y="1182254"/>
            <a:ext cx="6483926" cy="1874981"/>
          </a:xfrm>
        </p:spPr>
        <p:txBody>
          <a:bodyPr/>
          <a:lstStyle/>
          <a:p>
            <a:pPr marL="0" marR="0" lvl="0" indent="0" algn="ctr" defTabSz="914400" rtl="0" eaLnBrk="1" fontAlgn="auto" latinLnBrk="0" hangingPunct="0">
              <a:lnSpc>
                <a:spcPct val="100000"/>
              </a:lnSpc>
              <a:spcBef>
                <a:spcPts val="0"/>
              </a:spcBef>
              <a:spcAft>
                <a:spcPts val="0"/>
              </a:spcAft>
              <a:buClrTx/>
              <a:buSzTx/>
              <a:buFontTx/>
              <a:buNone/>
              <a:tabLst/>
              <a:defRPr/>
            </a:pPr>
            <a:br>
              <a:rPr lang="en-GB" sz="2000" b="1" dirty="0"/>
            </a:br>
            <a:r>
              <a:rPr lang="en-GB" sz="1800" b="1" dirty="0"/>
              <a:t>Topic-</a:t>
            </a:r>
            <a:r>
              <a:rPr sz="1800" b="1" dirty="0"/>
              <a:t>Business Information Systems in a Growing Business</a:t>
            </a:r>
            <a:br>
              <a:rPr lang="en-GB" sz="1800" b="1" dirty="0"/>
            </a:br>
            <a:br>
              <a:rPr lang="en-GB" sz="1800" b="1" dirty="0"/>
            </a:br>
            <a:r>
              <a:rPr lang="en-GB" sz="1800" b="1" dirty="0"/>
              <a:t>Course- </a:t>
            </a:r>
            <a:r>
              <a:rPr kumimoji="0" lang="en-GB" sz="1800" b="1" i="0" u="none" strike="noStrike" kern="0" cap="none" spc="0" normalizeH="0" baseline="0" noProof="0" dirty="0">
                <a:ln>
                  <a:noFill/>
                </a:ln>
                <a:solidFill>
                  <a:srgbClr val="000000"/>
                </a:solidFill>
                <a:effectLst/>
                <a:uLnTx/>
                <a:uFillTx/>
                <a:latin typeface="Arial" panose="020B0604020202020204" pitchFamily="34" charset="0"/>
                <a:ea typeface="Arial" panose="020B0604020202020204" pitchFamily="34" charset="0"/>
                <a:sym typeface="Myriad Pro"/>
              </a:rPr>
              <a:t>BA</a:t>
            </a:r>
            <a:r>
              <a:rPr kumimoji="0" lang="en-GB" sz="1800" b="1" i="0" u="none" strike="noStrike" kern="0" cap="none" spc="-35" normalizeH="0" baseline="0" noProof="0" dirty="0">
                <a:ln>
                  <a:noFill/>
                </a:ln>
                <a:solidFill>
                  <a:srgbClr val="000000"/>
                </a:solidFill>
                <a:effectLst/>
                <a:uLnTx/>
                <a:uFillTx/>
                <a:latin typeface="Arial" panose="020B0604020202020204" pitchFamily="34" charset="0"/>
                <a:ea typeface="Arial" panose="020B0604020202020204" pitchFamily="34" charset="0"/>
                <a:sym typeface="Myriad Pro"/>
              </a:rPr>
              <a:t> </a:t>
            </a:r>
            <a:r>
              <a:rPr kumimoji="0" lang="en-GB" sz="1800" b="1" i="0" u="none" strike="noStrike" kern="0" cap="none" spc="0" normalizeH="0" baseline="0" noProof="0" dirty="0">
                <a:ln>
                  <a:noFill/>
                </a:ln>
                <a:solidFill>
                  <a:srgbClr val="000000"/>
                </a:solidFill>
                <a:effectLst/>
                <a:uLnTx/>
                <a:uFillTx/>
                <a:latin typeface="Arial" panose="020B0604020202020204" pitchFamily="34" charset="0"/>
                <a:ea typeface="Arial" panose="020B0604020202020204" pitchFamily="34" charset="0"/>
                <a:sym typeface="Myriad Pro"/>
              </a:rPr>
              <a:t>(Hons)</a:t>
            </a:r>
            <a:r>
              <a:rPr kumimoji="0" lang="en-GB" sz="1800" b="1" i="0" u="none" strike="noStrike" kern="0" cap="none" spc="-35" normalizeH="0" baseline="0" noProof="0" dirty="0">
                <a:ln>
                  <a:noFill/>
                </a:ln>
                <a:solidFill>
                  <a:srgbClr val="000000"/>
                </a:solidFill>
                <a:effectLst/>
                <a:uLnTx/>
                <a:uFillTx/>
                <a:latin typeface="Arial" panose="020B0604020202020204" pitchFamily="34" charset="0"/>
                <a:ea typeface="Arial" panose="020B0604020202020204" pitchFamily="34" charset="0"/>
                <a:sym typeface="Myriad Pro"/>
              </a:rPr>
              <a:t> </a:t>
            </a:r>
            <a:r>
              <a:rPr kumimoji="0" lang="en-GB" sz="1800" b="1" i="0" u="none" strike="noStrike" kern="0" cap="none" spc="0" normalizeH="0" baseline="0" noProof="0" dirty="0">
                <a:ln>
                  <a:noFill/>
                </a:ln>
                <a:solidFill>
                  <a:srgbClr val="000000"/>
                </a:solidFill>
                <a:effectLst/>
                <a:uLnTx/>
                <a:uFillTx/>
                <a:latin typeface="Arial" panose="020B0604020202020204" pitchFamily="34" charset="0"/>
                <a:ea typeface="Arial" panose="020B0604020202020204" pitchFamily="34" charset="0"/>
                <a:sym typeface="Myriad Pro"/>
              </a:rPr>
              <a:t>Leadership</a:t>
            </a:r>
            <a:r>
              <a:rPr kumimoji="0" lang="en-GB" sz="1800" b="1" i="0" u="none" strike="noStrike" kern="0" cap="none" spc="-30" normalizeH="0" baseline="0" noProof="0" dirty="0">
                <a:ln>
                  <a:noFill/>
                </a:ln>
                <a:solidFill>
                  <a:srgbClr val="000000"/>
                </a:solidFill>
                <a:effectLst/>
                <a:uLnTx/>
                <a:uFillTx/>
                <a:latin typeface="Arial" panose="020B0604020202020204" pitchFamily="34" charset="0"/>
                <a:ea typeface="Arial" panose="020B0604020202020204" pitchFamily="34" charset="0"/>
                <a:sym typeface="Myriad Pro"/>
              </a:rPr>
              <a:t> </a:t>
            </a:r>
            <a:r>
              <a:rPr kumimoji="0" lang="en-GB" sz="1800" b="1" i="0" u="none" strike="noStrike" kern="0" cap="none" spc="0" normalizeH="0" baseline="0" noProof="0" dirty="0">
                <a:ln>
                  <a:noFill/>
                </a:ln>
                <a:solidFill>
                  <a:srgbClr val="000000"/>
                </a:solidFill>
                <a:effectLst/>
                <a:uLnTx/>
                <a:uFillTx/>
                <a:latin typeface="Arial" panose="020B0604020202020204" pitchFamily="34" charset="0"/>
                <a:ea typeface="Arial" panose="020B0604020202020204" pitchFamily="34" charset="0"/>
                <a:sym typeface="Myriad Pro"/>
              </a:rPr>
              <a:t>and</a:t>
            </a:r>
            <a:r>
              <a:rPr kumimoji="0" lang="en-GB" sz="1800" b="1" i="0" u="none" strike="noStrike" kern="0" cap="none" spc="-25" normalizeH="0" baseline="0" noProof="0" dirty="0">
                <a:ln>
                  <a:noFill/>
                </a:ln>
                <a:solidFill>
                  <a:srgbClr val="000000"/>
                </a:solidFill>
                <a:effectLst/>
                <a:uLnTx/>
                <a:uFillTx/>
                <a:latin typeface="Arial" panose="020B0604020202020204" pitchFamily="34" charset="0"/>
                <a:ea typeface="Arial" panose="020B0604020202020204" pitchFamily="34" charset="0"/>
                <a:sym typeface="Myriad Pro"/>
              </a:rPr>
              <a:t> </a:t>
            </a:r>
            <a:r>
              <a:rPr kumimoji="0" lang="en-GB" sz="1800" b="1" i="0" u="none" strike="noStrike" kern="0" cap="none" spc="0" normalizeH="0" baseline="0" noProof="0" dirty="0">
                <a:ln>
                  <a:noFill/>
                </a:ln>
                <a:solidFill>
                  <a:srgbClr val="000000"/>
                </a:solidFill>
                <a:effectLst/>
                <a:uLnTx/>
                <a:uFillTx/>
                <a:latin typeface="Arial" panose="020B0604020202020204" pitchFamily="34" charset="0"/>
                <a:ea typeface="Arial" panose="020B0604020202020204" pitchFamily="34" charset="0"/>
                <a:sym typeface="Myriad Pro"/>
              </a:rPr>
              <a:t>Management</a:t>
            </a:r>
            <a:r>
              <a:rPr kumimoji="0" lang="en-GB" sz="1800" b="1" i="0" u="none" strike="noStrike" kern="0" cap="none" spc="-35" normalizeH="0" baseline="0" noProof="0" dirty="0">
                <a:ln>
                  <a:noFill/>
                </a:ln>
                <a:solidFill>
                  <a:srgbClr val="000000"/>
                </a:solidFill>
                <a:effectLst/>
                <a:uLnTx/>
                <a:uFillTx/>
                <a:latin typeface="Arial" panose="020B0604020202020204" pitchFamily="34" charset="0"/>
                <a:ea typeface="Arial" panose="020B0604020202020204" pitchFamily="34" charset="0"/>
                <a:sym typeface="Myriad Pro"/>
              </a:rPr>
              <a:t> </a:t>
            </a:r>
            <a:r>
              <a:rPr kumimoji="0" lang="en-GB" sz="1800" b="1" i="0" u="none" strike="noStrike" kern="0" cap="none" spc="0" normalizeH="0" baseline="0" noProof="0" dirty="0">
                <a:ln>
                  <a:noFill/>
                </a:ln>
                <a:solidFill>
                  <a:srgbClr val="000000"/>
                </a:solidFill>
                <a:effectLst/>
                <a:uLnTx/>
                <a:uFillTx/>
                <a:latin typeface="Arial" panose="020B0604020202020204" pitchFamily="34" charset="0"/>
                <a:ea typeface="Arial" panose="020B0604020202020204" pitchFamily="34" charset="0"/>
                <a:sym typeface="Myriad Pro"/>
              </a:rPr>
              <a:t>Skills</a:t>
            </a:r>
            <a:r>
              <a:rPr kumimoji="0" lang="en-GB" sz="1800" b="1" i="0" u="none" strike="noStrike" kern="0" cap="none" spc="-30" normalizeH="0" baseline="0" noProof="0" dirty="0">
                <a:ln>
                  <a:noFill/>
                </a:ln>
                <a:solidFill>
                  <a:srgbClr val="000000"/>
                </a:solidFill>
                <a:effectLst/>
                <a:uLnTx/>
                <a:uFillTx/>
                <a:latin typeface="Arial" panose="020B0604020202020204" pitchFamily="34" charset="0"/>
                <a:ea typeface="Arial" panose="020B0604020202020204" pitchFamily="34" charset="0"/>
                <a:sym typeface="Myriad Pro"/>
              </a:rPr>
              <a:t> </a:t>
            </a:r>
            <a:r>
              <a:rPr kumimoji="0" lang="en-GB" sz="1800" b="1" i="0" u="none" strike="noStrike" kern="0" cap="none" spc="0" normalizeH="0" baseline="0" noProof="0" dirty="0">
                <a:ln>
                  <a:noFill/>
                </a:ln>
                <a:solidFill>
                  <a:srgbClr val="000000"/>
                </a:solidFill>
                <a:effectLst/>
                <a:uLnTx/>
                <a:uFillTx/>
                <a:latin typeface="Arial" panose="020B0604020202020204" pitchFamily="34" charset="0"/>
                <a:ea typeface="Arial" panose="020B0604020202020204" pitchFamily="34" charset="0"/>
                <a:sym typeface="Myriad Pro"/>
              </a:rPr>
              <a:t>for</a:t>
            </a:r>
            <a:r>
              <a:rPr kumimoji="0" lang="en-GB" sz="1800" b="1" i="0" u="none" strike="noStrike" kern="0" cap="none" spc="-30" normalizeH="0" baseline="0" noProof="0" dirty="0">
                <a:ln>
                  <a:noFill/>
                </a:ln>
                <a:solidFill>
                  <a:srgbClr val="000000"/>
                </a:solidFill>
                <a:effectLst/>
                <a:uLnTx/>
                <a:uFillTx/>
                <a:latin typeface="Arial" panose="020B0604020202020204" pitchFamily="34" charset="0"/>
                <a:ea typeface="Arial" panose="020B0604020202020204" pitchFamily="34" charset="0"/>
                <a:sym typeface="Myriad Pro"/>
              </a:rPr>
              <a:t> </a:t>
            </a:r>
            <a:r>
              <a:rPr kumimoji="0" lang="en-GB" sz="1800" b="1" i="0" u="none" strike="noStrike" kern="0" cap="none" spc="0" normalizeH="0" baseline="0" noProof="0" dirty="0">
                <a:ln>
                  <a:noFill/>
                </a:ln>
                <a:solidFill>
                  <a:srgbClr val="000000"/>
                </a:solidFill>
                <a:effectLst/>
                <a:uLnTx/>
                <a:uFillTx/>
                <a:latin typeface="Arial" panose="020B0604020202020204" pitchFamily="34" charset="0"/>
                <a:ea typeface="Arial" panose="020B0604020202020204" pitchFamily="34" charset="0"/>
                <a:sym typeface="Myriad Pro"/>
              </a:rPr>
              <a:t>the</a:t>
            </a:r>
            <a:r>
              <a:rPr kumimoji="0" lang="en-GB" sz="1800" b="1" i="0" u="none" strike="noStrike" kern="0" cap="none" spc="-25" normalizeH="0" baseline="0" noProof="0" dirty="0">
                <a:ln>
                  <a:noFill/>
                </a:ln>
                <a:solidFill>
                  <a:srgbClr val="000000"/>
                </a:solidFill>
                <a:effectLst/>
                <a:uLnTx/>
                <a:uFillTx/>
                <a:latin typeface="Arial" panose="020B0604020202020204" pitchFamily="34" charset="0"/>
                <a:ea typeface="Arial" panose="020B0604020202020204" pitchFamily="34" charset="0"/>
                <a:sym typeface="Myriad Pro"/>
              </a:rPr>
              <a:t> </a:t>
            </a:r>
            <a:r>
              <a:rPr kumimoji="0" lang="en-GB" sz="1800" b="1" i="0" u="none" strike="noStrike" kern="0" cap="none" spc="-10" normalizeH="0" baseline="0" noProof="0" dirty="0">
                <a:ln>
                  <a:noFill/>
                </a:ln>
                <a:solidFill>
                  <a:srgbClr val="000000"/>
                </a:solidFill>
                <a:effectLst/>
                <a:uLnTx/>
                <a:uFillTx/>
                <a:latin typeface="Arial" panose="020B0604020202020204" pitchFamily="34" charset="0"/>
                <a:ea typeface="Arial" panose="020B0604020202020204" pitchFamily="34" charset="0"/>
                <a:sym typeface="Myriad Pro"/>
              </a:rPr>
              <a:t>Workplace</a:t>
            </a:r>
            <a:br>
              <a:rPr kumimoji="0" lang="en-GB" sz="3200" b="0" i="0" u="none" strike="noStrike" kern="0" cap="none" spc="0" normalizeH="0" baseline="0" noProof="0" dirty="0">
                <a:ln>
                  <a:noFill/>
                </a:ln>
                <a:solidFill>
                  <a:srgbClr val="000000"/>
                </a:solidFill>
                <a:effectLst/>
                <a:uLnTx/>
                <a:uFillTx/>
                <a:latin typeface="Myriad Pro"/>
                <a:sym typeface="Myriad Pro"/>
              </a:rPr>
            </a:br>
            <a:endParaRPr sz="3600" dirty="0"/>
          </a:p>
        </p:txBody>
      </p:sp>
      <p:sp>
        <p:nvSpPr>
          <p:cNvPr id="3" name="Subtitle 2"/>
          <p:cNvSpPr>
            <a:spLocks noGrp="1"/>
          </p:cNvSpPr>
          <p:nvPr>
            <p:ph type="subTitle" idx="1"/>
          </p:nvPr>
        </p:nvSpPr>
        <p:spPr>
          <a:xfrm>
            <a:off x="311700" y="2390491"/>
            <a:ext cx="8520600" cy="1036199"/>
          </a:xfrm>
        </p:spPr>
        <p:txBody>
          <a:bodyPr/>
          <a:lstStyle/>
          <a:p>
            <a:r>
              <a:rPr sz="1800" b="1" dirty="0">
                <a:solidFill>
                  <a:schemeClr val="tx1"/>
                </a:solidFill>
              </a:rPr>
              <a:t>Module: Managing Business Information (LCLM5004)</a:t>
            </a:r>
          </a:p>
          <a:p>
            <a:r>
              <a:rPr sz="1800" b="1" dirty="0">
                <a:solidFill>
                  <a:schemeClr val="tx1"/>
                </a:solidFill>
              </a:rPr>
              <a:t>Lecturer: Chinomso </a:t>
            </a:r>
            <a:r>
              <a:rPr sz="1800" b="1" dirty="0" err="1">
                <a:solidFill>
                  <a:schemeClr val="tx1"/>
                </a:solidFill>
              </a:rPr>
              <a:t>Nwagboso</a:t>
            </a:r>
            <a:endParaRPr sz="1800" b="1" dirty="0">
              <a:solidFill>
                <a:schemeClr val="tx1"/>
              </a:solidFill>
            </a:endParaRPr>
          </a:p>
          <a:p>
            <a:endParaRPr dirty="0"/>
          </a:p>
          <a:p>
            <a:r>
              <a:rPr dirty="0"/>
              <a:t> </a:t>
            </a:r>
            <a:r>
              <a:rPr sz="1800" b="1" dirty="0">
                <a:solidFill>
                  <a:schemeClr val="tx1"/>
                </a:solidFill>
              </a:rPr>
              <a:t>Toshko Trifonov – Student ID: 2407602</a:t>
            </a:r>
          </a:p>
          <a:p>
            <a:r>
              <a:rPr sz="1800" b="1" dirty="0">
                <a:solidFill>
                  <a:schemeClr val="tx1"/>
                </a:solidFill>
              </a:rPr>
              <a:t> Kingsley Kuku-</a:t>
            </a:r>
            <a:r>
              <a:rPr sz="1800" b="1" dirty="0" err="1">
                <a:solidFill>
                  <a:schemeClr val="tx1"/>
                </a:solidFill>
              </a:rPr>
              <a:t>Ogunfeibo</a:t>
            </a:r>
            <a:r>
              <a:rPr sz="1800" b="1" dirty="0">
                <a:solidFill>
                  <a:schemeClr val="tx1"/>
                </a:solidFill>
              </a:rPr>
              <a:t> – Student ID: 2211882</a:t>
            </a:r>
          </a:p>
          <a:p>
            <a:endParaRPr dirty="0"/>
          </a:p>
        </p:txBody>
      </p:sp>
      <p:pic>
        <p:nvPicPr>
          <p:cNvPr id="4" name="Picture 3" descr="image1.png"/>
          <p:cNvPicPr>
            <a:picLocks noChangeAspect="1"/>
          </p:cNvPicPr>
          <p:nvPr/>
        </p:nvPicPr>
        <p:blipFill>
          <a:blip r:embed="rId3"/>
          <a:stretch>
            <a:fillRect/>
          </a:stretch>
        </p:blipFill>
        <p:spPr>
          <a:xfrm>
            <a:off x="3325091" y="0"/>
            <a:ext cx="2299854" cy="812799"/>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grpSp>
        <p:nvGrpSpPr>
          <p:cNvPr id="54" name="Google Shape;54;p13"/>
          <p:cNvGrpSpPr/>
          <p:nvPr/>
        </p:nvGrpSpPr>
        <p:grpSpPr>
          <a:xfrm>
            <a:off x="4480352" y="934122"/>
            <a:ext cx="4207415" cy="2966160"/>
            <a:chOff x="2523825" y="1354400"/>
            <a:chExt cx="4476450" cy="3155825"/>
          </a:xfrm>
        </p:grpSpPr>
        <p:sp>
          <p:nvSpPr>
            <p:cNvPr id="55" name="Google Shape;55;p13"/>
            <p:cNvSpPr/>
            <p:nvPr/>
          </p:nvSpPr>
          <p:spPr>
            <a:xfrm>
              <a:off x="5135725" y="2136600"/>
              <a:ext cx="424400" cy="668250"/>
            </a:xfrm>
            <a:custGeom>
              <a:avLst/>
              <a:gdLst/>
              <a:ahLst/>
              <a:cxnLst/>
              <a:rect l="l" t="t" r="r" b="b"/>
              <a:pathLst>
                <a:path w="16976" h="26730" extrusionOk="0">
                  <a:moveTo>
                    <a:pt x="159" y="1"/>
                  </a:moveTo>
                  <a:cubicBezTo>
                    <a:pt x="96" y="1"/>
                    <a:pt x="1" y="64"/>
                    <a:pt x="1" y="159"/>
                  </a:cubicBezTo>
                  <a:lnTo>
                    <a:pt x="1" y="16500"/>
                  </a:lnTo>
                  <a:cubicBezTo>
                    <a:pt x="1" y="16564"/>
                    <a:pt x="33" y="16595"/>
                    <a:pt x="64" y="16627"/>
                  </a:cubicBezTo>
                  <a:lnTo>
                    <a:pt x="10103" y="26698"/>
                  </a:lnTo>
                  <a:cubicBezTo>
                    <a:pt x="10135" y="26730"/>
                    <a:pt x="10198" y="26730"/>
                    <a:pt x="10230" y="26730"/>
                  </a:cubicBezTo>
                  <a:lnTo>
                    <a:pt x="16817" y="26730"/>
                  </a:lnTo>
                  <a:cubicBezTo>
                    <a:pt x="16912" y="26730"/>
                    <a:pt x="16975" y="26666"/>
                    <a:pt x="16975" y="26571"/>
                  </a:cubicBezTo>
                  <a:cubicBezTo>
                    <a:pt x="16975" y="26476"/>
                    <a:pt x="16880" y="26413"/>
                    <a:pt x="16817" y="26413"/>
                  </a:cubicBezTo>
                  <a:lnTo>
                    <a:pt x="10293" y="26413"/>
                  </a:lnTo>
                  <a:lnTo>
                    <a:pt x="349" y="16437"/>
                  </a:lnTo>
                  <a:lnTo>
                    <a:pt x="349" y="159"/>
                  </a:lnTo>
                  <a:cubicBezTo>
                    <a:pt x="349" y="64"/>
                    <a:pt x="254" y="1"/>
                    <a:pt x="159" y="1"/>
                  </a:cubicBezTo>
                  <a:close/>
                </a:path>
              </a:pathLst>
            </a:custGeom>
            <a:solidFill>
              <a:srgbClr val="CECEC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56" name="Google Shape;56;p13"/>
            <p:cNvSpPr/>
            <p:nvPr/>
          </p:nvSpPr>
          <p:spPr>
            <a:xfrm>
              <a:off x="5908450" y="1686925"/>
              <a:ext cx="424400" cy="544725"/>
            </a:xfrm>
            <a:custGeom>
              <a:avLst/>
              <a:gdLst/>
              <a:ahLst/>
              <a:cxnLst/>
              <a:rect l="l" t="t" r="r" b="b"/>
              <a:pathLst>
                <a:path w="16976" h="21789" extrusionOk="0">
                  <a:moveTo>
                    <a:pt x="16817" y="0"/>
                  </a:moveTo>
                  <a:cubicBezTo>
                    <a:pt x="16722" y="0"/>
                    <a:pt x="16627" y="63"/>
                    <a:pt x="16627" y="158"/>
                  </a:cubicBezTo>
                  <a:lnTo>
                    <a:pt x="16627" y="11496"/>
                  </a:lnTo>
                  <a:lnTo>
                    <a:pt x="6683" y="21440"/>
                  </a:lnTo>
                  <a:lnTo>
                    <a:pt x="191" y="21440"/>
                  </a:lnTo>
                  <a:cubicBezTo>
                    <a:pt x="96" y="21440"/>
                    <a:pt x="1" y="21535"/>
                    <a:pt x="1" y="21598"/>
                  </a:cubicBezTo>
                  <a:cubicBezTo>
                    <a:pt x="1" y="21693"/>
                    <a:pt x="64" y="21788"/>
                    <a:pt x="159" y="21788"/>
                  </a:cubicBezTo>
                  <a:lnTo>
                    <a:pt x="6746" y="21788"/>
                  </a:lnTo>
                  <a:cubicBezTo>
                    <a:pt x="6778" y="21788"/>
                    <a:pt x="6841" y="21757"/>
                    <a:pt x="6873" y="21725"/>
                  </a:cubicBezTo>
                  <a:lnTo>
                    <a:pt x="16912" y="11686"/>
                  </a:lnTo>
                  <a:cubicBezTo>
                    <a:pt x="16944" y="11654"/>
                    <a:pt x="16975" y="11591"/>
                    <a:pt x="16975" y="11559"/>
                  </a:cubicBezTo>
                  <a:lnTo>
                    <a:pt x="16975" y="158"/>
                  </a:lnTo>
                  <a:cubicBezTo>
                    <a:pt x="16975" y="63"/>
                    <a:pt x="16880" y="0"/>
                    <a:pt x="16817" y="0"/>
                  </a:cubicBezTo>
                  <a:close/>
                </a:path>
              </a:pathLst>
            </a:custGeom>
            <a:solidFill>
              <a:srgbClr val="CECEC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57" name="Google Shape;57;p13"/>
            <p:cNvSpPr/>
            <p:nvPr/>
          </p:nvSpPr>
          <p:spPr>
            <a:xfrm>
              <a:off x="5649575" y="1566175"/>
              <a:ext cx="265250" cy="530875"/>
            </a:xfrm>
            <a:custGeom>
              <a:avLst/>
              <a:gdLst/>
              <a:ahLst/>
              <a:cxnLst/>
              <a:rect l="l" t="t" r="r" b="b"/>
              <a:pathLst>
                <a:path w="10610" h="21235" extrusionOk="0">
                  <a:moveTo>
                    <a:pt x="174" y="1"/>
                  </a:moveTo>
                  <a:cubicBezTo>
                    <a:pt x="135" y="1"/>
                    <a:pt x="95" y="16"/>
                    <a:pt x="63" y="48"/>
                  </a:cubicBezTo>
                  <a:cubicBezTo>
                    <a:pt x="0" y="111"/>
                    <a:pt x="0" y="206"/>
                    <a:pt x="63" y="270"/>
                  </a:cubicBezTo>
                  <a:lnTo>
                    <a:pt x="10293" y="10499"/>
                  </a:lnTo>
                  <a:lnTo>
                    <a:pt x="10293" y="21076"/>
                  </a:lnTo>
                  <a:cubicBezTo>
                    <a:pt x="10293" y="21171"/>
                    <a:pt x="10356" y="21235"/>
                    <a:pt x="10451" y="21235"/>
                  </a:cubicBezTo>
                  <a:cubicBezTo>
                    <a:pt x="10546" y="21235"/>
                    <a:pt x="10609" y="21171"/>
                    <a:pt x="10609" y="21076"/>
                  </a:cubicBezTo>
                  <a:lnTo>
                    <a:pt x="10609" y="10435"/>
                  </a:lnTo>
                  <a:cubicBezTo>
                    <a:pt x="10609" y="10404"/>
                    <a:pt x="10609" y="10340"/>
                    <a:pt x="10578" y="10309"/>
                  </a:cubicBezTo>
                  <a:lnTo>
                    <a:pt x="285" y="48"/>
                  </a:lnTo>
                  <a:cubicBezTo>
                    <a:pt x="253" y="16"/>
                    <a:pt x="214" y="1"/>
                    <a:pt x="174" y="1"/>
                  </a:cubicBezTo>
                  <a:close/>
                </a:path>
              </a:pathLst>
            </a:custGeom>
            <a:solidFill>
              <a:srgbClr val="C4C4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58" name="Google Shape;58;p13"/>
            <p:cNvSpPr/>
            <p:nvPr/>
          </p:nvSpPr>
          <p:spPr>
            <a:xfrm>
              <a:off x="5423925" y="1354400"/>
              <a:ext cx="266825" cy="266825"/>
            </a:xfrm>
            <a:custGeom>
              <a:avLst/>
              <a:gdLst/>
              <a:ahLst/>
              <a:cxnLst/>
              <a:rect l="l" t="t" r="r" b="b"/>
              <a:pathLst>
                <a:path w="10673" h="10673" extrusionOk="0">
                  <a:moveTo>
                    <a:pt x="5352" y="317"/>
                  </a:moveTo>
                  <a:cubicBezTo>
                    <a:pt x="8108" y="317"/>
                    <a:pt x="10356" y="2565"/>
                    <a:pt x="10356" y="5320"/>
                  </a:cubicBezTo>
                  <a:cubicBezTo>
                    <a:pt x="10356" y="8076"/>
                    <a:pt x="8108" y="10324"/>
                    <a:pt x="5352" y="10324"/>
                  </a:cubicBezTo>
                  <a:cubicBezTo>
                    <a:pt x="2597" y="10324"/>
                    <a:pt x="349" y="8076"/>
                    <a:pt x="349" y="5320"/>
                  </a:cubicBezTo>
                  <a:cubicBezTo>
                    <a:pt x="349" y="2565"/>
                    <a:pt x="2597" y="317"/>
                    <a:pt x="5352" y="317"/>
                  </a:cubicBezTo>
                  <a:close/>
                  <a:moveTo>
                    <a:pt x="5352" y="0"/>
                  </a:moveTo>
                  <a:cubicBezTo>
                    <a:pt x="2407" y="0"/>
                    <a:pt x="0" y="2375"/>
                    <a:pt x="0" y="5320"/>
                  </a:cubicBezTo>
                  <a:cubicBezTo>
                    <a:pt x="0" y="8266"/>
                    <a:pt x="2407" y="10673"/>
                    <a:pt x="5352" y="10673"/>
                  </a:cubicBezTo>
                  <a:cubicBezTo>
                    <a:pt x="8298" y="10673"/>
                    <a:pt x="10673" y="8266"/>
                    <a:pt x="10673" y="5320"/>
                  </a:cubicBezTo>
                  <a:cubicBezTo>
                    <a:pt x="10673" y="2375"/>
                    <a:pt x="8298" y="0"/>
                    <a:pt x="5352" y="0"/>
                  </a:cubicBezTo>
                  <a:close/>
                </a:path>
              </a:pathLst>
            </a:custGeom>
            <a:solidFill>
              <a:srgbClr val="C4C4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59" name="Google Shape;59;p13"/>
            <p:cNvSpPr/>
            <p:nvPr/>
          </p:nvSpPr>
          <p:spPr>
            <a:xfrm>
              <a:off x="5454000" y="1392975"/>
              <a:ext cx="206675" cy="188875"/>
            </a:xfrm>
            <a:custGeom>
              <a:avLst/>
              <a:gdLst/>
              <a:ahLst/>
              <a:cxnLst/>
              <a:rect l="l" t="t" r="r" b="b"/>
              <a:pathLst>
                <a:path w="8267" h="7555" extrusionOk="0">
                  <a:moveTo>
                    <a:pt x="4134" y="1"/>
                  </a:moveTo>
                  <a:cubicBezTo>
                    <a:pt x="3168" y="1"/>
                    <a:pt x="2202" y="373"/>
                    <a:pt x="1458" y="1117"/>
                  </a:cubicBezTo>
                  <a:cubicBezTo>
                    <a:pt x="1" y="2574"/>
                    <a:pt x="1" y="4981"/>
                    <a:pt x="1458" y="6438"/>
                  </a:cubicBezTo>
                  <a:cubicBezTo>
                    <a:pt x="2202" y="7182"/>
                    <a:pt x="3168" y="7554"/>
                    <a:pt x="4134" y="7554"/>
                  </a:cubicBezTo>
                  <a:cubicBezTo>
                    <a:pt x="5100" y="7554"/>
                    <a:pt x="6065" y="7182"/>
                    <a:pt x="6810" y="6438"/>
                  </a:cubicBezTo>
                  <a:cubicBezTo>
                    <a:pt x="8266" y="4981"/>
                    <a:pt x="8266" y="2574"/>
                    <a:pt x="6810" y="1117"/>
                  </a:cubicBezTo>
                  <a:cubicBezTo>
                    <a:pt x="6065" y="373"/>
                    <a:pt x="5100" y="1"/>
                    <a:pt x="4134" y="1"/>
                  </a:cubicBezTo>
                  <a:close/>
                </a:path>
              </a:pathLst>
            </a:custGeom>
            <a:solidFill>
              <a:srgbClr val="C4C4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60" name="Google Shape;60;p13"/>
            <p:cNvSpPr/>
            <p:nvPr/>
          </p:nvSpPr>
          <p:spPr>
            <a:xfrm>
              <a:off x="2750250" y="4349475"/>
              <a:ext cx="4052875" cy="160750"/>
            </a:xfrm>
            <a:custGeom>
              <a:avLst/>
              <a:gdLst/>
              <a:ahLst/>
              <a:cxnLst/>
              <a:rect l="l" t="t" r="r" b="b"/>
              <a:pathLst>
                <a:path w="162115" h="6430" extrusionOk="0">
                  <a:moveTo>
                    <a:pt x="81074" y="1"/>
                  </a:moveTo>
                  <a:cubicBezTo>
                    <a:pt x="36294" y="1"/>
                    <a:pt x="1" y="1426"/>
                    <a:pt x="1" y="3199"/>
                  </a:cubicBezTo>
                  <a:cubicBezTo>
                    <a:pt x="1" y="5004"/>
                    <a:pt x="36294" y="6429"/>
                    <a:pt x="81074" y="6429"/>
                  </a:cubicBezTo>
                  <a:cubicBezTo>
                    <a:pt x="125822" y="6429"/>
                    <a:pt x="162115" y="5004"/>
                    <a:pt x="162115" y="3199"/>
                  </a:cubicBezTo>
                  <a:cubicBezTo>
                    <a:pt x="162115" y="1426"/>
                    <a:pt x="125822" y="1"/>
                    <a:pt x="81074" y="1"/>
                  </a:cubicBezTo>
                  <a:close/>
                </a:path>
              </a:pathLst>
            </a:custGeom>
            <a:solidFill>
              <a:srgbClr val="B7B7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61" name="Google Shape;61;p13"/>
            <p:cNvSpPr/>
            <p:nvPr/>
          </p:nvSpPr>
          <p:spPr>
            <a:xfrm>
              <a:off x="2523825" y="3132600"/>
              <a:ext cx="443400" cy="216175"/>
            </a:xfrm>
            <a:custGeom>
              <a:avLst/>
              <a:gdLst/>
              <a:ahLst/>
              <a:cxnLst/>
              <a:rect l="l" t="t" r="r" b="b"/>
              <a:pathLst>
                <a:path w="17736" h="8647" extrusionOk="0">
                  <a:moveTo>
                    <a:pt x="2756" y="0"/>
                  </a:moveTo>
                  <a:cubicBezTo>
                    <a:pt x="1236" y="0"/>
                    <a:pt x="1" y="1236"/>
                    <a:pt x="1" y="2756"/>
                  </a:cubicBezTo>
                  <a:lnTo>
                    <a:pt x="1" y="5891"/>
                  </a:lnTo>
                  <a:cubicBezTo>
                    <a:pt x="1" y="7411"/>
                    <a:pt x="1236" y="8646"/>
                    <a:pt x="2756" y="8646"/>
                  </a:cubicBezTo>
                  <a:lnTo>
                    <a:pt x="14980" y="8646"/>
                  </a:lnTo>
                  <a:cubicBezTo>
                    <a:pt x="16500" y="8646"/>
                    <a:pt x="17735" y="7411"/>
                    <a:pt x="17735" y="5891"/>
                  </a:cubicBezTo>
                  <a:lnTo>
                    <a:pt x="17735" y="2756"/>
                  </a:lnTo>
                  <a:cubicBezTo>
                    <a:pt x="17735" y="1236"/>
                    <a:pt x="16500" y="0"/>
                    <a:pt x="14980" y="0"/>
                  </a:cubicBezTo>
                  <a:close/>
                </a:path>
              </a:pathLst>
            </a:custGeom>
            <a:solidFill>
              <a:srgbClr val="22283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62" name="Google Shape;62;p13"/>
            <p:cNvSpPr/>
            <p:nvPr/>
          </p:nvSpPr>
          <p:spPr>
            <a:xfrm>
              <a:off x="2632300" y="3202275"/>
              <a:ext cx="124325" cy="24575"/>
            </a:xfrm>
            <a:custGeom>
              <a:avLst/>
              <a:gdLst/>
              <a:ahLst/>
              <a:cxnLst/>
              <a:rect l="l" t="t" r="r" b="b"/>
              <a:pathLst>
                <a:path w="4973" h="983" extrusionOk="0">
                  <a:moveTo>
                    <a:pt x="507" y="0"/>
                  </a:moveTo>
                  <a:cubicBezTo>
                    <a:pt x="222" y="0"/>
                    <a:pt x="0" y="222"/>
                    <a:pt x="0" y="475"/>
                  </a:cubicBezTo>
                  <a:cubicBezTo>
                    <a:pt x="0" y="760"/>
                    <a:pt x="222" y="982"/>
                    <a:pt x="507" y="982"/>
                  </a:cubicBezTo>
                  <a:lnTo>
                    <a:pt x="4466" y="982"/>
                  </a:lnTo>
                  <a:cubicBezTo>
                    <a:pt x="4751" y="982"/>
                    <a:pt x="4972" y="760"/>
                    <a:pt x="4972" y="475"/>
                  </a:cubicBezTo>
                  <a:cubicBezTo>
                    <a:pt x="4972" y="222"/>
                    <a:pt x="4751" y="0"/>
                    <a:pt x="446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63" name="Google Shape;63;p13"/>
            <p:cNvSpPr/>
            <p:nvPr/>
          </p:nvSpPr>
          <p:spPr>
            <a:xfrm>
              <a:off x="2788275" y="3202275"/>
              <a:ext cx="68900" cy="24575"/>
            </a:xfrm>
            <a:custGeom>
              <a:avLst/>
              <a:gdLst/>
              <a:ahLst/>
              <a:cxnLst/>
              <a:rect l="l" t="t" r="r" b="b"/>
              <a:pathLst>
                <a:path w="2756" h="983" extrusionOk="0">
                  <a:moveTo>
                    <a:pt x="507" y="0"/>
                  </a:moveTo>
                  <a:cubicBezTo>
                    <a:pt x="222" y="0"/>
                    <a:pt x="0" y="222"/>
                    <a:pt x="0" y="475"/>
                  </a:cubicBezTo>
                  <a:cubicBezTo>
                    <a:pt x="0" y="760"/>
                    <a:pt x="222" y="982"/>
                    <a:pt x="507" y="982"/>
                  </a:cubicBezTo>
                  <a:lnTo>
                    <a:pt x="2249" y="982"/>
                  </a:lnTo>
                  <a:cubicBezTo>
                    <a:pt x="2534" y="982"/>
                    <a:pt x="2755" y="760"/>
                    <a:pt x="2755" y="475"/>
                  </a:cubicBezTo>
                  <a:cubicBezTo>
                    <a:pt x="2755" y="222"/>
                    <a:pt x="2502" y="0"/>
                    <a:pt x="224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64" name="Google Shape;64;p13"/>
            <p:cNvSpPr/>
            <p:nvPr/>
          </p:nvSpPr>
          <p:spPr>
            <a:xfrm>
              <a:off x="2703550" y="3253725"/>
              <a:ext cx="153625" cy="25375"/>
            </a:xfrm>
            <a:custGeom>
              <a:avLst/>
              <a:gdLst/>
              <a:ahLst/>
              <a:cxnLst/>
              <a:rect l="l" t="t" r="r" b="b"/>
              <a:pathLst>
                <a:path w="6145" h="1015" extrusionOk="0">
                  <a:moveTo>
                    <a:pt x="507" y="1"/>
                  </a:moveTo>
                  <a:cubicBezTo>
                    <a:pt x="222" y="1"/>
                    <a:pt x="0" y="222"/>
                    <a:pt x="0" y="507"/>
                  </a:cubicBezTo>
                  <a:cubicBezTo>
                    <a:pt x="0" y="793"/>
                    <a:pt x="222" y="1014"/>
                    <a:pt x="507" y="1014"/>
                  </a:cubicBezTo>
                  <a:lnTo>
                    <a:pt x="5638" y="1014"/>
                  </a:lnTo>
                  <a:cubicBezTo>
                    <a:pt x="5923" y="1014"/>
                    <a:pt x="6144" y="793"/>
                    <a:pt x="6113" y="507"/>
                  </a:cubicBezTo>
                  <a:cubicBezTo>
                    <a:pt x="6113" y="222"/>
                    <a:pt x="5891" y="1"/>
                    <a:pt x="563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65" name="Google Shape;65;p13"/>
            <p:cNvSpPr/>
            <p:nvPr/>
          </p:nvSpPr>
          <p:spPr>
            <a:xfrm>
              <a:off x="5697075" y="2062200"/>
              <a:ext cx="443375" cy="215375"/>
            </a:xfrm>
            <a:custGeom>
              <a:avLst/>
              <a:gdLst/>
              <a:ahLst/>
              <a:cxnLst/>
              <a:rect l="l" t="t" r="r" b="b"/>
              <a:pathLst>
                <a:path w="17735" h="8615" extrusionOk="0">
                  <a:moveTo>
                    <a:pt x="2724" y="0"/>
                  </a:moveTo>
                  <a:cubicBezTo>
                    <a:pt x="1204" y="0"/>
                    <a:pt x="0" y="1204"/>
                    <a:pt x="0" y="2724"/>
                  </a:cubicBezTo>
                  <a:lnTo>
                    <a:pt x="0" y="5859"/>
                  </a:lnTo>
                  <a:cubicBezTo>
                    <a:pt x="0" y="7379"/>
                    <a:pt x="1204" y="8614"/>
                    <a:pt x="2724" y="8614"/>
                  </a:cubicBezTo>
                  <a:lnTo>
                    <a:pt x="14980" y="8614"/>
                  </a:lnTo>
                  <a:cubicBezTo>
                    <a:pt x="16500" y="8614"/>
                    <a:pt x="17735" y="7379"/>
                    <a:pt x="17735" y="5859"/>
                  </a:cubicBezTo>
                  <a:lnTo>
                    <a:pt x="17735" y="2724"/>
                  </a:lnTo>
                  <a:cubicBezTo>
                    <a:pt x="17735" y="1204"/>
                    <a:pt x="16500" y="0"/>
                    <a:pt x="14980" y="0"/>
                  </a:cubicBezTo>
                  <a:close/>
                </a:path>
              </a:pathLst>
            </a:custGeom>
            <a:solidFill>
              <a:srgbClr val="22283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66" name="Google Shape;66;p13"/>
            <p:cNvSpPr/>
            <p:nvPr/>
          </p:nvSpPr>
          <p:spPr>
            <a:xfrm>
              <a:off x="5754075" y="2127100"/>
              <a:ext cx="99775" cy="25375"/>
            </a:xfrm>
            <a:custGeom>
              <a:avLst/>
              <a:gdLst/>
              <a:ahLst/>
              <a:cxnLst/>
              <a:rect l="l" t="t" r="r" b="b"/>
              <a:pathLst>
                <a:path w="3991" h="1015" extrusionOk="0">
                  <a:moveTo>
                    <a:pt x="507" y="1"/>
                  </a:moveTo>
                  <a:cubicBezTo>
                    <a:pt x="254" y="1"/>
                    <a:pt x="0" y="254"/>
                    <a:pt x="0" y="508"/>
                  </a:cubicBezTo>
                  <a:cubicBezTo>
                    <a:pt x="0" y="793"/>
                    <a:pt x="254" y="1014"/>
                    <a:pt x="507" y="1014"/>
                  </a:cubicBezTo>
                  <a:lnTo>
                    <a:pt x="3516" y="1014"/>
                  </a:lnTo>
                  <a:cubicBezTo>
                    <a:pt x="3769" y="1014"/>
                    <a:pt x="3991" y="793"/>
                    <a:pt x="3991" y="508"/>
                  </a:cubicBezTo>
                  <a:cubicBezTo>
                    <a:pt x="3991" y="254"/>
                    <a:pt x="3769" y="1"/>
                    <a:pt x="351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67" name="Google Shape;67;p13"/>
            <p:cNvSpPr/>
            <p:nvPr/>
          </p:nvSpPr>
          <p:spPr>
            <a:xfrm>
              <a:off x="5879175" y="2127100"/>
              <a:ext cx="63350" cy="25375"/>
            </a:xfrm>
            <a:custGeom>
              <a:avLst/>
              <a:gdLst/>
              <a:ahLst/>
              <a:cxnLst/>
              <a:rect l="l" t="t" r="r" b="b"/>
              <a:pathLst>
                <a:path w="2534" h="1015" extrusionOk="0">
                  <a:moveTo>
                    <a:pt x="507" y="1"/>
                  </a:moveTo>
                  <a:cubicBezTo>
                    <a:pt x="222" y="1"/>
                    <a:pt x="0" y="254"/>
                    <a:pt x="0" y="508"/>
                  </a:cubicBezTo>
                  <a:cubicBezTo>
                    <a:pt x="0" y="793"/>
                    <a:pt x="222" y="1014"/>
                    <a:pt x="507" y="1014"/>
                  </a:cubicBezTo>
                  <a:lnTo>
                    <a:pt x="2027" y="1014"/>
                  </a:lnTo>
                  <a:cubicBezTo>
                    <a:pt x="2312" y="1014"/>
                    <a:pt x="2534" y="793"/>
                    <a:pt x="2534" y="508"/>
                  </a:cubicBezTo>
                  <a:cubicBezTo>
                    <a:pt x="2534" y="254"/>
                    <a:pt x="2312" y="1"/>
                    <a:pt x="202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68" name="Google Shape;68;p13"/>
            <p:cNvSpPr/>
            <p:nvPr/>
          </p:nvSpPr>
          <p:spPr>
            <a:xfrm>
              <a:off x="6028800" y="2127100"/>
              <a:ext cx="53875" cy="25375"/>
            </a:xfrm>
            <a:custGeom>
              <a:avLst/>
              <a:gdLst/>
              <a:ahLst/>
              <a:cxnLst/>
              <a:rect l="l" t="t" r="r" b="b"/>
              <a:pathLst>
                <a:path w="2155" h="1015" extrusionOk="0">
                  <a:moveTo>
                    <a:pt x="507" y="1"/>
                  </a:moveTo>
                  <a:cubicBezTo>
                    <a:pt x="222" y="1"/>
                    <a:pt x="1" y="254"/>
                    <a:pt x="1" y="508"/>
                  </a:cubicBezTo>
                  <a:cubicBezTo>
                    <a:pt x="1" y="793"/>
                    <a:pt x="222" y="1014"/>
                    <a:pt x="507" y="1014"/>
                  </a:cubicBezTo>
                  <a:lnTo>
                    <a:pt x="1647" y="1014"/>
                  </a:lnTo>
                  <a:cubicBezTo>
                    <a:pt x="1932" y="1014"/>
                    <a:pt x="2154" y="793"/>
                    <a:pt x="2154" y="508"/>
                  </a:cubicBezTo>
                  <a:cubicBezTo>
                    <a:pt x="2154" y="254"/>
                    <a:pt x="1932" y="1"/>
                    <a:pt x="164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69" name="Google Shape;69;p13"/>
            <p:cNvSpPr/>
            <p:nvPr/>
          </p:nvSpPr>
          <p:spPr>
            <a:xfrm>
              <a:off x="5879175" y="2186500"/>
              <a:ext cx="136200" cy="25350"/>
            </a:xfrm>
            <a:custGeom>
              <a:avLst/>
              <a:gdLst/>
              <a:ahLst/>
              <a:cxnLst/>
              <a:rect l="l" t="t" r="r" b="b"/>
              <a:pathLst>
                <a:path w="5448" h="1014" extrusionOk="0">
                  <a:moveTo>
                    <a:pt x="507" y="0"/>
                  </a:moveTo>
                  <a:cubicBezTo>
                    <a:pt x="222" y="0"/>
                    <a:pt x="0" y="253"/>
                    <a:pt x="0" y="507"/>
                  </a:cubicBezTo>
                  <a:cubicBezTo>
                    <a:pt x="0" y="792"/>
                    <a:pt x="222" y="1014"/>
                    <a:pt x="507" y="1014"/>
                  </a:cubicBezTo>
                  <a:lnTo>
                    <a:pt x="4972" y="1014"/>
                  </a:lnTo>
                  <a:cubicBezTo>
                    <a:pt x="5226" y="1014"/>
                    <a:pt x="5447" y="792"/>
                    <a:pt x="5447" y="507"/>
                  </a:cubicBezTo>
                  <a:cubicBezTo>
                    <a:pt x="5447" y="253"/>
                    <a:pt x="5226" y="0"/>
                    <a:pt x="497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70" name="Google Shape;70;p13"/>
            <p:cNvSpPr/>
            <p:nvPr/>
          </p:nvSpPr>
          <p:spPr>
            <a:xfrm>
              <a:off x="3475475" y="2363050"/>
              <a:ext cx="443400" cy="215375"/>
            </a:xfrm>
            <a:custGeom>
              <a:avLst/>
              <a:gdLst/>
              <a:ahLst/>
              <a:cxnLst/>
              <a:rect l="l" t="t" r="r" b="b"/>
              <a:pathLst>
                <a:path w="17736" h="8615" extrusionOk="0">
                  <a:moveTo>
                    <a:pt x="2756" y="0"/>
                  </a:moveTo>
                  <a:cubicBezTo>
                    <a:pt x="1236" y="0"/>
                    <a:pt x="1" y="1204"/>
                    <a:pt x="1" y="2724"/>
                  </a:cubicBezTo>
                  <a:lnTo>
                    <a:pt x="1" y="5859"/>
                  </a:lnTo>
                  <a:cubicBezTo>
                    <a:pt x="1" y="7379"/>
                    <a:pt x="1236" y="8614"/>
                    <a:pt x="2756" y="8614"/>
                  </a:cubicBezTo>
                  <a:lnTo>
                    <a:pt x="15012" y="8614"/>
                  </a:lnTo>
                  <a:cubicBezTo>
                    <a:pt x="16532" y="8614"/>
                    <a:pt x="17736" y="7379"/>
                    <a:pt x="17736" y="5859"/>
                  </a:cubicBezTo>
                  <a:lnTo>
                    <a:pt x="17736" y="2724"/>
                  </a:lnTo>
                  <a:cubicBezTo>
                    <a:pt x="17736" y="1204"/>
                    <a:pt x="16532" y="0"/>
                    <a:pt x="15012" y="0"/>
                  </a:cubicBezTo>
                  <a:close/>
                </a:path>
              </a:pathLst>
            </a:custGeom>
            <a:solidFill>
              <a:srgbClr val="22283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71" name="Google Shape;71;p13"/>
            <p:cNvSpPr/>
            <p:nvPr/>
          </p:nvSpPr>
          <p:spPr>
            <a:xfrm>
              <a:off x="3568125" y="2419250"/>
              <a:ext cx="64150" cy="25375"/>
            </a:xfrm>
            <a:custGeom>
              <a:avLst/>
              <a:gdLst/>
              <a:ahLst/>
              <a:cxnLst/>
              <a:rect l="l" t="t" r="r" b="b"/>
              <a:pathLst>
                <a:path w="2566" h="1015" extrusionOk="0">
                  <a:moveTo>
                    <a:pt x="507" y="1"/>
                  </a:moveTo>
                  <a:cubicBezTo>
                    <a:pt x="222" y="1"/>
                    <a:pt x="0" y="222"/>
                    <a:pt x="0" y="507"/>
                  </a:cubicBezTo>
                  <a:cubicBezTo>
                    <a:pt x="0" y="792"/>
                    <a:pt x="222" y="1014"/>
                    <a:pt x="507" y="1014"/>
                  </a:cubicBezTo>
                  <a:lnTo>
                    <a:pt x="2059" y="1014"/>
                  </a:lnTo>
                  <a:cubicBezTo>
                    <a:pt x="2344" y="1014"/>
                    <a:pt x="2565" y="792"/>
                    <a:pt x="2565" y="507"/>
                  </a:cubicBezTo>
                  <a:cubicBezTo>
                    <a:pt x="2565" y="222"/>
                    <a:pt x="2344" y="1"/>
                    <a:pt x="205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72" name="Google Shape;72;p13"/>
            <p:cNvSpPr/>
            <p:nvPr/>
          </p:nvSpPr>
          <p:spPr>
            <a:xfrm>
              <a:off x="3671050" y="2419250"/>
              <a:ext cx="45925" cy="25375"/>
            </a:xfrm>
            <a:custGeom>
              <a:avLst/>
              <a:gdLst/>
              <a:ahLst/>
              <a:cxnLst/>
              <a:rect l="l" t="t" r="r" b="b"/>
              <a:pathLst>
                <a:path w="1837" h="1015" extrusionOk="0">
                  <a:moveTo>
                    <a:pt x="475" y="1"/>
                  </a:moveTo>
                  <a:cubicBezTo>
                    <a:pt x="222" y="1"/>
                    <a:pt x="0" y="222"/>
                    <a:pt x="0" y="507"/>
                  </a:cubicBezTo>
                  <a:cubicBezTo>
                    <a:pt x="0" y="792"/>
                    <a:pt x="222" y="1014"/>
                    <a:pt x="475" y="1014"/>
                  </a:cubicBezTo>
                  <a:lnTo>
                    <a:pt x="1362" y="1014"/>
                  </a:lnTo>
                  <a:cubicBezTo>
                    <a:pt x="1615" y="1014"/>
                    <a:pt x="1837" y="792"/>
                    <a:pt x="1837" y="507"/>
                  </a:cubicBezTo>
                  <a:cubicBezTo>
                    <a:pt x="1837" y="222"/>
                    <a:pt x="1615" y="1"/>
                    <a:pt x="136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73" name="Google Shape;73;p13"/>
            <p:cNvSpPr/>
            <p:nvPr/>
          </p:nvSpPr>
          <p:spPr>
            <a:xfrm>
              <a:off x="3663125" y="2476250"/>
              <a:ext cx="119575" cy="25375"/>
            </a:xfrm>
            <a:custGeom>
              <a:avLst/>
              <a:gdLst/>
              <a:ahLst/>
              <a:cxnLst/>
              <a:rect l="l" t="t" r="r" b="b"/>
              <a:pathLst>
                <a:path w="4783" h="1015" extrusionOk="0">
                  <a:moveTo>
                    <a:pt x="507" y="1"/>
                  </a:moveTo>
                  <a:cubicBezTo>
                    <a:pt x="222" y="1"/>
                    <a:pt x="0" y="223"/>
                    <a:pt x="0" y="508"/>
                  </a:cubicBezTo>
                  <a:cubicBezTo>
                    <a:pt x="0" y="761"/>
                    <a:pt x="222" y="1014"/>
                    <a:pt x="507" y="1014"/>
                  </a:cubicBezTo>
                  <a:lnTo>
                    <a:pt x="4276" y="1014"/>
                  </a:lnTo>
                  <a:cubicBezTo>
                    <a:pt x="4561" y="1014"/>
                    <a:pt x="4782" y="793"/>
                    <a:pt x="4782" y="508"/>
                  </a:cubicBezTo>
                  <a:cubicBezTo>
                    <a:pt x="4782" y="223"/>
                    <a:pt x="4561" y="1"/>
                    <a:pt x="427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74" name="Google Shape;74;p13"/>
            <p:cNvSpPr/>
            <p:nvPr/>
          </p:nvSpPr>
          <p:spPr>
            <a:xfrm>
              <a:off x="3815925" y="2476250"/>
              <a:ext cx="52275" cy="25375"/>
            </a:xfrm>
            <a:custGeom>
              <a:avLst/>
              <a:gdLst/>
              <a:ahLst/>
              <a:cxnLst/>
              <a:rect l="l" t="t" r="r" b="b"/>
              <a:pathLst>
                <a:path w="2091" h="1015" extrusionOk="0">
                  <a:moveTo>
                    <a:pt x="476" y="1"/>
                  </a:moveTo>
                  <a:cubicBezTo>
                    <a:pt x="222" y="1"/>
                    <a:pt x="1" y="223"/>
                    <a:pt x="1" y="508"/>
                  </a:cubicBezTo>
                  <a:cubicBezTo>
                    <a:pt x="1" y="761"/>
                    <a:pt x="222" y="1014"/>
                    <a:pt x="476" y="1014"/>
                  </a:cubicBezTo>
                  <a:lnTo>
                    <a:pt x="1584" y="1014"/>
                  </a:lnTo>
                  <a:cubicBezTo>
                    <a:pt x="1869" y="1014"/>
                    <a:pt x="2091" y="793"/>
                    <a:pt x="2091" y="508"/>
                  </a:cubicBezTo>
                  <a:cubicBezTo>
                    <a:pt x="2091" y="223"/>
                    <a:pt x="1869" y="1"/>
                    <a:pt x="158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75" name="Google Shape;75;p13"/>
            <p:cNvSpPr/>
            <p:nvPr/>
          </p:nvSpPr>
          <p:spPr>
            <a:xfrm>
              <a:off x="5309925" y="2437475"/>
              <a:ext cx="1383150" cy="1963475"/>
            </a:xfrm>
            <a:custGeom>
              <a:avLst/>
              <a:gdLst/>
              <a:ahLst/>
              <a:cxnLst/>
              <a:rect l="l" t="t" r="r" b="b"/>
              <a:pathLst>
                <a:path w="55326" h="78539" extrusionOk="0">
                  <a:moveTo>
                    <a:pt x="4339" y="0"/>
                  </a:moveTo>
                  <a:cubicBezTo>
                    <a:pt x="1964" y="0"/>
                    <a:pt x="0" y="1932"/>
                    <a:pt x="0" y="4339"/>
                  </a:cubicBezTo>
                  <a:lnTo>
                    <a:pt x="0" y="74169"/>
                  </a:lnTo>
                  <a:cubicBezTo>
                    <a:pt x="0" y="76576"/>
                    <a:pt x="1964" y="78539"/>
                    <a:pt x="4339" y="78539"/>
                  </a:cubicBezTo>
                  <a:lnTo>
                    <a:pt x="50987" y="78539"/>
                  </a:lnTo>
                  <a:cubicBezTo>
                    <a:pt x="53394" y="78539"/>
                    <a:pt x="55326" y="76576"/>
                    <a:pt x="55326" y="74169"/>
                  </a:cubicBezTo>
                  <a:lnTo>
                    <a:pt x="55326" y="4339"/>
                  </a:lnTo>
                  <a:cubicBezTo>
                    <a:pt x="55326" y="1932"/>
                    <a:pt x="53394" y="0"/>
                    <a:pt x="50987" y="0"/>
                  </a:cubicBezTo>
                  <a:close/>
                </a:path>
              </a:pathLst>
            </a:custGeom>
            <a:solidFill>
              <a:srgbClr val="F2A36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76" name="Google Shape;76;p13"/>
            <p:cNvSpPr/>
            <p:nvPr/>
          </p:nvSpPr>
          <p:spPr>
            <a:xfrm>
              <a:off x="5408875" y="2618775"/>
              <a:ext cx="1170200" cy="1618300"/>
            </a:xfrm>
            <a:custGeom>
              <a:avLst/>
              <a:gdLst/>
              <a:ahLst/>
              <a:cxnLst/>
              <a:rect l="l" t="t" r="r" b="b"/>
              <a:pathLst>
                <a:path w="46808" h="64732" extrusionOk="0">
                  <a:moveTo>
                    <a:pt x="1" y="0"/>
                  </a:moveTo>
                  <a:lnTo>
                    <a:pt x="1" y="64732"/>
                  </a:lnTo>
                  <a:lnTo>
                    <a:pt x="46808" y="64732"/>
                  </a:lnTo>
                  <a:lnTo>
                    <a:pt x="46808"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77" name="Google Shape;77;p13"/>
            <p:cNvSpPr/>
            <p:nvPr/>
          </p:nvSpPr>
          <p:spPr>
            <a:xfrm>
              <a:off x="5484100" y="2655975"/>
              <a:ext cx="1052225" cy="1524900"/>
            </a:xfrm>
            <a:custGeom>
              <a:avLst/>
              <a:gdLst/>
              <a:ahLst/>
              <a:cxnLst/>
              <a:rect l="l" t="t" r="r" b="b"/>
              <a:pathLst>
                <a:path w="42089" h="60996" extrusionOk="0">
                  <a:moveTo>
                    <a:pt x="41708" y="317"/>
                  </a:moveTo>
                  <a:lnTo>
                    <a:pt x="41708" y="60647"/>
                  </a:lnTo>
                  <a:lnTo>
                    <a:pt x="349" y="60647"/>
                  </a:lnTo>
                  <a:lnTo>
                    <a:pt x="349" y="317"/>
                  </a:lnTo>
                  <a:close/>
                  <a:moveTo>
                    <a:pt x="0" y="1"/>
                  </a:moveTo>
                  <a:lnTo>
                    <a:pt x="0" y="60995"/>
                  </a:lnTo>
                  <a:lnTo>
                    <a:pt x="42088" y="60995"/>
                  </a:lnTo>
                  <a:lnTo>
                    <a:pt x="42088" y="1"/>
                  </a:lnTo>
                  <a:close/>
                </a:path>
              </a:pathLst>
            </a:custGeom>
            <a:solidFill>
              <a:srgbClr val="CECEC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78" name="Google Shape;78;p13"/>
            <p:cNvSpPr/>
            <p:nvPr/>
          </p:nvSpPr>
          <p:spPr>
            <a:xfrm>
              <a:off x="5488050" y="3919575"/>
              <a:ext cx="1043525" cy="8725"/>
            </a:xfrm>
            <a:custGeom>
              <a:avLst/>
              <a:gdLst/>
              <a:ahLst/>
              <a:cxnLst/>
              <a:rect l="l" t="t" r="r" b="b"/>
              <a:pathLst>
                <a:path w="41741" h="349" extrusionOk="0">
                  <a:moveTo>
                    <a:pt x="1" y="0"/>
                  </a:moveTo>
                  <a:lnTo>
                    <a:pt x="1" y="349"/>
                  </a:lnTo>
                  <a:lnTo>
                    <a:pt x="41740" y="349"/>
                  </a:lnTo>
                  <a:lnTo>
                    <a:pt x="41740" y="0"/>
                  </a:lnTo>
                  <a:close/>
                </a:path>
              </a:pathLst>
            </a:custGeom>
            <a:solidFill>
              <a:srgbClr val="CECEC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79" name="Google Shape;79;p13"/>
            <p:cNvSpPr/>
            <p:nvPr/>
          </p:nvSpPr>
          <p:spPr>
            <a:xfrm>
              <a:off x="5488050" y="3667000"/>
              <a:ext cx="1043525" cy="7950"/>
            </a:xfrm>
            <a:custGeom>
              <a:avLst/>
              <a:gdLst/>
              <a:ahLst/>
              <a:cxnLst/>
              <a:rect l="l" t="t" r="r" b="b"/>
              <a:pathLst>
                <a:path w="41741" h="318" extrusionOk="0">
                  <a:moveTo>
                    <a:pt x="1" y="1"/>
                  </a:moveTo>
                  <a:lnTo>
                    <a:pt x="1" y="318"/>
                  </a:lnTo>
                  <a:lnTo>
                    <a:pt x="41740" y="318"/>
                  </a:lnTo>
                  <a:lnTo>
                    <a:pt x="41740" y="1"/>
                  </a:lnTo>
                  <a:close/>
                </a:path>
              </a:pathLst>
            </a:custGeom>
            <a:solidFill>
              <a:srgbClr val="CECEC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80" name="Google Shape;80;p13"/>
            <p:cNvSpPr/>
            <p:nvPr/>
          </p:nvSpPr>
          <p:spPr>
            <a:xfrm>
              <a:off x="5488050" y="3413650"/>
              <a:ext cx="1043525" cy="8750"/>
            </a:xfrm>
            <a:custGeom>
              <a:avLst/>
              <a:gdLst/>
              <a:ahLst/>
              <a:cxnLst/>
              <a:rect l="l" t="t" r="r" b="b"/>
              <a:pathLst>
                <a:path w="41741" h="350" extrusionOk="0">
                  <a:moveTo>
                    <a:pt x="1" y="1"/>
                  </a:moveTo>
                  <a:lnTo>
                    <a:pt x="1" y="349"/>
                  </a:lnTo>
                  <a:lnTo>
                    <a:pt x="41740" y="349"/>
                  </a:lnTo>
                  <a:lnTo>
                    <a:pt x="41740" y="1"/>
                  </a:lnTo>
                  <a:close/>
                </a:path>
              </a:pathLst>
            </a:custGeom>
            <a:solidFill>
              <a:srgbClr val="CECEC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81" name="Google Shape;81;p13"/>
            <p:cNvSpPr/>
            <p:nvPr/>
          </p:nvSpPr>
          <p:spPr>
            <a:xfrm>
              <a:off x="5488050" y="3161100"/>
              <a:ext cx="1043525" cy="8725"/>
            </a:xfrm>
            <a:custGeom>
              <a:avLst/>
              <a:gdLst/>
              <a:ahLst/>
              <a:cxnLst/>
              <a:rect l="l" t="t" r="r" b="b"/>
              <a:pathLst>
                <a:path w="41741" h="349" extrusionOk="0">
                  <a:moveTo>
                    <a:pt x="1" y="1"/>
                  </a:moveTo>
                  <a:lnTo>
                    <a:pt x="1" y="349"/>
                  </a:lnTo>
                  <a:lnTo>
                    <a:pt x="41740" y="349"/>
                  </a:lnTo>
                  <a:lnTo>
                    <a:pt x="41740" y="1"/>
                  </a:lnTo>
                  <a:close/>
                </a:path>
              </a:pathLst>
            </a:custGeom>
            <a:solidFill>
              <a:srgbClr val="CECEC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82" name="Google Shape;82;p13"/>
            <p:cNvSpPr/>
            <p:nvPr/>
          </p:nvSpPr>
          <p:spPr>
            <a:xfrm>
              <a:off x="5488050" y="2908550"/>
              <a:ext cx="1043525" cy="7925"/>
            </a:xfrm>
            <a:custGeom>
              <a:avLst/>
              <a:gdLst/>
              <a:ahLst/>
              <a:cxnLst/>
              <a:rect l="l" t="t" r="r" b="b"/>
              <a:pathLst>
                <a:path w="41741" h="317" extrusionOk="0">
                  <a:moveTo>
                    <a:pt x="1" y="0"/>
                  </a:moveTo>
                  <a:lnTo>
                    <a:pt x="1" y="317"/>
                  </a:lnTo>
                  <a:lnTo>
                    <a:pt x="41740" y="317"/>
                  </a:lnTo>
                  <a:lnTo>
                    <a:pt x="41740" y="0"/>
                  </a:lnTo>
                  <a:close/>
                </a:path>
              </a:pathLst>
            </a:custGeom>
            <a:solidFill>
              <a:srgbClr val="CECEC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83" name="Google Shape;83;p13"/>
            <p:cNvSpPr/>
            <p:nvPr/>
          </p:nvSpPr>
          <p:spPr>
            <a:xfrm>
              <a:off x="6353400" y="2659950"/>
              <a:ext cx="8750" cy="1516950"/>
            </a:xfrm>
            <a:custGeom>
              <a:avLst/>
              <a:gdLst/>
              <a:ahLst/>
              <a:cxnLst/>
              <a:rect l="l" t="t" r="r" b="b"/>
              <a:pathLst>
                <a:path w="350" h="60678" extrusionOk="0">
                  <a:moveTo>
                    <a:pt x="1" y="0"/>
                  </a:moveTo>
                  <a:lnTo>
                    <a:pt x="1" y="60678"/>
                  </a:lnTo>
                  <a:lnTo>
                    <a:pt x="349" y="60678"/>
                  </a:lnTo>
                  <a:lnTo>
                    <a:pt x="349" y="0"/>
                  </a:lnTo>
                  <a:close/>
                </a:path>
              </a:pathLst>
            </a:custGeom>
            <a:solidFill>
              <a:srgbClr val="CECEC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84" name="Google Shape;84;p13"/>
            <p:cNvSpPr/>
            <p:nvPr/>
          </p:nvSpPr>
          <p:spPr>
            <a:xfrm>
              <a:off x="6179225" y="2659950"/>
              <a:ext cx="9525" cy="1516950"/>
            </a:xfrm>
            <a:custGeom>
              <a:avLst/>
              <a:gdLst/>
              <a:ahLst/>
              <a:cxnLst/>
              <a:rect l="l" t="t" r="r" b="b"/>
              <a:pathLst>
                <a:path w="381" h="60678" extrusionOk="0">
                  <a:moveTo>
                    <a:pt x="1" y="0"/>
                  </a:moveTo>
                  <a:lnTo>
                    <a:pt x="1" y="60678"/>
                  </a:lnTo>
                  <a:lnTo>
                    <a:pt x="381" y="60678"/>
                  </a:lnTo>
                  <a:lnTo>
                    <a:pt x="381" y="0"/>
                  </a:lnTo>
                  <a:close/>
                </a:path>
              </a:pathLst>
            </a:custGeom>
            <a:solidFill>
              <a:srgbClr val="CECEC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85" name="Google Shape;85;p13"/>
            <p:cNvSpPr/>
            <p:nvPr/>
          </p:nvSpPr>
          <p:spPr>
            <a:xfrm>
              <a:off x="6005850" y="2659950"/>
              <a:ext cx="8725" cy="1516950"/>
            </a:xfrm>
            <a:custGeom>
              <a:avLst/>
              <a:gdLst/>
              <a:ahLst/>
              <a:cxnLst/>
              <a:rect l="l" t="t" r="r" b="b"/>
              <a:pathLst>
                <a:path w="349" h="60678" extrusionOk="0">
                  <a:moveTo>
                    <a:pt x="0" y="0"/>
                  </a:moveTo>
                  <a:lnTo>
                    <a:pt x="0" y="60678"/>
                  </a:lnTo>
                  <a:lnTo>
                    <a:pt x="349" y="60678"/>
                  </a:lnTo>
                  <a:lnTo>
                    <a:pt x="349" y="0"/>
                  </a:lnTo>
                  <a:close/>
                </a:path>
              </a:pathLst>
            </a:custGeom>
            <a:solidFill>
              <a:srgbClr val="CECEC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86" name="Google Shape;86;p13"/>
            <p:cNvSpPr/>
            <p:nvPr/>
          </p:nvSpPr>
          <p:spPr>
            <a:xfrm>
              <a:off x="5831650" y="2659950"/>
              <a:ext cx="8750" cy="1516950"/>
            </a:xfrm>
            <a:custGeom>
              <a:avLst/>
              <a:gdLst/>
              <a:ahLst/>
              <a:cxnLst/>
              <a:rect l="l" t="t" r="r" b="b"/>
              <a:pathLst>
                <a:path w="350" h="60678" extrusionOk="0">
                  <a:moveTo>
                    <a:pt x="1" y="0"/>
                  </a:moveTo>
                  <a:lnTo>
                    <a:pt x="1" y="60678"/>
                  </a:lnTo>
                  <a:lnTo>
                    <a:pt x="349" y="60678"/>
                  </a:lnTo>
                  <a:lnTo>
                    <a:pt x="349" y="0"/>
                  </a:lnTo>
                  <a:close/>
                </a:path>
              </a:pathLst>
            </a:custGeom>
            <a:solidFill>
              <a:srgbClr val="CECEC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87" name="Google Shape;87;p13"/>
            <p:cNvSpPr/>
            <p:nvPr/>
          </p:nvSpPr>
          <p:spPr>
            <a:xfrm>
              <a:off x="5657475" y="2659950"/>
              <a:ext cx="9525" cy="1516950"/>
            </a:xfrm>
            <a:custGeom>
              <a:avLst/>
              <a:gdLst/>
              <a:ahLst/>
              <a:cxnLst/>
              <a:rect l="l" t="t" r="r" b="b"/>
              <a:pathLst>
                <a:path w="381" h="60678" extrusionOk="0">
                  <a:moveTo>
                    <a:pt x="1" y="0"/>
                  </a:moveTo>
                  <a:lnTo>
                    <a:pt x="1" y="60678"/>
                  </a:lnTo>
                  <a:lnTo>
                    <a:pt x="381" y="60678"/>
                  </a:lnTo>
                  <a:lnTo>
                    <a:pt x="381" y="0"/>
                  </a:lnTo>
                  <a:close/>
                </a:path>
              </a:pathLst>
            </a:custGeom>
            <a:solidFill>
              <a:srgbClr val="CECEC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88" name="Google Shape;88;p13"/>
            <p:cNvSpPr/>
            <p:nvPr/>
          </p:nvSpPr>
          <p:spPr>
            <a:xfrm>
              <a:off x="5665400" y="3611600"/>
              <a:ext cx="104525" cy="212200"/>
            </a:xfrm>
            <a:custGeom>
              <a:avLst/>
              <a:gdLst/>
              <a:ahLst/>
              <a:cxnLst/>
              <a:rect l="l" t="t" r="r" b="b"/>
              <a:pathLst>
                <a:path w="4181" h="8488" extrusionOk="0">
                  <a:moveTo>
                    <a:pt x="0" y="0"/>
                  </a:moveTo>
                  <a:lnTo>
                    <a:pt x="0" y="8487"/>
                  </a:lnTo>
                  <a:lnTo>
                    <a:pt x="4181" y="8487"/>
                  </a:lnTo>
                  <a:lnTo>
                    <a:pt x="4181" y="0"/>
                  </a:lnTo>
                  <a:close/>
                </a:path>
              </a:pathLst>
            </a:custGeom>
            <a:solidFill>
              <a:srgbClr val="30475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89" name="Google Shape;89;p13"/>
            <p:cNvSpPr/>
            <p:nvPr/>
          </p:nvSpPr>
          <p:spPr>
            <a:xfrm>
              <a:off x="5814250" y="3442950"/>
              <a:ext cx="104525" cy="380850"/>
            </a:xfrm>
            <a:custGeom>
              <a:avLst/>
              <a:gdLst/>
              <a:ahLst/>
              <a:cxnLst/>
              <a:rect l="l" t="t" r="r" b="b"/>
              <a:pathLst>
                <a:path w="4181" h="15234" extrusionOk="0">
                  <a:moveTo>
                    <a:pt x="0" y="1"/>
                  </a:moveTo>
                  <a:lnTo>
                    <a:pt x="0" y="15233"/>
                  </a:lnTo>
                  <a:lnTo>
                    <a:pt x="4181" y="15233"/>
                  </a:lnTo>
                  <a:lnTo>
                    <a:pt x="4181" y="1"/>
                  </a:lnTo>
                  <a:close/>
                </a:path>
              </a:pathLst>
            </a:custGeom>
            <a:solidFill>
              <a:srgbClr val="30475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90" name="Google Shape;90;p13"/>
            <p:cNvSpPr/>
            <p:nvPr/>
          </p:nvSpPr>
          <p:spPr>
            <a:xfrm>
              <a:off x="5962300" y="3735900"/>
              <a:ext cx="104525" cy="87900"/>
            </a:xfrm>
            <a:custGeom>
              <a:avLst/>
              <a:gdLst/>
              <a:ahLst/>
              <a:cxnLst/>
              <a:rect l="l" t="t" r="r" b="b"/>
              <a:pathLst>
                <a:path w="4181" h="3516" extrusionOk="0">
                  <a:moveTo>
                    <a:pt x="0" y="0"/>
                  </a:moveTo>
                  <a:lnTo>
                    <a:pt x="0" y="3515"/>
                  </a:lnTo>
                  <a:lnTo>
                    <a:pt x="4181" y="3515"/>
                  </a:lnTo>
                  <a:lnTo>
                    <a:pt x="4181" y="0"/>
                  </a:lnTo>
                  <a:close/>
                </a:path>
              </a:pathLst>
            </a:custGeom>
            <a:solidFill>
              <a:srgbClr val="30475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91" name="Google Shape;91;p13"/>
            <p:cNvSpPr/>
            <p:nvPr/>
          </p:nvSpPr>
          <p:spPr>
            <a:xfrm>
              <a:off x="6110350" y="3544300"/>
              <a:ext cx="104525" cy="279500"/>
            </a:xfrm>
            <a:custGeom>
              <a:avLst/>
              <a:gdLst/>
              <a:ahLst/>
              <a:cxnLst/>
              <a:rect l="l" t="t" r="r" b="b"/>
              <a:pathLst>
                <a:path w="4181" h="11180" extrusionOk="0">
                  <a:moveTo>
                    <a:pt x="0" y="0"/>
                  </a:moveTo>
                  <a:lnTo>
                    <a:pt x="0" y="11179"/>
                  </a:lnTo>
                  <a:lnTo>
                    <a:pt x="4181" y="11179"/>
                  </a:lnTo>
                  <a:lnTo>
                    <a:pt x="4181" y="0"/>
                  </a:lnTo>
                  <a:close/>
                </a:path>
              </a:pathLst>
            </a:custGeom>
            <a:solidFill>
              <a:srgbClr val="30475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92" name="Google Shape;92;p13"/>
            <p:cNvSpPr/>
            <p:nvPr/>
          </p:nvSpPr>
          <p:spPr>
            <a:xfrm>
              <a:off x="6259200" y="3648800"/>
              <a:ext cx="104525" cy="175000"/>
            </a:xfrm>
            <a:custGeom>
              <a:avLst/>
              <a:gdLst/>
              <a:ahLst/>
              <a:cxnLst/>
              <a:rect l="l" t="t" r="r" b="b"/>
              <a:pathLst>
                <a:path w="4181" h="7000" extrusionOk="0">
                  <a:moveTo>
                    <a:pt x="0" y="1"/>
                  </a:moveTo>
                  <a:lnTo>
                    <a:pt x="0" y="6999"/>
                  </a:lnTo>
                  <a:lnTo>
                    <a:pt x="4181" y="6999"/>
                  </a:lnTo>
                  <a:lnTo>
                    <a:pt x="4181" y="1"/>
                  </a:lnTo>
                  <a:close/>
                </a:path>
              </a:pathLst>
            </a:custGeom>
            <a:solidFill>
              <a:srgbClr val="30475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93" name="Google Shape;93;p13"/>
            <p:cNvSpPr/>
            <p:nvPr/>
          </p:nvSpPr>
          <p:spPr>
            <a:xfrm>
              <a:off x="6089775" y="3891850"/>
              <a:ext cx="138575" cy="24575"/>
            </a:xfrm>
            <a:custGeom>
              <a:avLst/>
              <a:gdLst/>
              <a:ahLst/>
              <a:cxnLst/>
              <a:rect l="l" t="t" r="r" b="b"/>
              <a:pathLst>
                <a:path w="5543" h="983" extrusionOk="0">
                  <a:moveTo>
                    <a:pt x="507" y="1"/>
                  </a:moveTo>
                  <a:cubicBezTo>
                    <a:pt x="222" y="1"/>
                    <a:pt x="0" y="223"/>
                    <a:pt x="0" y="508"/>
                  </a:cubicBezTo>
                  <a:cubicBezTo>
                    <a:pt x="0" y="761"/>
                    <a:pt x="222" y="983"/>
                    <a:pt x="507" y="983"/>
                  </a:cubicBezTo>
                  <a:lnTo>
                    <a:pt x="5035" y="983"/>
                  </a:lnTo>
                  <a:cubicBezTo>
                    <a:pt x="5289" y="983"/>
                    <a:pt x="5542" y="761"/>
                    <a:pt x="5542" y="508"/>
                  </a:cubicBezTo>
                  <a:cubicBezTo>
                    <a:pt x="5542" y="223"/>
                    <a:pt x="5289" y="1"/>
                    <a:pt x="5035" y="1"/>
                  </a:cubicBezTo>
                  <a:close/>
                </a:path>
              </a:pathLst>
            </a:custGeom>
            <a:solidFill>
              <a:srgbClr val="30475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94" name="Google Shape;94;p13"/>
            <p:cNvSpPr/>
            <p:nvPr/>
          </p:nvSpPr>
          <p:spPr>
            <a:xfrm>
              <a:off x="6324125" y="3891850"/>
              <a:ext cx="53050" cy="24575"/>
            </a:xfrm>
            <a:custGeom>
              <a:avLst/>
              <a:gdLst/>
              <a:ahLst/>
              <a:cxnLst/>
              <a:rect l="l" t="t" r="r" b="b"/>
              <a:pathLst>
                <a:path w="2122" h="983" extrusionOk="0">
                  <a:moveTo>
                    <a:pt x="507" y="1"/>
                  </a:moveTo>
                  <a:cubicBezTo>
                    <a:pt x="222" y="1"/>
                    <a:pt x="0" y="223"/>
                    <a:pt x="0" y="508"/>
                  </a:cubicBezTo>
                  <a:cubicBezTo>
                    <a:pt x="0" y="761"/>
                    <a:pt x="222" y="983"/>
                    <a:pt x="507" y="983"/>
                  </a:cubicBezTo>
                  <a:lnTo>
                    <a:pt x="1615" y="983"/>
                  </a:lnTo>
                  <a:cubicBezTo>
                    <a:pt x="1900" y="983"/>
                    <a:pt x="2122" y="761"/>
                    <a:pt x="2122" y="508"/>
                  </a:cubicBezTo>
                  <a:cubicBezTo>
                    <a:pt x="2122" y="223"/>
                    <a:pt x="1900" y="1"/>
                    <a:pt x="1615" y="1"/>
                  </a:cubicBezTo>
                  <a:close/>
                </a:path>
              </a:pathLst>
            </a:custGeom>
            <a:solidFill>
              <a:srgbClr val="30475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95" name="Google Shape;95;p13"/>
            <p:cNvSpPr/>
            <p:nvPr/>
          </p:nvSpPr>
          <p:spPr>
            <a:xfrm>
              <a:off x="6146775" y="3936200"/>
              <a:ext cx="60200" cy="25350"/>
            </a:xfrm>
            <a:custGeom>
              <a:avLst/>
              <a:gdLst/>
              <a:ahLst/>
              <a:cxnLst/>
              <a:rect l="l" t="t" r="r" b="b"/>
              <a:pathLst>
                <a:path w="2408" h="1014" extrusionOk="0">
                  <a:moveTo>
                    <a:pt x="475" y="0"/>
                  </a:moveTo>
                  <a:cubicBezTo>
                    <a:pt x="222" y="0"/>
                    <a:pt x="0" y="222"/>
                    <a:pt x="0" y="507"/>
                  </a:cubicBezTo>
                  <a:cubicBezTo>
                    <a:pt x="0" y="792"/>
                    <a:pt x="222" y="1014"/>
                    <a:pt x="475" y="1014"/>
                  </a:cubicBezTo>
                  <a:lnTo>
                    <a:pt x="1900" y="1014"/>
                  </a:lnTo>
                  <a:cubicBezTo>
                    <a:pt x="2185" y="1014"/>
                    <a:pt x="2407" y="792"/>
                    <a:pt x="2407" y="507"/>
                  </a:cubicBezTo>
                  <a:cubicBezTo>
                    <a:pt x="2407" y="222"/>
                    <a:pt x="2185" y="0"/>
                    <a:pt x="1900" y="0"/>
                  </a:cubicBezTo>
                  <a:close/>
                </a:path>
              </a:pathLst>
            </a:custGeom>
            <a:solidFill>
              <a:srgbClr val="30475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96" name="Google Shape;96;p13"/>
            <p:cNvSpPr/>
            <p:nvPr/>
          </p:nvSpPr>
          <p:spPr>
            <a:xfrm>
              <a:off x="6243350" y="3936200"/>
              <a:ext cx="106125" cy="25350"/>
            </a:xfrm>
            <a:custGeom>
              <a:avLst/>
              <a:gdLst/>
              <a:ahLst/>
              <a:cxnLst/>
              <a:rect l="l" t="t" r="r" b="b"/>
              <a:pathLst>
                <a:path w="4245" h="1014" extrusionOk="0">
                  <a:moveTo>
                    <a:pt x="508" y="0"/>
                  </a:moveTo>
                  <a:cubicBezTo>
                    <a:pt x="223" y="0"/>
                    <a:pt x="1" y="222"/>
                    <a:pt x="1" y="507"/>
                  </a:cubicBezTo>
                  <a:cubicBezTo>
                    <a:pt x="1" y="792"/>
                    <a:pt x="223" y="1014"/>
                    <a:pt x="508" y="1014"/>
                  </a:cubicBezTo>
                  <a:lnTo>
                    <a:pt x="3738" y="1014"/>
                  </a:lnTo>
                  <a:cubicBezTo>
                    <a:pt x="3991" y="1014"/>
                    <a:pt x="4245" y="792"/>
                    <a:pt x="4245" y="507"/>
                  </a:cubicBezTo>
                  <a:cubicBezTo>
                    <a:pt x="4245" y="222"/>
                    <a:pt x="4023" y="0"/>
                    <a:pt x="3738" y="0"/>
                  </a:cubicBezTo>
                  <a:close/>
                </a:path>
              </a:pathLst>
            </a:custGeom>
            <a:solidFill>
              <a:srgbClr val="30475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97" name="Google Shape;97;p13"/>
            <p:cNvSpPr/>
            <p:nvPr/>
          </p:nvSpPr>
          <p:spPr>
            <a:xfrm>
              <a:off x="6271850" y="3225225"/>
              <a:ext cx="137800" cy="25375"/>
            </a:xfrm>
            <a:custGeom>
              <a:avLst/>
              <a:gdLst/>
              <a:ahLst/>
              <a:cxnLst/>
              <a:rect l="l" t="t" r="r" b="b"/>
              <a:pathLst>
                <a:path w="5512" h="1015" extrusionOk="0">
                  <a:moveTo>
                    <a:pt x="508" y="1"/>
                  </a:moveTo>
                  <a:cubicBezTo>
                    <a:pt x="223" y="1"/>
                    <a:pt x="1" y="254"/>
                    <a:pt x="1" y="507"/>
                  </a:cubicBezTo>
                  <a:cubicBezTo>
                    <a:pt x="1" y="792"/>
                    <a:pt x="223" y="1014"/>
                    <a:pt x="508" y="1014"/>
                  </a:cubicBezTo>
                  <a:lnTo>
                    <a:pt x="5005" y="1014"/>
                  </a:lnTo>
                  <a:cubicBezTo>
                    <a:pt x="5290" y="1014"/>
                    <a:pt x="5511" y="792"/>
                    <a:pt x="5511" y="507"/>
                  </a:cubicBezTo>
                  <a:cubicBezTo>
                    <a:pt x="5511" y="254"/>
                    <a:pt x="5290" y="1"/>
                    <a:pt x="5005" y="1"/>
                  </a:cubicBezTo>
                  <a:close/>
                </a:path>
              </a:pathLst>
            </a:custGeom>
            <a:solidFill>
              <a:srgbClr val="30475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98" name="Google Shape;98;p13"/>
            <p:cNvSpPr/>
            <p:nvPr/>
          </p:nvSpPr>
          <p:spPr>
            <a:xfrm>
              <a:off x="6328075" y="3270350"/>
              <a:ext cx="60975" cy="25375"/>
            </a:xfrm>
            <a:custGeom>
              <a:avLst/>
              <a:gdLst/>
              <a:ahLst/>
              <a:cxnLst/>
              <a:rect l="l" t="t" r="r" b="b"/>
              <a:pathLst>
                <a:path w="2439" h="1015" extrusionOk="0">
                  <a:moveTo>
                    <a:pt x="507" y="1"/>
                  </a:moveTo>
                  <a:cubicBezTo>
                    <a:pt x="222" y="1"/>
                    <a:pt x="0" y="223"/>
                    <a:pt x="0" y="508"/>
                  </a:cubicBezTo>
                  <a:cubicBezTo>
                    <a:pt x="0" y="793"/>
                    <a:pt x="222" y="1014"/>
                    <a:pt x="507" y="1014"/>
                  </a:cubicBezTo>
                  <a:lnTo>
                    <a:pt x="1932" y="1014"/>
                  </a:lnTo>
                  <a:cubicBezTo>
                    <a:pt x="2186" y="1014"/>
                    <a:pt x="2439" y="793"/>
                    <a:pt x="2439" y="508"/>
                  </a:cubicBezTo>
                  <a:cubicBezTo>
                    <a:pt x="2439" y="223"/>
                    <a:pt x="2186" y="1"/>
                    <a:pt x="1932" y="1"/>
                  </a:cubicBezTo>
                  <a:close/>
                </a:path>
              </a:pathLst>
            </a:custGeom>
            <a:solidFill>
              <a:srgbClr val="30475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99" name="Google Shape;99;p13"/>
            <p:cNvSpPr/>
            <p:nvPr/>
          </p:nvSpPr>
          <p:spPr>
            <a:xfrm>
              <a:off x="5649575" y="3891850"/>
              <a:ext cx="113225" cy="24575"/>
            </a:xfrm>
            <a:custGeom>
              <a:avLst/>
              <a:gdLst/>
              <a:ahLst/>
              <a:cxnLst/>
              <a:rect l="l" t="t" r="r" b="b"/>
              <a:pathLst>
                <a:path w="4529" h="983" extrusionOk="0">
                  <a:moveTo>
                    <a:pt x="507" y="1"/>
                  </a:moveTo>
                  <a:cubicBezTo>
                    <a:pt x="222" y="1"/>
                    <a:pt x="0" y="223"/>
                    <a:pt x="0" y="508"/>
                  </a:cubicBezTo>
                  <a:cubicBezTo>
                    <a:pt x="0" y="761"/>
                    <a:pt x="222" y="983"/>
                    <a:pt x="507" y="983"/>
                  </a:cubicBezTo>
                  <a:lnTo>
                    <a:pt x="4022" y="983"/>
                  </a:lnTo>
                  <a:cubicBezTo>
                    <a:pt x="4307" y="983"/>
                    <a:pt x="4529" y="761"/>
                    <a:pt x="4529" y="508"/>
                  </a:cubicBezTo>
                  <a:cubicBezTo>
                    <a:pt x="4529" y="223"/>
                    <a:pt x="4307" y="1"/>
                    <a:pt x="4022" y="1"/>
                  </a:cubicBezTo>
                  <a:close/>
                </a:path>
              </a:pathLst>
            </a:custGeom>
            <a:solidFill>
              <a:srgbClr val="30475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00" name="Google Shape;100;p13"/>
            <p:cNvSpPr/>
            <p:nvPr/>
          </p:nvSpPr>
          <p:spPr>
            <a:xfrm>
              <a:off x="5794450" y="3891850"/>
              <a:ext cx="58625" cy="24575"/>
            </a:xfrm>
            <a:custGeom>
              <a:avLst/>
              <a:gdLst/>
              <a:ahLst/>
              <a:cxnLst/>
              <a:rect l="l" t="t" r="r" b="b"/>
              <a:pathLst>
                <a:path w="2345" h="983" extrusionOk="0">
                  <a:moveTo>
                    <a:pt x="507" y="1"/>
                  </a:moveTo>
                  <a:cubicBezTo>
                    <a:pt x="222" y="1"/>
                    <a:pt x="1" y="223"/>
                    <a:pt x="1" y="508"/>
                  </a:cubicBezTo>
                  <a:cubicBezTo>
                    <a:pt x="1" y="761"/>
                    <a:pt x="222" y="983"/>
                    <a:pt x="507" y="983"/>
                  </a:cubicBezTo>
                  <a:lnTo>
                    <a:pt x="1837" y="983"/>
                  </a:lnTo>
                  <a:cubicBezTo>
                    <a:pt x="2122" y="983"/>
                    <a:pt x="2344" y="761"/>
                    <a:pt x="2344" y="508"/>
                  </a:cubicBezTo>
                  <a:cubicBezTo>
                    <a:pt x="2344" y="223"/>
                    <a:pt x="2122" y="1"/>
                    <a:pt x="1837" y="1"/>
                  </a:cubicBezTo>
                  <a:close/>
                </a:path>
              </a:pathLst>
            </a:custGeom>
            <a:solidFill>
              <a:srgbClr val="30475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01" name="Google Shape;101;p13"/>
            <p:cNvSpPr/>
            <p:nvPr/>
          </p:nvSpPr>
          <p:spPr>
            <a:xfrm>
              <a:off x="5746150" y="3936200"/>
              <a:ext cx="121950" cy="25350"/>
            </a:xfrm>
            <a:custGeom>
              <a:avLst/>
              <a:gdLst/>
              <a:ahLst/>
              <a:cxnLst/>
              <a:rect l="l" t="t" r="r" b="b"/>
              <a:pathLst>
                <a:path w="4878" h="1014" extrusionOk="0">
                  <a:moveTo>
                    <a:pt x="476" y="0"/>
                  </a:moveTo>
                  <a:cubicBezTo>
                    <a:pt x="222" y="0"/>
                    <a:pt x="1" y="222"/>
                    <a:pt x="1" y="507"/>
                  </a:cubicBezTo>
                  <a:cubicBezTo>
                    <a:pt x="1" y="792"/>
                    <a:pt x="222" y="1014"/>
                    <a:pt x="476" y="1014"/>
                  </a:cubicBezTo>
                  <a:lnTo>
                    <a:pt x="4403" y="1014"/>
                  </a:lnTo>
                  <a:cubicBezTo>
                    <a:pt x="4656" y="1014"/>
                    <a:pt x="4878" y="792"/>
                    <a:pt x="4878" y="507"/>
                  </a:cubicBezTo>
                  <a:cubicBezTo>
                    <a:pt x="4878" y="222"/>
                    <a:pt x="4656" y="0"/>
                    <a:pt x="4403" y="0"/>
                  </a:cubicBezTo>
                  <a:close/>
                </a:path>
              </a:pathLst>
            </a:custGeom>
            <a:solidFill>
              <a:srgbClr val="30475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02" name="Google Shape;102;p13"/>
            <p:cNvSpPr/>
            <p:nvPr/>
          </p:nvSpPr>
          <p:spPr>
            <a:xfrm>
              <a:off x="5552175" y="2762075"/>
              <a:ext cx="113250" cy="24575"/>
            </a:xfrm>
            <a:custGeom>
              <a:avLst/>
              <a:gdLst/>
              <a:ahLst/>
              <a:cxnLst/>
              <a:rect l="l" t="t" r="r" b="b"/>
              <a:pathLst>
                <a:path w="4530" h="983" extrusionOk="0">
                  <a:moveTo>
                    <a:pt x="507" y="0"/>
                  </a:moveTo>
                  <a:cubicBezTo>
                    <a:pt x="222" y="0"/>
                    <a:pt x="1" y="222"/>
                    <a:pt x="1" y="475"/>
                  </a:cubicBezTo>
                  <a:cubicBezTo>
                    <a:pt x="1" y="760"/>
                    <a:pt x="222" y="982"/>
                    <a:pt x="507" y="982"/>
                  </a:cubicBezTo>
                  <a:lnTo>
                    <a:pt x="4023" y="982"/>
                  </a:lnTo>
                  <a:cubicBezTo>
                    <a:pt x="4276" y="982"/>
                    <a:pt x="4529" y="760"/>
                    <a:pt x="4529" y="475"/>
                  </a:cubicBezTo>
                  <a:cubicBezTo>
                    <a:pt x="4529" y="222"/>
                    <a:pt x="4276" y="0"/>
                    <a:pt x="4023" y="0"/>
                  </a:cubicBezTo>
                  <a:close/>
                </a:path>
              </a:pathLst>
            </a:custGeom>
            <a:solidFill>
              <a:srgbClr val="30475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03" name="Google Shape;103;p13"/>
            <p:cNvSpPr/>
            <p:nvPr/>
          </p:nvSpPr>
          <p:spPr>
            <a:xfrm>
              <a:off x="5697075" y="2762075"/>
              <a:ext cx="58600" cy="24575"/>
            </a:xfrm>
            <a:custGeom>
              <a:avLst/>
              <a:gdLst/>
              <a:ahLst/>
              <a:cxnLst/>
              <a:rect l="l" t="t" r="r" b="b"/>
              <a:pathLst>
                <a:path w="2344" h="983" extrusionOk="0">
                  <a:moveTo>
                    <a:pt x="507" y="0"/>
                  </a:moveTo>
                  <a:cubicBezTo>
                    <a:pt x="222" y="0"/>
                    <a:pt x="0" y="222"/>
                    <a:pt x="0" y="475"/>
                  </a:cubicBezTo>
                  <a:cubicBezTo>
                    <a:pt x="0" y="760"/>
                    <a:pt x="222" y="982"/>
                    <a:pt x="507" y="982"/>
                  </a:cubicBezTo>
                  <a:lnTo>
                    <a:pt x="1837" y="982"/>
                  </a:lnTo>
                  <a:cubicBezTo>
                    <a:pt x="2122" y="982"/>
                    <a:pt x="2344" y="760"/>
                    <a:pt x="2344" y="475"/>
                  </a:cubicBezTo>
                  <a:cubicBezTo>
                    <a:pt x="2344" y="222"/>
                    <a:pt x="2122" y="0"/>
                    <a:pt x="1837" y="0"/>
                  </a:cubicBezTo>
                  <a:close/>
                </a:path>
              </a:pathLst>
            </a:custGeom>
            <a:solidFill>
              <a:srgbClr val="30475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04" name="Google Shape;104;p13"/>
            <p:cNvSpPr/>
            <p:nvPr/>
          </p:nvSpPr>
          <p:spPr>
            <a:xfrm>
              <a:off x="5647975" y="2806400"/>
              <a:ext cx="122750" cy="25375"/>
            </a:xfrm>
            <a:custGeom>
              <a:avLst/>
              <a:gdLst/>
              <a:ahLst/>
              <a:cxnLst/>
              <a:rect l="l" t="t" r="r" b="b"/>
              <a:pathLst>
                <a:path w="4910" h="1015" extrusionOk="0">
                  <a:moveTo>
                    <a:pt x="507" y="1"/>
                  </a:moveTo>
                  <a:cubicBezTo>
                    <a:pt x="222" y="1"/>
                    <a:pt x="1" y="223"/>
                    <a:pt x="1" y="508"/>
                  </a:cubicBezTo>
                  <a:cubicBezTo>
                    <a:pt x="1" y="761"/>
                    <a:pt x="222" y="1014"/>
                    <a:pt x="507" y="1014"/>
                  </a:cubicBezTo>
                  <a:lnTo>
                    <a:pt x="4403" y="1014"/>
                  </a:lnTo>
                  <a:cubicBezTo>
                    <a:pt x="4688" y="1014"/>
                    <a:pt x="4909" y="793"/>
                    <a:pt x="4909" y="508"/>
                  </a:cubicBezTo>
                  <a:cubicBezTo>
                    <a:pt x="4909" y="223"/>
                    <a:pt x="4688" y="1"/>
                    <a:pt x="4403" y="1"/>
                  </a:cubicBezTo>
                  <a:close/>
                </a:path>
              </a:pathLst>
            </a:custGeom>
            <a:solidFill>
              <a:srgbClr val="30475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05" name="Google Shape;105;p13"/>
            <p:cNvSpPr/>
            <p:nvPr/>
          </p:nvSpPr>
          <p:spPr>
            <a:xfrm>
              <a:off x="5753275" y="2773150"/>
              <a:ext cx="547125" cy="547100"/>
            </a:xfrm>
            <a:custGeom>
              <a:avLst/>
              <a:gdLst/>
              <a:ahLst/>
              <a:cxnLst/>
              <a:rect l="l" t="t" r="r" b="b"/>
              <a:pathLst>
                <a:path w="21885" h="21884" extrusionOk="0">
                  <a:moveTo>
                    <a:pt x="10927" y="983"/>
                  </a:moveTo>
                  <a:cubicBezTo>
                    <a:pt x="16437" y="983"/>
                    <a:pt x="20902" y="5448"/>
                    <a:pt x="20871" y="10927"/>
                  </a:cubicBezTo>
                  <a:cubicBezTo>
                    <a:pt x="20871" y="16437"/>
                    <a:pt x="16437" y="20902"/>
                    <a:pt x="10927" y="20902"/>
                  </a:cubicBezTo>
                  <a:cubicBezTo>
                    <a:pt x="5448" y="20902"/>
                    <a:pt x="982" y="16437"/>
                    <a:pt x="982" y="10927"/>
                  </a:cubicBezTo>
                  <a:cubicBezTo>
                    <a:pt x="982" y="5448"/>
                    <a:pt x="5448" y="983"/>
                    <a:pt x="10927" y="983"/>
                  </a:cubicBezTo>
                  <a:close/>
                  <a:moveTo>
                    <a:pt x="10927" y="1"/>
                  </a:moveTo>
                  <a:cubicBezTo>
                    <a:pt x="4909" y="1"/>
                    <a:pt x="1" y="4909"/>
                    <a:pt x="1" y="10958"/>
                  </a:cubicBezTo>
                  <a:cubicBezTo>
                    <a:pt x="1" y="16975"/>
                    <a:pt x="4909" y="21884"/>
                    <a:pt x="10927" y="21884"/>
                  </a:cubicBezTo>
                  <a:cubicBezTo>
                    <a:pt x="16975" y="21884"/>
                    <a:pt x="21884" y="16975"/>
                    <a:pt x="21884" y="10958"/>
                  </a:cubicBezTo>
                  <a:cubicBezTo>
                    <a:pt x="21884" y="4909"/>
                    <a:pt x="16975" y="1"/>
                    <a:pt x="10927" y="1"/>
                  </a:cubicBezTo>
                  <a:close/>
                </a:path>
              </a:pathLst>
            </a:custGeom>
            <a:solidFill>
              <a:srgbClr val="30475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06" name="Google Shape;106;p13"/>
            <p:cNvSpPr/>
            <p:nvPr/>
          </p:nvSpPr>
          <p:spPr>
            <a:xfrm>
              <a:off x="6012975" y="2804200"/>
              <a:ext cx="202700" cy="448775"/>
            </a:xfrm>
            <a:custGeom>
              <a:avLst/>
              <a:gdLst/>
              <a:ahLst/>
              <a:cxnLst/>
              <a:rect l="l" t="t" r="r" b="b"/>
              <a:pathLst>
                <a:path w="8108" h="17951" extrusionOk="0">
                  <a:moveTo>
                    <a:pt x="5510" y="0"/>
                  </a:moveTo>
                  <a:cubicBezTo>
                    <a:pt x="5335" y="0"/>
                    <a:pt x="5155" y="93"/>
                    <a:pt x="5067" y="247"/>
                  </a:cubicBezTo>
                  <a:lnTo>
                    <a:pt x="95" y="9463"/>
                  </a:lnTo>
                  <a:cubicBezTo>
                    <a:pt x="0" y="9653"/>
                    <a:pt x="32" y="9875"/>
                    <a:pt x="190" y="10033"/>
                  </a:cubicBezTo>
                  <a:lnTo>
                    <a:pt x="7189" y="17792"/>
                  </a:lnTo>
                  <a:cubicBezTo>
                    <a:pt x="7284" y="17887"/>
                    <a:pt x="7411" y="17950"/>
                    <a:pt x="7569" y="17950"/>
                  </a:cubicBezTo>
                  <a:cubicBezTo>
                    <a:pt x="7664" y="17950"/>
                    <a:pt x="7791" y="17918"/>
                    <a:pt x="7886" y="17823"/>
                  </a:cubicBezTo>
                  <a:cubicBezTo>
                    <a:pt x="8107" y="17633"/>
                    <a:pt x="8107" y="17317"/>
                    <a:pt x="7917" y="17127"/>
                  </a:cubicBezTo>
                  <a:lnTo>
                    <a:pt x="1172" y="9621"/>
                  </a:lnTo>
                  <a:lnTo>
                    <a:pt x="5954" y="722"/>
                  </a:lnTo>
                  <a:cubicBezTo>
                    <a:pt x="6081" y="501"/>
                    <a:pt x="5986" y="184"/>
                    <a:pt x="5732" y="57"/>
                  </a:cubicBezTo>
                  <a:cubicBezTo>
                    <a:pt x="5665" y="18"/>
                    <a:pt x="5588" y="0"/>
                    <a:pt x="5510" y="0"/>
                  </a:cubicBezTo>
                  <a:close/>
                </a:path>
              </a:pathLst>
            </a:custGeom>
            <a:solidFill>
              <a:srgbClr val="30475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07" name="Google Shape;107;p13"/>
            <p:cNvSpPr/>
            <p:nvPr/>
          </p:nvSpPr>
          <p:spPr>
            <a:xfrm>
              <a:off x="5752500" y="3033625"/>
              <a:ext cx="287400" cy="38025"/>
            </a:xfrm>
            <a:custGeom>
              <a:avLst/>
              <a:gdLst/>
              <a:ahLst/>
              <a:cxnLst/>
              <a:rect l="l" t="t" r="r" b="b"/>
              <a:pathLst>
                <a:path w="11496" h="1521" extrusionOk="0">
                  <a:moveTo>
                    <a:pt x="10958" y="1"/>
                  </a:moveTo>
                  <a:lnTo>
                    <a:pt x="507" y="508"/>
                  </a:lnTo>
                  <a:cubicBezTo>
                    <a:pt x="222" y="539"/>
                    <a:pt x="0" y="761"/>
                    <a:pt x="32" y="1046"/>
                  </a:cubicBezTo>
                  <a:cubicBezTo>
                    <a:pt x="32" y="1331"/>
                    <a:pt x="253" y="1521"/>
                    <a:pt x="507" y="1521"/>
                  </a:cubicBezTo>
                  <a:lnTo>
                    <a:pt x="538" y="1521"/>
                  </a:lnTo>
                  <a:lnTo>
                    <a:pt x="10989" y="1014"/>
                  </a:lnTo>
                  <a:cubicBezTo>
                    <a:pt x="11274" y="1014"/>
                    <a:pt x="11496" y="761"/>
                    <a:pt x="11464" y="476"/>
                  </a:cubicBezTo>
                  <a:cubicBezTo>
                    <a:pt x="11464" y="223"/>
                    <a:pt x="11211" y="1"/>
                    <a:pt x="10958" y="1"/>
                  </a:cubicBezTo>
                  <a:close/>
                </a:path>
              </a:pathLst>
            </a:custGeom>
            <a:solidFill>
              <a:srgbClr val="30475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08" name="Google Shape;108;p13"/>
            <p:cNvSpPr/>
            <p:nvPr/>
          </p:nvSpPr>
          <p:spPr>
            <a:xfrm>
              <a:off x="5476175" y="4097700"/>
              <a:ext cx="1068075" cy="25375"/>
            </a:xfrm>
            <a:custGeom>
              <a:avLst/>
              <a:gdLst/>
              <a:ahLst/>
              <a:cxnLst/>
              <a:rect l="l" t="t" r="r" b="b"/>
              <a:pathLst>
                <a:path w="42723" h="1015" extrusionOk="0">
                  <a:moveTo>
                    <a:pt x="476" y="1"/>
                  </a:moveTo>
                  <a:cubicBezTo>
                    <a:pt x="222" y="1"/>
                    <a:pt x="1" y="223"/>
                    <a:pt x="1" y="508"/>
                  </a:cubicBezTo>
                  <a:cubicBezTo>
                    <a:pt x="1" y="793"/>
                    <a:pt x="222" y="1014"/>
                    <a:pt x="476" y="1014"/>
                  </a:cubicBezTo>
                  <a:lnTo>
                    <a:pt x="42215" y="1014"/>
                  </a:lnTo>
                  <a:cubicBezTo>
                    <a:pt x="42500" y="1014"/>
                    <a:pt x="42722" y="793"/>
                    <a:pt x="42722" y="508"/>
                  </a:cubicBezTo>
                  <a:cubicBezTo>
                    <a:pt x="42722" y="223"/>
                    <a:pt x="42500" y="1"/>
                    <a:pt x="42215" y="1"/>
                  </a:cubicBezTo>
                  <a:close/>
                </a:path>
              </a:pathLst>
            </a:custGeom>
            <a:solidFill>
              <a:srgbClr val="30475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09" name="Google Shape;109;p13"/>
            <p:cNvSpPr/>
            <p:nvPr/>
          </p:nvSpPr>
          <p:spPr>
            <a:xfrm>
              <a:off x="6432575" y="2697950"/>
              <a:ext cx="70500" cy="69700"/>
            </a:xfrm>
            <a:custGeom>
              <a:avLst/>
              <a:gdLst/>
              <a:ahLst/>
              <a:cxnLst/>
              <a:rect l="l" t="t" r="r" b="b"/>
              <a:pathLst>
                <a:path w="2820" h="2788" extrusionOk="0">
                  <a:moveTo>
                    <a:pt x="2154" y="665"/>
                  </a:moveTo>
                  <a:lnTo>
                    <a:pt x="2154" y="2122"/>
                  </a:lnTo>
                  <a:lnTo>
                    <a:pt x="666" y="2122"/>
                  </a:lnTo>
                  <a:lnTo>
                    <a:pt x="666" y="665"/>
                  </a:lnTo>
                  <a:close/>
                  <a:moveTo>
                    <a:pt x="349" y="0"/>
                  </a:moveTo>
                  <a:cubicBezTo>
                    <a:pt x="159" y="0"/>
                    <a:pt x="1" y="127"/>
                    <a:pt x="1" y="317"/>
                  </a:cubicBezTo>
                  <a:lnTo>
                    <a:pt x="1" y="2470"/>
                  </a:lnTo>
                  <a:cubicBezTo>
                    <a:pt x="1" y="2629"/>
                    <a:pt x="159" y="2787"/>
                    <a:pt x="349" y="2787"/>
                  </a:cubicBezTo>
                  <a:lnTo>
                    <a:pt x="2471" y="2787"/>
                  </a:lnTo>
                  <a:cubicBezTo>
                    <a:pt x="2661" y="2787"/>
                    <a:pt x="2819" y="2629"/>
                    <a:pt x="2819" y="2470"/>
                  </a:cubicBezTo>
                  <a:lnTo>
                    <a:pt x="2819" y="317"/>
                  </a:lnTo>
                  <a:cubicBezTo>
                    <a:pt x="2819" y="127"/>
                    <a:pt x="2661" y="0"/>
                    <a:pt x="2471" y="0"/>
                  </a:cubicBezTo>
                  <a:close/>
                </a:path>
              </a:pathLst>
            </a:custGeom>
            <a:solidFill>
              <a:srgbClr val="30475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10" name="Google Shape;110;p13"/>
            <p:cNvSpPr/>
            <p:nvPr/>
          </p:nvSpPr>
          <p:spPr>
            <a:xfrm>
              <a:off x="5565650" y="3215725"/>
              <a:ext cx="68100" cy="68125"/>
            </a:xfrm>
            <a:custGeom>
              <a:avLst/>
              <a:gdLst/>
              <a:ahLst/>
              <a:cxnLst/>
              <a:rect l="l" t="t" r="r" b="b"/>
              <a:pathLst>
                <a:path w="2724" h="2725" extrusionOk="0">
                  <a:moveTo>
                    <a:pt x="2027" y="666"/>
                  </a:moveTo>
                  <a:lnTo>
                    <a:pt x="2027" y="2059"/>
                  </a:lnTo>
                  <a:lnTo>
                    <a:pt x="665" y="2059"/>
                  </a:lnTo>
                  <a:lnTo>
                    <a:pt x="665" y="666"/>
                  </a:lnTo>
                  <a:close/>
                  <a:moveTo>
                    <a:pt x="317" y="1"/>
                  </a:moveTo>
                  <a:cubicBezTo>
                    <a:pt x="127" y="1"/>
                    <a:pt x="0" y="159"/>
                    <a:pt x="0" y="349"/>
                  </a:cubicBezTo>
                  <a:lnTo>
                    <a:pt x="0" y="2408"/>
                  </a:lnTo>
                  <a:cubicBezTo>
                    <a:pt x="0" y="2566"/>
                    <a:pt x="127" y="2724"/>
                    <a:pt x="317" y="2724"/>
                  </a:cubicBezTo>
                  <a:lnTo>
                    <a:pt x="2375" y="2724"/>
                  </a:lnTo>
                  <a:cubicBezTo>
                    <a:pt x="2565" y="2724"/>
                    <a:pt x="2724" y="2566"/>
                    <a:pt x="2692" y="2408"/>
                  </a:cubicBezTo>
                  <a:lnTo>
                    <a:pt x="2692" y="349"/>
                  </a:lnTo>
                  <a:cubicBezTo>
                    <a:pt x="2692" y="159"/>
                    <a:pt x="2565" y="1"/>
                    <a:pt x="2375" y="1"/>
                  </a:cubicBezTo>
                  <a:close/>
                </a:path>
              </a:pathLst>
            </a:custGeom>
            <a:solidFill>
              <a:srgbClr val="30475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11" name="Google Shape;111;p13"/>
            <p:cNvSpPr/>
            <p:nvPr/>
          </p:nvSpPr>
          <p:spPr>
            <a:xfrm>
              <a:off x="6265525" y="3410500"/>
              <a:ext cx="182125" cy="75225"/>
            </a:xfrm>
            <a:custGeom>
              <a:avLst/>
              <a:gdLst/>
              <a:ahLst/>
              <a:cxnLst/>
              <a:rect l="l" t="t" r="r" b="b"/>
              <a:pathLst>
                <a:path w="7285" h="3009" extrusionOk="0">
                  <a:moveTo>
                    <a:pt x="6619" y="665"/>
                  </a:moveTo>
                  <a:lnTo>
                    <a:pt x="6619" y="2344"/>
                  </a:lnTo>
                  <a:lnTo>
                    <a:pt x="666" y="2344"/>
                  </a:lnTo>
                  <a:lnTo>
                    <a:pt x="666" y="665"/>
                  </a:lnTo>
                  <a:close/>
                  <a:moveTo>
                    <a:pt x="349" y="0"/>
                  </a:moveTo>
                  <a:cubicBezTo>
                    <a:pt x="159" y="0"/>
                    <a:pt x="1" y="159"/>
                    <a:pt x="1" y="349"/>
                  </a:cubicBezTo>
                  <a:lnTo>
                    <a:pt x="1" y="2660"/>
                  </a:lnTo>
                  <a:cubicBezTo>
                    <a:pt x="1" y="2850"/>
                    <a:pt x="159" y="3009"/>
                    <a:pt x="349" y="3009"/>
                  </a:cubicBezTo>
                  <a:lnTo>
                    <a:pt x="6936" y="3009"/>
                  </a:lnTo>
                  <a:cubicBezTo>
                    <a:pt x="7126" y="3009"/>
                    <a:pt x="7285" y="2850"/>
                    <a:pt x="7285" y="2660"/>
                  </a:cubicBezTo>
                  <a:lnTo>
                    <a:pt x="7285" y="349"/>
                  </a:lnTo>
                  <a:cubicBezTo>
                    <a:pt x="7285" y="159"/>
                    <a:pt x="7126" y="0"/>
                    <a:pt x="6936" y="0"/>
                  </a:cubicBezTo>
                  <a:close/>
                </a:path>
              </a:pathLst>
            </a:custGeom>
            <a:solidFill>
              <a:srgbClr val="30475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12" name="Google Shape;112;p13"/>
            <p:cNvSpPr/>
            <p:nvPr/>
          </p:nvSpPr>
          <p:spPr>
            <a:xfrm>
              <a:off x="5517350" y="4004275"/>
              <a:ext cx="148875" cy="74450"/>
            </a:xfrm>
            <a:custGeom>
              <a:avLst/>
              <a:gdLst/>
              <a:ahLst/>
              <a:cxnLst/>
              <a:rect l="l" t="t" r="r" b="b"/>
              <a:pathLst>
                <a:path w="5955" h="2978" extrusionOk="0">
                  <a:moveTo>
                    <a:pt x="5289" y="666"/>
                  </a:moveTo>
                  <a:lnTo>
                    <a:pt x="5289" y="2313"/>
                  </a:lnTo>
                  <a:lnTo>
                    <a:pt x="665" y="2313"/>
                  </a:lnTo>
                  <a:lnTo>
                    <a:pt x="665" y="666"/>
                  </a:lnTo>
                  <a:close/>
                  <a:moveTo>
                    <a:pt x="349" y="1"/>
                  </a:moveTo>
                  <a:cubicBezTo>
                    <a:pt x="159" y="1"/>
                    <a:pt x="0" y="128"/>
                    <a:pt x="0" y="318"/>
                  </a:cubicBezTo>
                  <a:lnTo>
                    <a:pt x="0" y="2629"/>
                  </a:lnTo>
                  <a:cubicBezTo>
                    <a:pt x="0" y="2819"/>
                    <a:pt x="159" y="2978"/>
                    <a:pt x="349" y="2978"/>
                  </a:cubicBezTo>
                  <a:lnTo>
                    <a:pt x="5606" y="2978"/>
                  </a:lnTo>
                  <a:cubicBezTo>
                    <a:pt x="5796" y="2978"/>
                    <a:pt x="5954" y="2819"/>
                    <a:pt x="5954" y="2629"/>
                  </a:cubicBezTo>
                  <a:lnTo>
                    <a:pt x="5954" y="318"/>
                  </a:lnTo>
                  <a:cubicBezTo>
                    <a:pt x="5954" y="128"/>
                    <a:pt x="5796" y="1"/>
                    <a:pt x="5606" y="1"/>
                  </a:cubicBezTo>
                  <a:close/>
                </a:path>
              </a:pathLst>
            </a:custGeom>
            <a:solidFill>
              <a:srgbClr val="30475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13" name="Google Shape;113;p13"/>
            <p:cNvSpPr/>
            <p:nvPr/>
          </p:nvSpPr>
          <p:spPr>
            <a:xfrm>
              <a:off x="5697850" y="4004275"/>
              <a:ext cx="87125" cy="74450"/>
            </a:xfrm>
            <a:custGeom>
              <a:avLst/>
              <a:gdLst/>
              <a:ahLst/>
              <a:cxnLst/>
              <a:rect l="l" t="t" r="r" b="b"/>
              <a:pathLst>
                <a:path w="3485" h="2978" extrusionOk="0">
                  <a:moveTo>
                    <a:pt x="2819" y="666"/>
                  </a:moveTo>
                  <a:lnTo>
                    <a:pt x="2819" y="2313"/>
                  </a:lnTo>
                  <a:lnTo>
                    <a:pt x="666" y="2313"/>
                  </a:lnTo>
                  <a:lnTo>
                    <a:pt x="666" y="666"/>
                  </a:lnTo>
                  <a:close/>
                  <a:moveTo>
                    <a:pt x="318" y="1"/>
                  </a:moveTo>
                  <a:cubicBezTo>
                    <a:pt x="159" y="1"/>
                    <a:pt x="1" y="128"/>
                    <a:pt x="1" y="318"/>
                  </a:cubicBezTo>
                  <a:lnTo>
                    <a:pt x="1" y="2629"/>
                  </a:lnTo>
                  <a:cubicBezTo>
                    <a:pt x="1" y="2819"/>
                    <a:pt x="159" y="2978"/>
                    <a:pt x="318" y="2978"/>
                  </a:cubicBezTo>
                  <a:lnTo>
                    <a:pt x="3136" y="2978"/>
                  </a:lnTo>
                  <a:cubicBezTo>
                    <a:pt x="3326" y="2978"/>
                    <a:pt x="3484" y="2819"/>
                    <a:pt x="3484" y="2629"/>
                  </a:cubicBezTo>
                  <a:lnTo>
                    <a:pt x="3484" y="318"/>
                  </a:lnTo>
                  <a:cubicBezTo>
                    <a:pt x="3484" y="128"/>
                    <a:pt x="3326" y="1"/>
                    <a:pt x="3136" y="1"/>
                  </a:cubicBezTo>
                  <a:close/>
                </a:path>
              </a:pathLst>
            </a:custGeom>
            <a:solidFill>
              <a:srgbClr val="30475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14" name="Google Shape;114;p13"/>
            <p:cNvSpPr/>
            <p:nvPr/>
          </p:nvSpPr>
          <p:spPr>
            <a:xfrm>
              <a:off x="6430200" y="4004275"/>
              <a:ext cx="57825" cy="57050"/>
            </a:xfrm>
            <a:custGeom>
              <a:avLst/>
              <a:gdLst/>
              <a:ahLst/>
              <a:cxnLst/>
              <a:rect l="l" t="t" r="r" b="b"/>
              <a:pathLst>
                <a:path w="2313" h="2282" extrusionOk="0">
                  <a:moveTo>
                    <a:pt x="1648" y="666"/>
                  </a:moveTo>
                  <a:lnTo>
                    <a:pt x="1648" y="1616"/>
                  </a:lnTo>
                  <a:lnTo>
                    <a:pt x="698" y="1616"/>
                  </a:lnTo>
                  <a:lnTo>
                    <a:pt x="698" y="666"/>
                  </a:lnTo>
                  <a:close/>
                  <a:moveTo>
                    <a:pt x="349" y="1"/>
                  </a:moveTo>
                  <a:cubicBezTo>
                    <a:pt x="159" y="1"/>
                    <a:pt x="1" y="128"/>
                    <a:pt x="1" y="318"/>
                  </a:cubicBezTo>
                  <a:lnTo>
                    <a:pt x="1" y="1964"/>
                  </a:lnTo>
                  <a:cubicBezTo>
                    <a:pt x="1" y="2123"/>
                    <a:pt x="159" y="2281"/>
                    <a:pt x="349" y="2281"/>
                  </a:cubicBezTo>
                  <a:lnTo>
                    <a:pt x="1964" y="2281"/>
                  </a:lnTo>
                  <a:cubicBezTo>
                    <a:pt x="2154" y="2281"/>
                    <a:pt x="2313" y="2123"/>
                    <a:pt x="2313" y="1964"/>
                  </a:cubicBezTo>
                  <a:lnTo>
                    <a:pt x="2313" y="318"/>
                  </a:lnTo>
                  <a:cubicBezTo>
                    <a:pt x="2313" y="128"/>
                    <a:pt x="2154" y="1"/>
                    <a:pt x="1964" y="1"/>
                  </a:cubicBezTo>
                  <a:close/>
                </a:path>
              </a:pathLst>
            </a:custGeom>
            <a:solidFill>
              <a:srgbClr val="30475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15" name="Google Shape;115;p13"/>
            <p:cNvSpPr/>
            <p:nvPr/>
          </p:nvSpPr>
          <p:spPr>
            <a:xfrm>
              <a:off x="3492900" y="3838025"/>
              <a:ext cx="2062475" cy="228050"/>
            </a:xfrm>
            <a:custGeom>
              <a:avLst/>
              <a:gdLst/>
              <a:ahLst/>
              <a:cxnLst/>
              <a:rect l="l" t="t" r="r" b="b"/>
              <a:pathLst>
                <a:path w="82499" h="9122" extrusionOk="0">
                  <a:moveTo>
                    <a:pt x="1" y="0"/>
                  </a:moveTo>
                  <a:lnTo>
                    <a:pt x="1" y="5004"/>
                  </a:lnTo>
                  <a:cubicBezTo>
                    <a:pt x="1" y="7284"/>
                    <a:pt x="1837" y="9121"/>
                    <a:pt x="4118" y="9121"/>
                  </a:cubicBezTo>
                  <a:lnTo>
                    <a:pt x="78350" y="9121"/>
                  </a:lnTo>
                  <a:cubicBezTo>
                    <a:pt x="80630" y="9121"/>
                    <a:pt x="82498" y="7284"/>
                    <a:pt x="82498" y="5004"/>
                  </a:cubicBezTo>
                  <a:lnTo>
                    <a:pt x="82498" y="0"/>
                  </a:lnTo>
                  <a:close/>
                </a:path>
              </a:pathLst>
            </a:custGeom>
            <a:solidFill>
              <a:srgbClr val="CECEC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16" name="Google Shape;116;p13"/>
            <p:cNvSpPr/>
            <p:nvPr/>
          </p:nvSpPr>
          <p:spPr>
            <a:xfrm>
              <a:off x="3492900" y="2784250"/>
              <a:ext cx="2061675" cy="1053800"/>
            </a:xfrm>
            <a:custGeom>
              <a:avLst/>
              <a:gdLst/>
              <a:ahLst/>
              <a:cxnLst/>
              <a:rect l="l" t="t" r="r" b="b"/>
              <a:pathLst>
                <a:path w="82467" h="42152" extrusionOk="0">
                  <a:moveTo>
                    <a:pt x="4118" y="0"/>
                  </a:moveTo>
                  <a:cubicBezTo>
                    <a:pt x="1837" y="0"/>
                    <a:pt x="1" y="1837"/>
                    <a:pt x="1" y="4117"/>
                  </a:cubicBezTo>
                  <a:lnTo>
                    <a:pt x="1" y="42151"/>
                  </a:lnTo>
                  <a:lnTo>
                    <a:pt x="82467" y="42151"/>
                  </a:lnTo>
                  <a:lnTo>
                    <a:pt x="82467" y="4117"/>
                  </a:lnTo>
                  <a:cubicBezTo>
                    <a:pt x="82467" y="1837"/>
                    <a:pt x="80630" y="0"/>
                    <a:pt x="78350" y="0"/>
                  </a:cubicBezTo>
                  <a:close/>
                </a:path>
              </a:pathLst>
            </a:custGeom>
            <a:solidFill>
              <a:srgbClr val="22283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17" name="Google Shape;117;p13"/>
            <p:cNvSpPr/>
            <p:nvPr/>
          </p:nvSpPr>
          <p:spPr>
            <a:xfrm>
              <a:off x="4313125" y="4066050"/>
              <a:ext cx="437850" cy="106900"/>
            </a:xfrm>
            <a:custGeom>
              <a:avLst/>
              <a:gdLst/>
              <a:ahLst/>
              <a:cxnLst/>
              <a:rect l="l" t="t" r="r" b="b"/>
              <a:pathLst>
                <a:path w="17514" h="4276" extrusionOk="0">
                  <a:moveTo>
                    <a:pt x="1" y="0"/>
                  </a:moveTo>
                  <a:lnTo>
                    <a:pt x="8425" y="2059"/>
                  </a:lnTo>
                  <a:lnTo>
                    <a:pt x="17514" y="4275"/>
                  </a:lnTo>
                  <a:cubicBezTo>
                    <a:pt x="17102" y="3040"/>
                    <a:pt x="16849" y="1647"/>
                    <a:pt x="16849" y="0"/>
                  </a:cubicBezTo>
                  <a:close/>
                </a:path>
              </a:pathLst>
            </a:custGeom>
            <a:solidFill>
              <a:srgbClr val="C4C4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18" name="Google Shape;118;p13"/>
            <p:cNvSpPr/>
            <p:nvPr/>
          </p:nvSpPr>
          <p:spPr>
            <a:xfrm>
              <a:off x="4103325" y="4066050"/>
              <a:ext cx="841625" cy="291375"/>
            </a:xfrm>
            <a:custGeom>
              <a:avLst/>
              <a:gdLst/>
              <a:ahLst/>
              <a:cxnLst/>
              <a:rect l="l" t="t" r="r" b="b"/>
              <a:pathLst>
                <a:path w="33665" h="11655" extrusionOk="0">
                  <a:moveTo>
                    <a:pt x="8393" y="0"/>
                  </a:moveTo>
                  <a:cubicBezTo>
                    <a:pt x="8393" y="9596"/>
                    <a:pt x="0" y="11654"/>
                    <a:pt x="0" y="11654"/>
                  </a:cubicBezTo>
                  <a:lnTo>
                    <a:pt x="33665" y="11654"/>
                  </a:lnTo>
                  <a:cubicBezTo>
                    <a:pt x="33665" y="11654"/>
                    <a:pt x="27869" y="10229"/>
                    <a:pt x="25906" y="4275"/>
                  </a:cubicBezTo>
                  <a:lnTo>
                    <a:pt x="16817" y="2059"/>
                  </a:lnTo>
                  <a:lnTo>
                    <a:pt x="8393" y="0"/>
                  </a:lnTo>
                  <a:close/>
                </a:path>
              </a:pathLst>
            </a:custGeom>
            <a:solidFill>
              <a:srgbClr val="CECEC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19" name="Google Shape;119;p13"/>
            <p:cNvSpPr/>
            <p:nvPr/>
          </p:nvSpPr>
          <p:spPr>
            <a:xfrm>
              <a:off x="4098575" y="4344725"/>
              <a:ext cx="850325" cy="71275"/>
            </a:xfrm>
            <a:custGeom>
              <a:avLst/>
              <a:gdLst/>
              <a:ahLst/>
              <a:cxnLst/>
              <a:rect l="l" t="t" r="r" b="b"/>
              <a:pathLst>
                <a:path w="34013" h="2851" extrusionOk="0">
                  <a:moveTo>
                    <a:pt x="1045" y="1"/>
                  </a:moveTo>
                  <a:cubicBezTo>
                    <a:pt x="475" y="1"/>
                    <a:pt x="0" y="476"/>
                    <a:pt x="0" y="1046"/>
                  </a:cubicBezTo>
                  <a:lnTo>
                    <a:pt x="0" y="1806"/>
                  </a:lnTo>
                  <a:cubicBezTo>
                    <a:pt x="0" y="2376"/>
                    <a:pt x="475" y="2851"/>
                    <a:pt x="1045" y="2851"/>
                  </a:cubicBezTo>
                  <a:lnTo>
                    <a:pt x="32968" y="2851"/>
                  </a:lnTo>
                  <a:cubicBezTo>
                    <a:pt x="33538" y="2851"/>
                    <a:pt x="34013" y="2376"/>
                    <a:pt x="34013" y="1806"/>
                  </a:cubicBezTo>
                  <a:lnTo>
                    <a:pt x="34013" y="1046"/>
                  </a:lnTo>
                  <a:cubicBezTo>
                    <a:pt x="34013" y="476"/>
                    <a:pt x="33538" y="1"/>
                    <a:pt x="3296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20" name="Google Shape;120;p13"/>
            <p:cNvSpPr/>
            <p:nvPr/>
          </p:nvSpPr>
          <p:spPr>
            <a:xfrm>
              <a:off x="2780350" y="3284150"/>
              <a:ext cx="666650" cy="397925"/>
            </a:xfrm>
            <a:custGeom>
              <a:avLst/>
              <a:gdLst/>
              <a:ahLst/>
              <a:cxnLst/>
              <a:rect l="l" t="t" r="r" b="b"/>
              <a:pathLst>
                <a:path w="26666" h="15917" extrusionOk="0">
                  <a:moveTo>
                    <a:pt x="23392" y="0"/>
                  </a:moveTo>
                  <a:cubicBezTo>
                    <a:pt x="23034" y="0"/>
                    <a:pt x="22670" y="78"/>
                    <a:pt x="22327" y="241"/>
                  </a:cubicBezTo>
                  <a:lnTo>
                    <a:pt x="1711" y="10470"/>
                  </a:lnTo>
                  <a:cubicBezTo>
                    <a:pt x="507" y="11040"/>
                    <a:pt x="0" y="12496"/>
                    <a:pt x="602" y="13700"/>
                  </a:cubicBezTo>
                  <a:lnTo>
                    <a:pt x="1711" y="15917"/>
                  </a:lnTo>
                  <a:lnTo>
                    <a:pt x="26666" y="3566"/>
                  </a:lnTo>
                  <a:lnTo>
                    <a:pt x="25589" y="1349"/>
                  </a:lnTo>
                  <a:cubicBezTo>
                    <a:pt x="25159" y="489"/>
                    <a:pt x="24292" y="0"/>
                    <a:pt x="23392" y="0"/>
                  </a:cubicBezTo>
                  <a:close/>
                </a:path>
              </a:pathLst>
            </a:custGeom>
            <a:solidFill>
              <a:srgbClr val="CECEC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21" name="Google Shape;121;p13"/>
            <p:cNvSpPr/>
            <p:nvPr/>
          </p:nvSpPr>
          <p:spPr>
            <a:xfrm>
              <a:off x="2823100" y="3373275"/>
              <a:ext cx="950100" cy="969100"/>
            </a:xfrm>
            <a:custGeom>
              <a:avLst/>
              <a:gdLst/>
              <a:ahLst/>
              <a:cxnLst/>
              <a:rect l="l" t="t" r="r" b="b"/>
              <a:pathLst>
                <a:path w="38004" h="38764" extrusionOk="0">
                  <a:moveTo>
                    <a:pt x="24956" y="1"/>
                  </a:moveTo>
                  <a:lnTo>
                    <a:pt x="1" y="12352"/>
                  </a:lnTo>
                  <a:lnTo>
                    <a:pt x="13048" y="38764"/>
                  </a:lnTo>
                  <a:lnTo>
                    <a:pt x="38003" y="26413"/>
                  </a:lnTo>
                  <a:lnTo>
                    <a:pt x="24956" y="1"/>
                  </a:lnTo>
                  <a:close/>
                </a:path>
              </a:pathLst>
            </a:custGeom>
            <a:solidFill>
              <a:srgbClr val="22283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22" name="Google Shape;122;p13"/>
            <p:cNvSpPr/>
            <p:nvPr/>
          </p:nvSpPr>
          <p:spPr>
            <a:xfrm>
              <a:off x="3149300" y="4032775"/>
              <a:ext cx="674575" cy="414925"/>
            </a:xfrm>
            <a:custGeom>
              <a:avLst/>
              <a:gdLst/>
              <a:ahLst/>
              <a:cxnLst/>
              <a:rect l="l" t="t" r="r" b="b"/>
              <a:pathLst>
                <a:path w="26983" h="16597" extrusionOk="0">
                  <a:moveTo>
                    <a:pt x="24987" y="1"/>
                  </a:moveTo>
                  <a:lnTo>
                    <a:pt x="0" y="12384"/>
                  </a:lnTo>
                  <a:lnTo>
                    <a:pt x="1425" y="15234"/>
                  </a:lnTo>
                  <a:cubicBezTo>
                    <a:pt x="1854" y="16092"/>
                    <a:pt x="2719" y="16596"/>
                    <a:pt x="3616" y="16596"/>
                  </a:cubicBezTo>
                  <a:cubicBezTo>
                    <a:pt x="3976" y="16596"/>
                    <a:pt x="4342" y="16515"/>
                    <a:pt x="4687" y="16342"/>
                  </a:cubicBezTo>
                  <a:lnTo>
                    <a:pt x="25304" y="6145"/>
                  </a:lnTo>
                  <a:cubicBezTo>
                    <a:pt x="26507" y="5543"/>
                    <a:pt x="26982" y="4086"/>
                    <a:pt x="26412" y="2883"/>
                  </a:cubicBezTo>
                  <a:lnTo>
                    <a:pt x="24987" y="1"/>
                  </a:lnTo>
                  <a:close/>
                </a:path>
              </a:pathLst>
            </a:custGeom>
            <a:solidFill>
              <a:srgbClr val="CECEC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23" name="Google Shape;123;p13"/>
            <p:cNvSpPr/>
            <p:nvPr/>
          </p:nvSpPr>
          <p:spPr>
            <a:xfrm>
              <a:off x="3043200" y="3436475"/>
              <a:ext cx="129075" cy="73150"/>
            </a:xfrm>
            <a:custGeom>
              <a:avLst/>
              <a:gdLst/>
              <a:ahLst/>
              <a:cxnLst/>
              <a:rect l="l" t="t" r="r" b="b"/>
              <a:pathLst>
                <a:path w="5163" h="2926" extrusionOk="0">
                  <a:moveTo>
                    <a:pt x="4691" y="1"/>
                  </a:moveTo>
                  <a:cubicBezTo>
                    <a:pt x="4636" y="1"/>
                    <a:pt x="4580" y="13"/>
                    <a:pt x="4529" y="38"/>
                  </a:cubicBezTo>
                  <a:lnTo>
                    <a:pt x="286" y="2160"/>
                  </a:lnTo>
                  <a:cubicBezTo>
                    <a:pt x="96" y="2255"/>
                    <a:pt x="1" y="2476"/>
                    <a:pt x="96" y="2698"/>
                  </a:cubicBezTo>
                  <a:cubicBezTo>
                    <a:pt x="165" y="2837"/>
                    <a:pt x="319" y="2925"/>
                    <a:pt x="472" y="2925"/>
                  </a:cubicBezTo>
                  <a:cubicBezTo>
                    <a:pt x="528" y="2925"/>
                    <a:pt x="583" y="2914"/>
                    <a:pt x="634" y="2888"/>
                  </a:cubicBezTo>
                  <a:lnTo>
                    <a:pt x="4878" y="766"/>
                  </a:lnTo>
                  <a:cubicBezTo>
                    <a:pt x="5099" y="671"/>
                    <a:pt x="5163" y="418"/>
                    <a:pt x="5068" y="228"/>
                  </a:cubicBezTo>
                  <a:cubicBezTo>
                    <a:pt x="4998" y="89"/>
                    <a:pt x="4844" y="1"/>
                    <a:pt x="4691" y="1"/>
                  </a:cubicBezTo>
                  <a:close/>
                </a:path>
              </a:pathLst>
            </a:custGeom>
            <a:solidFill>
              <a:srgbClr val="25242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24" name="Google Shape;124;p13"/>
            <p:cNvSpPr/>
            <p:nvPr/>
          </p:nvSpPr>
          <p:spPr>
            <a:xfrm>
              <a:off x="3424825" y="4200850"/>
              <a:ext cx="148075" cy="97975"/>
            </a:xfrm>
            <a:custGeom>
              <a:avLst/>
              <a:gdLst/>
              <a:ahLst/>
              <a:cxnLst/>
              <a:rect l="l" t="t" r="r" b="b"/>
              <a:pathLst>
                <a:path w="5923" h="3919" extrusionOk="0">
                  <a:moveTo>
                    <a:pt x="4624" y="340"/>
                  </a:moveTo>
                  <a:cubicBezTo>
                    <a:pt x="4909" y="340"/>
                    <a:pt x="5194" y="498"/>
                    <a:pt x="5352" y="783"/>
                  </a:cubicBezTo>
                  <a:cubicBezTo>
                    <a:pt x="5542" y="1195"/>
                    <a:pt x="5384" y="1670"/>
                    <a:pt x="4972" y="1860"/>
                  </a:cubicBezTo>
                  <a:lnTo>
                    <a:pt x="1678" y="3507"/>
                  </a:lnTo>
                  <a:cubicBezTo>
                    <a:pt x="1562" y="3561"/>
                    <a:pt x="1440" y="3587"/>
                    <a:pt x="1320" y="3587"/>
                  </a:cubicBezTo>
                  <a:cubicBezTo>
                    <a:pt x="1018" y="3587"/>
                    <a:pt x="729" y="3422"/>
                    <a:pt x="570" y="3127"/>
                  </a:cubicBezTo>
                  <a:cubicBezTo>
                    <a:pt x="380" y="2747"/>
                    <a:pt x="538" y="2240"/>
                    <a:pt x="950" y="2050"/>
                  </a:cubicBezTo>
                  <a:lnTo>
                    <a:pt x="4244" y="403"/>
                  </a:lnTo>
                  <a:cubicBezTo>
                    <a:pt x="4370" y="372"/>
                    <a:pt x="4497" y="340"/>
                    <a:pt x="4624" y="340"/>
                  </a:cubicBezTo>
                  <a:close/>
                  <a:moveTo>
                    <a:pt x="4614" y="0"/>
                  </a:moveTo>
                  <a:cubicBezTo>
                    <a:pt x="4448" y="0"/>
                    <a:pt x="4279" y="38"/>
                    <a:pt x="4117" y="118"/>
                  </a:cubicBezTo>
                  <a:lnTo>
                    <a:pt x="823" y="1765"/>
                  </a:lnTo>
                  <a:cubicBezTo>
                    <a:pt x="253" y="2019"/>
                    <a:pt x="0" y="2715"/>
                    <a:pt x="285" y="3285"/>
                  </a:cubicBezTo>
                  <a:cubicBezTo>
                    <a:pt x="475" y="3697"/>
                    <a:pt x="887" y="3919"/>
                    <a:pt x="1330" y="3919"/>
                  </a:cubicBezTo>
                  <a:cubicBezTo>
                    <a:pt x="1488" y="3919"/>
                    <a:pt x="1678" y="3887"/>
                    <a:pt x="1837" y="3792"/>
                  </a:cubicBezTo>
                  <a:lnTo>
                    <a:pt x="5130" y="2177"/>
                  </a:lnTo>
                  <a:cubicBezTo>
                    <a:pt x="5700" y="1892"/>
                    <a:pt x="5922" y="1195"/>
                    <a:pt x="5637" y="625"/>
                  </a:cubicBezTo>
                  <a:cubicBezTo>
                    <a:pt x="5433" y="239"/>
                    <a:pt x="5034" y="0"/>
                    <a:pt x="4614" y="0"/>
                  </a:cubicBezTo>
                  <a:close/>
                </a:path>
              </a:pathLst>
            </a:custGeom>
            <a:solidFill>
              <a:srgbClr val="25242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25" name="Google Shape;125;p13"/>
            <p:cNvSpPr/>
            <p:nvPr/>
          </p:nvSpPr>
          <p:spPr>
            <a:xfrm>
              <a:off x="3085150" y="3823775"/>
              <a:ext cx="149675" cy="126700"/>
            </a:xfrm>
            <a:custGeom>
              <a:avLst/>
              <a:gdLst/>
              <a:ahLst/>
              <a:cxnLst/>
              <a:rect l="l" t="t" r="r" b="b"/>
              <a:pathLst>
                <a:path w="5987" h="5068" extrusionOk="0">
                  <a:moveTo>
                    <a:pt x="3770" y="0"/>
                  </a:moveTo>
                  <a:lnTo>
                    <a:pt x="1" y="3959"/>
                  </a:lnTo>
                  <a:lnTo>
                    <a:pt x="539" y="5067"/>
                  </a:lnTo>
                  <a:lnTo>
                    <a:pt x="5986" y="4497"/>
                  </a:lnTo>
                  <a:lnTo>
                    <a:pt x="5448" y="3389"/>
                  </a:lnTo>
                  <a:lnTo>
                    <a:pt x="1711" y="3801"/>
                  </a:lnTo>
                  <a:lnTo>
                    <a:pt x="4308" y="1109"/>
                  </a:lnTo>
                  <a:lnTo>
                    <a:pt x="3770" y="0"/>
                  </a:lnTo>
                  <a:close/>
                </a:path>
              </a:pathLst>
            </a:custGeom>
            <a:solidFill>
              <a:srgbClr val="F2A36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26" name="Google Shape;126;p13"/>
            <p:cNvSpPr/>
            <p:nvPr/>
          </p:nvSpPr>
          <p:spPr>
            <a:xfrm>
              <a:off x="3259350" y="3683625"/>
              <a:ext cx="58600" cy="311975"/>
            </a:xfrm>
            <a:custGeom>
              <a:avLst/>
              <a:gdLst/>
              <a:ahLst/>
              <a:cxnLst/>
              <a:rect l="l" t="t" r="r" b="b"/>
              <a:pathLst>
                <a:path w="2344" h="12479" extrusionOk="0">
                  <a:moveTo>
                    <a:pt x="1330" y="1"/>
                  </a:moveTo>
                  <a:lnTo>
                    <a:pt x="0" y="666"/>
                  </a:lnTo>
                  <a:lnTo>
                    <a:pt x="982" y="12479"/>
                  </a:lnTo>
                  <a:lnTo>
                    <a:pt x="2344" y="11813"/>
                  </a:lnTo>
                  <a:lnTo>
                    <a:pt x="1330" y="1"/>
                  </a:lnTo>
                  <a:close/>
                </a:path>
              </a:pathLst>
            </a:custGeom>
            <a:solidFill>
              <a:srgbClr val="F2A36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27" name="Google Shape;127;p13"/>
            <p:cNvSpPr/>
            <p:nvPr/>
          </p:nvSpPr>
          <p:spPr>
            <a:xfrm>
              <a:off x="3342475" y="3728775"/>
              <a:ext cx="149650" cy="126700"/>
            </a:xfrm>
            <a:custGeom>
              <a:avLst/>
              <a:gdLst/>
              <a:ahLst/>
              <a:cxnLst/>
              <a:rect l="l" t="t" r="r" b="b"/>
              <a:pathLst>
                <a:path w="5986" h="5068" extrusionOk="0">
                  <a:moveTo>
                    <a:pt x="5416" y="0"/>
                  </a:moveTo>
                  <a:lnTo>
                    <a:pt x="0" y="570"/>
                  </a:lnTo>
                  <a:lnTo>
                    <a:pt x="539" y="1710"/>
                  </a:lnTo>
                  <a:lnTo>
                    <a:pt x="4276" y="1267"/>
                  </a:lnTo>
                  <a:lnTo>
                    <a:pt x="1647" y="3959"/>
                  </a:lnTo>
                  <a:lnTo>
                    <a:pt x="2217" y="5067"/>
                  </a:lnTo>
                  <a:lnTo>
                    <a:pt x="5986" y="1109"/>
                  </a:lnTo>
                  <a:lnTo>
                    <a:pt x="5416" y="0"/>
                  </a:lnTo>
                  <a:close/>
                </a:path>
              </a:pathLst>
            </a:custGeom>
            <a:solidFill>
              <a:srgbClr val="F2A36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28" name="Google Shape;128;p13"/>
            <p:cNvSpPr/>
            <p:nvPr/>
          </p:nvSpPr>
          <p:spPr>
            <a:xfrm>
              <a:off x="3644925" y="3248200"/>
              <a:ext cx="1771100" cy="341250"/>
            </a:xfrm>
            <a:custGeom>
              <a:avLst/>
              <a:gdLst/>
              <a:ahLst/>
              <a:cxnLst/>
              <a:rect l="l" t="t" r="r" b="b"/>
              <a:pathLst>
                <a:path w="70844" h="13650" extrusionOk="0">
                  <a:moveTo>
                    <a:pt x="23340" y="0"/>
                  </a:moveTo>
                  <a:cubicBezTo>
                    <a:pt x="21123" y="0"/>
                    <a:pt x="19001" y="887"/>
                    <a:pt x="17418" y="2470"/>
                  </a:cubicBezTo>
                  <a:lnTo>
                    <a:pt x="9374" y="10483"/>
                  </a:lnTo>
                  <a:cubicBezTo>
                    <a:pt x="8012" y="11876"/>
                    <a:pt x="6144" y="12668"/>
                    <a:pt x="4180" y="12668"/>
                  </a:cubicBezTo>
                  <a:lnTo>
                    <a:pt x="0" y="12668"/>
                  </a:lnTo>
                  <a:lnTo>
                    <a:pt x="0" y="13649"/>
                  </a:lnTo>
                  <a:lnTo>
                    <a:pt x="4180" y="13649"/>
                  </a:lnTo>
                  <a:cubicBezTo>
                    <a:pt x="6429" y="13649"/>
                    <a:pt x="8519" y="12794"/>
                    <a:pt x="10102" y="11211"/>
                  </a:cubicBezTo>
                  <a:lnTo>
                    <a:pt x="18146" y="3167"/>
                  </a:lnTo>
                  <a:cubicBezTo>
                    <a:pt x="19571" y="1726"/>
                    <a:pt x="21456" y="1006"/>
                    <a:pt x="23344" y="1006"/>
                  </a:cubicBezTo>
                  <a:cubicBezTo>
                    <a:pt x="25232" y="1006"/>
                    <a:pt x="27125" y="1726"/>
                    <a:pt x="28566" y="3167"/>
                  </a:cubicBezTo>
                  <a:lnTo>
                    <a:pt x="32841" y="7474"/>
                  </a:lnTo>
                  <a:cubicBezTo>
                    <a:pt x="34424" y="9057"/>
                    <a:pt x="36546" y="9912"/>
                    <a:pt x="38763" y="9912"/>
                  </a:cubicBezTo>
                  <a:cubicBezTo>
                    <a:pt x="41011" y="9912"/>
                    <a:pt x="43102" y="9057"/>
                    <a:pt x="44685" y="7474"/>
                  </a:cubicBezTo>
                  <a:cubicBezTo>
                    <a:pt x="46079" y="6081"/>
                    <a:pt x="47947" y="5320"/>
                    <a:pt x="49910" y="5320"/>
                  </a:cubicBezTo>
                  <a:cubicBezTo>
                    <a:pt x="51874" y="5320"/>
                    <a:pt x="53711" y="6081"/>
                    <a:pt x="55104" y="7474"/>
                  </a:cubicBezTo>
                  <a:lnTo>
                    <a:pt x="55706" y="8076"/>
                  </a:lnTo>
                  <a:cubicBezTo>
                    <a:pt x="57337" y="9707"/>
                    <a:pt x="59482" y="10522"/>
                    <a:pt x="61628" y="10522"/>
                  </a:cubicBezTo>
                  <a:cubicBezTo>
                    <a:pt x="63774" y="10522"/>
                    <a:pt x="65919" y="9707"/>
                    <a:pt x="67550" y="8076"/>
                  </a:cubicBezTo>
                  <a:lnTo>
                    <a:pt x="70844" y="4782"/>
                  </a:lnTo>
                  <a:lnTo>
                    <a:pt x="70147" y="4054"/>
                  </a:lnTo>
                  <a:lnTo>
                    <a:pt x="66853" y="7379"/>
                  </a:lnTo>
                  <a:cubicBezTo>
                    <a:pt x="65412" y="8804"/>
                    <a:pt x="63528" y="9517"/>
                    <a:pt x="61644" y="9517"/>
                  </a:cubicBezTo>
                  <a:cubicBezTo>
                    <a:pt x="59760" y="9517"/>
                    <a:pt x="57875" y="8804"/>
                    <a:pt x="56434" y="7379"/>
                  </a:cubicBezTo>
                  <a:lnTo>
                    <a:pt x="55833" y="6746"/>
                  </a:lnTo>
                  <a:cubicBezTo>
                    <a:pt x="54249" y="5194"/>
                    <a:pt x="52127" y="4307"/>
                    <a:pt x="49910" y="4307"/>
                  </a:cubicBezTo>
                  <a:cubicBezTo>
                    <a:pt x="47662" y="4307"/>
                    <a:pt x="45572" y="5194"/>
                    <a:pt x="43988" y="6777"/>
                  </a:cubicBezTo>
                  <a:cubicBezTo>
                    <a:pt x="42547" y="8202"/>
                    <a:pt x="40663" y="8915"/>
                    <a:pt x="38779" y="8915"/>
                  </a:cubicBezTo>
                  <a:cubicBezTo>
                    <a:pt x="36894" y="8915"/>
                    <a:pt x="35010" y="8202"/>
                    <a:pt x="33569" y="6777"/>
                  </a:cubicBezTo>
                  <a:lnTo>
                    <a:pt x="29262" y="2470"/>
                  </a:lnTo>
                  <a:cubicBezTo>
                    <a:pt x="27679" y="887"/>
                    <a:pt x="25589" y="0"/>
                    <a:pt x="23340" y="0"/>
                  </a:cubicBezTo>
                  <a:close/>
                </a:path>
              </a:pathLst>
            </a:custGeom>
            <a:solidFill>
              <a:srgbClr val="F2A36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29" name="Google Shape;129;p13"/>
            <p:cNvSpPr/>
            <p:nvPr/>
          </p:nvSpPr>
          <p:spPr>
            <a:xfrm>
              <a:off x="4161125" y="3203850"/>
              <a:ext cx="114025" cy="114025"/>
            </a:xfrm>
            <a:custGeom>
              <a:avLst/>
              <a:gdLst/>
              <a:ahLst/>
              <a:cxnLst/>
              <a:rect l="l" t="t" r="r" b="b"/>
              <a:pathLst>
                <a:path w="4561" h="4561" extrusionOk="0">
                  <a:moveTo>
                    <a:pt x="2280" y="349"/>
                  </a:moveTo>
                  <a:cubicBezTo>
                    <a:pt x="3325" y="349"/>
                    <a:pt x="4212" y="1204"/>
                    <a:pt x="4212" y="2281"/>
                  </a:cubicBezTo>
                  <a:cubicBezTo>
                    <a:pt x="4212" y="3358"/>
                    <a:pt x="3325" y="4213"/>
                    <a:pt x="2280" y="4213"/>
                  </a:cubicBezTo>
                  <a:cubicBezTo>
                    <a:pt x="1204" y="4213"/>
                    <a:pt x="317" y="3358"/>
                    <a:pt x="317" y="2281"/>
                  </a:cubicBezTo>
                  <a:cubicBezTo>
                    <a:pt x="317" y="1204"/>
                    <a:pt x="1204" y="349"/>
                    <a:pt x="2280" y="349"/>
                  </a:cubicBezTo>
                  <a:close/>
                  <a:moveTo>
                    <a:pt x="2280" y="1"/>
                  </a:moveTo>
                  <a:cubicBezTo>
                    <a:pt x="1014" y="1"/>
                    <a:pt x="0" y="1014"/>
                    <a:pt x="0" y="2281"/>
                  </a:cubicBezTo>
                  <a:cubicBezTo>
                    <a:pt x="0" y="3548"/>
                    <a:pt x="1014" y="4561"/>
                    <a:pt x="2280" y="4561"/>
                  </a:cubicBezTo>
                  <a:cubicBezTo>
                    <a:pt x="3516" y="4561"/>
                    <a:pt x="4561" y="3548"/>
                    <a:pt x="4561" y="2281"/>
                  </a:cubicBezTo>
                  <a:cubicBezTo>
                    <a:pt x="4561" y="1014"/>
                    <a:pt x="3516" y="1"/>
                    <a:pt x="2280" y="1"/>
                  </a:cubicBezTo>
                  <a:close/>
                </a:path>
              </a:pathLst>
            </a:custGeom>
            <a:solidFill>
              <a:srgbClr val="F2A36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30" name="Google Shape;130;p13"/>
            <p:cNvSpPr/>
            <p:nvPr/>
          </p:nvSpPr>
          <p:spPr>
            <a:xfrm>
              <a:off x="4571225" y="3445325"/>
              <a:ext cx="75250" cy="76025"/>
            </a:xfrm>
            <a:custGeom>
              <a:avLst/>
              <a:gdLst/>
              <a:ahLst/>
              <a:cxnLst/>
              <a:rect l="l" t="t" r="r" b="b"/>
              <a:pathLst>
                <a:path w="3010" h="3041" extrusionOk="0">
                  <a:moveTo>
                    <a:pt x="1489" y="349"/>
                  </a:moveTo>
                  <a:cubicBezTo>
                    <a:pt x="2154" y="349"/>
                    <a:pt x="2661" y="887"/>
                    <a:pt x="2661" y="1521"/>
                  </a:cubicBezTo>
                  <a:cubicBezTo>
                    <a:pt x="2661" y="2186"/>
                    <a:pt x="2154" y="2693"/>
                    <a:pt x="1489" y="2693"/>
                  </a:cubicBezTo>
                  <a:cubicBezTo>
                    <a:pt x="856" y="2693"/>
                    <a:pt x="318" y="2186"/>
                    <a:pt x="318" y="1521"/>
                  </a:cubicBezTo>
                  <a:cubicBezTo>
                    <a:pt x="318" y="887"/>
                    <a:pt x="856" y="349"/>
                    <a:pt x="1489" y="349"/>
                  </a:cubicBezTo>
                  <a:close/>
                  <a:moveTo>
                    <a:pt x="1489" y="1"/>
                  </a:moveTo>
                  <a:cubicBezTo>
                    <a:pt x="666" y="1"/>
                    <a:pt x="1" y="697"/>
                    <a:pt x="1" y="1521"/>
                  </a:cubicBezTo>
                  <a:cubicBezTo>
                    <a:pt x="1" y="2376"/>
                    <a:pt x="666" y="3041"/>
                    <a:pt x="1489" y="3041"/>
                  </a:cubicBezTo>
                  <a:cubicBezTo>
                    <a:pt x="2344" y="3041"/>
                    <a:pt x="3009" y="2376"/>
                    <a:pt x="3009" y="1521"/>
                  </a:cubicBezTo>
                  <a:cubicBezTo>
                    <a:pt x="3009" y="697"/>
                    <a:pt x="2344" y="1"/>
                    <a:pt x="1489" y="1"/>
                  </a:cubicBezTo>
                  <a:close/>
                </a:path>
              </a:pathLst>
            </a:custGeom>
            <a:solidFill>
              <a:srgbClr val="F2A36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31" name="Google Shape;131;p13"/>
            <p:cNvSpPr/>
            <p:nvPr/>
          </p:nvSpPr>
          <p:spPr>
            <a:xfrm>
              <a:off x="5119100" y="3445325"/>
              <a:ext cx="105325" cy="105325"/>
            </a:xfrm>
            <a:custGeom>
              <a:avLst/>
              <a:gdLst/>
              <a:ahLst/>
              <a:cxnLst/>
              <a:rect l="l" t="t" r="r" b="b"/>
              <a:pathLst>
                <a:path w="4213" h="4213" extrusionOk="0">
                  <a:moveTo>
                    <a:pt x="2123" y="349"/>
                  </a:moveTo>
                  <a:cubicBezTo>
                    <a:pt x="3073" y="349"/>
                    <a:pt x="3864" y="1141"/>
                    <a:pt x="3864" y="2122"/>
                  </a:cubicBezTo>
                  <a:cubicBezTo>
                    <a:pt x="3864" y="3073"/>
                    <a:pt x="3073" y="3864"/>
                    <a:pt x="2123" y="3864"/>
                  </a:cubicBezTo>
                  <a:cubicBezTo>
                    <a:pt x="1141" y="3864"/>
                    <a:pt x="349" y="3073"/>
                    <a:pt x="349" y="2122"/>
                  </a:cubicBezTo>
                  <a:cubicBezTo>
                    <a:pt x="349" y="1141"/>
                    <a:pt x="1141" y="349"/>
                    <a:pt x="2123" y="349"/>
                  </a:cubicBezTo>
                  <a:close/>
                  <a:moveTo>
                    <a:pt x="2123" y="1"/>
                  </a:moveTo>
                  <a:cubicBezTo>
                    <a:pt x="951" y="1"/>
                    <a:pt x="1" y="951"/>
                    <a:pt x="1" y="2122"/>
                  </a:cubicBezTo>
                  <a:cubicBezTo>
                    <a:pt x="1" y="3263"/>
                    <a:pt x="951" y="4213"/>
                    <a:pt x="2123" y="4213"/>
                  </a:cubicBezTo>
                  <a:cubicBezTo>
                    <a:pt x="3263" y="4213"/>
                    <a:pt x="4213" y="3263"/>
                    <a:pt x="4213" y="2122"/>
                  </a:cubicBezTo>
                  <a:cubicBezTo>
                    <a:pt x="4213" y="951"/>
                    <a:pt x="3263" y="1"/>
                    <a:pt x="2123" y="1"/>
                  </a:cubicBezTo>
                  <a:close/>
                </a:path>
              </a:pathLst>
            </a:custGeom>
            <a:solidFill>
              <a:srgbClr val="F2A36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32" name="Google Shape;132;p13"/>
            <p:cNvSpPr/>
            <p:nvPr/>
          </p:nvSpPr>
          <p:spPr>
            <a:xfrm>
              <a:off x="5355050" y="3305975"/>
              <a:ext cx="105325" cy="105325"/>
            </a:xfrm>
            <a:custGeom>
              <a:avLst/>
              <a:gdLst/>
              <a:ahLst/>
              <a:cxnLst/>
              <a:rect l="l" t="t" r="r" b="b"/>
              <a:pathLst>
                <a:path w="4213" h="4213" extrusionOk="0">
                  <a:moveTo>
                    <a:pt x="2090" y="349"/>
                  </a:moveTo>
                  <a:cubicBezTo>
                    <a:pt x="3072" y="349"/>
                    <a:pt x="3864" y="1141"/>
                    <a:pt x="3864" y="2123"/>
                  </a:cubicBezTo>
                  <a:cubicBezTo>
                    <a:pt x="3864" y="3073"/>
                    <a:pt x="3072" y="3865"/>
                    <a:pt x="2090" y="3865"/>
                  </a:cubicBezTo>
                  <a:cubicBezTo>
                    <a:pt x="1140" y="3865"/>
                    <a:pt x="349" y="3073"/>
                    <a:pt x="349" y="2091"/>
                  </a:cubicBezTo>
                  <a:cubicBezTo>
                    <a:pt x="349" y="1141"/>
                    <a:pt x="1140" y="349"/>
                    <a:pt x="2090" y="349"/>
                  </a:cubicBezTo>
                  <a:close/>
                  <a:moveTo>
                    <a:pt x="2090" y="1"/>
                  </a:moveTo>
                  <a:cubicBezTo>
                    <a:pt x="950" y="1"/>
                    <a:pt x="0" y="951"/>
                    <a:pt x="0" y="2123"/>
                  </a:cubicBezTo>
                  <a:cubicBezTo>
                    <a:pt x="0" y="3263"/>
                    <a:pt x="950" y="4213"/>
                    <a:pt x="2090" y="4213"/>
                  </a:cubicBezTo>
                  <a:cubicBezTo>
                    <a:pt x="3262" y="4213"/>
                    <a:pt x="4212" y="3263"/>
                    <a:pt x="4212" y="2123"/>
                  </a:cubicBezTo>
                  <a:cubicBezTo>
                    <a:pt x="4212" y="951"/>
                    <a:pt x="3262" y="1"/>
                    <a:pt x="2090" y="1"/>
                  </a:cubicBezTo>
                  <a:close/>
                </a:path>
              </a:pathLst>
            </a:custGeom>
            <a:solidFill>
              <a:srgbClr val="F2A36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33" name="Google Shape;133;p13"/>
            <p:cNvSpPr/>
            <p:nvPr/>
          </p:nvSpPr>
          <p:spPr>
            <a:xfrm>
              <a:off x="5377200" y="3328150"/>
              <a:ext cx="61000" cy="61000"/>
            </a:xfrm>
            <a:custGeom>
              <a:avLst/>
              <a:gdLst/>
              <a:ahLst/>
              <a:cxnLst/>
              <a:rect l="l" t="t" r="r" b="b"/>
              <a:pathLst>
                <a:path w="2440" h="2440" extrusionOk="0">
                  <a:moveTo>
                    <a:pt x="1204" y="1"/>
                  </a:moveTo>
                  <a:cubicBezTo>
                    <a:pt x="539" y="1"/>
                    <a:pt x="1" y="539"/>
                    <a:pt x="1" y="1204"/>
                  </a:cubicBezTo>
                  <a:cubicBezTo>
                    <a:pt x="1" y="1901"/>
                    <a:pt x="539" y="2439"/>
                    <a:pt x="1204" y="2439"/>
                  </a:cubicBezTo>
                  <a:cubicBezTo>
                    <a:pt x="1869" y="2439"/>
                    <a:pt x="2439" y="1901"/>
                    <a:pt x="2439" y="1204"/>
                  </a:cubicBezTo>
                  <a:cubicBezTo>
                    <a:pt x="2439" y="539"/>
                    <a:pt x="1869" y="1"/>
                    <a:pt x="1204" y="1"/>
                  </a:cubicBezTo>
                  <a:close/>
                </a:path>
              </a:pathLst>
            </a:custGeom>
            <a:solidFill>
              <a:srgbClr val="F2A36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34" name="Google Shape;134;p13"/>
            <p:cNvSpPr/>
            <p:nvPr/>
          </p:nvSpPr>
          <p:spPr>
            <a:xfrm>
              <a:off x="3592650" y="3524500"/>
              <a:ext cx="104550" cy="105325"/>
            </a:xfrm>
            <a:custGeom>
              <a:avLst/>
              <a:gdLst/>
              <a:ahLst/>
              <a:cxnLst/>
              <a:rect l="l" t="t" r="r" b="b"/>
              <a:pathLst>
                <a:path w="4182" h="4213" extrusionOk="0">
                  <a:moveTo>
                    <a:pt x="2091" y="349"/>
                  </a:moveTo>
                  <a:cubicBezTo>
                    <a:pt x="3073" y="349"/>
                    <a:pt x="3864" y="1109"/>
                    <a:pt x="3864" y="2091"/>
                  </a:cubicBezTo>
                  <a:cubicBezTo>
                    <a:pt x="3864" y="3072"/>
                    <a:pt x="3073" y="3864"/>
                    <a:pt x="2091" y="3864"/>
                  </a:cubicBezTo>
                  <a:cubicBezTo>
                    <a:pt x="1141" y="3864"/>
                    <a:pt x="349" y="3072"/>
                    <a:pt x="349" y="2091"/>
                  </a:cubicBezTo>
                  <a:cubicBezTo>
                    <a:pt x="349" y="1141"/>
                    <a:pt x="1109" y="349"/>
                    <a:pt x="2091" y="349"/>
                  </a:cubicBezTo>
                  <a:close/>
                  <a:moveTo>
                    <a:pt x="2091" y="1"/>
                  </a:moveTo>
                  <a:cubicBezTo>
                    <a:pt x="951" y="1"/>
                    <a:pt x="1" y="951"/>
                    <a:pt x="1" y="2091"/>
                  </a:cubicBezTo>
                  <a:cubicBezTo>
                    <a:pt x="1" y="3262"/>
                    <a:pt x="951" y="4213"/>
                    <a:pt x="2091" y="4213"/>
                  </a:cubicBezTo>
                  <a:cubicBezTo>
                    <a:pt x="3263" y="4213"/>
                    <a:pt x="4181" y="3262"/>
                    <a:pt x="4181" y="2091"/>
                  </a:cubicBezTo>
                  <a:cubicBezTo>
                    <a:pt x="4181" y="951"/>
                    <a:pt x="3263" y="1"/>
                    <a:pt x="2091" y="1"/>
                  </a:cubicBezTo>
                  <a:close/>
                </a:path>
              </a:pathLst>
            </a:custGeom>
            <a:solidFill>
              <a:srgbClr val="F2A36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35" name="Google Shape;135;p13"/>
            <p:cNvSpPr/>
            <p:nvPr/>
          </p:nvSpPr>
          <p:spPr>
            <a:xfrm>
              <a:off x="3614825" y="3546675"/>
              <a:ext cx="61000" cy="60975"/>
            </a:xfrm>
            <a:custGeom>
              <a:avLst/>
              <a:gdLst/>
              <a:ahLst/>
              <a:cxnLst/>
              <a:rect l="l" t="t" r="r" b="b"/>
              <a:pathLst>
                <a:path w="2440" h="2439" extrusionOk="0">
                  <a:moveTo>
                    <a:pt x="1204" y="0"/>
                  </a:moveTo>
                  <a:cubicBezTo>
                    <a:pt x="539" y="0"/>
                    <a:pt x="1" y="539"/>
                    <a:pt x="1" y="1204"/>
                  </a:cubicBezTo>
                  <a:cubicBezTo>
                    <a:pt x="1" y="1900"/>
                    <a:pt x="539" y="2439"/>
                    <a:pt x="1204" y="2439"/>
                  </a:cubicBezTo>
                  <a:cubicBezTo>
                    <a:pt x="1869" y="2439"/>
                    <a:pt x="2439" y="1900"/>
                    <a:pt x="2439" y="1204"/>
                  </a:cubicBezTo>
                  <a:cubicBezTo>
                    <a:pt x="2439" y="539"/>
                    <a:pt x="1869" y="0"/>
                    <a:pt x="1204" y="0"/>
                  </a:cubicBezTo>
                  <a:close/>
                </a:path>
              </a:pathLst>
            </a:custGeom>
            <a:solidFill>
              <a:srgbClr val="F2A36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36" name="Google Shape;136;p13"/>
            <p:cNvSpPr/>
            <p:nvPr/>
          </p:nvSpPr>
          <p:spPr>
            <a:xfrm>
              <a:off x="4880000" y="2948925"/>
              <a:ext cx="173425" cy="24550"/>
            </a:xfrm>
            <a:custGeom>
              <a:avLst/>
              <a:gdLst/>
              <a:ahLst/>
              <a:cxnLst/>
              <a:rect l="l" t="t" r="r" b="b"/>
              <a:pathLst>
                <a:path w="6937" h="982" extrusionOk="0">
                  <a:moveTo>
                    <a:pt x="507" y="0"/>
                  </a:moveTo>
                  <a:cubicBezTo>
                    <a:pt x="222" y="0"/>
                    <a:pt x="1" y="222"/>
                    <a:pt x="1" y="507"/>
                  </a:cubicBezTo>
                  <a:cubicBezTo>
                    <a:pt x="1" y="760"/>
                    <a:pt x="222" y="982"/>
                    <a:pt x="507" y="982"/>
                  </a:cubicBezTo>
                  <a:lnTo>
                    <a:pt x="6430" y="982"/>
                  </a:lnTo>
                  <a:cubicBezTo>
                    <a:pt x="6715" y="982"/>
                    <a:pt x="6936" y="760"/>
                    <a:pt x="6936" y="507"/>
                  </a:cubicBezTo>
                  <a:cubicBezTo>
                    <a:pt x="6936" y="222"/>
                    <a:pt x="6715" y="0"/>
                    <a:pt x="6430" y="0"/>
                  </a:cubicBezTo>
                  <a:close/>
                </a:path>
              </a:pathLst>
            </a:custGeom>
            <a:solidFill>
              <a:srgbClr val="F2A36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37" name="Google Shape;137;p13"/>
            <p:cNvSpPr/>
            <p:nvPr/>
          </p:nvSpPr>
          <p:spPr>
            <a:xfrm>
              <a:off x="5108025" y="2948925"/>
              <a:ext cx="81575" cy="24550"/>
            </a:xfrm>
            <a:custGeom>
              <a:avLst/>
              <a:gdLst/>
              <a:ahLst/>
              <a:cxnLst/>
              <a:rect l="l" t="t" r="r" b="b"/>
              <a:pathLst>
                <a:path w="3263" h="982" extrusionOk="0">
                  <a:moveTo>
                    <a:pt x="507" y="0"/>
                  </a:moveTo>
                  <a:cubicBezTo>
                    <a:pt x="222" y="0"/>
                    <a:pt x="0" y="222"/>
                    <a:pt x="0" y="507"/>
                  </a:cubicBezTo>
                  <a:cubicBezTo>
                    <a:pt x="0" y="760"/>
                    <a:pt x="222" y="982"/>
                    <a:pt x="507" y="982"/>
                  </a:cubicBezTo>
                  <a:lnTo>
                    <a:pt x="2756" y="982"/>
                  </a:lnTo>
                  <a:cubicBezTo>
                    <a:pt x="3041" y="982"/>
                    <a:pt x="3262" y="760"/>
                    <a:pt x="3262" y="507"/>
                  </a:cubicBezTo>
                  <a:cubicBezTo>
                    <a:pt x="3262" y="222"/>
                    <a:pt x="3041" y="0"/>
                    <a:pt x="2756" y="0"/>
                  </a:cubicBezTo>
                  <a:close/>
                </a:path>
              </a:pathLst>
            </a:custGeom>
            <a:solidFill>
              <a:srgbClr val="F2A36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38" name="Google Shape;138;p13"/>
            <p:cNvSpPr/>
            <p:nvPr/>
          </p:nvSpPr>
          <p:spPr>
            <a:xfrm>
              <a:off x="5300425" y="2948925"/>
              <a:ext cx="58600" cy="24550"/>
            </a:xfrm>
            <a:custGeom>
              <a:avLst/>
              <a:gdLst/>
              <a:ahLst/>
              <a:cxnLst/>
              <a:rect l="l" t="t" r="r" b="b"/>
              <a:pathLst>
                <a:path w="2344" h="982" extrusionOk="0">
                  <a:moveTo>
                    <a:pt x="507" y="0"/>
                  </a:moveTo>
                  <a:cubicBezTo>
                    <a:pt x="222" y="0"/>
                    <a:pt x="0" y="222"/>
                    <a:pt x="0" y="507"/>
                  </a:cubicBezTo>
                  <a:cubicBezTo>
                    <a:pt x="0" y="760"/>
                    <a:pt x="222" y="982"/>
                    <a:pt x="507" y="982"/>
                  </a:cubicBezTo>
                  <a:lnTo>
                    <a:pt x="1837" y="982"/>
                  </a:lnTo>
                  <a:cubicBezTo>
                    <a:pt x="2122" y="982"/>
                    <a:pt x="2344" y="760"/>
                    <a:pt x="2344" y="507"/>
                  </a:cubicBezTo>
                  <a:cubicBezTo>
                    <a:pt x="2344" y="222"/>
                    <a:pt x="2122" y="0"/>
                    <a:pt x="1837" y="0"/>
                  </a:cubicBezTo>
                  <a:close/>
                </a:path>
              </a:pathLst>
            </a:custGeom>
            <a:solidFill>
              <a:srgbClr val="F2A36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39" name="Google Shape;139;p13"/>
            <p:cNvSpPr/>
            <p:nvPr/>
          </p:nvSpPr>
          <p:spPr>
            <a:xfrm>
              <a:off x="5127025" y="3021750"/>
              <a:ext cx="197950" cy="25375"/>
            </a:xfrm>
            <a:custGeom>
              <a:avLst/>
              <a:gdLst/>
              <a:ahLst/>
              <a:cxnLst/>
              <a:rect l="l" t="t" r="r" b="b"/>
              <a:pathLst>
                <a:path w="7918" h="1015" extrusionOk="0">
                  <a:moveTo>
                    <a:pt x="507" y="1"/>
                  </a:moveTo>
                  <a:cubicBezTo>
                    <a:pt x="222" y="1"/>
                    <a:pt x="1" y="222"/>
                    <a:pt x="1" y="508"/>
                  </a:cubicBezTo>
                  <a:cubicBezTo>
                    <a:pt x="1" y="793"/>
                    <a:pt x="222" y="1014"/>
                    <a:pt x="507" y="1014"/>
                  </a:cubicBezTo>
                  <a:lnTo>
                    <a:pt x="7443" y="1014"/>
                  </a:lnTo>
                  <a:cubicBezTo>
                    <a:pt x="7696" y="1014"/>
                    <a:pt x="7918" y="793"/>
                    <a:pt x="7918" y="508"/>
                  </a:cubicBezTo>
                  <a:cubicBezTo>
                    <a:pt x="7918" y="222"/>
                    <a:pt x="7696" y="1"/>
                    <a:pt x="7443" y="1"/>
                  </a:cubicBezTo>
                  <a:close/>
                </a:path>
              </a:pathLst>
            </a:custGeom>
            <a:solidFill>
              <a:srgbClr val="F2A36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40" name="Google Shape;140;p13"/>
            <p:cNvSpPr/>
            <p:nvPr/>
          </p:nvSpPr>
          <p:spPr>
            <a:xfrm>
              <a:off x="3979025" y="3617125"/>
              <a:ext cx="119575" cy="24575"/>
            </a:xfrm>
            <a:custGeom>
              <a:avLst/>
              <a:gdLst/>
              <a:ahLst/>
              <a:cxnLst/>
              <a:rect l="l" t="t" r="r" b="b"/>
              <a:pathLst>
                <a:path w="4783" h="983" extrusionOk="0">
                  <a:moveTo>
                    <a:pt x="507" y="1"/>
                  </a:moveTo>
                  <a:cubicBezTo>
                    <a:pt x="222" y="1"/>
                    <a:pt x="0" y="222"/>
                    <a:pt x="0" y="508"/>
                  </a:cubicBezTo>
                  <a:cubicBezTo>
                    <a:pt x="0" y="761"/>
                    <a:pt x="222" y="983"/>
                    <a:pt x="507" y="983"/>
                  </a:cubicBezTo>
                  <a:lnTo>
                    <a:pt x="4307" y="983"/>
                  </a:lnTo>
                  <a:cubicBezTo>
                    <a:pt x="4561" y="983"/>
                    <a:pt x="4782" y="761"/>
                    <a:pt x="4782" y="508"/>
                  </a:cubicBezTo>
                  <a:cubicBezTo>
                    <a:pt x="4782" y="222"/>
                    <a:pt x="4561" y="1"/>
                    <a:pt x="4307" y="1"/>
                  </a:cubicBezTo>
                  <a:close/>
                </a:path>
              </a:pathLst>
            </a:custGeom>
            <a:solidFill>
              <a:srgbClr val="F2A36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41" name="Google Shape;141;p13"/>
            <p:cNvSpPr/>
            <p:nvPr/>
          </p:nvSpPr>
          <p:spPr>
            <a:xfrm>
              <a:off x="4148450" y="3617125"/>
              <a:ext cx="50700" cy="24575"/>
            </a:xfrm>
            <a:custGeom>
              <a:avLst/>
              <a:gdLst/>
              <a:ahLst/>
              <a:cxnLst/>
              <a:rect l="l" t="t" r="r" b="b"/>
              <a:pathLst>
                <a:path w="2028" h="983" extrusionOk="0">
                  <a:moveTo>
                    <a:pt x="507" y="1"/>
                  </a:moveTo>
                  <a:cubicBezTo>
                    <a:pt x="222" y="1"/>
                    <a:pt x="1" y="222"/>
                    <a:pt x="1" y="508"/>
                  </a:cubicBezTo>
                  <a:cubicBezTo>
                    <a:pt x="1" y="761"/>
                    <a:pt x="222" y="983"/>
                    <a:pt x="507" y="983"/>
                  </a:cubicBezTo>
                  <a:lnTo>
                    <a:pt x="1521" y="983"/>
                  </a:lnTo>
                  <a:cubicBezTo>
                    <a:pt x="1806" y="983"/>
                    <a:pt x="2027" y="761"/>
                    <a:pt x="2027" y="508"/>
                  </a:cubicBezTo>
                  <a:cubicBezTo>
                    <a:pt x="2027" y="222"/>
                    <a:pt x="1806" y="1"/>
                    <a:pt x="1521" y="1"/>
                  </a:cubicBezTo>
                  <a:close/>
                </a:path>
              </a:pathLst>
            </a:custGeom>
            <a:solidFill>
              <a:srgbClr val="F2A36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42" name="Google Shape;142;p13"/>
            <p:cNvSpPr/>
            <p:nvPr/>
          </p:nvSpPr>
          <p:spPr>
            <a:xfrm>
              <a:off x="4750175" y="3617125"/>
              <a:ext cx="136975" cy="24575"/>
            </a:xfrm>
            <a:custGeom>
              <a:avLst/>
              <a:gdLst/>
              <a:ahLst/>
              <a:cxnLst/>
              <a:rect l="l" t="t" r="r" b="b"/>
              <a:pathLst>
                <a:path w="5479" h="983" extrusionOk="0">
                  <a:moveTo>
                    <a:pt x="475" y="1"/>
                  </a:moveTo>
                  <a:cubicBezTo>
                    <a:pt x="222" y="1"/>
                    <a:pt x="0" y="222"/>
                    <a:pt x="0" y="508"/>
                  </a:cubicBezTo>
                  <a:cubicBezTo>
                    <a:pt x="0" y="761"/>
                    <a:pt x="222" y="983"/>
                    <a:pt x="475" y="983"/>
                  </a:cubicBezTo>
                  <a:lnTo>
                    <a:pt x="4972" y="983"/>
                  </a:lnTo>
                  <a:cubicBezTo>
                    <a:pt x="5257" y="983"/>
                    <a:pt x="5479" y="761"/>
                    <a:pt x="5479" y="508"/>
                  </a:cubicBezTo>
                  <a:cubicBezTo>
                    <a:pt x="5479" y="222"/>
                    <a:pt x="5257" y="1"/>
                    <a:pt x="4972" y="1"/>
                  </a:cubicBezTo>
                  <a:close/>
                </a:path>
              </a:pathLst>
            </a:custGeom>
            <a:solidFill>
              <a:srgbClr val="30475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43" name="Google Shape;143;p13"/>
            <p:cNvSpPr/>
            <p:nvPr/>
          </p:nvSpPr>
          <p:spPr>
            <a:xfrm>
              <a:off x="4933850" y="3617125"/>
              <a:ext cx="58600" cy="24575"/>
            </a:xfrm>
            <a:custGeom>
              <a:avLst/>
              <a:gdLst/>
              <a:ahLst/>
              <a:cxnLst/>
              <a:rect l="l" t="t" r="r" b="b"/>
              <a:pathLst>
                <a:path w="2344" h="983" extrusionOk="0">
                  <a:moveTo>
                    <a:pt x="507" y="1"/>
                  </a:moveTo>
                  <a:cubicBezTo>
                    <a:pt x="222" y="1"/>
                    <a:pt x="0" y="222"/>
                    <a:pt x="0" y="508"/>
                  </a:cubicBezTo>
                  <a:cubicBezTo>
                    <a:pt x="0" y="761"/>
                    <a:pt x="222" y="983"/>
                    <a:pt x="507" y="983"/>
                  </a:cubicBezTo>
                  <a:lnTo>
                    <a:pt x="1837" y="983"/>
                  </a:lnTo>
                  <a:cubicBezTo>
                    <a:pt x="2122" y="983"/>
                    <a:pt x="2344" y="761"/>
                    <a:pt x="2344" y="508"/>
                  </a:cubicBezTo>
                  <a:cubicBezTo>
                    <a:pt x="2344" y="222"/>
                    <a:pt x="2122" y="1"/>
                    <a:pt x="183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44" name="Google Shape;144;p13"/>
            <p:cNvSpPr/>
            <p:nvPr/>
          </p:nvSpPr>
          <p:spPr>
            <a:xfrm>
              <a:off x="5163450" y="3617125"/>
              <a:ext cx="73650" cy="24575"/>
            </a:xfrm>
            <a:custGeom>
              <a:avLst/>
              <a:gdLst/>
              <a:ahLst/>
              <a:cxnLst/>
              <a:rect l="l" t="t" r="r" b="b"/>
              <a:pathLst>
                <a:path w="2946" h="983" extrusionOk="0">
                  <a:moveTo>
                    <a:pt x="507" y="1"/>
                  </a:moveTo>
                  <a:cubicBezTo>
                    <a:pt x="222" y="1"/>
                    <a:pt x="0" y="222"/>
                    <a:pt x="0" y="508"/>
                  </a:cubicBezTo>
                  <a:cubicBezTo>
                    <a:pt x="0" y="761"/>
                    <a:pt x="222" y="983"/>
                    <a:pt x="507" y="983"/>
                  </a:cubicBezTo>
                  <a:lnTo>
                    <a:pt x="2439" y="983"/>
                  </a:lnTo>
                  <a:cubicBezTo>
                    <a:pt x="2724" y="983"/>
                    <a:pt x="2946" y="761"/>
                    <a:pt x="2946" y="508"/>
                  </a:cubicBezTo>
                  <a:cubicBezTo>
                    <a:pt x="2946" y="222"/>
                    <a:pt x="2724" y="1"/>
                    <a:pt x="2439" y="1"/>
                  </a:cubicBezTo>
                  <a:close/>
                </a:path>
              </a:pathLst>
            </a:custGeom>
            <a:solidFill>
              <a:srgbClr val="30475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45" name="Google Shape;145;p13"/>
            <p:cNvSpPr/>
            <p:nvPr/>
          </p:nvSpPr>
          <p:spPr>
            <a:xfrm>
              <a:off x="3676575" y="2937825"/>
              <a:ext cx="139375" cy="25375"/>
            </a:xfrm>
            <a:custGeom>
              <a:avLst/>
              <a:gdLst/>
              <a:ahLst/>
              <a:cxnLst/>
              <a:rect l="l" t="t" r="r" b="b"/>
              <a:pathLst>
                <a:path w="5575" h="1015" extrusionOk="0">
                  <a:moveTo>
                    <a:pt x="507" y="1"/>
                  </a:moveTo>
                  <a:cubicBezTo>
                    <a:pt x="222" y="1"/>
                    <a:pt x="1" y="254"/>
                    <a:pt x="1" y="508"/>
                  </a:cubicBezTo>
                  <a:cubicBezTo>
                    <a:pt x="1" y="793"/>
                    <a:pt x="222" y="1014"/>
                    <a:pt x="507" y="1014"/>
                  </a:cubicBezTo>
                  <a:lnTo>
                    <a:pt x="5068" y="1014"/>
                  </a:lnTo>
                  <a:cubicBezTo>
                    <a:pt x="5321" y="1014"/>
                    <a:pt x="5575" y="793"/>
                    <a:pt x="5543" y="508"/>
                  </a:cubicBezTo>
                  <a:cubicBezTo>
                    <a:pt x="5543" y="223"/>
                    <a:pt x="5321" y="1"/>
                    <a:pt x="5068" y="1"/>
                  </a:cubicBezTo>
                  <a:close/>
                </a:path>
              </a:pathLst>
            </a:custGeom>
            <a:solidFill>
              <a:srgbClr val="F2A36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46" name="Google Shape;146;p13"/>
            <p:cNvSpPr/>
            <p:nvPr/>
          </p:nvSpPr>
          <p:spPr>
            <a:xfrm>
              <a:off x="3852350" y="2937825"/>
              <a:ext cx="68100" cy="25375"/>
            </a:xfrm>
            <a:custGeom>
              <a:avLst/>
              <a:gdLst/>
              <a:ahLst/>
              <a:cxnLst/>
              <a:rect l="l" t="t" r="r" b="b"/>
              <a:pathLst>
                <a:path w="2724" h="1015" extrusionOk="0">
                  <a:moveTo>
                    <a:pt x="507" y="1"/>
                  </a:moveTo>
                  <a:cubicBezTo>
                    <a:pt x="222" y="1"/>
                    <a:pt x="0" y="254"/>
                    <a:pt x="0" y="508"/>
                  </a:cubicBezTo>
                  <a:cubicBezTo>
                    <a:pt x="0" y="793"/>
                    <a:pt x="222" y="1014"/>
                    <a:pt x="507" y="1014"/>
                  </a:cubicBezTo>
                  <a:lnTo>
                    <a:pt x="2217" y="1014"/>
                  </a:lnTo>
                  <a:cubicBezTo>
                    <a:pt x="2502" y="1014"/>
                    <a:pt x="2724" y="793"/>
                    <a:pt x="2724" y="508"/>
                  </a:cubicBezTo>
                  <a:cubicBezTo>
                    <a:pt x="2724" y="223"/>
                    <a:pt x="2502" y="1"/>
                    <a:pt x="2217" y="1"/>
                  </a:cubicBezTo>
                  <a:close/>
                </a:path>
              </a:pathLst>
            </a:custGeom>
            <a:solidFill>
              <a:srgbClr val="F2A36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47" name="Google Shape;147;p13"/>
            <p:cNvSpPr/>
            <p:nvPr/>
          </p:nvSpPr>
          <p:spPr>
            <a:xfrm>
              <a:off x="2966400" y="2846400"/>
              <a:ext cx="266050" cy="531650"/>
            </a:xfrm>
            <a:custGeom>
              <a:avLst/>
              <a:gdLst/>
              <a:ahLst/>
              <a:cxnLst/>
              <a:rect l="l" t="t" r="r" b="b"/>
              <a:pathLst>
                <a:path w="10642" h="21266" extrusionOk="0">
                  <a:moveTo>
                    <a:pt x="191" y="0"/>
                  </a:moveTo>
                  <a:cubicBezTo>
                    <a:pt x="143" y="0"/>
                    <a:pt x="96" y="16"/>
                    <a:pt x="64" y="48"/>
                  </a:cubicBezTo>
                  <a:cubicBezTo>
                    <a:pt x="1" y="111"/>
                    <a:pt x="1" y="238"/>
                    <a:pt x="64" y="301"/>
                  </a:cubicBezTo>
                  <a:lnTo>
                    <a:pt x="10293" y="10530"/>
                  </a:lnTo>
                  <a:lnTo>
                    <a:pt x="10293" y="21076"/>
                  </a:lnTo>
                  <a:cubicBezTo>
                    <a:pt x="10293" y="21171"/>
                    <a:pt x="10388" y="21266"/>
                    <a:pt x="10483" y="21266"/>
                  </a:cubicBezTo>
                  <a:cubicBezTo>
                    <a:pt x="10546" y="21266"/>
                    <a:pt x="10641" y="21171"/>
                    <a:pt x="10641" y="21076"/>
                  </a:cubicBezTo>
                  <a:lnTo>
                    <a:pt x="10641" y="10435"/>
                  </a:lnTo>
                  <a:cubicBezTo>
                    <a:pt x="10641" y="10403"/>
                    <a:pt x="10610" y="10372"/>
                    <a:pt x="10578" y="10340"/>
                  </a:cubicBezTo>
                  <a:lnTo>
                    <a:pt x="317" y="48"/>
                  </a:lnTo>
                  <a:cubicBezTo>
                    <a:pt x="286" y="16"/>
                    <a:pt x="238" y="0"/>
                    <a:pt x="191" y="0"/>
                  </a:cubicBezTo>
                  <a:close/>
                </a:path>
              </a:pathLst>
            </a:custGeom>
            <a:solidFill>
              <a:srgbClr val="C4C4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48" name="Google Shape;148;p13"/>
            <p:cNvSpPr/>
            <p:nvPr/>
          </p:nvSpPr>
          <p:spPr>
            <a:xfrm>
              <a:off x="2741550" y="2634600"/>
              <a:ext cx="266850" cy="266850"/>
            </a:xfrm>
            <a:custGeom>
              <a:avLst/>
              <a:gdLst/>
              <a:ahLst/>
              <a:cxnLst/>
              <a:rect l="l" t="t" r="r" b="b"/>
              <a:pathLst>
                <a:path w="10674" h="10674" extrusionOk="0">
                  <a:moveTo>
                    <a:pt x="5321" y="317"/>
                  </a:moveTo>
                  <a:cubicBezTo>
                    <a:pt x="8076" y="317"/>
                    <a:pt x="10325" y="2566"/>
                    <a:pt x="10325" y="5353"/>
                  </a:cubicBezTo>
                  <a:cubicBezTo>
                    <a:pt x="10325" y="8108"/>
                    <a:pt x="8076" y="10356"/>
                    <a:pt x="5321" y="10356"/>
                  </a:cubicBezTo>
                  <a:cubicBezTo>
                    <a:pt x="2566" y="10356"/>
                    <a:pt x="317" y="8108"/>
                    <a:pt x="317" y="5353"/>
                  </a:cubicBezTo>
                  <a:cubicBezTo>
                    <a:pt x="317" y="2566"/>
                    <a:pt x="2566" y="317"/>
                    <a:pt x="5321" y="317"/>
                  </a:cubicBezTo>
                  <a:close/>
                  <a:moveTo>
                    <a:pt x="5321" y="1"/>
                  </a:moveTo>
                  <a:cubicBezTo>
                    <a:pt x="2376" y="1"/>
                    <a:pt x="1" y="2408"/>
                    <a:pt x="1" y="5353"/>
                  </a:cubicBezTo>
                  <a:cubicBezTo>
                    <a:pt x="1" y="8298"/>
                    <a:pt x="2376" y="10673"/>
                    <a:pt x="5321" y="10673"/>
                  </a:cubicBezTo>
                  <a:cubicBezTo>
                    <a:pt x="8266" y="10673"/>
                    <a:pt x="10673" y="8298"/>
                    <a:pt x="10673" y="5353"/>
                  </a:cubicBezTo>
                  <a:cubicBezTo>
                    <a:pt x="10673" y="2408"/>
                    <a:pt x="8266" y="1"/>
                    <a:pt x="5321" y="1"/>
                  </a:cubicBezTo>
                  <a:close/>
                </a:path>
              </a:pathLst>
            </a:custGeom>
            <a:solidFill>
              <a:srgbClr val="C4C4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49" name="Google Shape;149;p13"/>
            <p:cNvSpPr/>
            <p:nvPr/>
          </p:nvSpPr>
          <p:spPr>
            <a:xfrm>
              <a:off x="2770850" y="2673800"/>
              <a:ext cx="207450" cy="188450"/>
            </a:xfrm>
            <a:custGeom>
              <a:avLst/>
              <a:gdLst/>
              <a:ahLst/>
              <a:cxnLst/>
              <a:rect l="l" t="t" r="r" b="b"/>
              <a:pathLst>
                <a:path w="8298" h="7538" extrusionOk="0">
                  <a:moveTo>
                    <a:pt x="4161" y="0"/>
                  </a:moveTo>
                  <a:cubicBezTo>
                    <a:pt x="3199" y="0"/>
                    <a:pt x="2233" y="365"/>
                    <a:pt x="1489" y="1093"/>
                  </a:cubicBezTo>
                  <a:cubicBezTo>
                    <a:pt x="0" y="2581"/>
                    <a:pt x="0" y="4957"/>
                    <a:pt x="1489" y="6445"/>
                  </a:cubicBezTo>
                  <a:cubicBezTo>
                    <a:pt x="2233" y="7173"/>
                    <a:pt x="3199" y="7538"/>
                    <a:pt x="4161" y="7538"/>
                  </a:cubicBezTo>
                  <a:cubicBezTo>
                    <a:pt x="5123" y="7538"/>
                    <a:pt x="6081" y="7173"/>
                    <a:pt x="6809" y="6445"/>
                  </a:cubicBezTo>
                  <a:cubicBezTo>
                    <a:pt x="8298" y="4957"/>
                    <a:pt x="8298" y="2581"/>
                    <a:pt x="6809" y="1093"/>
                  </a:cubicBezTo>
                  <a:cubicBezTo>
                    <a:pt x="6081" y="365"/>
                    <a:pt x="5123" y="0"/>
                    <a:pt x="4161" y="0"/>
                  </a:cubicBezTo>
                  <a:close/>
                </a:path>
              </a:pathLst>
            </a:custGeom>
            <a:solidFill>
              <a:srgbClr val="C4C4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50" name="Google Shape;150;p13"/>
            <p:cNvSpPr/>
            <p:nvPr/>
          </p:nvSpPr>
          <p:spPr>
            <a:xfrm>
              <a:off x="3700325" y="2547525"/>
              <a:ext cx="8750" cy="292150"/>
            </a:xfrm>
            <a:custGeom>
              <a:avLst/>
              <a:gdLst/>
              <a:ahLst/>
              <a:cxnLst/>
              <a:rect l="l" t="t" r="r" b="b"/>
              <a:pathLst>
                <a:path w="350" h="11686" extrusionOk="0">
                  <a:moveTo>
                    <a:pt x="191" y="0"/>
                  </a:moveTo>
                  <a:cubicBezTo>
                    <a:pt x="96" y="0"/>
                    <a:pt x="1" y="63"/>
                    <a:pt x="1" y="158"/>
                  </a:cubicBezTo>
                  <a:lnTo>
                    <a:pt x="1" y="11528"/>
                  </a:lnTo>
                  <a:cubicBezTo>
                    <a:pt x="1" y="11623"/>
                    <a:pt x="96" y="11686"/>
                    <a:pt x="191" y="11686"/>
                  </a:cubicBezTo>
                  <a:cubicBezTo>
                    <a:pt x="254" y="11686"/>
                    <a:pt x="349" y="11623"/>
                    <a:pt x="349" y="11528"/>
                  </a:cubicBezTo>
                  <a:lnTo>
                    <a:pt x="349" y="158"/>
                  </a:lnTo>
                  <a:cubicBezTo>
                    <a:pt x="349" y="63"/>
                    <a:pt x="254" y="0"/>
                    <a:pt x="191" y="0"/>
                  </a:cubicBezTo>
                  <a:close/>
                </a:path>
              </a:pathLst>
            </a:custGeom>
            <a:solidFill>
              <a:srgbClr val="22283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51" name="Google Shape;151;p13"/>
            <p:cNvSpPr/>
            <p:nvPr/>
          </p:nvSpPr>
          <p:spPr>
            <a:xfrm>
              <a:off x="2598250" y="3306775"/>
              <a:ext cx="424400" cy="669025"/>
            </a:xfrm>
            <a:custGeom>
              <a:avLst/>
              <a:gdLst/>
              <a:ahLst/>
              <a:cxnLst/>
              <a:rect l="l" t="t" r="r" b="b"/>
              <a:pathLst>
                <a:path w="16976" h="26761" extrusionOk="0">
                  <a:moveTo>
                    <a:pt x="159" y="1"/>
                  </a:moveTo>
                  <a:cubicBezTo>
                    <a:pt x="64" y="1"/>
                    <a:pt x="0" y="64"/>
                    <a:pt x="0" y="159"/>
                  </a:cubicBezTo>
                  <a:lnTo>
                    <a:pt x="0" y="16532"/>
                  </a:lnTo>
                  <a:cubicBezTo>
                    <a:pt x="0" y="16563"/>
                    <a:pt x="32" y="16595"/>
                    <a:pt x="64" y="16627"/>
                  </a:cubicBezTo>
                  <a:lnTo>
                    <a:pt x="10103" y="26697"/>
                  </a:lnTo>
                  <a:cubicBezTo>
                    <a:pt x="10135" y="26729"/>
                    <a:pt x="10198" y="26761"/>
                    <a:pt x="10230" y="26761"/>
                  </a:cubicBezTo>
                  <a:lnTo>
                    <a:pt x="16817" y="26761"/>
                  </a:lnTo>
                  <a:cubicBezTo>
                    <a:pt x="16912" y="26761"/>
                    <a:pt x="16975" y="26666"/>
                    <a:pt x="16975" y="26571"/>
                  </a:cubicBezTo>
                  <a:cubicBezTo>
                    <a:pt x="16975" y="26476"/>
                    <a:pt x="16880" y="26412"/>
                    <a:pt x="16785" y="26412"/>
                  </a:cubicBezTo>
                  <a:lnTo>
                    <a:pt x="10293" y="26412"/>
                  </a:lnTo>
                  <a:lnTo>
                    <a:pt x="349" y="16437"/>
                  </a:lnTo>
                  <a:lnTo>
                    <a:pt x="349" y="159"/>
                  </a:lnTo>
                  <a:cubicBezTo>
                    <a:pt x="349" y="64"/>
                    <a:pt x="254" y="1"/>
                    <a:pt x="159" y="1"/>
                  </a:cubicBezTo>
                  <a:close/>
                </a:path>
              </a:pathLst>
            </a:custGeom>
            <a:solidFill>
              <a:srgbClr val="CECEC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52" name="Google Shape;152;p13"/>
            <p:cNvSpPr/>
            <p:nvPr/>
          </p:nvSpPr>
          <p:spPr>
            <a:xfrm>
              <a:off x="5914000" y="2241900"/>
              <a:ext cx="8725" cy="249425"/>
            </a:xfrm>
            <a:custGeom>
              <a:avLst/>
              <a:gdLst/>
              <a:ahLst/>
              <a:cxnLst/>
              <a:rect l="l" t="t" r="r" b="b"/>
              <a:pathLst>
                <a:path w="349" h="9977" extrusionOk="0">
                  <a:moveTo>
                    <a:pt x="191" y="1"/>
                  </a:moveTo>
                  <a:cubicBezTo>
                    <a:pt x="96" y="1"/>
                    <a:pt x="1" y="96"/>
                    <a:pt x="1" y="191"/>
                  </a:cubicBezTo>
                  <a:lnTo>
                    <a:pt x="1" y="9787"/>
                  </a:lnTo>
                  <a:cubicBezTo>
                    <a:pt x="1" y="9882"/>
                    <a:pt x="96" y="9977"/>
                    <a:pt x="191" y="9977"/>
                  </a:cubicBezTo>
                  <a:cubicBezTo>
                    <a:pt x="286" y="9977"/>
                    <a:pt x="349" y="9882"/>
                    <a:pt x="349" y="9787"/>
                  </a:cubicBezTo>
                  <a:lnTo>
                    <a:pt x="349" y="191"/>
                  </a:lnTo>
                  <a:cubicBezTo>
                    <a:pt x="349" y="96"/>
                    <a:pt x="286" y="1"/>
                    <a:pt x="191" y="1"/>
                  </a:cubicBezTo>
                  <a:close/>
                </a:path>
              </a:pathLst>
            </a:custGeom>
            <a:solidFill>
              <a:srgbClr val="22283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53" name="Google Shape;153;p13"/>
            <p:cNvSpPr/>
            <p:nvPr/>
          </p:nvSpPr>
          <p:spPr>
            <a:xfrm>
              <a:off x="4192800" y="2458050"/>
              <a:ext cx="240700" cy="240700"/>
            </a:xfrm>
            <a:custGeom>
              <a:avLst/>
              <a:gdLst/>
              <a:ahLst/>
              <a:cxnLst/>
              <a:rect l="l" t="t" r="r" b="b"/>
              <a:pathLst>
                <a:path w="9628" h="9628" extrusionOk="0">
                  <a:moveTo>
                    <a:pt x="4814" y="1014"/>
                  </a:moveTo>
                  <a:cubicBezTo>
                    <a:pt x="6936" y="1014"/>
                    <a:pt x="8646" y="2724"/>
                    <a:pt x="8646" y="4814"/>
                  </a:cubicBezTo>
                  <a:cubicBezTo>
                    <a:pt x="8646" y="6904"/>
                    <a:pt x="6936" y="8614"/>
                    <a:pt x="4814" y="8614"/>
                  </a:cubicBezTo>
                  <a:cubicBezTo>
                    <a:pt x="2724" y="8614"/>
                    <a:pt x="1013" y="6904"/>
                    <a:pt x="1013" y="4814"/>
                  </a:cubicBezTo>
                  <a:cubicBezTo>
                    <a:pt x="1013" y="2724"/>
                    <a:pt x="2724" y="1014"/>
                    <a:pt x="4814" y="1014"/>
                  </a:cubicBezTo>
                  <a:close/>
                  <a:moveTo>
                    <a:pt x="4814" y="1"/>
                  </a:moveTo>
                  <a:cubicBezTo>
                    <a:pt x="2185" y="1"/>
                    <a:pt x="0" y="2154"/>
                    <a:pt x="0" y="4814"/>
                  </a:cubicBezTo>
                  <a:cubicBezTo>
                    <a:pt x="0" y="7474"/>
                    <a:pt x="2185" y="9628"/>
                    <a:pt x="4814" y="9628"/>
                  </a:cubicBezTo>
                  <a:cubicBezTo>
                    <a:pt x="7474" y="9628"/>
                    <a:pt x="9627" y="7474"/>
                    <a:pt x="9627" y="4814"/>
                  </a:cubicBezTo>
                  <a:cubicBezTo>
                    <a:pt x="9627" y="2154"/>
                    <a:pt x="7474" y="1"/>
                    <a:pt x="4814" y="1"/>
                  </a:cubicBezTo>
                  <a:close/>
                </a:path>
              </a:pathLst>
            </a:custGeom>
            <a:solidFill>
              <a:srgbClr val="C4C4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54" name="Google Shape;154;p13"/>
            <p:cNvSpPr/>
            <p:nvPr/>
          </p:nvSpPr>
          <p:spPr>
            <a:xfrm>
              <a:off x="4135000" y="1664750"/>
              <a:ext cx="438625" cy="438625"/>
            </a:xfrm>
            <a:custGeom>
              <a:avLst/>
              <a:gdLst/>
              <a:ahLst/>
              <a:cxnLst/>
              <a:rect l="l" t="t" r="r" b="b"/>
              <a:pathLst>
                <a:path w="17545" h="17545" extrusionOk="0">
                  <a:moveTo>
                    <a:pt x="8772" y="1362"/>
                  </a:moveTo>
                  <a:cubicBezTo>
                    <a:pt x="12858" y="1362"/>
                    <a:pt x="16183" y="4687"/>
                    <a:pt x="16183" y="8773"/>
                  </a:cubicBezTo>
                  <a:cubicBezTo>
                    <a:pt x="16183" y="12858"/>
                    <a:pt x="12858" y="16183"/>
                    <a:pt x="8772" y="16183"/>
                  </a:cubicBezTo>
                  <a:cubicBezTo>
                    <a:pt x="4687" y="16183"/>
                    <a:pt x="1362" y="12858"/>
                    <a:pt x="1362" y="8773"/>
                  </a:cubicBezTo>
                  <a:cubicBezTo>
                    <a:pt x="1362" y="4687"/>
                    <a:pt x="4687" y="1362"/>
                    <a:pt x="8772" y="1362"/>
                  </a:cubicBezTo>
                  <a:close/>
                  <a:moveTo>
                    <a:pt x="8772" y="0"/>
                  </a:moveTo>
                  <a:cubicBezTo>
                    <a:pt x="3959" y="0"/>
                    <a:pt x="0" y="3927"/>
                    <a:pt x="0" y="8773"/>
                  </a:cubicBezTo>
                  <a:cubicBezTo>
                    <a:pt x="0" y="13618"/>
                    <a:pt x="3959" y="17545"/>
                    <a:pt x="8772" y="17545"/>
                  </a:cubicBezTo>
                  <a:cubicBezTo>
                    <a:pt x="13618" y="17545"/>
                    <a:pt x="17545" y="13586"/>
                    <a:pt x="17545" y="8773"/>
                  </a:cubicBezTo>
                  <a:cubicBezTo>
                    <a:pt x="17545" y="3927"/>
                    <a:pt x="13618" y="0"/>
                    <a:pt x="8772" y="0"/>
                  </a:cubicBezTo>
                  <a:close/>
                </a:path>
              </a:pathLst>
            </a:custGeom>
            <a:solidFill>
              <a:srgbClr val="C4C4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55" name="Google Shape;155;p13"/>
            <p:cNvSpPr/>
            <p:nvPr/>
          </p:nvSpPr>
          <p:spPr>
            <a:xfrm>
              <a:off x="3285475" y="2764450"/>
              <a:ext cx="172625" cy="172625"/>
            </a:xfrm>
            <a:custGeom>
              <a:avLst/>
              <a:gdLst/>
              <a:ahLst/>
              <a:cxnLst/>
              <a:rect l="l" t="t" r="r" b="b"/>
              <a:pathLst>
                <a:path w="6905" h="6905" extrusionOk="0">
                  <a:moveTo>
                    <a:pt x="3452" y="1014"/>
                  </a:moveTo>
                  <a:cubicBezTo>
                    <a:pt x="4814" y="1014"/>
                    <a:pt x="5891" y="2091"/>
                    <a:pt x="5891" y="3452"/>
                  </a:cubicBezTo>
                  <a:cubicBezTo>
                    <a:pt x="5891" y="4782"/>
                    <a:pt x="4782" y="5891"/>
                    <a:pt x="3452" y="5891"/>
                  </a:cubicBezTo>
                  <a:cubicBezTo>
                    <a:pt x="2090" y="5891"/>
                    <a:pt x="1014" y="4782"/>
                    <a:pt x="1014" y="3452"/>
                  </a:cubicBezTo>
                  <a:cubicBezTo>
                    <a:pt x="1014" y="2091"/>
                    <a:pt x="2122" y="1014"/>
                    <a:pt x="3452" y="1014"/>
                  </a:cubicBezTo>
                  <a:close/>
                  <a:moveTo>
                    <a:pt x="3452" y="0"/>
                  </a:moveTo>
                  <a:cubicBezTo>
                    <a:pt x="1552" y="0"/>
                    <a:pt x="0" y="1552"/>
                    <a:pt x="0" y="3452"/>
                  </a:cubicBezTo>
                  <a:cubicBezTo>
                    <a:pt x="0" y="5352"/>
                    <a:pt x="1552" y="6904"/>
                    <a:pt x="3452" y="6904"/>
                  </a:cubicBezTo>
                  <a:cubicBezTo>
                    <a:pt x="5352" y="6904"/>
                    <a:pt x="6904" y="5352"/>
                    <a:pt x="6904" y="3452"/>
                  </a:cubicBezTo>
                  <a:cubicBezTo>
                    <a:pt x="6904" y="1552"/>
                    <a:pt x="5352" y="0"/>
                    <a:pt x="3452" y="0"/>
                  </a:cubicBezTo>
                  <a:close/>
                </a:path>
              </a:pathLst>
            </a:custGeom>
            <a:solidFill>
              <a:srgbClr val="C4C4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56" name="Google Shape;156;p13"/>
            <p:cNvSpPr/>
            <p:nvPr/>
          </p:nvSpPr>
          <p:spPr>
            <a:xfrm>
              <a:off x="5016975" y="1886425"/>
              <a:ext cx="254950" cy="254950"/>
            </a:xfrm>
            <a:custGeom>
              <a:avLst/>
              <a:gdLst/>
              <a:ahLst/>
              <a:cxnLst/>
              <a:rect l="l" t="t" r="r" b="b"/>
              <a:pathLst>
                <a:path w="10198" h="10198" extrusionOk="0">
                  <a:moveTo>
                    <a:pt x="5099" y="982"/>
                  </a:moveTo>
                  <a:cubicBezTo>
                    <a:pt x="7348" y="982"/>
                    <a:pt x="9185" y="2819"/>
                    <a:pt x="9185" y="5099"/>
                  </a:cubicBezTo>
                  <a:cubicBezTo>
                    <a:pt x="9185" y="7348"/>
                    <a:pt x="7348" y="9185"/>
                    <a:pt x="5099" y="9185"/>
                  </a:cubicBezTo>
                  <a:cubicBezTo>
                    <a:pt x="2851" y="9185"/>
                    <a:pt x="1014" y="7348"/>
                    <a:pt x="1014" y="5099"/>
                  </a:cubicBezTo>
                  <a:cubicBezTo>
                    <a:pt x="1014" y="2819"/>
                    <a:pt x="2851" y="982"/>
                    <a:pt x="5099" y="982"/>
                  </a:cubicBezTo>
                  <a:close/>
                  <a:moveTo>
                    <a:pt x="5099" y="1"/>
                  </a:moveTo>
                  <a:cubicBezTo>
                    <a:pt x="2281" y="1"/>
                    <a:pt x="1" y="2281"/>
                    <a:pt x="1" y="5099"/>
                  </a:cubicBezTo>
                  <a:cubicBezTo>
                    <a:pt x="1" y="7886"/>
                    <a:pt x="2281" y="10198"/>
                    <a:pt x="5099" y="10198"/>
                  </a:cubicBezTo>
                  <a:cubicBezTo>
                    <a:pt x="7918" y="10198"/>
                    <a:pt x="10198" y="7886"/>
                    <a:pt x="10198" y="5099"/>
                  </a:cubicBezTo>
                  <a:cubicBezTo>
                    <a:pt x="10198" y="2281"/>
                    <a:pt x="7918" y="1"/>
                    <a:pt x="5099" y="1"/>
                  </a:cubicBezTo>
                  <a:close/>
                </a:path>
              </a:pathLst>
            </a:custGeom>
            <a:solidFill>
              <a:srgbClr val="C4C4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57" name="Google Shape;157;p13"/>
            <p:cNvSpPr/>
            <p:nvPr/>
          </p:nvSpPr>
          <p:spPr>
            <a:xfrm>
              <a:off x="6183975" y="1449400"/>
              <a:ext cx="254975" cy="254950"/>
            </a:xfrm>
            <a:custGeom>
              <a:avLst/>
              <a:gdLst/>
              <a:ahLst/>
              <a:cxnLst/>
              <a:rect l="l" t="t" r="r" b="b"/>
              <a:pathLst>
                <a:path w="10199" h="10198" extrusionOk="0">
                  <a:moveTo>
                    <a:pt x="5099" y="1014"/>
                  </a:moveTo>
                  <a:cubicBezTo>
                    <a:pt x="7348" y="1014"/>
                    <a:pt x="9185" y="2851"/>
                    <a:pt x="9185" y="5099"/>
                  </a:cubicBezTo>
                  <a:cubicBezTo>
                    <a:pt x="9185" y="7379"/>
                    <a:pt x="7348" y="9216"/>
                    <a:pt x="5099" y="9216"/>
                  </a:cubicBezTo>
                  <a:cubicBezTo>
                    <a:pt x="2819" y="9216"/>
                    <a:pt x="982" y="7379"/>
                    <a:pt x="982" y="5099"/>
                  </a:cubicBezTo>
                  <a:cubicBezTo>
                    <a:pt x="982" y="2851"/>
                    <a:pt x="2819" y="1014"/>
                    <a:pt x="5099" y="1014"/>
                  </a:cubicBezTo>
                  <a:close/>
                  <a:moveTo>
                    <a:pt x="5099" y="0"/>
                  </a:moveTo>
                  <a:cubicBezTo>
                    <a:pt x="2281" y="0"/>
                    <a:pt x="1" y="2312"/>
                    <a:pt x="1" y="5099"/>
                  </a:cubicBezTo>
                  <a:cubicBezTo>
                    <a:pt x="1" y="7918"/>
                    <a:pt x="2281" y="10198"/>
                    <a:pt x="5099" y="10198"/>
                  </a:cubicBezTo>
                  <a:cubicBezTo>
                    <a:pt x="7886" y="10198"/>
                    <a:pt x="10198" y="7918"/>
                    <a:pt x="10198" y="5099"/>
                  </a:cubicBezTo>
                  <a:cubicBezTo>
                    <a:pt x="10198" y="2312"/>
                    <a:pt x="7886" y="0"/>
                    <a:pt x="5099" y="0"/>
                  </a:cubicBezTo>
                  <a:close/>
                </a:path>
              </a:pathLst>
            </a:custGeom>
            <a:solidFill>
              <a:srgbClr val="C4C4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58" name="Google Shape;158;p13"/>
            <p:cNvSpPr/>
            <p:nvPr/>
          </p:nvSpPr>
          <p:spPr>
            <a:xfrm>
              <a:off x="6605975" y="3315475"/>
              <a:ext cx="394300" cy="394325"/>
            </a:xfrm>
            <a:custGeom>
              <a:avLst/>
              <a:gdLst/>
              <a:ahLst/>
              <a:cxnLst/>
              <a:rect l="l" t="t" r="r" b="b"/>
              <a:pathLst>
                <a:path w="15772" h="15773" extrusionOk="0">
                  <a:moveTo>
                    <a:pt x="7886" y="1014"/>
                  </a:moveTo>
                  <a:cubicBezTo>
                    <a:pt x="11686" y="1014"/>
                    <a:pt x="14790" y="4118"/>
                    <a:pt x="14790" y="7887"/>
                  </a:cubicBezTo>
                  <a:cubicBezTo>
                    <a:pt x="14790" y="11687"/>
                    <a:pt x="11686" y="14790"/>
                    <a:pt x="7886" y="14790"/>
                  </a:cubicBezTo>
                  <a:cubicBezTo>
                    <a:pt x="4086" y="14790"/>
                    <a:pt x="1014" y="11687"/>
                    <a:pt x="1014" y="7887"/>
                  </a:cubicBezTo>
                  <a:cubicBezTo>
                    <a:pt x="1014" y="4118"/>
                    <a:pt x="4086" y="1014"/>
                    <a:pt x="7886" y="1014"/>
                  </a:cubicBezTo>
                  <a:close/>
                  <a:moveTo>
                    <a:pt x="7886" y="1"/>
                  </a:moveTo>
                  <a:cubicBezTo>
                    <a:pt x="3547" y="1"/>
                    <a:pt x="0" y="3548"/>
                    <a:pt x="0" y="7887"/>
                  </a:cubicBezTo>
                  <a:cubicBezTo>
                    <a:pt x="0" y="12257"/>
                    <a:pt x="3547" y="15772"/>
                    <a:pt x="7886" y="15772"/>
                  </a:cubicBezTo>
                  <a:cubicBezTo>
                    <a:pt x="12256" y="15772"/>
                    <a:pt x="15772" y="12257"/>
                    <a:pt x="15772" y="7887"/>
                  </a:cubicBezTo>
                  <a:cubicBezTo>
                    <a:pt x="15772" y="3548"/>
                    <a:pt x="12225" y="1"/>
                    <a:pt x="7886" y="1"/>
                  </a:cubicBezTo>
                  <a:close/>
                </a:path>
              </a:pathLst>
            </a:custGeom>
            <a:solidFill>
              <a:srgbClr val="22283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59" name="Google Shape;159;p13"/>
            <p:cNvSpPr/>
            <p:nvPr/>
          </p:nvSpPr>
          <p:spPr>
            <a:xfrm>
              <a:off x="6647150" y="2157200"/>
              <a:ext cx="178150" cy="178150"/>
            </a:xfrm>
            <a:custGeom>
              <a:avLst/>
              <a:gdLst/>
              <a:ahLst/>
              <a:cxnLst/>
              <a:rect l="l" t="t" r="r" b="b"/>
              <a:pathLst>
                <a:path w="7126" h="7126" extrusionOk="0">
                  <a:moveTo>
                    <a:pt x="3579" y="1014"/>
                  </a:moveTo>
                  <a:cubicBezTo>
                    <a:pt x="4972" y="1014"/>
                    <a:pt x="6144" y="2154"/>
                    <a:pt x="6144" y="3579"/>
                  </a:cubicBezTo>
                  <a:cubicBezTo>
                    <a:pt x="6144" y="4972"/>
                    <a:pt x="4972" y="6112"/>
                    <a:pt x="3579" y="6112"/>
                  </a:cubicBezTo>
                  <a:cubicBezTo>
                    <a:pt x="2154" y="6112"/>
                    <a:pt x="1014" y="4972"/>
                    <a:pt x="1014" y="3579"/>
                  </a:cubicBezTo>
                  <a:cubicBezTo>
                    <a:pt x="1014" y="2154"/>
                    <a:pt x="2154" y="1014"/>
                    <a:pt x="3579" y="1014"/>
                  </a:cubicBezTo>
                  <a:close/>
                  <a:moveTo>
                    <a:pt x="3579" y="0"/>
                  </a:moveTo>
                  <a:cubicBezTo>
                    <a:pt x="1615" y="0"/>
                    <a:pt x="0" y="1615"/>
                    <a:pt x="0" y="3579"/>
                  </a:cubicBezTo>
                  <a:cubicBezTo>
                    <a:pt x="0" y="5542"/>
                    <a:pt x="1615" y="7126"/>
                    <a:pt x="3579" y="7126"/>
                  </a:cubicBezTo>
                  <a:cubicBezTo>
                    <a:pt x="5542" y="7126"/>
                    <a:pt x="7126" y="5542"/>
                    <a:pt x="7126" y="3579"/>
                  </a:cubicBezTo>
                  <a:cubicBezTo>
                    <a:pt x="7126" y="1615"/>
                    <a:pt x="5542" y="0"/>
                    <a:pt x="3579" y="0"/>
                  </a:cubicBezTo>
                  <a:close/>
                </a:path>
              </a:pathLst>
            </a:custGeom>
            <a:solidFill>
              <a:srgbClr val="C4C4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60" name="Google Shape;160;p13"/>
            <p:cNvSpPr/>
            <p:nvPr/>
          </p:nvSpPr>
          <p:spPr>
            <a:xfrm>
              <a:off x="4713750" y="2228450"/>
              <a:ext cx="91850" cy="91075"/>
            </a:xfrm>
            <a:custGeom>
              <a:avLst/>
              <a:gdLst/>
              <a:ahLst/>
              <a:cxnLst/>
              <a:rect l="l" t="t" r="r" b="b"/>
              <a:pathLst>
                <a:path w="3674" h="3643" extrusionOk="0">
                  <a:moveTo>
                    <a:pt x="1837" y="982"/>
                  </a:moveTo>
                  <a:cubicBezTo>
                    <a:pt x="2280" y="982"/>
                    <a:pt x="2660" y="1362"/>
                    <a:pt x="2660" y="1806"/>
                  </a:cubicBezTo>
                  <a:cubicBezTo>
                    <a:pt x="2660" y="2281"/>
                    <a:pt x="2280" y="2661"/>
                    <a:pt x="1837" y="2661"/>
                  </a:cubicBezTo>
                  <a:cubicBezTo>
                    <a:pt x="1394" y="2661"/>
                    <a:pt x="1014" y="2281"/>
                    <a:pt x="1014" y="1806"/>
                  </a:cubicBezTo>
                  <a:cubicBezTo>
                    <a:pt x="1014" y="1362"/>
                    <a:pt x="1394" y="982"/>
                    <a:pt x="1837" y="982"/>
                  </a:cubicBezTo>
                  <a:close/>
                  <a:moveTo>
                    <a:pt x="1837" y="1"/>
                  </a:moveTo>
                  <a:cubicBezTo>
                    <a:pt x="824" y="1"/>
                    <a:pt x="0" y="824"/>
                    <a:pt x="0" y="1806"/>
                  </a:cubicBezTo>
                  <a:cubicBezTo>
                    <a:pt x="0" y="2819"/>
                    <a:pt x="824" y="3642"/>
                    <a:pt x="1837" y="3642"/>
                  </a:cubicBezTo>
                  <a:cubicBezTo>
                    <a:pt x="2850" y="3642"/>
                    <a:pt x="3674" y="2819"/>
                    <a:pt x="3674" y="1806"/>
                  </a:cubicBezTo>
                  <a:cubicBezTo>
                    <a:pt x="3674" y="824"/>
                    <a:pt x="2850" y="1"/>
                    <a:pt x="1837" y="1"/>
                  </a:cubicBezTo>
                  <a:close/>
                </a:path>
              </a:pathLst>
            </a:custGeom>
            <a:solidFill>
              <a:srgbClr val="C4C4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61" name="Google Shape;161;p13"/>
            <p:cNvSpPr/>
            <p:nvPr/>
          </p:nvSpPr>
          <p:spPr>
            <a:xfrm>
              <a:off x="3606900" y="2093075"/>
              <a:ext cx="152850" cy="153600"/>
            </a:xfrm>
            <a:custGeom>
              <a:avLst/>
              <a:gdLst/>
              <a:ahLst/>
              <a:cxnLst/>
              <a:rect l="l" t="t" r="r" b="b"/>
              <a:pathLst>
                <a:path w="6114" h="6144" extrusionOk="0">
                  <a:moveTo>
                    <a:pt x="3073" y="1014"/>
                  </a:moveTo>
                  <a:cubicBezTo>
                    <a:pt x="4181" y="1014"/>
                    <a:pt x="5131" y="1932"/>
                    <a:pt x="5131" y="3072"/>
                  </a:cubicBezTo>
                  <a:cubicBezTo>
                    <a:pt x="5131" y="4212"/>
                    <a:pt x="4181" y="5131"/>
                    <a:pt x="3073" y="5131"/>
                  </a:cubicBezTo>
                  <a:cubicBezTo>
                    <a:pt x="1933" y="5131"/>
                    <a:pt x="1014" y="4212"/>
                    <a:pt x="1014" y="3072"/>
                  </a:cubicBezTo>
                  <a:cubicBezTo>
                    <a:pt x="1014" y="1932"/>
                    <a:pt x="1933" y="1014"/>
                    <a:pt x="3073" y="1014"/>
                  </a:cubicBezTo>
                  <a:close/>
                  <a:moveTo>
                    <a:pt x="3073" y="0"/>
                  </a:moveTo>
                  <a:cubicBezTo>
                    <a:pt x="1363" y="0"/>
                    <a:pt x="1" y="1394"/>
                    <a:pt x="1" y="3072"/>
                  </a:cubicBezTo>
                  <a:cubicBezTo>
                    <a:pt x="1" y="4751"/>
                    <a:pt x="1363" y="6144"/>
                    <a:pt x="3073" y="6144"/>
                  </a:cubicBezTo>
                  <a:cubicBezTo>
                    <a:pt x="4751" y="6144"/>
                    <a:pt x="6113" y="4751"/>
                    <a:pt x="6113" y="3072"/>
                  </a:cubicBezTo>
                  <a:cubicBezTo>
                    <a:pt x="6113" y="1394"/>
                    <a:pt x="4751" y="0"/>
                    <a:pt x="3073" y="0"/>
                  </a:cubicBezTo>
                  <a:close/>
                </a:path>
              </a:pathLst>
            </a:custGeom>
            <a:solidFill>
              <a:srgbClr val="C4C4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62" name="Google Shape;162;p13"/>
            <p:cNvSpPr/>
            <p:nvPr/>
          </p:nvSpPr>
          <p:spPr>
            <a:xfrm>
              <a:off x="4774700" y="1416150"/>
              <a:ext cx="152825" cy="152825"/>
            </a:xfrm>
            <a:custGeom>
              <a:avLst/>
              <a:gdLst/>
              <a:ahLst/>
              <a:cxnLst/>
              <a:rect l="l" t="t" r="r" b="b"/>
              <a:pathLst>
                <a:path w="6113" h="6113" extrusionOk="0">
                  <a:moveTo>
                    <a:pt x="3041" y="1014"/>
                  </a:moveTo>
                  <a:cubicBezTo>
                    <a:pt x="4181" y="1014"/>
                    <a:pt x="5099" y="1932"/>
                    <a:pt x="5099" y="3072"/>
                  </a:cubicBezTo>
                  <a:cubicBezTo>
                    <a:pt x="5099" y="4212"/>
                    <a:pt x="4181" y="5131"/>
                    <a:pt x="3041" y="5131"/>
                  </a:cubicBezTo>
                  <a:cubicBezTo>
                    <a:pt x="1901" y="5131"/>
                    <a:pt x="983" y="4212"/>
                    <a:pt x="983" y="3072"/>
                  </a:cubicBezTo>
                  <a:cubicBezTo>
                    <a:pt x="983" y="1932"/>
                    <a:pt x="1901" y="1014"/>
                    <a:pt x="3041" y="1014"/>
                  </a:cubicBezTo>
                  <a:close/>
                  <a:moveTo>
                    <a:pt x="3041" y="0"/>
                  </a:moveTo>
                  <a:cubicBezTo>
                    <a:pt x="1363" y="0"/>
                    <a:pt x="1" y="1394"/>
                    <a:pt x="1" y="3072"/>
                  </a:cubicBezTo>
                  <a:cubicBezTo>
                    <a:pt x="1" y="4751"/>
                    <a:pt x="1363" y="6112"/>
                    <a:pt x="3041" y="6112"/>
                  </a:cubicBezTo>
                  <a:cubicBezTo>
                    <a:pt x="4751" y="6112"/>
                    <a:pt x="6113" y="4751"/>
                    <a:pt x="6113" y="3072"/>
                  </a:cubicBezTo>
                  <a:cubicBezTo>
                    <a:pt x="6113" y="1394"/>
                    <a:pt x="4751" y="0"/>
                    <a:pt x="3041" y="0"/>
                  </a:cubicBezTo>
                  <a:close/>
                </a:path>
              </a:pathLst>
            </a:custGeom>
            <a:solidFill>
              <a:srgbClr val="C4C4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163" name="Google Shape;163;p13"/>
            <p:cNvSpPr/>
            <p:nvPr/>
          </p:nvSpPr>
          <p:spPr>
            <a:xfrm>
              <a:off x="2681375" y="4073950"/>
              <a:ext cx="197975" cy="197175"/>
            </a:xfrm>
            <a:custGeom>
              <a:avLst/>
              <a:gdLst/>
              <a:ahLst/>
              <a:cxnLst/>
              <a:rect l="l" t="t" r="r" b="b"/>
              <a:pathLst>
                <a:path w="7919" h="7887" extrusionOk="0">
                  <a:moveTo>
                    <a:pt x="3959" y="982"/>
                  </a:moveTo>
                  <a:cubicBezTo>
                    <a:pt x="5575" y="982"/>
                    <a:pt x="6905" y="2313"/>
                    <a:pt x="6905" y="3928"/>
                  </a:cubicBezTo>
                  <a:cubicBezTo>
                    <a:pt x="6905" y="5574"/>
                    <a:pt x="5575" y="6873"/>
                    <a:pt x="3959" y="6873"/>
                  </a:cubicBezTo>
                  <a:cubicBezTo>
                    <a:pt x="2344" y="6873"/>
                    <a:pt x="1014" y="5574"/>
                    <a:pt x="1014" y="3928"/>
                  </a:cubicBezTo>
                  <a:cubicBezTo>
                    <a:pt x="1014" y="2313"/>
                    <a:pt x="2344" y="982"/>
                    <a:pt x="3959" y="982"/>
                  </a:cubicBezTo>
                  <a:close/>
                  <a:moveTo>
                    <a:pt x="3959" y="1"/>
                  </a:moveTo>
                  <a:cubicBezTo>
                    <a:pt x="1774" y="1"/>
                    <a:pt x="1" y="1774"/>
                    <a:pt x="1" y="3928"/>
                  </a:cubicBezTo>
                  <a:cubicBezTo>
                    <a:pt x="1" y="6113"/>
                    <a:pt x="1774" y="7886"/>
                    <a:pt x="3959" y="7886"/>
                  </a:cubicBezTo>
                  <a:cubicBezTo>
                    <a:pt x="6145" y="7886"/>
                    <a:pt x="7886" y="6113"/>
                    <a:pt x="7918" y="3928"/>
                  </a:cubicBezTo>
                  <a:cubicBezTo>
                    <a:pt x="7918" y="1774"/>
                    <a:pt x="6145" y="1"/>
                    <a:pt x="3959" y="1"/>
                  </a:cubicBezTo>
                  <a:close/>
                </a:path>
              </a:pathLst>
            </a:custGeom>
            <a:solidFill>
              <a:srgbClr val="C4C4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grpSp>
      <p:sp>
        <p:nvSpPr>
          <p:cNvPr id="164" name="Google Shape;164;p13"/>
          <p:cNvSpPr txBox="1"/>
          <p:nvPr/>
        </p:nvSpPr>
        <p:spPr>
          <a:xfrm>
            <a:off x="666241" y="566428"/>
            <a:ext cx="3231000" cy="1576500"/>
          </a:xfrm>
          <a:prstGeom prst="rect">
            <a:avLst/>
          </a:prstGeom>
          <a:noFill/>
          <a:ln>
            <a:noFill/>
          </a:ln>
        </p:spPr>
        <p:txBody>
          <a:bodyPr spcFirstLastPara="1" wrap="square" lIns="91425" tIns="91425" rIns="91425" bIns="91425" anchor="t" anchorCtr="0">
            <a:noAutofit/>
          </a:bodyPr>
          <a:lstStyle/>
          <a:p>
            <a:r>
              <a:rPr sz="3600" dirty="0"/>
              <a:t>Business Information Systems in a Growing Business</a:t>
            </a:r>
          </a:p>
          <a:p>
            <a:endParaRPr dirty="0"/>
          </a:p>
          <a:p>
            <a:r>
              <a:rPr dirty="0"/>
              <a:t>Real-World Examples Including </a:t>
            </a:r>
            <a:r>
              <a:rPr dirty="0" err="1"/>
              <a:t>Gymshark</a:t>
            </a:r>
            <a:endParaRPr dirty="0"/>
          </a:p>
          <a:p>
            <a:endParaRP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16"/>
        <p:cNvGrpSpPr/>
        <p:nvPr/>
      </p:nvGrpSpPr>
      <p:grpSpPr>
        <a:xfrm>
          <a:off x="0" y="0"/>
          <a:ext cx="0" cy="0"/>
          <a:chOff x="0" y="0"/>
          <a:chExt cx="0" cy="0"/>
        </a:xfrm>
      </p:grpSpPr>
      <p:sp>
        <p:nvSpPr>
          <p:cNvPr id="111" name="Google Shape;321;p15"/>
          <p:cNvSpPr/>
          <p:nvPr/>
        </p:nvSpPr>
        <p:spPr>
          <a:xfrm>
            <a:off x="4066509" y="926937"/>
            <a:ext cx="4913051" cy="3593547"/>
          </a:xfrm>
          <a:custGeom>
            <a:avLst/>
            <a:gdLst/>
            <a:ahLst/>
            <a:cxnLst/>
            <a:rect l="l" t="t" r="r" b="b"/>
            <a:pathLst>
              <a:path w="107264" h="28995" extrusionOk="0">
                <a:moveTo>
                  <a:pt x="52393" y="0"/>
                </a:moveTo>
                <a:cubicBezTo>
                  <a:pt x="28748" y="0"/>
                  <a:pt x="5005" y="642"/>
                  <a:pt x="3326" y="2304"/>
                </a:cubicBezTo>
                <a:cubicBezTo>
                  <a:pt x="1" y="5630"/>
                  <a:pt x="5163" y="27354"/>
                  <a:pt x="6936" y="27924"/>
                </a:cubicBezTo>
                <a:cubicBezTo>
                  <a:pt x="9508" y="28708"/>
                  <a:pt x="23747" y="28995"/>
                  <a:pt x="40589" y="28995"/>
                </a:cubicBezTo>
                <a:cubicBezTo>
                  <a:pt x="67309" y="28995"/>
                  <a:pt x="100579" y="28273"/>
                  <a:pt x="104192" y="27671"/>
                </a:cubicBezTo>
                <a:cubicBezTo>
                  <a:pt x="107264" y="27133"/>
                  <a:pt x="103432" y="3318"/>
                  <a:pt x="100867" y="1544"/>
                </a:cubicBezTo>
                <a:cubicBezTo>
                  <a:pt x="99584" y="642"/>
                  <a:pt x="76038" y="0"/>
                  <a:pt x="52393" y="0"/>
                </a:cubicBezTo>
                <a:close/>
              </a:path>
            </a:pathLst>
          </a:custGeom>
          <a:solidFill>
            <a:srgbClr val="EFEFE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418" name="Google Shape;418;p15"/>
          <p:cNvSpPr txBox="1"/>
          <p:nvPr/>
        </p:nvSpPr>
        <p:spPr>
          <a:xfrm>
            <a:off x="3445164" y="81746"/>
            <a:ext cx="2715491" cy="186109"/>
          </a:xfrm>
          <a:prstGeom prst="rect">
            <a:avLst/>
          </a:prstGeom>
          <a:noFill/>
          <a:ln>
            <a:noFill/>
          </a:ln>
        </p:spPr>
        <p:txBody>
          <a:bodyPr spcFirstLastPara="1" wrap="square" lIns="91425" tIns="91425" rIns="91425" bIns="91425" anchor="ctr" anchorCtr="0">
            <a:noAutofit/>
          </a:bodyPr>
          <a:lstStyle/>
          <a:p>
            <a:r>
              <a:rPr sz="2800" dirty="0"/>
              <a:t>Introduction</a:t>
            </a:r>
          </a:p>
        </p:txBody>
      </p:sp>
      <p:sp>
        <p:nvSpPr>
          <p:cNvPr id="424" name="Google Shape;424;p15"/>
          <p:cNvSpPr txBox="1"/>
          <p:nvPr/>
        </p:nvSpPr>
        <p:spPr>
          <a:xfrm>
            <a:off x="4420380" y="1043080"/>
            <a:ext cx="4084915" cy="532800"/>
          </a:xfrm>
          <a:prstGeom prst="rect">
            <a:avLst/>
          </a:prstGeom>
          <a:noFill/>
          <a:ln>
            <a:noFill/>
          </a:ln>
        </p:spPr>
        <p:txBody>
          <a:bodyPr spcFirstLastPara="1" wrap="square" lIns="91425" tIns="91425" rIns="91425" bIns="91425" anchor="t" anchorCtr="0">
            <a:noAutofit/>
          </a:bodyPr>
          <a:lstStyle/>
          <a:p>
            <a:r>
              <a:rPr sz="1800" dirty="0"/>
              <a:t>Businesses that are on the rise are special to information systems.</a:t>
            </a:r>
          </a:p>
          <a:p>
            <a:r>
              <a:rPr sz="1800" dirty="0"/>
              <a:t>The problem of information overload complicates the decision-making of managers.</a:t>
            </a:r>
          </a:p>
          <a:p>
            <a:r>
              <a:rPr sz="1800" dirty="0" err="1"/>
              <a:t>Digitalisation</a:t>
            </a:r>
            <a:r>
              <a:rPr sz="1800" dirty="0"/>
              <a:t> makes data larger and more complex.</a:t>
            </a:r>
          </a:p>
          <a:p>
            <a:r>
              <a:rPr sz="1800" dirty="0"/>
              <a:t>IS facilitates productivity and management (</a:t>
            </a:r>
            <a:r>
              <a:rPr sz="1800" dirty="0" err="1"/>
              <a:t>Valacich</a:t>
            </a:r>
            <a:r>
              <a:rPr sz="1800" dirty="0"/>
              <a:t> &amp; Schneider, 2022).</a:t>
            </a:r>
          </a:p>
          <a:p>
            <a:r>
              <a:rPr sz="1800" dirty="0"/>
              <a:t>Its emphasis is on business, not technical value.</a:t>
            </a:r>
          </a:p>
          <a:p>
            <a:r>
              <a:rPr sz="1800" dirty="0"/>
              <a:t>Scaling </a:t>
            </a:r>
            <a:r>
              <a:rPr sz="1800" dirty="0" err="1"/>
              <a:t>organisations</a:t>
            </a:r>
            <a:r>
              <a:rPr sz="1800" dirty="0"/>
              <a:t> Consulting perspective.</a:t>
            </a:r>
          </a:p>
        </p:txBody>
      </p:sp>
      <p:sp>
        <p:nvSpPr>
          <p:cNvPr id="112" name="Google Shape;322;p15"/>
          <p:cNvSpPr/>
          <p:nvPr/>
        </p:nvSpPr>
        <p:spPr>
          <a:xfrm>
            <a:off x="8156583" y="1057551"/>
            <a:ext cx="822977" cy="3372781"/>
          </a:xfrm>
          <a:custGeom>
            <a:avLst/>
            <a:gdLst/>
            <a:ahLst/>
            <a:cxnLst/>
            <a:rect l="l" t="t" r="r" b="b"/>
            <a:pathLst>
              <a:path w="19604" h="27553" extrusionOk="0">
                <a:moveTo>
                  <a:pt x="8393" y="1"/>
                </a:moveTo>
                <a:cubicBezTo>
                  <a:pt x="6683" y="6113"/>
                  <a:pt x="4371" y="22137"/>
                  <a:pt x="1" y="27553"/>
                </a:cubicBezTo>
                <a:cubicBezTo>
                  <a:pt x="8551" y="27299"/>
                  <a:pt x="14917" y="27014"/>
                  <a:pt x="16532" y="26729"/>
                </a:cubicBezTo>
                <a:cubicBezTo>
                  <a:pt x="19604" y="26222"/>
                  <a:pt x="15772" y="2471"/>
                  <a:pt x="13207" y="697"/>
                </a:cubicBezTo>
                <a:cubicBezTo>
                  <a:pt x="12858" y="444"/>
                  <a:pt x="11117" y="222"/>
                  <a:pt x="8393" y="1"/>
                </a:cubicBezTo>
                <a:close/>
              </a:path>
            </a:pathLst>
          </a:custGeom>
          <a:solidFill>
            <a:srgbClr val="CECEC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83" y="20343"/>
            <a:ext cx="604006" cy="604006"/>
          </a:xfrm>
          <a:prstGeom prst="rect">
            <a:avLst/>
          </a:prstGeom>
        </p:spPr>
      </p:pic>
      <p:pic>
        <p:nvPicPr>
          <p:cNvPr id="5" name="Picture 4"/>
          <p:cNvPicPr>
            <a:picLocks noChangeAspect="1"/>
          </p:cNvPicPr>
          <p:nvPr/>
        </p:nvPicPr>
        <p:blipFill rotWithShape="1">
          <a:blip r:embed="rId4">
            <a:extLst>
              <a:ext uri="{28A0092B-C50C-407E-A947-70E740481C1C}">
                <a14:useLocalDpi xmlns:a14="http://schemas.microsoft.com/office/drawing/2010/main" val="0"/>
              </a:ext>
            </a:extLst>
          </a:blip>
          <a:srcRect t="10967"/>
          <a:stretch/>
        </p:blipFill>
        <p:spPr>
          <a:xfrm>
            <a:off x="211453" y="546617"/>
            <a:ext cx="3855056" cy="179362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30885" y="2439039"/>
            <a:ext cx="1781175" cy="2562225"/>
          </a:xfrm>
          <a:prstGeom prst="rect">
            <a:avLst/>
          </a:prstGeom>
          <a:ln>
            <a:noFill/>
          </a:ln>
          <a:effectLst>
            <a:outerShdw blurRad="190500" algn="tl" rotWithShape="0">
              <a:srgbClr val="000000">
                <a:alpha val="70000"/>
              </a:srgbClr>
            </a:outerShdw>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16"/>
        <p:cNvGrpSpPr/>
        <p:nvPr/>
      </p:nvGrpSpPr>
      <p:grpSpPr>
        <a:xfrm>
          <a:off x="0" y="0"/>
          <a:ext cx="0" cy="0"/>
          <a:chOff x="0" y="0"/>
          <a:chExt cx="0" cy="0"/>
        </a:xfrm>
      </p:grpSpPr>
      <p:sp>
        <p:nvSpPr>
          <p:cNvPr id="92" name="Google Shape;321;p15"/>
          <p:cNvSpPr/>
          <p:nvPr/>
        </p:nvSpPr>
        <p:spPr>
          <a:xfrm>
            <a:off x="297584" y="892675"/>
            <a:ext cx="3958825" cy="4014176"/>
          </a:xfrm>
          <a:custGeom>
            <a:avLst/>
            <a:gdLst/>
            <a:ahLst/>
            <a:cxnLst/>
            <a:rect l="l" t="t" r="r" b="b"/>
            <a:pathLst>
              <a:path w="107264" h="28995" extrusionOk="0">
                <a:moveTo>
                  <a:pt x="52393" y="0"/>
                </a:moveTo>
                <a:cubicBezTo>
                  <a:pt x="28748" y="0"/>
                  <a:pt x="5005" y="642"/>
                  <a:pt x="3326" y="2304"/>
                </a:cubicBezTo>
                <a:cubicBezTo>
                  <a:pt x="1" y="5630"/>
                  <a:pt x="5163" y="27354"/>
                  <a:pt x="6936" y="27924"/>
                </a:cubicBezTo>
                <a:cubicBezTo>
                  <a:pt x="9508" y="28708"/>
                  <a:pt x="23747" y="28995"/>
                  <a:pt x="40589" y="28995"/>
                </a:cubicBezTo>
                <a:cubicBezTo>
                  <a:pt x="67309" y="28995"/>
                  <a:pt x="100579" y="28273"/>
                  <a:pt x="104192" y="27671"/>
                </a:cubicBezTo>
                <a:cubicBezTo>
                  <a:pt x="107264" y="27133"/>
                  <a:pt x="103432" y="3318"/>
                  <a:pt x="100867" y="1544"/>
                </a:cubicBezTo>
                <a:cubicBezTo>
                  <a:pt x="99584" y="642"/>
                  <a:pt x="76038" y="0"/>
                  <a:pt x="52393" y="0"/>
                </a:cubicBezTo>
                <a:close/>
              </a:path>
            </a:pathLst>
          </a:custGeom>
          <a:solidFill>
            <a:srgbClr val="EFEFE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418" name="Google Shape;418;p15"/>
          <p:cNvSpPr txBox="1"/>
          <p:nvPr/>
        </p:nvSpPr>
        <p:spPr>
          <a:xfrm>
            <a:off x="2141387" y="-26991"/>
            <a:ext cx="7723500" cy="481200"/>
          </a:xfrm>
          <a:prstGeom prst="rect">
            <a:avLst/>
          </a:prstGeom>
          <a:noFill/>
          <a:ln>
            <a:noFill/>
          </a:ln>
        </p:spPr>
        <p:txBody>
          <a:bodyPr spcFirstLastPara="1" wrap="square" lIns="91425" tIns="91425" rIns="91425" bIns="91425" anchor="ctr" anchorCtr="0">
            <a:noAutofit/>
          </a:bodyPr>
          <a:lstStyle/>
          <a:p>
            <a:r>
              <a:rPr sz="2800" dirty="0"/>
              <a:t>Defining Information Systems</a:t>
            </a:r>
          </a:p>
        </p:txBody>
      </p:sp>
      <p:sp>
        <p:nvSpPr>
          <p:cNvPr id="424" name="Google Shape;424;p15"/>
          <p:cNvSpPr txBox="1"/>
          <p:nvPr/>
        </p:nvSpPr>
        <p:spPr>
          <a:xfrm>
            <a:off x="493113" y="336197"/>
            <a:ext cx="3061642" cy="5667439"/>
          </a:xfrm>
          <a:prstGeom prst="rect">
            <a:avLst/>
          </a:prstGeom>
          <a:noFill/>
          <a:ln>
            <a:noFill/>
          </a:ln>
        </p:spPr>
        <p:txBody>
          <a:bodyPr spcFirstLastPara="1" wrap="square" lIns="91425" tIns="91425" rIns="91425" bIns="91425" anchor="t" anchorCtr="0">
            <a:noAutofit/>
          </a:bodyPr>
          <a:lstStyle/>
          <a:p>
            <a:pPr marL="285750" indent="-285750">
              <a:buFont typeface="Arial" panose="020B0604020202020204" pitchFamily="34" charset="0"/>
              <a:buChar char="•"/>
            </a:pPr>
            <a:r>
              <a:rPr sz="1600" dirty="0"/>
              <a:t>Integration of processes, technology, people and data.</a:t>
            </a:r>
          </a:p>
          <a:p>
            <a:pPr marL="285750" indent="-285750">
              <a:buFont typeface="Arial" panose="020B0604020202020204" pitchFamily="34" charset="0"/>
              <a:buChar char="•"/>
            </a:pPr>
            <a:r>
              <a:rPr sz="1600" dirty="0"/>
              <a:t>Enhances business and strategic operations.</a:t>
            </a:r>
          </a:p>
          <a:p>
            <a:pPr marL="285750" indent="-285750">
              <a:buFont typeface="Arial" panose="020B0604020202020204" pitchFamily="34" charset="0"/>
              <a:buChar char="•"/>
            </a:pPr>
            <a:r>
              <a:rPr sz="1600" dirty="0"/>
              <a:t>Business view: creation of value and control (F.M. </a:t>
            </a:r>
            <a:r>
              <a:rPr sz="1600" dirty="0" err="1"/>
              <a:t>Mulaydinov</a:t>
            </a:r>
            <a:r>
              <a:rPr sz="1600" dirty="0"/>
              <a:t>, 2024).</a:t>
            </a:r>
          </a:p>
          <a:p>
            <a:pPr marL="285750" indent="-285750">
              <a:buFont typeface="Arial" panose="020B0604020202020204" pitchFamily="34" charset="0"/>
              <a:buChar char="•"/>
            </a:pPr>
            <a:r>
              <a:rPr sz="1600" dirty="0"/>
              <a:t>Technical perspective: software, databases, hardware.</a:t>
            </a:r>
          </a:p>
          <a:p>
            <a:pPr marL="285750" indent="-285750">
              <a:buFont typeface="Arial" panose="020B0604020202020204" pitchFamily="34" charset="0"/>
              <a:buChar char="•"/>
            </a:pPr>
            <a:r>
              <a:rPr sz="1600" dirty="0"/>
              <a:t>Allows interdepartmental coordination.</a:t>
            </a:r>
          </a:p>
          <a:p>
            <a:pPr marL="285750" indent="-285750">
              <a:buFont typeface="Arial" panose="020B0604020202020204" pitchFamily="34" charset="0"/>
              <a:buChar char="•"/>
            </a:pPr>
            <a:r>
              <a:rPr sz="1600" dirty="0" err="1"/>
              <a:t>Organisations</a:t>
            </a:r>
            <a:r>
              <a:rPr sz="1600" dirty="0"/>
              <a:t> that rely on data to make decisions start by sustaining a data culture through organizations that are founded on it.</a:t>
            </a:r>
          </a:p>
          <a:p>
            <a:pPr marL="285750" indent="-285750">
              <a:buFont typeface="Arial" panose="020B0604020202020204" pitchFamily="34" charset="0"/>
              <a:buChar char="•"/>
            </a:pPr>
            <a:r>
              <a:rPr sz="1600" dirty="0"/>
              <a:t>(Mehmood, 2021)</a:t>
            </a:r>
          </a:p>
        </p:txBody>
      </p:sp>
      <p:sp>
        <p:nvSpPr>
          <p:cNvPr id="93" name="Google Shape;322;p15"/>
          <p:cNvSpPr/>
          <p:nvPr/>
        </p:nvSpPr>
        <p:spPr>
          <a:xfrm>
            <a:off x="3398078" y="1044672"/>
            <a:ext cx="822977" cy="3762631"/>
          </a:xfrm>
          <a:custGeom>
            <a:avLst/>
            <a:gdLst/>
            <a:ahLst/>
            <a:cxnLst/>
            <a:rect l="l" t="t" r="r" b="b"/>
            <a:pathLst>
              <a:path w="19604" h="27553" extrusionOk="0">
                <a:moveTo>
                  <a:pt x="8393" y="1"/>
                </a:moveTo>
                <a:cubicBezTo>
                  <a:pt x="6683" y="6113"/>
                  <a:pt x="4371" y="22137"/>
                  <a:pt x="1" y="27553"/>
                </a:cubicBezTo>
                <a:cubicBezTo>
                  <a:pt x="8551" y="27299"/>
                  <a:pt x="14917" y="27014"/>
                  <a:pt x="16532" y="26729"/>
                </a:cubicBezTo>
                <a:cubicBezTo>
                  <a:pt x="19604" y="26222"/>
                  <a:pt x="15772" y="2471"/>
                  <a:pt x="13207" y="697"/>
                </a:cubicBezTo>
                <a:cubicBezTo>
                  <a:pt x="12858" y="444"/>
                  <a:pt x="11117" y="222"/>
                  <a:pt x="8393" y="1"/>
                </a:cubicBezTo>
                <a:close/>
              </a:path>
            </a:pathLst>
          </a:custGeom>
          <a:solidFill>
            <a:srgbClr val="CECEC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9150" y="1235852"/>
            <a:ext cx="2847975" cy="1600200"/>
          </a:xfrm>
          <a:prstGeom prst="rect">
            <a:avLst/>
          </a:prstGeom>
          <a:ln>
            <a:noFill/>
          </a:ln>
          <a:effectLst>
            <a:outerShdw blurRad="292100" dist="139700" dir="2700000" algn="tl" rotWithShape="0">
              <a:srgbClr val="333333">
                <a:alpha val="65000"/>
              </a:srgbClr>
            </a:outerShdw>
          </a:effectLst>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67820" y="2974075"/>
            <a:ext cx="2619375" cy="1743075"/>
          </a:xfrm>
          <a:prstGeom prst="rect">
            <a:avLst/>
          </a:prstGeom>
          <a:ln>
            <a:noFill/>
          </a:ln>
          <a:effectLst>
            <a:softEdge rad="112500"/>
          </a:effectLst>
        </p:spPr>
      </p:pic>
    </p:spTree>
    <p:extLst>
      <p:ext uri="{BB962C8B-B14F-4D97-AF65-F5344CB8AC3E}">
        <p14:creationId xmlns:p14="http://schemas.microsoft.com/office/powerpoint/2010/main" val="2278866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16"/>
        <p:cNvGrpSpPr/>
        <p:nvPr/>
      </p:nvGrpSpPr>
      <p:grpSpPr>
        <a:xfrm>
          <a:off x="0" y="0"/>
          <a:ext cx="0" cy="0"/>
          <a:chOff x="0" y="0"/>
          <a:chExt cx="0" cy="0"/>
        </a:xfrm>
      </p:grpSpPr>
      <p:sp>
        <p:nvSpPr>
          <p:cNvPr id="92" name="Google Shape;321;p15"/>
          <p:cNvSpPr/>
          <p:nvPr/>
        </p:nvSpPr>
        <p:spPr>
          <a:xfrm>
            <a:off x="297584" y="892674"/>
            <a:ext cx="3958825" cy="3920865"/>
          </a:xfrm>
          <a:custGeom>
            <a:avLst/>
            <a:gdLst/>
            <a:ahLst/>
            <a:cxnLst/>
            <a:rect l="l" t="t" r="r" b="b"/>
            <a:pathLst>
              <a:path w="107264" h="28995" extrusionOk="0">
                <a:moveTo>
                  <a:pt x="52393" y="0"/>
                </a:moveTo>
                <a:cubicBezTo>
                  <a:pt x="28748" y="0"/>
                  <a:pt x="5005" y="642"/>
                  <a:pt x="3326" y="2304"/>
                </a:cubicBezTo>
                <a:cubicBezTo>
                  <a:pt x="1" y="5630"/>
                  <a:pt x="5163" y="27354"/>
                  <a:pt x="6936" y="27924"/>
                </a:cubicBezTo>
                <a:cubicBezTo>
                  <a:pt x="9508" y="28708"/>
                  <a:pt x="23747" y="28995"/>
                  <a:pt x="40589" y="28995"/>
                </a:cubicBezTo>
                <a:cubicBezTo>
                  <a:pt x="67309" y="28995"/>
                  <a:pt x="100579" y="28273"/>
                  <a:pt x="104192" y="27671"/>
                </a:cubicBezTo>
                <a:cubicBezTo>
                  <a:pt x="107264" y="27133"/>
                  <a:pt x="103432" y="3318"/>
                  <a:pt x="100867" y="1544"/>
                </a:cubicBezTo>
                <a:cubicBezTo>
                  <a:pt x="99584" y="642"/>
                  <a:pt x="76038" y="0"/>
                  <a:pt x="52393" y="0"/>
                </a:cubicBezTo>
                <a:close/>
              </a:path>
            </a:pathLst>
          </a:custGeom>
          <a:solidFill>
            <a:srgbClr val="EFEFE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418" name="Google Shape;418;p15"/>
          <p:cNvSpPr txBox="1"/>
          <p:nvPr/>
        </p:nvSpPr>
        <p:spPr>
          <a:xfrm>
            <a:off x="717400" y="205411"/>
            <a:ext cx="7723500" cy="481200"/>
          </a:xfrm>
          <a:prstGeom prst="rect">
            <a:avLst/>
          </a:prstGeom>
          <a:noFill/>
          <a:ln>
            <a:noFill/>
          </a:ln>
        </p:spPr>
        <p:txBody>
          <a:bodyPr spcFirstLastPara="1" wrap="square" lIns="91425" tIns="91425" rIns="91425" bIns="91425" anchor="ctr" anchorCtr="0">
            <a:noAutofit/>
          </a:bodyPr>
          <a:lstStyle/>
          <a:p>
            <a:r>
              <a:rPr sz="2800" dirty="0"/>
              <a:t>Importance of Information Systems in Business</a:t>
            </a:r>
          </a:p>
        </p:txBody>
      </p:sp>
      <p:sp>
        <p:nvSpPr>
          <p:cNvPr id="424" name="Google Shape;424;p15"/>
          <p:cNvSpPr txBox="1"/>
          <p:nvPr/>
        </p:nvSpPr>
        <p:spPr>
          <a:xfrm>
            <a:off x="0" y="790123"/>
            <a:ext cx="5931354" cy="5163040"/>
          </a:xfrm>
          <a:prstGeom prst="rect">
            <a:avLst/>
          </a:prstGeom>
          <a:noFill/>
          <a:ln>
            <a:noFill/>
          </a:ln>
        </p:spPr>
        <p:txBody>
          <a:bodyPr spcFirstLastPara="1" wrap="square" lIns="91425" tIns="91425" rIns="91425" bIns="91425" anchor="t" anchorCtr="0">
            <a:noAutofit/>
          </a:bodyPr>
          <a:lstStyle/>
          <a:p>
            <a:pPr marL="285750" indent="-285750">
              <a:buFont typeface="Arial" panose="020B0604020202020204" pitchFamily="34" charset="0"/>
              <a:buChar char="•"/>
            </a:pPr>
            <a:r>
              <a:rPr sz="1600" dirty="0"/>
              <a:t>Improves operational efficiency</a:t>
            </a:r>
          </a:p>
          <a:p>
            <a:pPr marL="285750" indent="-285750">
              <a:buFont typeface="Arial" panose="020B0604020202020204" pitchFamily="34" charset="0"/>
              <a:buChar char="•"/>
            </a:pPr>
            <a:r>
              <a:rPr sz="1600" dirty="0"/>
              <a:t>Enhances quality of managerial decisions</a:t>
            </a:r>
          </a:p>
          <a:p>
            <a:pPr marL="285750" indent="-285750">
              <a:buFont typeface="Arial" panose="020B0604020202020204" pitchFamily="34" charset="0"/>
              <a:buChar char="•"/>
            </a:pPr>
            <a:r>
              <a:rPr sz="1600" dirty="0"/>
              <a:t>Supports scalability and growth</a:t>
            </a:r>
          </a:p>
          <a:p>
            <a:pPr marL="285750" indent="-285750">
              <a:buFont typeface="Arial" panose="020B0604020202020204" pitchFamily="34" charset="0"/>
              <a:buChar char="•"/>
            </a:pPr>
            <a:r>
              <a:rPr sz="1600" dirty="0"/>
              <a:t>Enables competitive advantage</a:t>
            </a:r>
          </a:p>
          <a:p>
            <a:pPr marL="285750" indent="-285750">
              <a:buFont typeface="Arial" panose="020B0604020202020204" pitchFamily="34" charset="0"/>
              <a:buChar char="•"/>
            </a:pPr>
            <a:r>
              <a:rPr sz="1600" dirty="0"/>
              <a:t>Facilitates real-time reporting</a:t>
            </a:r>
          </a:p>
          <a:p>
            <a:pPr marL="285750" indent="-285750">
              <a:buFont typeface="Arial" panose="020B0604020202020204" pitchFamily="34" charset="0"/>
              <a:buChar char="•"/>
            </a:pPr>
            <a:r>
              <a:rPr sz="1600" dirty="0"/>
              <a:t>Improves customer experience</a:t>
            </a:r>
          </a:p>
          <a:p>
            <a:pPr marL="285750" indent="-285750">
              <a:buFont typeface="Arial" panose="020B0604020202020204" pitchFamily="34" charset="0"/>
              <a:buChar char="•"/>
            </a:pPr>
            <a:r>
              <a:rPr sz="1600" dirty="0"/>
              <a:t>Eliminates uncertainty at management levels due to the systematic flow of information.</a:t>
            </a:r>
          </a:p>
          <a:p>
            <a:pPr marL="285750" indent="-285750">
              <a:buFont typeface="Arial" panose="020B0604020202020204" pitchFamily="34" charset="0"/>
              <a:buChar char="•"/>
            </a:pPr>
            <a:r>
              <a:rPr sz="1600" dirty="0"/>
              <a:t>Facilitates evidence-based decision-making at different levels of the hierarchy.</a:t>
            </a:r>
          </a:p>
          <a:p>
            <a:pPr marL="285750" indent="-285750">
              <a:buFont typeface="Arial" panose="020B0604020202020204" pitchFamily="34" charset="0"/>
              <a:buChar char="•"/>
            </a:pPr>
            <a:r>
              <a:rPr sz="1600" dirty="0"/>
              <a:t>Facilitates synchronization among the functional departments.</a:t>
            </a:r>
          </a:p>
          <a:p>
            <a:pPr marL="285750" indent="-285750">
              <a:buFont typeface="Arial" panose="020B0604020202020204" pitchFamily="34" charset="0"/>
              <a:buChar char="•"/>
            </a:pPr>
            <a:r>
              <a:rPr sz="1600" dirty="0"/>
              <a:t>Enhances market and customer responsiveness.</a:t>
            </a:r>
          </a:p>
          <a:p>
            <a:pPr marL="285750" indent="-285750">
              <a:buFont typeface="Arial" panose="020B0604020202020204" pitchFamily="34" charset="0"/>
              <a:buChar char="•"/>
            </a:pPr>
            <a:r>
              <a:rPr sz="1600" dirty="0"/>
              <a:t>(Zhang et al., 2023)</a:t>
            </a:r>
          </a:p>
          <a:p>
            <a:endParaRPr dirty="0"/>
          </a:p>
          <a:p>
            <a:endParaRPr dirty="0"/>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31354" y="790123"/>
            <a:ext cx="3212646" cy="404541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4455705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16"/>
        <p:cNvGrpSpPr/>
        <p:nvPr/>
      </p:nvGrpSpPr>
      <p:grpSpPr>
        <a:xfrm>
          <a:off x="0" y="0"/>
          <a:ext cx="0" cy="0"/>
          <a:chOff x="0" y="0"/>
          <a:chExt cx="0" cy="0"/>
        </a:xfrm>
      </p:grpSpPr>
      <p:sp>
        <p:nvSpPr>
          <p:cNvPr id="418" name="Google Shape;418;p15"/>
          <p:cNvSpPr txBox="1"/>
          <p:nvPr/>
        </p:nvSpPr>
        <p:spPr>
          <a:xfrm>
            <a:off x="740502" y="384745"/>
            <a:ext cx="7723500" cy="481200"/>
          </a:xfrm>
          <a:prstGeom prst="rect">
            <a:avLst/>
          </a:prstGeom>
          <a:noFill/>
          <a:ln>
            <a:noFill/>
          </a:ln>
        </p:spPr>
        <p:txBody>
          <a:bodyPr spcFirstLastPara="1" wrap="square" lIns="91425" tIns="91425" rIns="91425" bIns="91425" anchor="ctr" anchorCtr="0">
            <a:noAutofit/>
          </a:bodyPr>
          <a:lstStyle/>
          <a:p>
            <a:r>
              <a:rPr sz="2800" dirty="0"/>
              <a:t>Overview of Business Information Systems</a:t>
            </a:r>
          </a:p>
        </p:txBody>
      </p:sp>
      <p:sp>
        <p:nvSpPr>
          <p:cNvPr id="3" name="Rectangle 2"/>
          <p:cNvSpPr/>
          <p:nvPr/>
        </p:nvSpPr>
        <p:spPr>
          <a:xfrm>
            <a:off x="4261813" y="1450515"/>
            <a:ext cx="4572000" cy="2062103"/>
          </a:xfrm>
          <a:prstGeom prst="rect">
            <a:avLst/>
          </a:prstGeom>
        </p:spPr>
        <p:txBody>
          <a:bodyPr>
            <a:spAutoFit/>
          </a:bodyPr>
          <a:lstStyle/>
          <a:p>
            <a:pPr marL="285750" indent="-285750">
              <a:buFont typeface="Arial" panose="020B0604020202020204" pitchFamily="34" charset="0"/>
              <a:buChar char="•"/>
            </a:pPr>
            <a:r>
              <a:rPr sz="1600" dirty="0"/>
              <a:t>Multiple systems serve different organisational needs</a:t>
            </a:r>
            <a:endParaRPr lang="en-GB" sz="1600" dirty="0"/>
          </a:p>
          <a:p>
            <a:pPr marL="285750" indent="-285750">
              <a:buFont typeface="Arial" panose="020B0604020202020204" pitchFamily="34" charset="0"/>
              <a:buChar char="•"/>
            </a:pPr>
            <a:r>
              <a:rPr lang="en-GB" sz="1600" dirty="0"/>
              <a:t>Operational, managerial, and strategic levels</a:t>
            </a:r>
          </a:p>
          <a:p>
            <a:pPr marL="285750" indent="-285750">
              <a:buFont typeface="Arial" panose="020B0604020202020204" pitchFamily="34" charset="0"/>
              <a:buChar char="•"/>
            </a:pPr>
            <a:r>
              <a:rPr lang="en-GB" sz="1600" dirty="0"/>
              <a:t>Systems must be integrated</a:t>
            </a:r>
          </a:p>
          <a:p>
            <a:pPr marL="285750" indent="-285750">
              <a:buFont typeface="Arial" panose="020B0604020202020204" pitchFamily="34" charset="0"/>
              <a:buChar char="•"/>
            </a:pPr>
            <a:r>
              <a:rPr lang="en-GB" sz="1600" dirty="0"/>
              <a:t>Focus on three key systems</a:t>
            </a:r>
          </a:p>
          <a:p>
            <a:pPr marL="285750" indent="-285750">
              <a:buFont typeface="Arial" panose="020B0604020202020204" pitchFamily="34" charset="0"/>
              <a:buChar char="•"/>
            </a:pPr>
            <a:r>
              <a:rPr sz="1600" dirty="0"/>
              <a:t>MIS, DSS, and CRM selected</a:t>
            </a:r>
          </a:p>
          <a:p>
            <a:pPr marL="285750" indent="-285750">
              <a:buFont typeface="Arial" panose="020B0604020202020204" pitchFamily="34" charset="0"/>
              <a:buChar char="•"/>
            </a:pPr>
            <a:r>
              <a:rPr sz="1600" dirty="0"/>
              <a:t>Widely adopted in growing businesses</a:t>
            </a:r>
          </a:p>
          <a:p>
            <a:pPr marL="285750" indent="-285750">
              <a:buFont typeface="Arial" panose="020B0604020202020204" pitchFamily="34" charset="0"/>
              <a:buChar char="•"/>
            </a:pPr>
            <a:r>
              <a:rPr sz="1600" dirty="0"/>
              <a:t>(Rahman &amp; Ashfaq, 2021)</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7772" y="1450515"/>
            <a:ext cx="3295738" cy="212981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1970582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p:txBody>
          <a:bodyPr/>
          <a:lstStyle/>
          <a:p>
            <a:endParaRPr/>
          </a:p>
        </p:txBody>
      </p:sp>
      <p:sp>
        <p:nvSpPr>
          <p:cNvPr id="4" name="TextBox 3"/>
          <p:cNvSpPr txBox="1"/>
          <p:nvPr/>
        </p:nvSpPr>
        <p:spPr>
          <a:xfrm>
            <a:off x="1256145" y="1"/>
            <a:ext cx="6871854" cy="338554"/>
          </a:xfrm>
          <a:prstGeom prst="rect">
            <a:avLst/>
          </a:prstGeom>
          <a:noFill/>
        </p:spPr>
        <p:txBody>
          <a:bodyPr wrap="square">
            <a:spAutoFit/>
          </a:bodyPr>
          <a:lstStyle/>
          <a:p>
            <a:r>
              <a:rPr sz="1600" dirty="0"/>
              <a:t>Management Information Systems (MIS): Benefits and Limitations</a:t>
            </a:r>
          </a:p>
        </p:txBody>
      </p:sp>
      <p:graphicFrame>
        <p:nvGraphicFramePr>
          <p:cNvPr id="5" name="Table 4"/>
          <p:cNvGraphicFramePr>
            <a:graphicFrameLocks noGrp="1"/>
          </p:cNvGraphicFramePr>
          <p:nvPr>
            <p:extLst>
              <p:ext uri="{D42A27DB-BD31-4B8C-83A1-F6EECF244321}">
                <p14:modId xmlns:p14="http://schemas.microsoft.com/office/powerpoint/2010/main" val="1047316677"/>
              </p:ext>
            </p:extLst>
          </p:nvPr>
        </p:nvGraphicFramePr>
        <p:xfrm>
          <a:off x="233464" y="574500"/>
          <a:ext cx="8725710" cy="4569001"/>
        </p:xfrm>
        <a:graphic>
          <a:graphicData uri="http://schemas.openxmlformats.org/drawingml/2006/table">
            <a:tbl>
              <a:tblPr firstRow="1" bandRow="1">
                <a:tableStyleId>{5C22544A-7EE6-4342-B048-85BDC9FD1C3A}</a:tableStyleId>
              </a:tblPr>
              <a:tblGrid>
                <a:gridCol w="4366245">
                  <a:extLst>
                    <a:ext uri="{9D8B030D-6E8A-4147-A177-3AD203B41FA5}">
                      <a16:colId xmlns:a16="http://schemas.microsoft.com/office/drawing/2014/main" val="20000"/>
                    </a:ext>
                  </a:extLst>
                </a:gridCol>
                <a:gridCol w="4359465">
                  <a:extLst>
                    <a:ext uri="{9D8B030D-6E8A-4147-A177-3AD203B41FA5}">
                      <a16:colId xmlns:a16="http://schemas.microsoft.com/office/drawing/2014/main" val="20001"/>
                    </a:ext>
                  </a:extLst>
                </a:gridCol>
              </a:tblGrid>
              <a:tr h="753881">
                <a:tc>
                  <a:txBody>
                    <a:bodyPr/>
                    <a:lstStyle/>
                    <a:p>
                      <a:r>
                        <a:rPr dirty="0"/>
                        <a:t>Benefits of MIS</a:t>
                      </a:r>
                    </a:p>
                  </a:txBody>
                  <a:tcPr/>
                </a:tc>
                <a:tc>
                  <a:txBody>
                    <a:bodyPr/>
                    <a:lstStyle/>
                    <a:p>
                      <a:r>
                        <a:rPr dirty="0"/>
                        <a:t>Limitations of MIS</a:t>
                      </a:r>
                    </a:p>
                  </a:txBody>
                  <a:tcPr/>
                </a:tc>
                <a:extLst>
                  <a:ext uri="{0D108BD9-81ED-4DB2-BD59-A6C34878D82A}">
                    <a16:rowId xmlns:a16="http://schemas.microsoft.com/office/drawing/2014/main" val="10000"/>
                  </a:ext>
                </a:extLst>
              </a:tr>
              <a:tr h="753881">
                <a:tc>
                  <a:txBody>
                    <a:bodyPr/>
                    <a:lstStyle/>
                    <a:p>
                      <a:r>
                        <a:t>Improves monitoring and organisational control</a:t>
                      </a:r>
                    </a:p>
                  </a:txBody>
                  <a:tcPr/>
                </a:tc>
                <a:tc>
                  <a:txBody>
                    <a:bodyPr/>
                    <a:lstStyle/>
                    <a:p>
                      <a:r>
                        <a:t>Limited analytical flexibility</a:t>
                      </a:r>
                    </a:p>
                  </a:txBody>
                  <a:tcPr/>
                </a:tc>
                <a:extLst>
                  <a:ext uri="{0D108BD9-81ED-4DB2-BD59-A6C34878D82A}">
                    <a16:rowId xmlns:a16="http://schemas.microsoft.com/office/drawing/2014/main" val="10001"/>
                  </a:ext>
                </a:extLst>
              </a:tr>
              <a:tr h="799596">
                <a:tc>
                  <a:txBody>
                    <a:bodyPr/>
                    <a:lstStyle/>
                    <a:p>
                      <a:r>
                        <a:rPr dirty="0"/>
                        <a:t>Supports structured decision-making</a:t>
                      </a:r>
                    </a:p>
                  </a:txBody>
                  <a:tcPr/>
                </a:tc>
                <a:tc>
                  <a:txBody>
                    <a:bodyPr/>
                    <a:lstStyle/>
                    <a:p>
                      <a:r>
                        <a:t>Not suitable for unstructured or strategic decisions</a:t>
                      </a:r>
                    </a:p>
                  </a:txBody>
                  <a:tcPr/>
                </a:tc>
                <a:extLst>
                  <a:ext uri="{0D108BD9-81ED-4DB2-BD59-A6C34878D82A}">
                    <a16:rowId xmlns:a16="http://schemas.microsoft.com/office/drawing/2014/main" val="10002"/>
                  </a:ext>
                </a:extLst>
              </a:tr>
              <a:tr h="753881">
                <a:tc>
                  <a:txBody>
                    <a:bodyPr/>
                    <a:lstStyle/>
                    <a:p>
                      <a:r>
                        <a:t>Enhances reporting efficiency</a:t>
                      </a:r>
                    </a:p>
                  </a:txBody>
                  <a:tcPr/>
                </a:tc>
                <a:tc>
                  <a:txBody>
                    <a:bodyPr/>
                    <a:lstStyle/>
                    <a:p>
                      <a:r>
                        <a:t>Highly dependent on data accuracy</a:t>
                      </a:r>
                    </a:p>
                  </a:txBody>
                  <a:tcPr/>
                </a:tc>
                <a:extLst>
                  <a:ext uri="{0D108BD9-81ED-4DB2-BD59-A6C34878D82A}">
                    <a16:rowId xmlns:a16="http://schemas.microsoft.com/office/drawing/2014/main" val="10003"/>
                  </a:ext>
                </a:extLst>
              </a:tr>
              <a:tr h="753881">
                <a:tc>
                  <a:txBody>
                    <a:bodyPr/>
                    <a:lstStyle/>
                    <a:p>
                      <a:r>
                        <a:t>Facilitates coordination between departments</a:t>
                      </a:r>
                    </a:p>
                  </a:txBody>
                  <a:tcPr/>
                </a:tc>
                <a:tc>
                  <a:txBody>
                    <a:bodyPr/>
                    <a:lstStyle/>
                    <a:p>
                      <a:r>
                        <a:t>Can become rigid in rapidly changing environments</a:t>
                      </a:r>
                    </a:p>
                  </a:txBody>
                  <a:tcPr/>
                </a:tc>
                <a:extLst>
                  <a:ext uri="{0D108BD9-81ED-4DB2-BD59-A6C34878D82A}">
                    <a16:rowId xmlns:a16="http://schemas.microsoft.com/office/drawing/2014/main" val="10004"/>
                  </a:ext>
                </a:extLst>
              </a:tr>
              <a:tr h="753881">
                <a:tc>
                  <a:txBody>
                    <a:bodyPr/>
                    <a:lstStyle/>
                    <a:p>
                      <a:r>
                        <a:rPr dirty="0"/>
                        <a:t>Improves operational visibility</a:t>
                      </a:r>
                    </a:p>
                  </a:txBody>
                  <a:tcPr/>
                </a:tc>
                <a:tc>
                  <a:txBody>
                    <a:bodyPr/>
                    <a:lstStyle/>
                    <a:p>
                      <a:r>
                        <a:rPr dirty="0"/>
                        <a:t>Requires ongoing system maintenance</a:t>
                      </a:r>
                    </a:p>
                  </a:txBody>
                  <a:tcPr/>
                </a:tc>
                <a:extLst>
                  <a:ext uri="{0D108BD9-81ED-4DB2-BD59-A6C34878D82A}">
                    <a16:rowId xmlns:a16="http://schemas.microsoft.com/office/drawing/2014/main" val="10005"/>
                  </a:ext>
                </a:extLst>
              </a:tr>
            </a:tbl>
          </a:graphicData>
        </a:graphic>
      </p:graphicFrame>
      <p:sp>
        <p:nvSpPr>
          <p:cNvPr id="8" name="TextBox 7"/>
          <p:cNvSpPr txBox="1"/>
          <p:nvPr/>
        </p:nvSpPr>
        <p:spPr>
          <a:xfrm>
            <a:off x="837364" y="4882110"/>
            <a:ext cx="2212465" cy="261610"/>
          </a:xfrm>
          <a:prstGeom prst="rect">
            <a:avLst/>
          </a:prstGeom>
          <a:noFill/>
        </p:spPr>
        <p:txBody>
          <a:bodyPr wrap="none">
            <a:spAutoFit/>
          </a:bodyPr>
          <a:lstStyle/>
          <a:p>
            <a:r>
              <a:t>(Aminuddin Hamdat et al., 2024)</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16"/>
        <p:cNvGrpSpPr/>
        <p:nvPr/>
      </p:nvGrpSpPr>
      <p:grpSpPr>
        <a:xfrm>
          <a:off x="0" y="0"/>
          <a:ext cx="0" cy="0"/>
          <a:chOff x="0" y="0"/>
          <a:chExt cx="0" cy="0"/>
        </a:xfrm>
      </p:grpSpPr>
      <p:sp>
        <p:nvSpPr>
          <p:cNvPr id="418" name="Google Shape;418;p15"/>
          <p:cNvSpPr txBox="1"/>
          <p:nvPr/>
        </p:nvSpPr>
        <p:spPr>
          <a:xfrm>
            <a:off x="717400" y="256927"/>
            <a:ext cx="7723500" cy="481200"/>
          </a:xfrm>
          <a:prstGeom prst="rect">
            <a:avLst/>
          </a:prstGeom>
          <a:noFill/>
          <a:ln>
            <a:noFill/>
          </a:ln>
        </p:spPr>
        <p:txBody>
          <a:bodyPr spcFirstLastPara="1" wrap="square" lIns="91425" tIns="91425" rIns="91425" bIns="91425" anchor="ctr" anchorCtr="0">
            <a:noAutofit/>
          </a:bodyPr>
          <a:lstStyle/>
          <a:p>
            <a:r>
              <a:rPr sz="2800" dirty="0"/>
              <a:t>Comparative Analysis of MIS, DSS, and CRM </a:t>
            </a:r>
          </a:p>
        </p:txBody>
      </p:sp>
      <p:graphicFrame>
        <p:nvGraphicFramePr>
          <p:cNvPr id="2" name="Table 1"/>
          <p:cNvGraphicFramePr>
            <a:graphicFrameLocks noGrp="1"/>
          </p:cNvGraphicFramePr>
          <p:nvPr>
            <p:extLst>
              <p:ext uri="{D42A27DB-BD31-4B8C-83A1-F6EECF244321}">
                <p14:modId xmlns:p14="http://schemas.microsoft.com/office/powerpoint/2010/main" val="217252728"/>
              </p:ext>
            </p:extLst>
          </p:nvPr>
        </p:nvGraphicFramePr>
        <p:xfrm>
          <a:off x="258790" y="983411"/>
          <a:ext cx="8436635" cy="3864635"/>
        </p:xfrm>
        <a:graphic>
          <a:graphicData uri="http://schemas.openxmlformats.org/drawingml/2006/table">
            <a:tbl>
              <a:tblPr>
                <a:tableStyleId>{0660B408-B3CF-4A94-85FC-2B1E0A45F4A2}</a:tableStyleId>
              </a:tblPr>
              <a:tblGrid>
                <a:gridCol w="1687327">
                  <a:extLst>
                    <a:ext uri="{9D8B030D-6E8A-4147-A177-3AD203B41FA5}">
                      <a16:colId xmlns:a16="http://schemas.microsoft.com/office/drawing/2014/main" val="3095291543"/>
                    </a:ext>
                  </a:extLst>
                </a:gridCol>
                <a:gridCol w="1687327">
                  <a:extLst>
                    <a:ext uri="{9D8B030D-6E8A-4147-A177-3AD203B41FA5}">
                      <a16:colId xmlns:a16="http://schemas.microsoft.com/office/drawing/2014/main" val="2462747043"/>
                    </a:ext>
                  </a:extLst>
                </a:gridCol>
                <a:gridCol w="1687327">
                  <a:extLst>
                    <a:ext uri="{9D8B030D-6E8A-4147-A177-3AD203B41FA5}">
                      <a16:colId xmlns:a16="http://schemas.microsoft.com/office/drawing/2014/main" val="2529344899"/>
                    </a:ext>
                  </a:extLst>
                </a:gridCol>
                <a:gridCol w="1687327">
                  <a:extLst>
                    <a:ext uri="{9D8B030D-6E8A-4147-A177-3AD203B41FA5}">
                      <a16:colId xmlns:a16="http://schemas.microsoft.com/office/drawing/2014/main" val="707672700"/>
                    </a:ext>
                  </a:extLst>
                </a:gridCol>
                <a:gridCol w="1687327">
                  <a:extLst>
                    <a:ext uri="{9D8B030D-6E8A-4147-A177-3AD203B41FA5}">
                      <a16:colId xmlns:a16="http://schemas.microsoft.com/office/drawing/2014/main" val="2172387098"/>
                    </a:ext>
                  </a:extLst>
                </a:gridCol>
              </a:tblGrid>
              <a:tr h="254253">
                <a:tc>
                  <a:txBody>
                    <a:bodyPr/>
                    <a:lstStyle/>
                    <a:p>
                      <a:r>
                        <a:rPr lang="en-US" sz="1000"/>
                        <a:t>System</a:t>
                      </a:r>
                    </a:p>
                  </a:txBody>
                  <a:tcPr marL="67427" marR="67427" marT="33713" marB="33713" anchor="ctr"/>
                </a:tc>
                <a:tc>
                  <a:txBody>
                    <a:bodyPr/>
                    <a:lstStyle/>
                    <a:p>
                      <a:r>
                        <a:rPr lang="en-US" sz="1000"/>
                        <a:t>Primary Users</a:t>
                      </a:r>
                    </a:p>
                  </a:txBody>
                  <a:tcPr marL="67427" marR="67427" marT="33713" marB="33713" anchor="ctr"/>
                </a:tc>
                <a:tc>
                  <a:txBody>
                    <a:bodyPr/>
                    <a:lstStyle/>
                    <a:p>
                      <a:r>
                        <a:rPr lang="en-US" sz="1000"/>
                        <a:t>Decision Type</a:t>
                      </a:r>
                    </a:p>
                  </a:txBody>
                  <a:tcPr marL="67427" marR="67427" marT="33713" marB="33713" anchor="ctr"/>
                </a:tc>
                <a:tc>
                  <a:txBody>
                    <a:bodyPr/>
                    <a:lstStyle/>
                    <a:p>
                      <a:r>
                        <a:rPr lang="en-US" sz="1000"/>
                        <a:t>Strength</a:t>
                      </a:r>
                    </a:p>
                  </a:txBody>
                  <a:tcPr marL="67427" marR="67427" marT="33713" marB="33713" anchor="ctr"/>
                </a:tc>
                <a:tc>
                  <a:txBody>
                    <a:bodyPr/>
                    <a:lstStyle/>
                    <a:p>
                      <a:r>
                        <a:rPr lang="en-US" sz="1000"/>
                        <a:t>Limitation</a:t>
                      </a:r>
                    </a:p>
                  </a:txBody>
                  <a:tcPr marL="67427" marR="67427" marT="33713" marB="33713" anchor="ctr"/>
                </a:tc>
                <a:extLst>
                  <a:ext uri="{0D108BD9-81ED-4DB2-BD59-A6C34878D82A}">
                    <a16:rowId xmlns:a16="http://schemas.microsoft.com/office/drawing/2014/main" val="4168102697"/>
                  </a:ext>
                </a:extLst>
              </a:tr>
              <a:tr h="1322112">
                <a:tc>
                  <a:txBody>
                    <a:bodyPr/>
                    <a:lstStyle/>
                    <a:p>
                      <a:r>
                        <a:rPr lang="en-US" sz="1000"/>
                        <a:t>Management Information Systems (MIS)</a:t>
                      </a:r>
                    </a:p>
                  </a:txBody>
                  <a:tcPr marL="67427" marR="67427" marT="33713" marB="33713" anchor="ctr"/>
                </a:tc>
                <a:tc>
                  <a:txBody>
                    <a:bodyPr/>
                    <a:lstStyle/>
                    <a:p>
                      <a:r>
                        <a:rPr lang="en-US" sz="1000"/>
                        <a:t>Middle-level managers</a:t>
                      </a:r>
                    </a:p>
                  </a:txBody>
                  <a:tcPr marL="67427" marR="67427" marT="33713" marB="33713" anchor="ctr"/>
                </a:tc>
                <a:tc>
                  <a:txBody>
                    <a:bodyPr/>
                    <a:lstStyle/>
                    <a:p>
                      <a:r>
                        <a:rPr lang="en-US" sz="1000" dirty="0"/>
                        <a:t>Structured and routine decisions</a:t>
                      </a:r>
                    </a:p>
                  </a:txBody>
                  <a:tcPr marL="67427" marR="67427" marT="33713" marB="33713" anchor="ctr"/>
                </a:tc>
                <a:tc>
                  <a:txBody>
                    <a:bodyPr/>
                    <a:lstStyle/>
                    <a:p>
                      <a:r>
                        <a:rPr lang="en-US" sz="1000"/>
                        <a:t>Provides regular, standardised reports that support monitoring, control, and operational efficiency</a:t>
                      </a:r>
                    </a:p>
                  </a:txBody>
                  <a:tcPr marL="67427" marR="67427" marT="33713" marB="33713" anchor="ctr"/>
                </a:tc>
                <a:tc>
                  <a:txBody>
                    <a:bodyPr/>
                    <a:lstStyle/>
                    <a:p>
                      <a:r>
                        <a:rPr lang="en-US" sz="1000"/>
                        <a:t>Limited analytical capability and flexibility for unstructured or strategic decision-making</a:t>
                      </a:r>
                    </a:p>
                  </a:txBody>
                  <a:tcPr marL="67427" marR="67427" marT="33713" marB="33713" anchor="ctr"/>
                </a:tc>
                <a:extLst>
                  <a:ext uri="{0D108BD9-81ED-4DB2-BD59-A6C34878D82A}">
                    <a16:rowId xmlns:a16="http://schemas.microsoft.com/office/drawing/2014/main" val="231773749"/>
                  </a:ext>
                </a:extLst>
              </a:tr>
              <a:tr h="966158">
                <a:tc>
                  <a:txBody>
                    <a:bodyPr/>
                    <a:lstStyle/>
                    <a:p>
                      <a:r>
                        <a:rPr lang="en-US" sz="1000"/>
                        <a:t>Decision Support Systems (DSS)</a:t>
                      </a:r>
                    </a:p>
                  </a:txBody>
                  <a:tcPr marL="67427" marR="67427" marT="33713" marB="33713" anchor="ctr"/>
                </a:tc>
                <a:tc>
                  <a:txBody>
                    <a:bodyPr/>
                    <a:lstStyle/>
                    <a:p>
                      <a:r>
                        <a:rPr lang="en-US" sz="1000"/>
                        <a:t>Senior managers and analysts</a:t>
                      </a:r>
                    </a:p>
                  </a:txBody>
                  <a:tcPr marL="67427" marR="67427" marT="33713" marB="33713" anchor="ctr"/>
                </a:tc>
                <a:tc>
                  <a:txBody>
                    <a:bodyPr/>
                    <a:lstStyle/>
                    <a:p>
                      <a:r>
                        <a:rPr lang="en-US" sz="1000"/>
                        <a:t>Semi-structured and strategic decisions</a:t>
                      </a:r>
                    </a:p>
                  </a:txBody>
                  <a:tcPr marL="67427" marR="67427" marT="33713" marB="33713" anchor="ctr"/>
                </a:tc>
                <a:tc>
                  <a:txBody>
                    <a:bodyPr/>
                    <a:lstStyle/>
                    <a:p>
                      <a:r>
                        <a:rPr lang="en-US" sz="1000"/>
                        <a:t>Supports complex analysis, scenario modelling, and data-driven strategic planning</a:t>
                      </a:r>
                    </a:p>
                  </a:txBody>
                  <a:tcPr marL="67427" marR="67427" marT="33713" marB="33713" anchor="ctr"/>
                </a:tc>
                <a:tc>
                  <a:txBody>
                    <a:bodyPr/>
                    <a:lstStyle/>
                    <a:p>
                      <a:r>
                        <a:rPr lang="en-US" sz="1000"/>
                        <a:t>High dependency on data quality and analytical expertise; can be costly to implement</a:t>
                      </a:r>
                    </a:p>
                  </a:txBody>
                  <a:tcPr marL="67427" marR="67427" marT="33713" marB="33713" anchor="ctr"/>
                </a:tc>
                <a:extLst>
                  <a:ext uri="{0D108BD9-81ED-4DB2-BD59-A6C34878D82A}">
                    <a16:rowId xmlns:a16="http://schemas.microsoft.com/office/drawing/2014/main" val="3504151520"/>
                  </a:ext>
                </a:extLst>
              </a:tr>
              <a:tr h="1322112">
                <a:tc>
                  <a:txBody>
                    <a:bodyPr/>
                    <a:lstStyle/>
                    <a:p>
                      <a:r>
                        <a:rPr lang="en-US" sz="1000"/>
                        <a:t>Customer Relationship Management (CRM)</a:t>
                      </a:r>
                    </a:p>
                  </a:txBody>
                  <a:tcPr marL="67427" marR="67427" marT="33713" marB="33713" anchor="ctr"/>
                </a:tc>
                <a:tc>
                  <a:txBody>
                    <a:bodyPr/>
                    <a:lstStyle/>
                    <a:p>
                      <a:r>
                        <a:rPr lang="en-US" sz="1000"/>
                        <a:t>Marketing, sales, and customer service teams</a:t>
                      </a:r>
                    </a:p>
                  </a:txBody>
                  <a:tcPr marL="67427" marR="67427" marT="33713" marB="33713" anchor="ctr"/>
                </a:tc>
                <a:tc>
                  <a:txBody>
                    <a:bodyPr/>
                    <a:lstStyle/>
                    <a:p>
                      <a:r>
                        <a:rPr lang="en-US" sz="1000"/>
                        <a:t>Customer-focused and relationship-based decisions</a:t>
                      </a:r>
                    </a:p>
                  </a:txBody>
                  <a:tcPr marL="67427" marR="67427" marT="33713" marB="33713" anchor="ctr"/>
                </a:tc>
                <a:tc>
                  <a:txBody>
                    <a:bodyPr/>
                    <a:lstStyle/>
                    <a:p>
                      <a:r>
                        <a:rPr lang="en-US" sz="1000"/>
                        <a:t>Centralises customer data, enabling personalised communication and improved customer retention</a:t>
                      </a:r>
                    </a:p>
                  </a:txBody>
                  <a:tcPr marL="67427" marR="67427" marT="33713" marB="33713" anchor="ctr"/>
                </a:tc>
                <a:tc>
                  <a:txBody>
                    <a:bodyPr/>
                    <a:lstStyle/>
                    <a:p>
                      <a:r>
                        <a:rPr lang="en-US" sz="1000" dirty="0"/>
                        <a:t>Privacy, security, and compliance risks; high implementation and training costs</a:t>
                      </a:r>
                    </a:p>
                  </a:txBody>
                  <a:tcPr marL="67427" marR="67427" marT="33713" marB="33713" anchor="ctr"/>
                </a:tc>
                <a:extLst>
                  <a:ext uri="{0D108BD9-81ED-4DB2-BD59-A6C34878D82A}">
                    <a16:rowId xmlns:a16="http://schemas.microsoft.com/office/drawing/2014/main" val="1684700458"/>
                  </a:ext>
                </a:extLst>
              </a:tr>
            </a:tbl>
          </a:graphicData>
        </a:graphic>
      </p:graphicFrame>
    </p:spTree>
    <p:extLst>
      <p:ext uri="{BB962C8B-B14F-4D97-AF65-F5344CB8AC3E}">
        <p14:creationId xmlns:p14="http://schemas.microsoft.com/office/powerpoint/2010/main" val="38091726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16"/>
        <p:cNvGrpSpPr/>
        <p:nvPr/>
      </p:nvGrpSpPr>
      <p:grpSpPr>
        <a:xfrm>
          <a:off x="0" y="0"/>
          <a:ext cx="0" cy="0"/>
          <a:chOff x="0" y="0"/>
          <a:chExt cx="0" cy="0"/>
        </a:xfrm>
      </p:grpSpPr>
      <p:sp>
        <p:nvSpPr>
          <p:cNvPr id="92" name="Google Shape;321;p15"/>
          <p:cNvSpPr/>
          <p:nvPr/>
        </p:nvSpPr>
        <p:spPr>
          <a:xfrm>
            <a:off x="215134" y="892674"/>
            <a:ext cx="3958825" cy="3886359"/>
          </a:xfrm>
          <a:custGeom>
            <a:avLst/>
            <a:gdLst/>
            <a:ahLst/>
            <a:cxnLst/>
            <a:rect l="l" t="t" r="r" b="b"/>
            <a:pathLst>
              <a:path w="107264" h="28995" extrusionOk="0">
                <a:moveTo>
                  <a:pt x="52393" y="0"/>
                </a:moveTo>
                <a:cubicBezTo>
                  <a:pt x="28748" y="0"/>
                  <a:pt x="5005" y="642"/>
                  <a:pt x="3326" y="2304"/>
                </a:cubicBezTo>
                <a:cubicBezTo>
                  <a:pt x="1" y="5630"/>
                  <a:pt x="5163" y="27354"/>
                  <a:pt x="6936" y="27924"/>
                </a:cubicBezTo>
                <a:cubicBezTo>
                  <a:pt x="9508" y="28708"/>
                  <a:pt x="23747" y="28995"/>
                  <a:pt x="40589" y="28995"/>
                </a:cubicBezTo>
                <a:cubicBezTo>
                  <a:pt x="67309" y="28995"/>
                  <a:pt x="100579" y="28273"/>
                  <a:pt x="104192" y="27671"/>
                </a:cubicBezTo>
                <a:cubicBezTo>
                  <a:pt x="107264" y="27133"/>
                  <a:pt x="103432" y="3318"/>
                  <a:pt x="100867" y="1544"/>
                </a:cubicBezTo>
                <a:cubicBezTo>
                  <a:pt x="99584" y="642"/>
                  <a:pt x="76038" y="0"/>
                  <a:pt x="52393" y="0"/>
                </a:cubicBezTo>
                <a:close/>
              </a:path>
            </a:pathLst>
          </a:custGeom>
          <a:solidFill>
            <a:srgbClr val="EFEFE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8" name="Google Shape;418;p15"/>
          <p:cNvSpPr txBox="1"/>
          <p:nvPr/>
        </p:nvSpPr>
        <p:spPr>
          <a:xfrm>
            <a:off x="1884218" y="223040"/>
            <a:ext cx="6407540" cy="481200"/>
          </a:xfrm>
          <a:prstGeom prst="rect">
            <a:avLst/>
          </a:prstGeom>
          <a:noFill/>
          <a:ln>
            <a:noFill/>
          </a:ln>
        </p:spPr>
        <p:txBody>
          <a:bodyPr spcFirstLastPara="1" wrap="square" lIns="91425" tIns="91425" rIns="91425" bIns="91425" anchor="ctr" anchorCtr="0">
            <a:noAutofit/>
          </a:bodyPr>
          <a:lstStyle/>
          <a:p>
            <a:r>
              <a:rPr sz="2800" dirty="0"/>
              <a:t>Decision Support Systems (DSS)</a:t>
            </a:r>
          </a:p>
        </p:txBody>
      </p:sp>
      <p:sp>
        <p:nvSpPr>
          <p:cNvPr id="424" name="Google Shape;424;p15"/>
          <p:cNvSpPr txBox="1"/>
          <p:nvPr/>
        </p:nvSpPr>
        <p:spPr>
          <a:xfrm>
            <a:off x="568258" y="775722"/>
            <a:ext cx="3061642" cy="4367778"/>
          </a:xfrm>
          <a:prstGeom prst="rect">
            <a:avLst/>
          </a:prstGeom>
          <a:noFill/>
          <a:ln>
            <a:noFill/>
          </a:ln>
        </p:spPr>
        <p:txBody>
          <a:bodyPr spcFirstLastPara="1" wrap="square" lIns="91425" tIns="91425" rIns="91425" bIns="91425" anchor="t" anchorCtr="0">
            <a:noAutofit/>
          </a:bodyPr>
          <a:lstStyle/>
          <a:p>
            <a:pPr marL="285750" indent="-285750">
              <a:buFont typeface="Arial" panose="020B0604020202020204" pitchFamily="34" charset="0"/>
              <a:buChar char="•"/>
            </a:pPr>
            <a:r>
              <a:rPr sz="1600" dirty="0"/>
              <a:t>Supports semi-structured decisions</a:t>
            </a:r>
          </a:p>
          <a:p>
            <a:pPr marL="285750" indent="-285750">
              <a:buFont typeface="Arial" panose="020B0604020202020204" pitchFamily="34" charset="0"/>
              <a:buChar char="•"/>
            </a:pPr>
            <a:r>
              <a:rPr sz="1600" dirty="0"/>
              <a:t>Uses data models and analytics</a:t>
            </a:r>
          </a:p>
          <a:p>
            <a:pPr marL="285750" indent="-285750">
              <a:buFont typeface="Arial" panose="020B0604020202020204" pitchFamily="34" charset="0"/>
              <a:buChar char="•"/>
            </a:pPr>
            <a:r>
              <a:rPr sz="1600" dirty="0"/>
              <a:t>Combines internal and external data</a:t>
            </a:r>
          </a:p>
          <a:p>
            <a:pPr marL="285750" indent="-285750">
              <a:buFont typeface="Arial" panose="020B0604020202020204" pitchFamily="34" charset="0"/>
              <a:buChar char="•"/>
            </a:pPr>
            <a:r>
              <a:rPr sz="1600" dirty="0"/>
              <a:t>Enhances strategic planning</a:t>
            </a:r>
          </a:p>
          <a:p>
            <a:pPr marL="285750" indent="-285750">
              <a:buFont typeface="Arial" panose="020B0604020202020204" pitchFamily="34" charset="0"/>
              <a:buChar char="•"/>
            </a:pPr>
            <a:r>
              <a:rPr sz="1600" dirty="0"/>
              <a:t>Improves managerial judgement</a:t>
            </a:r>
          </a:p>
          <a:p>
            <a:pPr marL="285750" indent="-285750">
              <a:buFont typeface="Arial" panose="020B0604020202020204" pitchFamily="34" charset="0"/>
              <a:buChar char="•"/>
            </a:pPr>
            <a:r>
              <a:rPr sz="1600" dirty="0"/>
              <a:t>Requires high-quality data</a:t>
            </a:r>
          </a:p>
          <a:p>
            <a:pPr marL="285750" indent="-285750">
              <a:buFont typeface="Arial" panose="020B0604020202020204" pitchFamily="34" charset="0"/>
              <a:buChar char="•"/>
            </a:pPr>
            <a:r>
              <a:rPr sz="1600" dirty="0"/>
              <a:t>Big analytical skills are needed.</a:t>
            </a:r>
          </a:p>
          <a:p>
            <a:pPr marL="285750" indent="-285750">
              <a:buFont typeface="Arial" panose="020B0604020202020204" pitchFamily="34" charset="0"/>
              <a:buChar char="•"/>
            </a:pPr>
            <a:r>
              <a:rPr sz="1600" dirty="0"/>
              <a:t>Exorbitant implementation costs and maintenance costs.</a:t>
            </a:r>
          </a:p>
          <a:p>
            <a:pPr marL="285750" indent="-285750">
              <a:buFont typeface="Arial" panose="020B0604020202020204" pitchFamily="34" charset="0"/>
              <a:buChar char="•"/>
            </a:pPr>
            <a:r>
              <a:rPr sz="1600" dirty="0"/>
              <a:t>(Wang &amp; Wang, 2022)</a:t>
            </a:r>
          </a:p>
          <a:p>
            <a:endParaRPr dirty="0"/>
          </a:p>
        </p:txBody>
      </p:sp>
      <p:sp>
        <p:nvSpPr>
          <p:cNvPr id="93" name="Google Shape;322;p15"/>
          <p:cNvSpPr/>
          <p:nvPr/>
        </p:nvSpPr>
        <p:spPr>
          <a:xfrm>
            <a:off x="3350982" y="1042122"/>
            <a:ext cx="822977" cy="3736911"/>
          </a:xfrm>
          <a:custGeom>
            <a:avLst/>
            <a:gdLst/>
            <a:ahLst/>
            <a:cxnLst/>
            <a:rect l="l" t="t" r="r" b="b"/>
            <a:pathLst>
              <a:path w="19604" h="27553" extrusionOk="0">
                <a:moveTo>
                  <a:pt x="8393" y="1"/>
                </a:moveTo>
                <a:cubicBezTo>
                  <a:pt x="6683" y="6113"/>
                  <a:pt x="4371" y="22137"/>
                  <a:pt x="1" y="27553"/>
                </a:cubicBezTo>
                <a:cubicBezTo>
                  <a:pt x="8551" y="27299"/>
                  <a:pt x="14917" y="27014"/>
                  <a:pt x="16532" y="26729"/>
                </a:cubicBezTo>
                <a:cubicBezTo>
                  <a:pt x="19604" y="26222"/>
                  <a:pt x="15772" y="2471"/>
                  <a:pt x="13207" y="697"/>
                </a:cubicBezTo>
                <a:cubicBezTo>
                  <a:pt x="12858" y="444"/>
                  <a:pt x="11117" y="222"/>
                  <a:pt x="8393" y="1"/>
                </a:cubicBezTo>
                <a:close/>
              </a:path>
            </a:pathLst>
          </a:custGeom>
          <a:solidFill>
            <a:srgbClr val="CECEC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34410" y="1511485"/>
            <a:ext cx="4868526" cy="2066293"/>
          </a:xfrm>
          <a:prstGeom prst="rect">
            <a:avLst/>
          </a:prstGeom>
        </p:spPr>
      </p:pic>
    </p:spTree>
    <p:extLst>
      <p:ext uri="{BB962C8B-B14F-4D97-AF65-F5344CB8AC3E}">
        <p14:creationId xmlns:p14="http://schemas.microsoft.com/office/powerpoint/2010/main" val="36073028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16"/>
        <p:cNvGrpSpPr/>
        <p:nvPr/>
      </p:nvGrpSpPr>
      <p:grpSpPr>
        <a:xfrm>
          <a:off x="0" y="0"/>
          <a:ext cx="0" cy="0"/>
          <a:chOff x="0" y="0"/>
          <a:chExt cx="0" cy="0"/>
        </a:xfrm>
      </p:grpSpPr>
      <p:sp>
        <p:nvSpPr>
          <p:cNvPr id="92" name="Google Shape;321;p15"/>
          <p:cNvSpPr/>
          <p:nvPr/>
        </p:nvSpPr>
        <p:spPr>
          <a:xfrm>
            <a:off x="3605842" y="1025830"/>
            <a:ext cx="4929269" cy="3994744"/>
          </a:xfrm>
          <a:custGeom>
            <a:avLst/>
            <a:gdLst/>
            <a:ahLst/>
            <a:cxnLst/>
            <a:rect l="l" t="t" r="r" b="b"/>
            <a:pathLst>
              <a:path w="107264" h="28995" extrusionOk="0">
                <a:moveTo>
                  <a:pt x="52393" y="0"/>
                </a:moveTo>
                <a:cubicBezTo>
                  <a:pt x="28748" y="0"/>
                  <a:pt x="5005" y="642"/>
                  <a:pt x="3326" y="2304"/>
                </a:cubicBezTo>
                <a:cubicBezTo>
                  <a:pt x="1" y="5630"/>
                  <a:pt x="5163" y="27354"/>
                  <a:pt x="6936" y="27924"/>
                </a:cubicBezTo>
                <a:cubicBezTo>
                  <a:pt x="9508" y="28708"/>
                  <a:pt x="23747" y="28995"/>
                  <a:pt x="40589" y="28995"/>
                </a:cubicBezTo>
                <a:cubicBezTo>
                  <a:pt x="67309" y="28995"/>
                  <a:pt x="100579" y="28273"/>
                  <a:pt x="104192" y="27671"/>
                </a:cubicBezTo>
                <a:cubicBezTo>
                  <a:pt x="107264" y="27133"/>
                  <a:pt x="103432" y="3318"/>
                  <a:pt x="100867" y="1544"/>
                </a:cubicBezTo>
                <a:cubicBezTo>
                  <a:pt x="99584" y="642"/>
                  <a:pt x="76038" y="0"/>
                  <a:pt x="52393" y="0"/>
                </a:cubicBezTo>
                <a:close/>
              </a:path>
            </a:pathLst>
          </a:custGeom>
          <a:solidFill>
            <a:srgbClr val="EFEFE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8" name="Google Shape;418;p15"/>
          <p:cNvSpPr txBox="1"/>
          <p:nvPr/>
        </p:nvSpPr>
        <p:spPr>
          <a:xfrm>
            <a:off x="710250" y="238975"/>
            <a:ext cx="7723500" cy="481200"/>
          </a:xfrm>
          <a:prstGeom prst="rect">
            <a:avLst/>
          </a:prstGeom>
          <a:noFill/>
          <a:ln>
            <a:noFill/>
          </a:ln>
        </p:spPr>
        <p:txBody>
          <a:bodyPr spcFirstLastPara="1" wrap="square" lIns="91425" tIns="91425" rIns="91425" bIns="91425" anchor="ctr" anchorCtr="0">
            <a:noAutofit/>
          </a:bodyPr>
          <a:lstStyle/>
          <a:p>
            <a:r>
              <a:rPr sz="2800" dirty="0"/>
              <a:t>Customer Relationship Management (CRM)</a:t>
            </a:r>
          </a:p>
        </p:txBody>
      </p:sp>
      <p:sp>
        <p:nvSpPr>
          <p:cNvPr id="424" name="Google Shape;424;p15"/>
          <p:cNvSpPr txBox="1"/>
          <p:nvPr/>
        </p:nvSpPr>
        <p:spPr>
          <a:xfrm>
            <a:off x="4058720" y="1190447"/>
            <a:ext cx="3567032" cy="532800"/>
          </a:xfrm>
          <a:prstGeom prst="rect">
            <a:avLst/>
          </a:prstGeom>
          <a:noFill/>
          <a:ln>
            <a:noFill/>
          </a:ln>
        </p:spPr>
        <p:txBody>
          <a:bodyPr spcFirstLastPara="1" wrap="square" lIns="91425" tIns="91425" rIns="91425" bIns="91425" anchor="t" anchorCtr="0">
            <a:noAutofit/>
          </a:bodyPr>
          <a:lstStyle/>
          <a:p>
            <a:pPr marL="285750" indent="-285750">
              <a:buFont typeface="Arial" panose="020B0604020202020204" pitchFamily="34" charset="0"/>
              <a:buChar char="•"/>
            </a:pPr>
            <a:r>
              <a:rPr sz="1600" dirty="0" err="1"/>
              <a:t>Centralises</a:t>
            </a:r>
            <a:r>
              <a:rPr sz="1600" dirty="0"/>
              <a:t> customer data</a:t>
            </a:r>
          </a:p>
          <a:p>
            <a:pPr marL="285750" indent="-285750">
              <a:buFont typeface="Arial" panose="020B0604020202020204" pitchFamily="34" charset="0"/>
              <a:buChar char="•"/>
            </a:pPr>
            <a:r>
              <a:rPr sz="1600" dirty="0"/>
              <a:t>Supports marketing and sales activities</a:t>
            </a:r>
          </a:p>
          <a:p>
            <a:pPr marL="285750" indent="-285750">
              <a:buFont typeface="Arial" panose="020B0604020202020204" pitchFamily="34" charset="0"/>
              <a:buChar char="•"/>
            </a:pPr>
            <a:r>
              <a:rPr sz="1600" dirty="0"/>
              <a:t>Enables </a:t>
            </a:r>
            <a:r>
              <a:rPr sz="1600" dirty="0" err="1"/>
              <a:t>personalised</a:t>
            </a:r>
            <a:r>
              <a:rPr sz="1600" dirty="0"/>
              <a:t> communication</a:t>
            </a:r>
          </a:p>
          <a:p>
            <a:pPr marL="285750" indent="-285750">
              <a:buFont typeface="Arial" panose="020B0604020202020204" pitchFamily="34" charset="0"/>
              <a:buChar char="•"/>
            </a:pPr>
            <a:r>
              <a:rPr sz="1600" dirty="0"/>
              <a:t>Improves customer retention</a:t>
            </a:r>
          </a:p>
          <a:p>
            <a:pPr marL="285750" indent="-285750">
              <a:buFont typeface="Arial" panose="020B0604020202020204" pitchFamily="34" charset="0"/>
              <a:buChar char="•"/>
            </a:pPr>
            <a:r>
              <a:rPr sz="1600" dirty="0"/>
              <a:t>Enhances customer experience</a:t>
            </a:r>
          </a:p>
          <a:p>
            <a:pPr marL="285750" indent="-285750">
              <a:buFont typeface="Arial" panose="020B0604020202020204" pitchFamily="34" charset="0"/>
              <a:buChar char="•"/>
            </a:pPr>
            <a:r>
              <a:rPr sz="1600" dirty="0"/>
              <a:t>Raises privacy and security concerns (Stefanov et al., 2023)</a:t>
            </a:r>
          </a:p>
          <a:p>
            <a:pPr marL="285750" indent="-285750">
              <a:buFont typeface="Arial" panose="020B0604020202020204" pitchFamily="34" charset="0"/>
              <a:buChar char="•"/>
            </a:pPr>
            <a:r>
              <a:rPr sz="1600" dirty="0"/>
              <a:t>Large implementation and training expenses.</a:t>
            </a:r>
          </a:p>
          <a:p>
            <a:pPr marL="285750" indent="-285750">
              <a:buFont typeface="Arial" panose="020B0604020202020204" pitchFamily="34" charset="0"/>
              <a:buChar char="•"/>
            </a:pPr>
            <a:r>
              <a:rPr sz="1600" dirty="0"/>
              <a:t>The risk of excessive gathering of personal information.</a:t>
            </a:r>
          </a:p>
          <a:p>
            <a:endParaRPr dirty="0"/>
          </a:p>
        </p:txBody>
      </p:sp>
      <p:sp>
        <p:nvSpPr>
          <p:cNvPr id="93" name="Google Shape;322;p15"/>
          <p:cNvSpPr/>
          <p:nvPr/>
        </p:nvSpPr>
        <p:spPr>
          <a:xfrm>
            <a:off x="7625752" y="1155940"/>
            <a:ext cx="909360" cy="3864634"/>
          </a:xfrm>
          <a:custGeom>
            <a:avLst/>
            <a:gdLst/>
            <a:ahLst/>
            <a:cxnLst/>
            <a:rect l="l" t="t" r="r" b="b"/>
            <a:pathLst>
              <a:path w="19604" h="27553" extrusionOk="0">
                <a:moveTo>
                  <a:pt x="8393" y="1"/>
                </a:moveTo>
                <a:cubicBezTo>
                  <a:pt x="6683" y="6113"/>
                  <a:pt x="4371" y="22137"/>
                  <a:pt x="1" y="27553"/>
                </a:cubicBezTo>
                <a:cubicBezTo>
                  <a:pt x="8551" y="27299"/>
                  <a:pt x="14917" y="27014"/>
                  <a:pt x="16532" y="26729"/>
                </a:cubicBezTo>
                <a:cubicBezTo>
                  <a:pt x="19604" y="26222"/>
                  <a:pt x="15772" y="2471"/>
                  <a:pt x="13207" y="697"/>
                </a:cubicBezTo>
                <a:cubicBezTo>
                  <a:pt x="12858" y="444"/>
                  <a:pt x="11117" y="222"/>
                  <a:pt x="8393" y="1"/>
                </a:cubicBezTo>
                <a:close/>
              </a:path>
            </a:pathLst>
          </a:custGeom>
          <a:solidFill>
            <a:srgbClr val="CECEC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2698" y="1362975"/>
            <a:ext cx="2926663" cy="2926663"/>
          </a:xfrm>
          <a:prstGeom prst="rect">
            <a:avLst/>
          </a:prstGeom>
        </p:spPr>
      </p:pic>
    </p:spTree>
    <p:extLst>
      <p:ext uri="{BB962C8B-B14F-4D97-AF65-F5344CB8AC3E}">
        <p14:creationId xmlns:p14="http://schemas.microsoft.com/office/powerpoint/2010/main" val="27815686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16"/>
        <p:cNvGrpSpPr/>
        <p:nvPr/>
      </p:nvGrpSpPr>
      <p:grpSpPr>
        <a:xfrm>
          <a:off x="0" y="0"/>
          <a:ext cx="0" cy="0"/>
          <a:chOff x="0" y="0"/>
          <a:chExt cx="0" cy="0"/>
        </a:xfrm>
      </p:grpSpPr>
      <p:sp>
        <p:nvSpPr>
          <p:cNvPr id="92" name="Google Shape;321;p15"/>
          <p:cNvSpPr/>
          <p:nvPr/>
        </p:nvSpPr>
        <p:spPr>
          <a:xfrm>
            <a:off x="3933645" y="1025830"/>
            <a:ext cx="4507255" cy="3994744"/>
          </a:xfrm>
          <a:custGeom>
            <a:avLst/>
            <a:gdLst/>
            <a:ahLst/>
            <a:cxnLst/>
            <a:rect l="l" t="t" r="r" b="b"/>
            <a:pathLst>
              <a:path w="107264" h="28995" extrusionOk="0">
                <a:moveTo>
                  <a:pt x="52393" y="0"/>
                </a:moveTo>
                <a:cubicBezTo>
                  <a:pt x="28748" y="0"/>
                  <a:pt x="5005" y="642"/>
                  <a:pt x="3326" y="2304"/>
                </a:cubicBezTo>
                <a:cubicBezTo>
                  <a:pt x="1" y="5630"/>
                  <a:pt x="5163" y="27354"/>
                  <a:pt x="6936" y="27924"/>
                </a:cubicBezTo>
                <a:cubicBezTo>
                  <a:pt x="9508" y="28708"/>
                  <a:pt x="23747" y="28995"/>
                  <a:pt x="40589" y="28995"/>
                </a:cubicBezTo>
                <a:cubicBezTo>
                  <a:pt x="67309" y="28995"/>
                  <a:pt x="100579" y="28273"/>
                  <a:pt x="104192" y="27671"/>
                </a:cubicBezTo>
                <a:cubicBezTo>
                  <a:pt x="107264" y="27133"/>
                  <a:pt x="103432" y="3318"/>
                  <a:pt x="100867" y="1544"/>
                </a:cubicBezTo>
                <a:cubicBezTo>
                  <a:pt x="99584" y="642"/>
                  <a:pt x="76038" y="0"/>
                  <a:pt x="52393" y="0"/>
                </a:cubicBezTo>
                <a:close/>
              </a:path>
            </a:pathLst>
          </a:custGeom>
          <a:solidFill>
            <a:srgbClr val="EFEFE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8" name="Google Shape;418;p15"/>
          <p:cNvSpPr txBox="1"/>
          <p:nvPr/>
        </p:nvSpPr>
        <p:spPr>
          <a:xfrm>
            <a:off x="710250" y="210457"/>
            <a:ext cx="7723500" cy="481200"/>
          </a:xfrm>
          <a:prstGeom prst="rect">
            <a:avLst/>
          </a:prstGeom>
          <a:noFill/>
          <a:ln>
            <a:noFill/>
          </a:ln>
        </p:spPr>
        <p:txBody>
          <a:bodyPr spcFirstLastPara="1" wrap="square" lIns="91425" tIns="91425" rIns="91425" bIns="91425" anchor="ctr" anchorCtr="0">
            <a:noAutofit/>
          </a:bodyPr>
          <a:lstStyle/>
          <a:p>
            <a:r>
              <a:rPr sz="2800" dirty="0"/>
              <a:t>Information Systems Across Decision Levels</a:t>
            </a:r>
          </a:p>
        </p:txBody>
      </p:sp>
      <p:sp>
        <p:nvSpPr>
          <p:cNvPr id="424" name="Google Shape;424;p15"/>
          <p:cNvSpPr txBox="1"/>
          <p:nvPr/>
        </p:nvSpPr>
        <p:spPr>
          <a:xfrm>
            <a:off x="4192749" y="1155940"/>
            <a:ext cx="3567032" cy="1707332"/>
          </a:xfrm>
          <a:prstGeom prst="rect">
            <a:avLst/>
          </a:prstGeom>
          <a:noFill/>
          <a:ln>
            <a:noFill/>
          </a:ln>
        </p:spPr>
        <p:txBody>
          <a:bodyPr spcFirstLastPara="1" wrap="square" lIns="91425" tIns="91425" rIns="91425" bIns="91425" anchor="t" anchorCtr="0">
            <a:noAutofit/>
          </a:bodyPr>
          <a:lstStyle/>
          <a:p>
            <a:pPr marL="285750" indent="-285750">
              <a:buFont typeface="Arial" panose="020B0604020202020204" pitchFamily="34" charset="0"/>
              <a:buChar char="•"/>
            </a:pPr>
            <a:r>
              <a:rPr sz="1600" dirty="0"/>
              <a:t>Operation level: Transaction Processing Systems (TPS).</a:t>
            </a:r>
          </a:p>
          <a:p>
            <a:pPr marL="285750" indent="-285750">
              <a:buFont typeface="Arial" panose="020B0604020202020204" pitchFamily="34" charset="0"/>
              <a:buChar char="•"/>
            </a:pPr>
            <a:r>
              <a:rPr sz="1600" dirty="0"/>
              <a:t>Managerial level: Control and monitoring MIS.</a:t>
            </a:r>
          </a:p>
          <a:p>
            <a:pPr marL="285750" indent="-285750">
              <a:buFont typeface="Arial" panose="020B0604020202020204" pitchFamily="34" charset="0"/>
              <a:buChar char="•"/>
            </a:pPr>
            <a:r>
              <a:rPr sz="1600" dirty="0"/>
              <a:t>Strategic level: BI and DSS of long-term planning(</a:t>
            </a:r>
            <a:r>
              <a:rPr sz="1600" dirty="0" err="1"/>
              <a:t>Alasiri</a:t>
            </a:r>
            <a:r>
              <a:rPr sz="1600" dirty="0"/>
              <a:t> &amp; Salameh, 2020).</a:t>
            </a:r>
          </a:p>
        </p:txBody>
      </p:sp>
      <p:sp>
        <p:nvSpPr>
          <p:cNvPr id="93" name="Google Shape;322;p15"/>
          <p:cNvSpPr/>
          <p:nvPr/>
        </p:nvSpPr>
        <p:spPr>
          <a:xfrm>
            <a:off x="7625752" y="1155940"/>
            <a:ext cx="909360" cy="3864634"/>
          </a:xfrm>
          <a:custGeom>
            <a:avLst/>
            <a:gdLst/>
            <a:ahLst/>
            <a:cxnLst/>
            <a:rect l="l" t="t" r="r" b="b"/>
            <a:pathLst>
              <a:path w="19604" h="27553" extrusionOk="0">
                <a:moveTo>
                  <a:pt x="8393" y="1"/>
                </a:moveTo>
                <a:cubicBezTo>
                  <a:pt x="6683" y="6113"/>
                  <a:pt x="4371" y="22137"/>
                  <a:pt x="1" y="27553"/>
                </a:cubicBezTo>
                <a:cubicBezTo>
                  <a:pt x="8551" y="27299"/>
                  <a:pt x="14917" y="27014"/>
                  <a:pt x="16532" y="26729"/>
                </a:cubicBezTo>
                <a:cubicBezTo>
                  <a:pt x="19604" y="26222"/>
                  <a:pt x="15772" y="2471"/>
                  <a:pt x="13207" y="697"/>
                </a:cubicBezTo>
                <a:cubicBezTo>
                  <a:pt x="12858" y="444"/>
                  <a:pt x="11117" y="222"/>
                  <a:pt x="8393" y="1"/>
                </a:cubicBezTo>
                <a:close/>
              </a:path>
            </a:pathLst>
          </a:custGeom>
          <a:solidFill>
            <a:srgbClr val="CECEC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t="13564"/>
          <a:stretch/>
        </p:blipFill>
        <p:spPr>
          <a:xfrm>
            <a:off x="201038" y="1159897"/>
            <a:ext cx="3186512" cy="11655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1923" y="2789765"/>
            <a:ext cx="2800350" cy="16287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0500704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16"/>
        <p:cNvGrpSpPr/>
        <p:nvPr/>
      </p:nvGrpSpPr>
      <p:grpSpPr>
        <a:xfrm>
          <a:off x="0" y="0"/>
          <a:ext cx="0" cy="0"/>
          <a:chOff x="0" y="0"/>
          <a:chExt cx="0" cy="0"/>
        </a:xfrm>
      </p:grpSpPr>
      <p:sp>
        <p:nvSpPr>
          <p:cNvPr id="92" name="Google Shape;321;p15"/>
          <p:cNvSpPr/>
          <p:nvPr/>
        </p:nvSpPr>
        <p:spPr>
          <a:xfrm>
            <a:off x="263078" y="892675"/>
            <a:ext cx="4619473" cy="4076140"/>
          </a:xfrm>
          <a:custGeom>
            <a:avLst/>
            <a:gdLst/>
            <a:ahLst/>
            <a:cxnLst/>
            <a:rect l="l" t="t" r="r" b="b"/>
            <a:pathLst>
              <a:path w="107264" h="28995" extrusionOk="0">
                <a:moveTo>
                  <a:pt x="52393" y="0"/>
                </a:moveTo>
                <a:cubicBezTo>
                  <a:pt x="28748" y="0"/>
                  <a:pt x="5005" y="642"/>
                  <a:pt x="3326" y="2304"/>
                </a:cubicBezTo>
                <a:cubicBezTo>
                  <a:pt x="1" y="5630"/>
                  <a:pt x="5163" y="27354"/>
                  <a:pt x="6936" y="27924"/>
                </a:cubicBezTo>
                <a:cubicBezTo>
                  <a:pt x="9508" y="28708"/>
                  <a:pt x="23747" y="28995"/>
                  <a:pt x="40589" y="28995"/>
                </a:cubicBezTo>
                <a:cubicBezTo>
                  <a:pt x="67309" y="28995"/>
                  <a:pt x="100579" y="28273"/>
                  <a:pt x="104192" y="27671"/>
                </a:cubicBezTo>
                <a:cubicBezTo>
                  <a:pt x="107264" y="27133"/>
                  <a:pt x="103432" y="3318"/>
                  <a:pt x="100867" y="1544"/>
                </a:cubicBezTo>
                <a:cubicBezTo>
                  <a:pt x="99584" y="642"/>
                  <a:pt x="76038" y="0"/>
                  <a:pt x="52393" y="0"/>
                </a:cubicBezTo>
                <a:close/>
              </a:path>
            </a:pathLst>
          </a:custGeom>
          <a:solidFill>
            <a:srgbClr val="EFEFE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418" name="Google Shape;418;p15"/>
          <p:cNvSpPr txBox="1"/>
          <p:nvPr/>
        </p:nvSpPr>
        <p:spPr>
          <a:xfrm>
            <a:off x="1708726" y="256927"/>
            <a:ext cx="6732173" cy="481200"/>
          </a:xfrm>
          <a:prstGeom prst="rect">
            <a:avLst/>
          </a:prstGeom>
          <a:noFill/>
          <a:ln>
            <a:noFill/>
          </a:ln>
        </p:spPr>
        <p:txBody>
          <a:bodyPr spcFirstLastPara="1" wrap="square" lIns="91425" tIns="91425" rIns="91425" bIns="91425" anchor="ctr" anchorCtr="0">
            <a:noAutofit/>
          </a:bodyPr>
          <a:lstStyle/>
          <a:p>
            <a:r>
              <a:rPr sz="2800" dirty="0"/>
              <a:t>Comparative Analysis of Systems</a:t>
            </a:r>
          </a:p>
        </p:txBody>
      </p:sp>
      <p:sp>
        <p:nvSpPr>
          <p:cNvPr id="424" name="Google Shape;424;p15"/>
          <p:cNvSpPr txBox="1"/>
          <p:nvPr/>
        </p:nvSpPr>
        <p:spPr>
          <a:xfrm>
            <a:off x="574698" y="1077657"/>
            <a:ext cx="3496969" cy="3808915"/>
          </a:xfrm>
          <a:prstGeom prst="rect">
            <a:avLst/>
          </a:prstGeom>
          <a:noFill/>
          <a:ln>
            <a:noFill/>
          </a:ln>
        </p:spPr>
        <p:txBody>
          <a:bodyPr spcFirstLastPara="1" wrap="square" lIns="91425" tIns="91425" rIns="91425" bIns="91425" anchor="t" anchorCtr="0">
            <a:noAutofit/>
          </a:bodyPr>
          <a:lstStyle/>
          <a:p>
            <a:pPr marL="285750" indent="-285750">
              <a:buFont typeface="Arial" panose="020B0604020202020204" pitchFamily="34" charset="0"/>
              <a:buChar char="•"/>
            </a:pPr>
            <a:r>
              <a:rPr sz="1600" dirty="0"/>
              <a:t>MIS: operational control and reporting</a:t>
            </a:r>
          </a:p>
          <a:p>
            <a:pPr marL="285750" indent="-285750">
              <a:buFont typeface="Arial" panose="020B0604020202020204" pitchFamily="34" charset="0"/>
              <a:buChar char="•"/>
            </a:pPr>
            <a:r>
              <a:rPr sz="1600" dirty="0"/>
              <a:t>DSS: analytical and strategic support</a:t>
            </a:r>
          </a:p>
          <a:p>
            <a:pPr marL="285750" indent="-285750">
              <a:buFont typeface="Arial" panose="020B0604020202020204" pitchFamily="34" charset="0"/>
              <a:buChar char="•"/>
            </a:pPr>
            <a:r>
              <a:rPr sz="1600" dirty="0"/>
              <a:t>CRM: customer-focused information management</a:t>
            </a:r>
          </a:p>
          <a:p>
            <a:pPr marL="285750" indent="-285750">
              <a:buFont typeface="Arial" panose="020B0604020202020204" pitchFamily="34" charset="0"/>
              <a:buChar char="•"/>
            </a:pPr>
            <a:r>
              <a:rPr sz="1600" dirty="0"/>
              <a:t>Different users and decision levels</a:t>
            </a:r>
          </a:p>
          <a:p>
            <a:pPr marL="285750" indent="-285750">
              <a:buFont typeface="Arial" panose="020B0604020202020204" pitchFamily="34" charset="0"/>
              <a:buChar char="•"/>
            </a:pPr>
            <a:r>
              <a:rPr sz="1600" dirty="0"/>
              <a:t>Complementary, not standalone systems</a:t>
            </a:r>
          </a:p>
          <a:p>
            <a:pPr marL="285750" indent="-285750">
              <a:buFont typeface="Arial" panose="020B0604020202020204" pitchFamily="34" charset="0"/>
              <a:buChar char="•"/>
            </a:pPr>
            <a:r>
              <a:rPr sz="1600" dirty="0"/>
              <a:t>Integration </a:t>
            </a:r>
            <a:r>
              <a:rPr sz="1600" dirty="0" err="1"/>
              <a:t>maximises</a:t>
            </a:r>
            <a:r>
              <a:rPr sz="1600" dirty="0"/>
              <a:t> value</a:t>
            </a:r>
          </a:p>
          <a:p>
            <a:pPr marL="285750" indent="-285750">
              <a:buFont typeface="Arial" panose="020B0604020202020204" pitchFamily="34" charset="0"/>
              <a:buChar char="•"/>
            </a:pPr>
            <a:r>
              <a:rPr sz="1600" dirty="0"/>
              <a:t>(Mattke et al., 2022)</a:t>
            </a:r>
          </a:p>
        </p:txBody>
      </p:sp>
      <p:sp>
        <p:nvSpPr>
          <p:cNvPr id="93" name="Google Shape;322;p15"/>
          <p:cNvSpPr/>
          <p:nvPr/>
        </p:nvSpPr>
        <p:spPr>
          <a:xfrm>
            <a:off x="3947962" y="1090425"/>
            <a:ext cx="934589" cy="3680639"/>
          </a:xfrm>
          <a:custGeom>
            <a:avLst/>
            <a:gdLst/>
            <a:ahLst/>
            <a:cxnLst/>
            <a:rect l="l" t="t" r="r" b="b"/>
            <a:pathLst>
              <a:path w="19604" h="27553" extrusionOk="0">
                <a:moveTo>
                  <a:pt x="8393" y="1"/>
                </a:moveTo>
                <a:cubicBezTo>
                  <a:pt x="6683" y="6113"/>
                  <a:pt x="4371" y="22137"/>
                  <a:pt x="1" y="27553"/>
                </a:cubicBezTo>
                <a:cubicBezTo>
                  <a:pt x="8551" y="27299"/>
                  <a:pt x="14917" y="27014"/>
                  <a:pt x="16532" y="26729"/>
                </a:cubicBezTo>
                <a:cubicBezTo>
                  <a:pt x="19604" y="26222"/>
                  <a:pt x="15772" y="2471"/>
                  <a:pt x="13207" y="697"/>
                </a:cubicBezTo>
                <a:cubicBezTo>
                  <a:pt x="12858" y="444"/>
                  <a:pt x="11117" y="222"/>
                  <a:pt x="8393" y="1"/>
                </a:cubicBezTo>
                <a:close/>
              </a:path>
            </a:pathLst>
          </a:custGeom>
          <a:solidFill>
            <a:srgbClr val="CECEC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t="9512" r="3378"/>
          <a:stretch/>
        </p:blipFill>
        <p:spPr>
          <a:xfrm>
            <a:off x="5032376" y="1077658"/>
            <a:ext cx="2724175" cy="1465231"/>
          </a:xfrm>
          <a:prstGeom prst="rect">
            <a:avLst/>
          </a:prstGeom>
          <a:ln>
            <a:noFill/>
          </a:ln>
          <a:effectLst>
            <a:outerShdw blurRad="190500" algn="tl" rotWithShape="0">
              <a:srgbClr val="000000">
                <a:alpha val="70000"/>
              </a:srgbClr>
            </a:outerShdw>
          </a:effectLst>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18382" y="3027989"/>
            <a:ext cx="2619375" cy="174307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2815596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16"/>
        <p:cNvGrpSpPr/>
        <p:nvPr/>
      </p:nvGrpSpPr>
      <p:grpSpPr>
        <a:xfrm>
          <a:off x="0" y="0"/>
          <a:ext cx="0" cy="0"/>
          <a:chOff x="0" y="0"/>
          <a:chExt cx="0" cy="0"/>
        </a:xfrm>
      </p:grpSpPr>
      <p:sp>
        <p:nvSpPr>
          <p:cNvPr id="92" name="Google Shape;321;p15"/>
          <p:cNvSpPr/>
          <p:nvPr/>
        </p:nvSpPr>
        <p:spPr>
          <a:xfrm>
            <a:off x="4576286" y="1012951"/>
            <a:ext cx="3958825" cy="3710630"/>
          </a:xfrm>
          <a:custGeom>
            <a:avLst/>
            <a:gdLst/>
            <a:ahLst/>
            <a:cxnLst/>
            <a:rect l="l" t="t" r="r" b="b"/>
            <a:pathLst>
              <a:path w="107264" h="28995" extrusionOk="0">
                <a:moveTo>
                  <a:pt x="52393" y="0"/>
                </a:moveTo>
                <a:cubicBezTo>
                  <a:pt x="28748" y="0"/>
                  <a:pt x="5005" y="642"/>
                  <a:pt x="3326" y="2304"/>
                </a:cubicBezTo>
                <a:cubicBezTo>
                  <a:pt x="1" y="5630"/>
                  <a:pt x="5163" y="27354"/>
                  <a:pt x="6936" y="27924"/>
                </a:cubicBezTo>
                <a:cubicBezTo>
                  <a:pt x="9508" y="28708"/>
                  <a:pt x="23747" y="28995"/>
                  <a:pt x="40589" y="28995"/>
                </a:cubicBezTo>
                <a:cubicBezTo>
                  <a:pt x="67309" y="28995"/>
                  <a:pt x="100579" y="28273"/>
                  <a:pt x="104192" y="27671"/>
                </a:cubicBezTo>
                <a:cubicBezTo>
                  <a:pt x="107264" y="27133"/>
                  <a:pt x="103432" y="3318"/>
                  <a:pt x="100867" y="1544"/>
                </a:cubicBezTo>
                <a:cubicBezTo>
                  <a:pt x="99584" y="642"/>
                  <a:pt x="76038" y="0"/>
                  <a:pt x="52393" y="0"/>
                </a:cubicBezTo>
                <a:close/>
              </a:path>
            </a:pathLst>
          </a:custGeom>
          <a:solidFill>
            <a:srgbClr val="EFEFE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418" name="Google Shape;418;p15"/>
          <p:cNvSpPr txBox="1"/>
          <p:nvPr/>
        </p:nvSpPr>
        <p:spPr>
          <a:xfrm>
            <a:off x="1420500" y="227858"/>
            <a:ext cx="7723500" cy="481200"/>
          </a:xfrm>
          <a:prstGeom prst="rect">
            <a:avLst/>
          </a:prstGeom>
          <a:noFill/>
          <a:ln>
            <a:noFill/>
          </a:ln>
        </p:spPr>
        <p:txBody>
          <a:bodyPr spcFirstLastPara="1" wrap="square" lIns="91425" tIns="91425" rIns="91425" bIns="91425" anchor="ctr" anchorCtr="0">
            <a:noAutofit/>
          </a:bodyPr>
          <a:lstStyle/>
          <a:p>
            <a:r>
              <a:rPr sz="2800" dirty="0"/>
              <a:t>Ethical and Legal Considerations</a:t>
            </a:r>
          </a:p>
        </p:txBody>
      </p:sp>
      <p:sp>
        <p:nvSpPr>
          <p:cNvPr id="424" name="Google Shape;424;p15"/>
          <p:cNvSpPr txBox="1"/>
          <p:nvPr/>
        </p:nvSpPr>
        <p:spPr>
          <a:xfrm>
            <a:off x="4873077" y="1216418"/>
            <a:ext cx="3231138" cy="532800"/>
          </a:xfrm>
          <a:prstGeom prst="rect">
            <a:avLst/>
          </a:prstGeom>
          <a:noFill/>
          <a:ln>
            <a:noFill/>
          </a:ln>
        </p:spPr>
        <p:txBody>
          <a:bodyPr spcFirstLastPara="1" wrap="square" lIns="91425" tIns="91425" rIns="91425" bIns="91425" anchor="t" anchorCtr="0">
            <a:noAutofit/>
          </a:bodyPr>
          <a:lstStyle/>
          <a:p>
            <a:pPr marL="285750" indent="-285750">
              <a:buFont typeface="Arial" panose="020B0604020202020204" pitchFamily="34" charset="0"/>
              <a:buChar char="•"/>
            </a:pPr>
            <a:r>
              <a:rPr sz="1600" dirty="0"/>
              <a:t>Data privacy and GDPR compliance</a:t>
            </a:r>
          </a:p>
          <a:p>
            <a:pPr marL="285750" indent="-285750">
              <a:buFont typeface="Arial" panose="020B0604020202020204" pitchFamily="34" charset="0"/>
              <a:buChar char="•"/>
            </a:pPr>
            <a:r>
              <a:rPr sz="1600" dirty="0"/>
              <a:t>Risk of data breaches</a:t>
            </a:r>
          </a:p>
          <a:p>
            <a:pPr marL="285750" indent="-285750">
              <a:buFont typeface="Arial" panose="020B0604020202020204" pitchFamily="34" charset="0"/>
              <a:buChar char="•"/>
            </a:pPr>
            <a:r>
              <a:rPr sz="1600" dirty="0"/>
              <a:t>Ethical use of customer data</a:t>
            </a:r>
          </a:p>
          <a:p>
            <a:pPr marL="285750" indent="-285750">
              <a:buFont typeface="Arial" panose="020B0604020202020204" pitchFamily="34" charset="0"/>
              <a:buChar char="•"/>
            </a:pPr>
            <a:r>
              <a:rPr sz="1600" dirty="0"/>
              <a:t>AI decision-making bias</a:t>
            </a:r>
          </a:p>
          <a:p>
            <a:pPr marL="285750" indent="-285750">
              <a:buFont typeface="Arial" panose="020B0604020202020204" pitchFamily="34" charset="0"/>
              <a:buChar char="•"/>
            </a:pPr>
            <a:r>
              <a:rPr sz="1600" dirty="0"/>
              <a:t>Employee monitoring concerns (Taherdoost, 2023)</a:t>
            </a:r>
          </a:p>
          <a:p>
            <a:pPr marL="285750" indent="-285750">
              <a:buFont typeface="Arial" panose="020B0604020202020204" pitchFamily="34" charset="0"/>
              <a:buChar char="•"/>
            </a:pPr>
            <a:r>
              <a:rPr sz="1600" dirty="0"/>
              <a:t>Need for governance frameworks</a:t>
            </a:r>
          </a:p>
          <a:p>
            <a:pPr marL="285750" indent="-285750">
              <a:buFont typeface="Arial" panose="020B0604020202020204" pitchFamily="34" charset="0"/>
              <a:buChar char="•"/>
            </a:pPr>
            <a:r>
              <a:rPr sz="1600" dirty="0"/>
              <a:t>Data ownership and consent</a:t>
            </a:r>
          </a:p>
          <a:p>
            <a:pPr marL="285750" indent="-285750">
              <a:buFont typeface="Arial" panose="020B0604020202020204" pitchFamily="34" charset="0"/>
              <a:buChar char="•"/>
            </a:pPr>
            <a:r>
              <a:rPr sz="1600" dirty="0"/>
              <a:t>Algorithmic transparency</a:t>
            </a:r>
          </a:p>
          <a:p>
            <a:pPr marL="285750" indent="-285750">
              <a:buFont typeface="Arial" panose="020B0604020202020204" pitchFamily="34" charset="0"/>
              <a:buChar char="•"/>
            </a:pPr>
            <a:r>
              <a:rPr sz="1600" dirty="0"/>
              <a:t>Surveillance vs productivity balance</a:t>
            </a:r>
          </a:p>
          <a:p>
            <a:endParaRPr dirty="0"/>
          </a:p>
        </p:txBody>
      </p:sp>
      <p:sp>
        <p:nvSpPr>
          <p:cNvPr id="93" name="Google Shape;322;p15"/>
          <p:cNvSpPr/>
          <p:nvPr/>
        </p:nvSpPr>
        <p:spPr>
          <a:xfrm>
            <a:off x="7712134" y="1155940"/>
            <a:ext cx="822977" cy="3561183"/>
          </a:xfrm>
          <a:custGeom>
            <a:avLst/>
            <a:gdLst/>
            <a:ahLst/>
            <a:cxnLst/>
            <a:rect l="l" t="t" r="r" b="b"/>
            <a:pathLst>
              <a:path w="19604" h="27553" extrusionOk="0">
                <a:moveTo>
                  <a:pt x="8393" y="1"/>
                </a:moveTo>
                <a:cubicBezTo>
                  <a:pt x="6683" y="6113"/>
                  <a:pt x="4371" y="22137"/>
                  <a:pt x="1" y="27553"/>
                </a:cubicBezTo>
                <a:cubicBezTo>
                  <a:pt x="8551" y="27299"/>
                  <a:pt x="14917" y="27014"/>
                  <a:pt x="16532" y="26729"/>
                </a:cubicBezTo>
                <a:cubicBezTo>
                  <a:pt x="19604" y="26222"/>
                  <a:pt x="15772" y="2471"/>
                  <a:pt x="13207" y="697"/>
                </a:cubicBezTo>
                <a:cubicBezTo>
                  <a:pt x="12858" y="444"/>
                  <a:pt x="11117" y="222"/>
                  <a:pt x="8393" y="1"/>
                </a:cubicBezTo>
                <a:close/>
              </a:path>
            </a:pathLst>
          </a:custGeom>
          <a:solidFill>
            <a:srgbClr val="CECEC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6338" y="822521"/>
            <a:ext cx="2143125" cy="2143125"/>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40226" y="3079110"/>
            <a:ext cx="2752725" cy="1657350"/>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5437284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16"/>
        <p:cNvGrpSpPr/>
        <p:nvPr/>
      </p:nvGrpSpPr>
      <p:grpSpPr>
        <a:xfrm>
          <a:off x="0" y="0"/>
          <a:ext cx="0" cy="0"/>
          <a:chOff x="0" y="0"/>
          <a:chExt cx="0" cy="0"/>
        </a:xfrm>
      </p:grpSpPr>
      <p:sp>
        <p:nvSpPr>
          <p:cNvPr id="92" name="Google Shape;321;p15"/>
          <p:cNvSpPr/>
          <p:nvPr/>
        </p:nvSpPr>
        <p:spPr>
          <a:xfrm>
            <a:off x="4576286" y="1012951"/>
            <a:ext cx="3958825" cy="3710630"/>
          </a:xfrm>
          <a:custGeom>
            <a:avLst/>
            <a:gdLst/>
            <a:ahLst/>
            <a:cxnLst/>
            <a:rect l="l" t="t" r="r" b="b"/>
            <a:pathLst>
              <a:path w="107264" h="28995" extrusionOk="0">
                <a:moveTo>
                  <a:pt x="52393" y="0"/>
                </a:moveTo>
                <a:cubicBezTo>
                  <a:pt x="28748" y="0"/>
                  <a:pt x="5005" y="642"/>
                  <a:pt x="3326" y="2304"/>
                </a:cubicBezTo>
                <a:cubicBezTo>
                  <a:pt x="1" y="5630"/>
                  <a:pt x="5163" y="27354"/>
                  <a:pt x="6936" y="27924"/>
                </a:cubicBezTo>
                <a:cubicBezTo>
                  <a:pt x="9508" y="28708"/>
                  <a:pt x="23747" y="28995"/>
                  <a:pt x="40589" y="28995"/>
                </a:cubicBezTo>
                <a:cubicBezTo>
                  <a:pt x="67309" y="28995"/>
                  <a:pt x="100579" y="28273"/>
                  <a:pt x="104192" y="27671"/>
                </a:cubicBezTo>
                <a:cubicBezTo>
                  <a:pt x="107264" y="27133"/>
                  <a:pt x="103432" y="3318"/>
                  <a:pt x="100867" y="1544"/>
                </a:cubicBezTo>
                <a:cubicBezTo>
                  <a:pt x="99584" y="642"/>
                  <a:pt x="76038" y="0"/>
                  <a:pt x="52393" y="0"/>
                </a:cubicBezTo>
                <a:close/>
              </a:path>
            </a:pathLst>
          </a:custGeom>
          <a:solidFill>
            <a:srgbClr val="EFEFE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418" name="Google Shape;418;p15"/>
          <p:cNvSpPr txBox="1"/>
          <p:nvPr/>
        </p:nvSpPr>
        <p:spPr>
          <a:xfrm>
            <a:off x="1394690" y="260912"/>
            <a:ext cx="7043345" cy="351396"/>
          </a:xfrm>
          <a:prstGeom prst="rect">
            <a:avLst/>
          </a:prstGeom>
          <a:noFill/>
          <a:ln>
            <a:noFill/>
          </a:ln>
        </p:spPr>
        <p:txBody>
          <a:bodyPr spcFirstLastPara="1" wrap="square" lIns="91425" tIns="91425" rIns="91425" bIns="91425" anchor="ctr" anchorCtr="0">
            <a:noAutofit/>
          </a:bodyPr>
          <a:lstStyle/>
          <a:p>
            <a:r>
              <a:rPr sz="2800" dirty="0"/>
              <a:t>Mitigation Strategies and Governance Frameworks </a:t>
            </a:r>
          </a:p>
        </p:txBody>
      </p:sp>
      <p:sp>
        <p:nvSpPr>
          <p:cNvPr id="424" name="Google Shape;424;p15"/>
          <p:cNvSpPr txBox="1"/>
          <p:nvPr/>
        </p:nvSpPr>
        <p:spPr>
          <a:xfrm>
            <a:off x="4873077" y="1216418"/>
            <a:ext cx="3231138" cy="532800"/>
          </a:xfrm>
          <a:prstGeom prst="rect">
            <a:avLst/>
          </a:prstGeom>
          <a:noFill/>
          <a:ln>
            <a:noFill/>
          </a:ln>
        </p:spPr>
        <p:txBody>
          <a:bodyPr spcFirstLastPara="1" wrap="square" lIns="91425" tIns="91425" rIns="91425" bIns="91425" anchor="t" anchorCtr="0">
            <a:noAutofit/>
          </a:bodyPr>
          <a:lstStyle/>
          <a:p>
            <a:pPr marL="285750" indent="-285750">
              <a:buFont typeface="Arial" panose="020B0604020202020204" pitchFamily="34" charset="0"/>
              <a:buChar char="•"/>
            </a:pPr>
            <a:r>
              <a:rPr sz="1600" dirty="0"/>
              <a:t>Data policies in conformity to GDPR</a:t>
            </a:r>
          </a:p>
          <a:p>
            <a:pPr marL="285750" indent="-285750">
              <a:buFont typeface="Arial" panose="020B0604020202020204" pitchFamily="34" charset="0"/>
              <a:buChar char="•"/>
            </a:pPr>
            <a:r>
              <a:rPr sz="1600" dirty="0"/>
              <a:t>Role-based access controls</a:t>
            </a:r>
          </a:p>
          <a:p>
            <a:pPr marL="285750" indent="-285750">
              <a:buFont typeface="Arial" panose="020B0604020202020204" pitchFamily="34" charset="0"/>
              <a:buChar char="•"/>
            </a:pPr>
            <a:r>
              <a:rPr sz="1600" dirty="0"/>
              <a:t>AI decisions being controlled by humans.</a:t>
            </a:r>
          </a:p>
          <a:p>
            <a:pPr marL="285750" indent="-285750">
              <a:buFont typeface="Arial" panose="020B0604020202020204" pitchFamily="34" charset="0"/>
              <a:buChar char="•"/>
            </a:pPr>
            <a:r>
              <a:rPr sz="1600" dirty="0"/>
              <a:t>Regular system audits</a:t>
            </a:r>
          </a:p>
        </p:txBody>
      </p:sp>
      <p:sp>
        <p:nvSpPr>
          <p:cNvPr id="93" name="Google Shape;322;p15"/>
          <p:cNvSpPr/>
          <p:nvPr/>
        </p:nvSpPr>
        <p:spPr>
          <a:xfrm>
            <a:off x="7712134" y="1155940"/>
            <a:ext cx="822977" cy="3561183"/>
          </a:xfrm>
          <a:custGeom>
            <a:avLst/>
            <a:gdLst/>
            <a:ahLst/>
            <a:cxnLst/>
            <a:rect l="l" t="t" r="r" b="b"/>
            <a:pathLst>
              <a:path w="19604" h="27553" extrusionOk="0">
                <a:moveTo>
                  <a:pt x="8393" y="1"/>
                </a:moveTo>
                <a:cubicBezTo>
                  <a:pt x="6683" y="6113"/>
                  <a:pt x="4371" y="22137"/>
                  <a:pt x="1" y="27553"/>
                </a:cubicBezTo>
                <a:cubicBezTo>
                  <a:pt x="8551" y="27299"/>
                  <a:pt x="14917" y="27014"/>
                  <a:pt x="16532" y="26729"/>
                </a:cubicBezTo>
                <a:cubicBezTo>
                  <a:pt x="19604" y="26222"/>
                  <a:pt x="15772" y="2471"/>
                  <a:pt x="13207" y="697"/>
                </a:cubicBezTo>
                <a:cubicBezTo>
                  <a:pt x="12858" y="444"/>
                  <a:pt x="11117" y="222"/>
                  <a:pt x="8393" y="1"/>
                </a:cubicBezTo>
                <a:close/>
              </a:path>
            </a:pathLst>
          </a:custGeom>
          <a:solidFill>
            <a:srgbClr val="CECEC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0537" y="915984"/>
            <a:ext cx="2543012" cy="195692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5143" y="3176587"/>
            <a:ext cx="3733800" cy="12287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9937066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16"/>
        <p:cNvGrpSpPr/>
        <p:nvPr/>
      </p:nvGrpSpPr>
      <p:grpSpPr>
        <a:xfrm>
          <a:off x="0" y="0"/>
          <a:ext cx="0" cy="0"/>
          <a:chOff x="0" y="0"/>
          <a:chExt cx="0" cy="0"/>
        </a:xfrm>
      </p:grpSpPr>
      <p:sp>
        <p:nvSpPr>
          <p:cNvPr id="92" name="Google Shape;321;p15"/>
          <p:cNvSpPr/>
          <p:nvPr/>
        </p:nvSpPr>
        <p:spPr>
          <a:xfrm>
            <a:off x="0" y="892675"/>
            <a:ext cx="3958825" cy="3710630"/>
          </a:xfrm>
          <a:custGeom>
            <a:avLst/>
            <a:gdLst/>
            <a:ahLst/>
            <a:cxnLst/>
            <a:rect l="l" t="t" r="r" b="b"/>
            <a:pathLst>
              <a:path w="107264" h="28995" extrusionOk="0">
                <a:moveTo>
                  <a:pt x="52393" y="0"/>
                </a:moveTo>
                <a:cubicBezTo>
                  <a:pt x="28748" y="0"/>
                  <a:pt x="5005" y="642"/>
                  <a:pt x="3326" y="2304"/>
                </a:cubicBezTo>
                <a:cubicBezTo>
                  <a:pt x="1" y="5630"/>
                  <a:pt x="5163" y="27354"/>
                  <a:pt x="6936" y="27924"/>
                </a:cubicBezTo>
                <a:cubicBezTo>
                  <a:pt x="9508" y="28708"/>
                  <a:pt x="23747" y="28995"/>
                  <a:pt x="40589" y="28995"/>
                </a:cubicBezTo>
                <a:cubicBezTo>
                  <a:pt x="67309" y="28995"/>
                  <a:pt x="100579" y="28273"/>
                  <a:pt x="104192" y="27671"/>
                </a:cubicBezTo>
                <a:cubicBezTo>
                  <a:pt x="107264" y="27133"/>
                  <a:pt x="103432" y="3318"/>
                  <a:pt x="100867" y="1544"/>
                </a:cubicBezTo>
                <a:cubicBezTo>
                  <a:pt x="99584" y="642"/>
                  <a:pt x="76038" y="0"/>
                  <a:pt x="52393" y="0"/>
                </a:cubicBezTo>
                <a:close/>
              </a:path>
            </a:pathLst>
          </a:custGeom>
          <a:solidFill>
            <a:srgbClr val="EFEFE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8" name="Google Shape;418;p15"/>
          <p:cNvSpPr txBox="1"/>
          <p:nvPr/>
        </p:nvSpPr>
        <p:spPr>
          <a:xfrm>
            <a:off x="1634835" y="208237"/>
            <a:ext cx="6950543" cy="481200"/>
          </a:xfrm>
          <a:prstGeom prst="rect">
            <a:avLst/>
          </a:prstGeom>
          <a:noFill/>
          <a:ln>
            <a:noFill/>
          </a:ln>
        </p:spPr>
        <p:txBody>
          <a:bodyPr spcFirstLastPara="1" wrap="square" lIns="91425" tIns="91425" rIns="91425" bIns="91425" anchor="ctr" anchorCtr="0">
            <a:noAutofit/>
          </a:bodyPr>
          <a:lstStyle/>
          <a:p>
            <a:r>
              <a:rPr sz="2800" dirty="0" err="1"/>
              <a:t>Gymshark</a:t>
            </a:r>
            <a:r>
              <a:rPr sz="2800" dirty="0"/>
              <a:t> as a Real-World Example</a:t>
            </a:r>
          </a:p>
        </p:txBody>
      </p:sp>
      <p:sp>
        <p:nvSpPr>
          <p:cNvPr id="424" name="Google Shape;424;p15"/>
          <p:cNvSpPr txBox="1"/>
          <p:nvPr/>
        </p:nvSpPr>
        <p:spPr>
          <a:xfrm>
            <a:off x="246896" y="897352"/>
            <a:ext cx="3061642" cy="532800"/>
          </a:xfrm>
          <a:prstGeom prst="rect">
            <a:avLst/>
          </a:prstGeom>
          <a:noFill/>
          <a:ln>
            <a:noFill/>
          </a:ln>
        </p:spPr>
        <p:txBody>
          <a:bodyPr spcFirstLastPara="1" wrap="square" lIns="91425" tIns="91425" rIns="91425" bIns="91425" anchor="t" anchorCtr="0">
            <a:noAutofit/>
          </a:bodyPr>
          <a:lstStyle/>
          <a:p>
            <a:pPr marL="285750" indent="-285750">
              <a:buFont typeface="Arial" panose="020B0604020202020204" pitchFamily="34" charset="0"/>
              <a:buChar char="•"/>
            </a:pPr>
            <a:r>
              <a:rPr sz="1600" dirty="0"/>
              <a:t>Rapidly growing UK-based business</a:t>
            </a:r>
          </a:p>
          <a:p>
            <a:pPr marL="285750" indent="-285750">
              <a:buFont typeface="Arial" panose="020B0604020202020204" pitchFamily="34" charset="0"/>
              <a:buChar char="•"/>
            </a:pPr>
            <a:r>
              <a:rPr sz="1600" dirty="0"/>
              <a:t>Heavy reliance on digital systems</a:t>
            </a:r>
          </a:p>
          <a:p>
            <a:pPr marL="285750" indent="-285750">
              <a:buFont typeface="Arial" panose="020B0604020202020204" pitchFamily="34" charset="0"/>
              <a:buChar char="•"/>
            </a:pPr>
            <a:r>
              <a:rPr sz="1600" dirty="0"/>
              <a:t>Use of CRM for customer engagement</a:t>
            </a:r>
          </a:p>
          <a:p>
            <a:pPr marL="285750" indent="-285750">
              <a:buFont typeface="Arial" panose="020B0604020202020204" pitchFamily="34" charset="0"/>
              <a:buChar char="•"/>
            </a:pPr>
            <a:r>
              <a:rPr sz="1600" dirty="0"/>
              <a:t>Analytics to support decision-making</a:t>
            </a:r>
          </a:p>
          <a:p>
            <a:pPr marL="285750" indent="-285750">
              <a:buFont typeface="Arial" panose="020B0604020202020204" pitchFamily="34" charset="0"/>
              <a:buChar char="•"/>
            </a:pPr>
            <a:r>
              <a:rPr sz="1600" dirty="0"/>
              <a:t>Challenges of data scalability</a:t>
            </a:r>
          </a:p>
          <a:p>
            <a:pPr marL="285750" indent="-285750">
              <a:buFont typeface="Arial" panose="020B0604020202020204" pitchFamily="34" charset="0"/>
              <a:buChar char="•"/>
            </a:pPr>
            <a:r>
              <a:rPr sz="1600" dirty="0"/>
              <a:t>Importance of ethical data handling</a:t>
            </a:r>
          </a:p>
          <a:p>
            <a:pPr marL="285750" indent="-285750">
              <a:buFont typeface="Arial" panose="020B0604020202020204" pitchFamily="34" charset="0"/>
              <a:buChar char="•"/>
            </a:pPr>
            <a:r>
              <a:rPr sz="1600" dirty="0"/>
              <a:t>(Kowsar &amp; Rahman, 2022)</a:t>
            </a:r>
          </a:p>
        </p:txBody>
      </p:sp>
      <p:sp>
        <p:nvSpPr>
          <p:cNvPr id="93" name="Google Shape;322;p15"/>
          <p:cNvSpPr/>
          <p:nvPr/>
        </p:nvSpPr>
        <p:spPr>
          <a:xfrm>
            <a:off x="3143945" y="967398"/>
            <a:ext cx="822977" cy="3561183"/>
          </a:xfrm>
          <a:custGeom>
            <a:avLst/>
            <a:gdLst/>
            <a:ahLst/>
            <a:cxnLst/>
            <a:rect l="l" t="t" r="r" b="b"/>
            <a:pathLst>
              <a:path w="19604" h="27553" extrusionOk="0">
                <a:moveTo>
                  <a:pt x="8393" y="1"/>
                </a:moveTo>
                <a:cubicBezTo>
                  <a:pt x="6683" y="6113"/>
                  <a:pt x="4371" y="22137"/>
                  <a:pt x="1" y="27553"/>
                </a:cubicBezTo>
                <a:cubicBezTo>
                  <a:pt x="8551" y="27299"/>
                  <a:pt x="14917" y="27014"/>
                  <a:pt x="16532" y="26729"/>
                </a:cubicBezTo>
                <a:cubicBezTo>
                  <a:pt x="19604" y="26222"/>
                  <a:pt x="15772" y="2471"/>
                  <a:pt x="13207" y="697"/>
                </a:cubicBezTo>
                <a:cubicBezTo>
                  <a:pt x="12858" y="444"/>
                  <a:pt x="11117" y="222"/>
                  <a:pt x="8393" y="1"/>
                </a:cubicBezTo>
                <a:close/>
              </a:path>
            </a:pathLst>
          </a:custGeom>
          <a:solidFill>
            <a:srgbClr val="CECEC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45270" y="1147789"/>
            <a:ext cx="2857500" cy="1600200"/>
          </a:xfrm>
          <a:prstGeom prst="rect">
            <a:avLst/>
          </a:prstGeom>
          <a:ln>
            <a:noFill/>
          </a:ln>
          <a:effectLst>
            <a:outerShdw blurRad="190500" algn="tl" rotWithShape="0">
              <a:srgbClr val="000000">
                <a:alpha val="70000"/>
              </a:srgbClr>
            </a:outerShdw>
          </a:effectLst>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70779" y="3003103"/>
            <a:ext cx="2514600" cy="181927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8851423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16"/>
        <p:cNvGrpSpPr/>
        <p:nvPr/>
      </p:nvGrpSpPr>
      <p:grpSpPr>
        <a:xfrm>
          <a:off x="0" y="0"/>
          <a:ext cx="0" cy="0"/>
          <a:chOff x="0" y="0"/>
          <a:chExt cx="0" cy="0"/>
        </a:xfrm>
      </p:grpSpPr>
      <p:sp>
        <p:nvSpPr>
          <p:cNvPr id="92" name="Google Shape;321;p15"/>
          <p:cNvSpPr/>
          <p:nvPr/>
        </p:nvSpPr>
        <p:spPr>
          <a:xfrm>
            <a:off x="0" y="892675"/>
            <a:ext cx="3958825" cy="3710630"/>
          </a:xfrm>
          <a:custGeom>
            <a:avLst/>
            <a:gdLst/>
            <a:ahLst/>
            <a:cxnLst/>
            <a:rect l="l" t="t" r="r" b="b"/>
            <a:pathLst>
              <a:path w="107264" h="28995" extrusionOk="0">
                <a:moveTo>
                  <a:pt x="52393" y="0"/>
                </a:moveTo>
                <a:cubicBezTo>
                  <a:pt x="28748" y="0"/>
                  <a:pt x="5005" y="642"/>
                  <a:pt x="3326" y="2304"/>
                </a:cubicBezTo>
                <a:cubicBezTo>
                  <a:pt x="1" y="5630"/>
                  <a:pt x="5163" y="27354"/>
                  <a:pt x="6936" y="27924"/>
                </a:cubicBezTo>
                <a:cubicBezTo>
                  <a:pt x="9508" y="28708"/>
                  <a:pt x="23747" y="28995"/>
                  <a:pt x="40589" y="28995"/>
                </a:cubicBezTo>
                <a:cubicBezTo>
                  <a:pt x="67309" y="28995"/>
                  <a:pt x="100579" y="28273"/>
                  <a:pt x="104192" y="27671"/>
                </a:cubicBezTo>
                <a:cubicBezTo>
                  <a:pt x="107264" y="27133"/>
                  <a:pt x="103432" y="3318"/>
                  <a:pt x="100867" y="1544"/>
                </a:cubicBezTo>
                <a:cubicBezTo>
                  <a:pt x="99584" y="642"/>
                  <a:pt x="76038" y="0"/>
                  <a:pt x="52393" y="0"/>
                </a:cubicBezTo>
                <a:close/>
              </a:path>
            </a:pathLst>
          </a:custGeom>
          <a:solidFill>
            <a:srgbClr val="EFEFE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8" name="Google Shape;418;p15"/>
          <p:cNvSpPr txBox="1"/>
          <p:nvPr/>
        </p:nvSpPr>
        <p:spPr>
          <a:xfrm>
            <a:off x="1385454" y="218290"/>
            <a:ext cx="7055445" cy="321905"/>
          </a:xfrm>
          <a:prstGeom prst="rect">
            <a:avLst/>
          </a:prstGeom>
          <a:noFill/>
          <a:ln>
            <a:noFill/>
          </a:ln>
        </p:spPr>
        <p:txBody>
          <a:bodyPr spcFirstLastPara="1" wrap="square" lIns="91425" tIns="91425" rIns="91425" bIns="91425" anchor="ctr" anchorCtr="0">
            <a:noAutofit/>
          </a:bodyPr>
          <a:lstStyle/>
          <a:p>
            <a:r>
              <a:rPr sz="2800" dirty="0" err="1"/>
              <a:t>Gymshark</a:t>
            </a:r>
            <a:r>
              <a:rPr sz="2800" dirty="0"/>
              <a:t> – Impact of Information Systems on Performance </a:t>
            </a:r>
          </a:p>
        </p:txBody>
      </p:sp>
      <p:sp>
        <p:nvSpPr>
          <p:cNvPr id="424" name="Google Shape;424;p15"/>
          <p:cNvSpPr txBox="1"/>
          <p:nvPr/>
        </p:nvSpPr>
        <p:spPr>
          <a:xfrm>
            <a:off x="246896" y="897352"/>
            <a:ext cx="3061642" cy="4246148"/>
          </a:xfrm>
          <a:prstGeom prst="rect">
            <a:avLst/>
          </a:prstGeom>
          <a:noFill/>
          <a:ln>
            <a:noFill/>
          </a:ln>
        </p:spPr>
        <p:txBody>
          <a:bodyPr spcFirstLastPara="1" wrap="square" lIns="91425" tIns="91425" rIns="91425" bIns="91425" anchor="t" anchorCtr="0">
            <a:noAutofit/>
          </a:bodyPr>
          <a:lstStyle/>
          <a:p>
            <a:pPr marL="285750" indent="-285750">
              <a:buFont typeface="Arial" panose="020B0604020202020204" pitchFamily="34" charset="0"/>
              <a:buChar char="•"/>
            </a:pPr>
            <a:r>
              <a:rPr sz="1600" dirty="0"/>
              <a:t>Quicker decision-making with the use of analytics.</a:t>
            </a:r>
          </a:p>
          <a:p>
            <a:pPr marL="285750" indent="-285750">
              <a:buFont typeface="Arial" panose="020B0604020202020204" pitchFamily="34" charset="0"/>
              <a:buChar char="•"/>
            </a:pPr>
            <a:r>
              <a:rPr sz="1600" dirty="0"/>
              <a:t>Improved customer relationship through CRM </a:t>
            </a:r>
          </a:p>
          <a:p>
            <a:pPr marL="285750" indent="-285750">
              <a:buFont typeface="Arial" panose="020B0604020202020204" pitchFamily="34" charset="0"/>
              <a:buChar char="•"/>
            </a:pPr>
            <a:r>
              <a:rPr sz="1600" dirty="0"/>
              <a:t>Difficulties in expanding data</a:t>
            </a:r>
          </a:p>
          <a:p>
            <a:pPr marL="285750" indent="-285750">
              <a:buFont typeface="Arial" panose="020B0604020202020204" pitchFamily="34" charset="0"/>
              <a:buChar char="•"/>
            </a:pPr>
            <a:r>
              <a:rPr sz="1600" dirty="0"/>
              <a:t>(Zhang et al., 2023)</a:t>
            </a:r>
          </a:p>
        </p:txBody>
      </p:sp>
      <p:sp>
        <p:nvSpPr>
          <p:cNvPr id="93" name="Google Shape;322;p15"/>
          <p:cNvSpPr/>
          <p:nvPr/>
        </p:nvSpPr>
        <p:spPr>
          <a:xfrm>
            <a:off x="3135848" y="958162"/>
            <a:ext cx="822977" cy="3561183"/>
          </a:xfrm>
          <a:custGeom>
            <a:avLst/>
            <a:gdLst/>
            <a:ahLst/>
            <a:cxnLst/>
            <a:rect l="l" t="t" r="r" b="b"/>
            <a:pathLst>
              <a:path w="19604" h="27553" extrusionOk="0">
                <a:moveTo>
                  <a:pt x="8393" y="1"/>
                </a:moveTo>
                <a:cubicBezTo>
                  <a:pt x="6683" y="6113"/>
                  <a:pt x="4371" y="22137"/>
                  <a:pt x="1" y="27553"/>
                </a:cubicBezTo>
                <a:cubicBezTo>
                  <a:pt x="8551" y="27299"/>
                  <a:pt x="14917" y="27014"/>
                  <a:pt x="16532" y="26729"/>
                </a:cubicBezTo>
                <a:cubicBezTo>
                  <a:pt x="19604" y="26222"/>
                  <a:pt x="15772" y="2471"/>
                  <a:pt x="13207" y="697"/>
                </a:cubicBezTo>
                <a:cubicBezTo>
                  <a:pt x="12858" y="444"/>
                  <a:pt x="11117" y="222"/>
                  <a:pt x="8393" y="1"/>
                </a:cubicBezTo>
                <a:close/>
              </a:path>
            </a:pathLst>
          </a:custGeom>
          <a:solidFill>
            <a:srgbClr val="CECEC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05721" y="1084386"/>
            <a:ext cx="2562225" cy="17811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06745" y="2626596"/>
            <a:ext cx="1962150" cy="23241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123800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16"/>
        <p:cNvGrpSpPr/>
        <p:nvPr/>
      </p:nvGrpSpPr>
      <p:grpSpPr>
        <a:xfrm>
          <a:off x="0" y="0"/>
          <a:ext cx="0" cy="0"/>
          <a:chOff x="0" y="0"/>
          <a:chExt cx="0" cy="0"/>
        </a:xfrm>
      </p:grpSpPr>
      <p:sp>
        <p:nvSpPr>
          <p:cNvPr id="92" name="Google Shape;321;p15"/>
          <p:cNvSpPr/>
          <p:nvPr/>
        </p:nvSpPr>
        <p:spPr>
          <a:xfrm>
            <a:off x="-1" y="842272"/>
            <a:ext cx="3395407" cy="2649074"/>
          </a:xfrm>
          <a:custGeom>
            <a:avLst/>
            <a:gdLst/>
            <a:ahLst/>
            <a:cxnLst/>
            <a:rect l="l" t="t" r="r" b="b"/>
            <a:pathLst>
              <a:path w="107264" h="28995" extrusionOk="0">
                <a:moveTo>
                  <a:pt x="52393" y="0"/>
                </a:moveTo>
                <a:cubicBezTo>
                  <a:pt x="28748" y="0"/>
                  <a:pt x="5005" y="642"/>
                  <a:pt x="3326" y="2304"/>
                </a:cubicBezTo>
                <a:cubicBezTo>
                  <a:pt x="1" y="5630"/>
                  <a:pt x="5163" y="27354"/>
                  <a:pt x="6936" y="27924"/>
                </a:cubicBezTo>
                <a:cubicBezTo>
                  <a:pt x="9508" y="28708"/>
                  <a:pt x="23747" y="28995"/>
                  <a:pt x="40589" y="28995"/>
                </a:cubicBezTo>
                <a:cubicBezTo>
                  <a:pt x="67309" y="28995"/>
                  <a:pt x="100579" y="28273"/>
                  <a:pt x="104192" y="27671"/>
                </a:cubicBezTo>
                <a:cubicBezTo>
                  <a:pt x="107264" y="27133"/>
                  <a:pt x="103432" y="3318"/>
                  <a:pt x="100867" y="1544"/>
                </a:cubicBezTo>
                <a:cubicBezTo>
                  <a:pt x="99584" y="642"/>
                  <a:pt x="76038" y="0"/>
                  <a:pt x="52393" y="0"/>
                </a:cubicBezTo>
                <a:close/>
              </a:path>
            </a:pathLst>
          </a:custGeom>
          <a:solidFill>
            <a:srgbClr val="EFEFE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8" name="Google Shape;418;p15"/>
          <p:cNvSpPr txBox="1"/>
          <p:nvPr/>
        </p:nvSpPr>
        <p:spPr>
          <a:xfrm>
            <a:off x="1709864" y="302077"/>
            <a:ext cx="7434136" cy="142782"/>
          </a:xfrm>
          <a:prstGeom prst="rect">
            <a:avLst/>
          </a:prstGeom>
          <a:noFill/>
          <a:ln>
            <a:noFill/>
          </a:ln>
        </p:spPr>
        <p:txBody>
          <a:bodyPr spcFirstLastPara="1" wrap="square" lIns="91425" tIns="91425" rIns="91425" bIns="91425" anchor="ctr" anchorCtr="0">
            <a:noAutofit/>
          </a:bodyPr>
          <a:lstStyle/>
          <a:p>
            <a:r>
              <a:rPr sz="2800" dirty="0"/>
              <a:t>Consulting Recommendations for Growing Businesses </a:t>
            </a:r>
          </a:p>
        </p:txBody>
      </p:sp>
      <p:sp>
        <p:nvSpPr>
          <p:cNvPr id="424" name="Google Shape;424;p15"/>
          <p:cNvSpPr txBox="1"/>
          <p:nvPr/>
        </p:nvSpPr>
        <p:spPr>
          <a:xfrm>
            <a:off x="281816" y="1666754"/>
            <a:ext cx="3113590" cy="4444010"/>
          </a:xfrm>
          <a:prstGeom prst="rect">
            <a:avLst/>
          </a:prstGeom>
          <a:noFill/>
          <a:ln>
            <a:noFill/>
          </a:ln>
        </p:spPr>
        <p:txBody>
          <a:bodyPr spcFirstLastPara="1" wrap="square" lIns="91425" tIns="91425" rIns="91425" bIns="91425" anchor="t" anchorCtr="0">
            <a:noAutofit/>
          </a:bodyPr>
          <a:lstStyle/>
          <a:p>
            <a:pPr marL="285750" indent="-285750">
              <a:buFont typeface="Arial" panose="020B0604020202020204" pitchFamily="34" charset="0"/>
              <a:buChar char="•"/>
            </a:pPr>
            <a:r>
              <a:rPr sz="1600" dirty="0"/>
              <a:t>Incorporate MIS, DSS and CRM systems.</a:t>
            </a:r>
            <a:br>
              <a:rPr sz="1600" dirty="0"/>
            </a:br>
            <a:r>
              <a:rPr sz="1600" dirty="0"/>
              <a:t>Invest strategically in data governance frameworks and advanced analytics capabilities.</a:t>
            </a:r>
            <a:br>
              <a:rPr sz="1600" dirty="0"/>
            </a:br>
            <a:r>
              <a:rPr sz="1600" dirty="0"/>
              <a:t>Realign IS strategy to growth goals</a:t>
            </a:r>
          </a:p>
        </p:txBody>
      </p:sp>
      <p:sp>
        <p:nvSpPr>
          <p:cNvPr id="93" name="Google Shape;322;p15"/>
          <p:cNvSpPr/>
          <p:nvPr/>
        </p:nvSpPr>
        <p:spPr>
          <a:xfrm>
            <a:off x="2594812" y="1040134"/>
            <a:ext cx="3298601" cy="4103366"/>
          </a:xfrm>
          <a:custGeom>
            <a:avLst/>
            <a:gdLst/>
            <a:ahLst/>
            <a:cxnLst/>
            <a:rect l="l" t="t" r="r" b="b"/>
            <a:pathLst>
              <a:path w="19604" h="27553" extrusionOk="0">
                <a:moveTo>
                  <a:pt x="8393" y="1"/>
                </a:moveTo>
                <a:cubicBezTo>
                  <a:pt x="6683" y="6113"/>
                  <a:pt x="4371" y="22137"/>
                  <a:pt x="1" y="27553"/>
                </a:cubicBezTo>
                <a:cubicBezTo>
                  <a:pt x="8551" y="27299"/>
                  <a:pt x="14917" y="27014"/>
                  <a:pt x="16532" y="26729"/>
                </a:cubicBezTo>
                <a:cubicBezTo>
                  <a:pt x="19604" y="26222"/>
                  <a:pt x="15772" y="2471"/>
                  <a:pt x="13207" y="697"/>
                </a:cubicBezTo>
                <a:cubicBezTo>
                  <a:pt x="12858" y="444"/>
                  <a:pt x="11117" y="222"/>
                  <a:pt x="8393" y="1"/>
                </a:cubicBezTo>
                <a:close/>
              </a:path>
            </a:pathLst>
          </a:custGeom>
          <a:solidFill>
            <a:srgbClr val="CECEC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9150" y="1030973"/>
            <a:ext cx="4006626" cy="169065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92819" y="3003105"/>
            <a:ext cx="2857500" cy="16002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149063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16"/>
        <p:cNvGrpSpPr/>
        <p:nvPr/>
      </p:nvGrpSpPr>
      <p:grpSpPr>
        <a:xfrm>
          <a:off x="0" y="0"/>
          <a:ext cx="0" cy="0"/>
          <a:chOff x="0" y="0"/>
          <a:chExt cx="0" cy="0"/>
        </a:xfrm>
      </p:grpSpPr>
      <p:sp>
        <p:nvSpPr>
          <p:cNvPr id="92" name="Google Shape;321;p15"/>
          <p:cNvSpPr/>
          <p:nvPr/>
        </p:nvSpPr>
        <p:spPr>
          <a:xfrm>
            <a:off x="0" y="892675"/>
            <a:ext cx="3958825" cy="3710630"/>
          </a:xfrm>
          <a:custGeom>
            <a:avLst/>
            <a:gdLst/>
            <a:ahLst/>
            <a:cxnLst/>
            <a:rect l="l" t="t" r="r" b="b"/>
            <a:pathLst>
              <a:path w="107264" h="28995" extrusionOk="0">
                <a:moveTo>
                  <a:pt x="52393" y="0"/>
                </a:moveTo>
                <a:cubicBezTo>
                  <a:pt x="28748" y="0"/>
                  <a:pt x="5005" y="642"/>
                  <a:pt x="3326" y="2304"/>
                </a:cubicBezTo>
                <a:cubicBezTo>
                  <a:pt x="1" y="5630"/>
                  <a:pt x="5163" y="27354"/>
                  <a:pt x="6936" y="27924"/>
                </a:cubicBezTo>
                <a:cubicBezTo>
                  <a:pt x="9508" y="28708"/>
                  <a:pt x="23747" y="28995"/>
                  <a:pt x="40589" y="28995"/>
                </a:cubicBezTo>
                <a:cubicBezTo>
                  <a:pt x="67309" y="28995"/>
                  <a:pt x="100579" y="28273"/>
                  <a:pt x="104192" y="27671"/>
                </a:cubicBezTo>
                <a:cubicBezTo>
                  <a:pt x="107264" y="27133"/>
                  <a:pt x="103432" y="3318"/>
                  <a:pt x="100867" y="1544"/>
                </a:cubicBezTo>
                <a:cubicBezTo>
                  <a:pt x="99584" y="642"/>
                  <a:pt x="76038" y="0"/>
                  <a:pt x="52393" y="0"/>
                </a:cubicBezTo>
                <a:close/>
              </a:path>
            </a:pathLst>
          </a:custGeom>
          <a:solidFill>
            <a:srgbClr val="EFEFE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8" name="Google Shape;418;p15"/>
          <p:cNvSpPr txBox="1"/>
          <p:nvPr/>
        </p:nvSpPr>
        <p:spPr>
          <a:xfrm>
            <a:off x="1699490" y="218290"/>
            <a:ext cx="6807201" cy="396629"/>
          </a:xfrm>
          <a:prstGeom prst="rect">
            <a:avLst/>
          </a:prstGeom>
          <a:noFill/>
          <a:ln>
            <a:noFill/>
          </a:ln>
        </p:spPr>
        <p:txBody>
          <a:bodyPr spcFirstLastPara="1" wrap="square" lIns="91425" tIns="91425" rIns="91425" bIns="91425" anchor="ctr" anchorCtr="0">
            <a:noAutofit/>
          </a:bodyPr>
          <a:lstStyle/>
          <a:p>
            <a:r>
              <a:rPr sz="2800" dirty="0"/>
              <a:t>Information Systems Integration and </a:t>
            </a:r>
            <a:r>
              <a:rPr sz="2800" dirty="0" err="1"/>
              <a:t>Organisational</a:t>
            </a:r>
            <a:r>
              <a:rPr sz="2800" dirty="0"/>
              <a:t> Performance</a:t>
            </a:r>
          </a:p>
        </p:txBody>
      </p:sp>
      <p:sp>
        <p:nvSpPr>
          <p:cNvPr id="424" name="Google Shape;424;p15"/>
          <p:cNvSpPr txBox="1"/>
          <p:nvPr/>
        </p:nvSpPr>
        <p:spPr>
          <a:xfrm>
            <a:off x="264149" y="1014684"/>
            <a:ext cx="3061642" cy="532800"/>
          </a:xfrm>
          <a:prstGeom prst="rect">
            <a:avLst/>
          </a:prstGeom>
          <a:noFill/>
          <a:ln>
            <a:noFill/>
          </a:ln>
        </p:spPr>
        <p:txBody>
          <a:bodyPr spcFirstLastPara="1" wrap="square" lIns="91425" tIns="91425" rIns="91425" bIns="91425" anchor="t" anchorCtr="0">
            <a:noAutofit/>
          </a:bodyPr>
          <a:lstStyle/>
          <a:p>
            <a:pPr marL="285750" indent="-285750">
              <a:buFont typeface="Arial" panose="020B0604020202020204" pitchFamily="34" charset="0"/>
              <a:buChar char="•"/>
            </a:pPr>
            <a:r>
              <a:rPr sz="1600" dirty="0"/>
              <a:t>Incorporation connects information between departments.</a:t>
            </a:r>
          </a:p>
          <a:p>
            <a:pPr marL="285750" indent="-285750">
              <a:buFont typeface="Arial" panose="020B0604020202020204" pitchFamily="34" charset="0"/>
              <a:buChar char="•"/>
            </a:pPr>
            <a:r>
              <a:rPr sz="1600" dirty="0"/>
              <a:t>Eliminates redundancy and information isolation.</a:t>
            </a:r>
          </a:p>
          <a:p>
            <a:pPr marL="285750" indent="-285750">
              <a:buFont typeface="Arial" panose="020B0604020202020204" pitchFamily="34" charset="0"/>
              <a:buChar char="•"/>
            </a:pPr>
            <a:r>
              <a:rPr sz="1600" dirty="0"/>
              <a:t>Enhances the precision and predictability</a:t>
            </a:r>
            <a:r>
              <a:rPr lang="bg-BG" sz="1600" dirty="0"/>
              <a:t> </a:t>
            </a:r>
            <a:r>
              <a:rPr sz="1600" dirty="0"/>
              <a:t>(Som &amp; </a:t>
            </a:r>
            <a:r>
              <a:rPr sz="1600" dirty="0" err="1"/>
              <a:t>Anyigba</a:t>
            </a:r>
            <a:r>
              <a:rPr sz="1600" dirty="0"/>
              <a:t>, 2022)</a:t>
            </a:r>
          </a:p>
          <a:p>
            <a:pPr marL="285750" indent="-285750">
              <a:buFont typeface="Arial" panose="020B0604020202020204" pitchFamily="34" charset="0"/>
              <a:buChar char="•"/>
            </a:pPr>
            <a:r>
              <a:rPr sz="1600" dirty="0"/>
              <a:t>Improves the cross-functional decision-making.</a:t>
            </a:r>
          </a:p>
          <a:p>
            <a:pPr marL="285750" indent="-285750">
              <a:buFont typeface="Arial" panose="020B0604020202020204" pitchFamily="34" charset="0"/>
              <a:buChar char="•"/>
            </a:pPr>
            <a:r>
              <a:rPr sz="1600" dirty="0"/>
              <a:t>Facilitates the expansion of business.</a:t>
            </a:r>
          </a:p>
        </p:txBody>
      </p:sp>
      <p:sp>
        <p:nvSpPr>
          <p:cNvPr id="93" name="Google Shape;322;p15"/>
          <p:cNvSpPr/>
          <p:nvPr/>
        </p:nvSpPr>
        <p:spPr>
          <a:xfrm>
            <a:off x="3143945" y="967398"/>
            <a:ext cx="822977" cy="3561183"/>
          </a:xfrm>
          <a:custGeom>
            <a:avLst/>
            <a:gdLst/>
            <a:ahLst/>
            <a:cxnLst/>
            <a:rect l="l" t="t" r="r" b="b"/>
            <a:pathLst>
              <a:path w="19604" h="27553" extrusionOk="0">
                <a:moveTo>
                  <a:pt x="8393" y="1"/>
                </a:moveTo>
                <a:cubicBezTo>
                  <a:pt x="6683" y="6113"/>
                  <a:pt x="4371" y="22137"/>
                  <a:pt x="1" y="27553"/>
                </a:cubicBezTo>
                <a:cubicBezTo>
                  <a:pt x="8551" y="27299"/>
                  <a:pt x="14917" y="27014"/>
                  <a:pt x="16532" y="26729"/>
                </a:cubicBezTo>
                <a:cubicBezTo>
                  <a:pt x="19604" y="26222"/>
                  <a:pt x="15772" y="2471"/>
                  <a:pt x="13207" y="697"/>
                </a:cubicBezTo>
                <a:cubicBezTo>
                  <a:pt x="12858" y="444"/>
                  <a:pt x="11117" y="222"/>
                  <a:pt x="8393" y="1"/>
                </a:cubicBezTo>
                <a:close/>
              </a:path>
            </a:pathLst>
          </a:custGeom>
          <a:solidFill>
            <a:srgbClr val="CECEC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45270" y="1121090"/>
            <a:ext cx="2857500" cy="16002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27846" y="3142890"/>
            <a:ext cx="2552700" cy="17907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6296232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16"/>
        <p:cNvGrpSpPr/>
        <p:nvPr/>
      </p:nvGrpSpPr>
      <p:grpSpPr>
        <a:xfrm>
          <a:off x="0" y="0"/>
          <a:ext cx="0" cy="0"/>
          <a:chOff x="0" y="0"/>
          <a:chExt cx="0" cy="0"/>
        </a:xfrm>
      </p:grpSpPr>
      <p:sp>
        <p:nvSpPr>
          <p:cNvPr id="92" name="Google Shape;321;p15"/>
          <p:cNvSpPr/>
          <p:nvPr/>
        </p:nvSpPr>
        <p:spPr>
          <a:xfrm>
            <a:off x="4576286" y="1012951"/>
            <a:ext cx="3958825" cy="3710630"/>
          </a:xfrm>
          <a:custGeom>
            <a:avLst/>
            <a:gdLst/>
            <a:ahLst/>
            <a:cxnLst/>
            <a:rect l="l" t="t" r="r" b="b"/>
            <a:pathLst>
              <a:path w="107264" h="28995" extrusionOk="0">
                <a:moveTo>
                  <a:pt x="52393" y="0"/>
                </a:moveTo>
                <a:cubicBezTo>
                  <a:pt x="28748" y="0"/>
                  <a:pt x="5005" y="642"/>
                  <a:pt x="3326" y="2304"/>
                </a:cubicBezTo>
                <a:cubicBezTo>
                  <a:pt x="1" y="5630"/>
                  <a:pt x="5163" y="27354"/>
                  <a:pt x="6936" y="27924"/>
                </a:cubicBezTo>
                <a:cubicBezTo>
                  <a:pt x="9508" y="28708"/>
                  <a:pt x="23747" y="28995"/>
                  <a:pt x="40589" y="28995"/>
                </a:cubicBezTo>
                <a:cubicBezTo>
                  <a:pt x="67309" y="28995"/>
                  <a:pt x="100579" y="28273"/>
                  <a:pt x="104192" y="27671"/>
                </a:cubicBezTo>
                <a:cubicBezTo>
                  <a:pt x="107264" y="27133"/>
                  <a:pt x="103432" y="3318"/>
                  <a:pt x="100867" y="1544"/>
                </a:cubicBezTo>
                <a:cubicBezTo>
                  <a:pt x="99584" y="642"/>
                  <a:pt x="76038" y="0"/>
                  <a:pt x="52393" y="0"/>
                </a:cubicBezTo>
                <a:close/>
              </a:path>
            </a:pathLst>
          </a:custGeom>
          <a:solidFill>
            <a:srgbClr val="EFEFE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418" name="Google Shape;418;p15"/>
          <p:cNvSpPr txBox="1"/>
          <p:nvPr/>
        </p:nvSpPr>
        <p:spPr>
          <a:xfrm>
            <a:off x="1420500" y="227858"/>
            <a:ext cx="7723500" cy="192061"/>
          </a:xfrm>
          <a:prstGeom prst="rect">
            <a:avLst/>
          </a:prstGeom>
          <a:noFill/>
          <a:ln>
            <a:noFill/>
          </a:ln>
        </p:spPr>
        <p:txBody>
          <a:bodyPr spcFirstLastPara="1" wrap="square" lIns="91425" tIns="91425" rIns="91425" bIns="91425" anchor="ctr" anchorCtr="0">
            <a:noAutofit/>
          </a:bodyPr>
          <a:lstStyle/>
          <a:p>
            <a:r>
              <a:rPr sz="2800" dirty="0"/>
              <a:t>Information Systems as a Source of Competitive Advantage</a:t>
            </a:r>
          </a:p>
        </p:txBody>
      </p:sp>
      <p:sp>
        <p:nvSpPr>
          <p:cNvPr id="424" name="Google Shape;424;p15"/>
          <p:cNvSpPr txBox="1"/>
          <p:nvPr/>
        </p:nvSpPr>
        <p:spPr>
          <a:xfrm>
            <a:off x="4873077" y="1216418"/>
            <a:ext cx="3231138" cy="532800"/>
          </a:xfrm>
          <a:prstGeom prst="rect">
            <a:avLst/>
          </a:prstGeom>
          <a:noFill/>
          <a:ln>
            <a:noFill/>
          </a:ln>
        </p:spPr>
        <p:txBody>
          <a:bodyPr spcFirstLastPara="1" wrap="square" lIns="91425" tIns="91425" rIns="91425" bIns="91425" anchor="t" anchorCtr="0">
            <a:noAutofit/>
          </a:bodyPr>
          <a:lstStyle/>
          <a:p>
            <a:pPr marL="285750" indent="-285750">
              <a:buFont typeface="Arial" panose="020B0604020202020204" pitchFamily="34" charset="0"/>
              <a:buChar char="•"/>
            </a:pPr>
            <a:r>
              <a:rPr sz="1600" dirty="0"/>
              <a:t>Facilitates strategic decision making which is data-driven.</a:t>
            </a:r>
          </a:p>
          <a:p>
            <a:pPr marL="285750" indent="-285750">
              <a:buFont typeface="Arial" panose="020B0604020202020204" pitchFamily="34" charset="0"/>
              <a:buChar char="•"/>
            </a:pPr>
            <a:r>
              <a:rPr sz="1600" dirty="0"/>
              <a:t>Enhances responsiveness in a timely manner.</a:t>
            </a:r>
          </a:p>
          <a:p>
            <a:pPr marL="285750" indent="-285750">
              <a:buFont typeface="Arial" panose="020B0604020202020204" pitchFamily="34" charset="0"/>
              <a:buChar char="•"/>
            </a:pPr>
            <a:r>
              <a:rPr sz="1600" dirty="0"/>
              <a:t>Improves customer understanding and contact.</a:t>
            </a:r>
          </a:p>
          <a:p>
            <a:pPr marL="285750" indent="-285750">
              <a:buFont typeface="Arial" panose="020B0604020202020204" pitchFamily="34" charset="0"/>
              <a:buChar char="•"/>
            </a:pPr>
            <a:r>
              <a:rPr sz="1600" dirty="0"/>
              <a:t>Favors innovativeness and flexibility.</a:t>
            </a:r>
          </a:p>
          <a:p>
            <a:pPr marL="285750" indent="-285750">
              <a:buFont typeface="Arial" panose="020B0604020202020204" pitchFamily="34" charset="0"/>
              <a:buChar char="•"/>
            </a:pPr>
            <a:r>
              <a:rPr sz="1600" dirty="0"/>
              <a:t>Very hard to be replicated by the competitors.</a:t>
            </a:r>
          </a:p>
        </p:txBody>
      </p:sp>
      <p:sp>
        <p:nvSpPr>
          <p:cNvPr id="93" name="Google Shape;322;p15"/>
          <p:cNvSpPr/>
          <p:nvPr/>
        </p:nvSpPr>
        <p:spPr>
          <a:xfrm>
            <a:off x="7712134" y="1155940"/>
            <a:ext cx="822977" cy="3561183"/>
          </a:xfrm>
          <a:custGeom>
            <a:avLst/>
            <a:gdLst/>
            <a:ahLst/>
            <a:cxnLst/>
            <a:rect l="l" t="t" r="r" b="b"/>
            <a:pathLst>
              <a:path w="19604" h="27553" extrusionOk="0">
                <a:moveTo>
                  <a:pt x="8393" y="1"/>
                </a:moveTo>
                <a:cubicBezTo>
                  <a:pt x="6683" y="6113"/>
                  <a:pt x="4371" y="22137"/>
                  <a:pt x="1" y="27553"/>
                </a:cubicBezTo>
                <a:cubicBezTo>
                  <a:pt x="8551" y="27299"/>
                  <a:pt x="14917" y="27014"/>
                  <a:pt x="16532" y="26729"/>
                </a:cubicBezTo>
                <a:cubicBezTo>
                  <a:pt x="19604" y="26222"/>
                  <a:pt x="15772" y="2471"/>
                  <a:pt x="13207" y="697"/>
                </a:cubicBezTo>
                <a:cubicBezTo>
                  <a:pt x="12858" y="444"/>
                  <a:pt x="11117" y="222"/>
                  <a:pt x="8393" y="1"/>
                </a:cubicBezTo>
                <a:close/>
              </a:path>
            </a:pathLst>
          </a:custGeom>
          <a:solidFill>
            <a:srgbClr val="CECEC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8861" y="935985"/>
            <a:ext cx="2143125" cy="2143125"/>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40226" y="3079110"/>
            <a:ext cx="2752725" cy="1657350"/>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2077587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16"/>
        <p:cNvGrpSpPr/>
        <p:nvPr/>
      </p:nvGrpSpPr>
      <p:grpSpPr>
        <a:xfrm>
          <a:off x="0" y="0"/>
          <a:ext cx="0" cy="0"/>
          <a:chOff x="0" y="0"/>
          <a:chExt cx="0" cy="0"/>
        </a:xfrm>
      </p:grpSpPr>
      <p:sp>
        <p:nvSpPr>
          <p:cNvPr id="92" name="Google Shape;321;p15"/>
          <p:cNvSpPr/>
          <p:nvPr/>
        </p:nvSpPr>
        <p:spPr>
          <a:xfrm>
            <a:off x="4576286" y="1025830"/>
            <a:ext cx="3958825" cy="3710630"/>
          </a:xfrm>
          <a:custGeom>
            <a:avLst/>
            <a:gdLst/>
            <a:ahLst/>
            <a:cxnLst/>
            <a:rect l="l" t="t" r="r" b="b"/>
            <a:pathLst>
              <a:path w="107264" h="28995" extrusionOk="0">
                <a:moveTo>
                  <a:pt x="52393" y="0"/>
                </a:moveTo>
                <a:cubicBezTo>
                  <a:pt x="28748" y="0"/>
                  <a:pt x="5005" y="642"/>
                  <a:pt x="3326" y="2304"/>
                </a:cubicBezTo>
                <a:cubicBezTo>
                  <a:pt x="1" y="5630"/>
                  <a:pt x="5163" y="27354"/>
                  <a:pt x="6936" y="27924"/>
                </a:cubicBezTo>
                <a:cubicBezTo>
                  <a:pt x="9508" y="28708"/>
                  <a:pt x="23747" y="28995"/>
                  <a:pt x="40589" y="28995"/>
                </a:cubicBezTo>
                <a:cubicBezTo>
                  <a:pt x="67309" y="28995"/>
                  <a:pt x="100579" y="28273"/>
                  <a:pt x="104192" y="27671"/>
                </a:cubicBezTo>
                <a:cubicBezTo>
                  <a:pt x="107264" y="27133"/>
                  <a:pt x="103432" y="3318"/>
                  <a:pt x="100867" y="1544"/>
                </a:cubicBezTo>
                <a:cubicBezTo>
                  <a:pt x="99584" y="642"/>
                  <a:pt x="76038" y="0"/>
                  <a:pt x="52393" y="0"/>
                </a:cubicBezTo>
                <a:close/>
              </a:path>
            </a:pathLst>
          </a:custGeom>
          <a:solidFill>
            <a:srgbClr val="EFEFE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sp>
        <p:nvSpPr>
          <p:cNvPr id="418" name="Google Shape;418;p15"/>
          <p:cNvSpPr txBox="1"/>
          <p:nvPr/>
        </p:nvSpPr>
        <p:spPr>
          <a:xfrm>
            <a:off x="2032000" y="48764"/>
            <a:ext cx="6406036" cy="481200"/>
          </a:xfrm>
          <a:prstGeom prst="rect">
            <a:avLst/>
          </a:prstGeom>
          <a:noFill/>
          <a:ln>
            <a:noFill/>
          </a:ln>
        </p:spPr>
        <p:txBody>
          <a:bodyPr spcFirstLastPara="1" wrap="square" lIns="91425" tIns="91425" rIns="91425" bIns="91425" anchor="ctr" anchorCtr="0">
            <a:noAutofit/>
          </a:bodyPr>
          <a:lstStyle/>
          <a:p>
            <a:r>
              <a:rPr sz="2800" dirty="0"/>
              <a:t>Conclusion &amp; Recommendations</a:t>
            </a:r>
          </a:p>
        </p:txBody>
      </p:sp>
      <p:sp>
        <p:nvSpPr>
          <p:cNvPr id="424" name="Google Shape;424;p15"/>
          <p:cNvSpPr txBox="1"/>
          <p:nvPr/>
        </p:nvSpPr>
        <p:spPr>
          <a:xfrm>
            <a:off x="4933824" y="1031010"/>
            <a:ext cx="3239527" cy="532800"/>
          </a:xfrm>
          <a:prstGeom prst="rect">
            <a:avLst/>
          </a:prstGeom>
          <a:noFill/>
          <a:ln>
            <a:noFill/>
          </a:ln>
        </p:spPr>
        <p:txBody>
          <a:bodyPr spcFirstLastPara="1" wrap="square" lIns="91425" tIns="91425" rIns="91425" bIns="91425" anchor="t" anchorCtr="0">
            <a:noAutofit/>
          </a:bodyPr>
          <a:lstStyle/>
          <a:p>
            <a:pPr marL="285750" indent="-285750">
              <a:buFont typeface="Arial" panose="020B0604020202020204" pitchFamily="34" charset="0"/>
              <a:buChar char="•"/>
            </a:pPr>
            <a:r>
              <a:rPr sz="1600" dirty="0"/>
              <a:t>Information systems are critical for growth</a:t>
            </a:r>
          </a:p>
          <a:p>
            <a:pPr marL="285750" indent="-285750">
              <a:buFont typeface="Arial" panose="020B0604020202020204" pitchFamily="34" charset="0"/>
              <a:buChar char="•"/>
            </a:pPr>
            <a:r>
              <a:rPr sz="1600" dirty="0"/>
              <a:t>Different systems serve different needs</a:t>
            </a:r>
          </a:p>
          <a:p>
            <a:pPr marL="285750" indent="-285750">
              <a:buFont typeface="Arial" panose="020B0604020202020204" pitchFamily="34" charset="0"/>
              <a:buChar char="•"/>
            </a:pPr>
            <a:r>
              <a:rPr sz="1600" dirty="0"/>
              <a:t>Integration enhances decision-making</a:t>
            </a:r>
          </a:p>
          <a:p>
            <a:pPr marL="285750" indent="-285750">
              <a:buFont typeface="Arial" panose="020B0604020202020204" pitchFamily="34" charset="0"/>
              <a:buChar char="•"/>
            </a:pPr>
            <a:r>
              <a:rPr sz="1600" dirty="0"/>
              <a:t>Ethical risks must be managed proactively</a:t>
            </a:r>
          </a:p>
          <a:p>
            <a:pPr marL="285750" indent="-285750">
              <a:buFont typeface="Arial" panose="020B0604020202020204" pitchFamily="34" charset="0"/>
              <a:buChar char="•"/>
            </a:pPr>
            <a:r>
              <a:rPr sz="1600" dirty="0"/>
              <a:t>Growing firms should </a:t>
            </a:r>
            <a:r>
              <a:rPr sz="1600" dirty="0" err="1"/>
              <a:t>prioritise</a:t>
            </a:r>
            <a:r>
              <a:rPr sz="1600" dirty="0"/>
              <a:t> scalability</a:t>
            </a:r>
          </a:p>
          <a:p>
            <a:pPr marL="285750" indent="-285750">
              <a:buFont typeface="Arial" panose="020B0604020202020204" pitchFamily="34" charset="0"/>
              <a:buChar char="•"/>
            </a:pPr>
            <a:r>
              <a:rPr sz="1600" dirty="0"/>
              <a:t>Strategic system selection improves performance</a:t>
            </a:r>
          </a:p>
          <a:p>
            <a:pPr marL="285750" indent="-285750">
              <a:buFont typeface="Arial" panose="020B0604020202020204" pitchFamily="34" charset="0"/>
              <a:buChar char="•"/>
            </a:pPr>
            <a:r>
              <a:rPr sz="1600" dirty="0"/>
              <a:t>(Aminuddin Hamdat et al., 2024)</a:t>
            </a:r>
          </a:p>
        </p:txBody>
      </p:sp>
      <p:sp>
        <p:nvSpPr>
          <p:cNvPr id="93" name="Google Shape;322;p15"/>
          <p:cNvSpPr/>
          <p:nvPr/>
        </p:nvSpPr>
        <p:spPr>
          <a:xfrm>
            <a:off x="7891226" y="1174157"/>
            <a:ext cx="643885" cy="3413976"/>
          </a:xfrm>
          <a:custGeom>
            <a:avLst/>
            <a:gdLst/>
            <a:ahLst/>
            <a:cxnLst/>
            <a:rect l="l" t="t" r="r" b="b"/>
            <a:pathLst>
              <a:path w="19604" h="27553" extrusionOk="0">
                <a:moveTo>
                  <a:pt x="8393" y="1"/>
                </a:moveTo>
                <a:cubicBezTo>
                  <a:pt x="6683" y="6113"/>
                  <a:pt x="4371" y="22137"/>
                  <a:pt x="1" y="27553"/>
                </a:cubicBezTo>
                <a:cubicBezTo>
                  <a:pt x="8551" y="27299"/>
                  <a:pt x="14917" y="27014"/>
                  <a:pt x="16532" y="26729"/>
                </a:cubicBezTo>
                <a:cubicBezTo>
                  <a:pt x="19604" y="26222"/>
                  <a:pt x="15772" y="2471"/>
                  <a:pt x="13207" y="697"/>
                </a:cubicBezTo>
                <a:cubicBezTo>
                  <a:pt x="12858" y="444"/>
                  <a:pt x="11117" y="222"/>
                  <a:pt x="8393" y="1"/>
                </a:cubicBezTo>
                <a:close/>
              </a:path>
            </a:pathLst>
          </a:custGeom>
          <a:solidFill>
            <a:srgbClr val="CECEC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8569" y="1008411"/>
            <a:ext cx="2857500" cy="1600200"/>
          </a:xfrm>
          <a:prstGeom prst="rect">
            <a:avLst/>
          </a:prstGeom>
          <a:ln>
            <a:noFill/>
          </a:ln>
          <a:effectLst>
            <a:outerShdw blurRad="292100" dist="139700" dir="2700000" algn="tl" rotWithShape="0">
              <a:srgbClr val="333333">
                <a:alpha val="65000"/>
              </a:srgbClr>
            </a:outerShdw>
          </a:effectLst>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0062" y="3250560"/>
            <a:ext cx="3076575" cy="1485900"/>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5438061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16"/>
        <p:cNvGrpSpPr/>
        <p:nvPr/>
      </p:nvGrpSpPr>
      <p:grpSpPr>
        <a:xfrm>
          <a:off x="0" y="0"/>
          <a:ext cx="0" cy="0"/>
          <a:chOff x="0" y="0"/>
          <a:chExt cx="0" cy="0"/>
        </a:xfrm>
      </p:grpSpPr>
      <p:sp>
        <p:nvSpPr>
          <p:cNvPr id="418" name="Google Shape;418;p15"/>
          <p:cNvSpPr txBox="1"/>
          <p:nvPr/>
        </p:nvSpPr>
        <p:spPr>
          <a:xfrm>
            <a:off x="684371" y="193183"/>
            <a:ext cx="7723500" cy="45719"/>
          </a:xfrm>
          <a:prstGeom prst="rect">
            <a:avLst/>
          </a:prstGeom>
          <a:noFill/>
          <a:ln>
            <a:noFill/>
          </a:ln>
        </p:spPr>
        <p:txBody>
          <a:bodyPr spcFirstLastPara="1" wrap="square" lIns="91425" tIns="91425" rIns="91425" bIns="91425"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Fira Sans Medium"/>
                <a:cs typeface="Times New Roman" panose="02020603050405020304" pitchFamily="18" charset="0"/>
                <a:sym typeface="Fira Sans Medium"/>
              </a:rPr>
              <a:t>References</a:t>
            </a:r>
            <a:endParaRPr kumimoji="0" sz="2800" b="0" i="0" u="none" strike="noStrike" kern="0" cap="none" spc="0" normalizeH="0" baseline="0" noProof="0" dirty="0">
              <a:ln>
                <a:noFill/>
              </a:ln>
              <a:solidFill>
                <a:srgbClr val="000000"/>
              </a:solidFill>
              <a:effectLst/>
              <a:uLnTx/>
              <a:uFillTx/>
              <a:latin typeface="Times New Roman" panose="02020603050405020304" pitchFamily="18" charset="0"/>
              <a:ea typeface="Fira Sans Medium"/>
              <a:cs typeface="Times New Roman" panose="02020603050405020304" pitchFamily="18" charset="0"/>
              <a:sym typeface="Fira Sans Medium"/>
            </a:endParaRPr>
          </a:p>
        </p:txBody>
      </p:sp>
      <p:sp>
        <p:nvSpPr>
          <p:cNvPr id="424" name="Google Shape;424;p15"/>
          <p:cNvSpPr txBox="1"/>
          <p:nvPr/>
        </p:nvSpPr>
        <p:spPr>
          <a:xfrm>
            <a:off x="0" y="471690"/>
            <a:ext cx="8557404" cy="4671809"/>
          </a:xfrm>
          <a:prstGeom prst="rect">
            <a:avLst/>
          </a:prstGeom>
          <a:noFill/>
          <a:ln>
            <a:noFill/>
          </a:ln>
        </p:spPr>
        <p:txBody>
          <a:bodyPr spcFirstLastPara="1" wrap="square" lIns="91425" tIns="91425" rIns="91425" bIns="91425" anchor="t" anchorCtr="0">
            <a:noAutofit/>
          </a:bodyPr>
          <a:lstStyle/>
          <a:p>
            <a:pPr marL="285750" marR="0" lvl="0" indent="-285750" algn="just"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Aminuddin Hamdat, </a:t>
            </a:r>
            <a:r>
              <a:rPr kumimoji="0" lang="en-US" sz="1400" b="0" i="0" u="none" strike="noStrike" kern="0" cap="none" spc="0" normalizeH="0" baseline="0" noProof="0" dirty="0" err="1">
                <a:ln>
                  <a:noFill/>
                </a:ln>
                <a:solidFill>
                  <a:srgbClr val="000000"/>
                </a:solidFill>
                <a:effectLst/>
                <a:uLnTx/>
                <a:uFillTx/>
                <a:latin typeface="Times New Roman" panose="02020603050405020304" pitchFamily="18" charset="0"/>
                <a:cs typeface="Times New Roman" panose="02020603050405020304" pitchFamily="18" charset="0"/>
                <a:sym typeface="Arial"/>
              </a:rPr>
              <a:t>Ceskakusumadewi</a:t>
            </a:r>
            <a:r>
              <a:rPr kumimoji="0" lang="en-US" sz="1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 B, </a:t>
            </a:r>
            <a:r>
              <a:rPr kumimoji="0" lang="en-US" sz="1400" b="0" i="0" u="none" strike="noStrike" kern="0" cap="none" spc="0" normalizeH="0" baseline="0" noProof="0" dirty="0" err="1">
                <a:ln>
                  <a:noFill/>
                </a:ln>
                <a:solidFill>
                  <a:srgbClr val="000000"/>
                </a:solidFill>
                <a:effectLst/>
                <a:uLnTx/>
                <a:uFillTx/>
                <a:latin typeface="Times New Roman" panose="02020603050405020304" pitchFamily="18" charset="0"/>
                <a:cs typeface="Times New Roman" panose="02020603050405020304" pitchFamily="18" charset="0"/>
                <a:sym typeface="Arial"/>
              </a:rPr>
              <a:t>Samalam</a:t>
            </a:r>
            <a:r>
              <a:rPr kumimoji="0" lang="en-US" sz="1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 AG, Muhammad Rizal &amp; Izaac L.D </a:t>
            </a:r>
            <a:r>
              <a:rPr kumimoji="0" lang="en-US" sz="1400" b="0" i="0" u="none" strike="noStrike" kern="0" cap="none" spc="0" normalizeH="0" baseline="0" noProof="0" dirty="0" err="1">
                <a:ln>
                  <a:noFill/>
                </a:ln>
                <a:solidFill>
                  <a:srgbClr val="000000"/>
                </a:solidFill>
                <a:effectLst/>
                <a:uLnTx/>
                <a:uFillTx/>
                <a:latin typeface="Times New Roman" panose="02020603050405020304" pitchFamily="18" charset="0"/>
                <a:cs typeface="Times New Roman" panose="02020603050405020304" pitchFamily="18" charset="0"/>
                <a:sym typeface="Arial"/>
              </a:rPr>
              <a:t>Lawalata</a:t>
            </a:r>
            <a:r>
              <a:rPr kumimoji="0" lang="en-US" sz="1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 2024, ‘The Impact of Management Information Systems on Decision-Making Efficiency’, </a:t>
            </a:r>
            <a:r>
              <a:rPr kumimoji="0" lang="en-US" sz="1400" b="0" i="1"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VIFADA MANAGEMENT AND DIGITAL BUSINESS</a:t>
            </a:r>
            <a:r>
              <a:rPr kumimoji="0" lang="en-US" sz="1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 vol. 1, no. 2, pp. 56–74.</a:t>
            </a:r>
          </a:p>
          <a:p>
            <a:pPr marL="285750" marR="0" lvl="0" indent="-285750" algn="just"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Bambang </a:t>
            </a:r>
            <a:r>
              <a:rPr kumimoji="0" lang="en-US" sz="1400" b="0" i="0" u="none" strike="noStrike" kern="0" cap="none" spc="0" normalizeH="0" baseline="0" noProof="0" dirty="0" err="1">
                <a:ln>
                  <a:noFill/>
                </a:ln>
                <a:solidFill>
                  <a:srgbClr val="000000"/>
                </a:solidFill>
                <a:effectLst/>
                <a:uLnTx/>
                <a:uFillTx/>
                <a:latin typeface="Times New Roman" panose="02020603050405020304" pitchFamily="18" charset="0"/>
                <a:cs typeface="Times New Roman" panose="02020603050405020304" pitchFamily="18" charset="0"/>
                <a:sym typeface="Arial"/>
              </a:rPr>
              <a:t>Widjanarko</a:t>
            </a:r>
            <a:r>
              <a:rPr kumimoji="0" lang="en-US" sz="1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 </a:t>
            </a:r>
            <a:r>
              <a:rPr kumimoji="0" lang="en-US" sz="1400" b="0" i="0" u="none" strike="noStrike" kern="0" cap="none" spc="0" normalizeH="0" baseline="0" noProof="0" dirty="0" err="1">
                <a:ln>
                  <a:noFill/>
                </a:ln>
                <a:solidFill>
                  <a:srgbClr val="000000"/>
                </a:solidFill>
                <a:effectLst/>
                <a:uLnTx/>
                <a:uFillTx/>
                <a:latin typeface="Times New Roman" panose="02020603050405020304" pitchFamily="18" charset="0"/>
                <a:cs typeface="Times New Roman" panose="02020603050405020304" pitchFamily="18" charset="0"/>
                <a:sym typeface="Arial"/>
              </a:rPr>
              <a:t>Susilo</a:t>
            </a:r>
            <a:r>
              <a:rPr kumimoji="0" lang="en-US" sz="1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 &amp; </a:t>
            </a:r>
            <a:r>
              <a:rPr kumimoji="0" lang="en-US" sz="1400" b="0" i="0" u="none" strike="noStrike" kern="0" cap="none" spc="0" normalizeH="0" baseline="0" noProof="0" dirty="0" err="1">
                <a:ln>
                  <a:noFill/>
                </a:ln>
                <a:solidFill>
                  <a:srgbClr val="000000"/>
                </a:solidFill>
                <a:effectLst/>
                <a:uLnTx/>
                <a:uFillTx/>
                <a:latin typeface="Times New Roman" panose="02020603050405020304" pitchFamily="18" charset="0"/>
                <a:cs typeface="Times New Roman" panose="02020603050405020304" pitchFamily="18" charset="0"/>
                <a:sym typeface="Arial"/>
              </a:rPr>
              <a:t>Susanto</a:t>
            </a:r>
            <a:r>
              <a:rPr kumimoji="0" lang="en-US" sz="1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 E 2024, ‘Employing Artificial Intelligence in Management Information Systems to Improve Business Efficiency’, </a:t>
            </a:r>
            <a:r>
              <a:rPr kumimoji="0" lang="en-US" sz="1400" b="0" i="1"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Journal of Management and Informatics</a:t>
            </a:r>
            <a:r>
              <a:rPr kumimoji="0" lang="en-US" sz="1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 vol. 3, no. 2, pp. 212–229.</a:t>
            </a:r>
          </a:p>
          <a:p>
            <a:pPr marL="285750" marR="0" lvl="0" indent="-285750" algn="just"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F.M. </a:t>
            </a:r>
            <a:r>
              <a:rPr kumimoji="0" lang="en-US" sz="1400" b="0" i="0" u="none" strike="noStrike" kern="0" cap="none" spc="0" normalizeH="0" baseline="0" noProof="0" dirty="0" err="1">
                <a:ln>
                  <a:noFill/>
                </a:ln>
                <a:solidFill>
                  <a:srgbClr val="000000"/>
                </a:solidFill>
                <a:effectLst/>
                <a:uLnTx/>
                <a:uFillTx/>
                <a:latin typeface="Times New Roman" panose="02020603050405020304" pitchFamily="18" charset="0"/>
                <a:cs typeface="Times New Roman" panose="02020603050405020304" pitchFamily="18" charset="0"/>
                <a:sym typeface="Arial"/>
              </a:rPr>
              <a:t>Mulaydinov</a:t>
            </a:r>
            <a:r>
              <a:rPr kumimoji="0" lang="en-US" sz="1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 2024, </a:t>
            </a:r>
            <a:r>
              <a:rPr kumimoji="0" lang="en-US" sz="1400" b="0" i="1"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INTEGRATED INFORMATION SYSTEMS IN INDUSTRIAL ENTERPRISES AND BUSINESS ACTIVITIES</a:t>
            </a:r>
            <a:r>
              <a:rPr kumimoji="0" lang="en-US" sz="1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 Kokand University Research Base.</a:t>
            </a:r>
          </a:p>
          <a:p>
            <a:pPr marL="285750" marR="0" lvl="0" indent="-285750" algn="just"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400" b="0" i="0" u="none" strike="noStrike" kern="0" cap="none" spc="0" normalizeH="0" baseline="0" noProof="0" dirty="0" err="1">
                <a:ln>
                  <a:noFill/>
                </a:ln>
                <a:solidFill>
                  <a:srgbClr val="000000"/>
                </a:solidFill>
                <a:effectLst/>
                <a:uLnTx/>
                <a:uFillTx/>
                <a:latin typeface="Times New Roman" panose="02020603050405020304" pitchFamily="18" charset="0"/>
                <a:cs typeface="Times New Roman" panose="02020603050405020304" pitchFamily="18" charset="0"/>
                <a:sym typeface="Arial"/>
              </a:rPr>
              <a:t>Kowsar</a:t>
            </a:r>
            <a:r>
              <a:rPr kumimoji="0" lang="en-US" sz="1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 MM &amp; Rahman, MA 2022, ‘ENTERPRISE RESOURCE PLANNING AND CUSTOMER RELATIONSHIP MANAGEMENT INTEGRATION: A SYSTEMATIC REVIEW OF ADOPTION MODELS AND ORGANIZATIONAL IMPACT’, </a:t>
            </a:r>
            <a:r>
              <a:rPr kumimoji="0" lang="en-US" sz="1400" b="0" i="1"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Review of Applied Science and Technology</a:t>
            </a:r>
            <a:r>
              <a:rPr kumimoji="0" lang="en-US" sz="1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 vol. 01, American Scholarly Publishing Group </a:t>
            </a:r>
            <a:r>
              <a:rPr kumimoji="0" lang="en-US" sz="1400" b="0" i="0" u="none" strike="noStrike" kern="0" cap="none" spc="0" normalizeH="0" baseline="0" noProof="0" dirty="0" err="1">
                <a:ln>
                  <a:noFill/>
                </a:ln>
                <a:solidFill>
                  <a:srgbClr val="000000"/>
                </a:solidFill>
                <a:effectLst/>
                <a:uLnTx/>
                <a:uFillTx/>
                <a:latin typeface="Times New Roman" panose="02020603050405020304" pitchFamily="18" charset="0"/>
                <a:cs typeface="Times New Roman" panose="02020603050405020304" pitchFamily="18" charset="0"/>
                <a:sym typeface="Arial"/>
              </a:rPr>
              <a:t>Inc</a:t>
            </a:r>
            <a:r>
              <a:rPr kumimoji="0" lang="en-US" sz="1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 no. 02, pp. 26–52.</a:t>
            </a:r>
          </a:p>
          <a:p>
            <a:pPr marL="285750" marR="0" lvl="0" indent="-285750" algn="just"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M. </a:t>
            </a:r>
            <a:r>
              <a:rPr kumimoji="0" lang="en-US" sz="1400" b="0" i="0" u="none" strike="noStrike" kern="0" cap="none" spc="0" normalizeH="0" baseline="0" noProof="0" dirty="0" err="1">
                <a:ln>
                  <a:noFill/>
                </a:ln>
                <a:solidFill>
                  <a:srgbClr val="000000"/>
                </a:solidFill>
                <a:effectLst/>
                <a:uLnTx/>
                <a:uFillTx/>
                <a:latin typeface="Times New Roman" panose="02020603050405020304" pitchFamily="18" charset="0"/>
                <a:cs typeface="Times New Roman" panose="02020603050405020304" pitchFamily="18" charset="0"/>
                <a:sym typeface="Arial"/>
              </a:rPr>
              <a:t>Alasiri</a:t>
            </a:r>
            <a:r>
              <a:rPr kumimoji="0" lang="en-US" sz="1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 M &amp; </a:t>
            </a:r>
            <a:r>
              <a:rPr kumimoji="0" lang="en-US" sz="1400" b="0" i="0" u="none" strike="noStrike" kern="0" cap="none" spc="0" normalizeH="0" baseline="0" noProof="0" dirty="0" err="1">
                <a:ln>
                  <a:noFill/>
                </a:ln>
                <a:solidFill>
                  <a:srgbClr val="000000"/>
                </a:solidFill>
                <a:effectLst/>
                <a:uLnTx/>
                <a:uFillTx/>
                <a:latin typeface="Times New Roman" panose="02020603050405020304" pitchFamily="18" charset="0"/>
                <a:cs typeface="Times New Roman" panose="02020603050405020304" pitchFamily="18" charset="0"/>
                <a:sym typeface="Arial"/>
              </a:rPr>
              <a:t>Salameh</a:t>
            </a:r>
            <a:r>
              <a:rPr kumimoji="0" lang="en-US" sz="1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 AA 2020, </a:t>
            </a:r>
            <a:r>
              <a:rPr kumimoji="0" lang="en-US" sz="1400" b="0" i="1"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The Impact of Business Intelligence (BI) and Decision Support Systems (DSS): Exploratory Study</a:t>
            </a:r>
            <a:r>
              <a:rPr kumimoji="0" lang="en-US" sz="1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 papers.ssrn.com, Rochester, NY.</a:t>
            </a:r>
          </a:p>
          <a:p>
            <a:pPr marL="285750" marR="0" lvl="0" indent="-285750" algn="just"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400" b="0" i="0" u="none" strike="noStrike" kern="0" cap="none" spc="0" normalizeH="0" baseline="0" noProof="0" dirty="0" err="1">
                <a:ln>
                  <a:noFill/>
                </a:ln>
                <a:solidFill>
                  <a:srgbClr val="000000"/>
                </a:solidFill>
                <a:effectLst/>
                <a:uLnTx/>
                <a:uFillTx/>
                <a:latin typeface="Times New Roman" panose="02020603050405020304" pitchFamily="18" charset="0"/>
                <a:cs typeface="Times New Roman" panose="02020603050405020304" pitchFamily="18" charset="0"/>
                <a:sym typeface="Arial"/>
              </a:rPr>
              <a:t>Mattke</a:t>
            </a:r>
            <a:r>
              <a:rPr kumimoji="0" lang="en-US" sz="1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 J, Maier, C, </a:t>
            </a:r>
            <a:r>
              <a:rPr kumimoji="0" lang="en-US" sz="1400" b="0" i="0" u="none" strike="noStrike" kern="0" cap="none" spc="0" normalizeH="0" baseline="0" noProof="0" dirty="0" err="1">
                <a:ln>
                  <a:noFill/>
                </a:ln>
                <a:solidFill>
                  <a:srgbClr val="000000"/>
                </a:solidFill>
                <a:effectLst/>
                <a:uLnTx/>
                <a:uFillTx/>
                <a:latin typeface="Times New Roman" panose="02020603050405020304" pitchFamily="18" charset="0"/>
                <a:cs typeface="Times New Roman" panose="02020603050405020304" pitchFamily="18" charset="0"/>
                <a:sym typeface="Arial"/>
              </a:rPr>
              <a:t>Weitzel</a:t>
            </a:r>
            <a:r>
              <a:rPr kumimoji="0" lang="en-US" sz="1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 T, E. </a:t>
            </a:r>
            <a:r>
              <a:rPr kumimoji="0" lang="en-US" sz="1400" b="0" i="0" u="none" strike="noStrike" kern="0" cap="none" spc="0" normalizeH="0" baseline="0" noProof="0" dirty="0" err="1">
                <a:ln>
                  <a:noFill/>
                </a:ln>
                <a:solidFill>
                  <a:srgbClr val="000000"/>
                </a:solidFill>
                <a:effectLst/>
                <a:uLnTx/>
                <a:uFillTx/>
                <a:latin typeface="Times New Roman" panose="02020603050405020304" pitchFamily="18" charset="0"/>
                <a:cs typeface="Times New Roman" panose="02020603050405020304" pitchFamily="18" charset="0"/>
                <a:sym typeface="Arial"/>
              </a:rPr>
              <a:t>Gerow</a:t>
            </a:r>
            <a:r>
              <a:rPr kumimoji="0" lang="en-US" sz="1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 J &amp; B. Thatcher, J 2022, ‘Qualitative Comparative Analysis (QCA) In Information Systems Research: Status Quo, Guidelines, and Future Directions’, </a:t>
            </a:r>
            <a:r>
              <a:rPr kumimoji="0" lang="en-US" sz="1400" b="0" i="1"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Communications of the Association for Information Systems</a:t>
            </a:r>
            <a:r>
              <a:rPr kumimoji="0" lang="en-US" sz="1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 vol. 50, pp. 208–240.</a:t>
            </a:r>
          </a:p>
          <a:p>
            <a:pPr marL="285750" marR="0" lvl="0" indent="-285750" algn="just"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400" b="0" i="0" u="none" strike="noStrike" kern="0" cap="none" spc="0" normalizeH="0" baseline="0" noProof="0" dirty="0" err="1">
                <a:ln>
                  <a:noFill/>
                </a:ln>
                <a:solidFill>
                  <a:srgbClr val="000000"/>
                </a:solidFill>
                <a:effectLst/>
                <a:uLnTx/>
                <a:uFillTx/>
                <a:latin typeface="Times New Roman" panose="02020603050405020304" pitchFamily="18" charset="0"/>
                <a:cs typeface="Times New Roman" panose="02020603050405020304" pitchFamily="18" charset="0"/>
                <a:sym typeface="Arial"/>
              </a:rPr>
              <a:t>Mehmood</a:t>
            </a:r>
            <a:r>
              <a:rPr kumimoji="0" lang="en-US" sz="1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 T 2021, ‘Does Information Technology Competencies and Fleet Management Practices lead to Effective Service Delivery? Empirical Evidence from E- Commerce Industry’, </a:t>
            </a:r>
            <a:r>
              <a:rPr kumimoji="0" lang="en-US" sz="1400" b="0" i="1"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International Journal of Technology, Innovation and Management (IJTIM)</a:t>
            </a:r>
            <a:r>
              <a:rPr kumimoji="0" lang="en-US" sz="1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 vol. 1, no. 2, pp. 14–41.</a:t>
            </a:r>
          </a:p>
        </p:txBody>
      </p:sp>
    </p:spTree>
    <p:extLst>
      <p:ext uri="{BB962C8B-B14F-4D97-AF65-F5344CB8AC3E}">
        <p14:creationId xmlns:p14="http://schemas.microsoft.com/office/powerpoint/2010/main" val="6652421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16"/>
        <p:cNvGrpSpPr/>
        <p:nvPr/>
      </p:nvGrpSpPr>
      <p:grpSpPr>
        <a:xfrm>
          <a:off x="0" y="0"/>
          <a:ext cx="0" cy="0"/>
          <a:chOff x="0" y="0"/>
          <a:chExt cx="0" cy="0"/>
        </a:xfrm>
      </p:grpSpPr>
      <p:sp>
        <p:nvSpPr>
          <p:cNvPr id="418" name="Google Shape;418;p15"/>
          <p:cNvSpPr txBox="1"/>
          <p:nvPr/>
        </p:nvSpPr>
        <p:spPr>
          <a:xfrm>
            <a:off x="684371" y="0"/>
            <a:ext cx="7723500" cy="481200"/>
          </a:xfrm>
          <a:prstGeom prst="rect">
            <a:avLst/>
          </a:prstGeom>
          <a:noFill/>
          <a:ln>
            <a:noFill/>
          </a:ln>
        </p:spPr>
        <p:txBody>
          <a:bodyPr spcFirstLastPara="1" wrap="square" lIns="91425" tIns="91425" rIns="91425" bIns="91425"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Fira Sans Medium"/>
                <a:cs typeface="Times New Roman" panose="02020603050405020304" pitchFamily="18" charset="0"/>
                <a:sym typeface="Fira Sans Medium"/>
              </a:rPr>
              <a:t>References</a:t>
            </a:r>
            <a:endParaRPr kumimoji="0" sz="2800" b="0" i="0" u="none" strike="noStrike" kern="0" cap="none" spc="0" normalizeH="0" baseline="0" noProof="0" dirty="0">
              <a:ln>
                <a:noFill/>
              </a:ln>
              <a:solidFill>
                <a:srgbClr val="000000"/>
              </a:solidFill>
              <a:effectLst/>
              <a:uLnTx/>
              <a:uFillTx/>
              <a:latin typeface="Times New Roman" panose="02020603050405020304" pitchFamily="18" charset="0"/>
              <a:ea typeface="Fira Sans Medium"/>
              <a:cs typeface="Times New Roman" panose="02020603050405020304" pitchFamily="18" charset="0"/>
              <a:sym typeface="Fira Sans Medium"/>
            </a:endParaRPr>
          </a:p>
        </p:txBody>
      </p:sp>
      <p:sp>
        <p:nvSpPr>
          <p:cNvPr id="424" name="Google Shape;424;p15"/>
          <p:cNvSpPr txBox="1"/>
          <p:nvPr/>
        </p:nvSpPr>
        <p:spPr>
          <a:xfrm>
            <a:off x="327804" y="1033290"/>
            <a:ext cx="8436634" cy="532800"/>
          </a:xfrm>
          <a:prstGeom prst="rect">
            <a:avLst/>
          </a:prstGeom>
          <a:noFill/>
          <a:ln>
            <a:noFill/>
          </a:ln>
        </p:spPr>
        <p:txBody>
          <a:bodyPr spcFirstLastPara="1" wrap="square" lIns="91425" tIns="91425" rIns="91425" bIns="91425" anchor="t" anchorCtr="0">
            <a:noAutofit/>
          </a:bodyPr>
          <a:lstStyle/>
          <a:p>
            <a:pPr marL="285750" marR="0" lvl="0" indent="-285750" algn="just"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Rahman, </a:t>
            </a:r>
            <a:r>
              <a:rPr kumimoji="0" lang="en-US" sz="1400" b="0" i="0" u="none" strike="noStrike" kern="0" cap="none" spc="0" normalizeH="0" baseline="0" noProof="0" dirty="0" err="1">
                <a:ln>
                  <a:noFill/>
                </a:ln>
                <a:solidFill>
                  <a:srgbClr val="000000"/>
                </a:solidFill>
                <a:effectLst/>
                <a:uLnTx/>
                <a:uFillTx/>
                <a:latin typeface="Times New Roman" panose="02020603050405020304" pitchFamily="18" charset="0"/>
                <a:cs typeface="Times New Roman" panose="02020603050405020304" pitchFamily="18" charset="0"/>
                <a:sym typeface="Arial"/>
              </a:rPr>
              <a:t>MdM</a:t>
            </a:r>
            <a:r>
              <a:rPr kumimoji="0" lang="en-US" sz="1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 &amp; </a:t>
            </a:r>
            <a:r>
              <a:rPr kumimoji="0" lang="en-US" sz="1400" b="0" i="0" u="none" strike="noStrike" kern="0" cap="none" spc="0" normalizeH="0" baseline="0" noProof="0" dirty="0" err="1">
                <a:ln>
                  <a:noFill/>
                </a:ln>
                <a:solidFill>
                  <a:srgbClr val="000000"/>
                </a:solidFill>
                <a:effectLst/>
                <a:uLnTx/>
                <a:uFillTx/>
                <a:latin typeface="Times New Roman" panose="02020603050405020304" pitchFamily="18" charset="0"/>
                <a:cs typeface="Times New Roman" panose="02020603050405020304" pitchFamily="18" charset="0"/>
                <a:sym typeface="Arial"/>
              </a:rPr>
              <a:t>Ashfaq</a:t>
            </a:r>
            <a:r>
              <a:rPr kumimoji="0" lang="en-US" sz="1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 S 2021, ‘DATA-DRIVEN DECISION SUPPORT IN INFORMATION SYSTEMS: STRATEGIC APPLICATIONS IN ENTERPRISES’, </a:t>
            </a:r>
            <a:r>
              <a:rPr kumimoji="0" lang="en-US" sz="1400" b="0" i="1"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International Journal of Scientific Interdisciplinary Research</a:t>
            </a:r>
            <a:r>
              <a:rPr kumimoji="0" lang="en-US" sz="1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 vol. 02, no. 02, pp. 01-33.</a:t>
            </a:r>
          </a:p>
          <a:p>
            <a:pPr marL="285750" marR="0" lvl="0" indent="-285750" algn="just"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400" b="0" i="0" u="none" strike="noStrike" kern="0" cap="none" spc="0" normalizeH="0" baseline="0" noProof="0" dirty="0" err="1">
                <a:ln>
                  <a:noFill/>
                </a:ln>
                <a:solidFill>
                  <a:srgbClr val="000000"/>
                </a:solidFill>
                <a:effectLst/>
                <a:uLnTx/>
                <a:uFillTx/>
                <a:latin typeface="Times New Roman" panose="02020603050405020304" pitchFamily="18" charset="0"/>
                <a:cs typeface="Times New Roman" panose="02020603050405020304" pitchFamily="18" charset="0"/>
                <a:sym typeface="Arial"/>
              </a:rPr>
              <a:t>Som</a:t>
            </a:r>
            <a:r>
              <a:rPr kumimoji="0" lang="en-US" sz="1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 JO &amp; </a:t>
            </a:r>
            <a:r>
              <a:rPr kumimoji="0" lang="en-US" sz="1400" b="0" i="0" u="none" strike="noStrike" kern="0" cap="none" spc="0" normalizeH="0" baseline="0" noProof="0" dirty="0" err="1">
                <a:ln>
                  <a:noFill/>
                </a:ln>
                <a:solidFill>
                  <a:srgbClr val="000000"/>
                </a:solidFill>
                <a:effectLst/>
                <a:uLnTx/>
                <a:uFillTx/>
                <a:latin typeface="Times New Roman" panose="02020603050405020304" pitchFamily="18" charset="0"/>
                <a:cs typeface="Times New Roman" panose="02020603050405020304" pitchFamily="18" charset="0"/>
                <a:sym typeface="Arial"/>
              </a:rPr>
              <a:t>Anyigba</a:t>
            </a:r>
            <a:r>
              <a:rPr kumimoji="0" lang="en-US" sz="1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 H 2022, ‘Examining the Effects of Information Systems Usage and Managerial Commitment on Supply Chain Performance: The Mediating Role of Supply Chain Integration’, </a:t>
            </a:r>
            <a:r>
              <a:rPr kumimoji="0" lang="en-US" sz="1400" b="0" i="1"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SAGE Open</a:t>
            </a:r>
            <a:r>
              <a:rPr kumimoji="0" lang="en-US" sz="1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 vol. 12, no. 2, p. 215824402210912.</a:t>
            </a:r>
          </a:p>
          <a:p>
            <a:pPr marL="285750" marR="0" lvl="0" indent="-285750" algn="just"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400" b="0" i="0" u="none" strike="noStrike" kern="0" cap="none" spc="0" normalizeH="0" baseline="0" noProof="0" dirty="0" err="1">
                <a:ln>
                  <a:noFill/>
                </a:ln>
                <a:solidFill>
                  <a:srgbClr val="000000"/>
                </a:solidFill>
                <a:effectLst/>
                <a:uLnTx/>
                <a:uFillTx/>
                <a:latin typeface="Times New Roman" panose="02020603050405020304" pitchFamily="18" charset="0"/>
                <a:cs typeface="Times New Roman" panose="02020603050405020304" pitchFamily="18" charset="0"/>
                <a:sym typeface="Arial"/>
              </a:rPr>
              <a:t>Stefanov</a:t>
            </a:r>
            <a:r>
              <a:rPr kumimoji="0" lang="en-US" sz="1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 T, </a:t>
            </a:r>
            <a:r>
              <a:rPr kumimoji="0" lang="en-US" sz="1400" b="0" i="0" u="none" strike="noStrike" kern="0" cap="none" spc="0" normalizeH="0" baseline="0" noProof="0" dirty="0" err="1">
                <a:ln>
                  <a:noFill/>
                </a:ln>
                <a:solidFill>
                  <a:srgbClr val="000000"/>
                </a:solidFill>
                <a:effectLst/>
                <a:uLnTx/>
                <a:uFillTx/>
                <a:latin typeface="Times New Roman" panose="02020603050405020304" pitchFamily="18" charset="0"/>
                <a:cs typeface="Times New Roman" panose="02020603050405020304" pitchFamily="18" charset="0"/>
                <a:sym typeface="Arial"/>
              </a:rPr>
              <a:t>Varbanova</a:t>
            </a:r>
            <a:r>
              <a:rPr kumimoji="0" lang="en-US" sz="1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 S, </a:t>
            </a:r>
            <a:r>
              <a:rPr kumimoji="0" lang="en-US" sz="1400" b="0" i="0" u="none" strike="noStrike" kern="0" cap="none" spc="0" normalizeH="0" baseline="0" noProof="0" dirty="0" err="1">
                <a:ln>
                  <a:noFill/>
                </a:ln>
                <a:solidFill>
                  <a:srgbClr val="000000"/>
                </a:solidFill>
                <a:effectLst/>
                <a:uLnTx/>
                <a:uFillTx/>
                <a:latin typeface="Times New Roman" panose="02020603050405020304" pitchFamily="18" charset="0"/>
                <a:cs typeface="Times New Roman" panose="02020603050405020304" pitchFamily="18" charset="0"/>
                <a:sym typeface="Arial"/>
              </a:rPr>
              <a:t>Stefanova</a:t>
            </a:r>
            <a:r>
              <a:rPr kumimoji="0" lang="en-US" sz="1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 M &amp; Ivanov, I 2023, ‘CRM System as a Necessary Tool for Managing Commercial and Production Processes’, </a:t>
            </a:r>
            <a:r>
              <a:rPr kumimoji="0" lang="en-US" sz="1400" b="0" i="1"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TEM Journal</a:t>
            </a:r>
            <a:r>
              <a:rPr kumimoji="0" lang="en-US" sz="1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 vol. 12, no. 2, pp. 785–797.</a:t>
            </a:r>
          </a:p>
          <a:p>
            <a:pPr marL="285750" marR="0" lvl="0" indent="-285750" algn="just"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400" b="0" i="0" u="none" strike="noStrike" kern="0" cap="none" spc="0" normalizeH="0" baseline="0" noProof="0" dirty="0" err="1">
                <a:ln>
                  <a:noFill/>
                </a:ln>
                <a:solidFill>
                  <a:srgbClr val="000000"/>
                </a:solidFill>
                <a:effectLst/>
                <a:uLnTx/>
                <a:uFillTx/>
                <a:latin typeface="Times New Roman" panose="02020603050405020304" pitchFamily="18" charset="0"/>
                <a:cs typeface="Times New Roman" panose="02020603050405020304" pitchFamily="18" charset="0"/>
                <a:sym typeface="Arial"/>
              </a:rPr>
              <a:t>Taherdoost</a:t>
            </a:r>
            <a:r>
              <a:rPr kumimoji="0" lang="en-US" sz="1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 H 2023, ‘Legal, Regulatory, and Ethical Considerations in E-Business’, </a:t>
            </a:r>
            <a:r>
              <a:rPr kumimoji="0" lang="en-US" sz="1400" b="0" i="1"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EAI/Springer Innovations in Communication and Computing</a:t>
            </a:r>
            <a:r>
              <a:rPr kumimoji="0" lang="en-US" sz="1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 pp. 379–402.</a:t>
            </a:r>
          </a:p>
          <a:p>
            <a:pPr marL="285750" marR="0" lvl="0" indent="-285750" algn="just"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400" b="0" i="0" u="none" strike="noStrike" kern="0" cap="none" spc="0" normalizeH="0" baseline="0" noProof="0" dirty="0" err="1">
                <a:ln>
                  <a:noFill/>
                </a:ln>
                <a:solidFill>
                  <a:srgbClr val="000000"/>
                </a:solidFill>
                <a:effectLst/>
                <a:uLnTx/>
                <a:uFillTx/>
                <a:latin typeface="Times New Roman" panose="02020603050405020304" pitchFamily="18" charset="0"/>
                <a:cs typeface="Times New Roman" panose="02020603050405020304" pitchFamily="18" charset="0"/>
                <a:sym typeface="Arial"/>
              </a:rPr>
              <a:t>Valacich</a:t>
            </a:r>
            <a:r>
              <a:rPr kumimoji="0" lang="en-US" sz="1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 JS &amp; Schneider, C 2022, </a:t>
            </a:r>
            <a:r>
              <a:rPr kumimoji="0" lang="en-US" sz="1400" b="0" i="1"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Information Systems Today</a:t>
            </a:r>
            <a:r>
              <a:rPr kumimoji="0" lang="en-US" sz="1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a:t>
            </a:r>
          </a:p>
          <a:p>
            <a:pPr marL="285750" marR="0" lvl="0" indent="-285750" algn="just"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Wang, H &amp; Wang, S 2022, </a:t>
            </a:r>
            <a:r>
              <a:rPr kumimoji="0" lang="en-US" sz="1400" b="0" i="1"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Teaching Tip: Improving Student Performance by Introducing a No-Code Approach: A Course Unit of Decision Support Systems</a:t>
            </a:r>
            <a:r>
              <a:rPr kumimoji="0" lang="en-US" sz="1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 AIS Electronic Library (</a:t>
            </a:r>
            <a:r>
              <a:rPr kumimoji="0" lang="en-US" sz="1400" b="0" i="0" u="none" strike="noStrike" kern="0" cap="none" spc="0" normalizeH="0" baseline="0" noProof="0" dirty="0" err="1">
                <a:ln>
                  <a:noFill/>
                </a:ln>
                <a:solidFill>
                  <a:srgbClr val="000000"/>
                </a:solidFill>
                <a:effectLst/>
                <a:uLnTx/>
                <a:uFillTx/>
                <a:latin typeface="Times New Roman" panose="02020603050405020304" pitchFamily="18" charset="0"/>
                <a:cs typeface="Times New Roman" panose="02020603050405020304" pitchFamily="18" charset="0"/>
                <a:sym typeface="Arial"/>
              </a:rPr>
              <a:t>AISeL</a:t>
            </a:r>
            <a:r>
              <a:rPr kumimoji="0" lang="en-US" sz="1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a:t>
            </a:r>
          </a:p>
          <a:p>
            <a:pPr marL="285750" marR="0" lvl="0" indent="-285750" algn="just"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Zhang, X, Xu, YY &amp; Ma, L 2023, ‘Information technology investment and digital transformation: the roles of digital transformation strategy and top management’, </a:t>
            </a:r>
            <a:r>
              <a:rPr kumimoji="0" lang="en-US" sz="1400" b="0" i="1"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Business Process Management Journal</a:t>
            </a:r>
            <a:r>
              <a:rPr kumimoji="0" lang="en-US" sz="1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 vol. 29, no. 2, pp. 528–549.</a:t>
            </a:r>
          </a:p>
        </p:txBody>
      </p:sp>
    </p:spTree>
    <p:extLst>
      <p:ext uri="{BB962C8B-B14F-4D97-AF65-F5344CB8AC3E}">
        <p14:creationId xmlns:p14="http://schemas.microsoft.com/office/powerpoint/2010/main" val="1332794074"/>
      </p:ext>
    </p:extLst>
  </p:cSld>
  <p:clrMapOvr>
    <a:masterClrMapping/>
  </p:clrMapOvr>
</p:sld>
</file>

<file path=ppt/theme/theme1.xml><?xml version="1.0" encoding="utf-8"?>
<a:theme xmlns:a="http://schemas.openxmlformats.org/drawingml/2006/main" name="Technology Infographics by Slidesgo">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650</TotalTime>
  <Words>3519</Words>
  <Application>Microsoft Office PowerPoint</Application>
  <PresentationFormat>On-screen Show (16:9)</PresentationFormat>
  <Paragraphs>196</Paragraphs>
  <Slides>22</Slides>
  <Notes>22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Myriad Pro</vt:lpstr>
      <vt:lpstr>Arial</vt:lpstr>
      <vt:lpstr>Times New Roman</vt:lpstr>
      <vt:lpstr>Technology Infographics by Slidesgo</vt:lpstr>
      <vt:lpstr> Topic-Business Information Systems in a Growing Business  Course- BA (Hons) Leadership and Management Skills for the Workplace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Toshko Trifonov (2407602)</cp:lastModifiedBy>
  <cp:revision>25</cp:revision>
  <dcterms:modified xsi:type="dcterms:W3CDTF">2026-02-15T12:54:41Z</dcterms:modified>
</cp:coreProperties>
</file>