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29"/>
  </p:handoutMasterIdLst>
  <p:sldIdLst>
    <p:sldId id="256" r:id="rId2"/>
    <p:sldId id="257" r:id="rId3"/>
    <p:sldId id="301" r:id="rId4"/>
    <p:sldId id="259" r:id="rId5"/>
    <p:sldId id="298" r:id="rId6"/>
    <p:sldId id="282" r:id="rId7"/>
    <p:sldId id="260" r:id="rId8"/>
    <p:sldId id="261" r:id="rId9"/>
    <p:sldId id="262" r:id="rId10"/>
    <p:sldId id="263" r:id="rId11"/>
    <p:sldId id="281" r:id="rId12"/>
    <p:sldId id="266" r:id="rId13"/>
    <p:sldId id="273" r:id="rId14"/>
    <p:sldId id="277" r:id="rId15"/>
    <p:sldId id="264" r:id="rId16"/>
    <p:sldId id="274" r:id="rId17"/>
    <p:sldId id="304" r:id="rId18"/>
    <p:sldId id="302" r:id="rId19"/>
    <p:sldId id="289" r:id="rId20"/>
    <p:sldId id="291" r:id="rId21"/>
    <p:sldId id="278" r:id="rId22"/>
    <p:sldId id="279" r:id="rId23"/>
    <p:sldId id="295" r:id="rId24"/>
    <p:sldId id="293" r:id="rId25"/>
    <p:sldId id="297" r:id="rId26"/>
    <p:sldId id="272" r:id="rId27"/>
    <p:sldId id="299" r:id="rId28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05" autoAdjust="0"/>
    <p:restoredTop sz="93669" autoAdjust="0"/>
  </p:normalViewPr>
  <p:slideViewPr>
    <p:cSldViewPr>
      <p:cViewPr>
        <p:scale>
          <a:sx n="75" d="100"/>
          <a:sy n="75" d="100"/>
        </p:scale>
        <p:origin x="1291" y="23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83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A7392C78-4BA6-410A-8FAF-0B781D4FFC2A}" type="datetimeFigureOut">
              <a:rPr lang="en-GB"/>
              <a:pPr/>
              <a:t>01/09/2018</a:t>
            </a:fld>
            <a:endParaRPr lang="en-GB"/>
          </a:p>
        </p:txBody>
      </p:sp>
      <p:sp>
        <p:nvSpPr>
          <p:cNvPr id="645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en-GB"/>
          </a:p>
        </p:txBody>
      </p:sp>
      <p:sp>
        <p:nvSpPr>
          <p:cNvPr id="645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DC0A3991-7A8E-409C-8569-A54C9CD45125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55301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5305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B395583-5019-48B0-A5C6-CDC593F99F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9BFD40-1293-4130-8349-79D5CAA3F0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214A0-9E77-4E4A-A702-DF14305488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BE78C0-B8CC-4841-BF81-528440B0A9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FCF39-E3FA-48BA-BC8A-C9557D0686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5A4118-821F-4E24-81FB-6AC0C15DE5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A645B-36A8-4E61-9079-E212749247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ACCA2-B888-4C10-9AC3-CFB1392A20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8F58E5-2F44-4322-8A60-EE8E9854C72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68EFEA-B3C9-44C2-AA63-4B8604C52C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74D2D8-B49C-4BC5-89C9-A2E4D431A0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628D5B-B31C-4FD6-B746-710F57B8A5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4275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54276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54277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4278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4279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42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4281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DE417E4-65D7-4123-AA7A-0605FC7CD4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6.wdp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9.wdp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12.wdp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14.wdp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16.wdp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18.wdp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21.wdp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25.wdp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6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27.wdp"/><Relationship Id="rId4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8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29.wdp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30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952500" y="1282603"/>
            <a:ext cx="7239000" cy="4754562"/>
          </a:xfrm>
          <a:ln w="28575">
            <a:solidFill>
              <a:srgbClr val="FFC000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en-GB" sz="7200" i="1" dirty="0">
                <a:solidFill>
                  <a:srgbClr val="FFC000"/>
                </a:solidFill>
                <a:effectLst/>
                <a:latin typeface="Palatino Linotype" panose="02040502050505030304" pitchFamily="18" charset="0"/>
              </a:rPr>
              <a:t>The Roman de la the Rose</a:t>
            </a:r>
            <a:br>
              <a:rPr lang="en-GB" sz="7200" i="1" dirty="0">
                <a:solidFill>
                  <a:srgbClr val="FFC000"/>
                </a:solidFill>
                <a:effectLst/>
                <a:latin typeface="Palatino Linotype" panose="02040502050505030304" pitchFamily="18" charset="0"/>
              </a:rPr>
            </a:br>
            <a:br>
              <a:rPr lang="en-GB" sz="4800" i="1" dirty="0">
                <a:solidFill>
                  <a:srgbClr val="FFC000"/>
                </a:solidFill>
                <a:effectLst/>
                <a:latin typeface="Palatino Linotype" panose="02040502050505030304" pitchFamily="18" charset="0"/>
              </a:rPr>
            </a:br>
            <a:r>
              <a:rPr lang="en-GB" sz="3200" dirty="0">
                <a:solidFill>
                  <a:srgbClr val="FFC000"/>
                </a:solidFill>
                <a:effectLst/>
                <a:latin typeface="Palatino Linotype" panose="02040502050505030304" pitchFamily="18" charset="0"/>
              </a:rPr>
              <a:t>visual literacy: the image as communication tool</a:t>
            </a:r>
            <a:endParaRPr lang="en-US" sz="2400" dirty="0">
              <a:solidFill>
                <a:srgbClr val="FFC000"/>
              </a:solidFill>
              <a:effectLst/>
              <a:latin typeface="Palatino Linotype" panose="0204050205050503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F6762D1-AB2B-4770-9804-697DFA8540CF}"/>
              </a:ext>
            </a:extLst>
          </p:cNvPr>
          <p:cNvSpPr/>
          <p:nvPr/>
        </p:nvSpPr>
        <p:spPr>
          <a:xfrm>
            <a:off x="3131541" y="395748"/>
            <a:ext cx="28809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000"/>
                </a:solidFill>
                <a:latin typeface="Palatino Linotype" panose="02040502050505030304" pitchFamily="18" charset="0"/>
                <a:cs typeface="Simplified Arabic" panose="020B0604020202020204" pitchFamily="18" charset="-78"/>
              </a:rPr>
              <a:t>HPEN5001/6001</a:t>
            </a:r>
            <a:r>
              <a:rPr lang="en-US" dirty="0">
                <a:solidFill>
                  <a:srgbClr val="FFC000"/>
                </a:solidFill>
              </a:rPr>
              <a:t> </a:t>
            </a:r>
            <a:endParaRPr lang="en-GB" dirty="0">
              <a:solidFill>
                <a:srgbClr val="FFC000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C2D56C9-8CB2-4ED7-9EF4-6679EF46C065}"/>
              </a:ext>
            </a:extLst>
          </p:cNvPr>
          <p:cNvCxnSpPr>
            <a:cxnSpLocks/>
          </p:cNvCxnSpPr>
          <p:nvPr/>
        </p:nvCxnSpPr>
        <p:spPr>
          <a:xfrm flipV="1">
            <a:off x="1219200" y="6400800"/>
            <a:ext cx="7117358" cy="76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ext Box 7"/>
          <p:cNvSpPr txBox="1">
            <a:spLocks noChangeArrowheads="1"/>
          </p:cNvSpPr>
          <p:nvPr/>
        </p:nvSpPr>
        <p:spPr bwMode="auto">
          <a:xfrm>
            <a:off x="273717" y="4800600"/>
            <a:ext cx="358140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Garden of Eden and the Fall of Humanity</a:t>
            </a:r>
          </a:p>
          <a:p>
            <a:r>
              <a:rPr lang="en-GB" sz="2400" dirty="0">
                <a:latin typeface="Palatino Linotype" panose="02040502050505030304" pitchFamily="18" charset="0"/>
              </a:rPr>
              <a:t>The Holkham Bible Picture Book</a:t>
            </a:r>
          </a:p>
          <a:p>
            <a:endParaRPr lang="en-US" sz="3200" b="1" dirty="0">
              <a:latin typeface="Arial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19600" y="304801"/>
            <a:ext cx="4343400" cy="58674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AE7188-5015-4845-A114-673D7FCE5AE5}"/>
              </a:ext>
            </a:extLst>
          </p:cNvPr>
          <p:cNvSpPr/>
          <p:nvPr/>
        </p:nvSpPr>
        <p:spPr>
          <a:xfrm>
            <a:off x="273718" y="508305"/>
            <a:ext cx="339975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i="1" dirty="0">
                <a:solidFill>
                  <a:srgbClr val="FFC000"/>
                </a:solidFill>
                <a:latin typeface="Palatino Linotype" panose="02040502050505030304" pitchFamily="18" charset="0"/>
              </a:rPr>
              <a:t>THE BIBLE : </a:t>
            </a:r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TEXT &amp; IMAGE CREATING MEANING</a:t>
            </a:r>
            <a:endParaRPr lang="en-GB" sz="32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00201" y="1143000"/>
            <a:ext cx="5791200" cy="4419600"/>
          </a:xfrm>
          <a:ln w="28575">
            <a:solidFill>
              <a:srgbClr val="FFC000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505850" y="5783044"/>
            <a:ext cx="81322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>
                <a:latin typeface="Palatino Linotype" panose="02040502050505030304" pitchFamily="18" charset="0"/>
              </a:rPr>
              <a:t>Expulsion from the Garden of Eden </a:t>
            </a:r>
          </a:p>
          <a:p>
            <a:pPr algn="ctr"/>
            <a:r>
              <a:rPr lang="en-GB" sz="2400" dirty="0" err="1">
                <a:latin typeface="Palatino Linotype" panose="02040502050505030304" pitchFamily="18" charset="0"/>
              </a:rPr>
              <a:t>Bibliothèque</a:t>
            </a:r>
            <a:r>
              <a:rPr lang="en-GB" sz="2400" dirty="0">
                <a:latin typeface="Palatino Linotype" panose="02040502050505030304" pitchFamily="18" charset="0"/>
              </a:rPr>
              <a:t> Sainte Geneviève </a:t>
            </a:r>
            <a:r>
              <a:rPr lang="en-GB" sz="2400" dirty="0" err="1">
                <a:latin typeface="Palatino Linotype" panose="02040502050505030304" pitchFamily="18" charset="0"/>
              </a:rPr>
              <a:t>ms</a:t>
            </a:r>
            <a:r>
              <a:rPr lang="en-GB" sz="2400" dirty="0">
                <a:latin typeface="Palatino Linotype" panose="02040502050505030304" pitchFamily="18" charset="0"/>
              </a:rPr>
              <a:t> 0246 f.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427504F-EF5B-41EF-9E70-10798A09BC82}"/>
              </a:ext>
            </a:extLst>
          </p:cNvPr>
          <p:cNvSpPr/>
          <p:nvPr/>
        </p:nvSpPr>
        <p:spPr>
          <a:xfrm>
            <a:off x="537805" y="269737"/>
            <a:ext cx="76498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THE SIGNIFICANCE OF THE GARDEN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3591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 Box 6"/>
          <p:cNvSpPr txBox="1">
            <a:spLocks noChangeArrowheads="1"/>
          </p:cNvSpPr>
          <p:nvPr/>
        </p:nvSpPr>
        <p:spPr bwMode="auto">
          <a:xfrm>
            <a:off x="761999" y="5707455"/>
            <a:ext cx="7620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sz="2400" i="1" dirty="0">
                <a:latin typeface="Palatino Linotype" panose="02040502050505030304" pitchFamily="18" charset="0"/>
              </a:rPr>
              <a:t>The dreamer/ lover asleep</a:t>
            </a:r>
          </a:p>
          <a:p>
            <a:pPr algn="ctr"/>
            <a:r>
              <a:rPr lang="en-GB" sz="2400" dirty="0">
                <a:latin typeface="Palatino Linotype" panose="02040502050505030304" pitchFamily="18" charset="0"/>
              </a:rPr>
              <a:t>Bibl. Sainte-Geneviève - </a:t>
            </a:r>
            <a:r>
              <a:rPr lang="en-GB" sz="2400" dirty="0" err="1">
                <a:latin typeface="Palatino Linotype" panose="02040502050505030304" pitchFamily="18" charset="0"/>
              </a:rPr>
              <a:t>ms</a:t>
            </a:r>
            <a:r>
              <a:rPr lang="en-GB" sz="2400" dirty="0">
                <a:latin typeface="Palatino Linotype" panose="02040502050505030304" pitchFamily="18" charset="0"/>
              </a:rPr>
              <a:t>. 1126, fol. 27r.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36A79-5EAA-455C-8E1E-F4C3C3B294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3814" y="1344138"/>
            <a:ext cx="5036371" cy="416972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AD3652A-BA87-4B38-8DE4-9AE1C09CB28B}"/>
              </a:ext>
            </a:extLst>
          </p:cNvPr>
          <p:cNvSpPr/>
          <p:nvPr/>
        </p:nvSpPr>
        <p:spPr>
          <a:xfrm>
            <a:off x="1752600" y="370179"/>
            <a:ext cx="61034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COURTLY LOVE AS A DREAM </a:t>
            </a:r>
            <a:endParaRPr lang="en-GB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3B4C43-06EF-436F-AB14-8028CFE37F1C}"/>
              </a:ext>
            </a:extLst>
          </p:cNvPr>
          <p:cNvPicPr>
            <a:picLocks noGrp="1" noChangeAspect="1"/>
          </p:cNvPicPr>
          <p:nvPr>
            <p:ph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14400" y="334555"/>
            <a:ext cx="3657600" cy="5029200"/>
          </a:xfrm>
          <a:ln w="28575">
            <a:solidFill>
              <a:srgbClr val="FFC00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66B4E01-481F-4C8E-8FBA-876408F11A32}"/>
              </a:ext>
            </a:extLst>
          </p:cNvPr>
          <p:cNvSpPr/>
          <p:nvPr/>
        </p:nvSpPr>
        <p:spPr>
          <a:xfrm>
            <a:off x="5562600" y="457200"/>
            <a:ext cx="32004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2419350" algn="l"/>
              </a:tabLst>
            </a:pPr>
            <a:r>
              <a:rPr lang="en-GB" dirty="0">
                <a:solidFill>
                  <a:srgbClr val="FFC000"/>
                </a:solidFill>
                <a:latin typeface="Palatino Linotype" panose="02040502050505030304" pitchFamily="18" charset="0"/>
              </a:rPr>
              <a:t>TRAVELLING IN THE MIND: FROM BED TO GARDEN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EC5A06D-7FD7-4398-AAE6-35676193B019}"/>
              </a:ext>
            </a:extLst>
          </p:cNvPr>
          <p:cNvSpPr/>
          <p:nvPr/>
        </p:nvSpPr>
        <p:spPr>
          <a:xfrm>
            <a:off x="899160" y="5682288"/>
            <a:ext cx="55626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Lover asleep; dressed; and approaching the Garden of Love, </a:t>
            </a:r>
            <a:r>
              <a:rPr lang="en-GB" sz="2400" dirty="0">
                <a:latin typeface="Palatino Linotype" panose="02040502050505030304" pitchFamily="18" charset="0"/>
              </a:rPr>
              <a:t>Harley MS 4425, f. 7r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2500" y="1139808"/>
            <a:ext cx="6667500" cy="425882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914400" y="5562600"/>
            <a:ext cx="68580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/>
              <a:t> </a:t>
            </a:r>
            <a:r>
              <a:rPr lang="en-GB" sz="2400" i="1" dirty="0">
                <a:latin typeface="Palatino Linotype" panose="02040502050505030304" pitchFamily="18" charset="0"/>
              </a:rPr>
              <a:t>Poverty; the Lover approaches the beautiful garden </a:t>
            </a:r>
            <a:r>
              <a:rPr lang="en-GB" sz="2400" dirty="0">
                <a:latin typeface="Palatino Linotype" panose="02040502050505030304" pitchFamily="18" charset="0"/>
              </a:rPr>
              <a:t>Bodleian Library, MS Selden Supra 57, 14</a:t>
            </a:r>
            <a:r>
              <a:rPr lang="en-GB" sz="2400" baseline="30000" dirty="0">
                <a:latin typeface="Palatino Linotype" panose="02040502050505030304" pitchFamily="18" charset="0"/>
              </a:rPr>
              <a:t>th</a:t>
            </a:r>
            <a:r>
              <a:rPr lang="en-GB" sz="2400" dirty="0">
                <a:latin typeface="Palatino Linotype" panose="02040502050505030304" pitchFamily="18" charset="0"/>
              </a:rPr>
              <a:t> C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B73E122-9C32-40FF-B8D0-91C4628BC597}"/>
              </a:ext>
            </a:extLst>
          </p:cNvPr>
          <p:cNvSpPr/>
          <p:nvPr/>
        </p:nvSpPr>
        <p:spPr>
          <a:xfrm>
            <a:off x="1600200" y="304800"/>
            <a:ext cx="56991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REALITY AND THE DREAM </a:t>
            </a:r>
            <a:endParaRPr lang="en-GB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ext Box 6"/>
          <p:cNvSpPr txBox="1">
            <a:spLocks noChangeArrowheads="1"/>
          </p:cNvSpPr>
          <p:nvPr/>
        </p:nvSpPr>
        <p:spPr bwMode="auto">
          <a:xfrm>
            <a:off x="457200" y="5743575"/>
            <a:ext cx="832167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400" i="1" dirty="0">
                <a:latin typeface="Palatino Linotype" panose="02040502050505030304" pitchFamily="18" charset="0"/>
              </a:rPr>
              <a:t>The lover walking near a castle, sewing his sleeve</a:t>
            </a:r>
            <a:r>
              <a:rPr lang="en-GB" sz="2400" dirty="0">
                <a:latin typeface="Palatino Linotype" panose="02040502050505030304" pitchFamily="18" charset="0"/>
              </a:rPr>
              <a:t>. </a:t>
            </a:r>
          </a:p>
          <a:p>
            <a:pPr algn="ctr"/>
            <a:r>
              <a:rPr lang="en-GB" sz="2400" dirty="0">
                <a:latin typeface="Palatino Linotype" panose="02040502050505030304" pitchFamily="18" charset="0"/>
              </a:rPr>
              <a:t>MS </a:t>
            </a:r>
            <a:r>
              <a:rPr lang="en-GB" sz="2400" dirty="0" err="1">
                <a:latin typeface="Palatino Linotype" panose="02040502050505030304" pitchFamily="18" charset="0"/>
              </a:rPr>
              <a:t>Bodlian</a:t>
            </a:r>
            <a:r>
              <a:rPr lang="en-GB" sz="2400" dirty="0">
                <a:latin typeface="Palatino Linotype" panose="02040502050505030304" pitchFamily="18" charset="0"/>
              </a:rPr>
              <a:t> Library, </a:t>
            </a:r>
            <a:r>
              <a:rPr lang="en-GB" sz="2400" dirty="0" err="1">
                <a:latin typeface="Palatino Linotype" panose="02040502050505030304" pitchFamily="18" charset="0"/>
              </a:rPr>
              <a:t>Douce</a:t>
            </a:r>
            <a:r>
              <a:rPr lang="en-GB" sz="2400" dirty="0">
                <a:latin typeface="Palatino Linotype" panose="02040502050505030304" pitchFamily="18" charset="0"/>
              </a:rPr>
              <a:t> 195; French, 1487-95. 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59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81200" y="1109382"/>
            <a:ext cx="4953000" cy="4224618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E6D5DC8-BCFA-4CD5-9220-12CACBBB1849}"/>
              </a:ext>
            </a:extLst>
          </p:cNvPr>
          <p:cNvSpPr/>
          <p:nvPr/>
        </p:nvSpPr>
        <p:spPr>
          <a:xfrm>
            <a:off x="685800" y="186393"/>
            <a:ext cx="79498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Palatino Linotype" panose="02040502050505030304" pitchFamily="18" charset="0"/>
              </a:rPr>
              <a:t>THE DREAMER/LOVER LOOKING FOR  LOVE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6"/>
          <p:cNvSpPr txBox="1">
            <a:spLocks noChangeArrowheads="1"/>
          </p:cNvSpPr>
          <p:nvPr/>
        </p:nvSpPr>
        <p:spPr bwMode="auto">
          <a:xfrm>
            <a:off x="288925" y="4953000"/>
            <a:ext cx="3749675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Hatred outside the garden wall</a:t>
            </a:r>
          </a:p>
          <a:p>
            <a:r>
              <a:rPr lang="en-GB" sz="2400" dirty="0">
                <a:latin typeface="Palatino Linotype" panose="02040502050505030304" pitchFamily="18" charset="0"/>
              </a:rPr>
              <a:t>MS Astor A.12</a:t>
            </a:r>
          </a:p>
          <a:p>
            <a:r>
              <a:rPr lang="en-GB" sz="2400" dirty="0">
                <a:latin typeface="Palatino Linotype" panose="02040502050505030304" pitchFamily="18" charset="0"/>
              </a:rPr>
              <a:t>French late 14th cent.</a:t>
            </a:r>
          </a:p>
          <a:p>
            <a:endParaRPr lang="en-GB" sz="3200" b="1" dirty="0">
              <a:latin typeface="Palatino Linotype" panose="02040502050505030304" pitchFamily="18" charset="0"/>
            </a:endParaRPr>
          </a:p>
          <a:p>
            <a:endParaRPr lang="en-US" sz="3200" b="1" dirty="0">
              <a:latin typeface="Palatino Linotype" panose="0204050205050503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052455" y="1027533"/>
            <a:ext cx="4419600" cy="480293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056A806-0110-41B9-B14F-A38E563BD315}"/>
              </a:ext>
            </a:extLst>
          </p:cNvPr>
          <p:cNvSpPr/>
          <p:nvPr/>
        </p:nvSpPr>
        <p:spPr>
          <a:xfrm>
            <a:off x="457200" y="381000"/>
            <a:ext cx="3048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Palatino Linotype" panose="02040502050505030304" pitchFamily="18" charset="0"/>
              </a:rPr>
              <a:t>THE LOVER ENCOUNTERS PROBLEMS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ext Box 6"/>
          <p:cNvSpPr txBox="1">
            <a:spLocks noChangeArrowheads="1"/>
          </p:cNvSpPr>
          <p:nvPr/>
        </p:nvSpPr>
        <p:spPr bwMode="auto">
          <a:xfrm>
            <a:off x="6477471" y="4870166"/>
            <a:ext cx="20996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Covetousness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1291" y="295405"/>
            <a:ext cx="2516710" cy="299618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43600" y="1405606"/>
            <a:ext cx="2835275" cy="34290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1291" y="3429001"/>
            <a:ext cx="2503118" cy="299618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Text Box 6">
            <a:extLst>
              <a:ext uri="{FF2B5EF4-FFF2-40B4-BE49-F238E27FC236}">
                <a16:creationId xmlns:a16="http://schemas.microsoft.com/office/drawing/2014/main" id="{D6628377-8C9A-4FC0-8AA5-913604F2E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42945" y="5756998"/>
            <a:ext cx="521525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 err="1">
                <a:latin typeface="Palatino Linotype" panose="02040502050505030304" pitchFamily="18" charset="0"/>
              </a:rPr>
              <a:t>Villany</a:t>
            </a:r>
            <a:r>
              <a:rPr lang="en-GB" sz="2400" i="1" dirty="0">
                <a:latin typeface="Palatino Linotype" panose="02040502050505030304" pitchFamily="18" charset="0"/>
              </a:rPr>
              <a:t>, Felony, </a:t>
            </a:r>
            <a:r>
              <a:rPr lang="fr-FR" sz="2400" dirty="0">
                <a:latin typeface="Palatino Linotype" panose="02040502050505030304" pitchFamily="18" charset="0"/>
              </a:rPr>
              <a:t>Le Roman de la Rose. MS. Douce 364 French c. 1460-1470</a:t>
            </a:r>
            <a:endParaRPr lang="en-US" dirty="0">
              <a:latin typeface="Palatino Linotype" panose="0204050205050503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4C7517-F238-4598-9B72-796E5543FEF0}"/>
              </a:ext>
            </a:extLst>
          </p:cNvPr>
          <p:cNvSpPr/>
          <p:nvPr/>
        </p:nvSpPr>
        <p:spPr>
          <a:xfrm>
            <a:off x="3982281" y="221604"/>
            <a:ext cx="42274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Palatino Linotype" panose="02040502050505030304" pitchFamily="18" charset="0"/>
              </a:rPr>
              <a:t>AND MORE PROBLEMS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 Box 6"/>
          <p:cNvSpPr txBox="1">
            <a:spLocks noChangeArrowheads="1"/>
          </p:cNvSpPr>
          <p:nvPr/>
        </p:nvSpPr>
        <p:spPr bwMode="auto">
          <a:xfrm>
            <a:off x="320363" y="609600"/>
            <a:ext cx="374967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Avarice, </a:t>
            </a:r>
            <a:r>
              <a:rPr lang="fr-FR" sz="2400" dirty="0">
                <a:latin typeface="Palatino Linotype" panose="02040502050505030304" pitchFamily="18" charset="0"/>
              </a:rPr>
              <a:t>Le Roman de la Rose. MS. Douce 364 French c. 1460-1470</a:t>
            </a:r>
            <a:endParaRPr lang="en-GB" sz="2400" dirty="0">
              <a:latin typeface="Palatino Linotype" panose="02040502050505030304" pitchFamily="18" charset="0"/>
            </a:endParaRPr>
          </a:p>
          <a:p>
            <a:endParaRPr lang="en-US" dirty="0">
              <a:latin typeface="Palatino Linotype" panose="0204050205050503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73963" y="762000"/>
            <a:ext cx="3073733" cy="4640997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3718" y="1905000"/>
            <a:ext cx="3422963" cy="4447032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4914587" y="5680501"/>
            <a:ext cx="42294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Envy, </a:t>
            </a:r>
            <a:r>
              <a:rPr lang="fr-FR" sz="2400" dirty="0">
                <a:latin typeface="Palatino Linotype" panose="02040502050505030304" pitchFamily="18" charset="0"/>
              </a:rPr>
              <a:t>Roman de la Rose </a:t>
            </a:r>
            <a:r>
              <a:rPr lang="fr-FR" sz="2400" dirty="0" err="1">
                <a:latin typeface="Palatino Linotype" panose="02040502050505030304" pitchFamily="18" charset="0"/>
              </a:rPr>
              <a:t>Origin</a:t>
            </a:r>
            <a:r>
              <a:rPr lang="fr-FR" sz="2400" dirty="0">
                <a:latin typeface="Palatino Linotype" panose="02040502050505030304" pitchFamily="18" charset="0"/>
              </a:rPr>
              <a:t> </a:t>
            </a:r>
            <a:r>
              <a:rPr lang="fr-FR" sz="2400" dirty="0" err="1">
                <a:latin typeface="Palatino Linotype" panose="02040502050505030304" pitchFamily="18" charset="0"/>
              </a:rPr>
              <a:t>Netherlands</a:t>
            </a:r>
            <a:r>
              <a:rPr lang="fr-FR" sz="2400" dirty="0">
                <a:latin typeface="Palatino Linotype" panose="02040502050505030304" pitchFamily="18" charset="0"/>
              </a:rPr>
              <a:t>, 14th C</a:t>
            </a:r>
            <a:endParaRPr lang="en-GB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Text Box 6"/>
          <p:cNvSpPr txBox="1">
            <a:spLocks noChangeArrowheads="1"/>
          </p:cNvSpPr>
          <p:nvPr/>
        </p:nvSpPr>
        <p:spPr bwMode="auto">
          <a:xfrm>
            <a:off x="534602" y="5445760"/>
            <a:ext cx="3657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 err="1">
                <a:latin typeface="Palatino Linotype" panose="02040502050505030304" pitchFamily="18" charset="0"/>
              </a:rPr>
              <a:t>Envie</a:t>
            </a:r>
            <a:r>
              <a:rPr lang="en-GB" sz="2400" i="1" dirty="0">
                <a:latin typeface="Palatino Linotype" panose="02040502050505030304" pitchFamily="18" charset="0"/>
              </a:rPr>
              <a:t>, </a:t>
            </a:r>
            <a:r>
              <a:rPr lang="en-GB" sz="2400" dirty="0" err="1">
                <a:latin typeface="Palatino Linotype" panose="02040502050505030304" pitchFamily="18" charset="0"/>
              </a:rPr>
              <a:t>Bibliothèque</a:t>
            </a:r>
            <a:r>
              <a:rPr lang="en-GB" sz="2400" dirty="0">
                <a:latin typeface="Palatino Linotype" panose="02040502050505030304" pitchFamily="18" charset="0"/>
              </a:rPr>
              <a:t> de </a:t>
            </a:r>
            <a:r>
              <a:rPr lang="en-GB" sz="2400" dirty="0" err="1">
                <a:latin typeface="Palatino Linotype" panose="02040502050505030304" pitchFamily="18" charset="0"/>
              </a:rPr>
              <a:t>l'Arsenal</a:t>
            </a:r>
            <a:r>
              <a:rPr lang="en-GB" sz="2400" dirty="0">
                <a:latin typeface="Palatino Linotype" panose="02040502050505030304" pitchFamily="18" charset="0"/>
              </a:rPr>
              <a:t>, 5210  late 14</a:t>
            </a:r>
            <a:r>
              <a:rPr lang="en-GB" sz="2400" baseline="30000" dirty="0">
                <a:latin typeface="Palatino Linotype" panose="02040502050505030304" pitchFamily="18" charset="0"/>
              </a:rPr>
              <a:t>th</a:t>
            </a:r>
            <a:r>
              <a:rPr lang="en-GB" sz="2400" dirty="0">
                <a:latin typeface="Palatino Linotype" panose="02040502050505030304" pitchFamily="18" charset="0"/>
              </a:rPr>
              <a:t> C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4481" y="1447800"/>
            <a:ext cx="4257843" cy="37338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B7A5205-D3B5-4ECA-AA47-138375E7D4C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23840" y="2039319"/>
            <a:ext cx="3429000" cy="3370881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B9CF117A-BF47-48A8-B93F-9B93664358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8519" y="533400"/>
            <a:ext cx="4191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fr-FR" sz="2400" i="1" dirty="0">
                <a:latin typeface="Palatino Linotype" panose="02040502050505030304" pitchFamily="18" charset="0"/>
              </a:rPr>
              <a:t>Pauvreté </a:t>
            </a:r>
          </a:p>
          <a:p>
            <a:pPr algn="r"/>
            <a:r>
              <a:rPr lang="fr-FR" sz="2400" i="1" dirty="0">
                <a:latin typeface="Palatino Linotype" panose="02040502050505030304" pitchFamily="18" charset="0"/>
              </a:rPr>
              <a:t>Roman de la Rose</a:t>
            </a:r>
            <a:r>
              <a:rPr lang="fr-FR" sz="2400" dirty="0">
                <a:latin typeface="Palatino Linotype" panose="02040502050505030304" pitchFamily="18" charset="0"/>
              </a:rPr>
              <a:t> Bibliothèque municipale de Lyon, Ms.763  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457200" y="5063629"/>
            <a:ext cx="3048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Hypocrisy, dressed as a nun; Old Age</a:t>
            </a:r>
          </a:p>
          <a:p>
            <a:r>
              <a:rPr lang="en-GB" sz="2400" dirty="0">
                <a:latin typeface="Palatino Linotype" panose="02040502050505030304" pitchFamily="18" charset="0"/>
              </a:rPr>
              <a:t>15</a:t>
            </a:r>
            <a:r>
              <a:rPr lang="en-GB" sz="2400" baseline="30000" dirty="0">
                <a:latin typeface="Palatino Linotype" panose="02040502050505030304" pitchFamily="18" charset="0"/>
              </a:rPr>
              <a:t>th</a:t>
            </a:r>
            <a:r>
              <a:rPr lang="en-GB" sz="2400" dirty="0">
                <a:latin typeface="Palatino Linotype" panose="02040502050505030304" pitchFamily="18" charset="0"/>
              </a:rPr>
              <a:t> C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10000" y="533718"/>
            <a:ext cx="4876800" cy="573024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0E6EBAF-3FE6-41DB-B778-F309BB96040C}"/>
              </a:ext>
            </a:extLst>
          </p:cNvPr>
          <p:cNvSpPr/>
          <p:nvPr/>
        </p:nvSpPr>
        <p:spPr>
          <a:xfrm>
            <a:off x="800100" y="381000"/>
            <a:ext cx="23622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Palatino Linotype" panose="02040502050505030304" pitchFamily="18" charset="0"/>
              </a:rPr>
              <a:t>PROBLEMS OF TRUST AND TIME RUNNING OUT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 Box 6"/>
          <p:cNvSpPr txBox="1">
            <a:spLocks noChangeArrowheads="1"/>
          </p:cNvSpPr>
          <p:nvPr/>
        </p:nvSpPr>
        <p:spPr bwMode="auto">
          <a:xfrm>
            <a:off x="1905000" y="5965448"/>
            <a:ext cx="6477000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Palatino Linotype" panose="02040502050505030304" pitchFamily="18" charset="0"/>
              </a:rPr>
              <a:t>Bodleian Library, MS </a:t>
            </a:r>
            <a:r>
              <a:rPr lang="en-GB" sz="2400" dirty="0" err="1">
                <a:latin typeface="Palatino Linotype" panose="02040502050505030304" pitchFamily="18" charset="0"/>
              </a:rPr>
              <a:t>Douce</a:t>
            </a:r>
            <a:r>
              <a:rPr lang="en-GB" sz="2400" dirty="0">
                <a:latin typeface="Palatino Linotype" panose="02040502050505030304" pitchFamily="18" charset="0"/>
              </a:rPr>
              <a:t> 332</a:t>
            </a:r>
            <a:endParaRPr lang="en-US" sz="2400" dirty="0">
              <a:latin typeface="Palatino Linotype" panose="02040502050505030304" pitchFamily="18" charset="0"/>
            </a:endParaRPr>
          </a:p>
          <a:p>
            <a:endParaRPr lang="en-US" b="1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57799" y="489466"/>
            <a:ext cx="3452847" cy="36253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-909"/>
          <a:stretch/>
        </p:blipFill>
        <p:spPr>
          <a:xfrm>
            <a:off x="585755" y="1524000"/>
            <a:ext cx="3527425" cy="3534938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400800" y="4250214"/>
            <a:ext cx="13211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>
                <a:latin typeface="Palatino Linotype" panose="02040502050505030304" pitchFamily="18" charset="0"/>
              </a:rPr>
              <a:t>Poverty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28274" y="809135"/>
            <a:ext cx="3910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i="1" dirty="0">
                <a:latin typeface="Palatino Linotype" panose="02040502050505030304" pitchFamily="18" charset="0"/>
              </a:rPr>
              <a:t>Hypocrisy as a nun,        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6"/>
          <p:cNvSpPr txBox="1">
            <a:spLocks noChangeArrowheads="1"/>
          </p:cNvSpPr>
          <p:nvPr/>
        </p:nvSpPr>
        <p:spPr bwMode="auto">
          <a:xfrm>
            <a:off x="381000" y="5105400"/>
            <a:ext cx="29718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Sadness; Old Age</a:t>
            </a:r>
            <a:endParaRPr lang="en-GB" sz="2400" dirty="0">
              <a:latin typeface="Palatino Linotype" panose="02040502050505030304" pitchFamily="18" charset="0"/>
            </a:endParaRPr>
          </a:p>
          <a:p>
            <a:r>
              <a:rPr lang="en-GB" sz="2400" dirty="0">
                <a:latin typeface="Palatino Linotype" panose="02040502050505030304" pitchFamily="18" charset="0"/>
              </a:rPr>
              <a:t>Bodleian Library, MS Selden Supra 57 late 14th C.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14800" y="287162"/>
            <a:ext cx="4648200" cy="6283676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B22BC2D-48DC-4EE7-934C-D58BDF2C7F89}"/>
              </a:ext>
            </a:extLst>
          </p:cNvPr>
          <p:cNvSpPr/>
          <p:nvPr/>
        </p:nvSpPr>
        <p:spPr>
          <a:xfrm>
            <a:off x="457200" y="609600"/>
            <a:ext cx="2743199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DEPRESSION &amp; TIME RUNNING OUT </a:t>
            </a:r>
            <a:endParaRPr lang="en-GB" sz="3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Text Box 6"/>
          <p:cNvSpPr txBox="1">
            <a:spLocks noChangeArrowheads="1"/>
          </p:cNvSpPr>
          <p:nvPr/>
        </p:nvSpPr>
        <p:spPr bwMode="auto">
          <a:xfrm>
            <a:off x="152400" y="5410200"/>
            <a:ext cx="5334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fr-FR" sz="2400" i="1" dirty="0">
                <a:latin typeface="Palatino Linotype" panose="02040502050505030304" pitchFamily="18" charset="0"/>
              </a:rPr>
              <a:t> Roman de la Rose, </a:t>
            </a:r>
          </a:p>
          <a:p>
            <a:r>
              <a:rPr lang="fr-FR" sz="2400" dirty="0">
                <a:latin typeface="Palatino Linotype" panose="02040502050505030304" pitchFamily="18" charset="0"/>
              </a:rPr>
              <a:t>Bibliothèque municipale de Lyon, Ms.P.A.23, f°5v, </a:t>
            </a:r>
            <a:endParaRPr lang="en-US" b="1" dirty="0">
              <a:latin typeface="Palatino Linotype" panose="0204050205050503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1000" y="2057400"/>
            <a:ext cx="4065931" cy="3209945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DD61EBA-229A-4E14-837C-59F34581E638}"/>
              </a:ext>
            </a:extLst>
          </p:cNvPr>
          <p:cNvSpPr/>
          <p:nvPr/>
        </p:nvSpPr>
        <p:spPr>
          <a:xfrm>
            <a:off x="381000" y="247471"/>
            <a:ext cx="582242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PROBLEMS WITH THE SELF: </a:t>
            </a:r>
          </a:p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Sadness (Depression)  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D99EEA-CB6F-4905-BDAD-007E46ACB80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05400" y="1324689"/>
            <a:ext cx="3811064" cy="33528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Text Box 6">
            <a:extLst>
              <a:ext uri="{FF2B5EF4-FFF2-40B4-BE49-F238E27FC236}">
                <a16:creationId xmlns:a16="http://schemas.microsoft.com/office/drawing/2014/main" id="{52F3DE9D-45E5-41B3-9A93-B10E4E30A9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4876800"/>
            <a:ext cx="298926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GB" sz="2400" dirty="0" err="1">
                <a:latin typeface="Palatino Linotype" panose="02040502050505030304" pitchFamily="18" charset="0"/>
              </a:rPr>
              <a:t>Bibliothèque</a:t>
            </a:r>
            <a:r>
              <a:rPr lang="en-GB" sz="2400" dirty="0">
                <a:latin typeface="Palatino Linotype" panose="02040502050505030304" pitchFamily="18" charset="0"/>
              </a:rPr>
              <a:t> de </a:t>
            </a:r>
            <a:r>
              <a:rPr lang="en-GB" sz="2400" dirty="0" err="1">
                <a:latin typeface="Palatino Linotype" panose="02040502050505030304" pitchFamily="18" charset="0"/>
              </a:rPr>
              <a:t>l'Arsenal</a:t>
            </a:r>
            <a:r>
              <a:rPr lang="en-GB" sz="2400" dirty="0">
                <a:latin typeface="Palatino Linotype" panose="02040502050505030304" pitchFamily="18" charset="0"/>
              </a:rPr>
              <a:t>, 5210; late 14</a:t>
            </a:r>
            <a:r>
              <a:rPr lang="en-GB" sz="2400" baseline="30000" dirty="0">
                <a:latin typeface="Palatino Linotype" panose="02040502050505030304" pitchFamily="18" charset="0"/>
              </a:rPr>
              <a:t>th</a:t>
            </a:r>
            <a:r>
              <a:rPr lang="en-GB" sz="2400" dirty="0">
                <a:latin typeface="Palatino Linotype" panose="02040502050505030304" pitchFamily="18" charset="0"/>
              </a:rPr>
              <a:t> C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Text Box 6"/>
          <p:cNvSpPr txBox="1">
            <a:spLocks noChangeArrowheads="1"/>
          </p:cNvSpPr>
          <p:nvPr/>
        </p:nvSpPr>
        <p:spPr bwMode="auto">
          <a:xfrm>
            <a:off x="381000" y="5984336"/>
            <a:ext cx="41910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dirty="0">
                <a:latin typeface="Palatino Linotype" panose="02040502050505030304" pitchFamily="18" charset="0"/>
              </a:rPr>
              <a:t>Royal 20 A XVII, </a:t>
            </a:r>
            <a:r>
              <a:rPr lang="en-GB" sz="2400" dirty="0" err="1">
                <a:latin typeface="Palatino Linotype" panose="02040502050505030304" pitchFamily="18" charset="0"/>
              </a:rPr>
              <a:t>Fol</a:t>
            </a:r>
            <a:r>
              <a:rPr lang="en-GB" sz="2400" dirty="0">
                <a:latin typeface="Palatino Linotype" panose="02040502050505030304" pitchFamily="18" charset="0"/>
              </a:rPr>
              <a:t> 007r, </a:t>
            </a:r>
            <a:endParaRPr lang="en-US" sz="2400" b="1" dirty="0">
              <a:latin typeface="Palatino Linotype" panose="0204050205050503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201" y="2362200"/>
            <a:ext cx="3657600" cy="3529264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834DF1-7ADB-4656-A00F-13DC835D321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26775" y="1295400"/>
            <a:ext cx="3886201" cy="390224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92BAE7DD-2F16-4C0C-88E6-3FF108AA7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9376" y="5353691"/>
            <a:ext cx="3429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GB" sz="2400" dirty="0">
                <a:latin typeface="Palatino Linotype" panose="02040502050505030304" pitchFamily="18" charset="0"/>
              </a:rPr>
              <a:t>Bodleian Library, MS </a:t>
            </a:r>
            <a:r>
              <a:rPr lang="en-GB" sz="2400" dirty="0" err="1">
                <a:latin typeface="Palatino Linotype" panose="02040502050505030304" pitchFamily="18" charset="0"/>
              </a:rPr>
              <a:t>Douce</a:t>
            </a:r>
            <a:r>
              <a:rPr lang="en-GB" sz="2400" dirty="0">
                <a:latin typeface="Palatino Linotype" panose="02040502050505030304" pitchFamily="18" charset="0"/>
              </a:rPr>
              <a:t> 332.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8EF035B-97C7-4006-8123-3759EB00BCDB}"/>
              </a:ext>
            </a:extLst>
          </p:cNvPr>
          <p:cNvSpPr/>
          <p:nvPr/>
        </p:nvSpPr>
        <p:spPr>
          <a:xfrm>
            <a:off x="340360" y="411999"/>
            <a:ext cx="57617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THE LOVER AND IDLENESS </a:t>
            </a:r>
            <a:endParaRPr lang="en-GB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04800" y="5809397"/>
            <a:ext cx="55626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2400" i="1" dirty="0">
                <a:latin typeface="Palatino Linotype" panose="02040502050505030304" pitchFamily="18" charset="0"/>
              </a:rPr>
              <a:t>Le verger de déduit (Le Roman de la rose)</a:t>
            </a:r>
            <a:r>
              <a:rPr lang="fr-FR" sz="2400" dirty="0">
                <a:latin typeface="Palatino Linotype" panose="02040502050505030304" pitchFamily="18" charset="0"/>
              </a:rPr>
              <a:t>,  </a:t>
            </a:r>
          </a:p>
          <a:p>
            <a:r>
              <a:rPr lang="fr-FR" sz="2400" dirty="0">
                <a:latin typeface="Palatino Linotype" panose="02040502050505030304" pitchFamily="18" charset="0"/>
              </a:rPr>
              <a:t>British Library, ms </a:t>
            </a:r>
            <a:r>
              <a:rPr lang="fr-FR" sz="2400" dirty="0" err="1">
                <a:latin typeface="Palatino Linotype" panose="02040502050505030304" pitchFamily="18" charset="0"/>
              </a:rPr>
              <a:t>Egerton</a:t>
            </a:r>
            <a:r>
              <a:rPr lang="fr-FR" sz="2400" dirty="0">
                <a:latin typeface="Palatino Linotype" panose="02040502050505030304" pitchFamily="18" charset="0"/>
              </a:rPr>
              <a:t> 1069, fol 1 r°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1" y="2667000"/>
            <a:ext cx="4343399" cy="3086311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91667F2-4D2A-4D81-98F0-4BE84A86C390}"/>
              </a:ext>
            </a:extLst>
          </p:cNvPr>
          <p:cNvSpPr/>
          <p:nvPr/>
        </p:nvSpPr>
        <p:spPr>
          <a:xfrm>
            <a:off x="462280" y="235803"/>
            <a:ext cx="7620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THE LOVER ENTERING THE GARDEN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8E3FD1-40D1-4D0A-838B-120BB532378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63108" y="2286000"/>
            <a:ext cx="3849092" cy="2981691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3F9FB42-6645-40BE-A222-497A13B946B5}"/>
              </a:ext>
            </a:extLst>
          </p:cNvPr>
          <p:cNvSpPr/>
          <p:nvPr/>
        </p:nvSpPr>
        <p:spPr>
          <a:xfrm>
            <a:off x="4343400" y="130702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fr-FR" sz="2400" i="1" dirty="0">
                <a:latin typeface="Palatino Linotype" panose="02040502050505030304" pitchFamily="18" charset="0"/>
              </a:rPr>
              <a:t>MS. Douce 195 (Le roman de la rose) </a:t>
            </a:r>
            <a:r>
              <a:rPr lang="fr-FR" sz="2400" dirty="0">
                <a:latin typeface="Palatino Linotype" panose="02040502050505030304" pitchFamily="18" charset="0"/>
              </a:rPr>
              <a:t>Robinet </a:t>
            </a:r>
            <a:r>
              <a:rPr lang="fr-FR" sz="2400" dirty="0" err="1">
                <a:latin typeface="Palatino Linotype" panose="02040502050505030304" pitchFamily="18" charset="0"/>
              </a:rPr>
              <a:t>Testard</a:t>
            </a:r>
            <a:r>
              <a:rPr lang="fr-FR" sz="2400" dirty="0">
                <a:latin typeface="Palatino Linotype" panose="02040502050505030304" pitchFamily="18" charset="0"/>
              </a:rPr>
              <a:t> [folio 006r] </a:t>
            </a:r>
          </a:p>
          <a:p>
            <a:pPr algn="ctr"/>
            <a:endParaRPr lang="en-GB" sz="2400" i="1" dirty="0"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693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" y="6283642"/>
            <a:ext cx="7162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Palatino Linotype" panose="02040502050505030304" pitchFamily="18" charset="0"/>
              </a:rPr>
              <a:t>University of Chicago Library, MS 1380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BFA0540-FB30-48DD-80CC-8718E8FA41C5}"/>
              </a:ext>
            </a:extLst>
          </p:cNvPr>
          <p:cNvSpPr/>
          <p:nvPr/>
        </p:nvSpPr>
        <p:spPr>
          <a:xfrm>
            <a:off x="5080" y="112693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THE GOD OF LOVE POINTS HIS ARROW AT THE DREAMER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15D7D3-505C-47F1-B9E0-988B7B4A8E6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29200" y="830641"/>
            <a:ext cx="3862552" cy="37338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4F6D6D-8D2F-47B9-961D-892977C7F54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4799" y="3048000"/>
            <a:ext cx="4314693" cy="3160057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7" name="Text Box 6">
            <a:extLst>
              <a:ext uri="{FF2B5EF4-FFF2-40B4-BE49-F238E27FC236}">
                <a16:creationId xmlns:a16="http://schemas.microsoft.com/office/drawing/2014/main" id="{3C28E3A0-D1DF-46A2-893F-69904CAC3A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4800600"/>
            <a:ext cx="36655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GB" sz="2400" dirty="0">
                <a:latin typeface="Palatino Linotype" panose="02040502050505030304" pitchFamily="18" charset="0"/>
              </a:rPr>
              <a:t>Bodleian Library, MS </a:t>
            </a:r>
            <a:r>
              <a:rPr lang="en-GB" sz="2400" dirty="0" err="1">
                <a:latin typeface="Palatino Linotype" panose="02040502050505030304" pitchFamily="18" charset="0"/>
              </a:rPr>
              <a:t>Douce</a:t>
            </a:r>
            <a:r>
              <a:rPr lang="en-GB" sz="2400" dirty="0">
                <a:latin typeface="Palatino Linotype" panose="02040502050505030304" pitchFamily="18" charset="0"/>
              </a:rPr>
              <a:t> 195 - 15</a:t>
            </a:r>
            <a:r>
              <a:rPr lang="en-GB" sz="2400" baseline="30000" dirty="0">
                <a:latin typeface="Palatino Linotype" panose="02040502050505030304" pitchFamily="18" charset="0"/>
              </a:rPr>
              <a:t>th</a:t>
            </a:r>
            <a:r>
              <a:rPr lang="en-GB" sz="2400" dirty="0">
                <a:latin typeface="Palatino Linotype" panose="02040502050505030304" pitchFamily="18" charset="0"/>
              </a:rPr>
              <a:t> C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09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Text Box 6"/>
          <p:cNvSpPr txBox="1">
            <a:spLocks noChangeArrowheads="1"/>
          </p:cNvSpPr>
          <p:nvPr/>
        </p:nvSpPr>
        <p:spPr bwMode="auto">
          <a:xfrm>
            <a:off x="685800" y="5410200"/>
            <a:ext cx="8153400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400" i="1" dirty="0">
                <a:latin typeface="Palatino Linotype" panose="02040502050505030304" pitchFamily="18" charset="0"/>
              </a:rPr>
              <a:t>The God of Love pierces the Dreamer’s heart</a:t>
            </a:r>
          </a:p>
          <a:p>
            <a:pPr algn="ctr"/>
            <a:r>
              <a:rPr lang="en-GB" sz="2400" dirty="0">
                <a:latin typeface="Palatino Linotype" panose="02040502050505030304" pitchFamily="18" charset="0"/>
              </a:rPr>
              <a:t>French; early 15th c</a:t>
            </a:r>
            <a:endParaRPr lang="en-US" sz="2400" dirty="0">
              <a:latin typeface="Palatino Linotype" panose="02040502050505030304" pitchFamily="18" charset="0"/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C1736F-0584-491C-8E5A-71F79F8C52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28800" y="990600"/>
            <a:ext cx="5486400" cy="4195482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5140" y="1676400"/>
            <a:ext cx="3637280" cy="3883875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228600" y="5791200"/>
            <a:ext cx="415036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God of Love commands the Dreamer</a:t>
            </a:r>
            <a:endParaRPr lang="en-US" sz="2400" i="1" dirty="0">
              <a:latin typeface="Palatino Linotype" panose="0204050205050503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DAAC44-6E89-438C-82F2-64385545B9D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48860" y="533400"/>
            <a:ext cx="3810000" cy="4125218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5" name="Text Box 6">
            <a:extLst>
              <a:ext uri="{FF2B5EF4-FFF2-40B4-BE49-F238E27FC236}">
                <a16:creationId xmlns:a16="http://schemas.microsoft.com/office/drawing/2014/main" id="{95862696-9218-4CD3-83F0-B844EFB808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9860" y="4960203"/>
            <a:ext cx="3429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GB" sz="2400" i="1" dirty="0">
                <a:latin typeface="Palatino Linotype" panose="02040502050505030304" pitchFamily="18" charset="0"/>
              </a:rPr>
              <a:t>The Dreamer does homage to the God of Love </a:t>
            </a:r>
            <a:endParaRPr lang="en-US" sz="2400" i="1" dirty="0">
              <a:latin typeface="Palatino Linotype" panose="02040502050505030304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 Box 6"/>
          <p:cNvSpPr txBox="1">
            <a:spLocks noChangeArrowheads="1"/>
          </p:cNvSpPr>
          <p:nvPr/>
        </p:nvSpPr>
        <p:spPr bwMode="auto">
          <a:xfrm>
            <a:off x="228600" y="6112129"/>
            <a:ext cx="51054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de-DE" sz="2400" dirty="0">
                <a:latin typeface="Palatino Linotype" panose="02040502050505030304" pitchFamily="18" charset="0"/>
              </a:rPr>
              <a:t>Walters Art Museum, W. 143 14th C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75570" y="3090959"/>
            <a:ext cx="4125310" cy="2917902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19B7DA-C19D-407F-95EE-6E434279A0D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20430" y="399925"/>
            <a:ext cx="3668110" cy="3864616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08A2D83-F127-453B-8EEA-5F59B7639664}"/>
              </a:ext>
            </a:extLst>
          </p:cNvPr>
          <p:cNvSpPr/>
          <p:nvPr/>
        </p:nvSpPr>
        <p:spPr>
          <a:xfrm>
            <a:off x="5859050" y="4419600"/>
            <a:ext cx="29449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400" dirty="0">
                <a:latin typeface="Palatino Linotype" panose="02040502050505030304" pitchFamily="18" charset="0"/>
              </a:rPr>
              <a:t>Master of the Vienna </a:t>
            </a:r>
            <a:r>
              <a:rPr lang="en-GB" sz="2400" i="1" dirty="0">
                <a:latin typeface="Palatino Linotype" panose="02040502050505030304" pitchFamily="18" charset="0"/>
              </a:rPr>
              <a:t>Roman de la Rose</a:t>
            </a:r>
            <a:r>
              <a:rPr lang="en-GB" sz="2400" dirty="0">
                <a:latin typeface="Palatino Linotype" panose="02040502050505030304" pitchFamily="18" charset="0"/>
              </a:rPr>
              <a:t>, 15</a:t>
            </a:r>
            <a:r>
              <a:rPr lang="en-GB" sz="2400" baseline="30000" dirty="0">
                <a:latin typeface="Palatino Linotype" panose="02040502050505030304" pitchFamily="18" charset="0"/>
              </a:rPr>
              <a:t>th</a:t>
            </a:r>
            <a:r>
              <a:rPr lang="en-GB" sz="2400" dirty="0">
                <a:latin typeface="Palatino Linotype" panose="02040502050505030304" pitchFamily="18" charset="0"/>
              </a:rPr>
              <a:t> C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688C2F-E8EB-4909-A5CD-AC575B28A320}"/>
              </a:ext>
            </a:extLst>
          </p:cNvPr>
          <p:cNvSpPr/>
          <p:nvPr/>
        </p:nvSpPr>
        <p:spPr>
          <a:xfrm>
            <a:off x="375570" y="990600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DANCE WITH THE GOD OF LOVE</a:t>
            </a:r>
            <a:endParaRPr lang="en-GB"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ext Box 6"/>
          <p:cNvSpPr txBox="1">
            <a:spLocks noChangeArrowheads="1"/>
          </p:cNvSpPr>
          <p:nvPr/>
        </p:nvSpPr>
        <p:spPr bwMode="auto">
          <a:xfrm>
            <a:off x="2298044" y="6169967"/>
            <a:ext cx="45479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Palatino Linotype" panose="02040502050505030304" pitchFamily="18" charset="0"/>
              </a:rPr>
              <a:t>Bodleian Library, MS </a:t>
            </a:r>
            <a:r>
              <a:rPr lang="en-GB" sz="2400" dirty="0" err="1">
                <a:latin typeface="Palatino Linotype" panose="02040502050505030304" pitchFamily="18" charset="0"/>
              </a:rPr>
              <a:t>Douce</a:t>
            </a:r>
            <a:r>
              <a:rPr lang="en-GB" sz="2400" dirty="0">
                <a:latin typeface="Palatino Linotype" panose="02040502050505030304" pitchFamily="18" charset="0"/>
              </a:rPr>
              <a:t> 332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0600" y="1398253"/>
            <a:ext cx="6866447" cy="406149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EABD8EA-70F6-4D91-82DE-5E9BCD32CE2B}"/>
              </a:ext>
            </a:extLst>
          </p:cNvPr>
          <p:cNvSpPr/>
          <p:nvPr/>
        </p:nvSpPr>
        <p:spPr>
          <a:xfrm>
            <a:off x="228600" y="138093"/>
            <a:ext cx="8382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C000"/>
                </a:solidFill>
                <a:latin typeface="Palatino Linotype" panose="02040502050505030304" pitchFamily="18" charset="0"/>
              </a:rPr>
              <a:t>DANCE WITH THE GOD OF LOVE, SIX DANCERS, AND MUSICIANS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Text Box 6"/>
          <p:cNvSpPr txBox="1">
            <a:spLocks noChangeArrowheads="1"/>
          </p:cNvSpPr>
          <p:nvPr/>
        </p:nvSpPr>
        <p:spPr bwMode="auto">
          <a:xfrm>
            <a:off x="15240" y="5943600"/>
            <a:ext cx="5303838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i="1" dirty="0" err="1">
                <a:latin typeface="Palatino Linotype" panose="02040502050505030304" pitchFamily="18" charset="0"/>
              </a:rPr>
              <a:t>Pauvrete</a:t>
            </a:r>
            <a:r>
              <a:rPr lang="en-GB" sz="2400" i="1" dirty="0">
                <a:latin typeface="Palatino Linotype" panose="02040502050505030304" pitchFamily="18" charset="0"/>
              </a:rPr>
              <a:t> begging from Richesse, </a:t>
            </a:r>
          </a:p>
          <a:p>
            <a:r>
              <a:rPr lang="en-GB" sz="2400" dirty="0">
                <a:latin typeface="Palatino Linotype" panose="02040502050505030304" pitchFamily="18" charset="0"/>
              </a:rPr>
              <a:t>Harley MS f. c 1500 </a:t>
            </a:r>
            <a:r>
              <a:rPr lang="en-GB" sz="2400" i="1" dirty="0">
                <a:latin typeface="Palatino Linotype" panose="02040502050505030304" pitchFamily="18" charset="0"/>
              </a:rPr>
              <a:t>Roman de la Rose.</a:t>
            </a:r>
            <a:endParaRPr lang="en-US" sz="2400" i="1" dirty="0">
              <a:latin typeface="Palatino Linotype" panose="02040502050505030304" pitchFamily="18" charset="0"/>
            </a:endParaRPr>
          </a:p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22D35A-A9B6-40C4-961E-91E277269FA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200" y="1600200"/>
            <a:ext cx="3733800" cy="41148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B54F0DE6-7099-4B6B-A98B-6913F21E686D}"/>
              </a:ext>
            </a:extLst>
          </p:cNvPr>
          <p:cNvPicPr>
            <a:picLocks noGrp="1" noChangeAspect="1"/>
          </p:cNvPicPr>
          <p:nvPr>
            <p:ph/>
          </p:nvPr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52060" y="796499"/>
            <a:ext cx="3581400" cy="3733800"/>
          </a:xfr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E52FB4C-8958-471B-866F-2399FB210599}"/>
              </a:ext>
            </a:extLst>
          </p:cNvPr>
          <p:cNvSpPr/>
          <p:nvPr/>
        </p:nvSpPr>
        <p:spPr>
          <a:xfrm>
            <a:off x="4343400" y="4637624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sz="2400" i="1" dirty="0">
                <a:latin typeface="Palatino Linotype" panose="02040502050505030304" pitchFamily="18" charset="0"/>
              </a:rPr>
              <a:t>Lover meeting Richesse </a:t>
            </a:r>
          </a:p>
          <a:p>
            <a:pPr algn="r"/>
            <a:r>
              <a:rPr lang="en-GB" sz="2400" dirty="0">
                <a:latin typeface="Palatino Linotype" panose="02040502050505030304" pitchFamily="18" charset="0"/>
              </a:rPr>
              <a:t>Harley MS 4425, f. 90v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DC1A94-598D-4E08-8E7F-F56D473FB3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2119" y="2362200"/>
            <a:ext cx="3687417" cy="403860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695D4DC-685B-4F4E-BE14-7DC760B6AA46}"/>
              </a:ext>
            </a:extLst>
          </p:cNvPr>
          <p:cNvSpPr/>
          <p:nvPr/>
        </p:nvSpPr>
        <p:spPr>
          <a:xfrm>
            <a:off x="304800" y="914400"/>
            <a:ext cx="3429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The Lover meets Bel </a:t>
            </a:r>
            <a:r>
              <a:rPr lang="en-GB" sz="2400" i="1" dirty="0" err="1">
                <a:latin typeface="Palatino Linotype" panose="02040502050505030304" pitchFamily="18" charset="0"/>
              </a:rPr>
              <a:t>Acceil</a:t>
            </a:r>
            <a:r>
              <a:rPr lang="en-GB" sz="2400" i="1" dirty="0">
                <a:latin typeface="Palatino Linotype" panose="02040502050505030304" pitchFamily="18" charset="0"/>
              </a:rPr>
              <a:t>, </a:t>
            </a:r>
            <a:r>
              <a:rPr lang="en-GB" sz="2400" dirty="0">
                <a:latin typeface="Palatino Linotype" panose="02040502050505030304" pitchFamily="18" charset="0"/>
              </a:rPr>
              <a:t>Harley MS 4425, f. 32r</a:t>
            </a:r>
          </a:p>
          <a:p>
            <a:endParaRPr lang="en-GB" sz="2400" i="1" dirty="0">
              <a:latin typeface="Palatino Linotype" panose="0204050205050503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5BBD18-234E-403D-BE99-8EFC8B131D17}"/>
              </a:ext>
            </a:extLst>
          </p:cNvPr>
          <p:cNvSpPr/>
          <p:nvPr/>
        </p:nvSpPr>
        <p:spPr>
          <a:xfrm>
            <a:off x="5115561" y="4890583"/>
            <a:ext cx="3581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400" i="1" dirty="0">
                <a:latin typeface="Palatino Linotype" panose="02040502050505030304" pitchFamily="18" charset="0"/>
              </a:rPr>
              <a:t>Lover, Bel </a:t>
            </a:r>
            <a:r>
              <a:rPr lang="en-GB" sz="2400" i="1" dirty="0" err="1">
                <a:latin typeface="Palatino Linotype" panose="02040502050505030304" pitchFamily="18" charset="0"/>
              </a:rPr>
              <a:t>Acceuil</a:t>
            </a:r>
            <a:r>
              <a:rPr lang="en-GB" sz="2400" i="1" dirty="0">
                <a:latin typeface="Palatino Linotype" panose="02040502050505030304" pitchFamily="18" charset="0"/>
              </a:rPr>
              <a:t> (‘Fair Welcome’) and </a:t>
            </a:r>
            <a:r>
              <a:rPr lang="en-GB" sz="2400" i="1" dirty="0" err="1">
                <a:latin typeface="Palatino Linotype" panose="02040502050505030304" pitchFamily="18" charset="0"/>
              </a:rPr>
              <a:t>Dangier</a:t>
            </a:r>
            <a:r>
              <a:rPr lang="en-GB" sz="2400" i="1" dirty="0">
                <a:latin typeface="Palatino Linotype" panose="02040502050505030304" pitchFamily="18" charset="0"/>
              </a:rPr>
              <a:t> </a:t>
            </a:r>
          </a:p>
          <a:p>
            <a:pPr algn="r"/>
            <a:r>
              <a:rPr lang="en-GB" sz="2400" dirty="0">
                <a:latin typeface="Palatino Linotype" panose="02040502050505030304" pitchFamily="18" charset="0"/>
              </a:rPr>
              <a:t>Harley MS 4425, f. 32r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D7D834-E1BD-4D37-B7FB-62B300FE873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34281" y="782328"/>
            <a:ext cx="3657600" cy="3852288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Text Box 6"/>
          <p:cNvSpPr txBox="1">
            <a:spLocks noChangeArrowheads="1"/>
          </p:cNvSpPr>
          <p:nvPr/>
        </p:nvSpPr>
        <p:spPr bwMode="auto">
          <a:xfrm>
            <a:off x="746125" y="1123950"/>
            <a:ext cx="1841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328859-A866-4C12-9C7D-176B29714B9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-62"/>
          <a:stretch/>
        </p:blipFill>
        <p:spPr>
          <a:xfrm>
            <a:off x="5287763" y="1132711"/>
            <a:ext cx="3445273" cy="3801681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A8BC48-0509-47D9-B702-62D3018DD0B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364" y="2514600"/>
            <a:ext cx="3558744" cy="392689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80566F2-C4B2-4543-8E59-299EC4105755}"/>
              </a:ext>
            </a:extLst>
          </p:cNvPr>
          <p:cNvSpPr/>
          <p:nvPr/>
        </p:nvSpPr>
        <p:spPr>
          <a:xfrm>
            <a:off x="4724400" y="320457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A86366-8D58-447E-A7C1-5586518FB327}"/>
              </a:ext>
            </a:extLst>
          </p:cNvPr>
          <p:cNvSpPr/>
          <p:nvPr/>
        </p:nvSpPr>
        <p:spPr>
          <a:xfrm>
            <a:off x="4267200" y="51054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sz="2400" i="1" dirty="0">
                <a:latin typeface="Palatino Linotype" panose="02040502050505030304" pitchFamily="18" charset="0"/>
              </a:rPr>
              <a:t>Jalousie speaking to Bel </a:t>
            </a:r>
            <a:r>
              <a:rPr lang="en-GB" sz="2400" i="1" dirty="0" err="1">
                <a:latin typeface="Palatino Linotype" panose="02040502050505030304" pitchFamily="18" charset="0"/>
              </a:rPr>
              <a:t>Accueil</a:t>
            </a:r>
            <a:r>
              <a:rPr lang="en-GB" sz="2400" i="1" dirty="0">
                <a:latin typeface="Palatino Linotype" panose="02040502050505030304" pitchFamily="18" charset="0"/>
              </a:rPr>
              <a:t> </a:t>
            </a:r>
            <a:r>
              <a:rPr lang="en-GB" sz="2400" dirty="0">
                <a:latin typeface="Palatino Linotype" panose="02040502050505030304" pitchFamily="18" charset="0"/>
              </a:rPr>
              <a:t>(Fair Welcome), Harley MS 4425, f. 37v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1B901D-364A-4808-AF30-039D37C0A2CD}"/>
              </a:ext>
            </a:extLst>
          </p:cNvPr>
          <p:cNvSpPr/>
          <p:nvPr/>
        </p:nvSpPr>
        <p:spPr>
          <a:xfrm>
            <a:off x="162559" y="104289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Lover speaking to Amis </a:t>
            </a:r>
            <a:r>
              <a:rPr lang="en-GB" sz="2400" dirty="0">
                <a:latin typeface="Palatino Linotype" panose="02040502050505030304" pitchFamily="18" charset="0"/>
              </a:rPr>
              <a:t>(‘the Friend’) , Harley MS 4425,  f. 67v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ext Box 6"/>
          <p:cNvSpPr txBox="1">
            <a:spLocks noChangeArrowheads="1"/>
          </p:cNvSpPr>
          <p:nvPr/>
        </p:nvSpPr>
        <p:spPr bwMode="auto">
          <a:xfrm>
            <a:off x="361950" y="5410200"/>
            <a:ext cx="87630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fr-FR" sz="2400" dirty="0">
                <a:latin typeface="Palatino Linotype" panose="02040502050505030304" pitchFamily="18" charset="0"/>
              </a:rPr>
              <a:t> </a:t>
            </a:r>
            <a:r>
              <a:rPr lang="fr-FR" sz="2400" i="1" dirty="0" err="1">
                <a:latin typeface="Palatino Linotype" panose="02040502050505030304" pitchFamily="18" charset="0"/>
              </a:rPr>
              <a:t>Daunger</a:t>
            </a:r>
            <a:r>
              <a:rPr lang="fr-FR" sz="2400" i="1" dirty="0">
                <a:latin typeface="Palatino Linotype" panose="02040502050505030304" pitchFamily="18" charset="0"/>
              </a:rPr>
              <a:t>, Honte et Peur se saisissant de Bel Accueil,</a:t>
            </a:r>
          </a:p>
          <a:p>
            <a:pPr algn="ctr"/>
            <a:r>
              <a:rPr lang="fr-FR" sz="2400" dirty="0">
                <a:latin typeface="Palatino Linotype" panose="02040502050505030304" pitchFamily="18" charset="0"/>
              </a:rPr>
              <a:t>Roman de la Rose (c 1350-1360), </a:t>
            </a:r>
          </a:p>
          <a:p>
            <a:pPr algn="ctr"/>
            <a:r>
              <a:rPr lang="fr-FR" sz="2400" dirty="0">
                <a:latin typeface="Palatino Linotype" panose="02040502050505030304" pitchFamily="18" charset="0"/>
              </a:rPr>
              <a:t>Paris, Bibliothèque Sainte-Geneviève, Ms.1126, f°107</a:t>
            </a:r>
            <a:endParaRPr lang="en-US" sz="2400" dirty="0">
              <a:latin typeface="Palatino Linotype" panose="0204050205050503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288572"/>
            <a:ext cx="5886450" cy="515972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Text Box 6"/>
          <p:cNvSpPr txBox="1">
            <a:spLocks noChangeArrowheads="1"/>
          </p:cNvSpPr>
          <p:nvPr/>
        </p:nvSpPr>
        <p:spPr bwMode="auto">
          <a:xfrm>
            <a:off x="228600" y="5638800"/>
            <a:ext cx="44958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en-GB" sz="3200" b="1" dirty="0"/>
          </a:p>
          <a:p>
            <a:r>
              <a:rPr lang="en-GB" sz="3200" i="1" dirty="0">
                <a:latin typeface="Palatino Linotype" panose="02040502050505030304" pitchFamily="18" charset="0"/>
              </a:rPr>
              <a:t> </a:t>
            </a:r>
            <a:r>
              <a:rPr lang="en-GB" sz="2400" i="1" dirty="0">
                <a:latin typeface="Palatino Linotype" panose="02040502050505030304" pitchFamily="18" charset="0"/>
              </a:rPr>
              <a:t>builds a prison for Fair Welcome</a:t>
            </a:r>
            <a:endParaRPr lang="en-US" sz="3200" i="1" dirty="0">
              <a:latin typeface="Palatino Linotype" panose="0204050205050503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3412DD-7E96-43DA-8008-7174DC2ADF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5428" y="2514600"/>
            <a:ext cx="2819400" cy="352425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05BC7F7-B8E4-40BA-845E-1F9EF85E2248}"/>
              </a:ext>
            </a:extLst>
          </p:cNvPr>
          <p:cNvSpPr/>
          <p:nvPr/>
        </p:nvSpPr>
        <p:spPr>
          <a:xfrm>
            <a:off x="374021" y="359847"/>
            <a:ext cx="22701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  <a:latin typeface="Palatino Linotype" panose="02040502050505030304" pitchFamily="18" charset="0"/>
              </a:rPr>
              <a:t>JEALOUSY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74BA08-4D7F-4410-8F81-71CE9495B6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073" y="452735"/>
            <a:ext cx="4986386" cy="5176837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8BA4C31-D696-47DD-AC00-90D3F7D82061}"/>
              </a:ext>
            </a:extLst>
          </p:cNvPr>
          <p:cNvSpPr/>
          <p:nvPr/>
        </p:nvSpPr>
        <p:spPr>
          <a:xfrm>
            <a:off x="6251386" y="5943600"/>
            <a:ext cx="22958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latin typeface="Palatino Linotype" panose="02040502050505030304" pitchFamily="18" charset="0"/>
              </a:rPr>
              <a:t>castle of jalousie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543</TotalTime>
  <Words>574</Words>
  <Application>Microsoft Office PowerPoint</Application>
  <PresentationFormat>On-screen Show (4:3)</PresentationFormat>
  <Paragraphs>80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Palatino Linotype</vt:lpstr>
      <vt:lpstr>Simplified Arabic</vt:lpstr>
      <vt:lpstr>Tahoma</vt:lpstr>
      <vt:lpstr>Wingdings</vt:lpstr>
      <vt:lpstr>Slit</vt:lpstr>
      <vt:lpstr>The Roman de la the Rose  visual literacy: the image as communication tool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Williams</dc:creator>
  <cp:lastModifiedBy>Jeni Williams</cp:lastModifiedBy>
  <cp:revision>53</cp:revision>
  <cp:lastPrinted>1601-01-01T00:00:00Z</cp:lastPrinted>
  <dcterms:created xsi:type="dcterms:W3CDTF">1601-01-01T00:00:00Z</dcterms:created>
  <dcterms:modified xsi:type="dcterms:W3CDTF">2018-09-01T21:49:17Z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