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50"/>
  </p:notesMasterIdLst>
  <p:handoutMasterIdLst>
    <p:handoutMasterId r:id="rId51"/>
  </p:handoutMasterIdLst>
  <p:sldIdLst>
    <p:sldId id="695" r:id="rId2"/>
    <p:sldId id="696" r:id="rId3"/>
    <p:sldId id="713" r:id="rId4"/>
    <p:sldId id="697" r:id="rId5"/>
    <p:sldId id="698" r:id="rId6"/>
    <p:sldId id="699" r:id="rId7"/>
    <p:sldId id="700" r:id="rId8"/>
    <p:sldId id="708" r:id="rId9"/>
    <p:sldId id="721" r:id="rId10"/>
    <p:sldId id="727" r:id="rId11"/>
    <p:sldId id="734" r:id="rId12"/>
    <p:sldId id="735" r:id="rId13"/>
    <p:sldId id="737" r:id="rId14"/>
    <p:sldId id="739" r:id="rId15"/>
    <p:sldId id="740" r:id="rId16"/>
    <p:sldId id="641" r:id="rId17"/>
    <p:sldId id="733" r:id="rId18"/>
    <p:sldId id="701" r:id="rId19"/>
    <p:sldId id="683" r:id="rId20"/>
    <p:sldId id="681" r:id="rId21"/>
    <p:sldId id="656" r:id="rId22"/>
    <p:sldId id="682" r:id="rId23"/>
    <p:sldId id="702" r:id="rId24"/>
    <p:sldId id="658" r:id="rId25"/>
    <p:sldId id="693" r:id="rId26"/>
    <p:sldId id="703" r:id="rId27"/>
    <p:sldId id="657" r:id="rId28"/>
    <p:sldId id="659" r:id="rId29"/>
    <p:sldId id="660" r:id="rId30"/>
    <p:sldId id="661" r:id="rId31"/>
    <p:sldId id="680" r:id="rId32"/>
    <p:sldId id="704" r:id="rId33"/>
    <p:sldId id="662" r:id="rId34"/>
    <p:sldId id="663" r:id="rId35"/>
    <p:sldId id="665" r:id="rId36"/>
    <p:sldId id="667" r:id="rId37"/>
    <p:sldId id="684" r:id="rId38"/>
    <p:sldId id="685" r:id="rId39"/>
    <p:sldId id="686" r:id="rId40"/>
    <p:sldId id="687" r:id="rId41"/>
    <p:sldId id="694" r:id="rId42"/>
    <p:sldId id="705" r:id="rId43"/>
    <p:sldId id="707" r:id="rId44"/>
    <p:sldId id="706" r:id="rId45"/>
    <p:sldId id="710" r:id="rId46"/>
    <p:sldId id="711" r:id="rId47"/>
    <p:sldId id="712" r:id="rId48"/>
    <p:sldId id="714" r:id="rId49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805EB"/>
    <a:srgbClr val="CA268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41684" autoAdjust="0"/>
    <p:restoredTop sz="94718"/>
  </p:normalViewPr>
  <p:slideViewPr>
    <p:cSldViewPr>
      <p:cViewPr varScale="1">
        <p:scale>
          <a:sx n="90" d="100"/>
          <a:sy n="90" d="100"/>
        </p:scale>
        <p:origin x="102" y="22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notesMaster" Target="notesMasters/notesMaster1.xml"/><Relationship Id="rId55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handoutMaster" Target="handoutMasters/handoutMaster1.xml"/><Relationship Id="rId3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6023D9-978A-4902-9528-49E06F8A793A}" type="datetimeFigureOut">
              <a:rPr lang="en-GB" smtClean="0"/>
              <a:t>09/10/2019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9F7B22-38D3-4054-9D91-D8418091063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337221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9BCFD0-1020-46C6-80D5-F9FBC7EFF1F4}" type="datetimeFigureOut">
              <a:rPr lang="en-GB" smtClean="0"/>
              <a:t>09/10/2019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14875"/>
            <a:ext cx="5438775" cy="44672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7B3AB0-B398-4ECB-9B3E-A158F590CFB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24910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AEA55A-A993-2946-8FF7-0F4FB8DD8C10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26199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AEA55A-A993-2946-8FF7-0F4FB8DD8C10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16085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AEA55A-A993-2946-8FF7-0F4FB8DD8C10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760393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AEA55A-A993-2946-8FF7-0F4FB8DD8C10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8059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AEA55A-A993-2946-8FF7-0F4FB8DD8C10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447466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E76AFB54-405C-4236-9281-4E960EFA3D53}" type="slidenum">
              <a:rPr lang="en-GB" altLang="en-US"/>
              <a:pPr eaLnBrk="1" hangingPunct="1"/>
              <a:t>16</a:t>
            </a:fld>
            <a:endParaRPr lang="en-GB" altLang="en-US"/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9837118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09/10/2019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16989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09/10/2019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405644" y="5699796"/>
            <a:ext cx="1738356" cy="11574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51376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09/10/2019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12196" y="5661249"/>
            <a:ext cx="1831803" cy="11850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21924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09/10/2019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303" y="5661248"/>
            <a:ext cx="1834607" cy="11967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91340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09/10/2019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304" y="5661248"/>
            <a:ext cx="1835696" cy="1197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50974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09/10/2019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945" y="5663080"/>
            <a:ext cx="1835055" cy="119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02422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09/10/2019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401" y="5663080"/>
            <a:ext cx="1835055" cy="119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49254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09/10/2019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945" y="5662899"/>
            <a:ext cx="1835055" cy="119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30403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09/10/2019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945" y="5663080"/>
            <a:ext cx="1835055" cy="119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68285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09/10/2019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99827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09/10/2019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2409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lank 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928598783"/>
      </p:ext>
    </p:extLst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09/10/2019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57200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martinsights.com/marketing-planning/marketing-models/how-to-use-the-7ps-marketing-mix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artner.com/smarterwithgartner/top-trends-in-the-gartner-hype-cycle-for-emerging-technologies-2017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arketingteacher.com/digital-marketing-internal-audits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360encompass.com/barriers-adoption-effectiveness-marketing/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martinsights.com/content-management/content-marketing-tools/tools-benchmarking-content-marketing/" TargetMode="Externa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BkR7L41SroU&amp;vl=en" TargetMode="External"/><Relationship Id="rId2" Type="http://schemas.openxmlformats.org/officeDocument/2006/relationships/hyperlink" Target="https://blog.kissmetrics.com/25-sneaky-online-tools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ahrefs.com/blog/how-to-set-up-google-alerts/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moz.com/learn/seo/what-is-keyword-research" TargetMode="External"/><Relationship Id="rId2" Type="http://schemas.openxmlformats.org/officeDocument/2006/relationships/hyperlink" Target="https://moz.com/learn/seo/what-are-keywords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koozai.com/tv/search-marketing/seo-resources/google-trends/" TargetMode="Externa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s://support.google.com/analytics/answer/4553001?hl=en" TargetMode="External"/><Relationship Id="rId2" Type="http://schemas.openxmlformats.org/officeDocument/2006/relationships/hyperlink" Target="https://support.google.com/analytics/answer/6367342?hl=en" TargetMode="Externa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hyperlink" Target="http://youtu.be/StYGaCeaRkQ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hyperlink" Target="https://medium.com/growthclinic/what-is-community-marketing-a-guide-to-growing-your-business-with-communities-805128df1373" TargetMode="External"/><Relationship Id="rId2" Type="http://schemas.openxmlformats.org/officeDocument/2006/relationships/hyperlink" Target="https://marketinginsidergroup.com/content-marketing/5-examples-brilliant-brand-communities-shaping-online-world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marketingland.com/community-marketing-101-19771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DF3FF04-8E1B-6846-9D75-B9C5BEC2194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Digital Strategy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271AE9C9-1194-BE4C-A13D-3BC8A3A524B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Lecture 3</a:t>
            </a:r>
          </a:p>
        </p:txBody>
      </p:sp>
    </p:spTree>
    <p:extLst>
      <p:ext uri="{BB962C8B-B14F-4D97-AF65-F5344CB8AC3E}">
        <p14:creationId xmlns:p14="http://schemas.microsoft.com/office/powerpoint/2010/main" val="26270519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C2DEDE9-1A7B-AC45-AFC7-F16BB855A1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CACF3852-B765-1B49-8851-1881541761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i="1" dirty="0"/>
              <a:t>“Marketing is the </a:t>
            </a:r>
            <a:r>
              <a:rPr lang="en-GB" b="1" i="1" dirty="0"/>
              <a:t>management</a:t>
            </a:r>
            <a:r>
              <a:rPr lang="en-GB" i="1" dirty="0"/>
              <a:t> process responsible for identifying, anticipating and satisfying </a:t>
            </a:r>
            <a:r>
              <a:rPr lang="en-GB" b="1" i="1" dirty="0"/>
              <a:t>customer</a:t>
            </a:r>
            <a:r>
              <a:rPr lang="en-GB" i="1" dirty="0"/>
              <a:t> requirements profitably.”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8297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B1CF226-5C9C-4C42-A7F9-2120542A4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can we do this digitally?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F5B8C285-B60B-6140-80BE-AADC440143E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4641" y="1600200"/>
            <a:ext cx="7094717" cy="3916363"/>
          </a:xfrm>
        </p:spPr>
      </p:pic>
    </p:spTree>
    <p:extLst>
      <p:ext uri="{BB962C8B-B14F-4D97-AF65-F5344CB8AC3E}">
        <p14:creationId xmlns:p14="http://schemas.microsoft.com/office/powerpoint/2010/main" val="26311630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FBC7836-C17D-AC41-9528-3315DE0E74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Digital 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56648AC9-16F8-8C4C-AC0F-3DF11F69A2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ase"/>
            <a:r>
              <a:rPr lang="en-GB" i="1" dirty="0"/>
              <a:t>“Digital Marketing can be simply defined as: Achieving marketing objectives through applying digital technologies.”</a:t>
            </a:r>
            <a:r>
              <a:rPr lang="en-GB" dirty="0"/>
              <a:t> (Chaffey, 2012)</a:t>
            </a:r>
          </a:p>
          <a:p>
            <a:pPr marL="0" indent="0">
              <a:buNone/>
            </a:pPr>
            <a:r>
              <a:rPr lang="en-GB" dirty="0"/>
              <a:t/>
            </a:r>
            <a:br>
              <a:rPr lang="en-GB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63110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8F8B61A-896E-5F49-A109-6A08E596A8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Marketing Mix (7P’s)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EBE2C2B2-DBDD-734B-A91E-D5F5A1B411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i="1" dirty="0"/>
              <a:t>The series of seven key variables at a marketers disposal:</a:t>
            </a:r>
            <a:r>
              <a:rPr lang="en-GB" b="1" i="1" dirty="0"/>
              <a:t> </a:t>
            </a:r>
          </a:p>
          <a:p>
            <a:r>
              <a:rPr lang="en-GB" b="1" i="1" dirty="0">
                <a:hlinkClick r:id="rId2"/>
              </a:rPr>
              <a:t>Product</a:t>
            </a:r>
          </a:p>
          <a:p>
            <a:r>
              <a:rPr lang="en-GB" b="1" i="1" dirty="0">
                <a:hlinkClick r:id="rId2"/>
              </a:rPr>
              <a:t>Price </a:t>
            </a:r>
          </a:p>
          <a:p>
            <a:r>
              <a:rPr lang="en-GB" b="1" i="1" dirty="0">
                <a:hlinkClick r:id="rId2"/>
              </a:rPr>
              <a:t>Place</a:t>
            </a:r>
          </a:p>
          <a:p>
            <a:r>
              <a:rPr lang="en-GB" b="1" i="1" dirty="0">
                <a:hlinkClick r:id="rId2"/>
              </a:rPr>
              <a:t>Promotion</a:t>
            </a:r>
          </a:p>
          <a:p>
            <a:r>
              <a:rPr lang="en-GB" b="1" i="1" dirty="0">
                <a:hlinkClick r:id="rId2"/>
              </a:rPr>
              <a:t>People </a:t>
            </a:r>
          </a:p>
          <a:p>
            <a:r>
              <a:rPr lang="en-GB" b="1" i="1" dirty="0">
                <a:hlinkClick r:id="rId2"/>
              </a:rPr>
              <a:t>Process</a:t>
            </a:r>
            <a:r>
              <a:rPr lang="en-GB" i="1" dirty="0">
                <a:hlinkClick r:id="rId2"/>
              </a:rPr>
              <a:t> </a:t>
            </a:r>
          </a:p>
          <a:p>
            <a:r>
              <a:rPr lang="en-GB" b="1" i="1" dirty="0">
                <a:hlinkClick r:id="rId2"/>
              </a:rPr>
              <a:t>Physical Evidence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1089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343A85D-BEEB-4B48-BFB2-7D393F075C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Quick 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3126FBFA-1B02-6244-A95F-CDF8FEB097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4556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92DC872-9B9A-114F-A62D-5B3AC0AA47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Digital Disruption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287567BB-437D-0F45-A61B-ABE515BFB3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>
                <a:hlinkClick r:id="rId2"/>
              </a:rPr>
              <a:t>https://www.gartner.com/smarterwithgartner/top-trends-in-the-gartner-hype-cycle-for-emerging-technologies-2017/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3601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3187AB1-9995-6942-ACC2-9F86B4D081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How can you spot emerging trends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8A39D7B4-AFC9-424B-9C39-94AD3851F2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Trade or general press</a:t>
            </a:r>
          </a:p>
          <a:p>
            <a:r>
              <a:rPr lang="en-US" dirty="0"/>
              <a:t>Industry Events</a:t>
            </a:r>
          </a:p>
          <a:p>
            <a:r>
              <a:rPr lang="en-US" dirty="0"/>
              <a:t>Networking contacts</a:t>
            </a:r>
          </a:p>
          <a:p>
            <a:r>
              <a:rPr lang="en-US" dirty="0"/>
              <a:t>Colleagues</a:t>
            </a:r>
          </a:p>
          <a:p>
            <a:r>
              <a:rPr lang="en-US" dirty="0"/>
              <a:t>Industry-specific trend reports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13526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Internal capabilities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06700" y="1414459"/>
            <a:ext cx="3997548" cy="3839372"/>
          </a:xfrm>
        </p:spPr>
      </p:pic>
    </p:spTree>
    <p:extLst>
      <p:ext uri="{BB962C8B-B14F-4D97-AF65-F5344CB8AC3E}">
        <p14:creationId xmlns:p14="http://schemas.microsoft.com/office/powerpoint/2010/main" val="14986433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7F92EF1-50D2-ED4B-9F4F-DE7AFFD1CC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Digital Marketing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75882B3F-D40D-8B43-8D92-F45C97EB58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fontAlgn="base"/>
            <a:r>
              <a:rPr lang="en-GB" dirty="0"/>
              <a:t>MEN (Labour).</a:t>
            </a:r>
          </a:p>
          <a:p>
            <a:pPr fontAlgn="base"/>
            <a:r>
              <a:rPr lang="en-GB" dirty="0"/>
              <a:t>MONEY (Finances).</a:t>
            </a:r>
          </a:p>
          <a:p>
            <a:pPr fontAlgn="base"/>
            <a:r>
              <a:rPr lang="en-GB" dirty="0"/>
              <a:t>MACHINERY (Equipment).</a:t>
            </a:r>
          </a:p>
          <a:p>
            <a:pPr fontAlgn="base"/>
            <a:r>
              <a:rPr lang="en-GB" dirty="0"/>
              <a:t>MINUTES (Time).</a:t>
            </a:r>
          </a:p>
          <a:p>
            <a:pPr fontAlgn="base"/>
            <a:r>
              <a:rPr lang="en-GB" dirty="0"/>
              <a:t>MATERIALS (Factors of Production)</a:t>
            </a:r>
          </a:p>
          <a:p>
            <a:pPr marL="0" indent="0">
              <a:buNone/>
            </a:pPr>
            <a:r>
              <a:rPr lang="en-US" dirty="0">
                <a:hlinkClick r:id="rId2"/>
              </a:rPr>
              <a:t>http://www.marketingteacher.com/digital-marketing-internal-audits/</a:t>
            </a: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60402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5" name="object 2"/>
          <p:cNvSpPr txBox="1">
            <a:spLocks noGrp="1"/>
          </p:cNvSpPr>
          <p:nvPr>
            <p:ph type="title"/>
          </p:nvPr>
        </p:nvSpPr>
        <p:spPr>
          <a:xfrm>
            <a:off x="2764354" y="2555150"/>
            <a:ext cx="3615096" cy="1614131"/>
          </a:xfrm>
          <a:prstGeom prst="rect">
            <a:avLst/>
          </a:prstGeom>
        </p:spPr>
        <p:txBody>
          <a:bodyPr>
            <a:normAutofit/>
          </a:bodyPr>
          <a:lstStyle>
            <a:lvl1pPr marR="4318" indent="10255" algn="ctr" defTabSz="777240">
              <a:lnSpc>
                <a:spcPct val="111099"/>
              </a:lnSpc>
              <a:tabLst>
                <a:tab pos="1409700" algn="l"/>
                <a:tab pos="1473200" algn="l"/>
                <a:tab pos="2527300" algn="l"/>
                <a:tab pos="2679700" algn="l"/>
                <a:tab pos="3276600" algn="l"/>
                <a:tab pos="3860800" algn="l"/>
                <a:tab pos="3937000" algn="l"/>
              </a:tabLst>
              <a:defRPr sz="3570" b="0">
                <a:solidFill>
                  <a:srgbClr val="000000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1pPr>
          </a:lstStyle>
          <a:p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“</a:t>
            </a:r>
            <a:r>
              <a:rPr lang="en-GB" sz="2100" dirty="0"/>
              <a:t>Mediocre marketers think in terms of campaigns. Great marketers think in terms of growth frameworks</a:t>
            </a: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.”</a:t>
            </a:r>
          </a:p>
        </p:txBody>
      </p:sp>
      <p:sp>
        <p:nvSpPr>
          <p:cNvPr id="906" name="object 3"/>
          <p:cNvSpPr txBox="1"/>
          <p:nvPr/>
        </p:nvSpPr>
        <p:spPr>
          <a:xfrm>
            <a:off x="3779044" y="4779196"/>
            <a:ext cx="1621632" cy="27417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 marL="381119" marR="2858" indent="-374332">
              <a:lnSpc>
                <a:spcPct val="131900"/>
              </a:lnSpc>
              <a:spcBef>
                <a:spcPts val="56"/>
              </a:spcBef>
              <a:defRPr sz="1200" b="1">
                <a:solidFill>
                  <a:srgbClr val="5C2CCE"/>
                </a:solidFill>
                <a:latin typeface="Poppins-SemiBold"/>
                <a:ea typeface="Poppins-SemiBold"/>
                <a:cs typeface="Poppins-SemiBold"/>
                <a:sym typeface="Poppins-SemiBold"/>
              </a:defRPr>
            </a:pPr>
            <a:r>
              <a:rPr lang="en-GB" sz="675" dirty="0">
                <a:latin typeface="Arial" panose="020B0604020202020204" pitchFamily="34" charset="0"/>
                <a:cs typeface="Arial" panose="020B0604020202020204" pitchFamily="34" charset="0"/>
              </a:rPr>
              <a:t>Neil Patel</a:t>
            </a:r>
            <a:r>
              <a:rPr sz="675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675" dirty="0">
                <a:latin typeface="Arial" panose="020B0604020202020204" pitchFamily="34" charset="0"/>
                <a:cs typeface="Arial" panose="020B0604020202020204" pitchFamily="34" charset="0"/>
              </a:rPr>
              <a:t>author, entrepreneur and  web influencer</a:t>
            </a:r>
            <a:endParaRPr sz="675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07" name="object 4"/>
          <p:cNvSpPr/>
          <p:nvPr/>
        </p:nvSpPr>
        <p:spPr>
          <a:xfrm>
            <a:off x="4240166" y="1764504"/>
            <a:ext cx="663985" cy="600735"/>
          </a:xfrm>
          <a:prstGeom prst="rect">
            <a:avLst/>
          </a:prstGeom>
          <a:blipFill>
            <a:blip r:embed="rId3"/>
            <a:stretch>
              <a:fillRect/>
            </a:stretch>
          </a:blipFill>
          <a:ln w="12700">
            <a:miter lim="400000"/>
          </a:ln>
        </p:spPr>
        <p:txBody>
          <a:bodyPr lIns="25717" rIns="25717"/>
          <a:lstStyle/>
          <a:p>
            <a:endParaRPr sz="815"/>
          </a:p>
        </p:txBody>
      </p:sp>
      <p:sp>
        <p:nvSpPr>
          <p:cNvPr id="908" name="object 5"/>
          <p:cNvSpPr/>
          <p:nvPr/>
        </p:nvSpPr>
        <p:spPr>
          <a:xfrm>
            <a:off x="4589860" y="4457700"/>
            <a:ext cx="0" cy="257175"/>
          </a:xfrm>
          <a:prstGeom prst="line">
            <a:avLst/>
          </a:prstGeom>
          <a:ln w="12700">
            <a:solidFill>
              <a:srgbClr val="5C2CCE"/>
            </a:solidFill>
          </a:ln>
        </p:spPr>
        <p:txBody>
          <a:bodyPr lIns="25717" rIns="25717"/>
          <a:lstStyle/>
          <a:p>
            <a:endParaRPr sz="815"/>
          </a:p>
        </p:txBody>
      </p:sp>
    </p:spTree>
    <p:extLst>
      <p:ext uri="{BB962C8B-B14F-4D97-AF65-F5344CB8AC3E}">
        <p14:creationId xmlns:p14="http://schemas.microsoft.com/office/powerpoint/2010/main" val="16497707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2" name="object 188"/>
          <p:cNvSpPr txBox="1"/>
          <p:nvPr/>
        </p:nvSpPr>
        <p:spPr>
          <a:xfrm>
            <a:off x="3096808" y="3330968"/>
            <a:ext cx="2676407" cy="348448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 marR="2858" indent="7144">
              <a:lnSpc>
                <a:spcPct val="114599"/>
              </a:lnSpc>
              <a:spcBef>
                <a:spcPts val="56"/>
              </a:spcBef>
              <a:defRPr sz="3200">
                <a:solidFill>
                  <a:srgbClr val="001B2F"/>
                </a:solidFill>
                <a:latin typeface="Poppins Light"/>
                <a:ea typeface="Poppins Light"/>
                <a:cs typeface="Poppins Light"/>
                <a:sym typeface="Poppins Light"/>
              </a:defRPr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of digital marketers are working with no clearly defined strategy</a:t>
            </a:r>
            <a:endParaRPr sz="1969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7144">
              <a:defRPr sz="1000" b="1" i="1">
                <a:solidFill>
                  <a:srgbClr val="F36050"/>
                </a:solidFill>
                <a:latin typeface="Poppins-SemiBoldItalic"/>
                <a:ea typeface="Poppins-SemiBoldItalic"/>
                <a:cs typeface="Poppins-SemiBoldItalic"/>
                <a:sym typeface="Poppins-SemiBoldItalic"/>
              </a:defRPr>
            </a:pPr>
            <a:r>
              <a:rPr sz="563" dirty="0">
                <a:latin typeface="Arial" panose="020B0604020202020204" pitchFamily="34" charset="0"/>
                <a:cs typeface="Arial" panose="020B0604020202020204" pitchFamily="34" charset="0"/>
              </a:rPr>
              <a:t>Source: </a:t>
            </a:r>
            <a:r>
              <a:rPr lang="en-GB" sz="563" dirty="0">
                <a:latin typeface="Arial" panose="020B0604020202020204" pitchFamily="34" charset="0"/>
                <a:cs typeface="Arial" panose="020B0604020202020204" pitchFamily="34" charset="0"/>
              </a:rPr>
              <a:t> Smart Insights 2019</a:t>
            </a:r>
            <a:endParaRPr sz="563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13" name="object 189"/>
          <p:cNvSpPr txBox="1"/>
          <p:nvPr/>
        </p:nvSpPr>
        <p:spPr>
          <a:xfrm>
            <a:off x="3105844" y="1994701"/>
            <a:ext cx="2572205" cy="131574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square" lIns="0" tIns="0" rIns="0" bIns="0">
            <a:spAutoFit/>
          </a:bodyPr>
          <a:lstStyle>
            <a:lvl1pPr indent="12700">
              <a:spcBef>
                <a:spcPts val="100"/>
              </a:spcBef>
              <a:defRPr sz="15200" b="1">
                <a:solidFill>
                  <a:srgbClr val="F1452F"/>
                </a:solidFill>
                <a:latin typeface="Poppins-ExtraBold"/>
                <a:ea typeface="Poppins-ExtraBold"/>
                <a:cs typeface="Poppins-ExtraBold"/>
                <a:sym typeface="Poppins-ExtraBold"/>
              </a:defRPr>
            </a:lvl1pPr>
          </a:lstStyle>
          <a:p>
            <a:r>
              <a:rPr sz="8550" dirty="0">
                <a:latin typeface="Arial Black" panose="020B0604020202020204" pitchFamily="34" charset="0"/>
                <a:cs typeface="Arial Black" panose="020B0604020202020204" pitchFamily="34" charset="0"/>
              </a:rPr>
              <a:t>4</a:t>
            </a:r>
            <a:r>
              <a:rPr lang="en-GB" sz="8550" dirty="0">
                <a:latin typeface="Arial Black" panose="020B0604020202020204" pitchFamily="34" charset="0"/>
                <a:cs typeface="Arial Black" panose="020B0604020202020204" pitchFamily="34" charset="0"/>
              </a:rPr>
              <a:t>5</a:t>
            </a:r>
            <a:r>
              <a:rPr sz="8550" dirty="0">
                <a:latin typeface="Arial Black" panose="020B0604020202020204" pitchFamily="34" charset="0"/>
                <a:cs typeface="Arial Black" panose="020B0604020202020204" pitchFamily="34" charset="0"/>
              </a:rPr>
              <a:t>%</a:t>
            </a:r>
          </a:p>
        </p:txBody>
      </p:sp>
      <p:grpSp>
        <p:nvGrpSpPr>
          <p:cNvPr id="918" name="object 190"/>
          <p:cNvGrpSpPr/>
          <p:nvPr/>
        </p:nvGrpSpPr>
        <p:grpSpPr>
          <a:xfrm>
            <a:off x="5892517" y="3330969"/>
            <a:ext cx="424241" cy="271886"/>
            <a:chOff x="0" y="0"/>
            <a:chExt cx="754206" cy="483351"/>
          </a:xfrm>
        </p:grpSpPr>
        <p:sp>
          <p:nvSpPr>
            <p:cNvPr id="914" name="Shape"/>
            <p:cNvSpPr/>
            <p:nvPr/>
          </p:nvSpPr>
          <p:spPr>
            <a:xfrm>
              <a:off x="593428" y="315260"/>
              <a:ext cx="160779" cy="168092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1454" y="0"/>
                  </a:moveTo>
                  <a:lnTo>
                    <a:pt x="0" y="0"/>
                  </a:lnTo>
                  <a:lnTo>
                    <a:pt x="2384" y="649"/>
                  </a:lnTo>
                  <a:lnTo>
                    <a:pt x="4460" y="1944"/>
                  </a:lnTo>
                  <a:lnTo>
                    <a:pt x="5850" y="3689"/>
                  </a:lnTo>
                  <a:lnTo>
                    <a:pt x="6824" y="5951"/>
                  </a:lnTo>
                  <a:lnTo>
                    <a:pt x="7653" y="8802"/>
                  </a:lnTo>
                  <a:lnTo>
                    <a:pt x="8644" y="12170"/>
                  </a:lnTo>
                  <a:lnTo>
                    <a:pt x="10188" y="15600"/>
                  </a:lnTo>
                  <a:lnTo>
                    <a:pt x="12738" y="18755"/>
                  </a:lnTo>
                  <a:lnTo>
                    <a:pt x="16744" y="21302"/>
                  </a:lnTo>
                  <a:lnTo>
                    <a:pt x="18073" y="21600"/>
                  </a:lnTo>
                  <a:lnTo>
                    <a:pt x="19371" y="21397"/>
                  </a:lnTo>
                  <a:lnTo>
                    <a:pt x="20493" y="20744"/>
                  </a:lnTo>
                  <a:lnTo>
                    <a:pt x="21292" y="19689"/>
                  </a:lnTo>
                  <a:lnTo>
                    <a:pt x="21600" y="18420"/>
                  </a:lnTo>
                  <a:lnTo>
                    <a:pt x="21380" y="17182"/>
                  </a:lnTo>
                  <a:lnTo>
                    <a:pt x="20688" y="16112"/>
                  </a:lnTo>
                  <a:lnTo>
                    <a:pt x="19581" y="15348"/>
                  </a:lnTo>
                  <a:lnTo>
                    <a:pt x="17505" y="14053"/>
                  </a:lnTo>
                  <a:lnTo>
                    <a:pt x="16114" y="12309"/>
                  </a:lnTo>
                  <a:lnTo>
                    <a:pt x="15139" y="10046"/>
                  </a:lnTo>
                  <a:lnTo>
                    <a:pt x="14311" y="7195"/>
                  </a:lnTo>
                  <a:lnTo>
                    <a:pt x="13320" y="3827"/>
                  </a:lnTo>
                  <a:lnTo>
                    <a:pt x="11776" y="398"/>
                  </a:lnTo>
                  <a:lnTo>
                    <a:pt x="11454" y="0"/>
                  </a:lnTo>
                  <a:close/>
                </a:path>
              </a:pathLst>
            </a:custGeom>
            <a:solidFill>
              <a:srgbClr val="F1452F"/>
            </a:solidFill>
            <a:ln w="12700" cap="flat">
              <a:noFill/>
              <a:miter lim="400000"/>
            </a:ln>
            <a:effectLst/>
          </p:spPr>
          <p:txBody>
            <a:bodyPr wrap="square" lIns="25717" tIns="25717" rIns="25717" bIns="25717" numCol="1" anchor="t">
              <a:noAutofit/>
            </a:bodyPr>
            <a:lstStyle/>
            <a:p>
              <a:endParaRPr sz="815"/>
            </a:p>
          </p:txBody>
        </p:sp>
        <p:sp>
          <p:nvSpPr>
            <p:cNvPr id="915" name="Shape"/>
            <p:cNvSpPr/>
            <p:nvPr/>
          </p:nvSpPr>
          <p:spPr>
            <a:xfrm>
              <a:off x="295244" y="179370"/>
              <a:ext cx="383444" cy="175216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4800" y="0"/>
                  </a:moveTo>
                  <a:lnTo>
                    <a:pt x="0" y="0"/>
                  </a:lnTo>
                  <a:lnTo>
                    <a:pt x="996" y="619"/>
                  </a:lnTo>
                  <a:lnTo>
                    <a:pt x="1866" y="1860"/>
                  </a:lnTo>
                  <a:lnTo>
                    <a:pt x="2448" y="3533"/>
                  </a:lnTo>
                  <a:lnTo>
                    <a:pt x="2856" y="5703"/>
                  </a:lnTo>
                  <a:lnTo>
                    <a:pt x="3203" y="8438"/>
                  </a:lnTo>
                  <a:lnTo>
                    <a:pt x="3618" y="11669"/>
                  </a:lnTo>
                  <a:lnTo>
                    <a:pt x="4265" y="14959"/>
                  </a:lnTo>
                  <a:lnTo>
                    <a:pt x="5334" y="17986"/>
                  </a:lnTo>
                  <a:lnTo>
                    <a:pt x="7014" y="20428"/>
                  </a:lnTo>
                  <a:lnTo>
                    <a:pt x="8958" y="21600"/>
                  </a:lnTo>
                  <a:lnTo>
                    <a:pt x="10704" y="21380"/>
                  </a:lnTo>
                  <a:lnTo>
                    <a:pt x="12264" y="20291"/>
                  </a:lnTo>
                  <a:lnTo>
                    <a:pt x="14821" y="17636"/>
                  </a:lnTo>
                  <a:lnTo>
                    <a:pt x="15838" y="16887"/>
                  </a:lnTo>
                  <a:lnTo>
                    <a:pt x="16797" y="16752"/>
                  </a:lnTo>
                  <a:lnTo>
                    <a:pt x="21600" y="16752"/>
                  </a:lnTo>
                  <a:lnTo>
                    <a:pt x="21101" y="15340"/>
                  </a:lnTo>
                  <a:lnTo>
                    <a:pt x="9202" y="15340"/>
                  </a:lnTo>
                  <a:lnTo>
                    <a:pt x="8203" y="14716"/>
                  </a:lnTo>
                  <a:lnTo>
                    <a:pt x="7334" y="13476"/>
                  </a:lnTo>
                  <a:lnTo>
                    <a:pt x="6751" y="11801"/>
                  </a:lnTo>
                  <a:lnTo>
                    <a:pt x="6343" y="9633"/>
                  </a:lnTo>
                  <a:lnTo>
                    <a:pt x="5996" y="6898"/>
                  </a:lnTo>
                  <a:lnTo>
                    <a:pt x="5582" y="3668"/>
                  </a:lnTo>
                  <a:lnTo>
                    <a:pt x="4934" y="378"/>
                  </a:lnTo>
                  <a:lnTo>
                    <a:pt x="4800" y="0"/>
                  </a:lnTo>
                  <a:close/>
                </a:path>
              </a:pathLst>
            </a:custGeom>
            <a:solidFill>
              <a:srgbClr val="F1452F"/>
            </a:solidFill>
            <a:ln w="12700" cap="flat">
              <a:noFill/>
              <a:miter lim="400000"/>
            </a:ln>
            <a:effectLst/>
          </p:spPr>
          <p:txBody>
            <a:bodyPr wrap="square" lIns="25717" tIns="25717" rIns="25717" bIns="25717" numCol="1" anchor="t">
              <a:noAutofit/>
            </a:bodyPr>
            <a:lstStyle/>
            <a:p>
              <a:endParaRPr sz="815"/>
            </a:p>
          </p:txBody>
        </p:sp>
        <p:sp>
          <p:nvSpPr>
            <p:cNvPr id="916" name="Shape"/>
            <p:cNvSpPr/>
            <p:nvPr/>
          </p:nvSpPr>
          <p:spPr>
            <a:xfrm>
              <a:off x="0" y="0"/>
              <a:ext cx="380462" cy="218762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490" y="0"/>
                  </a:moveTo>
                  <a:lnTo>
                    <a:pt x="942" y="156"/>
                  </a:lnTo>
                  <a:lnTo>
                    <a:pt x="468" y="657"/>
                  </a:lnTo>
                  <a:lnTo>
                    <a:pt x="130" y="1468"/>
                  </a:lnTo>
                  <a:lnTo>
                    <a:pt x="0" y="2443"/>
                  </a:lnTo>
                  <a:lnTo>
                    <a:pt x="93" y="3394"/>
                  </a:lnTo>
                  <a:lnTo>
                    <a:pt x="386" y="4216"/>
                  </a:lnTo>
                  <a:lnTo>
                    <a:pt x="854" y="4803"/>
                  </a:lnTo>
                  <a:lnTo>
                    <a:pt x="1729" y="5797"/>
                  </a:lnTo>
                  <a:lnTo>
                    <a:pt x="2315" y="7135"/>
                  </a:lnTo>
                  <a:lnTo>
                    <a:pt x="2725" y="8872"/>
                  </a:lnTo>
                  <a:lnTo>
                    <a:pt x="3073" y="11062"/>
                  </a:lnTo>
                  <a:lnTo>
                    <a:pt x="3491" y="13649"/>
                  </a:lnTo>
                  <a:lnTo>
                    <a:pt x="4144" y="16284"/>
                  </a:lnTo>
                  <a:lnTo>
                    <a:pt x="5221" y="18708"/>
                  </a:lnTo>
                  <a:lnTo>
                    <a:pt x="6912" y="20663"/>
                  </a:lnTo>
                  <a:lnTo>
                    <a:pt x="8870" y="21600"/>
                  </a:lnTo>
                  <a:lnTo>
                    <a:pt x="10628" y="21422"/>
                  </a:lnTo>
                  <a:lnTo>
                    <a:pt x="12200" y="20547"/>
                  </a:lnTo>
                  <a:lnTo>
                    <a:pt x="14776" y="18419"/>
                  </a:lnTo>
                  <a:lnTo>
                    <a:pt x="15798" y="17820"/>
                  </a:lnTo>
                  <a:lnTo>
                    <a:pt x="16762" y="17711"/>
                  </a:lnTo>
                  <a:lnTo>
                    <a:pt x="21600" y="17711"/>
                  </a:lnTo>
                  <a:lnTo>
                    <a:pt x="21100" y="16586"/>
                  </a:lnTo>
                  <a:lnTo>
                    <a:pt x="9116" y="16586"/>
                  </a:lnTo>
                  <a:lnTo>
                    <a:pt x="8111" y="16089"/>
                  </a:lnTo>
                  <a:lnTo>
                    <a:pt x="7236" y="15095"/>
                  </a:lnTo>
                  <a:lnTo>
                    <a:pt x="6650" y="13757"/>
                  </a:lnTo>
                  <a:lnTo>
                    <a:pt x="6240" y="12020"/>
                  </a:lnTo>
                  <a:lnTo>
                    <a:pt x="5891" y="9830"/>
                  </a:lnTo>
                  <a:lnTo>
                    <a:pt x="5473" y="7243"/>
                  </a:lnTo>
                  <a:lnTo>
                    <a:pt x="4821" y="4608"/>
                  </a:lnTo>
                  <a:lnTo>
                    <a:pt x="3744" y="2184"/>
                  </a:lnTo>
                  <a:lnTo>
                    <a:pt x="2052" y="229"/>
                  </a:lnTo>
                  <a:lnTo>
                    <a:pt x="1490" y="0"/>
                  </a:lnTo>
                  <a:close/>
                </a:path>
              </a:pathLst>
            </a:custGeom>
            <a:solidFill>
              <a:srgbClr val="F1452F"/>
            </a:solidFill>
            <a:ln w="12700" cap="flat">
              <a:noFill/>
              <a:miter lim="400000"/>
            </a:ln>
            <a:effectLst/>
          </p:spPr>
          <p:txBody>
            <a:bodyPr wrap="square" lIns="25717" tIns="25717" rIns="25717" bIns="25717" numCol="1" anchor="t">
              <a:noAutofit/>
            </a:bodyPr>
            <a:lstStyle/>
            <a:p>
              <a:endParaRPr sz="815"/>
            </a:p>
          </p:txBody>
        </p:sp>
        <p:sp>
          <p:nvSpPr>
            <p:cNvPr id="917" name="Shape"/>
            <p:cNvSpPr/>
            <p:nvPr/>
          </p:nvSpPr>
          <p:spPr>
            <a:xfrm>
              <a:off x="160562" y="128590"/>
              <a:ext cx="509269" cy="17521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8543" y="16753"/>
                  </a:moveTo>
                  <a:lnTo>
                    <a:pt x="17229" y="16973"/>
                  </a:lnTo>
                  <a:lnTo>
                    <a:pt x="16053" y="18064"/>
                  </a:lnTo>
                  <a:lnTo>
                    <a:pt x="14129" y="20716"/>
                  </a:lnTo>
                  <a:lnTo>
                    <a:pt x="13363" y="21466"/>
                  </a:lnTo>
                  <a:lnTo>
                    <a:pt x="12641" y="21600"/>
                  </a:lnTo>
                  <a:lnTo>
                    <a:pt x="21600" y="21600"/>
                  </a:lnTo>
                  <a:lnTo>
                    <a:pt x="21272" y="20367"/>
                  </a:lnTo>
                  <a:lnTo>
                    <a:pt x="20007" y="17925"/>
                  </a:lnTo>
                  <a:lnTo>
                    <a:pt x="18543" y="16753"/>
                  </a:lnTo>
                  <a:close/>
                  <a:moveTo>
                    <a:pt x="5896" y="0"/>
                  </a:moveTo>
                  <a:lnTo>
                    <a:pt x="4582" y="222"/>
                  </a:lnTo>
                  <a:lnTo>
                    <a:pt x="3408" y="1314"/>
                  </a:lnTo>
                  <a:lnTo>
                    <a:pt x="1484" y="3971"/>
                  </a:lnTo>
                  <a:lnTo>
                    <a:pt x="720" y="4719"/>
                  </a:lnTo>
                  <a:lnTo>
                    <a:pt x="0" y="4855"/>
                  </a:lnTo>
                  <a:lnTo>
                    <a:pt x="8953" y="4855"/>
                  </a:lnTo>
                  <a:lnTo>
                    <a:pt x="8622" y="3611"/>
                  </a:lnTo>
                  <a:lnTo>
                    <a:pt x="7358" y="1170"/>
                  </a:lnTo>
                  <a:lnTo>
                    <a:pt x="5896" y="0"/>
                  </a:lnTo>
                  <a:close/>
                </a:path>
              </a:pathLst>
            </a:custGeom>
            <a:solidFill>
              <a:srgbClr val="DF543C"/>
            </a:solidFill>
            <a:ln w="12700" cap="flat">
              <a:noFill/>
              <a:miter lim="400000"/>
            </a:ln>
            <a:effectLst/>
          </p:spPr>
          <p:txBody>
            <a:bodyPr wrap="square" lIns="25717" tIns="25717" rIns="25717" bIns="25717" numCol="1" anchor="t">
              <a:noAutofit/>
            </a:bodyPr>
            <a:lstStyle/>
            <a:p>
              <a:endParaRPr sz="815"/>
            </a:p>
          </p:txBody>
        </p:sp>
      </p:grpSp>
      <p:grpSp>
        <p:nvGrpSpPr>
          <p:cNvPr id="924" name="object 191"/>
          <p:cNvGrpSpPr/>
          <p:nvPr/>
        </p:nvGrpSpPr>
        <p:grpSpPr>
          <a:xfrm>
            <a:off x="5824285" y="2670572"/>
            <a:ext cx="492302" cy="123478"/>
            <a:chOff x="0" y="0"/>
            <a:chExt cx="875202" cy="219514"/>
          </a:xfrm>
        </p:grpSpPr>
        <p:sp>
          <p:nvSpPr>
            <p:cNvPr id="919" name="Shape"/>
            <p:cNvSpPr/>
            <p:nvPr/>
          </p:nvSpPr>
          <p:spPr>
            <a:xfrm>
              <a:off x="0" y="89076"/>
              <a:ext cx="282664" cy="130439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656" y="0"/>
                  </a:moveTo>
                  <a:lnTo>
                    <a:pt x="925" y="554"/>
                  </a:lnTo>
                  <a:lnTo>
                    <a:pt x="369" y="1634"/>
                  </a:lnTo>
                  <a:lnTo>
                    <a:pt x="41" y="3086"/>
                  </a:lnTo>
                  <a:lnTo>
                    <a:pt x="0" y="4613"/>
                  </a:lnTo>
                  <a:lnTo>
                    <a:pt x="5" y="4815"/>
                  </a:lnTo>
                  <a:lnTo>
                    <a:pt x="3611" y="8411"/>
                  </a:lnTo>
                  <a:lnTo>
                    <a:pt x="4832" y="9392"/>
                  </a:lnTo>
                  <a:lnTo>
                    <a:pt x="6020" y="11210"/>
                  </a:lnTo>
                  <a:lnTo>
                    <a:pt x="7327" y="13769"/>
                  </a:lnTo>
                  <a:lnTo>
                    <a:pt x="8170" y="15471"/>
                  </a:lnTo>
                  <a:lnTo>
                    <a:pt x="9088" y="17168"/>
                  </a:lnTo>
                  <a:lnTo>
                    <a:pt x="12198" y="20876"/>
                  </a:lnTo>
                  <a:lnTo>
                    <a:pt x="14411" y="21600"/>
                  </a:lnTo>
                  <a:lnTo>
                    <a:pt x="15674" y="21414"/>
                  </a:lnTo>
                  <a:lnTo>
                    <a:pt x="18284" y="19689"/>
                  </a:lnTo>
                  <a:lnTo>
                    <a:pt x="20203" y="16691"/>
                  </a:lnTo>
                  <a:lnTo>
                    <a:pt x="21600" y="13050"/>
                  </a:lnTo>
                  <a:lnTo>
                    <a:pt x="15128" y="13050"/>
                  </a:lnTo>
                  <a:lnTo>
                    <a:pt x="13725" y="13006"/>
                  </a:lnTo>
                  <a:lnTo>
                    <a:pt x="12504" y="12024"/>
                  </a:lnTo>
                  <a:lnTo>
                    <a:pt x="11315" y="10203"/>
                  </a:lnTo>
                  <a:lnTo>
                    <a:pt x="8455" y="4613"/>
                  </a:lnTo>
                  <a:lnTo>
                    <a:pt x="6620" y="1889"/>
                  </a:lnTo>
                  <a:lnTo>
                    <a:pt x="4390" y="132"/>
                  </a:lnTo>
                  <a:lnTo>
                    <a:pt x="1656" y="0"/>
                  </a:lnTo>
                  <a:close/>
                </a:path>
              </a:pathLst>
            </a:custGeom>
            <a:solidFill>
              <a:srgbClr val="F1452F"/>
            </a:solidFill>
            <a:ln w="12700" cap="flat">
              <a:noFill/>
              <a:miter lim="400000"/>
            </a:ln>
            <a:effectLst/>
          </p:spPr>
          <p:txBody>
            <a:bodyPr wrap="square" lIns="25717" tIns="25717" rIns="25717" bIns="25717" numCol="1" anchor="t">
              <a:noAutofit/>
            </a:bodyPr>
            <a:lstStyle/>
            <a:p>
              <a:endParaRPr sz="815"/>
            </a:p>
          </p:txBody>
        </p:sp>
        <p:sp>
          <p:nvSpPr>
            <p:cNvPr id="920" name="Shape"/>
            <p:cNvSpPr/>
            <p:nvPr/>
          </p:nvSpPr>
          <p:spPr>
            <a:xfrm>
              <a:off x="352816" y="95083"/>
              <a:ext cx="254061" cy="78792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9096" y="0"/>
                  </a:moveTo>
                  <a:lnTo>
                    <a:pt x="0" y="0"/>
                  </a:lnTo>
                  <a:lnTo>
                    <a:pt x="1567" y="66"/>
                  </a:lnTo>
                  <a:lnTo>
                    <a:pt x="2926" y="1686"/>
                  </a:lnTo>
                  <a:lnTo>
                    <a:pt x="4246" y="4698"/>
                  </a:lnTo>
                  <a:lnTo>
                    <a:pt x="5271" y="7693"/>
                  </a:lnTo>
                  <a:lnTo>
                    <a:pt x="7430" y="13956"/>
                  </a:lnTo>
                  <a:lnTo>
                    <a:pt x="9475" y="18464"/>
                  </a:lnTo>
                  <a:lnTo>
                    <a:pt x="11956" y="21376"/>
                  </a:lnTo>
                  <a:lnTo>
                    <a:pt x="14997" y="21600"/>
                  </a:lnTo>
                  <a:lnTo>
                    <a:pt x="17903" y="18746"/>
                  </a:lnTo>
                  <a:lnTo>
                    <a:pt x="20041" y="13786"/>
                  </a:lnTo>
                  <a:lnTo>
                    <a:pt x="21600" y="7754"/>
                  </a:lnTo>
                  <a:lnTo>
                    <a:pt x="14389" y="7754"/>
                  </a:lnTo>
                  <a:lnTo>
                    <a:pt x="12833" y="7693"/>
                  </a:lnTo>
                  <a:lnTo>
                    <a:pt x="11475" y="6078"/>
                  </a:lnTo>
                  <a:lnTo>
                    <a:pt x="10148" y="3062"/>
                  </a:lnTo>
                  <a:lnTo>
                    <a:pt x="9096" y="0"/>
                  </a:lnTo>
                  <a:close/>
                </a:path>
              </a:pathLst>
            </a:custGeom>
            <a:solidFill>
              <a:srgbClr val="F1452F"/>
            </a:solidFill>
            <a:ln w="12700" cap="flat">
              <a:noFill/>
              <a:miter lim="400000"/>
            </a:ln>
            <a:effectLst/>
          </p:spPr>
          <p:txBody>
            <a:bodyPr wrap="square" lIns="25717" tIns="25717" rIns="25717" bIns="25717" numCol="1" anchor="t">
              <a:noAutofit/>
            </a:bodyPr>
            <a:lstStyle/>
            <a:p>
              <a:endParaRPr sz="815"/>
            </a:p>
          </p:txBody>
        </p:sp>
        <p:sp>
          <p:nvSpPr>
            <p:cNvPr id="921" name="Shape"/>
            <p:cNvSpPr/>
            <p:nvPr/>
          </p:nvSpPr>
          <p:spPr>
            <a:xfrm>
              <a:off x="197965" y="44526"/>
              <a:ext cx="261838" cy="123355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2187" y="0"/>
                  </a:moveTo>
                  <a:lnTo>
                    <a:pt x="7297" y="4993"/>
                  </a:lnTo>
                  <a:lnTo>
                    <a:pt x="4329" y="13767"/>
                  </a:lnTo>
                  <a:lnTo>
                    <a:pt x="3569" y="16349"/>
                  </a:lnTo>
                  <a:lnTo>
                    <a:pt x="2586" y="18935"/>
                  </a:lnTo>
                  <a:lnTo>
                    <a:pt x="1453" y="20689"/>
                  </a:lnTo>
                  <a:lnTo>
                    <a:pt x="0" y="21600"/>
                  </a:lnTo>
                  <a:lnTo>
                    <a:pt x="6987" y="21600"/>
                  </a:lnTo>
                  <a:lnTo>
                    <a:pt x="7009" y="21543"/>
                  </a:lnTo>
                  <a:lnTo>
                    <a:pt x="9206" y="14096"/>
                  </a:lnTo>
                  <a:lnTo>
                    <a:pt x="10189" y="11512"/>
                  </a:lnTo>
                  <a:lnTo>
                    <a:pt x="11321" y="9762"/>
                  </a:lnTo>
                  <a:lnTo>
                    <a:pt x="12774" y="8853"/>
                  </a:lnTo>
                  <a:lnTo>
                    <a:pt x="21600" y="8853"/>
                  </a:lnTo>
                  <a:lnTo>
                    <a:pt x="19520" y="4878"/>
                  </a:lnTo>
                  <a:lnTo>
                    <a:pt x="17538" y="1995"/>
                  </a:lnTo>
                  <a:lnTo>
                    <a:pt x="15133" y="137"/>
                  </a:lnTo>
                  <a:lnTo>
                    <a:pt x="12187" y="0"/>
                  </a:lnTo>
                  <a:close/>
                </a:path>
              </a:pathLst>
            </a:custGeom>
            <a:solidFill>
              <a:srgbClr val="F1452F"/>
            </a:solidFill>
            <a:ln w="12700" cap="flat">
              <a:noFill/>
              <a:miter lim="400000"/>
            </a:ln>
            <a:effectLst/>
          </p:spPr>
          <p:txBody>
            <a:bodyPr wrap="square" lIns="25717" tIns="25717" rIns="25717" bIns="25717" numCol="1" anchor="t">
              <a:noAutofit/>
            </a:bodyPr>
            <a:lstStyle/>
            <a:p>
              <a:endParaRPr sz="815"/>
            </a:p>
          </p:txBody>
        </p:sp>
        <p:sp>
          <p:nvSpPr>
            <p:cNvPr id="922" name="Shape"/>
            <p:cNvSpPr/>
            <p:nvPr/>
          </p:nvSpPr>
          <p:spPr>
            <a:xfrm>
              <a:off x="677123" y="50519"/>
              <a:ext cx="198080" cy="7875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1674" y="0"/>
                  </a:moveTo>
                  <a:lnTo>
                    <a:pt x="0" y="0"/>
                  </a:lnTo>
                  <a:lnTo>
                    <a:pt x="2002" y="89"/>
                  </a:lnTo>
                  <a:lnTo>
                    <a:pt x="3745" y="1714"/>
                  </a:lnTo>
                  <a:lnTo>
                    <a:pt x="5446" y="4721"/>
                  </a:lnTo>
                  <a:lnTo>
                    <a:pt x="9530" y="13961"/>
                  </a:lnTo>
                  <a:lnTo>
                    <a:pt x="12151" y="18465"/>
                  </a:lnTo>
                  <a:lnTo>
                    <a:pt x="15335" y="21375"/>
                  </a:lnTo>
                  <a:lnTo>
                    <a:pt x="19236" y="21600"/>
                  </a:lnTo>
                  <a:lnTo>
                    <a:pt x="20279" y="20687"/>
                  </a:lnTo>
                  <a:lnTo>
                    <a:pt x="21073" y="18898"/>
                  </a:lnTo>
                  <a:lnTo>
                    <a:pt x="21541" y="16488"/>
                  </a:lnTo>
                  <a:lnTo>
                    <a:pt x="21600" y="13961"/>
                  </a:lnTo>
                  <a:lnTo>
                    <a:pt x="21587" y="13581"/>
                  </a:lnTo>
                  <a:lnTo>
                    <a:pt x="16461" y="7688"/>
                  </a:lnTo>
                  <a:lnTo>
                    <a:pt x="14720" y="6072"/>
                  </a:lnTo>
                  <a:lnTo>
                    <a:pt x="13018" y="3054"/>
                  </a:lnTo>
                  <a:lnTo>
                    <a:pt x="11674" y="0"/>
                  </a:lnTo>
                  <a:close/>
                </a:path>
              </a:pathLst>
            </a:custGeom>
            <a:solidFill>
              <a:srgbClr val="F1452F"/>
            </a:solidFill>
            <a:ln w="12700" cap="flat">
              <a:noFill/>
              <a:miter lim="400000"/>
            </a:ln>
            <a:effectLst/>
          </p:spPr>
          <p:txBody>
            <a:bodyPr wrap="square" lIns="25717" tIns="25717" rIns="25717" bIns="25717" numCol="1" anchor="t">
              <a:noAutofit/>
            </a:bodyPr>
            <a:lstStyle/>
            <a:p>
              <a:endParaRPr sz="815"/>
            </a:p>
          </p:txBody>
        </p:sp>
        <p:sp>
          <p:nvSpPr>
            <p:cNvPr id="923" name="Shape"/>
            <p:cNvSpPr/>
            <p:nvPr/>
          </p:nvSpPr>
          <p:spPr>
            <a:xfrm>
              <a:off x="522056" y="0"/>
              <a:ext cx="262119" cy="12336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2189" y="0"/>
                  </a:moveTo>
                  <a:lnTo>
                    <a:pt x="7299" y="4991"/>
                  </a:lnTo>
                  <a:lnTo>
                    <a:pt x="4575" y="12928"/>
                  </a:lnTo>
                  <a:lnTo>
                    <a:pt x="3571" y="16342"/>
                  </a:lnTo>
                  <a:lnTo>
                    <a:pt x="2589" y="18932"/>
                  </a:lnTo>
                  <a:lnTo>
                    <a:pt x="1456" y="20687"/>
                  </a:lnTo>
                  <a:lnTo>
                    <a:pt x="0" y="21600"/>
                  </a:lnTo>
                  <a:lnTo>
                    <a:pt x="6990" y="21600"/>
                  </a:lnTo>
                  <a:lnTo>
                    <a:pt x="7010" y="21548"/>
                  </a:lnTo>
                  <a:lnTo>
                    <a:pt x="8204" y="17515"/>
                  </a:lnTo>
                  <a:lnTo>
                    <a:pt x="9207" y="14101"/>
                  </a:lnTo>
                  <a:lnTo>
                    <a:pt x="10190" y="11512"/>
                  </a:lnTo>
                  <a:lnTo>
                    <a:pt x="11323" y="9757"/>
                  </a:lnTo>
                  <a:lnTo>
                    <a:pt x="12778" y="8845"/>
                  </a:lnTo>
                  <a:lnTo>
                    <a:pt x="21600" y="8845"/>
                  </a:lnTo>
                  <a:lnTo>
                    <a:pt x="19525" y="4876"/>
                  </a:lnTo>
                  <a:lnTo>
                    <a:pt x="17544" y="1999"/>
                  </a:lnTo>
                  <a:lnTo>
                    <a:pt x="15138" y="140"/>
                  </a:lnTo>
                  <a:lnTo>
                    <a:pt x="12189" y="0"/>
                  </a:lnTo>
                  <a:close/>
                </a:path>
              </a:pathLst>
            </a:custGeom>
            <a:solidFill>
              <a:srgbClr val="F1452F"/>
            </a:solidFill>
            <a:ln w="12700" cap="flat">
              <a:noFill/>
              <a:miter lim="400000"/>
            </a:ln>
            <a:effectLst/>
          </p:spPr>
          <p:txBody>
            <a:bodyPr wrap="square" lIns="25717" tIns="25717" rIns="25717" bIns="25717" numCol="1" anchor="t">
              <a:noAutofit/>
            </a:bodyPr>
            <a:lstStyle/>
            <a:p>
              <a:endParaRPr sz="815"/>
            </a:p>
          </p:txBody>
        </p:sp>
      </p:grpSp>
      <p:grpSp>
        <p:nvGrpSpPr>
          <p:cNvPr id="930" name="object 192"/>
          <p:cNvGrpSpPr/>
          <p:nvPr/>
        </p:nvGrpSpPr>
        <p:grpSpPr>
          <a:xfrm>
            <a:off x="5844234" y="1870894"/>
            <a:ext cx="429109" cy="262838"/>
            <a:chOff x="0" y="0"/>
            <a:chExt cx="762858" cy="467265"/>
          </a:xfrm>
        </p:grpSpPr>
        <p:sp>
          <p:nvSpPr>
            <p:cNvPr id="925" name="Shape"/>
            <p:cNvSpPr/>
            <p:nvPr/>
          </p:nvSpPr>
          <p:spPr>
            <a:xfrm>
              <a:off x="0" y="399680"/>
              <a:ext cx="258860" cy="67586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5981" y="0"/>
                  </a:moveTo>
                  <a:lnTo>
                    <a:pt x="3428" y="1661"/>
                  </a:lnTo>
                  <a:lnTo>
                    <a:pt x="819" y="7054"/>
                  </a:lnTo>
                  <a:lnTo>
                    <a:pt x="261" y="9493"/>
                  </a:lnTo>
                  <a:lnTo>
                    <a:pt x="0" y="12455"/>
                  </a:lnTo>
                  <a:lnTo>
                    <a:pt x="48" y="15575"/>
                  </a:lnTo>
                  <a:lnTo>
                    <a:pt x="418" y="18488"/>
                  </a:lnTo>
                  <a:lnTo>
                    <a:pt x="1059" y="20603"/>
                  </a:lnTo>
                  <a:lnTo>
                    <a:pt x="1840" y="21600"/>
                  </a:lnTo>
                  <a:lnTo>
                    <a:pt x="2657" y="21410"/>
                  </a:lnTo>
                  <a:lnTo>
                    <a:pt x="3411" y="19966"/>
                  </a:lnTo>
                  <a:lnTo>
                    <a:pt x="4750" y="17154"/>
                  </a:lnTo>
                  <a:lnTo>
                    <a:pt x="6153" y="16268"/>
                  </a:lnTo>
                  <a:lnTo>
                    <a:pt x="18584" y="16268"/>
                  </a:lnTo>
                  <a:lnTo>
                    <a:pt x="18683" y="16056"/>
                  </a:lnTo>
                  <a:lnTo>
                    <a:pt x="19443" y="14032"/>
                  </a:lnTo>
                  <a:lnTo>
                    <a:pt x="21491" y="5739"/>
                  </a:lnTo>
                  <a:lnTo>
                    <a:pt x="21600" y="4834"/>
                  </a:lnTo>
                  <a:lnTo>
                    <a:pt x="14093" y="4834"/>
                  </a:lnTo>
                  <a:lnTo>
                    <a:pt x="12517" y="4217"/>
                  </a:lnTo>
                  <a:lnTo>
                    <a:pt x="8410" y="756"/>
                  </a:lnTo>
                  <a:lnTo>
                    <a:pt x="5981" y="0"/>
                  </a:lnTo>
                  <a:close/>
                </a:path>
              </a:pathLst>
            </a:custGeom>
            <a:solidFill>
              <a:srgbClr val="F1452F"/>
            </a:solidFill>
            <a:ln w="12700" cap="flat">
              <a:noFill/>
              <a:miter lim="400000"/>
            </a:ln>
            <a:effectLst/>
          </p:spPr>
          <p:txBody>
            <a:bodyPr wrap="square" lIns="25717" tIns="25717" rIns="25717" bIns="25717" numCol="1" anchor="t">
              <a:noAutofit/>
            </a:bodyPr>
            <a:lstStyle/>
            <a:p>
              <a:endParaRPr sz="815"/>
            </a:p>
          </p:txBody>
        </p:sp>
        <p:sp>
          <p:nvSpPr>
            <p:cNvPr id="926" name="Shape"/>
            <p:cNvSpPr/>
            <p:nvPr/>
          </p:nvSpPr>
          <p:spPr>
            <a:xfrm>
              <a:off x="168889" y="200827"/>
              <a:ext cx="349945" cy="21397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042" y="0"/>
                  </a:moveTo>
                  <a:lnTo>
                    <a:pt x="6219" y="2223"/>
                  </a:lnTo>
                  <a:lnTo>
                    <a:pt x="3905" y="7685"/>
                  </a:lnTo>
                  <a:lnTo>
                    <a:pt x="3504" y="13409"/>
                  </a:lnTo>
                  <a:lnTo>
                    <a:pt x="3448" y="15633"/>
                  </a:lnTo>
                  <a:lnTo>
                    <a:pt x="3259" y="17523"/>
                  </a:lnTo>
                  <a:lnTo>
                    <a:pt x="2826" y="19085"/>
                  </a:lnTo>
                  <a:lnTo>
                    <a:pt x="2039" y="20419"/>
                  </a:lnTo>
                  <a:lnTo>
                    <a:pt x="1038" y="21324"/>
                  </a:lnTo>
                  <a:lnTo>
                    <a:pt x="0" y="21600"/>
                  </a:lnTo>
                  <a:lnTo>
                    <a:pt x="5553" y="21600"/>
                  </a:lnTo>
                  <a:lnTo>
                    <a:pt x="6271" y="19043"/>
                  </a:lnTo>
                  <a:lnTo>
                    <a:pt x="6590" y="16157"/>
                  </a:lnTo>
                  <a:lnTo>
                    <a:pt x="6671" y="13317"/>
                  </a:lnTo>
                  <a:lnTo>
                    <a:pt x="6727" y="11095"/>
                  </a:lnTo>
                  <a:lnTo>
                    <a:pt x="6917" y="9205"/>
                  </a:lnTo>
                  <a:lnTo>
                    <a:pt x="7350" y="7640"/>
                  </a:lnTo>
                  <a:lnTo>
                    <a:pt x="8137" y="6303"/>
                  </a:lnTo>
                  <a:lnTo>
                    <a:pt x="9130" y="5416"/>
                  </a:lnTo>
                  <a:lnTo>
                    <a:pt x="10168" y="5137"/>
                  </a:lnTo>
                  <a:lnTo>
                    <a:pt x="19185" y="5137"/>
                  </a:lnTo>
                  <a:lnTo>
                    <a:pt x="20000" y="4419"/>
                  </a:lnTo>
                  <a:lnTo>
                    <a:pt x="21519" y="1799"/>
                  </a:lnTo>
                  <a:lnTo>
                    <a:pt x="21600" y="1510"/>
                  </a:lnTo>
                  <a:lnTo>
                    <a:pt x="16043" y="1510"/>
                  </a:lnTo>
                  <a:lnTo>
                    <a:pt x="14874" y="1323"/>
                  </a:lnTo>
                  <a:lnTo>
                    <a:pt x="11836" y="237"/>
                  </a:lnTo>
                  <a:lnTo>
                    <a:pt x="10042" y="0"/>
                  </a:lnTo>
                  <a:close/>
                </a:path>
              </a:pathLst>
            </a:custGeom>
            <a:solidFill>
              <a:srgbClr val="F1452F"/>
            </a:solidFill>
            <a:ln w="12700" cap="flat">
              <a:noFill/>
              <a:miter lim="400000"/>
            </a:ln>
            <a:effectLst/>
          </p:spPr>
          <p:txBody>
            <a:bodyPr wrap="square" lIns="25717" tIns="25717" rIns="25717" bIns="25717" numCol="1" anchor="t">
              <a:noAutofit/>
            </a:bodyPr>
            <a:lstStyle/>
            <a:p>
              <a:endParaRPr sz="815"/>
            </a:p>
          </p:txBody>
        </p:sp>
        <p:sp>
          <p:nvSpPr>
            <p:cNvPr id="927" name="Shape"/>
            <p:cNvSpPr/>
            <p:nvPr/>
          </p:nvSpPr>
          <p:spPr>
            <a:xfrm>
              <a:off x="428799" y="1584"/>
              <a:ext cx="334060" cy="21420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543" y="0"/>
                  </a:moveTo>
                  <a:lnTo>
                    <a:pt x="6525" y="2241"/>
                  </a:lnTo>
                  <a:lnTo>
                    <a:pt x="4097" y="7698"/>
                  </a:lnTo>
                  <a:lnTo>
                    <a:pt x="3617" y="15640"/>
                  </a:lnTo>
                  <a:lnTo>
                    <a:pt x="3415" y="17532"/>
                  </a:lnTo>
                  <a:lnTo>
                    <a:pt x="2961" y="19097"/>
                  </a:lnTo>
                  <a:lnTo>
                    <a:pt x="2137" y="20433"/>
                  </a:lnTo>
                  <a:lnTo>
                    <a:pt x="1089" y="21324"/>
                  </a:lnTo>
                  <a:lnTo>
                    <a:pt x="0" y="21600"/>
                  </a:lnTo>
                  <a:lnTo>
                    <a:pt x="5822" y="21600"/>
                  </a:lnTo>
                  <a:lnTo>
                    <a:pt x="6574" y="19050"/>
                  </a:lnTo>
                  <a:lnTo>
                    <a:pt x="6908" y="16169"/>
                  </a:lnTo>
                  <a:lnTo>
                    <a:pt x="7054" y="11108"/>
                  </a:lnTo>
                  <a:lnTo>
                    <a:pt x="7256" y="9216"/>
                  </a:lnTo>
                  <a:lnTo>
                    <a:pt x="7710" y="7651"/>
                  </a:lnTo>
                  <a:lnTo>
                    <a:pt x="8535" y="6315"/>
                  </a:lnTo>
                  <a:lnTo>
                    <a:pt x="9582" y="5413"/>
                  </a:lnTo>
                  <a:lnTo>
                    <a:pt x="10671" y="5134"/>
                  </a:lnTo>
                  <a:lnTo>
                    <a:pt x="20123" y="5134"/>
                  </a:lnTo>
                  <a:lnTo>
                    <a:pt x="20966" y="4425"/>
                  </a:lnTo>
                  <a:lnTo>
                    <a:pt x="21398" y="3656"/>
                  </a:lnTo>
                  <a:lnTo>
                    <a:pt x="21600" y="2720"/>
                  </a:lnTo>
                  <a:lnTo>
                    <a:pt x="21563" y="1736"/>
                  </a:lnTo>
                  <a:lnTo>
                    <a:pt x="21498" y="1528"/>
                  </a:lnTo>
                  <a:lnTo>
                    <a:pt x="16808" y="1528"/>
                  </a:lnTo>
                  <a:lnTo>
                    <a:pt x="15589" y="1339"/>
                  </a:lnTo>
                  <a:lnTo>
                    <a:pt x="12419" y="246"/>
                  </a:lnTo>
                  <a:lnTo>
                    <a:pt x="10543" y="0"/>
                  </a:lnTo>
                  <a:close/>
                </a:path>
              </a:pathLst>
            </a:custGeom>
            <a:solidFill>
              <a:srgbClr val="F1452F"/>
            </a:solidFill>
            <a:ln w="12700" cap="flat">
              <a:noFill/>
              <a:miter lim="400000"/>
            </a:ln>
            <a:effectLst/>
          </p:spPr>
          <p:txBody>
            <a:bodyPr wrap="square" lIns="25717" tIns="25717" rIns="25717" bIns="25717" numCol="1" anchor="t">
              <a:noAutofit/>
            </a:bodyPr>
            <a:lstStyle/>
            <a:p>
              <a:endParaRPr sz="815"/>
            </a:p>
          </p:txBody>
        </p:sp>
        <p:sp>
          <p:nvSpPr>
            <p:cNvPr id="928" name="Shape"/>
            <p:cNvSpPr/>
            <p:nvPr/>
          </p:nvSpPr>
          <p:spPr>
            <a:xfrm>
              <a:off x="688754" y="0"/>
              <a:ext cx="72528" cy="16741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5475" y="0"/>
                  </a:moveTo>
                  <a:lnTo>
                    <a:pt x="12562" y="775"/>
                  </a:lnTo>
                  <a:lnTo>
                    <a:pt x="9899" y="6553"/>
                  </a:lnTo>
                  <a:lnTo>
                    <a:pt x="5022" y="18045"/>
                  </a:lnTo>
                  <a:lnTo>
                    <a:pt x="0" y="21600"/>
                  </a:lnTo>
                  <a:lnTo>
                    <a:pt x="21600" y="21600"/>
                  </a:lnTo>
                  <a:lnTo>
                    <a:pt x="20581" y="12518"/>
                  </a:lnTo>
                  <a:lnTo>
                    <a:pt x="18271" y="3992"/>
                  </a:lnTo>
                  <a:lnTo>
                    <a:pt x="15475" y="0"/>
                  </a:lnTo>
                  <a:close/>
                </a:path>
              </a:pathLst>
            </a:custGeom>
            <a:solidFill>
              <a:srgbClr val="F1452F"/>
            </a:solidFill>
            <a:ln w="12700" cap="flat">
              <a:noFill/>
              <a:miter lim="400000"/>
            </a:ln>
            <a:effectLst/>
          </p:spPr>
          <p:txBody>
            <a:bodyPr wrap="square" lIns="25717" tIns="25717" rIns="25717" bIns="25717" numCol="1" anchor="t">
              <a:noAutofit/>
            </a:bodyPr>
            <a:lstStyle/>
            <a:p>
              <a:endParaRPr sz="815"/>
            </a:p>
          </p:txBody>
        </p:sp>
        <p:sp>
          <p:nvSpPr>
            <p:cNvPr id="929" name="Shape"/>
            <p:cNvSpPr/>
            <p:nvPr/>
          </p:nvSpPr>
          <p:spPr>
            <a:xfrm>
              <a:off x="73744" y="52496"/>
              <a:ext cx="666266" cy="41304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4830" y="20818"/>
                  </a:moveTo>
                  <a:lnTo>
                    <a:pt x="0" y="20818"/>
                  </a:lnTo>
                  <a:lnTo>
                    <a:pt x="615" y="20913"/>
                  </a:lnTo>
                  <a:lnTo>
                    <a:pt x="1346" y="21173"/>
                  </a:lnTo>
                  <a:lnTo>
                    <a:pt x="1952" y="21400"/>
                  </a:lnTo>
                  <a:lnTo>
                    <a:pt x="2600" y="21569"/>
                  </a:lnTo>
                  <a:lnTo>
                    <a:pt x="3282" y="21600"/>
                  </a:lnTo>
                  <a:lnTo>
                    <a:pt x="3989" y="21414"/>
                  </a:lnTo>
                  <a:lnTo>
                    <a:pt x="4280" y="21259"/>
                  </a:lnTo>
                  <a:lnTo>
                    <a:pt x="4573" y="21050"/>
                  </a:lnTo>
                  <a:lnTo>
                    <a:pt x="4830" y="20818"/>
                  </a:lnTo>
                  <a:close/>
                  <a:moveTo>
                    <a:pt x="21600" y="0"/>
                  </a:moveTo>
                  <a:lnTo>
                    <a:pt x="16861" y="0"/>
                  </a:lnTo>
                  <a:lnTo>
                    <a:pt x="17476" y="99"/>
                  </a:lnTo>
                  <a:lnTo>
                    <a:pt x="19065" y="667"/>
                  </a:lnTo>
                  <a:lnTo>
                    <a:pt x="20004" y="795"/>
                  </a:lnTo>
                  <a:lnTo>
                    <a:pt x="20997" y="524"/>
                  </a:lnTo>
                  <a:lnTo>
                    <a:pt x="21600" y="0"/>
                  </a:lnTo>
                  <a:close/>
                  <a:moveTo>
                    <a:pt x="13161" y="10418"/>
                  </a:moveTo>
                  <a:lnTo>
                    <a:pt x="8425" y="10418"/>
                  </a:lnTo>
                  <a:lnTo>
                    <a:pt x="9040" y="10513"/>
                  </a:lnTo>
                  <a:lnTo>
                    <a:pt x="10633" y="11081"/>
                  </a:lnTo>
                  <a:lnTo>
                    <a:pt x="11571" y="11209"/>
                  </a:lnTo>
                  <a:lnTo>
                    <a:pt x="12564" y="10937"/>
                  </a:lnTo>
                  <a:lnTo>
                    <a:pt x="13161" y="10418"/>
                  </a:lnTo>
                  <a:close/>
                </a:path>
              </a:pathLst>
            </a:custGeom>
            <a:solidFill>
              <a:srgbClr val="C6C9D6">
                <a:alpha val="19999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25717" tIns="25717" rIns="25717" bIns="25717" numCol="1" anchor="t">
              <a:noAutofit/>
            </a:bodyPr>
            <a:lstStyle/>
            <a:p>
              <a:endParaRPr sz="815"/>
            </a:p>
          </p:txBody>
        </p:sp>
      </p:grpSp>
      <p:pic>
        <p:nvPicPr>
          <p:cNvPr id="933" name="pattern-plus.png" descr="pattern-plus.png"/>
          <p:cNvPicPr>
            <a:picLocks noChangeAspect="1"/>
          </p:cNvPicPr>
          <p:nvPr/>
        </p:nvPicPr>
        <p:blipFill rotWithShape="1">
          <a:blip r:embed="rId3">
            <a:alphaModFix amt="9617"/>
          </a:blip>
          <a:srcRect l="9610" t="1346"/>
          <a:stretch/>
        </p:blipFill>
        <p:spPr>
          <a:xfrm>
            <a:off x="1141693" y="857251"/>
            <a:ext cx="2886383" cy="2663977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22183833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2" name="object 188"/>
          <p:cNvSpPr txBox="1"/>
          <p:nvPr/>
        </p:nvSpPr>
        <p:spPr>
          <a:xfrm>
            <a:off x="3096808" y="3330968"/>
            <a:ext cx="2676407" cy="121924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 marR="2858" indent="7144">
              <a:lnSpc>
                <a:spcPct val="114599"/>
              </a:lnSpc>
              <a:spcBef>
                <a:spcPts val="56"/>
              </a:spcBef>
              <a:defRPr sz="3200">
                <a:solidFill>
                  <a:srgbClr val="001B2F"/>
                </a:solidFill>
                <a:latin typeface="Poppins Light"/>
                <a:ea typeface="Poppins Light"/>
                <a:cs typeface="Poppins Light"/>
                <a:sym typeface="Poppins Light"/>
              </a:defRPr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of CMOs say they have not been able to measure the impact of social media on their business.</a:t>
            </a:r>
          </a:p>
          <a:p>
            <a:pPr indent="7144">
              <a:defRPr sz="1000" b="1" i="1">
                <a:solidFill>
                  <a:srgbClr val="F36050"/>
                </a:solidFill>
                <a:latin typeface="Poppins-SemiBoldItalic"/>
                <a:ea typeface="Poppins-SemiBoldItalic"/>
                <a:cs typeface="Poppins-SemiBoldItalic"/>
                <a:sym typeface="Poppins-SemiBoldItalic"/>
              </a:defRPr>
            </a:pPr>
            <a:r>
              <a:rPr lang="en-GB" sz="563" dirty="0">
                <a:latin typeface="Arial" panose="020B0604020202020204" pitchFamily="34" charset="0"/>
                <a:cs typeface="Arial" panose="020B0604020202020204" pitchFamily="34" charset="0"/>
              </a:rPr>
              <a:t>Source:  MDG Advertising</a:t>
            </a:r>
          </a:p>
        </p:txBody>
      </p:sp>
      <p:sp>
        <p:nvSpPr>
          <p:cNvPr id="913" name="object 189"/>
          <p:cNvSpPr txBox="1"/>
          <p:nvPr/>
        </p:nvSpPr>
        <p:spPr>
          <a:xfrm>
            <a:off x="3105844" y="1994701"/>
            <a:ext cx="2572205" cy="131574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square" lIns="0" tIns="0" rIns="0" bIns="0">
            <a:spAutoFit/>
          </a:bodyPr>
          <a:lstStyle>
            <a:lvl1pPr indent="12700">
              <a:spcBef>
                <a:spcPts val="100"/>
              </a:spcBef>
              <a:defRPr sz="15200" b="1">
                <a:solidFill>
                  <a:srgbClr val="F1452F"/>
                </a:solidFill>
                <a:latin typeface="Poppins-ExtraBold"/>
                <a:ea typeface="Poppins-ExtraBold"/>
                <a:cs typeface="Poppins-ExtraBold"/>
                <a:sym typeface="Poppins-ExtraBold"/>
              </a:defRPr>
            </a:lvl1pPr>
          </a:lstStyle>
          <a:p>
            <a:r>
              <a:rPr sz="8550" dirty="0">
                <a:latin typeface="Arial Black" panose="020B0604020202020204" pitchFamily="34" charset="0"/>
                <a:cs typeface="Arial Black" panose="020B0604020202020204" pitchFamily="34" charset="0"/>
              </a:rPr>
              <a:t>4</a:t>
            </a:r>
            <a:r>
              <a:rPr lang="en-GB" sz="8550" dirty="0">
                <a:latin typeface="Arial Black" panose="020B0604020202020204" pitchFamily="34" charset="0"/>
                <a:cs typeface="Arial Black" panose="020B0604020202020204" pitchFamily="34" charset="0"/>
              </a:rPr>
              <a:t>4</a:t>
            </a:r>
            <a:r>
              <a:rPr sz="8550" dirty="0">
                <a:latin typeface="Arial Black" panose="020B0604020202020204" pitchFamily="34" charset="0"/>
                <a:cs typeface="Arial Black" panose="020B0604020202020204" pitchFamily="34" charset="0"/>
              </a:rPr>
              <a:t>%</a:t>
            </a:r>
          </a:p>
        </p:txBody>
      </p:sp>
      <p:grpSp>
        <p:nvGrpSpPr>
          <p:cNvPr id="918" name="object 190"/>
          <p:cNvGrpSpPr/>
          <p:nvPr/>
        </p:nvGrpSpPr>
        <p:grpSpPr>
          <a:xfrm>
            <a:off x="5892517" y="3330969"/>
            <a:ext cx="424241" cy="271886"/>
            <a:chOff x="0" y="0"/>
            <a:chExt cx="754206" cy="483351"/>
          </a:xfrm>
        </p:grpSpPr>
        <p:sp>
          <p:nvSpPr>
            <p:cNvPr id="914" name="Shape"/>
            <p:cNvSpPr/>
            <p:nvPr/>
          </p:nvSpPr>
          <p:spPr>
            <a:xfrm>
              <a:off x="593428" y="315260"/>
              <a:ext cx="160779" cy="168092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1454" y="0"/>
                  </a:moveTo>
                  <a:lnTo>
                    <a:pt x="0" y="0"/>
                  </a:lnTo>
                  <a:lnTo>
                    <a:pt x="2384" y="649"/>
                  </a:lnTo>
                  <a:lnTo>
                    <a:pt x="4460" y="1944"/>
                  </a:lnTo>
                  <a:lnTo>
                    <a:pt x="5850" y="3689"/>
                  </a:lnTo>
                  <a:lnTo>
                    <a:pt x="6824" y="5951"/>
                  </a:lnTo>
                  <a:lnTo>
                    <a:pt x="7653" y="8802"/>
                  </a:lnTo>
                  <a:lnTo>
                    <a:pt x="8644" y="12170"/>
                  </a:lnTo>
                  <a:lnTo>
                    <a:pt x="10188" y="15600"/>
                  </a:lnTo>
                  <a:lnTo>
                    <a:pt x="12738" y="18755"/>
                  </a:lnTo>
                  <a:lnTo>
                    <a:pt x="16744" y="21302"/>
                  </a:lnTo>
                  <a:lnTo>
                    <a:pt x="18073" y="21600"/>
                  </a:lnTo>
                  <a:lnTo>
                    <a:pt x="19371" y="21397"/>
                  </a:lnTo>
                  <a:lnTo>
                    <a:pt x="20493" y="20744"/>
                  </a:lnTo>
                  <a:lnTo>
                    <a:pt x="21292" y="19689"/>
                  </a:lnTo>
                  <a:lnTo>
                    <a:pt x="21600" y="18420"/>
                  </a:lnTo>
                  <a:lnTo>
                    <a:pt x="21380" y="17182"/>
                  </a:lnTo>
                  <a:lnTo>
                    <a:pt x="20688" y="16112"/>
                  </a:lnTo>
                  <a:lnTo>
                    <a:pt x="19581" y="15348"/>
                  </a:lnTo>
                  <a:lnTo>
                    <a:pt x="17505" y="14053"/>
                  </a:lnTo>
                  <a:lnTo>
                    <a:pt x="16114" y="12309"/>
                  </a:lnTo>
                  <a:lnTo>
                    <a:pt x="15139" y="10046"/>
                  </a:lnTo>
                  <a:lnTo>
                    <a:pt x="14311" y="7195"/>
                  </a:lnTo>
                  <a:lnTo>
                    <a:pt x="13320" y="3827"/>
                  </a:lnTo>
                  <a:lnTo>
                    <a:pt x="11776" y="398"/>
                  </a:lnTo>
                  <a:lnTo>
                    <a:pt x="11454" y="0"/>
                  </a:lnTo>
                  <a:close/>
                </a:path>
              </a:pathLst>
            </a:custGeom>
            <a:solidFill>
              <a:srgbClr val="F1452F"/>
            </a:solidFill>
            <a:ln w="12700" cap="flat">
              <a:noFill/>
              <a:miter lim="400000"/>
            </a:ln>
            <a:effectLst/>
          </p:spPr>
          <p:txBody>
            <a:bodyPr wrap="square" lIns="25717" tIns="25717" rIns="25717" bIns="25717" numCol="1" anchor="t">
              <a:noAutofit/>
            </a:bodyPr>
            <a:lstStyle/>
            <a:p>
              <a:endParaRPr sz="815"/>
            </a:p>
          </p:txBody>
        </p:sp>
        <p:sp>
          <p:nvSpPr>
            <p:cNvPr id="915" name="Shape"/>
            <p:cNvSpPr/>
            <p:nvPr/>
          </p:nvSpPr>
          <p:spPr>
            <a:xfrm>
              <a:off x="295244" y="179370"/>
              <a:ext cx="383444" cy="175216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4800" y="0"/>
                  </a:moveTo>
                  <a:lnTo>
                    <a:pt x="0" y="0"/>
                  </a:lnTo>
                  <a:lnTo>
                    <a:pt x="996" y="619"/>
                  </a:lnTo>
                  <a:lnTo>
                    <a:pt x="1866" y="1860"/>
                  </a:lnTo>
                  <a:lnTo>
                    <a:pt x="2448" y="3533"/>
                  </a:lnTo>
                  <a:lnTo>
                    <a:pt x="2856" y="5703"/>
                  </a:lnTo>
                  <a:lnTo>
                    <a:pt x="3203" y="8438"/>
                  </a:lnTo>
                  <a:lnTo>
                    <a:pt x="3618" y="11669"/>
                  </a:lnTo>
                  <a:lnTo>
                    <a:pt x="4265" y="14959"/>
                  </a:lnTo>
                  <a:lnTo>
                    <a:pt x="5334" y="17986"/>
                  </a:lnTo>
                  <a:lnTo>
                    <a:pt x="7014" y="20428"/>
                  </a:lnTo>
                  <a:lnTo>
                    <a:pt x="8958" y="21600"/>
                  </a:lnTo>
                  <a:lnTo>
                    <a:pt x="10704" y="21380"/>
                  </a:lnTo>
                  <a:lnTo>
                    <a:pt x="12264" y="20291"/>
                  </a:lnTo>
                  <a:lnTo>
                    <a:pt x="14821" y="17636"/>
                  </a:lnTo>
                  <a:lnTo>
                    <a:pt x="15838" y="16887"/>
                  </a:lnTo>
                  <a:lnTo>
                    <a:pt x="16797" y="16752"/>
                  </a:lnTo>
                  <a:lnTo>
                    <a:pt x="21600" y="16752"/>
                  </a:lnTo>
                  <a:lnTo>
                    <a:pt x="21101" y="15340"/>
                  </a:lnTo>
                  <a:lnTo>
                    <a:pt x="9202" y="15340"/>
                  </a:lnTo>
                  <a:lnTo>
                    <a:pt x="8203" y="14716"/>
                  </a:lnTo>
                  <a:lnTo>
                    <a:pt x="7334" y="13476"/>
                  </a:lnTo>
                  <a:lnTo>
                    <a:pt x="6751" y="11801"/>
                  </a:lnTo>
                  <a:lnTo>
                    <a:pt x="6343" y="9633"/>
                  </a:lnTo>
                  <a:lnTo>
                    <a:pt x="5996" y="6898"/>
                  </a:lnTo>
                  <a:lnTo>
                    <a:pt x="5582" y="3668"/>
                  </a:lnTo>
                  <a:lnTo>
                    <a:pt x="4934" y="378"/>
                  </a:lnTo>
                  <a:lnTo>
                    <a:pt x="4800" y="0"/>
                  </a:lnTo>
                  <a:close/>
                </a:path>
              </a:pathLst>
            </a:custGeom>
            <a:solidFill>
              <a:srgbClr val="F1452F"/>
            </a:solidFill>
            <a:ln w="12700" cap="flat">
              <a:noFill/>
              <a:miter lim="400000"/>
            </a:ln>
            <a:effectLst/>
          </p:spPr>
          <p:txBody>
            <a:bodyPr wrap="square" lIns="25717" tIns="25717" rIns="25717" bIns="25717" numCol="1" anchor="t">
              <a:noAutofit/>
            </a:bodyPr>
            <a:lstStyle/>
            <a:p>
              <a:endParaRPr sz="815"/>
            </a:p>
          </p:txBody>
        </p:sp>
        <p:sp>
          <p:nvSpPr>
            <p:cNvPr id="916" name="Shape"/>
            <p:cNvSpPr/>
            <p:nvPr/>
          </p:nvSpPr>
          <p:spPr>
            <a:xfrm>
              <a:off x="0" y="0"/>
              <a:ext cx="380462" cy="218762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490" y="0"/>
                  </a:moveTo>
                  <a:lnTo>
                    <a:pt x="942" y="156"/>
                  </a:lnTo>
                  <a:lnTo>
                    <a:pt x="468" y="657"/>
                  </a:lnTo>
                  <a:lnTo>
                    <a:pt x="130" y="1468"/>
                  </a:lnTo>
                  <a:lnTo>
                    <a:pt x="0" y="2443"/>
                  </a:lnTo>
                  <a:lnTo>
                    <a:pt x="93" y="3394"/>
                  </a:lnTo>
                  <a:lnTo>
                    <a:pt x="386" y="4216"/>
                  </a:lnTo>
                  <a:lnTo>
                    <a:pt x="854" y="4803"/>
                  </a:lnTo>
                  <a:lnTo>
                    <a:pt x="1729" y="5797"/>
                  </a:lnTo>
                  <a:lnTo>
                    <a:pt x="2315" y="7135"/>
                  </a:lnTo>
                  <a:lnTo>
                    <a:pt x="2725" y="8872"/>
                  </a:lnTo>
                  <a:lnTo>
                    <a:pt x="3073" y="11062"/>
                  </a:lnTo>
                  <a:lnTo>
                    <a:pt x="3491" y="13649"/>
                  </a:lnTo>
                  <a:lnTo>
                    <a:pt x="4144" y="16284"/>
                  </a:lnTo>
                  <a:lnTo>
                    <a:pt x="5221" y="18708"/>
                  </a:lnTo>
                  <a:lnTo>
                    <a:pt x="6912" y="20663"/>
                  </a:lnTo>
                  <a:lnTo>
                    <a:pt x="8870" y="21600"/>
                  </a:lnTo>
                  <a:lnTo>
                    <a:pt x="10628" y="21422"/>
                  </a:lnTo>
                  <a:lnTo>
                    <a:pt x="12200" y="20547"/>
                  </a:lnTo>
                  <a:lnTo>
                    <a:pt x="14776" y="18419"/>
                  </a:lnTo>
                  <a:lnTo>
                    <a:pt x="15798" y="17820"/>
                  </a:lnTo>
                  <a:lnTo>
                    <a:pt x="16762" y="17711"/>
                  </a:lnTo>
                  <a:lnTo>
                    <a:pt x="21600" y="17711"/>
                  </a:lnTo>
                  <a:lnTo>
                    <a:pt x="21100" y="16586"/>
                  </a:lnTo>
                  <a:lnTo>
                    <a:pt x="9116" y="16586"/>
                  </a:lnTo>
                  <a:lnTo>
                    <a:pt x="8111" y="16089"/>
                  </a:lnTo>
                  <a:lnTo>
                    <a:pt x="7236" y="15095"/>
                  </a:lnTo>
                  <a:lnTo>
                    <a:pt x="6650" y="13757"/>
                  </a:lnTo>
                  <a:lnTo>
                    <a:pt x="6240" y="12020"/>
                  </a:lnTo>
                  <a:lnTo>
                    <a:pt x="5891" y="9830"/>
                  </a:lnTo>
                  <a:lnTo>
                    <a:pt x="5473" y="7243"/>
                  </a:lnTo>
                  <a:lnTo>
                    <a:pt x="4821" y="4608"/>
                  </a:lnTo>
                  <a:lnTo>
                    <a:pt x="3744" y="2184"/>
                  </a:lnTo>
                  <a:lnTo>
                    <a:pt x="2052" y="229"/>
                  </a:lnTo>
                  <a:lnTo>
                    <a:pt x="1490" y="0"/>
                  </a:lnTo>
                  <a:close/>
                </a:path>
              </a:pathLst>
            </a:custGeom>
            <a:solidFill>
              <a:srgbClr val="F1452F"/>
            </a:solidFill>
            <a:ln w="12700" cap="flat">
              <a:noFill/>
              <a:miter lim="400000"/>
            </a:ln>
            <a:effectLst/>
          </p:spPr>
          <p:txBody>
            <a:bodyPr wrap="square" lIns="25717" tIns="25717" rIns="25717" bIns="25717" numCol="1" anchor="t">
              <a:noAutofit/>
            </a:bodyPr>
            <a:lstStyle/>
            <a:p>
              <a:endParaRPr sz="815"/>
            </a:p>
          </p:txBody>
        </p:sp>
        <p:sp>
          <p:nvSpPr>
            <p:cNvPr id="917" name="Shape"/>
            <p:cNvSpPr/>
            <p:nvPr/>
          </p:nvSpPr>
          <p:spPr>
            <a:xfrm>
              <a:off x="160562" y="128590"/>
              <a:ext cx="509269" cy="17521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8543" y="16753"/>
                  </a:moveTo>
                  <a:lnTo>
                    <a:pt x="17229" y="16973"/>
                  </a:lnTo>
                  <a:lnTo>
                    <a:pt x="16053" y="18064"/>
                  </a:lnTo>
                  <a:lnTo>
                    <a:pt x="14129" y="20716"/>
                  </a:lnTo>
                  <a:lnTo>
                    <a:pt x="13363" y="21466"/>
                  </a:lnTo>
                  <a:lnTo>
                    <a:pt x="12641" y="21600"/>
                  </a:lnTo>
                  <a:lnTo>
                    <a:pt x="21600" y="21600"/>
                  </a:lnTo>
                  <a:lnTo>
                    <a:pt x="21272" y="20367"/>
                  </a:lnTo>
                  <a:lnTo>
                    <a:pt x="20007" y="17925"/>
                  </a:lnTo>
                  <a:lnTo>
                    <a:pt x="18543" y="16753"/>
                  </a:lnTo>
                  <a:close/>
                  <a:moveTo>
                    <a:pt x="5896" y="0"/>
                  </a:moveTo>
                  <a:lnTo>
                    <a:pt x="4582" y="222"/>
                  </a:lnTo>
                  <a:lnTo>
                    <a:pt x="3408" y="1314"/>
                  </a:lnTo>
                  <a:lnTo>
                    <a:pt x="1484" y="3971"/>
                  </a:lnTo>
                  <a:lnTo>
                    <a:pt x="720" y="4719"/>
                  </a:lnTo>
                  <a:lnTo>
                    <a:pt x="0" y="4855"/>
                  </a:lnTo>
                  <a:lnTo>
                    <a:pt x="8953" y="4855"/>
                  </a:lnTo>
                  <a:lnTo>
                    <a:pt x="8622" y="3611"/>
                  </a:lnTo>
                  <a:lnTo>
                    <a:pt x="7358" y="1170"/>
                  </a:lnTo>
                  <a:lnTo>
                    <a:pt x="5896" y="0"/>
                  </a:lnTo>
                  <a:close/>
                </a:path>
              </a:pathLst>
            </a:custGeom>
            <a:solidFill>
              <a:srgbClr val="DF543C"/>
            </a:solidFill>
            <a:ln w="12700" cap="flat">
              <a:noFill/>
              <a:miter lim="400000"/>
            </a:ln>
            <a:effectLst/>
          </p:spPr>
          <p:txBody>
            <a:bodyPr wrap="square" lIns="25717" tIns="25717" rIns="25717" bIns="25717" numCol="1" anchor="t">
              <a:noAutofit/>
            </a:bodyPr>
            <a:lstStyle/>
            <a:p>
              <a:endParaRPr sz="815"/>
            </a:p>
          </p:txBody>
        </p:sp>
      </p:grpSp>
      <p:grpSp>
        <p:nvGrpSpPr>
          <p:cNvPr id="924" name="object 191"/>
          <p:cNvGrpSpPr/>
          <p:nvPr/>
        </p:nvGrpSpPr>
        <p:grpSpPr>
          <a:xfrm>
            <a:off x="5824285" y="2670572"/>
            <a:ext cx="492302" cy="123478"/>
            <a:chOff x="0" y="0"/>
            <a:chExt cx="875202" cy="219514"/>
          </a:xfrm>
        </p:grpSpPr>
        <p:sp>
          <p:nvSpPr>
            <p:cNvPr id="919" name="Shape"/>
            <p:cNvSpPr/>
            <p:nvPr/>
          </p:nvSpPr>
          <p:spPr>
            <a:xfrm>
              <a:off x="0" y="89076"/>
              <a:ext cx="282664" cy="130439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656" y="0"/>
                  </a:moveTo>
                  <a:lnTo>
                    <a:pt x="925" y="554"/>
                  </a:lnTo>
                  <a:lnTo>
                    <a:pt x="369" y="1634"/>
                  </a:lnTo>
                  <a:lnTo>
                    <a:pt x="41" y="3086"/>
                  </a:lnTo>
                  <a:lnTo>
                    <a:pt x="0" y="4613"/>
                  </a:lnTo>
                  <a:lnTo>
                    <a:pt x="5" y="4815"/>
                  </a:lnTo>
                  <a:lnTo>
                    <a:pt x="3611" y="8411"/>
                  </a:lnTo>
                  <a:lnTo>
                    <a:pt x="4832" y="9392"/>
                  </a:lnTo>
                  <a:lnTo>
                    <a:pt x="6020" y="11210"/>
                  </a:lnTo>
                  <a:lnTo>
                    <a:pt x="7327" y="13769"/>
                  </a:lnTo>
                  <a:lnTo>
                    <a:pt x="8170" y="15471"/>
                  </a:lnTo>
                  <a:lnTo>
                    <a:pt x="9088" y="17168"/>
                  </a:lnTo>
                  <a:lnTo>
                    <a:pt x="12198" y="20876"/>
                  </a:lnTo>
                  <a:lnTo>
                    <a:pt x="14411" y="21600"/>
                  </a:lnTo>
                  <a:lnTo>
                    <a:pt x="15674" y="21414"/>
                  </a:lnTo>
                  <a:lnTo>
                    <a:pt x="18284" y="19689"/>
                  </a:lnTo>
                  <a:lnTo>
                    <a:pt x="20203" y="16691"/>
                  </a:lnTo>
                  <a:lnTo>
                    <a:pt x="21600" y="13050"/>
                  </a:lnTo>
                  <a:lnTo>
                    <a:pt x="15128" y="13050"/>
                  </a:lnTo>
                  <a:lnTo>
                    <a:pt x="13725" y="13006"/>
                  </a:lnTo>
                  <a:lnTo>
                    <a:pt x="12504" y="12024"/>
                  </a:lnTo>
                  <a:lnTo>
                    <a:pt x="11315" y="10203"/>
                  </a:lnTo>
                  <a:lnTo>
                    <a:pt x="8455" y="4613"/>
                  </a:lnTo>
                  <a:lnTo>
                    <a:pt x="6620" y="1889"/>
                  </a:lnTo>
                  <a:lnTo>
                    <a:pt x="4390" y="132"/>
                  </a:lnTo>
                  <a:lnTo>
                    <a:pt x="1656" y="0"/>
                  </a:lnTo>
                  <a:close/>
                </a:path>
              </a:pathLst>
            </a:custGeom>
            <a:solidFill>
              <a:srgbClr val="F1452F"/>
            </a:solidFill>
            <a:ln w="12700" cap="flat">
              <a:noFill/>
              <a:miter lim="400000"/>
            </a:ln>
            <a:effectLst/>
          </p:spPr>
          <p:txBody>
            <a:bodyPr wrap="square" lIns="25717" tIns="25717" rIns="25717" bIns="25717" numCol="1" anchor="t">
              <a:noAutofit/>
            </a:bodyPr>
            <a:lstStyle/>
            <a:p>
              <a:endParaRPr sz="815"/>
            </a:p>
          </p:txBody>
        </p:sp>
        <p:sp>
          <p:nvSpPr>
            <p:cNvPr id="920" name="Shape"/>
            <p:cNvSpPr/>
            <p:nvPr/>
          </p:nvSpPr>
          <p:spPr>
            <a:xfrm>
              <a:off x="352816" y="95083"/>
              <a:ext cx="254061" cy="78792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9096" y="0"/>
                  </a:moveTo>
                  <a:lnTo>
                    <a:pt x="0" y="0"/>
                  </a:lnTo>
                  <a:lnTo>
                    <a:pt x="1567" y="66"/>
                  </a:lnTo>
                  <a:lnTo>
                    <a:pt x="2926" y="1686"/>
                  </a:lnTo>
                  <a:lnTo>
                    <a:pt x="4246" y="4698"/>
                  </a:lnTo>
                  <a:lnTo>
                    <a:pt x="5271" y="7693"/>
                  </a:lnTo>
                  <a:lnTo>
                    <a:pt x="7430" y="13956"/>
                  </a:lnTo>
                  <a:lnTo>
                    <a:pt x="9475" y="18464"/>
                  </a:lnTo>
                  <a:lnTo>
                    <a:pt x="11956" y="21376"/>
                  </a:lnTo>
                  <a:lnTo>
                    <a:pt x="14997" y="21600"/>
                  </a:lnTo>
                  <a:lnTo>
                    <a:pt x="17903" y="18746"/>
                  </a:lnTo>
                  <a:lnTo>
                    <a:pt x="20041" y="13786"/>
                  </a:lnTo>
                  <a:lnTo>
                    <a:pt x="21600" y="7754"/>
                  </a:lnTo>
                  <a:lnTo>
                    <a:pt x="14389" y="7754"/>
                  </a:lnTo>
                  <a:lnTo>
                    <a:pt x="12833" y="7693"/>
                  </a:lnTo>
                  <a:lnTo>
                    <a:pt x="11475" y="6078"/>
                  </a:lnTo>
                  <a:lnTo>
                    <a:pt x="10148" y="3062"/>
                  </a:lnTo>
                  <a:lnTo>
                    <a:pt x="9096" y="0"/>
                  </a:lnTo>
                  <a:close/>
                </a:path>
              </a:pathLst>
            </a:custGeom>
            <a:solidFill>
              <a:srgbClr val="F1452F"/>
            </a:solidFill>
            <a:ln w="12700" cap="flat">
              <a:noFill/>
              <a:miter lim="400000"/>
            </a:ln>
            <a:effectLst/>
          </p:spPr>
          <p:txBody>
            <a:bodyPr wrap="square" lIns="25717" tIns="25717" rIns="25717" bIns="25717" numCol="1" anchor="t">
              <a:noAutofit/>
            </a:bodyPr>
            <a:lstStyle/>
            <a:p>
              <a:endParaRPr sz="815"/>
            </a:p>
          </p:txBody>
        </p:sp>
        <p:sp>
          <p:nvSpPr>
            <p:cNvPr id="921" name="Shape"/>
            <p:cNvSpPr/>
            <p:nvPr/>
          </p:nvSpPr>
          <p:spPr>
            <a:xfrm>
              <a:off x="197965" y="44526"/>
              <a:ext cx="261838" cy="123355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2187" y="0"/>
                  </a:moveTo>
                  <a:lnTo>
                    <a:pt x="7297" y="4993"/>
                  </a:lnTo>
                  <a:lnTo>
                    <a:pt x="4329" y="13767"/>
                  </a:lnTo>
                  <a:lnTo>
                    <a:pt x="3569" y="16349"/>
                  </a:lnTo>
                  <a:lnTo>
                    <a:pt x="2586" y="18935"/>
                  </a:lnTo>
                  <a:lnTo>
                    <a:pt x="1453" y="20689"/>
                  </a:lnTo>
                  <a:lnTo>
                    <a:pt x="0" y="21600"/>
                  </a:lnTo>
                  <a:lnTo>
                    <a:pt x="6987" y="21600"/>
                  </a:lnTo>
                  <a:lnTo>
                    <a:pt x="7009" y="21543"/>
                  </a:lnTo>
                  <a:lnTo>
                    <a:pt x="9206" y="14096"/>
                  </a:lnTo>
                  <a:lnTo>
                    <a:pt x="10189" y="11512"/>
                  </a:lnTo>
                  <a:lnTo>
                    <a:pt x="11321" y="9762"/>
                  </a:lnTo>
                  <a:lnTo>
                    <a:pt x="12774" y="8853"/>
                  </a:lnTo>
                  <a:lnTo>
                    <a:pt x="21600" y="8853"/>
                  </a:lnTo>
                  <a:lnTo>
                    <a:pt x="19520" y="4878"/>
                  </a:lnTo>
                  <a:lnTo>
                    <a:pt x="17538" y="1995"/>
                  </a:lnTo>
                  <a:lnTo>
                    <a:pt x="15133" y="137"/>
                  </a:lnTo>
                  <a:lnTo>
                    <a:pt x="12187" y="0"/>
                  </a:lnTo>
                  <a:close/>
                </a:path>
              </a:pathLst>
            </a:custGeom>
            <a:solidFill>
              <a:srgbClr val="F1452F"/>
            </a:solidFill>
            <a:ln w="12700" cap="flat">
              <a:noFill/>
              <a:miter lim="400000"/>
            </a:ln>
            <a:effectLst/>
          </p:spPr>
          <p:txBody>
            <a:bodyPr wrap="square" lIns="25717" tIns="25717" rIns="25717" bIns="25717" numCol="1" anchor="t">
              <a:noAutofit/>
            </a:bodyPr>
            <a:lstStyle/>
            <a:p>
              <a:endParaRPr sz="815"/>
            </a:p>
          </p:txBody>
        </p:sp>
        <p:sp>
          <p:nvSpPr>
            <p:cNvPr id="922" name="Shape"/>
            <p:cNvSpPr/>
            <p:nvPr/>
          </p:nvSpPr>
          <p:spPr>
            <a:xfrm>
              <a:off x="677123" y="50519"/>
              <a:ext cx="198080" cy="7875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1674" y="0"/>
                  </a:moveTo>
                  <a:lnTo>
                    <a:pt x="0" y="0"/>
                  </a:lnTo>
                  <a:lnTo>
                    <a:pt x="2002" y="89"/>
                  </a:lnTo>
                  <a:lnTo>
                    <a:pt x="3745" y="1714"/>
                  </a:lnTo>
                  <a:lnTo>
                    <a:pt x="5446" y="4721"/>
                  </a:lnTo>
                  <a:lnTo>
                    <a:pt x="9530" y="13961"/>
                  </a:lnTo>
                  <a:lnTo>
                    <a:pt x="12151" y="18465"/>
                  </a:lnTo>
                  <a:lnTo>
                    <a:pt x="15335" y="21375"/>
                  </a:lnTo>
                  <a:lnTo>
                    <a:pt x="19236" y="21600"/>
                  </a:lnTo>
                  <a:lnTo>
                    <a:pt x="20279" y="20687"/>
                  </a:lnTo>
                  <a:lnTo>
                    <a:pt x="21073" y="18898"/>
                  </a:lnTo>
                  <a:lnTo>
                    <a:pt x="21541" y="16488"/>
                  </a:lnTo>
                  <a:lnTo>
                    <a:pt x="21600" y="13961"/>
                  </a:lnTo>
                  <a:lnTo>
                    <a:pt x="21587" y="13581"/>
                  </a:lnTo>
                  <a:lnTo>
                    <a:pt x="16461" y="7688"/>
                  </a:lnTo>
                  <a:lnTo>
                    <a:pt x="14720" y="6072"/>
                  </a:lnTo>
                  <a:lnTo>
                    <a:pt x="13018" y="3054"/>
                  </a:lnTo>
                  <a:lnTo>
                    <a:pt x="11674" y="0"/>
                  </a:lnTo>
                  <a:close/>
                </a:path>
              </a:pathLst>
            </a:custGeom>
            <a:solidFill>
              <a:srgbClr val="F1452F"/>
            </a:solidFill>
            <a:ln w="12700" cap="flat">
              <a:noFill/>
              <a:miter lim="400000"/>
            </a:ln>
            <a:effectLst/>
          </p:spPr>
          <p:txBody>
            <a:bodyPr wrap="square" lIns="25717" tIns="25717" rIns="25717" bIns="25717" numCol="1" anchor="t">
              <a:noAutofit/>
            </a:bodyPr>
            <a:lstStyle/>
            <a:p>
              <a:endParaRPr sz="815"/>
            </a:p>
          </p:txBody>
        </p:sp>
        <p:sp>
          <p:nvSpPr>
            <p:cNvPr id="923" name="Shape"/>
            <p:cNvSpPr/>
            <p:nvPr/>
          </p:nvSpPr>
          <p:spPr>
            <a:xfrm>
              <a:off x="522056" y="0"/>
              <a:ext cx="262119" cy="12336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2189" y="0"/>
                  </a:moveTo>
                  <a:lnTo>
                    <a:pt x="7299" y="4991"/>
                  </a:lnTo>
                  <a:lnTo>
                    <a:pt x="4575" y="12928"/>
                  </a:lnTo>
                  <a:lnTo>
                    <a:pt x="3571" y="16342"/>
                  </a:lnTo>
                  <a:lnTo>
                    <a:pt x="2589" y="18932"/>
                  </a:lnTo>
                  <a:lnTo>
                    <a:pt x="1456" y="20687"/>
                  </a:lnTo>
                  <a:lnTo>
                    <a:pt x="0" y="21600"/>
                  </a:lnTo>
                  <a:lnTo>
                    <a:pt x="6990" y="21600"/>
                  </a:lnTo>
                  <a:lnTo>
                    <a:pt x="7010" y="21548"/>
                  </a:lnTo>
                  <a:lnTo>
                    <a:pt x="8204" y="17515"/>
                  </a:lnTo>
                  <a:lnTo>
                    <a:pt x="9207" y="14101"/>
                  </a:lnTo>
                  <a:lnTo>
                    <a:pt x="10190" y="11512"/>
                  </a:lnTo>
                  <a:lnTo>
                    <a:pt x="11323" y="9757"/>
                  </a:lnTo>
                  <a:lnTo>
                    <a:pt x="12778" y="8845"/>
                  </a:lnTo>
                  <a:lnTo>
                    <a:pt x="21600" y="8845"/>
                  </a:lnTo>
                  <a:lnTo>
                    <a:pt x="19525" y="4876"/>
                  </a:lnTo>
                  <a:lnTo>
                    <a:pt x="17544" y="1999"/>
                  </a:lnTo>
                  <a:lnTo>
                    <a:pt x="15138" y="140"/>
                  </a:lnTo>
                  <a:lnTo>
                    <a:pt x="12189" y="0"/>
                  </a:lnTo>
                  <a:close/>
                </a:path>
              </a:pathLst>
            </a:custGeom>
            <a:solidFill>
              <a:srgbClr val="F1452F"/>
            </a:solidFill>
            <a:ln w="12700" cap="flat">
              <a:noFill/>
              <a:miter lim="400000"/>
            </a:ln>
            <a:effectLst/>
          </p:spPr>
          <p:txBody>
            <a:bodyPr wrap="square" lIns="25717" tIns="25717" rIns="25717" bIns="25717" numCol="1" anchor="t">
              <a:noAutofit/>
            </a:bodyPr>
            <a:lstStyle/>
            <a:p>
              <a:endParaRPr sz="815"/>
            </a:p>
          </p:txBody>
        </p:sp>
      </p:grpSp>
      <p:grpSp>
        <p:nvGrpSpPr>
          <p:cNvPr id="930" name="object 192"/>
          <p:cNvGrpSpPr/>
          <p:nvPr/>
        </p:nvGrpSpPr>
        <p:grpSpPr>
          <a:xfrm>
            <a:off x="5844234" y="1870894"/>
            <a:ext cx="429109" cy="262838"/>
            <a:chOff x="0" y="0"/>
            <a:chExt cx="762858" cy="467265"/>
          </a:xfrm>
        </p:grpSpPr>
        <p:sp>
          <p:nvSpPr>
            <p:cNvPr id="925" name="Shape"/>
            <p:cNvSpPr/>
            <p:nvPr/>
          </p:nvSpPr>
          <p:spPr>
            <a:xfrm>
              <a:off x="0" y="399680"/>
              <a:ext cx="258860" cy="67586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5981" y="0"/>
                  </a:moveTo>
                  <a:lnTo>
                    <a:pt x="3428" y="1661"/>
                  </a:lnTo>
                  <a:lnTo>
                    <a:pt x="819" y="7054"/>
                  </a:lnTo>
                  <a:lnTo>
                    <a:pt x="261" y="9493"/>
                  </a:lnTo>
                  <a:lnTo>
                    <a:pt x="0" y="12455"/>
                  </a:lnTo>
                  <a:lnTo>
                    <a:pt x="48" y="15575"/>
                  </a:lnTo>
                  <a:lnTo>
                    <a:pt x="418" y="18488"/>
                  </a:lnTo>
                  <a:lnTo>
                    <a:pt x="1059" y="20603"/>
                  </a:lnTo>
                  <a:lnTo>
                    <a:pt x="1840" y="21600"/>
                  </a:lnTo>
                  <a:lnTo>
                    <a:pt x="2657" y="21410"/>
                  </a:lnTo>
                  <a:lnTo>
                    <a:pt x="3411" y="19966"/>
                  </a:lnTo>
                  <a:lnTo>
                    <a:pt x="4750" y="17154"/>
                  </a:lnTo>
                  <a:lnTo>
                    <a:pt x="6153" y="16268"/>
                  </a:lnTo>
                  <a:lnTo>
                    <a:pt x="18584" y="16268"/>
                  </a:lnTo>
                  <a:lnTo>
                    <a:pt x="18683" y="16056"/>
                  </a:lnTo>
                  <a:lnTo>
                    <a:pt x="19443" y="14032"/>
                  </a:lnTo>
                  <a:lnTo>
                    <a:pt x="21491" y="5739"/>
                  </a:lnTo>
                  <a:lnTo>
                    <a:pt x="21600" y="4834"/>
                  </a:lnTo>
                  <a:lnTo>
                    <a:pt x="14093" y="4834"/>
                  </a:lnTo>
                  <a:lnTo>
                    <a:pt x="12517" y="4217"/>
                  </a:lnTo>
                  <a:lnTo>
                    <a:pt x="8410" y="756"/>
                  </a:lnTo>
                  <a:lnTo>
                    <a:pt x="5981" y="0"/>
                  </a:lnTo>
                  <a:close/>
                </a:path>
              </a:pathLst>
            </a:custGeom>
            <a:solidFill>
              <a:srgbClr val="F1452F"/>
            </a:solidFill>
            <a:ln w="12700" cap="flat">
              <a:noFill/>
              <a:miter lim="400000"/>
            </a:ln>
            <a:effectLst/>
          </p:spPr>
          <p:txBody>
            <a:bodyPr wrap="square" lIns="25717" tIns="25717" rIns="25717" bIns="25717" numCol="1" anchor="t">
              <a:noAutofit/>
            </a:bodyPr>
            <a:lstStyle/>
            <a:p>
              <a:endParaRPr sz="815"/>
            </a:p>
          </p:txBody>
        </p:sp>
        <p:sp>
          <p:nvSpPr>
            <p:cNvPr id="926" name="Shape"/>
            <p:cNvSpPr/>
            <p:nvPr/>
          </p:nvSpPr>
          <p:spPr>
            <a:xfrm>
              <a:off x="168889" y="200827"/>
              <a:ext cx="349945" cy="21397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042" y="0"/>
                  </a:moveTo>
                  <a:lnTo>
                    <a:pt x="6219" y="2223"/>
                  </a:lnTo>
                  <a:lnTo>
                    <a:pt x="3905" y="7685"/>
                  </a:lnTo>
                  <a:lnTo>
                    <a:pt x="3504" y="13409"/>
                  </a:lnTo>
                  <a:lnTo>
                    <a:pt x="3448" y="15633"/>
                  </a:lnTo>
                  <a:lnTo>
                    <a:pt x="3259" y="17523"/>
                  </a:lnTo>
                  <a:lnTo>
                    <a:pt x="2826" y="19085"/>
                  </a:lnTo>
                  <a:lnTo>
                    <a:pt x="2039" y="20419"/>
                  </a:lnTo>
                  <a:lnTo>
                    <a:pt x="1038" y="21324"/>
                  </a:lnTo>
                  <a:lnTo>
                    <a:pt x="0" y="21600"/>
                  </a:lnTo>
                  <a:lnTo>
                    <a:pt x="5553" y="21600"/>
                  </a:lnTo>
                  <a:lnTo>
                    <a:pt x="6271" y="19043"/>
                  </a:lnTo>
                  <a:lnTo>
                    <a:pt x="6590" y="16157"/>
                  </a:lnTo>
                  <a:lnTo>
                    <a:pt x="6671" y="13317"/>
                  </a:lnTo>
                  <a:lnTo>
                    <a:pt x="6727" y="11095"/>
                  </a:lnTo>
                  <a:lnTo>
                    <a:pt x="6917" y="9205"/>
                  </a:lnTo>
                  <a:lnTo>
                    <a:pt x="7350" y="7640"/>
                  </a:lnTo>
                  <a:lnTo>
                    <a:pt x="8137" y="6303"/>
                  </a:lnTo>
                  <a:lnTo>
                    <a:pt x="9130" y="5416"/>
                  </a:lnTo>
                  <a:lnTo>
                    <a:pt x="10168" y="5137"/>
                  </a:lnTo>
                  <a:lnTo>
                    <a:pt x="19185" y="5137"/>
                  </a:lnTo>
                  <a:lnTo>
                    <a:pt x="20000" y="4419"/>
                  </a:lnTo>
                  <a:lnTo>
                    <a:pt x="21519" y="1799"/>
                  </a:lnTo>
                  <a:lnTo>
                    <a:pt x="21600" y="1510"/>
                  </a:lnTo>
                  <a:lnTo>
                    <a:pt x="16043" y="1510"/>
                  </a:lnTo>
                  <a:lnTo>
                    <a:pt x="14874" y="1323"/>
                  </a:lnTo>
                  <a:lnTo>
                    <a:pt x="11836" y="237"/>
                  </a:lnTo>
                  <a:lnTo>
                    <a:pt x="10042" y="0"/>
                  </a:lnTo>
                  <a:close/>
                </a:path>
              </a:pathLst>
            </a:custGeom>
            <a:solidFill>
              <a:srgbClr val="F1452F"/>
            </a:solidFill>
            <a:ln w="12700" cap="flat">
              <a:noFill/>
              <a:miter lim="400000"/>
            </a:ln>
            <a:effectLst/>
          </p:spPr>
          <p:txBody>
            <a:bodyPr wrap="square" lIns="25717" tIns="25717" rIns="25717" bIns="25717" numCol="1" anchor="t">
              <a:noAutofit/>
            </a:bodyPr>
            <a:lstStyle/>
            <a:p>
              <a:endParaRPr sz="815"/>
            </a:p>
          </p:txBody>
        </p:sp>
        <p:sp>
          <p:nvSpPr>
            <p:cNvPr id="927" name="Shape"/>
            <p:cNvSpPr/>
            <p:nvPr/>
          </p:nvSpPr>
          <p:spPr>
            <a:xfrm>
              <a:off x="428799" y="1584"/>
              <a:ext cx="334060" cy="21420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543" y="0"/>
                  </a:moveTo>
                  <a:lnTo>
                    <a:pt x="6525" y="2241"/>
                  </a:lnTo>
                  <a:lnTo>
                    <a:pt x="4097" y="7698"/>
                  </a:lnTo>
                  <a:lnTo>
                    <a:pt x="3617" y="15640"/>
                  </a:lnTo>
                  <a:lnTo>
                    <a:pt x="3415" y="17532"/>
                  </a:lnTo>
                  <a:lnTo>
                    <a:pt x="2961" y="19097"/>
                  </a:lnTo>
                  <a:lnTo>
                    <a:pt x="2137" y="20433"/>
                  </a:lnTo>
                  <a:lnTo>
                    <a:pt x="1089" y="21324"/>
                  </a:lnTo>
                  <a:lnTo>
                    <a:pt x="0" y="21600"/>
                  </a:lnTo>
                  <a:lnTo>
                    <a:pt x="5822" y="21600"/>
                  </a:lnTo>
                  <a:lnTo>
                    <a:pt x="6574" y="19050"/>
                  </a:lnTo>
                  <a:lnTo>
                    <a:pt x="6908" y="16169"/>
                  </a:lnTo>
                  <a:lnTo>
                    <a:pt x="7054" y="11108"/>
                  </a:lnTo>
                  <a:lnTo>
                    <a:pt x="7256" y="9216"/>
                  </a:lnTo>
                  <a:lnTo>
                    <a:pt x="7710" y="7651"/>
                  </a:lnTo>
                  <a:lnTo>
                    <a:pt x="8535" y="6315"/>
                  </a:lnTo>
                  <a:lnTo>
                    <a:pt x="9582" y="5413"/>
                  </a:lnTo>
                  <a:lnTo>
                    <a:pt x="10671" y="5134"/>
                  </a:lnTo>
                  <a:lnTo>
                    <a:pt x="20123" y="5134"/>
                  </a:lnTo>
                  <a:lnTo>
                    <a:pt x="20966" y="4425"/>
                  </a:lnTo>
                  <a:lnTo>
                    <a:pt x="21398" y="3656"/>
                  </a:lnTo>
                  <a:lnTo>
                    <a:pt x="21600" y="2720"/>
                  </a:lnTo>
                  <a:lnTo>
                    <a:pt x="21563" y="1736"/>
                  </a:lnTo>
                  <a:lnTo>
                    <a:pt x="21498" y="1528"/>
                  </a:lnTo>
                  <a:lnTo>
                    <a:pt x="16808" y="1528"/>
                  </a:lnTo>
                  <a:lnTo>
                    <a:pt x="15589" y="1339"/>
                  </a:lnTo>
                  <a:lnTo>
                    <a:pt x="12419" y="246"/>
                  </a:lnTo>
                  <a:lnTo>
                    <a:pt x="10543" y="0"/>
                  </a:lnTo>
                  <a:close/>
                </a:path>
              </a:pathLst>
            </a:custGeom>
            <a:solidFill>
              <a:srgbClr val="F1452F"/>
            </a:solidFill>
            <a:ln w="12700" cap="flat">
              <a:noFill/>
              <a:miter lim="400000"/>
            </a:ln>
            <a:effectLst/>
          </p:spPr>
          <p:txBody>
            <a:bodyPr wrap="square" lIns="25717" tIns="25717" rIns="25717" bIns="25717" numCol="1" anchor="t">
              <a:noAutofit/>
            </a:bodyPr>
            <a:lstStyle/>
            <a:p>
              <a:endParaRPr sz="815"/>
            </a:p>
          </p:txBody>
        </p:sp>
        <p:sp>
          <p:nvSpPr>
            <p:cNvPr id="928" name="Shape"/>
            <p:cNvSpPr/>
            <p:nvPr/>
          </p:nvSpPr>
          <p:spPr>
            <a:xfrm>
              <a:off x="688754" y="0"/>
              <a:ext cx="72528" cy="16741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5475" y="0"/>
                  </a:moveTo>
                  <a:lnTo>
                    <a:pt x="12562" y="775"/>
                  </a:lnTo>
                  <a:lnTo>
                    <a:pt x="9899" y="6553"/>
                  </a:lnTo>
                  <a:lnTo>
                    <a:pt x="5022" y="18045"/>
                  </a:lnTo>
                  <a:lnTo>
                    <a:pt x="0" y="21600"/>
                  </a:lnTo>
                  <a:lnTo>
                    <a:pt x="21600" y="21600"/>
                  </a:lnTo>
                  <a:lnTo>
                    <a:pt x="20581" y="12518"/>
                  </a:lnTo>
                  <a:lnTo>
                    <a:pt x="18271" y="3992"/>
                  </a:lnTo>
                  <a:lnTo>
                    <a:pt x="15475" y="0"/>
                  </a:lnTo>
                  <a:close/>
                </a:path>
              </a:pathLst>
            </a:custGeom>
            <a:solidFill>
              <a:srgbClr val="F1452F"/>
            </a:solidFill>
            <a:ln w="12700" cap="flat">
              <a:noFill/>
              <a:miter lim="400000"/>
            </a:ln>
            <a:effectLst/>
          </p:spPr>
          <p:txBody>
            <a:bodyPr wrap="square" lIns="25717" tIns="25717" rIns="25717" bIns="25717" numCol="1" anchor="t">
              <a:noAutofit/>
            </a:bodyPr>
            <a:lstStyle/>
            <a:p>
              <a:endParaRPr sz="815"/>
            </a:p>
          </p:txBody>
        </p:sp>
        <p:sp>
          <p:nvSpPr>
            <p:cNvPr id="929" name="Shape"/>
            <p:cNvSpPr/>
            <p:nvPr/>
          </p:nvSpPr>
          <p:spPr>
            <a:xfrm>
              <a:off x="73744" y="52496"/>
              <a:ext cx="666266" cy="41304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4830" y="20818"/>
                  </a:moveTo>
                  <a:lnTo>
                    <a:pt x="0" y="20818"/>
                  </a:lnTo>
                  <a:lnTo>
                    <a:pt x="615" y="20913"/>
                  </a:lnTo>
                  <a:lnTo>
                    <a:pt x="1346" y="21173"/>
                  </a:lnTo>
                  <a:lnTo>
                    <a:pt x="1952" y="21400"/>
                  </a:lnTo>
                  <a:lnTo>
                    <a:pt x="2600" y="21569"/>
                  </a:lnTo>
                  <a:lnTo>
                    <a:pt x="3282" y="21600"/>
                  </a:lnTo>
                  <a:lnTo>
                    <a:pt x="3989" y="21414"/>
                  </a:lnTo>
                  <a:lnTo>
                    <a:pt x="4280" y="21259"/>
                  </a:lnTo>
                  <a:lnTo>
                    <a:pt x="4573" y="21050"/>
                  </a:lnTo>
                  <a:lnTo>
                    <a:pt x="4830" y="20818"/>
                  </a:lnTo>
                  <a:close/>
                  <a:moveTo>
                    <a:pt x="21600" y="0"/>
                  </a:moveTo>
                  <a:lnTo>
                    <a:pt x="16861" y="0"/>
                  </a:lnTo>
                  <a:lnTo>
                    <a:pt x="17476" y="99"/>
                  </a:lnTo>
                  <a:lnTo>
                    <a:pt x="19065" y="667"/>
                  </a:lnTo>
                  <a:lnTo>
                    <a:pt x="20004" y="795"/>
                  </a:lnTo>
                  <a:lnTo>
                    <a:pt x="20997" y="524"/>
                  </a:lnTo>
                  <a:lnTo>
                    <a:pt x="21600" y="0"/>
                  </a:lnTo>
                  <a:close/>
                  <a:moveTo>
                    <a:pt x="13161" y="10418"/>
                  </a:moveTo>
                  <a:lnTo>
                    <a:pt x="8425" y="10418"/>
                  </a:lnTo>
                  <a:lnTo>
                    <a:pt x="9040" y="10513"/>
                  </a:lnTo>
                  <a:lnTo>
                    <a:pt x="10633" y="11081"/>
                  </a:lnTo>
                  <a:lnTo>
                    <a:pt x="11571" y="11209"/>
                  </a:lnTo>
                  <a:lnTo>
                    <a:pt x="12564" y="10937"/>
                  </a:lnTo>
                  <a:lnTo>
                    <a:pt x="13161" y="10418"/>
                  </a:lnTo>
                  <a:close/>
                </a:path>
              </a:pathLst>
            </a:custGeom>
            <a:solidFill>
              <a:srgbClr val="C6C9D6">
                <a:alpha val="19999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25717" tIns="25717" rIns="25717" bIns="25717" numCol="1" anchor="t">
              <a:noAutofit/>
            </a:bodyPr>
            <a:lstStyle/>
            <a:p>
              <a:endParaRPr sz="815"/>
            </a:p>
          </p:txBody>
        </p:sp>
      </p:grpSp>
      <p:pic>
        <p:nvPicPr>
          <p:cNvPr id="933" name="pattern-plus.png" descr="pattern-plus.png"/>
          <p:cNvPicPr>
            <a:picLocks noChangeAspect="1"/>
          </p:cNvPicPr>
          <p:nvPr/>
        </p:nvPicPr>
        <p:blipFill rotWithShape="1">
          <a:blip r:embed="rId3">
            <a:alphaModFix amt="9617"/>
          </a:blip>
          <a:srcRect l="9610" t="1346"/>
          <a:stretch/>
        </p:blipFill>
        <p:spPr>
          <a:xfrm>
            <a:off x="1141693" y="857251"/>
            <a:ext cx="2886383" cy="2663977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3233907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5" name="object 2"/>
          <p:cNvSpPr txBox="1">
            <a:spLocks noGrp="1"/>
          </p:cNvSpPr>
          <p:nvPr>
            <p:ph type="title"/>
          </p:nvPr>
        </p:nvSpPr>
        <p:spPr>
          <a:xfrm>
            <a:off x="2764354" y="2555150"/>
            <a:ext cx="3615096" cy="1614131"/>
          </a:xfrm>
          <a:prstGeom prst="rect">
            <a:avLst/>
          </a:prstGeom>
        </p:spPr>
        <p:txBody>
          <a:bodyPr>
            <a:normAutofit fontScale="90000"/>
          </a:bodyPr>
          <a:lstStyle>
            <a:lvl1pPr marR="4318" indent="10255" algn="ctr" defTabSz="777240">
              <a:lnSpc>
                <a:spcPct val="111099"/>
              </a:lnSpc>
              <a:tabLst>
                <a:tab pos="1409700" algn="l"/>
                <a:tab pos="1473200" algn="l"/>
                <a:tab pos="2527300" algn="l"/>
                <a:tab pos="2679700" algn="l"/>
                <a:tab pos="3276600" algn="l"/>
                <a:tab pos="3860800" algn="l"/>
                <a:tab pos="3937000" algn="l"/>
              </a:tabLst>
              <a:defRPr sz="3570" b="0">
                <a:solidFill>
                  <a:srgbClr val="000000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1pPr>
          </a:lstStyle>
          <a:p>
            <a:r>
              <a:rPr sz="2100" dirty="0" smtClean="0">
                <a:latin typeface="Arial" panose="020B0604020202020204" pitchFamily="34" charset="0"/>
                <a:cs typeface="Arial" panose="020B0604020202020204" pitchFamily="34" charset="0"/>
              </a:rPr>
              <a:t>“</a:t>
            </a:r>
            <a:r>
              <a:rPr lang="en-GB" sz="3600" dirty="0" smtClean="0">
                <a:cs typeface="Arial" panose="020B0604020202020204" pitchFamily="34" charset="0"/>
              </a:rPr>
              <a:t>In</a:t>
            </a:r>
            <a:r>
              <a:rPr lang="en-GB" sz="3600" dirty="0" smtClean="0"/>
              <a:t> </a:t>
            </a:r>
            <a:r>
              <a:rPr lang="en-GB" dirty="0"/>
              <a:t>God we trust, all others bring data</a:t>
            </a: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.”</a:t>
            </a:r>
          </a:p>
        </p:txBody>
      </p:sp>
      <p:sp>
        <p:nvSpPr>
          <p:cNvPr id="906" name="object 3"/>
          <p:cNvSpPr txBox="1"/>
          <p:nvPr/>
        </p:nvSpPr>
        <p:spPr>
          <a:xfrm>
            <a:off x="3239226" y="4800090"/>
            <a:ext cx="2701268" cy="54842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square" lIns="0" tIns="0" rIns="0" bIns="0">
            <a:spAutoFit/>
          </a:bodyPr>
          <a:lstStyle/>
          <a:p>
            <a:pPr marL="381119" marR="2858" indent="-374332">
              <a:lnSpc>
                <a:spcPct val="131900"/>
              </a:lnSpc>
              <a:spcBef>
                <a:spcPts val="56"/>
              </a:spcBef>
              <a:defRPr sz="1200" b="1">
                <a:solidFill>
                  <a:srgbClr val="5C2CCE"/>
                </a:solidFill>
                <a:latin typeface="Poppins-SemiBold"/>
                <a:ea typeface="Poppins-SemiBold"/>
                <a:cs typeface="Poppins-SemiBold"/>
                <a:sym typeface="Poppins-SemiBold"/>
              </a:defRPr>
            </a:pPr>
            <a:r>
              <a:rPr lang="en-US" sz="900" b="1" dirty="0">
                <a:sym typeface="Poppins-SemiBold"/>
              </a:rPr>
              <a:t>William Edwards Deming was an American statistician, professor, author, lecturer, and consultant</a:t>
            </a:r>
            <a:endParaRPr sz="675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07" name="object 4"/>
          <p:cNvSpPr/>
          <p:nvPr/>
        </p:nvSpPr>
        <p:spPr>
          <a:xfrm>
            <a:off x="4240166" y="1764504"/>
            <a:ext cx="663985" cy="600735"/>
          </a:xfrm>
          <a:prstGeom prst="rect">
            <a:avLst/>
          </a:prstGeom>
          <a:blipFill>
            <a:blip r:embed="rId3"/>
            <a:stretch>
              <a:fillRect/>
            </a:stretch>
          </a:blipFill>
          <a:ln w="12700">
            <a:miter lim="400000"/>
          </a:ln>
        </p:spPr>
        <p:txBody>
          <a:bodyPr lIns="25717" rIns="25717"/>
          <a:lstStyle/>
          <a:p>
            <a:endParaRPr sz="815"/>
          </a:p>
        </p:txBody>
      </p:sp>
      <p:sp>
        <p:nvSpPr>
          <p:cNvPr id="908" name="object 5"/>
          <p:cNvSpPr/>
          <p:nvPr/>
        </p:nvSpPr>
        <p:spPr>
          <a:xfrm>
            <a:off x="4589860" y="4457700"/>
            <a:ext cx="0" cy="257175"/>
          </a:xfrm>
          <a:prstGeom prst="line">
            <a:avLst/>
          </a:prstGeom>
          <a:ln w="12700">
            <a:solidFill>
              <a:srgbClr val="5C2CCE"/>
            </a:solidFill>
          </a:ln>
        </p:spPr>
        <p:txBody>
          <a:bodyPr lIns="25717" rIns="25717"/>
          <a:lstStyle/>
          <a:p>
            <a:endParaRPr sz="815"/>
          </a:p>
        </p:txBody>
      </p:sp>
    </p:spTree>
    <p:extLst>
      <p:ext uri="{BB962C8B-B14F-4D97-AF65-F5344CB8AC3E}">
        <p14:creationId xmlns:p14="http://schemas.microsoft.com/office/powerpoint/2010/main" val="261325901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425293" y="1328845"/>
            <a:ext cx="8293415" cy="1323223"/>
            <a:chOff x="567056" y="353113"/>
            <a:chExt cx="11057886" cy="2064156"/>
          </a:xfrm>
        </p:grpSpPr>
        <p:sp>
          <p:nvSpPr>
            <p:cNvPr id="5" name="Rectangle 4"/>
            <p:cNvSpPr>
              <a:spLocks noChangeArrowheads="1"/>
            </p:cNvSpPr>
            <p:nvPr/>
          </p:nvSpPr>
          <p:spPr bwMode="auto">
            <a:xfrm>
              <a:off x="567056" y="1841131"/>
              <a:ext cx="11057885" cy="5761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defRPr sz="36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defRPr sz="36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defRPr sz="36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defRPr sz="36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defRPr sz="36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defTabSz="1827213" fontAlgn="base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defTabSz="1827213" fontAlgn="base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defTabSz="1827213" fontAlgn="base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defTabSz="1827213" fontAlgn="base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GB" sz="1200" i="1" dirty="0"/>
                <a:t>“Please give the digital marketing technique which you hope will give the biggest commercial uplift in 2019.”</a:t>
              </a:r>
              <a:endPara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latin typeface="Raleway" panose="020B0503030101060003" pitchFamily="34" charset="0"/>
              </a:endParaRPr>
            </a:p>
          </p:txBody>
        </p:sp>
        <p:sp>
          <p:nvSpPr>
            <p:cNvPr id="6" name="Rectangle 7"/>
            <p:cNvSpPr>
              <a:spLocks noChangeArrowheads="1"/>
            </p:cNvSpPr>
            <p:nvPr/>
          </p:nvSpPr>
          <p:spPr bwMode="auto">
            <a:xfrm>
              <a:off x="567057" y="353113"/>
              <a:ext cx="11057885" cy="12242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defRPr sz="36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defRPr sz="36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defRPr sz="36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defRPr sz="36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defRPr sz="36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defTabSz="1827213" fontAlgn="base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defTabSz="1827213" fontAlgn="base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defTabSz="1827213" fontAlgn="base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defTabSz="1827213" fontAlgn="base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/>
              <a:r>
                <a:rPr lang="en-GB" sz="4500" dirty="0">
                  <a:solidFill>
                    <a:srgbClr val="FF0000"/>
                  </a:solidFill>
                  <a:latin typeface="Arial Black" panose="020B0604020202020204" pitchFamily="34" charset="0"/>
                  <a:cs typeface="Arial Black" panose="020B0604020202020204" pitchFamily="34" charset="0"/>
                </a:rPr>
                <a:t>Top 4 Techniques</a:t>
              </a:r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xmlns="" id="{43EEDDBC-505A-3F4B-8B4F-75152DAAF16E}"/>
              </a:ext>
            </a:extLst>
          </p:cNvPr>
          <p:cNvGrpSpPr/>
          <p:nvPr/>
        </p:nvGrpSpPr>
        <p:grpSpPr>
          <a:xfrm>
            <a:off x="2626047" y="2962249"/>
            <a:ext cx="4140167" cy="2835405"/>
            <a:chOff x="1524000" y="1664942"/>
            <a:chExt cx="9401482" cy="6438632"/>
          </a:xfrm>
        </p:grpSpPr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xmlns="" id="{094AA104-7A3B-DC4D-B10B-984EFC33ACCE}"/>
                </a:ext>
              </a:extLst>
            </p:cNvPr>
            <p:cNvSpPr/>
            <p:nvPr/>
          </p:nvSpPr>
          <p:spPr>
            <a:xfrm>
              <a:off x="1524000" y="1664942"/>
              <a:ext cx="4572000" cy="1371587"/>
            </a:xfrm>
            <a:prstGeom prst="rect">
              <a:avLst/>
            </a:prstGeom>
            <a:solidFill>
              <a:srgbClr val="C0000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350"/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xmlns="" id="{35A22795-A54F-2142-9946-6EBFDC1D74BE}"/>
                </a:ext>
              </a:extLst>
            </p:cNvPr>
            <p:cNvSpPr/>
            <p:nvPr/>
          </p:nvSpPr>
          <p:spPr>
            <a:xfrm>
              <a:off x="1524000" y="3138987"/>
              <a:ext cx="4572000" cy="1371587"/>
            </a:xfrm>
            <a:prstGeom prst="rect">
              <a:avLst/>
            </a:prstGeom>
            <a:solidFill>
              <a:srgbClr val="92D05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350" dirty="0"/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xmlns="" id="{E54E3BC0-EDBF-914A-80B3-40E7F7F5937C}"/>
                </a:ext>
              </a:extLst>
            </p:cNvPr>
            <p:cNvSpPr/>
            <p:nvPr/>
          </p:nvSpPr>
          <p:spPr>
            <a:xfrm>
              <a:off x="1524000" y="4613033"/>
              <a:ext cx="4572000" cy="1371587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350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xmlns="" id="{D71E3F5C-6455-8B46-9097-B4C53CF4DD6E}"/>
                </a:ext>
              </a:extLst>
            </p:cNvPr>
            <p:cNvSpPr/>
            <p:nvPr/>
          </p:nvSpPr>
          <p:spPr>
            <a:xfrm>
              <a:off x="1524000" y="6088793"/>
              <a:ext cx="4572000" cy="1280939"/>
            </a:xfrm>
            <a:prstGeom prst="rect">
              <a:avLst/>
            </a:prstGeom>
            <a:solidFill>
              <a:srgbClr val="7030A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350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xmlns="" id="{A883858E-3E46-BC4A-9507-F3B6766130F1}"/>
                </a:ext>
              </a:extLst>
            </p:cNvPr>
            <p:cNvSpPr/>
            <p:nvPr/>
          </p:nvSpPr>
          <p:spPr>
            <a:xfrm>
              <a:off x="6096000" y="1664942"/>
              <a:ext cx="4820997" cy="1371587"/>
            </a:xfrm>
            <a:prstGeom prst="rect">
              <a:avLst/>
            </a:prstGeom>
            <a:solidFill>
              <a:srgbClr val="C0000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350"/>
            </a:p>
          </p:txBody>
        </p: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xmlns="" id="{4EB261E0-4590-DD4F-AB06-CDFB7BE635E0}"/>
                </a:ext>
              </a:extLst>
            </p:cNvPr>
            <p:cNvSpPr/>
            <p:nvPr/>
          </p:nvSpPr>
          <p:spPr>
            <a:xfrm>
              <a:off x="6096000" y="3138987"/>
              <a:ext cx="4820997" cy="1371587"/>
            </a:xfrm>
            <a:prstGeom prst="rect">
              <a:avLst/>
            </a:prstGeom>
            <a:solidFill>
              <a:srgbClr val="92D05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350"/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xmlns="" id="{C3110207-D3AD-BA4E-99EF-B431249B2F75}"/>
                </a:ext>
              </a:extLst>
            </p:cNvPr>
            <p:cNvSpPr/>
            <p:nvPr/>
          </p:nvSpPr>
          <p:spPr>
            <a:xfrm>
              <a:off x="6096000" y="4613033"/>
              <a:ext cx="4055807" cy="1371587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350"/>
            </a:p>
          </p:txBody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xmlns="" id="{A8B48574-FCFD-6243-9169-DFCDD812F46B}"/>
                </a:ext>
              </a:extLst>
            </p:cNvPr>
            <p:cNvSpPr/>
            <p:nvPr/>
          </p:nvSpPr>
          <p:spPr>
            <a:xfrm>
              <a:off x="6096000" y="6089680"/>
              <a:ext cx="3836018" cy="1280939"/>
            </a:xfrm>
            <a:prstGeom prst="rect">
              <a:avLst/>
            </a:prstGeom>
            <a:solidFill>
              <a:srgbClr val="7030A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350"/>
            </a:p>
          </p:txBody>
        </p:sp>
        <p:sp>
          <p:nvSpPr>
            <p:cNvPr id="29" name="TextBox 9">
              <a:extLst>
                <a:ext uri="{FF2B5EF4-FFF2-40B4-BE49-F238E27FC236}">
                  <a16:creationId xmlns:a16="http://schemas.microsoft.com/office/drawing/2014/main" xmlns="" id="{881A5843-19D9-6F40-BC0D-8C9A7BCE9E3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722964" y="1998670"/>
              <a:ext cx="4177071" cy="73384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defRPr sz="36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defRPr sz="36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defRPr sz="36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defRPr sz="36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defRPr sz="36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defTabSz="1827213" fontAlgn="base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defTabSz="1827213" fontAlgn="base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defTabSz="1827213" fontAlgn="base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defTabSz="1827213" fontAlgn="base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r"/>
              <a:r>
                <a:rPr lang="en-US" sz="1500" dirty="0">
                  <a:solidFill>
                    <a:schemeClr val="bg1"/>
                  </a:solidFill>
                  <a:latin typeface="+mn-lt"/>
                </a:rPr>
                <a:t>15.1%</a:t>
              </a:r>
            </a:p>
          </p:txBody>
        </p:sp>
        <p:sp>
          <p:nvSpPr>
            <p:cNvPr id="30" name="TextBox 9">
              <a:extLst>
                <a:ext uri="{FF2B5EF4-FFF2-40B4-BE49-F238E27FC236}">
                  <a16:creationId xmlns:a16="http://schemas.microsoft.com/office/drawing/2014/main" xmlns="" id="{642C9BAA-39BA-764A-816F-784577B70DE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739925" y="3411083"/>
              <a:ext cx="4177071" cy="73384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defRPr sz="36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defRPr sz="36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defRPr sz="36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defRPr sz="36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defRPr sz="36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defTabSz="1827213" fontAlgn="base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defTabSz="1827213" fontAlgn="base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defTabSz="1827213" fontAlgn="base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defTabSz="1827213" fontAlgn="base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r"/>
              <a:r>
                <a:rPr lang="en-US" sz="1500" dirty="0">
                  <a:solidFill>
                    <a:schemeClr val="bg1"/>
                  </a:solidFill>
                  <a:latin typeface="+mn-lt"/>
                </a:rPr>
                <a:t>15.1%</a:t>
              </a:r>
            </a:p>
          </p:txBody>
        </p:sp>
        <p:sp>
          <p:nvSpPr>
            <p:cNvPr id="32" name="TextBox 9">
              <a:extLst>
                <a:ext uri="{FF2B5EF4-FFF2-40B4-BE49-F238E27FC236}">
                  <a16:creationId xmlns:a16="http://schemas.microsoft.com/office/drawing/2014/main" xmlns="" id="{263001C9-E7A1-9540-87D2-591CB67EB71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709144" y="4937257"/>
              <a:ext cx="4137700" cy="73384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defRPr sz="36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defRPr sz="36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defRPr sz="36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defRPr sz="36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defRPr sz="36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defTabSz="1827213" fontAlgn="base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defTabSz="1827213" fontAlgn="base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defTabSz="1827213" fontAlgn="base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defTabSz="1827213" fontAlgn="base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r"/>
              <a:r>
                <a:rPr lang="en-US" sz="1500" dirty="0">
                  <a:solidFill>
                    <a:schemeClr val="bg1"/>
                  </a:solidFill>
                  <a:latin typeface="+mn-lt"/>
                </a:rPr>
                <a:t>14.8%</a:t>
              </a:r>
            </a:p>
          </p:txBody>
        </p:sp>
        <p:sp>
          <p:nvSpPr>
            <p:cNvPr id="33" name="TextBox 9">
              <a:extLst>
                <a:ext uri="{FF2B5EF4-FFF2-40B4-BE49-F238E27FC236}">
                  <a16:creationId xmlns:a16="http://schemas.microsoft.com/office/drawing/2014/main" xmlns="" id="{C6B1704B-B679-B449-B0C0-B6050190753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443027" y="6390450"/>
              <a:ext cx="4177071" cy="73384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defRPr sz="36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defRPr sz="36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defRPr sz="36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defRPr sz="36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defRPr sz="36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defTabSz="1827213" fontAlgn="base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defTabSz="1827213" fontAlgn="base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defTabSz="1827213" fontAlgn="base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defTabSz="1827213" fontAlgn="base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r"/>
              <a:r>
                <a:rPr lang="en-US" sz="1500" dirty="0">
                  <a:solidFill>
                    <a:schemeClr val="bg1"/>
                  </a:solidFill>
                  <a:latin typeface="+mn-lt"/>
                </a:rPr>
                <a:t>14.4%</a:t>
              </a:r>
            </a:p>
          </p:txBody>
        </p:sp>
        <p:sp>
          <p:nvSpPr>
            <p:cNvPr id="34" name="TextBox 9">
              <a:extLst>
                <a:ext uri="{FF2B5EF4-FFF2-40B4-BE49-F238E27FC236}">
                  <a16:creationId xmlns:a16="http://schemas.microsoft.com/office/drawing/2014/main" xmlns="" id="{E9FAA23C-8CF2-D345-A63F-90BA9B8B353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748411" y="7369732"/>
              <a:ext cx="4177071" cy="73384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defRPr sz="36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defRPr sz="36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defRPr sz="36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defRPr sz="36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defRPr sz="36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defTabSz="1827213" fontAlgn="base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defTabSz="1827213" fontAlgn="base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defTabSz="1827213" fontAlgn="base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defTabSz="1827213" fontAlgn="base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r>
                <a:rPr lang="en-US" sz="1500" dirty="0">
                  <a:solidFill>
                    <a:schemeClr val="bg1"/>
                  </a:solidFill>
                  <a:latin typeface="+mn-lt"/>
                </a:rPr>
                <a:t>59%</a:t>
              </a:r>
            </a:p>
          </p:txBody>
        </p:sp>
      </p:grpSp>
      <p:sp>
        <p:nvSpPr>
          <p:cNvPr id="37" name="TextBox 9">
            <a:extLst>
              <a:ext uri="{FF2B5EF4-FFF2-40B4-BE49-F238E27FC236}">
                <a16:creationId xmlns:a16="http://schemas.microsoft.com/office/drawing/2014/main" xmlns="" id="{0165A083-7F35-7846-BFAA-E80DD5ED923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71437" y="3088138"/>
            <a:ext cx="2208261" cy="553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36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1827213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1827213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1827213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1827213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r>
              <a:rPr lang="en-US" sz="1500" dirty="0">
                <a:solidFill>
                  <a:schemeClr val="bg1"/>
                </a:solidFill>
                <a:latin typeface="+mn-lt"/>
              </a:rPr>
              <a:t>CONTENT MARKETING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xmlns="" id="{C192B283-B036-D146-A6A2-5750234158FD}"/>
              </a:ext>
            </a:extLst>
          </p:cNvPr>
          <p:cNvSpPr/>
          <p:nvPr/>
        </p:nvSpPr>
        <p:spPr>
          <a:xfrm>
            <a:off x="2771436" y="3740497"/>
            <a:ext cx="1973389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500" dirty="0">
                <a:solidFill>
                  <a:schemeClr val="bg1"/>
                </a:solidFill>
              </a:rPr>
              <a:t>AI/MACHINE LEARNING</a:t>
            </a:r>
          </a:p>
        </p:txBody>
      </p:sp>
      <p:sp>
        <p:nvSpPr>
          <p:cNvPr id="40" name="TextBox 9">
            <a:extLst>
              <a:ext uri="{FF2B5EF4-FFF2-40B4-BE49-F238E27FC236}">
                <a16:creationId xmlns:a16="http://schemas.microsoft.com/office/drawing/2014/main" xmlns="" id="{F4C1936C-80E2-5642-AFC0-9A97BA90AAE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71437" y="4368411"/>
            <a:ext cx="2276875" cy="553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36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1827213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1827213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1827213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1827213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r>
              <a:rPr lang="en-US" sz="1500" dirty="0">
                <a:solidFill>
                  <a:schemeClr val="bg1"/>
                </a:solidFill>
                <a:latin typeface="+mn-lt"/>
              </a:rPr>
              <a:t>MARKETING AUTOMATION</a:t>
            </a:r>
          </a:p>
        </p:txBody>
      </p:sp>
      <p:sp>
        <p:nvSpPr>
          <p:cNvPr id="41" name="TextBox 9">
            <a:extLst>
              <a:ext uri="{FF2B5EF4-FFF2-40B4-BE49-F238E27FC236}">
                <a16:creationId xmlns:a16="http://schemas.microsoft.com/office/drawing/2014/main" xmlns="" id="{61AA29F5-4F2A-A949-81E8-9E305887DC5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33369" y="5036896"/>
            <a:ext cx="1839473" cy="32316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36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1827213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1827213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1827213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1827213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r>
              <a:rPr lang="en-US" sz="1500" dirty="0">
                <a:solidFill>
                  <a:schemeClr val="bg1"/>
                </a:solidFill>
                <a:latin typeface="+mn-lt"/>
              </a:rPr>
              <a:t>BIG DATA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10EBEA4D-3ED6-0341-A18F-B623020E96E5}"/>
              </a:ext>
            </a:extLst>
          </p:cNvPr>
          <p:cNvSpPr txBox="1"/>
          <p:nvPr/>
        </p:nvSpPr>
        <p:spPr>
          <a:xfrm>
            <a:off x="4696130" y="5501987"/>
            <a:ext cx="1278644" cy="1846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Source:  Smart Insights 2019</a:t>
            </a:r>
          </a:p>
        </p:txBody>
      </p:sp>
    </p:spTree>
    <p:extLst>
      <p:ext uri="{BB962C8B-B14F-4D97-AF65-F5344CB8AC3E}">
        <p14:creationId xmlns:p14="http://schemas.microsoft.com/office/powerpoint/2010/main" val="2619027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en-US" sz="3600" dirty="0">
                <a:ea typeface="ＭＳ Ｐゴシック" panose="020B0600070205080204" pitchFamily="34" charset="-128"/>
              </a:rPr>
              <a:t>THREE LEVELS OF THE BUSINESS ENVIRONMENT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50825" y="2781300"/>
            <a:ext cx="3813175" cy="2414588"/>
          </a:xfrm>
        </p:spPr>
        <p:txBody>
          <a:bodyPr/>
          <a:lstStyle/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Macro- Environment</a:t>
            </a:r>
          </a:p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Micro- Environment</a:t>
            </a:r>
          </a:p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Internal environment</a:t>
            </a:r>
          </a:p>
        </p:txBody>
      </p:sp>
      <p:pic>
        <p:nvPicPr>
          <p:cNvPr id="5124" name="Picture 6" descr="0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0500" y="1272951"/>
            <a:ext cx="4388297" cy="43882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5" name="TextBox 5"/>
          <p:cNvSpPr txBox="1">
            <a:spLocks noChangeArrowheads="1"/>
          </p:cNvSpPr>
          <p:nvPr/>
        </p:nvSpPr>
        <p:spPr bwMode="auto">
          <a:xfrm>
            <a:off x="107504" y="5290455"/>
            <a:ext cx="5141913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GB" altLang="en-US" sz="1200"/>
              <a:t>(Palmer and Hartley (2009); </a:t>
            </a:r>
            <a:r>
              <a:rPr lang="en-GB" altLang="en-US" sz="1200" i="1"/>
              <a:t>The Business Environment </a:t>
            </a:r>
            <a:r>
              <a:rPr lang="en-GB" altLang="en-US" sz="1200"/>
              <a:t>6e. McGraw-Hill)</a:t>
            </a:r>
          </a:p>
        </p:txBody>
      </p:sp>
    </p:spTree>
    <p:extLst>
      <p:ext uri="{BB962C8B-B14F-4D97-AF65-F5344CB8AC3E}">
        <p14:creationId xmlns:p14="http://schemas.microsoft.com/office/powerpoint/2010/main" val="244281784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4CE8985-4775-6E42-BDAA-5AAE1B07C3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Barriers to effective 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B1DB2EC3-F6FD-DC42-A94A-A29018C2E5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>
                <a:hlinkClick r:id="rId2"/>
              </a:rPr>
              <a:t>https://360encompass.com/barriers-adoption-effectiveness-marketing/</a:t>
            </a:r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1732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075970D-518E-284B-B524-806F22403A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Competitor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096C9FF5-D988-1E4C-B9A7-7AAA357864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0323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How do you qualify who is your competitor?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Think about what business you are in.</a:t>
            </a:r>
          </a:p>
          <a:p>
            <a:r>
              <a:rPr lang="en-GB" dirty="0"/>
              <a:t>Example: Swansea City Football Club</a:t>
            </a:r>
          </a:p>
          <a:p>
            <a:r>
              <a:rPr lang="en-GB" dirty="0"/>
              <a:t>What business are they in?</a:t>
            </a:r>
          </a:p>
          <a:p>
            <a:pPr lvl="1"/>
            <a:r>
              <a:rPr lang="en-GB" dirty="0"/>
              <a:t>Football?</a:t>
            </a:r>
          </a:p>
          <a:p>
            <a:pPr lvl="1"/>
            <a:r>
              <a:rPr lang="en-GB" dirty="0"/>
              <a:t>Sporting Event?</a:t>
            </a:r>
          </a:p>
          <a:p>
            <a:pPr lvl="1"/>
            <a:r>
              <a:rPr lang="en-GB" dirty="0"/>
              <a:t>Leisure?</a:t>
            </a:r>
          </a:p>
          <a:p>
            <a:pPr lvl="1"/>
            <a:r>
              <a:rPr lang="en-GB" dirty="0"/>
              <a:t>ENTERTAINMENT  </a:t>
            </a:r>
          </a:p>
        </p:txBody>
      </p:sp>
    </p:spTree>
    <p:extLst>
      <p:ext uri="{BB962C8B-B14F-4D97-AF65-F5344CB8AC3E}">
        <p14:creationId xmlns:p14="http://schemas.microsoft.com/office/powerpoint/2010/main" val="3652732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Competitors: Porter’s 5 Forces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4567" y="1600200"/>
            <a:ext cx="4574866" cy="3916363"/>
          </a:xfrm>
        </p:spPr>
      </p:pic>
    </p:spTree>
    <p:extLst>
      <p:ext uri="{BB962C8B-B14F-4D97-AF65-F5344CB8AC3E}">
        <p14:creationId xmlns:p14="http://schemas.microsoft.com/office/powerpoint/2010/main" val="34868467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6193" y="274638"/>
            <a:ext cx="5958135" cy="5241925"/>
          </a:xfrm>
        </p:spPr>
      </p:pic>
    </p:spTree>
    <p:extLst>
      <p:ext uri="{BB962C8B-B14F-4D97-AF65-F5344CB8AC3E}">
        <p14:creationId xmlns:p14="http://schemas.microsoft.com/office/powerpoint/2010/main" val="119522540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Competitor Benchmarking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structured analysis of the online services, capabilities and performance of an organisation within the areas of customer acquisition, conversion and growth.</a:t>
            </a:r>
          </a:p>
        </p:txBody>
      </p:sp>
    </p:spTree>
    <p:extLst>
      <p:ext uri="{BB962C8B-B14F-4D97-AF65-F5344CB8AC3E}">
        <p14:creationId xmlns:p14="http://schemas.microsoft.com/office/powerpoint/2010/main" val="39773656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FBF5E3A-E20B-5D46-A45F-FBBA09841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Benchmarking Competitors 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B130E508-3DE7-C44C-9871-9392F1B4CF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https://www.smartinsights.com/content-management/content-marketing-tools/tools-benchmarking-content-marketing</a:t>
            </a:r>
            <a:r>
              <a:rPr lang="en-US" dirty="0" smtClean="0">
                <a:hlinkClick r:id="rId2"/>
              </a:rPr>
              <a:t>/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79062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Competitor monitoring tools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>
                <a:hlinkClick r:id="rId2"/>
              </a:rPr>
              <a:t>https://blog.kissmetrics.com/25-sneaky-online-tools/</a:t>
            </a:r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Backlinks:</a:t>
            </a:r>
          </a:p>
          <a:p>
            <a:r>
              <a:rPr lang="en-GB" dirty="0">
                <a:hlinkClick r:id="rId3"/>
              </a:rPr>
              <a:t>https://www.youtube.com/watch?v=BkR7L41SroU&amp;vl=en</a:t>
            </a:r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Using Google alerts to grow your backlinks:</a:t>
            </a:r>
          </a:p>
          <a:p>
            <a:r>
              <a:rPr lang="en-GB" dirty="0">
                <a:hlinkClick r:id="rId4"/>
              </a:rPr>
              <a:t>https://ahrefs.com/blog/how-to-set-up-google-alerts/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567281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8CBB0CB-6E55-F543-9E75-435D34B820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Key words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A54BC65F-7A92-E049-A1E3-EEBB15DD0E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https://moz.com/learn/seo/what-are-keywords</a:t>
            </a:r>
            <a:endParaRPr lang="en-US" dirty="0"/>
          </a:p>
          <a:p>
            <a:endParaRPr lang="en-US" dirty="0"/>
          </a:p>
          <a:p>
            <a:r>
              <a:rPr lang="en-US" dirty="0">
                <a:hlinkClick r:id="rId3"/>
              </a:rPr>
              <a:t>Keyword research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397207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08AF9A0-24C8-004B-B7C1-62DE2C931E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Simplest way to monitor your Competitors?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DD3384BF-FE51-B944-BE7D-828DFA4274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?</a:t>
            </a:r>
          </a:p>
          <a:p>
            <a:r>
              <a:rPr lang="en-US" dirty="0"/>
              <a:t>Look at their websites</a:t>
            </a:r>
          </a:p>
        </p:txBody>
      </p:sp>
    </p:spTree>
    <p:extLst>
      <p:ext uri="{BB962C8B-B14F-4D97-AF65-F5344CB8AC3E}">
        <p14:creationId xmlns:p14="http://schemas.microsoft.com/office/powerpoint/2010/main" val="1615844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Suppliers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Key issues</a:t>
            </a:r>
          </a:p>
          <a:p>
            <a:pPr lvl="1"/>
            <a:r>
              <a:rPr lang="en-GB" dirty="0"/>
              <a:t>How suppliers affect the price of final product</a:t>
            </a:r>
          </a:p>
          <a:p>
            <a:pPr lvl="1"/>
            <a:r>
              <a:rPr lang="en-GB" dirty="0"/>
              <a:t>Availability</a:t>
            </a:r>
          </a:p>
          <a:p>
            <a:pPr lvl="1"/>
            <a:r>
              <a:rPr lang="en-GB" dirty="0"/>
              <a:t>Features</a:t>
            </a:r>
          </a:p>
          <a:p>
            <a:pPr lvl="1"/>
            <a:endParaRPr lang="en-GB" dirty="0"/>
          </a:p>
          <a:p>
            <a:r>
              <a:rPr lang="en-GB" dirty="0"/>
              <a:t>Internet has created new structures and channels in the supply chain</a:t>
            </a:r>
          </a:p>
        </p:txBody>
      </p:sp>
    </p:spTree>
    <p:extLst>
      <p:ext uri="{BB962C8B-B14F-4D97-AF65-F5344CB8AC3E}">
        <p14:creationId xmlns:p14="http://schemas.microsoft.com/office/powerpoint/2010/main" val="388852092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Online marketing intermediaries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Companies that help to promote, sell and distribute its products and services</a:t>
            </a:r>
          </a:p>
          <a:p>
            <a:pPr lvl="1"/>
            <a:r>
              <a:rPr lang="en-GB" dirty="0"/>
              <a:t>Portals</a:t>
            </a:r>
          </a:p>
          <a:p>
            <a:pPr lvl="1"/>
            <a:r>
              <a:rPr lang="en-GB" dirty="0"/>
              <a:t>Directories</a:t>
            </a:r>
          </a:p>
          <a:p>
            <a:pPr lvl="1"/>
            <a:r>
              <a:rPr lang="en-GB" dirty="0"/>
              <a:t>Price comparison sites</a:t>
            </a:r>
          </a:p>
          <a:p>
            <a:pPr lvl="1"/>
            <a:r>
              <a:rPr lang="en-GB" dirty="0"/>
              <a:t>Affiliate sites</a:t>
            </a:r>
          </a:p>
          <a:p>
            <a:pPr lvl="1"/>
            <a:r>
              <a:rPr lang="en-GB" dirty="0"/>
              <a:t>Auction sites</a:t>
            </a:r>
          </a:p>
        </p:txBody>
      </p:sp>
    </p:spTree>
    <p:extLst>
      <p:ext uri="{BB962C8B-B14F-4D97-AF65-F5344CB8AC3E}">
        <p14:creationId xmlns:p14="http://schemas.microsoft.com/office/powerpoint/2010/main" val="418223639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New Channel structures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772816"/>
            <a:ext cx="8301957" cy="4666530"/>
          </a:xfrm>
        </p:spPr>
      </p:pic>
    </p:spTree>
    <p:extLst>
      <p:ext uri="{BB962C8B-B14F-4D97-AF65-F5344CB8AC3E}">
        <p14:creationId xmlns:p14="http://schemas.microsoft.com/office/powerpoint/2010/main" val="71120521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Monitoring Existing Trends and their impact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The changes to the environment </a:t>
            </a:r>
            <a:r>
              <a:rPr lang="en-GB" dirty="0" err="1"/>
              <a:t>shold</a:t>
            </a:r>
            <a:r>
              <a:rPr lang="en-GB" dirty="0"/>
              <a:t> be monitored on an ongoing basis,</a:t>
            </a:r>
          </a:p>
          <a:p>
            <a:r>
              <a:rPr lang="en-GB" dirty="0"/>
              <a:t>Market research can be used to gather primary and secondary data in order to analyse and monitor emerging trends in the market.</a:t>
            </a:r>
          </a:p>
          <a:p>
            <a:r>
              <a:rPr lang="en-GB" dirty="0"/>
              <a:t>Digital marketing research is carrying out market research through digital technologies. It allows for studies which may not have been possible to conduct offline. </a:t>
            </a:r>
          </a:p>
        </p:txBody>
      </p:sp>
    </p:spTree>
    <p:extLst>
      <p:ext uri="{BB962C8B-B14F-4D97-AF65-F5344CB8AC3E}">
        <p14:creationId xmlns:p14="http://schemas.microsoft.com/office/powerpoint/2010/main" val="213210457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Google Trends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Google Trends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480391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10776E7-1463-2A4A-9762-C03ECCE139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42DB4E4E-18D1-D540-ACC8-968F3186CA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Types of data</a:t>
            </a:r>
          </a:p>
        </p:txBody>
      </p:sp>
    </p:spTree>
    <p:extLst>
      <p:ext uri="{BB962C8B-B14F-4D97-AF65-F5344CB8AC3E}">
        <p14:creationId xmlns:p14="http://schemas.microsoft.com/office/powerpoint/2010/main" val="268322896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dirty="0"/>
              <a:t>Primary Data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Primary data is data gathered for the first time to answer a specific problem. It is original and collected for a specific purpose. This is expensive and time consuming but it is more focused than secondary research.</a:t>
            </a:r>
          </a:p>
          <a:p>
            <a:r>
              <a:rPr lang="en-GB" dirty="0"/>
              <a:t>Online primary research methods include:</a:t>
            </a:r>
          </a:p>
          <a:p>
            <a:pPr lvl="1"/>
            <a:r>
              <a:rPr lang="en-GB" dirty="0"/>
              <a:t>Surveys (online, SMS, email)</a:t>
            </a:r>
          </a:p>
          <a:p>
            <a:pPr lvl="1"/>
            <a:r>
              <a:rPr lang="en-GB" dirty="0"/>
              <a:t>Online focus groups </a:t>
            </a:r>
          </a:p>
        </p:txBody>
      </p:sp>
    </p:spTree>
    <p:extLst>
      <p:ext uri="{BB962C8B-B14F-4D97-AF65-F5344CB8AC3E}">
        <p14:creationId xmlns:p14="http://schemas.microsoft.com/office/powerpoint/2010/main" val="33209456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Secondary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Information that has previously been gathered for another purpose.</a:t>
            </a:r>
          </a:p>
          <a:p>
            <a:endParaRPr lang="en-GB" dirty="0"/>
          </a:p>
          <a:p>
            <a:r>
              <a:rPr lang="en-GB" dirty="0"/>
              <a:t>Secondary data can be gathered though:</a:t>
            </a:r>
          </a:p>
          <a:p>
            <a:pPr lvl="1"/>
            <a:r>
              <a:rPr lang="en-GB" dirty="0"/>
              <a:t>The opinions of writers/consumers</a:t>
            </a:r>
          </a:p>
          <a:p>
            <a:pPr lvl="1"/>
            <a:r>
              <a:rPr lang="en-GB" dirty="0"/>
              <a:t>Facts published by experts and professionals. </a:t>
            </a:r>
          </a:p>
        </p:txBody>
      </p:sp>
    </p:spTree>
    <p:extLst>
      <p:ext uri="{BB962C8B-B14F-4D97-AF65-F5344CB8AC3E}">
        <p14:creationId xmlns:p14="http://schemas.microsoft.com/office/powerpoint/2010/main" val="20630512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Data gathering and analysis using industry applications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Google Analytics</a:t>
            </a:r>
          </a:p>
          <a:p>
            <a:pPr lvl="1"/>
            <a:r>
              <a:rPr lang="en-GB" dirty="0"/>
              <a:t>The most commonly used tool for onsite web analytics</a:t>
            </a:r>
          </a:p>
          <a:p>
            <a:pPr lvl="1"/>
            <a:r>
              <a:rPr lang="en-GB" dirty="0"/>
              <a:t>Track visitor behaviour</a:t>
            </a:r>
          </a:p>
          <a:p>
            <a:pPr lvl="1"/>
            <a:r>
              <a:rPr lang="en-GB" dirty="0"/>
              <a:t>Record and analyse a wealth of information including how visitors come to your site, which key word they search for, where they go when they leave…  </a:t>
            </a:r>
          </a:p>
        </p:txBody>
      </p:sp>
    </p:spTree>
    <p:extLst>
      <p:ext uri="{BB962C8B-B14F-4D97-AF65-F5344CB8AC3E}">
        <p14:creationId xmlns:p14="http://schemas.microsoft.com/office/powerpoint/2010/main" val="138530990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Google Analytics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Practice with Google Analytics demo account:</a:t>
            </a:r>
          </a:p>
          <a:p>
            <a:pPr lvl="1"/>
            <a:r>
              <a:rPr lang="en-GB" dirty="0">
                <a:hlinkClick r:id="rId2"/>
              </a:rPr>
              <a:t>https://support.google.com/analytics/answer/6367342?hl=en</a:t>
            </a:r>
            <a:endParaRPr lang="en-GB" dirty="0"/>
          </a:p>
          <a:p>
            <a:pPr lvl="1"/>
            <a:endParaRPr lang="en-GB" dirty="0"/>
          </a:p>
          <a:p>
            <a:r>
              <a:rPr lang="en-GB" dirty="0"/>
              <a:t>Learn through Analytics Training and Support</a:t>
            </a:r>
          </a:p>
          <a:p>
            <a:pPr lvl="1"/>
            <a:r>
              <a:rPr lang="en-GB" dirty="0">
                <a:hlinkClick r:id="rId3"/>
              </a:rPr>
              <a:t>https://support.google.com/analytics/answer/4553001?hl=en</a:t>
            </a:r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689350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SWOT and TOWS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2674" y="1600200"/>
            <a:ext cx="5658652" cy="3916363"/>
          </a:xfrm>
        </p:spPr>
      </p:pic>
    </p:spTree>
    <p:extLst>
      <p:ext uri="{BB962C8B-B14F-4D97-AF65-F5344CB8AC3E}">
        <p14:creationId xmlns:p14="http://schemas.microsoft.com/office/powerpoint/2010/main" val="116258977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By </a:t>
            </a:r>
            <a:r>
              <a:rPr lang="en-GB" dirty="0" err="1"/>
              <a:t>analyzing</a:t>
            </a:r>
            <a:r>
              <a:rPr lang="en-GB" dirty="0"/>
              <a:t> the </a:t>
            </a:r>
            <a:r>
              <a:rPr lang="en-GB" b="1" dirty="0"/>
              <a:t>external environment</a:t>
            </a:r>
            <a:r>
              <a:rPr lang="en-GB" dirty="0"/>
              <a:t> (threats and opportunities), and your </a:t>
            </a:r>
            <a:r>
              <a:rPr lang="en-GB" b="1" dirty="0"/>
              <a:t>internal environment </a:t>
            </a:r>
            <a:r>
              <a:rPr lang="en-GB" dirty="0"/>
              <a:t>(weaknesses and strengths) you can use these techniques to think about the strategy of your whole organization, a department or a team. </a:t>
            </a:r>
          </a:p>
          <a:p>
            <a:r>
              <a:rPr lang="en-GB" dirty="0"/>
              <a:t>You can also use them to think about a process, a marketing campaign, or even your own skills and experience.</a:t>
            </a:r>
          </a:p>
        </p:txBody>
      </p:sp>
    </p:spTree>
    <p:extLst>
      <p:ext uri="{BB962C8B-B14F-4D97-AF65-F5344CB8AC3E}">
        <p14:creationId xmlns:p14="http://schemas.microsoft.com/office/powerpoint/2010/main" val="221362573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only difference between TOWS and SWOT is that TOWS emphasizes the external environment whilst SWOT emphasizes the internal environment.</a:t>
            </a:r>
          </a:p>
        </p:txBody>
      </p:sp>
    </p:spTree>
    <p:extLst>
      <p:ext uri="{BB962C8B-B14F-4D97-AF65-F5344CB8AC3E}">
        <p14:creationId xmlns:p14="http://schemas.microsoft.com/office/powerpoint/2010/main" val="211656513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fontAlgn="base"/>
            <a:r>
              <a:rPr lang="en-GB" dirty="0"/>
              <a:t>For each combination of internal and external environmental factors, consider how you can use them to create good strategic options:</a:t>
            </a:r>
          </a:p>
          <a:p>
            <a:pPr fontAlgn="base"/>
            <a:r>
              <a:rPr lang="en-GB" dirty="0"/>
              <a:t>Strengths and Opportunities (SO) – How can you use your strengths to take advantage of these opportunities?</a:t>
            </a:r>
          </a:p>
          <a:p>
            <a:pPr fontAlgn="base"/>
            <a:r>
              <a:rPr lang="en-GB" dirty="0"/>
              <a:t>Strengths and Threats (ST) – How can you take advantage of your strengths to avoid real and potential threats?</a:t>
            </a:r>
          </a:p>
          <a:p>
            <a:pPr fontAlgn="base"/>
            <a:r>
              <a:rPr lang="en-GB" dirty="0"/>
              <a:t>Weaknesses and Opportunities (WO) – How can you use your opportunities to overcome the weaknesses you are experiencing?</a:t>
            </a:r>
          </a:p>
          <a:p>
            <a:pPr fontAlgn="base"/>
            <a:r>
              <a:rPr lang="en-GB" dirty="0"/>
              <a:t>Weaknesses and Threats (WT) – How can you minimize your weaknesses and avoid threats?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22653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BC1527E-1E04-4542-9FB3-C5D645A391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End of Unit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C1B32686-4BC0-C940-A954-717D6CC655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We looked at:</a:t>
            </a:r>
          </a:p>
          <a:p>
            <a:pPr lvl="1"/>
            <a:r>
              <a:rPr lang="en-US" dirty="0"/>
              <a:t>Digital Disruption</a:t>
            </a:r>
          </a:p>
          <a:p>
            <a:pPr lvl="2"/>
            <a:r>
              <a:rPr lang="en-US" dirty="0"/>
              <a:t>Looked at the strategic importance of the disruptive digital environment</a:t>
            </a:r>
          </a:p>
          <a:p>
            <a:pPr lvl="2"/>
            <a:r>
              <a:rPr lang="en-US" dirty="0"/>
              <a:t>Generate relevant insights into key emerging themes within the digital marketing environment.</a:t>
            </a:r>
          </a:p>
        </p:txBody>
      </p:sp>
    </p:spTree>
    <p:extLst>
      <p:ext uri="{BB962C8B-B14F-4D97-AF65-F5344CB8AC3E}">
        <p14:creationId xmlns:p14="http://schemas.microsoft.com/office/powerpoint/2010/main" val="2332462762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1473F90-BEEB-A44C-94A9-411FAF94C8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Unit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E5E4BAE2-50D6-6C43-A026-938B9ED9C6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Digital Planning:</a:t>
            </a:r>
          </a:p>
          <a:p>
            <a:r>
              <a:rPr lang="en-US" dirty="0"/>
              <a:t>Develop strategic recommendations in response to the needs to Acquire, Convert and Retain Customers</a:t>
            </a:r>
          </a:p>
          <a:p>
            <a:r>
              <a:rPr lang="en-US" dirty="0"/>
              <a:t>Develop an agile response to changing customer </a:t>
            </a:r>
            <a:r>
              <a:rPr lang="en-US" dirty="0" err="1"/>
              <a:t>behaviours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3864196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C0C6F66-F714-F244-BD21-9158DF1190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571A1B00-BF61-7347-882B-8556540010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Long term aim/plan</a:t>
            </a:r>
          </a:p>
        </p:txBody>
      </p:sp>
    </p:spTree>
    <p:extLst>
      <p:ext uri="{BB962C8B-B14F-4D97-AF65-F5344CB8AC3E}">
        <p14:creationId xmlns:p14="http://schemas.microsoft.com/office/powerpoint/2010/main" val="4207606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8987D49-BC14-6640-8975-9883B4DB97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SOSTAC Framework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460E6D05-9D7B-0448-9A55-46E6B2DC641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700808"/>
            <a:ext cx="4113525" cy="3916363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F1050AE0-60CD-424B-9FBE-A1DA4E69ECC4}"/>
              </a:ext>
            </a:extLst>
          </p:cNvPr>
          <p:cNvSpPr txBox="1"/>
          <p:nvPr/>
        </p:nvSpPr>
        <p:spPr>
          <a:xfrm>
            <a:off x="5436096" y="3284984"/>
            <a:ext cx="30243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Watch video: by author PR Smith</a:t>
            </a:r>
          </a:p>
          <a:p>
            <a:r>
              <a:rPr lang="en-US" dirty="0">
                <a:hlinkClick r:id="rId3"/>
              </a:rPr>
              <a:t>http://youtu.be/StYGaCeaRkQ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5574688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5A7D06C-C95B-8948-BB15-69A47C757D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3140C699-DA53-394B-94A7-F678E8544D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framework works for any strategy: Corporate; Channel….</a:t>
            </a:r>
          </a:p>
        </p:txBody>
      </p:sp>
    </p:spTree>
    <p:extLst>
      <p:ext uri="{BB962C8B-B14F-4D97-AF65-F5344CB8AC3E}">
        <p14:creationId xmlns:p14="http://schemas.microsoft.com/office/powerpoint/2010/main" val="2927277325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30F2EE0-A463-6445-91AE-56F0E88F75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Typical aims of a Digital Strategy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xmlns="" id="{8958AFF2-3D3C-0249-ABC1-1BE8F91E167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705923"/>
            <a:ext cx="8229600" cy="3704916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CB4DE54E-8F87-D64E-ADBE-D60044BC1FF2}"/>
              </a:ext>
            </a:extLst>
          </p:cNvPr>
          <p:cNvSpPr txBox="1"/>
          <p:nvPr/>
        </p:nvSpPr>
        <p:spPr>
          <a:xfrm>
            <a:off x="5724128" y="5373216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Chaffey &amp; Ellis-Chadwick 2016</a:t>
            </a:r>
          </a:p>
        </p:txBody>
      </p:sp>
    </p:spTree>
    <p:extLst>
      <p:ext uri="{BB962C8B-B14F-4D97-AF65-F5344CB8AC3E}">
        <p14:creationId xmlns:p14="http://schemas.microsoft.com/office/powerpoint/2010/main" val="3182394704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30F2EE0-A463-6445-91AE-56F0E88F75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Acquire, Convert and Retain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F9C012C2-B720-F343-BE15-5C9C597EE034}"/>
              </a:ext>
            </a:extLst>
          </p:cNvPr>
          <p:cNvSpPr txBox="1"/>
          <p:nvPr/>
        </p:nvSpPr>
        <p:spPr>
          <a:xfrm>
            <a:off x="-5890846" y="-307730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CB4DE54E-8F87-D64E-ADBE-D60044BC1FF2}"/>
              </a:ext>
            </a:extLst>
          </p:cNvPr>
          <p:cNvSpPr txBox="1"/>
          <p:nvPr/>
        </p:nvSpPr>
        <p:spPr>
          <a:xfrm>
            <a:off x="5724128" y="5373216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Chaffey &amp; Ellis-Chadwick 2016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xmlns="" id="{9F1BB03D-D597-6547-B48E-17557875B8B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659904"/>
            <a:ext cx="8229600" cy="3796955"/>
          </a:xfrm>
        </p:spPr>
      </p:pic>
    </p:spTree>
    <p:extLst>
      <p:ext uri="{BB962C8B-B14F-4D97-AF65-F5344CB8AC3E}">
        <p14:creationId xmlns:p14="http://schemas.microsoft.com/office/powerpoint/2010/main" val="2158964243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5A70B34-8648-3242-A5B4-A7861AFF3C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</a:t>
            </a:r>
            <a:r>
              <a:rPr lang="en-US" dirty="0" smtClean="0"/>
              <a:t>Community </a:t>
            </a:r>
            <a:r>
              <a:rPr lang="en-US" dirty="0"/>
              <a:t>Marketing?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B64286B3-2373-A74C-A385-C84E09043E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lvl="1" indent="0">
              <a:buNone/>
            </a:pPr>
            <a:endParaRPr lang="en-US" dirty="0" smtClean="0">
              <a:hlinkClick r:id="rId2"/>
            </a:endParaRPr>
          </a:p>
          <a:p>
            <a:pPr marL="514350" lvl="1" indent="0">
              <a:buNone/>
            </a:pPr>
            <a:r>
              <a:rPr lang="en-US" dirty="0" smtClean="0">
                <a:hlinkClick r:id="rId3"/>
              </a:rPr>
              <a:t>What is Community Marketing?</a:t>
            </a:r>
            <a:endParaRPr lang="en-US" dirty="0" smtClean="0">
              <a:hlinkClick r:id="rId2"/>
            </a:endParaRPr>
          </a:p>
          <a:p>
            <a:pPr marL="514350" lvl="1" indent="0">
              <a:buNone/>
            </a:pPr>
            <a:r>
              <a:rPr lang="en-US" dirty="0" smtClean="0">
                <a:hlinkClick r:id="rId4"/>
              </a:rPr>
              <a:t>Community Marketing 101</a:t>
            </a:r>
            <a:endParaRPr lang="en-US" dirty="0" smtClean="0">
              <a:hlinkClick r:id="rId2"/>
            </a:endParaRPr>
          </a:p>
          <a:p>
            <a:pPr marL="514350" lvl="1" indent="0">
              <a:buNone/>
            </a:pPr>
            <a:r>
              <a:rPr lang="en-US" dirty="0" smtClean="0">
                <a:hlinkClick r:id="rId2"/>
              </a:rPr>
              <a:t>Branded communities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141281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13659</TotalTime>
  <Words>956</Words>
  <Application>Microsoft Office PowerPoint</Application>
  <PresentationFormat>On-screen Show (4:3)</PresentationFormat>
  <Paragraphs>176</Paragraphs>
  <Slides>48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48</vt:i4>
      </vt:variant>
    </vt:vector>
  </HeadingPairs>
  <TitlesOfParts>
    <vt:vector size="59" baseType="lpstr">
      <vt:lpstr>ＭＳ Ｐゴシック</vt:lpstr>
      <vt:lpstr>Arial</vt:lpstr>
      <vt:lpstr>Arial Black</vt:lpstr>
      <vt:lpstr>Calibri</vt:lpstr>
      <vt:lpstr>Myriad Pro</vt:lpstr>
      <vt:lpstr>Poppins Light</vt:lpstr>
      <vt:lpstr>Poppins-ExtraBold</vt:lpstr>
      <vt:lpstr>Poppins-SemiBold</vt:lpstr>
      <vt:lpstr>Poppins-SemiBoldItalic</vt:lpstr>
      <vt:lpstr>Raleway</vt:lpstr>
      <vt:lpstr>20140311PresentationUWTSDTemplate</vt:lpstr>
      <vt:lpstr>Digital Strategy</vt:lpstr>
      <vt:lpstr>What is Marketing</vt:lpstr>
      <vt:lpstr>How can we do this digitally?</vt:lpstr>
      <vt:lpstr>Digital Marketing</vt:lpstr>
      <vt:lpstr>Marketing Mix (7P’s)</vt:lpstr>
      <vt:lpstr>Quick Recap</vt:lpstr>
      <vt:lpstr>Digital Disruption</vt:lpstr>
      <vt:lpstr>How can you spot emerging trends</vt:lpstr>
      <vt:lpstr>Internal capabilities</vt:lpstr>
      <vt:lpstr>Digital Marketing Resources</vt:lpstr>
      <vt:lpstr>“Mediocre marketers think in terms of campaigns. Great marketers think in terms of growth frameworks.”</vt:lpstr>
      <vt:lpstr>PowerPoint Presentation</vt:lpstr>
      <vt:lpstr>PowerPoint Presentation</vt:lpstr>
      <vt:lpstr>“In God we trust, all others bring data.”</vt:lpstr>
      <vt:lpstr>PowerPoint Presentation</vt:lpstr>
      <vt:lpstr>THREE LEVELS OF THE BUSINESS ENVIRONMENT</vt:lpstr>
      <vt:lpstr>Barriers to effective marketing</vt:lpstr>
      <vt:lpstr>Competitor Analysis</vt:lpstr>
      <vt:lpstr>How do you qualify who is your competitor?</vt:lpstr>
      <vt:lpstr>Competitors: Porter’s 5 Forces</vt:lpstr>
      <vt:lpstr>PowerPoint Presentation</vt:lpstr>
      <vt:lpstr>Competitor Benchmarking</vt:lpstr>
      <vt:lpstr>Benchmarking Competitors Content</vt:lpstr>
      <vt:lpstr>Competitor monitoring tools</vt:lpstr>
      <vt:lpstr>Key words</vt:lpstr>
      <vt:lpstr>Simplest way to monitor your Competitors?</vt:lpstr>
      <vt:lpstr>Suppliers</vt:lpstr>
      <vt:lpstr>Online marketing intermediaries</vt:lpstr>
      <vt:lpstr>New Channel structures</vt:lpstr>
      <vt:lpstr>Monitoring Existing Trends and their impact</vt:lpstr>
      <vt:lpstr>Google Trends</vt:lpstr>
      <vt:lpstr>Research</vt:lpstr>
      <vt:lpstr> Primary Data </vt:lpstr>
      <vt:lpstr>Secondary Data</vt:lpstr>
      <vt:lpstr>Data gathering and analysis using industry applications</vt:lpstr>
      <vt:lpstr>Google Analytics</vt:lpstr>
      <vt:lpstr>SWOT and TOWS</vt:lpstr>
      <vt:lpstr>PowerPoint Presentation</vt:lpstr>
      <vt:lpstr>PowerPoint Presentation</vt:lpstr>
      <vt:lpstr>PowerPoint Presentation</vt:lpstr>
      <vt:lpstr>End of Unit 1</vt:lpstr>
      <vt:lpstr>Unit 2</vt:lpstr>
      <vt:lpstr>What is Strategy</vt:lpstr>
      <vt:lpstr>SOSTAC Framework</vt:lpstr>
      <vt:lpstr>PowerPoint Presentation</vt:lpstr>
      <vt:lpstr>Typical aims of a Digital Strategy</vt:lpstr>
      <vt:lpstr>Acquire, Convert and Retain </vt:lpstr>
      <vt:lpstr>What is Community Marketing?</vt:lpstr>
    </vt:vector>
  </TitlesOfParts>
  <Company>Microsoft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Benyon, Caroline</dc:creator>
  <cp:lastModifiedBy>Thomas, Christopher (Business)</cp:lastModifiedBy>
  <cp:revision>361</cp:revision>
  <cp:lastPrinted>2016-02-08T18:19:33Z</cp:lastPrinted>
  <dcterms:created xsi:type="dcterms:W3CDTF">2015-05-19T15:55:27Z</dcterms:created>
  <dcterms:modified xsi:type="dcterms:W3CDTF">2019-10-09T15:44:45Z</dcterms:modified>
</cp:coreProperties>
</file>