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9" r:id="rId4"/>
    <p:sldId id="260" r:id="rId5"/>
    <p:sldId id="263" r:id="rId6"/>
    <p:sldId id="261" r:id="rId7"/>
    <p:sldId id="269" r:id="rId8"/>
    <p:sldId id="273" r:id="rId9"/>
    <p:sldId id="270" r:id="rId10"/>
    <p:sldId id="271" r:id="rId11"/>
    <p:sldId id="274" r:id="rId12"/>
    <p:sldId id="272" r:id="rId13"/>
  </p:sldIdLst>
  <p:sldSz cx="18288000" cy="10287000"/>
  <p:notesSz cx="6858000" cy="9144000"/>
  <p:embeddedFontLst>
    <p:embeddedFont>
      <p:font typeface="Antonio Bold" panose="020B0604020202020204" charset="0"/>
      <p:regular r:id="rId15"/>
    </p:embeddedFont>
    <p:embeddedFont>
      <p:font typeface="Calibri" panose="020F0502020204030204" pitchFamily="34" charset="0"/>
      <p:regular r:id="rId16"/>
      <p:bold r:id="rId17"/>
      <p:italic r:id="rId18"/>
      <p:boldItalic r:id="rId19"/>
    </p:embeddedFont>
    <p:embeddedFont>
      <p:font typeface="Open Sauce" panose="020B0604020202020204" charset="0"/>
      <p:regular r:id="rId20"/>
    </p:embeddedFont>
    <p:embeddedFont>
      <p:font typeface="Open Sauce Bold"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48B281"/>
    <a:srgbClr val="5D9C57"/>
    <a:srgbClr val="469A31"/>
    <a:srgbClr val="3AC0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517" autoAdjust="0"/>
  </p:normalViewPr>
  <p:slideViewPr>
    <p:cSldViewPr>
      <p:cViewPr varScale="1">
        <p:scale>
          <a:sx n="43" d="100"/>
          <a:sy n="43" d="100"/>
        </p:scale>
        <p:origin x="6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82B4C8-C87F-48FF-972B-E3EEE7D3221D}"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3C6AFBC7-9DA9-4A6B-991A-A964EA3ED9BE}">
      <dgm:prSet custT="1"/>
      <dgm:spPr>
        <a:solidFill>
          <a:srgbClr val="48B281"/>
        </a:solidFill>
      </dgm:spPr>
      <dgm:t>
        <a:bodyPr/>
        <a:lstStyle/>
        <a:p>
          <a:pPr rtl="0"/>
          <a:r>
            <a:rPr lang="en-GB" sz="1800" b="0" dirty="0"/>
            <a:t>The franchise is a healthy fast-casual cafe concept with convenient, healthy takeaway food sold to time-starved urban clientele (Osaili et al., 2023).</a:t>
          </a:r>
          <a:endParaRPr lang="en-US" sz="1800" b="0" dirty="0"/>
        </a:p>
      </dgm:t>
    </dgm:pt>
    <dgm:pt modelId="{BF997CC4-DA15-42B2-BABB-0799F3C309A9}" type="parTrans" cxnId="{1AC2C9B3-6CD3-4543-B7AC-6C798910A735}">
      <dgm:prSet/>
      <dgm:spPr/>
      <dgm:t>
        <a:bodyPr/>
        <a:lstStyle/>
        <a:p>
          <a:endParaRPr lang="en-US"/>
        </a:p>
      </dgm:t>
    </dgm:pt>
    <dgm:pt modelId="{445A7132-70A4-473F-AA21-841A45ACBD3E}" type="sibTrans" cxnId="{1AC2C9B3-6CD3-4543-B7AC-6C798910A735}">
      <dgm:prSet/>
      <dgm:spPr/>
      <dgm:t>
        <a:bodyPr/>
        <a:lstStyle/>
        <a:p>
          <a:endParaRPr lang="en-US"/>
        </a:p>
      </dgm:t>
    </dgm:pt>
    <dgm:pt modelId="{04568AA5-D3D0-4DEB-9A15-716CC75540B3}">
      <dgm:prSet/>
      <dgm:spPr>
        <a:solidFill>
          <a:srgbClr val="48B281"/>
        </a:solidFill>
      </dgm:spPr>
      <dgm:t>
        <a:bodyPr/>
        <a:lstStyle/>
        <a:p>
          <a:pPr rtl="0"/>
          <a:r>
            <a:rPr lang="en-GB" dirty="0"/>
            <a:t>Integrates fast-service concept with healthy nutrition and meals based on contemporary lifestyle and nutrition-related issues (Halloran et al., 2022)</a:t>
          </a:r>
          <a:endParaRPr lang="en-US" dirty="0"/>
        </a:p>
      </dgm:t>
    </dgm:pt>
    <dgm:pt modelId="{A9A322AD-6AA7-4109-A829-8829C82C5CF0}" type="parTrans" cxnId="{471E9867-99DE-48BF-BFD7-A87FE1FA7A2A}">
      <dgm:prSet/>
      <dgm:spPr/>
      <dgm:t>
        <a:bodyPr/>
        <a:lstStyle/>
        <a:p>
          <a:endParaRPr lang="en-US"/>
        </a:p>
      </dgm:t>
    </dgm:pt>
    <dgm:pt modelId="{400DBBBE-88BC-4342-9B13-3A05C968FDA8}" type="sibTrans" cxnId="{471E9867-99DE-48BF-BFD7-A87FE1FA7A2A}">
      <dgm:prSet/>
      <dgm:spPr/>
      <dgm:t>
        <a:bodyPr/>
        <a:lstStyle/>
        <a:p>
          <a:endParaRPr lang="en-US"/>
        </a:p>
      </dgm:t>
    </dgm:pt>
    <dgm:pt modelId="{AEDE2860-62AD-442D-90C4-CAC79E1B614E}">
      <dgm:prSet/>
      <dgm:spPr>
        <a:solidFill>
          <a:srgbClr val="48B281"/>
        </a:solidFill>
      </dgm:spPr>
      <dgm:t>
        <a:bodyPr/>
        <a:lstStyle/>
        <a:p>
          <a:pPr rtl="0"/>
          <a:r>
            <a:rPr lang="en-GB" dirty="0"/>
            <a:t>Reacts to the growing consumer preference in the fast growing takeaway food sector, in favour of healthier products (House of Commons Library, 2026).</a:t>
          </a:r>
          <a:endParaRPr lang="en-US" dirty="0"/>
        </a:p>
      </dgm:t>
    </dgm:pt>
    <dgm:pt modelId="{07E9B773-C403-4DDF-9E98-3F4E99B90F2B}" type="parTrans" cxnId="{4378A18B-5A47-43F5-874A-BA8E394195B7}">
      <dgm:prSet/>
      <dgm:spPr/>
      <dgm:t>
        <a:bodyPr/>
        <a:lstStyle/>
        <a:p>
          <a:endParaRPr lang="en-US"/>
        </a:p>
      </dgm:t>
    </dgm:pt>
    <dgm:pt modelId="{3A83BB6A-36DB-47DE-AFED-BBFEE60B2AD6}" type="sibTrans" cxnId="{4378A18B-5A47-43F5-874A-BA8E394195B7}">
      <dgm:prSet/>
      <dgm:spPr/>
      <dgm:t>
        <a:bodyPr/>
        <a:lstStyle/>
        <a:p>
          <a:endParaRPr lang="en-US"/>
        </a:p>
      </dgm:t>
    </dgm:pt>
    <dgm:pt modelId="{2592A0B5-0AA0-4419-81DE-A93D5CFDBFC5}">
      <dgm:prSet/>
      <dgm:spPr>
        <a:solidFill>
          <a:srgbClr val="48B281"/>
        </a:solidFill>
      </dgm:spPr>
      <dgm:t>
        <a:bodyPr/>
        <a:lstStyle/>
        <a:p>
          <a:pPr rtl="0"/>
          <a:r>
            <a:rPr lang="en-GB" dirty="0"/>
            <a:t>Cheap healthier food selections based on professionals and students who do not have enough time to cook meals (Kotler et al., 2021).</a:t>
          </a:r>
          <a:endParaRPr lang="en-US" dirty="0"/>
        </a:p>
      </dgm:t>
    </dgm:pt>
    <dgm:pt modelId="{0F6245B0-F8AE-48CE-9374-E57A37455F42}" type="parTrans" cxnId="{1D0A697B-AAD2-4FD4-8565-65C85AE295E6}">
      <dgm:prSet/>
      <dgm:spPr/>
      <dgm:t>
        <a:bodyPr/>
        <a:lstStyle/>
        <a:p>
          <a:endParaRPr lang="en-US"/>
        </a:p>
      </dgm:t>
    </dgm:pt>
    <dgm:pt modelId="{67E05FEF-8B96-4ACC-A4E1-E92FB6FD86E4}" type="sibTrans" cxnId="{1D0A697B-AAD2-4FD4-8565-65C85AE295E6}">
      <dgm:prSet/>
      <dgm:spPr/>
      <dgm:t>
        <a:bodyPr/>
        <a:lstStyle/>
        <a:p>
          <a:endParaRPr lang="en-US"/>
        </a:p>
      </dgm:t>
    </dgm:pt>
    <dgm:pt modelId="{84BECDBA-5151-4EA3-8620-E4611181590A}" type="pres">
      <dgm:prSet presAssocID="{2582B4C8-C87F-48FF-972B-E3EEE7D3221D}" presName="CompostProcess" presStyleCnt="0">
        <dgm:presLayoutVars>
          <dgm:dir/>
          <dgm:resizeHandles val="exact"/>
        </dgm:presLayoutVars>
      </dgm:prSet>
      <dgm:spPr/>
    </dgm:pt>
    <dgm:pt modelId="{8D75F9EC-30F7-47DE-865F-29BDE1B91130}" type="pres">
      <dgm:prSet presAssocID="{2582B4C8-C87F-48FF-972B-E3EEE7D3221D}" presName="arrow" presStyleLbl="bgShp" presStyleIdx="0" presStyleCnt="1"/>
      <dgm:spPr>
        <a:solidFill>
          <a:srgbClr val="FFFFFF"/>
        </a:solidFill>
      </dgm:spPr>
    </dgm:pt>
    <dgm:pt modelId="{F0BB8FF1-F191-462D-875D-A417500F4D7B}" type="pres">
      <dgm:prSet presAssocID="{2582B4C8-C87F-48FF-972B-E3EEE7D3221D}" presName="linearProcess" presStyleCnt="0"/>
      <dgm:spPr/>
    </dgm:pt>
    <dgm:pt modelId="{02350C6D-1EC2-4FC0-8D78-475D4517FCEF}" type="pres">
      <dgm:prSet presAssocID="{3C6AFBC7-9DA9-4A6B-991A-A964EA3ED9BE}" presName="textNode" presStyleLbl="node1" presStyleIdx="0" presStyleCnt="4">
        <dgm:presLayoutVars>
          <dgm:bulletEnabled val="1"/>
        </dgm:presLayoutVars>
      </dgm:prSet>
      <dgm:spPr/>
    </dgm:pt>
    <dgm:pt modelId="{9CEA2E53-DD9E-49A4-A659-03DF81DD28B8}" type="pres">
      <dgm:prSet presAssocID="{445A7132-70A4-473F-AA21-841A45ACBD3E}" presName="sibTrans" presStyleCnt="0"/>
      <dgm:spPr/>
    </dgm:pt>
    <dgm:pt modelId="{BC05741D-DB05-433D-BC48-67D7C7C8D197}" type="pres">
      <dgm:prSet presAssocID="{04568AA5-D3D0-4DEB-9A15-716CC75540B3}" presName="textNode" presStyleLbl="node1" presStyleIdx="1" presStyleCnt="4">
        <dgm:presLayoutVars>
          <dgm:bulletEnabled val="1"/>
        </dgm:presLayoutVars>
      </dgm:prSet>
      <dgm:spPr/>
    </dgm:pt>
    <dgm:pt modelId="{E88ADCFB-B928-4411-A8B2-782363E05214}" type="pres">
      <dgm:prSet presAssocID="{400DBBBE-88BC-4342-9B13-3A05C968FDA8}" presName="sibTrans" presStyleCnt="0"/>
      <dgm:spPr/>
    </dgm:pt>
    <dgm:pt modelId="{29241533-B0A5-4D6A-9E7D-1298C4F21B88}" type="pres">
      <dgm:prSet presAssocID="{AEDE2860-62AD-442D-90C4-CAC79E1B614E}" presName="textNode" presStyleLbl="node1" presStyleIdx="2" presStyleCnt="4">
        <dgm:presLayoutVars>
          <dgm:bulletEnabled val="1"/>
        </dgm:presLayoutVars>
      </dgm:prSet>
      <dgm:spPr/>
    </dgm:pt>
    <dgm:pt modelId="{F590BD65-1D8B-494F-8EB8-CB7EE137658A}" type="pres">
      <dgm:prSet presAssocID="{3A83BB6A-36DB-47DE-AFED-BBFEE60B2AD6}" presName="sibTrans" presStyleCnt="0"/>
      <dgm:spPr/>
    </dgm:pt>
    <dgm:pt modelId="{10DC1564-B998-47D9-89B9-51638EB5E3C6}" type="pres">
      <dgm:prSet presAssocID="{2592A0B5-0AA0-4419-81DE-A93D5CFDBFC5}" presName="textNode" presStyleLbl="node1" presStyleIdx="3" presStyleCnt="4">
        <dgm:presLayoutVars>
          <dgm:bulletEnabled val="1"/>
        </dgm:presLayoutVars>
      </dgm:prSet>
      <dgm:spPr/>
    </dgm:pt>
  </dgm:ptLst>
  <dgm:cxnLst>
    <dgm:cxn modelId="{471E9867-99DE-48BF-BFD7-A87FE1FA7A2A}" srcId="{2582B4C8-C87F-48FF-972B-E3EEE7D3221D}" destId="{04568AA5-D3D0-4DEB-9A15-716CC75540B3}" srcOrd="1" destOrd="0" parTransId="{A9A322AD-6AA7-4109-A829-8829C82C5CF0}" sibTransId="{400DBBBE-88BC-4342-9B13-3A05C968FDA8}"/>
    <dgm:cxn modelId="{1D0A697B-AAD2-4FD4-8565-65C85AE295E6}" srcId="{2582B4C8-C87F-48FF-972B-E3EEE7D3221D}" destId="{2592A0B5-0AA0-4419-81DE-A93D5CFDBFC5}" srcOrd="3" destOrd="0" parTransId="{0F6245B0-F8AE-48CE-9374-E57A37455F42}" sibTransId="{67E05FEF-8B96-4ACC-A4E1-E92FB6FD86E4}"/>
    <dgm:cxn modelId="{16340E85-FF98-4E42-8ECE-23579022D534}" type="presOf" srcId="{AEDE2860-62AD-442D-90C4-CAC79E1B614E}" destId="{29241533-B0A5-4D6A-9E7D-1298C4F21B88}" srcOrd="0" destOrd="0" presId="urn:microsoft.com/office/officeart/2005/8/layout/hProcess9"/>
    <dgm:cxn modelId="{4378A18B-5A47-43F5-874A-BA8E394195B7}" srcId="{2582B4C8-C87F-48FF-972B-E3EEE7D3221D}" destId="{AEDE2860-62AD-442D-90C4-CAC79E1B614E}" srcOrd="2" destOrd="0" parTransId="{07E9B773-C403-4DDF-9E98-3F4E99B90F2B}" sibTransId="{3A83BB6A-36DB-47DE-AFED-BBFEE60B2AD6}"/>
    <dgm:cxn modelId="{1AC2C9B3-6CD3-4543-B7AC-6C798910A735}" srcId="{2582B4C8-C87F-48FF-972B-E3EEE7D3221D}" destId="{3C6AFBC7-9DA9-4A6B-991A-A964EA3ED9BE}" srcOrd="0" destOrd="0" parTransId="{BF997CC4-DA15-42B2-BABB-0799F3C309A9}" sibTransId="{445A7132-70A4-473F-AA21-841A45ACBD3E}"/>
    <dgm:cxn modelId="{A2DAE2CA-91AB-4A09-858B-2F51A6FE10D1}" type="presOf" srcId="{04568AA5-D3D0-4DEB-9A15-716CC75540B3}" destId="{BC05741D-DB05-433D-BC48-67D7C7C8D197}" srcOrd="0" destOrd="0" presId="urn:microsoft.com/office/officeart/2005/8/layout/hProcess9"/>
    <dgm:cxn modelId="{7771F5D9-590C-48CA-9138-088380C3B4DD}" type="presOf" srcId="{2592A0B5-0AA0-4419-81DE-A93D5CFDBFC5}" destId="{10DC1564-B998-47D9-89B9-51638EB5E3C6}" srcOrd="0" destOrd="0" presId="urn:microsoft.com/office/officeart/2005/8/layout/hProcess9"/>
    <dgm:cxn modelId="{D2917BE1-B236-40C8-8F42-CE25763DE1F5}" type="presOf" srcId="{2582B4C8-C87F-48FF-972B-E3EEE7D3221D}" destId="{84BECDBA-5151-4EA3-8620-E4611181590A}" srcOrd="0" destOrd="0" presId="urn:microsoft.com/office/officeart/2005/8/layout/hProcess9"/>
    <dgm:cxn modelId="{9F2770EC-E407-4951-85CC-9BCA869F4EFE}" type="presOf" srcId="{3C6AFBC7-9DA9-4A6B-991A-A964EA3ED9BE}" destId="{02350C6D-1EC2-4FC0-8D78-475D4517FCEF}" srcOrd="0" destOrd="0" presId="urn:microsoft.com/office/officeart/2005/8/layout/hProcess9"/>
    <dgm:cxn modelId="{42A7CB9A-A6B6-49DD-A8C0-E76092E05D56}" type="presParOf" srcId="{84BECDBA-5151-4EA3-8620-E4611181590A}" destId="{8D75F9EC-30F7-47DE-865F-29BDE1B91130}" srcOrd="0" destOrd="0" presId="urn:microsoft.com/office/officeart/2005/8/layout/hProcess9"/>
    <dgm:cxn modelId="{F1A4DE89-4529-4C86-A79C-F6E0EB893B33}" type="presParOf" srcId="{84BECDBA-5151-4EA3-8620-E4611181590A}" destId="{F0BB8FF1-F191-462D-875D-A417500F4D7B}" srcOrd="1" destOrd="0" presId="urn:microsoft.com/office/officeart/2005/8/layout/hProcess9"/>
    <dgm:cxn modelId="{BB9E0AF2-5C8D-4D8D-8076-950FD0C61E03}" type="presParOf" srcId="{F0BB8FF1-F191-462D-875D-A417500F4D7B}" destId="{02350C6D-1EC2-4FC0-8D78-475D4517FCEF}" srcOrd="0" destOrd="0" presId="urn:microsoft.com/office/officeart/2005/8/layout/hProcess9"/>
    <dgm:cxn modelId="{65CAAB33-3D44-4251-B54D-92CE3914704B}" type="presParOf" srcId="{F0BB8FF1-F191-462D-875D-A417500F4D7B}" destId="{9CEA2E53-DD9E-49A4-A659-03DF81DD28B8}" srcOrd="1" destOrd="0" presId="urn:microsoft.com/office/officeart/2005/8/layout/hProcess9"/>
    <dgm:cxn modelId="{CA114A1F-EEB3-4515-998E-A180D0A5B37E}" type="presParOf" srcId="{F0BB8FF1-F191-462D-875D-A417500F4D7B}" destId="{BC05741D-DB05-433D-BC48-67D7C7C8D197}" srcOrd="2" destOrd="0" presId="urn:microsoft.com/office/officeart/2005/8/layout/hProcess9"/>
    <dgm:cxn modelId="{5B2350B4-CC2A-4FDE-B519-5ED6BCA7BBEA}" type="presParOf" srcId="{F0BB8FF1-F191-462D-875D-A417500F4D7B}" destId="{E88ADCFB-B928-4411-A8B2-782363E05214}" srcOrd="3" destOrd="0" presId="urn:microsoft.com/office/officeart/2005/8/layout/hProcess9"/>
    <dgm:cxn modelId="{B45D54C6-53F6-4BF0-B065-A51CBF903389}" type="presParOf" srcId="{F0BB8FF1-F191-462D-875D-A417500F4D7B}" destId="{29241533-B0A5-4D6A-9E7D-1298C4F21B88}" srcOrd="4" destOrd="0" presId="urn:microsoft.com/office/officeart/2005/8/layout/hProcess9"/>
    <dgm:cxn modelId="{2937103A-909F-4233-B872-16B7C5B74AF6}" type="presParOf" srcId="{F0BB8FF1-F191-462D-875D-A417500F4D7B}" destId="{F590BD65-1D8B-494F-8EB8-CB7EE137658A}" srcOrd="5" destOrd="0" presId="urn:microsoft.com/office/officeart/2005/8/layout/hProcess9"/>
    <dgm:cxn modelId="{18EDC6BA-0D38-46A0-8215-B7CB37D775E8}" type="presParOf" srcId="{F0BB8FF1-F191-462D-875D-A417500F4D7B}" destId="{10DC1564-B998-47D9-89B9-51638EB5E3C6}"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D67E82-6168-41B3-8206-7E3B5A930809}"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13F60236-66DE-4B4B-9C88-024EC5AD5533}">
      <dgm:prSet/>
      <dgm:spPr/>
      <dgm:t>
        <a:bodyPr/>
        <a:lstStyle/>
        <a:p>
          <a:pPr rtl="0"/>
          <a:r>
            <a:rPr lang="en-GB" dirty="0"/>
            <a:t>Meal bowls made of protein (lean protein and vegetables) and grains aimed at promoting healthy and balanced diets (Osaili et al., 2023).</a:t>
          </a:r>
          <a:endParaRPr lang="en-US" dirty="0"/>
        </a:p>
      </dgm:t>
    </dgm:pt>
    <dgm:pt modelId="{1040C236-F5EA-4BEC-A6E6-4CF853A2721D}" type="parTrans" cxnId="{4136DC51-E1FF-4435-A4FD-7874598FCC85}">
      <dgm:prSet/>
      <dgm:spPr/>
      <dgm:t>
        <a:bodyPr/>
        <a:lstStyle/>
        <a:p>
          <a:endParaRPr lang="en-US"/>
        </a:p>
      </dgm:t>
    </dgm:pt>
    <dgm:pt modelId="{C6D8AAB9-D1A7-4FA2-A03C-025681A6B112}" type="sibTrans" cxnId="{4136DC51-E1FF-4435-A4FD-7874598FCC85}">
      <dgm:prSet/>
      <dgm:spPr/>
      <dgm:t>
        <a:bodyPr/>
        <a:lstStyle/>
        <a:p>
          <a:endParaRPr lang="en-US"/>
        </a:p>
      </dgm:t>
    </dgm:pt>
    <dgm:pt modelId="{131548C1-4821-4329-8481-CD211215B14B}">
      <dgm:prSet/>
      <dgm:spPr/>
      <dgm:t>
        <a:bodyPr/>
        <a:lstStyle/>
        <a:p>
          <a:pPr rtl="0"/>
          <a:r>
            <a:rPr lang="en-GB" dirty="0"/>
            <a:t>New salads made with local vegetable products and natural salads in compliance with the increasing needs of healthy meals (Herrmann et al., 2022).</a:t>
          </a:r>
          <a:endParaRPr lang="en-US" dirty="0"/>
        </a:p>
      </dgm:t>
    </dgm:pt>
    <dgm:pt modelId="{88BB99F0-7507-495B-870D-AB750849456A}" type="parTrans" cxnId="{20ED5AB8-1C75-431A-A08E-25BF0970A313}">
      <dgm:prSet/>
      <dgm:spPr/>
      <dgm:t>
        <a:bodyPr/>
        <a:lstStyle/>
        <a:p>
          <a:endParaRPr lang="en-US"/>
        </a:p>
      </dgm:t>
    </dgm:pt>
    <dgm:pt modelId="{AB1177BF-41E2-4D50-8E5A-0D4906996A6E}" type="sibTrans" cxnId="{20ED5AB8-1C75-431A-A08E-25BF0970A313}">
      <dgm:prSet/>
      <dgm:spPr/>
      <dgm:t>
        <a:bodyPr/>
        <a:lstStyle/>
        <a:p>
          <a:endParaRPr lang="en-US"/>
        </a:p>
      </dgm:t>
    </dgm:pt>
    <dgm:pt modelId="{840D0411-9C33-4067-AACD-4F43D47C0BB7}">
      <dgm:prSet/>
      <dgm:spPr/>
      <dgm:t>
        <a:bodyPr/>
        <a:lstStyle/>
        <a:p>
          <a:pPr rtl="0"/>
          <a:r>
            <a:rPr lang="en-GB" dirty="0"/>
            <a:t>The Smoothies and the natural fruit juices with vitamins and energy that complement the theme of healthy foods at the cafe (Brewer and Sebby, 2021).</a:t>
          </a:r>
          <a:endParaRPr lang="en-US" dirty="0"/>
        </a:p>
      </dgm:t>
    </dgm:pt>
    <dgm:pt modelId="{EF77CF86-D393-4093-A404-5B64E7FB6A65}" type="parTrans" cxnId="{4A44A370-5188-405F-8785-3D21E2A393E0}">
      <dgm:prSet/>
      <dgm:spPr/>
      <dgm:t>
        <a:bodyPr/>
        <a:lstStyle/>
        <a:p>
          <a:endParaRPr lang="en-US"/>
        </a:p>
      </dgm:t>
    </dgm:pt>
    <dgm:pt modelId="{18479A50-59B7-4B6E-80E5-76E6227F8771}" type="sibTrans" cxnId="{4A44A370-5188-405F-8785-3D21E2A393E0}">
      <dgm:prSet/>
      <dgm:spPr/>
      <dgm:t>
        <a:bodyPr/>
        <a:lstStyle/>
        <a:p>
          <a:endParaRPr lang="en-US"/>
        </a:p>
      </dgm:t>
    </dgm:pt>
    <dgm:pt modelId="{6B612CFF-2408-413D-A673-8CB1458783E7}">
      <dgm:prSet/>
      <dgm:spPr/>
      <dgm:t>
        <a:bodyPr/>
        <a:lstStyle/>
        <a:p>
          <a:pPr rtl="0"/>
          <a:r>
            <a:rPr lang="en-GB" dirty="0"/>
            <a:t>All-customisable dishes in which a customer can pick their ingredients depending on health and nutrition needs (Eu and Sameeha, 2021).</a:t>
          </a:r>
          <a:endParaRPr lang="en-US" dirty="0"/>
        </a:p>
      </dgm:t>
    </dgm:pt>
    <dgm:pt modelId="{10BED041-CAB9-4F32-8CB2-4018C1AAE3E7}" type="parTrans" cxnId="{984C7BD5-5C22-49BC-A810-D7304A0BE3D8}">
      <dgm:prSet/>
      <dgm:spPr/>
      <dgm:t>
        <a:bodyPr/>
        <a:lstStyle/>
        <a:p>
          <a:endParaRPr lang="en-US"/>
        </a:p>
      </dgm:t>
    </dgm:pt>
    <dgm:pt modelId="{AC0E7547-C851-4D81-AA88-F09623D6BF09}" type="sibTrans" cxnId="{984C7BD5-5C22-49BC-A810-D7304A0BE3D8}">
      <dgm:prSet/>
      <dgm:spPr/>
      <dgm:t>
        <a:bodyPr/>
        <a:lstStyle/>
        <a:p>
          <a:endParaRPr lang="en-US"/>
        </a:p>
      </dgm:t>
    </dgm:pt>
    <dgm:pt modelId="{9DA54B7B-CD78-40A0-AFC1-CA920ABD2759}" type="pres">
      <dgm:prSet presAssocID="{19D67E82-6168-41B3-8206-7E3B5A930809}" presName="Name0" presStyleCnt="0">
        <dgm:presLayoutVars>
          <dgm:dir/>
          <dgm:animLvl val="lvl"/>
          <dgm:resizeHandles val="exact"/>
        </dgm:presLayoutVars>
      </dgm:prSet>
      <dgm:spPr/>
    </dgm:pt>
    <dgm:pt modelId="{05FCB300-584A-4740-9217-562F5ECD39CD}" type="pres">
      <dgm:prSet presAssocID="{13F60236-66DE-4B4B-9C88-024EC5AD5533}" presName="linNode" presStyleCnt="0"/>
      <dgm:spPr/>
    </dgm:pt>
    <dgm:pt modelId="{A7D3C3CE-9D7D-467F-81D6-BBD3C057559A}" type="pres">
      <dgm:prSet presAssocID="{13F60236-66DE-4B4B-9C88-024EC5AD5533}" presName="parentText" presStyleLbl="node1" presStyleIdx="0" presStyleCnt="4" custScaleX="149606">
        <dgm:presLayoutVars>
          <dgm:chMax val="1"/>
          <dgm:bulletEnabled val="1"/>
        </dgm:presLayoutVars>
      </dgm:prSet>
      <dgm:spPr/>
    </dgm:pt>
    <dgm:pt modelId="{A7660C30-C2FB-4646-8D78-233142240DAC}" type="pres">
      <dgm:prSet presAssocID="{C6D8AAB9-D1A7-4FA2-A03C-025681A6B112}" presName="sp" presStyleCnt="0"/>
      <dgm:spPr/>
    </dgm:pt>
    <dgm:pt modelId="{B512B051-CE29-4554-835B-21511C7DDF3D}" type="pres">
      <dgm:prSet presAssocID="{131548C1-4821-4329-8481-CD211215B14B}" presName="linNode" presStyleCnt="0"/>
      <dgm:spPr/>
    </dgm:pt>
    <dgm:pt modelId="{26B849A8-AC88-4C11-B7ED-8F62787B0CF3}" type="pres">
      <dgm:prSet presAssocID="{131548C1-4821-4329-8481-CD211215B14B}" presName="parentText" presStyleLbl="node1" presStyleIdx="1" presStyleCnt="4" custScaleX="150763">
        <dgm:presLayoutVars>
          <dgm:chMax val="1"/>
          <dgm:bulletEnabled val="1"/>
        </dgm:presLayoutVars>
      </dgm:prSet>
      <dgm:spPr/>
    </dgm:pt>
    <dgm:pt modelId="{65A7F38A-9ED9-4AB6-8E25-F4F5F110353E}" type="pres">
      <dgm:prSet presAssocID="{AB1177BF-41E2-4D50-8E5A-0D4906996A6E}" presName="sp" presStyleCnt="0"/>
      <dgm:spPr/>
    </dgm:pt>
    <dgm:pt modelId="{6FA9B53D-ACA8-4D56-B716-4401971FEBB7}" type="pres">
      <dgm:prSet presAssocID="{840D0411-9C33-4067-AACD-4F43D47C0BB7}" presName="linNode" presStyleCnt="0"/>
      <dgm:spPr/>
    </dgm:pt>
    <dgm:pt modelId="{010A84E5-7E1A-42F6-87DE-CEAEBBB55D94}" type="pres">
      <dgm:prSet presAssocID="{840D0411-9C33-4067-AACD-4F43D47C0BB7}" presName="parentText" presStyleLbl="node1" presStyleIdx="2" presStyleCnt="4" custScaleX="151919">
        <dgm:presLayoutVars>
          <dgm:chMax val="1"/>
          <dgm:bulletEnabled val="1"/>
        </dgm:presLayoutVars>
      </dgm:prSet>
      <dgm:spPr/>
    </dgm:pt>
    <dgm:pt modelId="{2A6D4784-8E90-46B8-ACEE-115A73378D1A}" type="pres">
      <dgm:prSet presAssocID="{18479A50-59B7-4B6E-80E5-76E6227F8771}" presName="sp" presStyleCnt="0"/>
      <dgm:spPr/>
    </dgm:pt>
    <dgm:pt modelId="{B70FF1DF-DAF0-4CED-BDBB-A48C6E3CCCA5}" type="pres">
      <dgm:prSet presAssocID="{6B612CFF-2408-413D-A673-8CB1458783E7}" presName="linNode" presStyleCnt="0"/>
      <dgm:spPr/>
    </dgm:pt>
    <dgm:pt modelId="{68613105-6841-4E0A-ACEF-E9907F55990C}" type="pres">
      <dgm:prSet presAssocID="{6B612CFF-2408-413D-A673-8CB1458783E7}" presName="parentText" presStyleLbl="node1" presStyleIdx="3" presStyleCnt="4" custScaleX="152537">
        <dgm:presLayoutVars>
          <dgm:chMax val="1"/>
          <dgm:bulletEnabled val="1"/>
        </dgm:presLayoutVars>
      </dgm:prSet>
      <dgm:spPr/>
    </dgm:pt>
  </dgm:ptLst>
  <dgm:cxnLst>
    <dgm:cxn modelId="{0E23D032-118F-4A35-A291-BFFF1D443167}" type="presOf" srcId="{131548C1-4821-4329-8481-CD211215B14B}" destId="{26B849A8-AC88-4C11-B7ED-8F62787B0CF3}" srcOrd="0" destOrd="0" presId="urn:microsoft.com/office/officeart/2005/8/layout/vList5"/>
    <dgm:cxn modelId="{22B43F5F-D9F0-4EA8-984F-5DE238C999AD}" type="presOf" srcId="{13F60236-66DE-4B4B-9C88-024EC5AD5533}" destId="{A7D3C3CE-9D7D-467F-81D6-BBD3C057559A}" srcOrd="0" destOrd="0" presId="urn:microsoft.com/office/officeart/2005/8/layout/vList5"/>
    <dgm:cxn modelId="{4A44A370-5188-405F-8785-3D21E2A393E0}" srcId="{19D67E82-6168-41B3-8206-7E3B5A930809}" destId="{840D0411-9C33-4067-AACD-4F43D47C0BB7}" srcOrd="2" destOrd="0" parTransId="{EF77CF86-D393-4093-A404-5B64E7FB6A65}" sibTransId="{18479A50-59B7-4B6E-80E5-76E6227F8771}"/>
    <dgm:cxn modelId="{4136DC51-E1FF-4435-A4FD-7874598FCC85}" srcId="{19D67E82-6168-41B3-8206-7E3B5A930809}" destId="{13F60236-66DE-4B4B-9C88-024EC5AD5533}" srcOrd="0" destOrd="0" parTransId="{1040C236-F5EA-4BEC-A6E6-4CF853A2721D}" sibTransId="{C6D8AAB9-D1A7-4FA2-A03C-025681A6B112}"/>
    <dgm:cxn modelId="{20ED5AB8-1C75-431A-A08E-25BF0970A313}" srcId="{19D67E82-6168-41B3-8206-7E3B5A930809}" destId="{131548C1-4821-4329-8481-CD211215B14B}" srcOrd="1" destOrd="0" parTransId="{88BB99F0-7507-495B-870D-AB750849456A}" sibTransId="{AB1177BF-41E2-4D50-8E5A-0D4906996A6E}"/>
    <dgm:cxn modelId="{5B5470BC-A733-4573-843D-199C4849102F}" type="presOf" srcId="{19D67E82-6168-41B3-8206-7E3B5A930809}" destId="{9DA54B7B-CD78-40A0-AFC1-CA920ABD2759}" srcOrd="0" destOrd="0" presId="urn:microsoft.com/office/officeart/2005/8/layout/vList5"/>
    <dgm:cxn modelId="{9F7253D3-87F9-48DA-9BD4-021AC190DF70}" type="presOf" srcId="{840D0411-9C33-4067-AACD-4F43D47C0BB7}" destId="{010A84E5-7E1A-42F6-87DE-CEAEBBB55D94}" srcOrd="0" destOrd="0" presId="urn:microsoft.com/office/officeart/2005/8/layout/vList5"/>
    <dgm:cxn modelId="{984C7BD5-5C22-49BC-A810-D7304A0BE3D8}" srcId="{19D67E82-6168-41B3-8206-7E3B5A930809}" destId="{6B612CFF-2408-413D-A673-8CB1458783E7}" srcOrd="3" destOrd="0" parTransId="{10BED041-CAB9-4F32-8CB2-4018C1AAE3E7}" sibTransId="{AC0E7547-C851-4D81-AA88-F09623D6BF09}"/>
    <dgm:cxn modelId="{B9669BEB-8B08-4B16-A959-E89394D1AD28}" type="presOf" srcId="{6B612CFF-2408-413D-A673-8CB1458783E7}" destId="{68613105-6841-4E0A-ACEF-E9907F55990C}" srcOrd="0" destOrd="0" presId="urn:microsoft.com/office/officeart/2005/8/layout/vList5"/>
    <dgm:cxn modelId="{17CA224C-1DE7-419C-A618-06DA32441B27}" type="presParOf" srcId="{9DA54B7B-CD78-40A0-AFC1-CA920ABD2759}" destId="{05FCB300-584A-4740-9217-562F5ECD39CD}" srcOrd="0" destOrd="0" presId="urn:microsoft.com/office/officeart/2005/8/layout/vList5"/>
    <dgm:cxn modelId="{1A4E28C7-9A72-4CB0-A6D4-54002D8298B9}" type="presParOf" srcId="{05FCB300-584A-4740-9217-562F5ECD39CD}" destId="{A7D3C3CE-9D7D-467F-81D6-BBD3C057559A}" srcOrd="0" destOrd="0" presId="urn:microsoft.com/office/officeart/2005/8/layout/vList5"/>
    <dgm:cxn modelId="{E7981C9E-18D2-4255-B320-D15768D13E46}" type="presParOf" srcId="{9DA54B7B-CD78-40A0-AFC1-CA920ABD2759}" destId="{A7660C30-C2FB-4646-8D78-233142240DAC}" srcOrd="1" destOrd="0" presId="urn:microsoft.com/office/officeart/2005/8/layout/vList5"/>
    <dgm:cxn modelId="{83F25274-3D63-415D-ABE2-45C0C2DB762D}" type="presParOf" srcId="{9DA54B7B-CD78-40A0-AFC1-CA920ABD2759}" destId="{B512B051-CE29-4554-835B-21511C7DDF3D}" srcOrd="2" destOrd="0" presId="urn:microsoft.com/office/officeart/2005/8/layout/vList5"/>
    <dgm:cxn modelId="{80C66CA5-C85D-45EA-8441-E3582A8615D3}" type="presParOf" srcId="{B512B051-CE29-4554-835B-21511C7DDF3D}" destId="{26B849A8-AC88-4C11-B7ED-8F62787B0CF3}" srcOrd="0" destOrd="0" presId="urn:microsoft.com/office/officeart/2005/8/layout/vList5"/>
    <dgm:cxn modelId="{F437AA5E-1603-426F-99CE-3B7A1AC1BAED}" type="presParOf" srcId="{9DA54B7B-CD78-40A0-AFC1-CA920ABD2759}" destId="{65A7F38A-9ED9-4AB6-8E25-F4F5F110353E}" srcOrd="3" destOrd="0" presId="urn:microsoft.com/office/officeart/2005/8/layout/vList5"/>
    <dgm:cxn modelId="{AF2A5C1B-A014-4A28-895B-2F309DDD79D0}" type="presParOf" srcId="{9DA54B7B-CD78-40A0-AFC1-CA920ABD2759}" destId="{6FA9B53D-ACA8-4D56-B716-4401971FEBB7}" srcOrd="4" destOrd="0" presId="urn:microsoft.com/office/officeart/2005/8/layout/vList5"/>
    <dgm:cxn modelId="{4C6E3E1E-74D9-403C-AB85-CFF570CB2EF7}" type="presParOf" srcId="{6FA9B53D-ACA8-4D56-B716-4401971FEBB7}" destId="{010A84E5-7E1A-42F6-87DE-CEAEBBB55D94}" srcOrd="0" destOrd="0" presId="urn:microsoft.com/office/officeart/2005/8/layout/vList5"/>
    <dgm:cxn modelId="{8F60F731-42A0-4820-8113-232239C248C8}" type="presParOf" srcId="{9DA54B7B-CD78-40A0-AFC1-CA920ABD2759}" destId="{2A6D4784-8E90-46B8-ACEE-115A73378D1A}" srcOrd="5" destOrd="0" presId="urn:microsoft.com/office/officeart/2005/8/layout/vList5"/>
    <dgm:cxn modelId="{6B2126D2-31D2-4380-9B18-1BFB000D27F8}" type="presParOf" srcId="{9DA54B7B-CD78-40A0-AFC1-CA920ABD2759}" destId="{B70FF1DF-DAF0-4CED-BDBB-A48C6E3CCCA5}" srcOrd="6" destOrd="0" presId="urn:microsoft.com/office/officeart/2005/8/layout/vList5"/>
    <dgm:cxn modelId="{8D7A9AEE-AEF0-4351-ADAA-36090158BCE0}" type="presParOf" srcId="{B70FF1DF-DAF0-4CED-BDBB-A48C6E3CCCA5}" destId="{68613105-6841-4E0A-ACEF-E9907F55990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AD6204-4499-465C-9194-6ED0A9A5890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7E2B316-D46D-4C4B-802D-39A56F184C9F}">
      <dgm:prSet/>
      <dgm:spPr>
        <a:solidFill>
          <a:srgbClr val="48B281"/>
        </a:solidFill>
      </dgm:spPr>
      <dgm:t>
        <a:bodyPr/>
        <a:lstStyle/>
        <a:p>
          <a:pPr rtl="0"/>
          <a:r>
            <a:rPr lang="en-GB" dirty="0"/>
            <a:t>Young workers in need of fast and healthy food when there are many shifts in large cities (Kotler et al., 2021).</a:t>
          </a:r>
          <a:endParaRPr lang="en-US" dirty="0"/>
        </a:p>
      </dgm:t>
    </dgm:pt>
    <dgm:pt modelId="{B6900D18-4D65-4876-BAD7-8850F2172EDD}" type="parTrans" cxnId="{4C706F98-DA7F-4CD5-8A92-5DED475121D4}">
      <dgm:prSet/>
      <dgm:spPr/>
      <dgm:t>
        <a:bodyPr/>
        <a:lstStyle/>
        <a:p>
          <a:endParaRPr lang="en-US"/>
        </a:p>
      </dgm:t>
    </dgm:pt>
    <dgm:pt modelId="{D0A4CCAB-D3B7-4383-ABCA-E0BF486D78D0}" type="sibTrans" cxnId="{4C706F98-DA7F-4CD5-8A92-5DED475121D4}">
      <dgm:prSet/>
      <dgm:spPr/>
      <dgm:t>
        <a:bodyPr/>
        <a:lstStyle/>
        <a:p>
          <a:endParaRPr lang="en-US"/>
        </a:p>
      </dgm:t>
    </dgm:pt>
    <dgm:pt modelId="{730AB99D-7B6A-487A-97D7-586C890E54AD}">
      <dgm:prSet/>
      <dgm:spPr>
        <a:solidFill>
          <a:srgbClr val="48B281"/>
        </a:solidFill>
      </dgm:spPr>
      <dgm:t>
        <a:bodyPr/>
        <a:lstStyle/>
        <a:p>
          <a:pPr rtl="0"/>
          <a:r>
            <a:rPr lang="en-GB" dirty="0"/>
            <a:t>College students in need of affordable and convenient takeaway meals and juggle college life (Eu and Sameeha, 2021).</a:t>
          </a:r>
          <a:endParaRPr lang="en-US" dirty="0"/>
        </a:p>
      </dgm:t>
    </dgm:pt>
    <dgm:pt modelId="{868C9E47-0BF3-48CA-9288-FF01AD9D734B}" type="parTrans" cxnId="{129AF80E-8830-44E7-A6F8-4C0F4512936D}">
      <dgm:prSet/>
      <dgm:spPr/>
      <dgm:t>
        <a:bodyPr/>
        <a:lstStyle/>
        <a:p>
          <a:endParaRPr lang="en-US"/>
        </a:p>
      </dgm:t>
    </dgm:pt>
    <dgm:pt modelId="{00972B75-E878-461D-ADCE-66D00CEF86D2}" type="sibTrans" cxnId="{129AF80E-8830-44E7-A6F8-4C0F4512936D}">
      <dgm:prSet/>
      <dgm:spPr/>
      <dgm:t>
        <a:bodyPr/>
        <a:lstStyle/>
        <a:p>
          <a:endParaRPr lang="en-US"/>
        </a:p>
      </dgm:t>
    </dgm:pt>
    <dgm:pt modelId="{5472CC6C-E283-49C1-BEB6-5E5385891203}">
      <dgm:prSet/>
      <dgm:spPr>
        <a:solidFill>
          <a:srgbClr val="48B281"/>
        </a:solidFill>
      </dgm:spPr>
      <dgm:t>
        <a:bodyPr/>
        <a:lstStyle/>
        <a:p>
          <a:pPr rtl="0"/>
          <a:r>
            <a:rPr lang="en-GB" dirty="0"/>
            <a:t>Conscious customers about their health and well-being that prefer balancing their diets and eating healthy foods when ordering at restaurants (Osaili et al., 2023).</a:t>
          </a:r>
          <a:endParaRPr lang="en-US" dirty="0"/>
        </a:p>
      </dgm:t>
    </dgm:pt>
    <dgm:pt modelId="{216A0C81-D1BA-4BC2-B057-2128AEF0D3A8}" type="parTrans" cxnId="{DC5BBFEB-DC8F-4E45-8C29-2A6A92F394DE}">
      <dgm:prSet/>
      <dgm:spPr/>
      <dgm:t>
        <a:bodyPr/>
        <a:lstStyle/>
        <a:p>
          <a:endParaRPr lang="en-US"/>
        </a:p>
      </dgm:t>
    </dgm:pt>
    <dgm:pt modelId="{535852BA-E052-40CE-A900-0B1B7BA5C289}" type="sibTrans" cxnId="{DC5BBFEB-DC8F-4E45-8C29-2A6A92F394DE}">
      <dgm:prSet/>
      <dgm:spPr/>
      <dgm:t>
        <a:bodyPr/>
        <a:lstStyle/>
        <a:p>
          <a:endParaRPr lang="en-US"/>
        </a:p>
      </dgm:t>
    </dgm:pt>
    <dgm:pt modelId="{A650E06B-6444-4E05-B580-DF57A10C1B57}">
      <dgm:prSet/>
      <dgm:spPr>
        <a:solidFill>
          <a:srgbClr val="48B281"/>
        </a:solidFill>
      </dgm:spPr>
      <dgm:t>
        <a:bodyPr/>
        <a:lstStyle/>
        <a:p>
          <a:pPr rtl="0"/>
          <a:r>
            <a:rPr lang="en-GB" dirty="0"/>
            <a:t>City populations that use digital platforms to order food via mob delivery applications on a regular basis (Liu and Li, 2023).</a:t>
          </a:r>
          <a:endParaRPr lang="en-US" dirty="0"/>
        </a:p>
      </dgm:t>
    </dgm:pt>
    <dgm:pt modelId="{5D68C657-9F19-42CD-9391-E529DEA9CAF4}" type="parTrans" cxnId="{80D511C3-65D4-43D1-85F3-D086699310B5}">
      <dgm:prSet/>
      <dgm:spPr/>
      <dgm:t>
        <a:bodyPr/>
        <a:lstStyle/>
        <a:p>
          <a:endParaRPr lang="en-US"/>
        </a:p>
      </dgm:t>
    </dgm:pt>
    <dgm:pt modelId="{F947C837-0068-48D6-8D9E-B039F5A11B96}" type="sibTrans" cxnId="{80D511C3-65D4-43D1-85F3-D086699310B5}">
      <dgm:prSet/>
      <dgm:spPr/>
      <dgm:t>
        <a:bodyPr/>
        <a:lstStyle/>
        <a:p>
          <a:endParaRPr lang="en-US"/>
        </a:p>
      </dgm:t>
    </dgm:pt>
    <dgm:pt modelId="{04367D91-F92F-4FC6-852B-DE319B718304}" type="pres">
      <dgm:prSet presAssocID="{8AAD6204-4499-465C-9194-6ED0A9A58908}" presName="diagram" presStyleCnt="0">
        <dgm:presLayoutVars>
          <dgm:dir/>
          <dgm:resizeHandles val="exact"/>
        </dgm:presLayoutVars>
      </dgm:prSet>
      <dgm:spPr/>
    </dgm:pt>
    <dgm:pt modelId="{B3D81899-E5EF-4FC7-93F3-2EFBE70ECE0F}" type="pres">
      <dgm:prSet presAssocID="{A7E2B316-D46D-4C4B-802D-39A56F184C9F}" presName="node" presStyleLbl="node1" presStyleIdx="0" presStyleCnt="4">
        <dgm:presLayoutVars>
          <dgm:bulletEnabled val="1"/>
        </dgm:presLayoutVars>
      </dgm:prSet>
      <dgm:spPr/>
    </dgm:pt>
    <dgm:pt modelId="{A1107255-64DE-4D5D-AD2E-3D9F5D932C33}" type="pres">
      <dgm:prSet presAssocID="{D0A4CCAB-D3B7-4383-ABCA-E0BF486D78D0}" presName="sibTrans" presStyleCnt="0"/>
      <dgm:spPr/>
    </dgm:pt>
    <dgm:pt modelId="{4B517898-FDFB-487B-A210-A6830D2D74DD}" type="pres">
      <dgm:prSet presAssocID="{730AB99D-7B6A-487A-97D7-586C890E54AD}" presName="node" presStyleLbl="node1" presStyleIdx="1" presStyleCnt="4">
        <dgm:presLayoutVars>
          <dgm:bulletEnabled val="1"/>
        </dgm:presLayoutVars>
      </dgm:prSet>
      <dgm:spPr/>
    </dgm:pt>
    <dgm:pt modelId="{47663B23-E10C-46E1-85F2-E99E181D8FE0}" type="pres">
      <dgm:prSet presAssocID="{00972B75-E878-461D-ADCE-66D00CEF86D2}" presName="sibTrans" presStyleCnt="0"/>
      <dgm:spPr/>
    </dgm:pt>
    <dgm:pt modelId="{C0823AEB-687A-4BD7-8216-2A322498C6B3}" type="pres">
      <dgm:prSet presAssocID="{5472CC6C-E283-49C1-BEB6-5E5385891203}" presName="node" presStyleLbl="node1" presStyleIdx="2" presStyleCnt="4">
        <dgm:presLayoutVars>
          <dgm:bulletEnabled val="1"/>
        </dgm:presLayoutVars>
      </dgm:prSet>
      <dgm:spPr/>
    </dgm:pt>
    <dgm:pt modelId="{6841BC41-0DBC-498D-BC38-099E93841C50}" type="pres">
      <dgm:prSet presAssocID="{535852BA-E052-40CE-A900-0B1B7BA5C289}" presName="sibTrans" presStyleCnt="0"/>
      <dgm:spPr/>
    </dgm:pt>
    <dgm:pt modelId="{031C34FC-456E-4C38-AF53-0EFFFEADACA8}" type="pres">
      <dgm:prSet presAssocID="{A650E06B-6444-4E05-B580-DF57A10C1B57}" presName="node" presStyleLbl="node1" presStyleIdx="3" presStyleCnt="4">
        <dgm:presLayoutVars>
          <dgm:bulletEnabled val="1"/>
        </dgm:presLayoutVars>
      </dgm:prSet>
      <dgm:spPr/>
    </dgm:pt>
  </dgm:ptLst>
  <dgm:cxnLst>
    <dgm:cxn modelId="{129AF80E-8830-44E7-A6F8-4C0F4512936D}" srcId="{8AAD6204-4499-465C-9194-6ED0A9A58908}" destId="{730AB99D-7B6A-487A-97D7-586C890E54AD}" srcOrd="1" destOrd="0" parTransId="{868C9E47-0BF3-48CA-9288-FF01AD9D734B}" sibTransId="{00972B75-E878-461D-ADCE-66D00CEF86D2}"/>
    <dgm:cxn modelId="{68136014-3DEF-4BAA-9B06-D83E2D89ADD1}" type="presOf" srcId="{730AB99D-7B6A-487A-97D7-586C890E54AD}" destId="{4B517898-FDFB-487B-A210-A6830D2D74DD}" srcOrd="0" destOrd="0" presId="urn:microsoft.com/office/officeart/2005/8/layout/default"/>
    <dgm:cxn modelId="{A326154A-B8F4-46B8-8E31-2D94A38ECE2F}" type="presOf" srcId="{A7E2B316-D46D-4C4B-802D-39A56F184C9F}" destId="{B3D81899-E5EF-4FC7-93F3-2EFBE70ECE0F}" srcOrd="0" destOrd="0" presId="urn:microsoft.com/office/officeart/2005/8/layout/default"/>
    <dgm:cxn modelId="{A05DBC58-0C4B-4662-B9E2-A766242D228D}" type="presOf" srcId="{5472CC6C-E283-49C1-BEB6-5E5385891203}" destId="{C0823AEB-687A-4BD7-8216-2A322498C6B3}" srcOrd="0" destOrd="0" presId="urn:microsoft.com/office/officeart/2005/8/layout/default"/>
    <dgm:cxn modelId="{4C706F98-DA7F-4CD5-8A92-5DED475121D4}" srcId="{8AAD6204-4499-465C-9194-6ED0A9A58908}" destId="{A7E2B316-D46D-4C4B-802D-39A56F184C9F}" srcOrd="0" destOrd="0" parTransId="{B6900D18-4D65-4876-BAD7-8850F2172EDD}" sibTransId="{D0A4CCAB-D3B7-4383-ABCA-E0BF486D78D0}"/>
    <dgm:cxn modelId="{AA947DAC-C628-4B33-B0F1-E7279FD9D62A}" type="presOf" srcId="{A650E06B-6444-4E05-B580-DF57A10C1B57}" destId="{031C34FC-456E-4C38-AF53-0EFFFEADACA8}" srcOrd="0" destOrd="0" presId="urn:microsoft.com/office/officeart/2005/8/layout/default"/>
    <dgm:cxn modelId="{80D511C3-65D4-43D1-85F3-D086699310B5}" srcId="{8AAD6204-4499-465C-9194-6ED0A9A58908}" destId="{A650E06B-6444-4E05-B580-DF57A10C1B57}" srcOrd="3" destOrd="0" parTransId="{5D68C657-9F19-42CD-9391-E529DEA9CAF4}" sibTransId="{F947C837-0068-48D6-8D9E-B039F5A11B96}"/>
    <dgm:cxn modelId="{DC5BBFEB-DC8F-4E45-8C29-2A6A92F394DE}" srcId="{8AAD6204-4499-465C-9194-6ED0A9A58908}" destId="{5472CC6C-E283-49C1-BEB6-5E5385891203}" srcOrd="2" destOrd="0" parTransId="{216A0C81-D1BA-4BC2-B057-2128AEF0D3A8}" sibTransId="{535852BA-E052-40CE-A900-0B1B7BA5C289}"/>
    <dgm:cxn modelId="{BA42BAEC-52F5-48B3-A2D6-B5C466E37C41}" type="presOf" srcId="{8AAD6204-4499-465C-9194-6ED0A9A58908}" destId="{04367D91-F92F-4FC6-852B-DE319B718304}" srcOrd="0" destOrd="0" presId="urn:microsoft.com/office/officeart/2005/8/layout/default"/>
    <dgm:cxn modelId="{A56BAFCF-E44C-4346-8436-89EBF064A39C}" type="presParOf" srcId="{04367D91-F92F-4FC6-852B-DE319B718304}" destId="{B3D81899-E5EF-4FC7-93F3-2EFBE70ECE0F}" srcOrd="0" destOrd="0" presId="urn:microsoft.com/office/officeart/2005/8/layout/default"/>
    <dgm:cxn modelId="{550EA421-FF68-42B4-868B-23DB1FD41A22}" type="presParOf" srcId="{04367D91-F92F-4FC6-852B-DE319B718304}" destId="{A1107255-64DE-4D5D-AD2E-3D9F5D932C33}" srcOrd="1" destOrd="0" presId="urn:microsoft.com/office/officeart/2005/8/layout/default"/>
    <dgm:cxn modelId="{8F1CDC93-49E3-4606-AB01-0034A011579A}" type="presParOf" srcId="{04367D91-F92F-4FC6-852B-DE319B718304}" destId="{4B517898-FDFB-487B-A210-A6830D2D74DD}" srcOrd="2" destOrd="0" presId="urn:microsoft.com/office/officeart/2005/8/layout/default"/>
    <dgm:cxn modelId="{A77C0CB5-18A2-4C03-8281-D2766A54196D}" type="presParOf" srcId="{04367D91-F92F-4FC6-852B-DE319B718304}" destId="{47663B23-E10C-46E1-85F2-E99E181D8FE0}" srcOrd="3" destOrd="0" presId="urn:microsoft.com/office/officeart/2005/8/layout/default"/>
    <dgm:cxn modelId="{40ED198E-E1EE-4146-856A-DF32278C16DC}" type="presParOf" srcId="{04367D91-F92F-4FC6-852B-DE319B718304}" destId="{C0823AEB-687A-4BD7-8216-2A322498C6B3}" srcOrd="4" destOrd="0" presId="urn:microsoft.com/office/officeart/2005/8/layout/default"/>
    <dgm:cxn modelId="{2DB2C361-534D-4EF2-9B0D-E282F93E08CA}" type="presParOf" srcId="{04367D91-F92F-4FC6-852B-DE319B718304}" destId="{6841BC41-0DBC-498D-BC38-099E93841C50}" srcOrd="5" destOrd="0" presId="urn:microsoft.com/office/officeart/2005/8/layout/default"/>
    <dgm:cxn modelId="{033027AA-F87A-4FA8-9C9E-7DEF7C420136}" type="presParOf" srcId="{04367D91-F92F-4FC6-852B-DE319B718304}" destId="{031C34FC-456E-4C38-AF53-0EFFFEADACA8}" srcOrd="6" destOrd="0" presId="urn:microsoft.com/office/officeart/2005/8/layout/default"/>
  </dgm:cxnLst>
  <dgm:bg>
    <a:solidFill>
      <a:srgbClr val="FFFFFF"/>
    </a:solidFill>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A2FAD2B9-1870-4D76-98B1-E2CBEBB325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021B0F3-5FC0-427C-81CF-D36C40247809}">
      <dgm:prSet/>
      <dgm:spPr>
        <a:solidFill>
          <a:srgbClr val="FFFFFF"/>
        </a:solidFill>
      </dgm:spPr>
      <dgm:t>
        <a:bodyPr/>
        <a:lstStyle/>
        <a:p>
          <a:pPr rtl="0"/>
          <a:r>
            <a:rPr lang="en-GB" dirty="0">
              <a:solidFill>
                <a:srgbClr val="48B281"/>
              </a:solidFill>
            </a:rPr>
            <a:t>Social media marketing to advertise menu items and interact with the consumers in the urban setting (Londoño-Giraldo et al., 2024).</a:t>
          </a:r>
          <a:endParaRPr lang="en-US" dirty="0">
            <a:solidFill>
              <a:srgbClr val="48B281"/>
            </a:solidFill>
          </a:endParaRPr>
        </a:p>
      </dgm:t>
    </dgm:pt>
    <dgm:pt modelId="{EBBE9BF1-CB81-4F4A-8719-E56DA7F05457}" type="parTrans" cxnId="{CC224A7D-ED9F-4E99-B8E7-9FCBB9771A92}">
      <dgm:prSet/>
      <dgm:spPr/>
      <dgm:t>
        <a:bodyPr/>
        <a:lstStyle/>
        <a:p>
          <a:endParaRPr lang="en-US"/>
        </a:p>
      </dgm:t>
    </dgm:pt>
    <dgm:pt modelId="{321AB439-A5C0-4549-AD2A-412CEA4582ED}" type="sibTrans" cxnId="{CC224A7D-ED9F-4E99-B8E7-9FCBB9771A92}">
      <dgm:prSet/>
      <dgm:spPr/>
      <dgm:t>
        <a:bodyPr/>
        <a:lstStyle/>
        <a:p>
          <a:endParaRPr lang="en-US"/>
        </a:p>
      </dgm:t>
    </dgm:pt>
    <dgm:pt modelId="{2FA7BD55-37C5-49EE-AE2C-565C701E75CD}">
      <dgm:prSet/>
      <dgm:spPr>
        <a:solidFill>
          <a:srgbClr val="FFFFFF"/>
        </a:solidFill>
      </dgm:spPr>
      <dgm:t>
        <a:bodyPr/>
        <a:lstStyle/>
        <a:p>
          <a:pPr rtl="0"/>
          <a:r>
            <a:rPr lang="en-GB" dirty="0">
              <a:solidFill>
                <a:srgbClr val="48B281"/>
              </a:solidFill>
            </a:rPr>
            <a:t>Cooperation with food delivery options that open up the customer base and raise the number of restaurants on the search engine (Liu and Li, 2023).</a:t>
          </a:r>
          <a:endParaRPr lang="en-US" dirty="0">
            <a:solidFill>
              <a:srgbClr val="48B281"/>
            </a:solidFill>
          </a:endParaRPr>
        </a:p>
      </dgm:t>
    </dgm:pt>
    <dgm:pt modelId="{69DD3961-5363-40AB-8AFA-49294E3AB983}" type="parTrans" cxnId="{80805B68-FE4B-474E-BF67-60EDE715419A}">
      <dgm:prSet/>
      <dgm:spPr/>
      <dgm:t>
        <a:bodyPr/>
        <a:lstStyle/>
        <a:p>
          <a:endParaRPr lang="en-US"/>
        </a:p>
      </dgm:t>
    </dgm:pt>
    <dgm:pt modelId="{C78DB01D-086B-49C2-BEDC-5193EF37B3ED}" type="sibTrans" cxnId="{80805B68-FE4B-474E-BF67-60EDE715419A}">
      <dgm:prSet/>
      <dgm:spPr/>
      <dgm:t>
        <a:bodyPr/>
        <a:lstStyle/>
        <a:p>
          <a:endParaRPr lang="en-US"/>
        </a:p>
      </dgm:t>
    </dgm:pt>
    <dgm:pt modelId="{98C594F9-6FA8-42D2-BF94-319BEFC9DA51}">
      <dgm:prSet/>
      <dgm:spPr>
        <a:solidFill>
          <a:srgbClr val="FFFFFF"/>
        </a:solidFill>
      </dgm:spPr>
      <dgm:t>
        <a:bodyPr/>
        <a:lstStyle/>
        <a:p>
          <a:pPr rtl="0"/>
          <a:r>
            <a:rPr lang="en-GB" dirty="0">
              <a:solidFill>
                <a:srgbClr val="48B281"/>
              </a:solidFill>
            </a:rPr>
            <a:t>The reward of loyalty with the subsequent purchasing and durable relationships with a customer (Chaffey and Ellis-Chadwick, 2022).</a:t>
          </a:r>
          <a:endParaRPr lang="en-US" dirty="0">
            <a:solidFill>
              <a:srgbClr val="48B281"/>
            </a:solidFill>
          </a:endParaRPr>
        </a:p>
      </dgm:t>
    </dgm:pt>
    <dgm:pt modelId="{52E3BD9B-3F51-409B-BD8F-0D6C7B89D95A}" type="parTrans" cxnId="{963E3D60-CE0F-492C-A2FC-3F9A3B69995C}">
      <dgm:prSet/>
      <dgm:spPr/>
      <dgm:t>
        <a:bodyPr/>
        <a:lstStyle/>
        <a:p>
          <a:endParaRPr lang="en-US"/>
        </a:p>
      </dgm:t>
    </dgm:pt>
    <dgm:pt modelId="{2373F655-6F21-4B3F-8D03-203DACAF9C53}" type="sibTrans" cxnId="{963E3D60-CE0F-492C-A2FC-3F9A3B69995C}">
      <dgm:prSet/>
      <dgm:spPr/>
      <dgm:t>
        <a:bodyPr/>
        <a:lstStyle/>
        <a:p>
          <a:endParaRPr lang="en-US"/>
        </a:p>
      </dgm:t>
    </dgm:pt>
    <dgm:pt modelId="{ED3D3EF6-10B0-4784-BDAA-CF0853963102}">
      <dgm:prSet/>
      <dgm:spPr>
        <a:solidFill>
          <a:srgbClr val="FFFFFF"/>
        </a:solidFill>
      </dgm:spPr>
      <dgm:t>
        <a:bodyPr/>
        <a:lstStyle/>
        <a:p>
          <a:pPr rtl="0"/>
          <a:r>
            <a:rPr lang="en-GB" dirty="0">
              <a:solidFill>
                <a:srgbClr val="48B281"/>
              </a:solidFill>
            </a:rPr>
            <a:t>Well-developed brand name with emphasis on the use of healthy products, balanced diets to stand out against other traditional fast-food rivals (Kotler et al., 2021)</a:t>
          </a:r>
          <a:endParaRPr lang="en-US" dirty="0">
            <a:solidFill>
              <a:srgbClr val="48B281"/>
            </a:solidFill>
          </a:endParaRPr>
        </a:p>
      </dgm:t>
    </dgm:pt>
    <dgm:pt modelId="{BA972C7D-0B74-41A5-84CF-DE057CC55487}" type="parTrans" cxnId="{77DBC240-99B2-4662-BC61-3430D810461F}">
      <dgm:prSet/>
      <dgm:spPr/>
      <dgm:t>
        <a:bodyPr/>
        <a:lstStyle/>
        <a:p>
          <a:endParaRPr lang="en-US"/>
        </a:p>
      </dgm:t>
    </dgm:pt>
    <dgm:pt modelId="{CE31E3A5-0B0E-4C95-A06D-A606842FD164}" type="sibTrans" cxnId="{77DBC240-99B2-4662-BC61-3430D810461F}">
      <dgm:prSet/>
      <dgm:spPr/>
      <dgm:t>
        <a:bodyPr/>
        <a:lstStyle/>
        <a:p>
          <a:endParaRPr lang="en-US"/>
        </a:p>
      </dgm:t>
    </dgm:pt>
    <dgm:pt modelId="{B382A27A-BCDF-4B01-8115-E0C88B0FD850}" type="pres">
      <dgm:prSet presAssocID="{A2FAD2B9-1870-4D76-98B1-E2CBEBB325AA}" presName="linear" presStyleCnt="0">
        <dgm:presLayoutVars>
          <dgm:animLvl val="lvl"/>
          <dgm:resizeHandles val="exact"/>
        </dgm:presLayoutVars>
      </dgm:prSet>
      <dgm:spPr/>
    </dgm:pt>
    <dgm:pt modelId="{CF31B0A4-82A0-46D4-B7EF-2C4421417A78}" type="pres">
      <dgm:prSet presAssocID="{5021B0F3-5FC0-427C-81CF-D36C40247809}" presName="parentText" presStyleLbl="node1" presStyleIdx="0" presStyleCnt="4">
        <dgm:presLayoutVars>
          <dgm:chMax val="0"/>
          <dgm:bulletEnabled val="1"/>
        </dgm:presLayoutVars>
      </dgm:prSet>
      <dgm:spPr/>
    </dgm:pt>
    <dgm:pt modelId="{0D815B67-F9EA-4243-93CB-979FD8967A7F}" type="pres">
      <dgm:prSet presAssocID="{321AB439-A5C0-4549-AD2A-412CEA4582ED}" presName="spacer" presStyleCnt="0"/>
      <dgm:spPr/>
    </dgm:pt>
    <dgm:pt modelId="{994A5967-5B37-4422-8420-74A89D61A950}" type="pres">
      <dgm:prSet presAssocID="{2FA7BD55-37C5-49EE-AE2C-565C701E75CD}" presName="parentText" presStyleLbl="node1" presStyleIdx="1" presStyleCnt="4">
        <dgm:presLayoutVars>
          <dgm:chMax val="0"/>
          <dgm:bulletEnabled val="1"/>
        </dgm:presLayoutVars>
      </dgm:prSet>
      <dgm:spPr/>
    </dgm:pt>
    <dgm:pt modelId="{42D650FD-13CC-4B31-834A-50A8D4D952C9}" type="pres">
      <dgm:prSet presAssocID="{C78DB01D-086B-49C2-BEDC-5193EF37B3ED}" presName="spacer" presStyleCnt="0"/>
      <dgm:spPr/>
    </dgm:pt>
    <dgm:pt modelId="{9862AA21-5161-4DB2-9B5F-64961946EF27}" type="pres">
      <dgm:prSet presAssocID="{98C594F9-6FA8-42D2-BF94-319BEFC9DA51}" presName="parentText" presStyleLbl="node1" presStyleIdx="2" presStyleCnt="4">
        <dgm:presLayoutVars>
          <dgm:chMax val="0"/>
          <dgm:bulletEnabled val="1"/>
        </dgm:presLayoutVars>
      </dgm:prSet>
      <dgm:spPr/>
    </dgm:pt>
    <dgm:pt modelId="{D7A8C6F3-A9EC-4925-800B-CE774D9E4A68}" type="pres">
      <dgm:prSet presAssocID="{2373F655-6F21-4B3F-8D03-203DACAF9C53}" presName="spacer" presStyleCnt="0"/>
      <dgm:spPr/>
    </dgm:pt>
    <dgm:pt modelId="{3CF157B5-4D04-439E-8952-7A6E9C143C70}" type="pres">
      <dgm:prSet presAssocID="{ED3D3EF6-10B0-4784-BDAA-CF0853963102}" presName="parentText" presStyleLbl="node1" presStyleIdx="3" presStyleCnt="4">
        <dgm:presLayoutVars>
          <dgm:chMax val="0"/>
          <dgm:bulletEnabled val="1"/>
        </dgm:presLayoutVars>
      </dgm:prSet>
      <dgm:spPr/>
    </dgm:pt>
  </dgm:ptLst>
  <dgm:cxnLst>
    <dgm:cxn modelId="{77DBC240-99B2-4662-BC61-3430D810461F}" srcId="{A2FAD2B9-1870-4D76-98B1-E2CBEBB325AA}" destId="{ED3D3EF6-10B0-4784-BDAA-CF0853963102}" srcOrd="3" destOrd="0" parTransId="{BA972C7D-0B74-41A5-84CF-DE057CC55487}" sibTransId="{CE31E3A5-0B0E-4C95-A06D-A606842FD164}"/>
    <dgm:cxn modelId="{963E3D60-CE0F-492C-A2FC-3F9A3B69995C}" srcId="{A2FAD2B9-1870-4D76-98B1-E2CBEBB325AA}" destId="{98C594F9-6FA8-42D2-BF94-319BEFC9DA51}" srcOrd="2" destOrd="0" parTransId="{52E3BD9B-3F51-409B-BD8F-0D6C7B89D95A}" sibTransId="{2373F655-6F21-4B3F-8D03-203DACAF9C53}"/>
    <dgm:cxn modelId="{80805B68-FE4B-474E-BF67-60EDE715419A}" srcId="{A2FAD2B9-1870-4D76-98B1-E2CBEBB325AA}" destId="{2FA7BD55-37C5-49EE-AE2C-565C701E75CD}" srcOrd="1" destOrd="0" parTransId="{69DD3961-5363-40AB-8AFA-49294E3AB983}" sibTransId="{C78DB01D-086B-49C2-BEDC-5193EF37B3ED}"/>
    <dgm:cxn modelId="{CC224A7D-ED9F-4E99-B8E7-9FCBB9771A92}" srcId="{A2FAD2B9-1870-4D76-98B1-E2CBEBB325AA}" destId="{5021B0F3-5FC0-427C-81CF-D36C40247809}" srcOrd="0" destOrd="0" parTransId="{EBBE9BF1-CB81-4F4A-8719-E56DA7F05457}" sibTransId="{321AB439-A5C0-4549-AD2A-412CEA4582ED}"/>
    <dgm:cxn modelId="{B8404C8A-8151-496C-9FDE-9E7776D7E558}" type="presOf" srcId="{ED3D3EF6-10B0-4784-BDAA-CF0853963102}" destId="{3CF157B5-4D04-439E-8952-7A6E9C143C70}" srcOrd="0" destOrd="0" presId="urn:microsoft.com/office/officeart/2005/8/layout/vList2"/>
    <dgm:cxn modelId="{497A78AD-838E-4E6F-8C2E-76C6CEEE75ED}" type="presOf" srcId="{98C594F9-6FA8-42D2-BF94-319BEFC9DA51}" destId="{9862AA21-5161-4DB2-9B5F-64961946EF27}" srcOrd="0" destOrd="0" presId="urn:microsoft.com/office/officeart/2005/8/layout/vList2"/>
    <dgm:cxn modelId="{4CD43CB4-977B-4C8B-8ABA-22B267613DCF}" type="presOf" srcId="{5021B0F3-5FC0-427C-81CF-D36C40247809}" destId="{CF31B0A4-82A0-46D4-B7EF-2C4421417A78}" srcOrd="0" destOrd="0" presId="urn:microsoft.com/office/officeart/2005/8/layout/vList2"/>
    <dgm:cxn modelId="{1FDC95E7-A608-45F6-9A7C-D4C92AE0978C}" type="presOf" srcId="{A2FAD2B9-1870-4D76-98B1-E2CBEBB325AA}" destId="{B382A27A-BCDF-4B01-8115-E0C88B0FD850}" srcOrd="0" destOrd="0" presId="urn:microsoft.com/office/officeart/2005/8/layout/vList2"/>
    <dgm:cxn modelId="{3C63F7F9-8E03-479E-916C-FBA9D06C9EF8}" type="presOf" srcId="{2FA7BD55-37C5-49EE-AE2C-565C701E75CD}" destId="{994A5967-5B37-4422-8420-74A89D61A950}" srcOrd="0" destOrd="0" presId="urn:microsoft.com/office/officeart/2005/8/layout/vList2"/>
    <dgm:cxn modelId="{8DE4DA3E-970D-4B19-8AA5-2974706CE729}" type="presParOf" srcId="{B382A27A-BCDF-4B01-8115-E0C88B0FD850}" destId="{CF31B0A4-82A0-46D4-B7EF-2C4421417A78}" srcOrd="0" destOrd="0" presId="urn:microsoft.com/office/officeart/2005/8/layout/vList2"/>
    <dgm:cxn modelId="{8A7DFBE1-E3C4-4C3F-8BAB-50BB90D69AFD}" type="presParOf" srcId="{B382A27A-BCDF-4B01-8115-E0C88B0FD850}" destId="{0D815B67-F9EA-4243-93CB-979FD8967A7F}" srcOrd="1" destOrd="0" presId="urn:microsoft.com/office/officeart/2005/8/layout/vList2"/>
    <dgm:cxn modelId="{161609CF-92E5-4C6B-BD89-06D3AB7E71A1}" type="presParOf" srcId="{B382A27A-BCDF-4B01-8115-E0C88B0FD850}" destId="{994A5967-5B37-4422-8420-74A89D61A950}" srcOrd="2" destOrd="0" presId="urn:microsoft.com/office/officeart/2005/8/layout/vList2"/>
    <dgm:cxn modelId="{F31B94FE-945D-43F4-B811-1989F7D06490}" type="presParOf" srcId="{B382A27A-BCDF-4B01-8115-E0C88B0FD850}" destId="{42D650FD-13CC-4B31-834A-50A8D4D952C9}" srcOrd="3" destOrd="0" presId="urn:microsoft.com/office/officeart/2005/8/layout/vList2"/>
    <dgm:cxn modelId="{B4089778-5F9F-40D8-AE34-6BD231D6C2A4}" type="presParOf" srcId="{B382A27A-BCDF-4B01-8115-E0C88B0FD850}" destId="{9862AA21-5161-4DB2-9B5F-64961946EF27}" srcOrd="4" destOrd="0" presId="urn:microsoft.com/office/officeart/2005/8/layout/vList2"/>
    <dgm:cxn modelId="{BF57A281-92C0-4450-AFC7-EB43FC00CF5F}" type="presParOf" srcId="{B382A27A-BCDF-4B01-8115-E0C88B0FD850}" destId="{D7A8C6F3-A9EC-4925-800B-CE774D9E4A68}" srcOrd="5" destOrd="0" presId="urn:microsoft.com/office/officeart/2005/8/layout/vList2"/>
    <dgm:cxn modelId="{0EAE7E30-3010-444F-B357-36BF43224291}" type="presParOf" srcId="{B382A27A-BCDF-4B01-8115-E0C88B0FD850}" destId="{3CF157B5-4D04-439E-8952-7A6E9C143C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66129C-8C84-4162-B3D8-8530942B0E5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2E1BE1B9-83A4-48A5-91A4-96C0C3D84259}">
      <dgm:prSet custT="1"/>
      <dgm:spPr>
        <a:solidFill>
          <a:schemeClr val="bg1"/>
        </a:solidFill>
      </dgm:spPr>
      <dgm:t>
        <a:bodyPr/>
        <a:lstStyle/>
        <a:p>
          <a:pPr rtl="0"/>
          <a:r>
            <a:rPr lang="en-US" sz="1800" b="1" dirty="0">
              <a:solidFill>
                <a:srgbClr val="48B281"/>
              </a:solidFill>
            </a:rPr>
            <a:t>This needs to be expanded in other cities around the UK after the initial café has taken root as long as the customer base is stable (House of Commons Library, 2026).</a:t>
          </a:r>
        </a:p>
      </dgm:t>
    </dgm:pt>
    <dgm:pt modelId="{D254C345-BDF4-4A1E-9158-9174D18750AB}" type="parTrans" cxnId="{B592D8A0-5B53-4896-821C-C4A63AC69137}">
      <dgm:prSet/>
      <dgm:spPr/>
      <dgm:t>
        <a:bodyPr/>
        <a:lstStyle/>
        <a:p>
          <a:endParaRPr lang="en-US"/>
        </a:p>
      </dgm:t>
    </dgm:pt>
    <dgm:pt modelId="{7A3C33BB-286A-472A-A3A6-FF0DD2594E7A}" type="sibTrans" cxnId="{B592D8A0-5B53-4896-821C-C4A63AC69137}">
      <dgm:prSet/>
      <dgm:spPr/>
      <dgm:t>
        <a:bodyPr/>
        <a:lstStyle/>
        <a:p>
          <a:endParaRPr lang="en-US" dirty="0">
            <a:solidFill>
              <a:srgbClr val="48B281"/>
            </a:solidFill>
          </a:endParaRPr>
        </a:p>
      </dgm:t>
    </dgm:pt>
    <dgm:pt modelId="{69AC7D8C-5830-4B63-9354-0810C9DF2432}">
      <dgm:prSet custT="1"/>
      <dgm:spPr>
        <a:solidFill>
          <a:schemeClr val="bg1"/>
        </a:solidFill>
      </dgm:spPr>
      <dgm:t>
        <a:bodyPr/>
        <a:lstStyle/>
        <a:p>
          <a:pPr rtl="0"/>
          <a:r>
            <a:rPr lang="en-US" sz="1800" b="1" dirty="0">
              <a:solidFill>
                <a:srgbClr val="48B281"/>
              </a:solidFill>
            </a:rPr>
            <a:t>Collaboration with fitness centres and gyms encouraging healthy eating to fitness communities (Osaili et al., 2023).</a:t>
          </a:r>
        </a:p>
      </dgm:t>
    </dgm:pt>
    <dgm:pt modelId="{1223027B-E709-49A5-A5C1-1C9A0FE54CC5}" type="parTrans" cxnId="{80585015-E475-41C4-B54F-F1DC0481A9ED}">
      <dgm:prSet/>
      <dgm:spPr/>
      <dgm:t>
        <a:bodyPr/>
        <a:lstStyle/>
        <a:p>
          <a:endParaRPr lang="en-US"/>
        </a:p>
      </dgm:t>
    </dgm:pt>
    <dgm:pt modelId="{2BCF34CF-D144-4DCD-8319-0905DA95A594}" type="sibTrans" cxnId="{80585015-E475-41C4-B54F-F1DC0481A9ED}">
      <dgm:prSet/>
      <dgm:spPr/>
      <dgm:t>
        <a:bodyPr/>
        <a:lstStyle/>
        <a:p>
          <a:endParaRPr lang="en-US" dirty="0">
            <a:solidFill>
              <a:srgbClr val="48B281"/>
            </a:solidFill>
          </a:endParaRPr>
        </a:p>
      </dgm:t>
    </dgm:pt>
    <dgm:pt modelId="{A5649507-C249-4BF3-B501-6A7E6BE16561}">
      <dgm:prSet custT="1"/>
      <dgm:spPr>
        <a:solidFill>
          <a:schemeClr val="bg1"/>
        </a:solidFill>
      </dgm:spPr>
      <dgm:t>
        <a:bodyPr/>
        <a:lstStyle/>
        <a:p>
          <a:pPr rtl="0"/>
          <a:r>
            <a:rPr lang="en-US" sz="1800" b="1" dirty="0">
              <a:solidFill>
                <a:srgbClr val="48B281"/>
              </a:solidFill>
            </a:rPr>
            <a:t>Ongoing improvement of its menu in line with alteration of consumer trends and preferences of food products (Brewer and Sebby, 2021).</a:t>
          </a:r>
        </a:p>
      </dgm:t>
    </dgm:pt>
    <dgm:pt modelId="{00AC8666-6E17-4F35-885D-BBC45190ADFD}" type="parTrans" cxnId="{D230AF03-CE99-4B4C-BBBE-68052F7AD8D6}">
      <dgm:prSet/>
      <dgm:spPr/>
      <dgm:t>
        <a:bodyPr/>
        <a:lstStyle/>
        <a:p>
          <a:endParaRPr lang="en-US"/>
        </a:p>
      </dgm:t>
    </dgm:pt>
    <dgm:pt modelId="{FEE03AE8-E1BE-42B2-8CE1-466A1E04B50D}" type="sibTrans" cxnId="{D230AF03-CE99-4B4C-BBBE-68052F7AD8D6}">
      <dgm:prSet/>
      <dgm:spPr/>
      <dgm:t>
        <a:bodyPr/>
        <a:lstStyle/>
        <a:p>
          <a:endParaRPr lang="en-US" dirty="0">
            <a:solidFill>
              <a:srgbClr val="48B281"/>
            </a:solidFill>
          </a:endParaRPr>
        </a:p>
      </dgm:t>
    </dgm:pt>
    <dgm:pt modelId="{F5323E1D-4CFF-4192-AAC0-48D2B5A31AB1}">
      <dgm:prSet custT="1"/>
      <dgm:spPr>
        <a:solidFill>
          <a:schemeClr val="bg1"/>
        </a:solidFill>
      </dgm:spPr>
      <dgm:t>
        <a:bodyPr/>
        <a:lstStyle/>
        <a:p>
          <a:pPr rtl="0"/>
          <a:r>
            <a:rPr lang="en-US" sz="1800" b="1" dirty="0">
              <a:solidFill>
                <a:srgbClr val="48B281"/>
              </a:solidFill>
            </a:rPr>
            <a:t>Enhancement of brand identity to gain good presence in the market in the healthy fast-casual segment (Kotler et al., 2021).</a:t>
          </a:r>
        </a:p>
      </dgm:t>
    </dgm:pt>
    <dgm:pt modelId="{8739C08A-9EDA-424C-98EA-D7B94BA4C416}" type="parTrans" cxnId="{208C71A4-FE10-482D-AB48-0CEC403E0BD5}">
      <dgm:prSet/>
      <dgm:spPr/>
      <dgm:t>
        <a:bodyPr/>
        <a:lstStyle/>
        <a:p>
          <a:endParaRPr lang="en-US"/>
        </a:p>
      </dgm:t>
    </dgm:pt>
    <dgm:pt modelId="{2FE56E18-7649-4634-9518-18E5A9B37413}" type="sibTrans" cxnId="{208C71A4-FE10-482D-AB48-0CEC403E0BD5}">
      <dgm:prSet/>
      <dgm:spPr/>
      <dgm:t>
        <a:bodyPr/>
        <a:lstStyle/>
        <a:p>
          <a:endParaRPr lang="en-US"/>
        </a:p>
      </dgm:t>
    </dgm:pt>
    <dgm:pt modelId="{562AC59F-FE1D-433E-B011-0AAE04CC4DD7}" type="pres">
      <dgm:prSet presAssocID="{9C66129C-8C84-4162-B3D8-8530942B0E58}" presName="Name0" presStyleCnt="0">
        <dgm:presLayoutVars>
          <dgm:dir/>
          <dgm:resizeHandles val="exact"/>
        </dgm:presLayoutVars>
      </dgm:prSet>
      <dgm:spPr/>
    </dgm:pt>
    <dgm:pt modelId="{8B9144A3-2EE4-41A3-9408-C8CFD310251C}" type="pres">
      <dgm:prSet presAssocID="{2E1BE1B9-83A4-48A5-91A4-96C0C3D84259}" presName="node" presStyleLbl="node1" presStyleIdx="0" presStyleCnt="4" custScaleY="270971">
        <dgm:presLayoutVars>
          <dgm:bulletEnabled val="1"/>
        </dgm:presLayoutVars>
      </dgm:prSet>
      <dgm:spPr/>
    </dgm:pt>
    <dgm:pt modelId="{89FE3520-1231-4EE0-83F3-B554B398AC5A}" type="pres">
      <dgm:prSet presAssocID="{7A3C33BB-286A-472A-A3A6-FF0DD2594E7A}" presName="sibTrans" presStyleLbl="sibTrans2D1" presStyleIdx="0" presStyleCnt="3"/>
      <dgm:spPr/>
    </dgm:pt>
    <dgm:pt modelId="{E281A623-76A2-48AA-B371-017657532364}" type="pres">
      <dgm:prSet presAssocID="{7A3C33BB-286A-472A-A3A6-FF0DD2594E7A}" presName="connectorText" presStyleLbl="sibTrans2D1" presStyleIdx="0" presStyleCnt="3"/>
      <dgm:spPr/>
    </dgm:pt>
    <dgm:pt modelId="{03BF031A-035A-4E85-A1F2-27CC5E2BA50A}" type="pres">
      <dgm:prSet presAssocID="{69AC7D8C-5830-4B63-9354-0810C9DF2432}" presName="node" presStyleLbl="node1" presStyleIdx="1" presStyleCnt="4" custScaleY="270971">
        <dgm:presLayoutVars>
          <dgm:bulletEnabled val="1"/>
        </dgm:presLayoutVars>
      </dgm:prSet>
      <dgm:spPr/>
    </dgm:pt>
    <dgm:pt modelId="{0AD26E36-AF6F-4809-B2FD-F723AF24253D}" type="pres">
      <dgm:prSet presAssocID="{2BCF34CF-D144-4DCD-8319-0905DA95A594}" presName="sibTrans" presStyleLbl="sibTrans2D1" presStyleIdx="1" presStyleCnt="3"/>
      <dgm:spPr/>
    </dgm:pt>
    <dgm:pt modelId="{A1CDC051-74DD-492B-8AA1-8BAF31DF3FFB}" type="pres">
      <dgm:prSet presAssocID="{2BCF34CF-D144-4DCD-8319-0905DA95A594}" presName="connectorText" presStyleLbl="sibTrans2D1" presStyleIdx="1" presStyleCnt="3"/>
      <dgm:spPr/>
    </dgm:pt>
    <dgm:pt modelId="{940BDB1F-AE40-4344-B6D8-8E09891EBAF8}" type="pres">
      <dgm:prSet presAssocID="{A5649507-C249-4BF3-B501-6A7E6BE16561}" presName="node" presStyleLbl="node1" presStyleIdx="2" presStyleCnt="4" custScaleY="270971">
        <dgm:presLayoutVars>
          <dgm:bulletEnabled val="1"/>
        </dgm:presLayoutVars>
      </dgm:prSet>
      <dgm:spPr/>
    </dgm:pt>
    <dgm:pt modelId="{6EA26D0E-3C2E-418E-8B7B-34DD5AC6BB29}" type="pres">
      <dgm:prSet presAssocID="{FEE03AE8-E1BE-42B2-8CE1-466A1E04B50D}" presName="sibTrans" presStyleLbl="sibTrans2D1" presStyleIdx="2" presStyleCnt="3"/>
      <dgm:spPr/>
    </dgm:pt>
    <dgm:pt modelId="{A192D1A5-1AA9-4D97-9741-5A466FCC809C}" type="pres">
      <dgm:prSet presAssocID="{FEE03AE8-E1BE-42B2-8CE1-466A1E04B50D}" presName="connectorText" presStyleLbl="sibTrans2D1" presStyleIdx="2" presStyleCnt="3"/>
      <dgm:spPr/>
    </dgm:pt>
    <dgm:pt modelId="{84DCFA83-8D9D-409C-870B-6F7245A2641C}" type="pres">
      <dgm:prSet presAssocID="{F5323E1D-4CFF-4192-AAC0-48D2B5A31AB1}" presName="node" presStyleLbl="node1" presStyleIdx="3" presStyleCnt="4" custScaleY="270971">
        <dgm:presLayoutVars>
          <dgm:bulletEnabled val="1"/>
        </dgm:presLayoutVars>
      </dgm:prSet>
      <dgm:spPr/>
    </dgm:pt>
  </dgm:ptLst>
  <dgm:cxnLst>
    <dgm:cxn modelId="{D230AF03-CE99-4B4C-BBBE-68052F7AD8D6}" srcId="{9C66129C-8C84-4162-B3D8-8530942B0E58}" destId="{A5649507-C249-4BF3-B501-6A7E6BE16561}" srcOrd="2" destOrd="0" parTransId="{00AC8666-6E17-4F35-885D-BBC45190ADFD}" sibTransId="{FEE03AE8-E1BE-42B2-8CE1-466A1E04B50D}"/>
    <dgm:cxn modelId="{51E6C814-6D6D-44E4-ABD5-E725897CF4A9}" type="presOf" srcId="{2E1BE1B9-83A4-48A5-91A4-96C0C3D84259}" destId="{8B9144A3-2EE4-41A3-9408-C8CFD310251C}" srcOrd="0" destOrd="0" presId="urn:microsoft.com/office/officeart/2005/8/layout/process1"/>
    <dgm:cxn modelId="{80585015-E475-41C4-B54F-F1DC0481A9ED}" srcId="{9C66129C-8C84-4162-B3D8-8530942B0E58}" destId="{69AC7D8C-5830-4B63-9354-0810C9DF2432}" srcOrd="1" destOrd="0" parTransId="{1223027B-E709-49A5-A5C1-1C9A0FE54CC5}" sibTransId="{2BCF34CF-D144-4DCD-8319-0905DA95A594}"/>
    <dgm:cxn modelId="{384A8A37-3443-4450-BA14-3ABD8F10D83D}" type="presOf" srcId="{2BCF34CF-D144-4DCD-8319-0905DA95A594}" destId="{A1CDC051-74DD-492B-8AA1-8BAF31DF3FFB}" srcOrd="1" destOrd="0" presId="urn:microsoft.com/office/officeart/2005/8/layout/process1"/>
    <dgm:cxn modelId="{6DF4F53F-ED5D-4034-8FC9-0887F87B5C53}" type="presOf" srcId="{FEE03AE8-E1BE-42B2-8CE1-466A1E04B50D}" destId="{6EA26D0E-3C2E-418E-8B7B-34DD5AC6BB29}" srcOrd="0" destOrd="0" presId="urn:microsoft.com/office/officeart/2005/8/layout/process1"/>
    <dgm:cxn modelId="{2E3F1862-A2CB-4FAF-8B0B-27D594C469E5}" type="presOf" srcId="{7A3C33BB-286A-472A-A3A6-FF0DD2594E7A}" destId="{89FE3520-1231-4EE0-83F3-B554B398AC5A}" srcOrd="0" destOrd="0" presId="urn:microsoft.com/office/officeart/2005/8/layout/process1"/>
    <dgm:cxn modelId="{94514342-BBD4-45BE-859D-BFE054053AD3}" type="presOf" srcId="{F5323E1D-4CFF-4192-AAC0-48D2B5A31AB1}" destId="{84DCFA83-8D9D-409C-870B-6F7245A2641C}" srcOrd="0" destOrd="0" presId="urn:microsoft.com/office/officeart/2005/8/layout/process1"/>
    <dgm:cxn modelId="{B592D8A0-5B53-4896-821C-C4A63AC69137}" srcId="{9C66129C-8C84-4162-B3D8-8530942B0E58}" destId="{2E1BE1B9-83A4-48A5-91A4-96C0C3D84259}" srcOrd="0" destOrd="0" parTransId="{D254C345-BDF4-4A1E-9158-9174D18750AB}" sibTransId="{7A3C33BB-286A-472A-A3A6-FF0DD2594E7A}"/>
    <dgm:cxn modelId="{208C71A4-FE10-482D-AB48-0CEC403E0BD5}" srcId="{9C66129C-8C84-4162-B3D8-8530942B0E58}" destId="{F5323E1D-4CFF-4192-AAC0-48D2B5A31AB1}" srcOrd="3" destOrd="0" parTransId="{8739C08A-9EDA-424C-98EA-D7B94BA4C416}" sibTransId="{2FE56E18-7649-4634-9518-18E5A9B37413}"/>
    <dgm:cxn modelId="{01483CB8-DDE8-400F-9775-4E12FDD81439}" type="presOf" srcId="{69AC7D8C-5830-4B63-9354-0810C9DF2432}" destId="{03BF031A-035A-4E85-A1F2-27CC5E2BA50A}" srcOrd="0" destOrd="0" presId="urn:microsoft.com/office/officeart/2005/8/layout/process1"/>
    <dgm:cxn modelId="{77C2B7BF-D60D-43CB-91CB-104BF36D697F}" type="presOf" srcId="{9C66129C-8C84-4162-B3D8-8530942B0E58}" destId="{562AC59F-FE1D-433E-B011-0AAE04CC4DD7}" srcOrd="0" destOrd="0" presId="urn:microsoft.com/office/officeart/2005/8/layout/process1"/>
    <dgm:cxn modelId="{F94D3EE7-1506-4022-B62D-B656E97AD2FC}" type="presOf" srcId="{A5649507-C249-4BF3-B501-6A7E6BE16561}" destId="{940BDB1F-AE40-4344-B6D8-8E09891EBAF8}" srcOrd="0" destOrd="0" presId="urn:microsoft.com/office/officeart/2005/8/layout/process1"/>
    <dgm:cxn modelId="{4BC4CAEB-48CB-47CB-B3E1-D1F8709A5227}" type="presOf" srcId="{7A3C33BB-286A-472A-A3A6-FF0DD2594E7A}" destId="{E281A623-76A2-48AA-B371-017657532364}" srcOrd="1" destOrd="0" presId="urn:microsoft.com/office/officeart/2005/8/layout/process1"/>
    <dgm:cxn modelId="{6B0F6CF4-EF1B-4588-9B72-2378F335590A}" type="presOf" srcId="{2BCF34CF-D144-4DCD-8319-0905DA95A594}" destId="{0AD26E36-AF6F-4809-B2FD-F723AF24253D}" srcOrd="0" destOrd="0" presId="urn:microsoft.com/office/officeart/2005/8/layout/process1"/>
    <dgm:cxn modelId="{0298D2F9-B52D-478B-ADE5-8544C56DCBE8}" type="presOf" srcId="{FEE03AE8-E1BE-42B2-8CE1-466A1E04B50D}" destId="{A192D1A5-1AA9-4D97-9741-5A466FCC809C}" srcOrd="1" destOrd="0" presId="urn:microsoft.com/office/officeart/2005/8/layout/process1"/>
    <dgm:cxn modelId="{8403084E-619F-49A4-AFE8-772EF8110A26}" type="presParOf" srcId="{562AC59F-FE1D-433E-B011-0AAE04CC4DD7}" destId="{8B9144A3-2EE4-41A3-9408-C8CFD310251C}" srcOrd="0" destOrd="0" presId="urn:microsoft.com/office/officeart/2005/8/layout/process1"/>
    <dgm:cxn modelId="{B559E91E-37FC-4B4A-9DFF-99637632D455}" type="presParOf" srcId="{562AC59F-FE1D-433E-B011-0AAE04CC4DD7}" destId="{89FE3520-1231-4EE0-83F3-B554B398AC5A}" srcOrd="1" destOrd="0" presId="urn:microsoft.com/office/officeart/2005/8/layout/process1"/>
    <dgm:cxn modelId="{A0E9AAB3-5561-4ABA-B046-EB6F23FA09FF}" type="presParOf" srcId="{89FE3520-1231-4EE0-83F3-B554B398AC5A}" destId="{E281A623-76A2-48AA-B371-017657532364}" srcOrd="0" destOrd="0" presId="urn:microsoft.com/office/officeart/2005/8/layout/process1"/>
    <dgm:cxn modelId="{F8810F85-8390-42F2-B77F-2CAE50FD901E}" type="presParOf" srcId="{562AC59F-FE1D-433E-B011-0AAE04CC4DD7}" destId="{03BF031A-035A-4E85-A1F2-27CC5E2BA50A}" srcOrd="2" destOrd="0" presId="urn:microsoft.com/office/officeart/2005/8/layout/process1"/>
    <dgm:cxn modelId="{0A31922D-8024-4EBA-AAFD-82FC273E5BE4}" type="presParOf" srcId="{562AC59F-FE1D-433E-B011-0AAE04CC4DD7}" destId="{0AD26E36-AF6F-4809-B2FD-F723AF24253D}" srcOrd="3" destOrd="0" presId="urn:microsoft.com/office/officeart/2005/8/layout/process1"/>
    <dgm:cxn modelId="{49A8E05E-6EE7-474D-8118-50E7E09998A4}" type="presParOf" srcId="{0AD26E36-AF6F-4809-B2FD-F723AF24253D}" destId="{A1CDC051-74DD-492B-8AA1-8BAF31DF3FFB}" srcOrd="0" destOrd="0" presId="urn:microsoft.com/office/officeart/2005/8/layout/process1"/>
    <dgm:cxn modelId="{6BE63487-8199-4A07-99CE-E389F991C8FA}" type="presParOf" srcId="{562AC59F-FE1D-433E-B011-0AAE04CC4DD7}" destId="{940BDB1F-AE40-4344-B6D8-8E09891EBAF8}" srcOrd="4" destOrd="0" presId="urn:microsoft.com/office/officeart/2005/8/layout/process1"/>
    <dgm:cxn modelId="{B1FDD840-EC21-4FE4-B926-E2DE6FD7A54A}" type="presParOf" srcId="{562AC59F-FE1D-433E-B011-0AAE04CC4DD7}" destId="{6EA26D0E-3C2E-418E-8B7B-34DD5AC6BB29}" srcOrd="5" destOrd="0" presId="urn:microsoft.com/office/officeart/2005/8/layout/process1"/>
    <dgm:cxn modelId="{104DCFDB-080E-4C29-9D81-E1D12A726465}" type="presParOf" srcId="{6EA26D0E-3C2E-418E-8B7B-34DD5AC6BB29}" destId="{A192D1A5-1AA9-4D97-9741-5A466FCC809C}" srcOrd="0" destOrd="0" presId="urn:microsoft.com/office/officeart/2005/8/layout/process1"/>
    <dgm:cxn modelId="{E1B7C05D-B97E-472E-9839-4C87BA685607}" type="presParOf" srcId="{562AC59F-FE1D-433E-B011-0AAE04CC4DD7}" destId="{84DCFA83-8D9D-409C-870B-6F7245A2641C}"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10AB7B-8BF8-4769-8005-DF90E09F414C}"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515BAABA-2CEC-478C-AAED-EC5B6504E626}">
      <dgm:prSet/>
      <dgm:spPr>
        <a:solidFill>
          <a:srgbClr val="48B281"/>
        </a:solidFill>
      </dgm:spPr>
      <dgm:t>
        <a:bodyPr/>
        <a:lstStyle/>
        <a:p>
          <a:pPr rtl="0"/>
          <a:r>
            <a:rPr lang="en-GB" dirty="0"/>
            <a:t>Casual and healthy fast-cafe that can address the increased demand of convenient and healthy food choices (Halloran et al., 2022).</a:t>
          </a:r>
          <a:endParaRPr lang="en-US" dirty="0"/>
        </a:p>
      </dgm:t>
    </dgm:pt>
    <dgm:pt modelId="{D84E485E-647B-4052-ADF5-CCDC070AC090}" type="parTrans" cxnId="{C7159EC2-CF56-449F-B25C-E4C9A5CCE4AF}">
      <dgm:prSet/>
      <dgm:spPr/>
      <dgm:t>
        <a:bodyPr/>
        <a:lstStyle/>
        <a:p>
          <a:endParaRPr lang="en-US"/>
        </a:p>
      </dgm:t>
    </dgm:pt>
    <dgm:pt modelId="{283AF213-84FB-4A0C-8E9A-ACA31CB3FC76}" type="sibTrans" cxnId="{C7159EC2-CF56-449F-B25C-E4C9A5CCE4AF}">
      <dgm:prSet/>
      <dgm:spPr/>
      <dgm:t>
        <a:bodyPr/>
        <a:lstStyle/>
        <a:p>
          <a:endParaRPr lang="en-US"/>
        </a:p>
      </dgm:t>
    </dgm:pt>
    <dgm:pt modelId="{13E04D9F-F3B0-4088-8711-AA57D69CE17B}">
      <dgm:prSet/>
      <dgm:spPr>
        <a:solidFill>
          <a:srgbClr val="48B281"/>
        </a:solidFill>
      </dgm:spPr>
      <dgm:t>
        <a:bodyPr/>
        <a:lstStyle/>
        <a:p>
          <a:pPr rtl="0"/>
          <a:r>
            <a:rPr lang="en-GB" dirty="0"/>
            <a:t>Business Model combines the presence of healthy menu with online platform of ordering and entrance (Liu and Li, 2023).</a:t>
          </a:r>
          <a:endParaRPr lang="en-US" dirty="0"/>
        </a:p>
      </dgm:t>
    </dgm:pt>
    <dgm:pt modelId="{9D93D2AB-76D1-4D15-9B81-4B08F664DB1C}" type="parTrans" cxnId="{4CD36528-10A0-4873-9E63-73F07EB3E20C}">
      <dgm:prSet/>
      <dgm:spPr/>
      <dgm:t>
        <a:bodyPr/>
        <a:lstStyle/>
        <a:p>
          <a:endParaRPr lang="en-US"/>
        </a:p>
      </dgm:t>
    </dgm:pt>
    <dgm:pt modelId="{1F6DC2C3-3273-42DF-AB72-70F9780AFDF1}" type="sibTrans" cxnId="{4CD36528-10A0-4873-9E63-73F07EB3E20C}">
      <dgm:prSet/>
      <dgm:spPr/>
      <dgm:t>
        <a:bodyPr/>
        <a:lstStyle/>
        <a:p>
          <a:endParaRPr lang="en-US"/>
        </a:p>
      </dgm:t>
    </dgm:pt>
    <dgm:pt modelId="{60BC5081-6F3A-48D0-9447-D83A1BA44DF6}">
      <dgm:prSet/>
      <dgm:spPr>
        <a:solidFill>
          <a:srgbClr val="48B281"/>
        </a:solidFill>
      </dgm:spPr>
      <dgm:t>
        <a:bodyPr/>
        <a:lstStyle/>
        <a:p>
          <a:pPr rtl="0"/>
          <a:r>
            <a:rPr lang="en-GB" dirty="0"/>
            <a:t>A powerful marketing plan and alignment with the target market contribute to business sustainability and expansion prospect (Kotler et al., 2021).</a:t>
          </a:r>
          <a:endParaRPr lang="en-US" dirty="0"/>
        </a:p>
      </dgm:t>
    </dgm:pt>
    <dgm:pt modelId="{8BD2F94A-1622-40BF-AE71-8342BC8EA336}" type="parTrans" cxnId="{66F6369A-A611-4592-8498-7F5016AC6BF8}">
      <dgm:prSet/>
      <dgm:spPr/>
      <dgm:t>
        <a:bodyPr/>
        <a:lstStyle/>
        <a:p>
          <a:endParaRPr lang="en-US"/>
        </a:p>
      </dgm:t>
    </dgm:pt>
    <dgm:pt modelId="{7FB2D469-F76F-4999-BE2D-73D8504D3B45}" type="sibTrans" cxnId="{66F6369A-A611-4592-8498-7F5016AC6BF8}">
      <dgm:prSet/>
      <dgm:spPr/>
      <dgm:t>
        <a:bodyPr/>
        <a:lstStyle/>
        <a:p>
          <a:endParaRPr lang="en-US"/>
        </a:p>
      </dgm:t>
    </dgm:pt>
    <dgm:pt modelId="{7FB7EE5B-56E6-4181-9E2A-724B55712014}">
      <dgm:prSet/>
      <dgm:spPr>
        <a:solidFill>
          <a:srgbClr val="48B281"/>
        </a:solidFill>
      </dgm:spPr>
      <dgm:t>
        <a:bodyPr/>
        <a:lstStyle/>
        <a:p>
          <a:pPr rtl="0"/>
          <a:r>
            <a:rPr lang="en-GB" dirty="0"/>
            <a:t>Sustainable business idea that is capable of proliferating into the market full of changing healthy restaurants (House of Commons Library, 2026). </a:t>
          </a:r>
          <a:endParaRPr lang="en-US" dirty="0"/>
        </a:p>
      </dgm:t>
    </dgm:pt>
    <dgm:pt modelId="{D3F2A724-5393-40D2-91E7-C56266F4F759}" type="parTrans" cxnId="{30C170B7-8909-4AD6-B69B-27E3BE521EFB}">
      <dgm:prSet/>
      <dgm:spPr/>
      <dgm:t>
        <a:bodyPr/>
        <a:lstStyle/>
        <a:p>
          <a:endParaRPr lang="en-US"/>
        </a:p>
      </dgm:t>
    </dgm:pt>
    <dgm:pt modelId="{1EC00022-CFD8-4DAF-A10E-1043E0B5F2D4}" type="sibTrans" cxnId="{30C170B7-8909-4AD6-B69B-27E3BE521EFB}">
      <dgm:prSet/>
      <dgm:spPr/>
      <dgm:t>
        <a:bodyPr/>
        <a:lstStyle/>
        <a:p>
          <a:endParaRPr lang="en-US"/>
        </a:p>
      </dgm:t>
    </dgm:pt>
    <dgm:pt modelId="{2D6AA2C2-BF69-4F1B-9C41-03217746B342}" type="pres">
      <dgm:prSet presAssocID="{1510AB7B-8BF8-4769-8005-DF90E09F414C}" presName="Name0" presStyleCnt="0">
        <dgm:presLayoutVars>
          <dgm:dir/>
          <dgm:animLvl val="lvl"/>
          <dgm:resizeHandles val="exact"/>
        </dgm:presLayoutVars>
      </dgm:prSet>
      <dgm:spPr/>
    </dgm:pt>
    <dgm:pt modelId="{B2BC5C8A-3B10-46C1-AA29-EF2A2C7B0FBA}" type="pres">
      <dgm:prSet presAssocID="{7FB7EE5B-56E6-4181-9E2A-724B55712014}" presName="boxAndChildren" presStyleCnt="0"/>
      <dgm:spPr/>
    </dgm:pt>
    <dgm:pt modelId="{8C5AFB38-F8DB-4CB3-AC9E-AB39A742E474}" type="pres">
      <dgm:prSet presAssocID="{7FB7EE5B-56E6-4181-9E2A-724B55712014}" presName="parentTextBox" presStyleLbl="node1" presStyleIdx="0" presStyleCnt="4"/>
      <dgm:spPr/>
    </dgm:pt>
    <dgm:pt modelId="{33A8AE19-3A42-4283-AE45-6B0753DEEC7E}" type="pres">
      <dgm:prSet presAssocID="{7FB2D469-F76F-4999-BE2D-73D8504D3B45}" presName="sp" presStyleCnt="0"/>
      <dgm:spPr/>
    </dgm:pt>
    <dgm:pt modelId="{25C88D63-BEDF-48C1-BA4B-C078BD721FFB}" type="pres">
      <dgm:prSet presAssocID="{60BC5081-6F3A-48D0-9447-D83A1BA44DF6}" presName="arrowAndChildren" presStyleCnt="0"/>
      <dgm:spPr/>
    </dgm:pt>
    <dgm:pt modelId="{3FCA72A5-0BFC-4E3E-B7F0-E10362735196}" type="pres">
      <dgm:prSet presAssocID="{60BC5081-6F3A-48D0-9447-D83A1BA44DF6}" presName="parentTextArrow" presStyleLbl="node1" presStyleIdx="1" presStyleCnt="4"/>
      <dgm:spPr/>
    </dgm:pt>
    <dgm:pt modelId="{C28CE2CE-DE68-41BB-A6A9-379F4B5ACBC8}" type="pres">
      <dgm:prSet presAssocID="{1F6DC2C3-3273-42DF-AB72-70F9780AFDF1}" presName="sp" presStyleCnt="0"/>
      <dgm:spPr/>
    </dgm:pt>
    <dgm:pt modelId="{EE73263F-C73D-4DF4-9E2D-F5D6B0226034}" type="pres">
      <dgm:prSet presAssocID="{13E04D9F-F3B0-4088-8711-AA57D69CE17B}" presName="arrowAndChildren" presStyleCnt="0"/>
      <dgm:spPr/>
    </dgm:pt>
    <dgm:pt modelId="{8B8B098F-A5B5-4523-9246-2A6299285C00}" type="pres">
      <dgm:prSet presAssocID="{13E04D9F-F3B0-4088-8711-AA57D69CE17B}" presName="parentTextArrow" presStyleLbl="node1" presStyleIdx="2" presStyleCnt="4"/>
      <dgm:spPr/>
    </dgm:pt>
    <dgm:pt modelId="{2E761694-7A1B-4AD8-AA21-DB2B2A89750A}" type="pres">
      <dgm:prSet presAssocID="{283AF213-84FB-4A0C-8E9A-ACA31CB3FC76}" presName="sp" presStyleCnt="0"/>
      <dgm:spPr/>
    </dgm:pt>
    <dgm:pt modelId="{C30E0C77-0D49-4888-A91E-3DB4F46FBC51}" type="pres">
      <dgm:prSet presAssocID="{515BAABA-2CEC-478C-AAED-EC5B6504E626}" presName="arrowAndChildren" presStyleCnt="0"/>
      <dgm:spPr/>
    </dgm:pt>
    <dgm:pt modelId="{14E1D975-95FB-44ED-A1E3-8F9FF11395D6}" type="pres">
      <dgm:prSet presAssocID="{515BAABA-2CEC-478C-AAED-EC5B6504E626}" presName="parentTextArrow" presStyleLbl="node1" presStyleIdx="3" presStyleCnt="4" custLinFactNeighborY="-4036"/>
      <dgm:spPr/>
    </dgm:pt>
  </dgm:ptLst>
  <dgm:cxnLst>
    <dgm:cxn modelId="{4CD36528-10A0-4873-9E63-73F07EB3E20C}" srcId="{1510AB7B-8BF8-4769-8005-DF90E09F414C}" destId="{13E04D9F-F3B0-4088-8711-AA57D69CE17B}" srcOrd="1" destOrd="0" parTransId="{9D93D2AB-76D1-4D15-9B81-4B08F664DB1C}" sibTransId="{1F6DC2C3-3273-42DF-AB72-70F9780AFDF1}"/>
    <dgm:cxn modelId="{D91E9C67-28EF-4368-BEDB-91BD6676E4B5}" type="presOf" srcId="{13E04D9F-F3B0-4088-8711-AA57D69CE17B}" destId="{8B8B098F-A5B5-4523-9246-2A6299285C00}" srcOrd="0" destOrd="0" presId="urn:microsoft.com/office/officeart/2005/8/layout/process4"/>
    <dgm:cxn modelId="{AB62066F-2FB6-4E6F-9BDB-C2E172A8C935}" type="presOf" srcId="{1510AB7B-8BF8-4769-8005-DF90E09F414C}" destId="{2D6AA2C2-BF69-4F1B-9C41-03217746B342}" srcOrd="0" destOrd="0" presId="urn:microsoft.com/office/officeart/2005/8/layout/process4"/>
    <dgm:cxn modelId="{66F6369A-A611-4592-8498-7F5016AC6BF8}" srcId="{1510AB7B-8BF8-4769-8005-DF90E09F414C}" destId="{60BC5081-6F3A-48D0-9447-D83A1BA44DF6}" srcOrd="2" destOrd="0" parTransId="{8BD2F94A-1622-40BF-AE71-8342BC8EA336}" sibTransId="{7FB2D469-F76F-4999-BE2D-73D8504D3B45}"/>
    <dgm:cxn modelId="{96FB94A5-1647-41E1-97FB-FF1A89BC4541}" type="presOf" srcId="{60BC5081-6F3A-48D0-9447-D83A1BA44DF6}" destId="{3FCA72A5-0BFC-4E3E-B7F0-E10362735196}" srcOrd="0" destOrd="0" presId="urn:microsoft.com/office/officeart/2005/8/layout/process4"/>
    <dgm:cxn modelId="{30C170B7-8909-4AD6-B69B-27E3BE521EFB}" srcId="{1510AB7B-8BF8-4769-8005-DF90E09F414C}" destId="{7FB7EE5B-56E6-4181-9E2A-724B55712014}" srcOrd="3" destOrd="0" parTransId="{D3F2A724-5393-40D2-91E7-C56266F4F759}" sibTransId="{1EC00022-CFD8-4DAF-A10E-1043E0B5F2D4}"/>
    <dgm:cxn modelId="{DBBEA9B8-B31E-412A-AA0D-3A0E0B8811CF}" type="presOf" srcId="{515BAABA-2CEC-478C-AAED-EC5B6504E626}" destId="{14E1D975-95FB-44ED-A1E3-8F9FF11395D6}" srcOrd="0" destOrd="0" presId="urn:microsoft.com/office/officeart/2005/8/layout/process4"/>
    <dgm:cxn modelId="{C7159EC2-CF56-449F-B25C-E4C9A5CCE4AF}" srcId="{1510AB7B-8BF8-4769-8005-DF90E09F414C}" destId="{515BAABA-2CEC-478C-AAED-EC5B6504E626}" srcOrd="0" destOrd="0" parTransId="{D84E485E-647B-4052-ADF5-CCDC070AC090}" sibTransId="{283AF213-84FB-4A0C-8E9A-ACA31CB3FC76}"/>
    <dgm:cxn modelId="{09F743E2-7A56-4C4C-B4CE-17B1CA41D99D}" type="presOf" srcId="{7FB7EE5B-56E6-4181-9E2A-724B55712014}" destId="{8C5AFB38-F8DB-4CB3-AC9E-AB39A742E474}" srcOrd="0" destOrd="0" presId="urn:microsoft.com/office/officeart/2005/8/layout/process4"/>
    <dgm:cxn modelId="{1B2801A7-F12C-47A9-ABFE-8D68B6EE46A0}" type="presParOf" srcId="{2D6AA2C2-BF69-4F1B-9C41-03217746B342}" destId="{B2BC5C8A-3B10-46C1-AA29-EF2A2C7B0FBA}" srcOrd="0" destOrd="0" presId="urn:microsoft.com/office/officeart/2005/8/layout/process4"/>
    <dgm:cxn modelId="{3288A45A-222A-46D1-AA77-6E8E99846172}" type="presParOf" srcId="{B2BC5C8A-3B10-46C1-AA29-EF2A2C7B0FBA}" destId="{8C5AFB38-F8DB-4CB3-AC9E-AB39A742E474}" srcOrd="0" destOrd="0" presId="urn:microsoft.com/office/officeart/2005/8/layout/process4"/>
    <dgm:cxn modelId="{6B200E30-4A0D-4A41-9CCD-5875BAFF2B14}" type="presParOf" srcId="{2D6AA2C2-BF69-4F1B-9C41-03217746B342}" destId="{33A8AE19-3A42-4283-AE45-6B0753DEEC7E}" srcOrd="1" destOrd="0" presId="urn:microsoft.com/office/officeart/2005/8/layout/process4"/>
    <dgm:cxn modelId="{E8850D73-2C30-4F83-BDDC-46AB7A3572F3}" type="presParOf" srcId="{2D6AA2C2-BF69-4F1B-9C41-03217746B342}" destId="{25C88D63-BEDF-48C1-BA4B-C078BD721FFB}" srcOrd="2" destOrd="0" presId="urn:microsoft.com/office/officeart/2005/8/layout/process4"/>
    <dgm:cxn modelId="{2174E676-5432-4C76-81BF-CD2AB693970F}" type="presParOf" srcId="{25C88D63-BEDF-48C1-BA4B-C078BD721FFB}" destId="{3FCA72A5-0BFC-4E3E-B7F0-E10362735196}" srcOrd="0" destOrd="0" presId="urn:microsoft.com/office/officeart/2005/8/layout/process4"/>
    <dgm:cxn modelId="{6B40CEC1-13DA-493D-A9FE-957CBF48E593}" type="presParOf" srcId="{2D6AA2C2-BF69-4F1B-9C41-03217746B342}" destId="{C28CE2CE-DE68-41BB-A6A9-379F4B5ACBC8}" srcOrd="3" destOrd="0" presId="urn:microsoft.com/office/officeart/2005/8/layout/process4"/>
    <dgm:cxn modelId="{1CEB3BF8-0CF2-42B2-A46C-71CB694B8703}" type="presParOf" srcId="{2D6AA2C2-BF69-4F1B-9C41-03217746B342}" destId="{EE73263F-C73D-4DF4-9E2D-F5D6B0226034}" srcOrd="4" destOrd="0" presId="urn:microsoft.com/office/officeart/2005/8/layout/process4"/>
    <dgm:cxn modelId="{B26FD55F-0421-4559-A3B4-2C5606E34E32}" type="presParOf" srcId="{EE73263F-C73D-4DF4-9E2D-F5D6B0226034}" destId="{8B8B098F-A5B5-4523-9246-2A6299285C00}" srcOrd="0" destOrd="0" presId="urn:microsoft.com/office/officeart/2005/8/layout/process4"/>
    <dgm:cxn modelId="{FE7F8CCB-5CDD-485F-A9C6-9246A82DCEFF}" type="presParOf" srcId="{2D6AA2C2-BF69-4F1B-9C41-03217746B342}" destId="{2E761694-7A1B-4AD8-AA21-DB2B2A89750A}" srcOrd="5" destOrd="0" presId="urn:microsoft.com/office/officeart/2005/8/layout/process4"/>
    <dgm:cxn modelId="{29D0EBA6-7A2D-4825-8DDD-CA6410DE84B9}" type="presParOf" srcId="{2D6AA2C2-BF69-4F1B-9C41-03217746B342}" destId="{C30E0C77-0D49-4888-A91E-3DB4F46FBC51}" srcOrd="6" destOrd="0" presId="urn:microsoft.com/office/officeart/2005/8/layout/process4"/>
    <dgm:cxn modelId="{ACF9E4BE-4450-4A06-AF7D-4593585B3134}" type="presParOf" srcId="{C30E0C77-0D49-4888-A91E-3DB4F46FBC51}" destId="{14E1D975-95FB-44ED-A1E3-8F9FF11395D6}" srcOrd="0" destOrd="0" presId="urn:microsoft.com/office/officeart/2005/8/layout/process4"/>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5F9EC-30F7-47DE-865F-29BDE1B91130}">
      <dsp:nvSpPr>
        <dsp:cNvPr id="0" name=""/>
        <dsp:cNvSpPr/>
      </dsp:nvSpPr>
      <dsp:spPr>
        <a:xfrm>
          <a:off x="805814" y="0"/>
          <a:ext cx="9132570" cy="7315200"/>
        </a:xfrm>
        <a:prstGeom prst="rightArrow">
          <a:avLst/>
        </a:prstGeom>
        <a:solidFill>
          <a:srgbClr val="FFFFFF"/>
        </a:solidFill>
        <a:ln>
          <a:noFill/>
        </a:ln>
        <a:effectLst/>
      </dsp:spPr>
      <dsp:style>
        <a:lnRef idx="0">
          <a:scrgbClr r="0" g="0" b="0"/>
        </a:lnRef>
        <a:fillRef idx="1">
          <a:scrgbClr r="0" g="0" b="0"/>
        </a:fillRef>
        <a:effectRef idx="0">
          <a:scrgbClr r="0" g="0" b="0"/>
        </a:effectRef>
        <a:fontRef idx="minor"/>
      </dsp:style>
    </dsp:sp>
    <dsp:sp modelId="{02350C6D-1EC2-4FC0-8D78-475D4517FCEF}">
      <dsp:nvSpPr>
        <dsp:cNvPr id="0" name=""/>
        <dsp:cNvSpPr/>
      </dsp:nvSpPr>
      <dsp:spPr>
        <a:xfrm>
          <a:off x="5377" y="2194559"/>
          <a:ext cx="2586372" cy="2926080"/>
        </a:xfrm>
        <a:prstGeom prst="round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0" kern="1200" dirty="0"/>
            <a:t>The franchise is a healthy fast-casual cafe concept with convenient, healthy takeaway food sold to time-starved urban clientele (Osaili et al., 2023).</a:t>
          </a:r>
          <a:endParaRPr lang="en-US" sz="1800" b="0" kern="1200" dirty="0"/>
        </a:p>
      </dsp:txBody>
      <dsp:txXfrm>
        <a:off x="131633" y="2320815"/>
        <a:ext cx="2333860" cy="2673568"/>
      </dsp:txXfrm>
    </dsp:sp>
    <dsp:sp modelId="{BC05741D-DB05-433D-BC48-67D7C7C8D197}">
      <dsp:nvSpPr>
        <dsp:cNvPr id="0" name=""/>
        <dsp:cNvSpPr/>
      </dsp:nvSpPr>
      <dsp:spPr>
        <a:xfrm>
          <a:off x="2721068" y="2194559"/>
          <a:ext cx="2586372" cy="2926080"/>
        </a:xfrm>
        <a:prstGeom prst="round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Integrates fast-service concept with healthy nutrition and meals based on contemporary lifestyle and nutrition-related issues (Halloran et al., 2022)</a:t>
          </a:r>
          <a:endParaRPr lang="en-US" sz="2000" kern="1200" dirty="0"/>
        </a:p>
      </dsp:txBody>
      <dsp:txXfrm>
        <a:off x="2847324" y="2320815"/>
        <a:ext cx="2333860" cy="2673568"/>
      </dsp:txXfrm>
    </dsp:sp>
    <dsp:sp modelId="{29241533-B0A5-4D6A-9E7D-1298C4F21B88}">
      <dsp:nvSpPr>
        <dsp:cNvPr id="0" name=""/>
        <dsp:cNvSpPr/>
      </dsp:nvSpPr>
      <dsp:spPr>
        <a:xfrm>
          <a:off x="5436759" y="2194559"/>
          <a:ext cx="2586372" cy="2926080"/>
        </a:xfrm>
        <a:prstGeom prst="round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Reacts to the growing consumer preference in the fast growing takeaway food sector, in favour of healthier products (House of Commons Library, 2026).</a:t>
          </a:r>
          <a:endParaRPr lang="en-US" sz="2000" kern="1200" dirty="0"/>
        </a:p>
      </dsp:txBody>
      <dsp:txXfrm>
        <a:off x="5563015" y="2320815"/>
        <a:ext cx="2333860" cy="2673568"/>
      </dsp:txXfrm>
    </dsp:sp>
    <dsp:sp modelId="{10DC1564-B998-47D9-89B9-51638EB5E3C6}">
      <dsp:nvSpPr>
        <dsp:cNvPr id="0" name=""/>
        <dsp:cNvSpPr/>
      </dsp:nvSpPr>
      <dsp:spPr>
        <a:xfrm>
          <a:off x="8152450" y="2194559"/>
          <a:ext cx="2586372" cy="2926080"/>
        </a:xfrm>
        <a:prstGeom prst="round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Cheap healthier food selections based on professionals and students who do not have enough time to cook meals (Kotler et al., 2021).</a:t>
          </a:r>
          <a:endParaRPr lang="en-US" sz="2000" kern="1200" dirty="0"/>
        </a:p>
      </dsp:txBody>
      <dsp:txXfrm>
        <a:off x="8278706" y="2320815"/>
        <a:ext cx="2333860" cy="2673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3C3CE-9D7D-467F-81D6-BBD3C057559A}">
      <dsp:nvSpPr>
        <dsp:cNvPr id="0" name=""/>
        <dsp:cNvSpPr/>
      </dsp:nvSpPr>
      <dsp:spPr>
        <a:xfrm>
          <a:off x="2971798" y="2860"/>
          <a:ext cx="7099905" cy="137572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dirty="0"/>
            <a:t>Meal bowls made of protein (lean protein and vegetables) and grains aimed at promoting healthy and balanced diets (Osaili et al., 2023).</a:t>
          </a:r>
          <a:endParaRPr lang="en-US" sz="2300" kern="1200" dirty="0"/>
        </a:p>
      </dsp:txBody>
      <dsp:txXfrm>
        <a:off x="3038956" y="70018"/>
        <a:ext cx="6965589" cy="1241413"/>
      </dsp:txXfrm>
    </dsp:sp>
    <dsp:sp modelId="{26B849A8-AC88-4C11-B7ED-8F62787B0CF3}">
      <dsp:nvSpPr>
        <dsp:cNvPr id="0" name=""/>
        <dsp:cNvSpPr/>
      </dsp:nvSpPr>
      <dsp:spPr>
        <a:xfrm>
          <a:off x="2971798" y="1447376"/>
          <a:ext cx="7154813" cy="1375729"/>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rtl="0">
            <a:lnSpc>
              <a:spcPct val="90000"/>
            </a:lnSpc>
            <a:spcBef>
              <a:spcPct val="0"/>
            </a:spcBef>
            <a:spcAft>
              <a:spcPct val="35000"/>
            </a:spcAft>
            <a:buNone/>
          </a:pPr>
          <a:r>
            <a:rPr lang="en-GB" sz="2300" kern="1200" dirty="0"/>
            <a:t>New salads made with local vegetable products and natural salads in compliance with the increasing needs of healthy meals (Herrmann et al., 2022).</a:t>
          </a:r>
          <a:endParaRPr lang="en-US" sz="2300" kern="1200" dirty="0"/>
        </a:p>
      </dsp:txBody>
      <dsp:txXfrm>
        <a:off x="3038956" y="1514534"/>
        <a:ext cx="7020497" cy="1241413"/>
      </dsp:txXfrm>
    </dsp:sp>
    <dsp:sp modelId="{010A84E5-7E1A-42F6-87DE-CEAEBBB55D94}">
      <dsp:nvSpPr>
        <dsp:cNvPr id="0" name=""/>
        <dsp:cNvSpPr/>
      </dsp:nvSpPr>
      <dsp:spPr>
        <a:xfrm>
          <a:off x="2971798" y="2891893"/>
          <a:ext cx="7209674" cy="1375729"/>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GB" sz="2200" kern="1200" dirty="0"/>
            <a:t>The Smoothies and the natural fruit juices with vitamins and energy that complement the theme of healthy foods at the cafe (Brewer and Sebby, 2021).</a:t>
          </a:r>
          <a:endParaRPr lang="en-US" sz="2200" kern="1200" dirty="0"/>
        </a:p>
      </dsp:txBody>
      <dsp:txXfrm>
        <a:off x="3038956" y="2959051"/>
        <a:ext cx="7075358" cy="1241413"/>
      </dsp:txXfrm>
    </dsp:sp>
    <dsp:sp modelId="{68613105-6841-4E0A-ACEF-E9907F55990C}">
      <dsp:nvSpPr>
        <dsp:cNvPr id="0" name=""/>
        <dsp:cNvSpPr/>
      </dsp:nvSpPr>
      <dsp:spPr>
        <a:xfrm>
          <a:off x="2971798" y="4336409"/>
          <a:ext cx="7239003" cy="1375729"/>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GB" sz="2200" kern="1200" dirty="0"/>
            <a:t>All-customisable dishes in which a customer can pick their ingredients depending on health and nutrition needs (Eu and Sameeha, 2021).</a:t>
          </a:r>
          <a:endParaRPr lang="en-US" sz="2200" kern="1200" dirty="0"/>
        </a:p>
      </dsp:txBody>
      <dsp:txXfrm>
        <a:off x="3038956" y="4403567"/>
        <a:ext cx="7104687" cy="12414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81899-E5EF-4FC7-93F3-2EFBE70ECE0F}">
      <dsp:nvSpPr>
        <dsp:cNvPr id="0" name=""/>
        <dsp:cNvSpPr/>
      </dsp:nvSpPr>
      <dsp:spPr>
        <a:xfrm>
          <a:off x="118318" y="2038"/>
          <a:ext cx="4241601" cy="2544960"/>
        </a:xfrm>
        <a:prstGeom prst="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dirty="0"/>
            <a:t>Young workers in need of fast and healthy food when there are many shifts in large cities (Kotler et al., 2021).</a:t>
          </a:r>
          <a:endParaRPr lang="en-US" sz="2600" kern="1200" dirty="0"/>
        </a:p>
      </dsp:txBody>
      <dsp:txXfrm>
        <a:off x="118318" y="2038"/>
        <a:ext cx="4241601" cy="2544960"/>
      </dsp:txXfrm>
    </dsp:sp>
    <dsp:sp modelId="{4B517898-FDFB-487B-A210-A6830D2D74DD}">
      <dsp:nvSpPr>
        <dsp:cNvPr id="0" name=""/>
        <dsp:cNvSpPr/>
      </dsp:nvSpPr>
      <dsp:spPr>
        <a:xfrm>
          <a:off x="4784080" y="2038"/>
          <a:ext cx="4241601" cy="2544960"/>
        </a:xfrm>
        <a:prstGeom prst="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dirty="0"/>
            <a:t>College students in need of affordable and convenient takeaway meals and juggle college life (Eu and Sameeha, 2021).</a:t>
          </a:r>
          <a:endParaRPr lang="en-US" sz="2600" kern="1200" dirty="0"/>
        </a:p>
      </dsp:txBody>
      <dsp:txXfrm>
        <a:off x="4784080" y="2038"/>
        <a:ext cx="4241601" cy="2544960"/>
      </dsp:txXfrm>
    </dsp:sp>
    <dsp:sp modelId="{C0823AEB-687A-4BD7-8216-2A322498C6B3}">
      <dsp:nvSpPr>
        <dsp:cNvPr id="0" name=""/>
        <dsp:cNvSpPr/>
      </dsp:nvSpPr>
      <dsp:spPr>
        <a:xfrm>
          <a:off x="118318" y="2971160"/>
          <a:ext cx="4241601" cy="2544960"/>
        </a:xfrm>
        <a:prstGeom prst="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dirty="0"/>
            <a:t>Conscious customers about their health and well-being that prefer balancing their diets and eating healthy foods when ordering at restaurants (Osaili et al., 2023).</a:t>
          </a:r>
          <a:endParaRPr lang="en-US" sz="2600" kern="1200" dirty="0"/>
        </a:p>
      </dsp:txBody>
      <dsp:txXfrm>
        <a:off x="118318" y="2971160"/>
        <a:ext cx="4241601" cy="2544960"/>
      </dsp:txXfrm>
    </dsp:sp>
    <dsp:sp modelId="{031C34FC-456E-4C38-AF53-0EFFFEADACA8}">
      <dsp:nvSpPr>
        <dsp:cNvPr id="0" name=""/>
        <dsp:cNvSpPr/>
      </dsp:nvSpPr>
      <dsp:spPr>
        <a:xfrm>
          <a:off x="4784080" y="2971160"/>
          <a:ext cx="4241601" cy="2544960"/>
        </a:xfrm>
        <a:prstGeom prst="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dirty="0"/>
            <a:t>City populations that use digital platforms to order food via mob delivery applications on a regular basis (Liu and Li, 2023).</a:t>
          </a:r>
          <a:endParaRPr lang="en-US" sz="2600" kern="1200" dirty="0"/>
        </a:p>
      </dsp:txBody>
      <dsp:txXfrm>
        <a:off x="4784080" y="2971160"/>
        <a:ext cx="4241601" cy="2544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1B0A4-82A0-46D4-B7EF-2C4421417A78}">
      <dsp:nvSpPr>
        <dsp:cNvPr id="0" name=""/>
        <dsp:cNvSpPr/>
      </dsp:nvSpPr>
      <dsp:spPr>
        <a:xfrm>
          <a:off x="0" y="55433"/>
          <a:ext cx="9144000" cy="1286634"/>
        </a:xfrm>
        <a:prstGeom prst="roundRect">
          <a:avLst/>
        </a:prstGeom>
        <a:solidFill>
          <a:srgbClr val="FFFF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solidFill>
                <a:srgbClr val="48B281"/>
              </a:solidFill>
            </a:rPr>
            <a:t>Social media marketing to advertise menu items and interact with the consumers in the urban setting (Londoño-Giraldo et al., 2024).</a:t>
          </a:r>
          <a:endParaRPr lang="en-US" sz="2300" kern="1200" dirty="0">
            <a:solidFill>
              <a:srgbClr val="48B281"/>
            </a:solidFill>
          </a:endParaRPr>
        </a:p>
      </dsp:txBody>
      <dsp:txXfrm>
        <a:off x="62808" y="118241"/>
        <a:ext cx="9018384" cy="1161018"/>
      </dsp:txXfrm>
    </dsp:sp>
    <dsp:sp modelId="{994A5967-5B37-4422-8420-74A89D61A950}">
      <dsp:nvSpPr>
        <dsp:cNvPr id="0" name=""/>
        <dsp:cNvSpPr/>
      </dsp:nvSpPr>
      <dsp:spPr>
        <a:xfrm>
          <a:off x="0" y="1408307"/>
          <a:ext cx="9144000" cy="1286634"/>
        </a:xfrm>
        <a:prstGeom prst="roundRect">
          <a:avLst/>
        </a:prstGeom>
        <a:solidFill>
          <a:srgbClr val="FFFF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solidFill>
                <a:srgbClr val="48B281"/>
              </a:solidFill>
            </a:rPr>
            <a:t>Cooperation with food delivery options that open up the customer base and raise the number of restaurants on the search engine (Liu and Li, 2023).</a:t>
          </a:r>
          <a:endParaRPr lang="en-US" sz="2300" kern="1200" dirty="0">
            <a:solidFill>
              <a:srgbClr val="48B281"/>
            </a:solidFill>
          </a:endParaRPr>
        </a:p>
      </dsp:txBody>
      <dsp:txXfrm>
        <a:off x="62808" y="1471115"/>
        <a:ext cx="9018384" cy="1161018"/>
      </dsp:txXfrm>
    </dsp:sp>
    <dsp:sp modelId="{9862AA21-5161-4DB2-9B5F-64961946EF27}">
      <dsp:nvSpPr>
        <dsp:cNvPr id="0" name=""/>
        <dsp:cNvSpPr/>
      </dsp:nvSpPr>
      <dsp:spPr>
        <a:xfrm>
          <a:off x="0" y="2761182"/>
          <a:ext cx="9144000" cy="1286634"/>
        </a:xfrm>
        <a:prstGeom prst="roundRect">
          <a:avLst/>
        </a:prstGeom>
        <a:solidFill>
          <a:srgbClr val="FFFF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solidFill>
                <a:srgbClr val="48B281"/>
              </a:solidFill>
            </a:rPr>
            <a:t>The reward of loyalty with the subsequent purchasing and durable relationships with a customer (Chaffey and Ellis-Chadwick, 2022).</a:t>
          </a:r>
          <a:endParaRPr lang="en-US" sz="2300" kern="1200" dirty="0">
            <a:solidFill>
              <a:srgbClr val="48B281"/>
            </a:solidFill>
          </a:endParaRPr>
        </a:p>
      </dsp:txBody>
      <dsp:txXfrm>
        <a:off x="62808" y="2823990"/>
        <a:ext cx="9018384" cy="1161018"/>
      </dsp:txXfrm>
    </dsp:sp>
    <dsp:sp modelId="{3CF157B5-4D04-439E-8952-7A6E9C143C70}">
      <dsp:nvSpPr>
        <dsp:cNvPr id="0" name=""/>
        <dsp:cNvSpPr/>
      </dsp:nvSpPr>
      <dsp:spPr>
        <a:xfrm>
          <a:off x="0" y="4114056"/>
          <a:ext cx="9144000" cy="1286634"/>
        </a:xfrm>
        <a:prstGeom prst="roundRect">
          <a:avLst/>
        </a:prstGeom>
        <a:solidFill>
          <a:srgbClr val="FFFF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solidFill>
                <a:srgbClr val="48B281"/>
              </a:solidFill>
            </a:rPr>
            <a:t>Well-developed brand name with emphasis on the use of healthy products, balanced diets to stand out against other traditional fast-food rivals (Kotler et al., 2021)</a:t>
          </a:r>
          <a:endParaRPr lang="en-US" sz="2300" kern="1200" dirty="0">
            <a:solidFill>
              <a:srgbClr val="48B281"/>
            </a:solidFill>
          </a:endParaRPr>
        </a:p>
      </dsp:txBody>
      <dsp:txXfrm>
        <a:off x="62808" y="4176864"/>
        <a:ext cx="9018384" cy="11610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144A3-2EE4-41A3-9408-C8CFD310251C}">
      <dsp:nvSpPr>
        <dsp:cNvPr id="0" name=""/>
        <dsp:cNvSpPr/>
      </dsp:nvSpPr>
      <dsp:spPr>
        <a:xfrm>
          <a:off x="3549" y="0"/>
          <a:ext cx="1551942" cy="6629399"/>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rgbClr val="48B281"/>
              </a:solidFill>
            </a:rPr>
            <a:t>This needs to be expanded in other cities around the UK after the initial café has taken root as long as the customer base is stable (House of Commons Library, 2026).</a:t>
          </a:r>
        </a:p>
      </dsp:txBody>
      <dsp:txXfrm>
        <a:off x="49004" y="45455"/>
        <a:ext cx="1461032" cy="6538489"/>
      </dsp:txXfrm>
    </dsp:sp>
    <dsp:sp modelId="{89FE3520-1231-4EE0-83F3-B554B398AC5A}">
      <dsp:nvSpPr>
        <dsp:cNvPr id="0" name=""/>
        <dsp:cNvSpPr/>
      </dsp:nvSpPr>
      <dsp:spPr>
        <a:xfrm>
          <a:off x="1710686" y="3122258"/>
          <a:ext cx="329011" cy="3848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dirty="0">
            <a:solidFill>
              <a:srgbClr val="48B281"/>
            </a:solidFill>
          </a:endParaRPr>
        </a:p>
      </dsp:txBody>
      <dsp:txXfrm>
        <a:off x="1710686" y="3199234"/>
        <a:ext cx="230308" cy="230929"/>
      </dsp:txXfrm>
    </dsp:sp>
    <dsp:sp modelId="{03BF031A-035A-4E85-A1F2-27CC5E2BA50A}">
      <dsp:nvSpPr>
        <dsp:cNvPr id="0" name=""/>
        <dsp:cNvSpPr/>
      </dsp:nvSpPr>
      <dsp:spPr>
        <a:xfrm>
          <a:off x="2176268" y="0"/>
          <a:ext cx="1551942" cy="6629399"/>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rgbClr val="48B281"/>
              </a:solidFill>
            </a:rPr>
            <a:t>Collaboration with fitness centres and gyms encouraging healthy eating to fitness communities (Osaili et al., 2023).</a:t>
          </a:r>
        </a:p>
      </dsp:txBody>
      <dsp:txXfrm>
        <a:off x="2221723" y="45455"/>
        <a:ext cx="1461032" cy="6538489"/>
      </dsp:txXfrm>
    </dsp:sp>
    <dsp:sp modelId="{0AD26E36-AF6F-4809-B2FD-F723AF24253D}">
      <dsp:nvSpPr>
        <dsp:cNvPr id="0" name=""/>
        <dsp:cNvSpPr/>
      </dsp:nvSpPr>
      <dsp:spPr>
        <a:xfrm>
          <a:off x="3883405" y="3122258"/>
          <a:ext cx="329011" cy="3848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dirty="0">
            <a:solidFill>
              <a:srgbClr val="48B281"/>
            </a:solidFill>
          </a:endParaRPr>
        </a:p>
      </dsp:txBody>
      <dsp:txXfrm>
        <a:off x="3883405" y="3199234"/>
        <a:ext cx="230308" cy="230929"/>
      </dsp:txXfrm>
    </dsp:sp>
    <dsp:sp modelId="{940BDB1F-AE40-4344-B6D8-8E09891EBAF8}">
      <dsp:nvSpPr>
        <dsp:cNvPr id="0" name=""/>
        <dsp:cNvSpPr/>
      </dsp:nvSpPr>
      <dsp:spPr>
        <a:xfrm>
          <a:off x="4348987" y="0"/>
          <a:ext cx="1551942" cy="6629399"/>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rgbClr val="48B281"/>
              </a:solidFill>
            </a:rPr>
            <a:t>Ongoing improvement of its menu in line with alteration of consumer trends and preferences of food products (Brewer and Sebby, 2021).</a:t>
          </a:r>
        </a:p>
      </dsp:txBody>
      <dsp:txXfrm>
        <a:off x="4394442" y="45455"/>
        <a:ext cx="1461032" cy="6538489"/>
      </dsp:txXfrm>
    </dsp:sp>
    <dsp:sp modelId="{6EA26D0E-3C2E-418E-8B7B-34DD5AC6BB29}">
      <dsp:nvSpPr>
        <dsp:cNvPr id="0" name=""/>
        <dsp:cNvSpPr/>
      </dsp:nvSpPr>
      <dsp:spPr>
        <a:xfrm>
          <a:off x="6056124" y="3122258"/>
          <a:ext cx="329011" cy="3848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dirty="0">
            <a:solidFill>
              <a:srgbClr val="48B281"/>
            </a:solidFill>
          </a:endParaRPr>
        </a:p>
      </dsp:txBody>
      <dsp:txXfrm>
        <a:off x="6056124" y="3199234"/>
        <a:ext cx="230308" cy="230929"/>
      </dsp:txXfrm>
    </dsp:sp>
    <dsp:sp modelId="{84DCFA83-8D9D-409C-870B-6F7245A2641C}">
      <dsp:nvSpPr>
        <dsp:cNvPr id="0" name=""/>
        <dsp:cNvSpPr/>
      </dsp:nvSpPr>
      <dsp:spPr>
        <a:xfrm>
          <a:off x="6521707" y="0"/>
          <a:ext cx="1551942" cy="6629399"/>
        </a:xfrm>
        <a:prstGeom prst="roundRect">
          <a:avLst>
            <a:gd name="adj" fmla="val 1000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rgbClr val="48B281"/>
              </a:solidFill>
            </a:rPr>
            <a:t>Enhancement of brand identity to gain good presence in the market in the healthy fast-casual segment (Kotler et al., 2021).</a:t>
          </a:r>
        </a:p>
      </dsp:txBody>
      <dsp:txXfrm>
        <a:off x="6567162" y="45455"/>
        <a:ext cx="1461032" cy="65384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AFB38-F8DB-4CB3-AC9E-AB39A742E474}">
      <dsp:nvSpPr>
        <dsp:cNvPr id="0" name=""/>
        <dsp:cNvSpPr/>
      </dsp:nvSpPr>
      <dsp:spPr>
        <a:xfrm>
          <a:off x="0" y="5787740"/>
          <a:ext cx="8243284" cy="1266216"/>
        </a:xfrm>
        <a:prstGeom prst="rec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dirty="0"/>
            <a:t>Sustainable business idea that is capable of proliferating into the market full of changing healthy restaurants (House of Commons Library, 2026). </a:t>
          </a:r>
          <a:endParaRPr lang="en-US" sz="2200" kern="1200" dirty="0"/>
        </a:p>
      </dsp:txBody>
      <dsp:txXfrm>
        <a:off x="0" y="5787740"/>
        <a:ext cx="8243284" cy="1266216"/>
      </dsp:txXfrm>
    </dsp:sp>
    <dsp:sp modelId="{3FCA72A5-0BFC-4E3E-B7F0-E10362735196}">
      <dsp:nvSpPr>
        <dsp:cNvPr id="0" name=""/>
        <dsp:cNvSpPr/>
      </dsp:nvSpPr>
      <dsp:spPr>
        <a:xfrm rot="10800000">
          <a:off x="0" y="3859292"/>
          <a:ext cx="8243284" cy="1947440"/>
        </a:xfrm>
        <a:prstGeom prst="upArrowCallou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dirty="0"/>
            <a:t>A powerful marketing plan and alignment with the target market contribute to business sustainability and expansion prospect (Kotler et al., 2021).</a:t>
          </a:r>
          <a:endParaRPr lang="en-US" sz="2200" kern="1200" dirty="0"/>
        </a:p>
      </dsp:txBody>
      <dsp:txXfrm rot="10800000">
        <a:off x="0" y="3859292"/>
        <a:ext cx="8243284" cy="1265388"/>
      </dsp:txXfrm>
    </dsp:sp>
    <dsp:sp modelId="{8B8B098F-A5B5-4523-9246-2A6299285C00}">
      <dsp:nvSpPr>
        <dsp:cNvPr id="0" name=""/>
        <dsp:cNvSpPr/>
      </dsp:nvSpPr>
      <dsp:spPr>
        <a:xfrm rot="10800000">
          <a:off x="0" y="1930845"/>
          <a:ext cx="8243284" cy="1947440"/>
        </a:xfrm>
        <a:prstGeom prst="upArrowCallou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dirty="0"/>
            <a:t>Business Model combines the presence of healthy menu with online platform of ordering and entrance (Liu and Li, 2023).</a:t>
          </a:r>
          <a:endParaRPr lang="en-US" sz="2200" kern="1200" dirty="0"/>
        </a:p>
      </dsp:txBody>
      <dsp:txXfrm rot="10800000">
        <a:off x="0" y="1930845"/>
        <a:ext cx="8243284" cy="1265388"/>
      </dsp:txXfrm>
    </dsp:sp>
    <dsp:sp modelId="{14E1D975-95FB-44ED-A1E3-8F9FF11395D6}">
      <dsp:nvSpPr>
        <dsp:cNvPr id="0" name=""/>
        <dsp:cNvSpPr/>
      </dsp:nvSpPr>
      <dsp:spPr>
        <a:xfrm rot="10800000">
          <a:off x="0" y="0"/>
          <a:ext cx="8243284" cy="1947440"/>
        </a:xfrm>
        <a:prstGeom prst="upArrowCallout">
          <a:avLst/>
        </a:prstGeom>
        <a:solidFill>
          <a:srgbClr val="48B28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rtl="0">
            <a:lnSpc>
              <a:spcPct val="90000"/>
            </a:lnSpc>
            <a:spcBef>
              <a:spcPct val="0"/>
            </a:spcBef>
            <a:spcAft>
              <a:spcPct val="35000"/>
            </a:spcAft>
            <a:buNone/>
          </a:pPr>
          <a:r>
            <a:rPr lang="en-GB" sz="2200" kern="1200" dirty="0"/>
            <a:t>Casual and healthy fast-cafe that can address the increased demand of convenient and healthy food choices (Halloran et al., 2022).</a:t>
          </a:r>
          <a:endParaRPr lang="en-US" sz="2200" kern="1200" dirty="0"/>
        </a:p>
      </dsp:txBody>
      <dsp:txXfrm rot="10800000">
        <a:off x="0" y="0"/>
        <a:ext cx="8243284" cy="126538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D220CC-12B0-4D61-8A5F-3DA789098107}" type="datetimeFigureOut">
              <a:rPr lang="en-US" smtClean="0"/>
              <a:t>3/16/2026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240CCA-C1A1-4463-9BA8-4D22DA9FB80F}" type="slidenum">
              <a:rPr lang="en-US" smtClean="0"/>
              <a:t>‹#›</a:t>
            </a:fld>
            <a:endParaRPr lang="en-US" dirty="0"/>
          </a:p>
        </p:txBody>
      </p:sp>
    </p:spTree>
    <p:extLst>
      <p:ext uri="{BB962C8B-B14F-4D97-AF65-F5344CB8AC3E}">
        <p14:creationId xmlns:p14="http://schemas.microsoft.com/office/powerpoint/2010/main" val="718001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given presentation is a summary of the proposed business plan of a healthy fast-casual cafe, which I designed during Task 1. The purpose of the presentation is to deliver the main aspects of the business model to the stakeholders in a clear and well organised manner.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Entrepreneurs use effective business presentations since they facilitate the explanation of the business idea, illustration of market prospects and drawing investors or strategic business partners. Kalvapalle et al. (2024) state that great entrepreneurial pitching is rather to be capable of finding support and investment at the initial stages of a new venture. On the same note, Kotler, Keller and Chernev (2021) take a point to the fact that a clearly defined value proposition enables organisations to show how their products meet the needs of the customers.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thus sums up business concept, the market to be targeted, the marketing plan coupled with the economic viability of the proposed cafe.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1</a:t>
            </a:fld>
            <a:endParaRPr lang="en-US" dirty="0"/>
          </a:p>
        </p:txBody>
      </p:sp>
    </p:spTree>
    <p:extLst>
      <p:ext uri="{BB962C8B-B14F-4D97-AF65-F5344CB8AC3E}">
        <p14:creationId xmlns:p14="http://schemas.microsoft.com/office/powerpoint/2010/main" val="1557205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that is proposed is a healthy fast-casual restaurant supposed to offer healthy foods that are fast to get to consumers who have hectic lives in urban set-ups. Work schedules of most people in the contemporary cities are normally demanding and therefore do not offer much time to cook at home.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have shown that there is a growing demand of healthy take away meals in the past years. As described by Osaili et al. (2023), consumers are becoming more interested in healthier meal choices that facilitate the lifestyle and are convenient and easy at the same time. Equally, Halloran et al. (2022) confirm that the growth of meal delivery services has led to an increase in the consumption of takeaway food that has provided avenues to healthier substitute delivery businesses.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speed, convenience, and balanced nutrition is thus a combination to meet modern consumer requirement in the café concept.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2</a:t>
            </a:fld>
            <a:endParaRPr lang="en-US" dirty="0"/>
          </a:p>
        </p:txBody>
      </p:sp>
    </p:spTree>
    <p:extLst>
      <p:ext uri="{BB962C8B-B14F-4D97-AF65-F5344CB8AC3E}">
        <p14:creationId xmlns:p14="http://schemas.microsoft.com/office/powerpoint/2010/main" val="2111597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higher menu of the cafe is aimed at proposing healthy and balanced meals that are convenient and attractive to the consumers. The main menu that will be served will be the protein bowls that will incorporate grains, vegetables and the low-protein protein sources. The meals offer balanced nutrition at a convenient consumption through takeaway meals.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fresh salads will be served by using high quality of ingredients and healthy dressings. According to Herrmann et al. (2022), sustainability and freshness of food products are becoming important to consumers.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Food menu will also be accompanied with smoothies and natural fruit juices. As Brewer and Sebby (2021) posit, appealing menu foods may make a difference in consumer purchases, especially when it comes to restaurants.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customers will also have the opportunity to make the meal to suit their dietary needs e.g. vegetarian or high-protein meal.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3</a:t>
            </a:fld>
            <a:endParaRPr lang="en-US" dirty="0"/>
          </a:p>
        </p:txBody>
      </p:sp>
    </p:spTree>
    <p:extLst>
      <p:ext uri="{BB962C8B-B14F-4D97-AF65-F5344CB8AC3E}">
        <p14:creationId xmlns:p14="http://schemas.microsoft.com/office/powerpoint/2010/main" val="118545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proposed cafe market environment is favourable since there are a number of trends that show high demand of healthy convenience food. The growth of knowledge about nutrition and health has affected consumer preference towards a healthy meal choice.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Halloran et al. (2022) point out that with the emergence of meal delivery platforms, the ways consumers receive their food have changed, which has created the possibilities of businesses offering convenient but also healthy methods.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Also, there exist online delivery applications like Deliveroo and Uber Eats to enable restaurants to attract customers outside their actual premises (Deliveroo plc). Liu and Li (2023) reveal that online delivery systems provide a restaurant with a wide market presence.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social media also contributes significantly to the restaurant selection, especially to younger consumers, who often learn about new locations where to dine online</a:t>
            </a:r>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4</a:t>
            </a:fld>
            <a:endParaRPr lang="en-US" dirty="0"/>
          </a:p>
        </p:txBody>
      </p:sp>
    </p:spTree>
    <p:extLst>
      <p:ext uri="{BB962C8B-B14F-4D97-AF65-F5344CB8AC3E}">
        <p14:creationId xmlns:p14="http://schemas.microsoft.com/office/powerpoint/2010/main" val="361967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major target customers of the cafe are the groups of young professionals, students and health-conscious consumers in the urban areas. These populations tend to have limited time as a result of employment or studies, therefore timely takeaway meals may be of great appeal.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Rapid lunch or dinner are often desired by young professionals, who are willing to get nutritious foods that will fit into the tightest schedule (Botelho et al., 2023). According to Kotler et al. (2021), companies need to find certain segments of customers to design their marketing strategies.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potential market is university students since they often have to use takeaway meals as they have little or no time to cook as a result of their academic time schedules.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online delivery platforms provide orders to many consumers in these segments, which also promotes the online distribution strategy of the cafe.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5</a:t>
            </a:fld>
            <a:endParaRPr lang="en-US" dirty="0"/>
          </a:p>
        </p:txBody>
      </p:sp>
    </p:spTree>
    <p:extLst>
      <p:ext uri="{BB962C8B-B14F-4D97-AF65-F5344CB8AC3E}">
        <p14:creationId xmlns:p14="http://schemas.microsoft.com/office/powerpoint/2010/main" val="2045808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marketing plan of the Coffee Shop includes digital media as they enable effective reach to the target consumers. Instagram and Tik Tok are the social media platforms that will be used to show menu items and communicate with customers.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Londoño-Giraldo et al. (2024) elaborate, social media marketing plays a significant role in the intention of consumers in quick-service restaurants to purchase the cuisines.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coffee shop will also engage the food delivery companies like Deliveroo and Uber Eats. As Liu and Li (2023) show, these platforms enhance the visibility of restaurants and make them accessible to customers to a great extent.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Also, through loyalty programmes and promotional discounts will attract repeat purchases and will enhance customer relations.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6</a:t>
            </a:fld>
            <a:endParaRPr lang="en-US" dirty="0"/>
          </a:p>
        </p:txBody>
      </p:sp>
    </p:spTree>
    <p:extLst>
      <p:ext uri="{BB962C8B-B14F-4D97-AF65-F5344CB8AC3E}">
        <p14:creationId xmlns:p14="http://schemas.microsoft.com/office/powerpoint/2010/main" val="2765320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product differentiation of the cafe is that it produces convenience and balanced nutrition. Classic fast-food eateries tend to focus on speed, low prices, but potentially sell food containing a high degree of processed products (Vanderlee et al.,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contrary, the target of the proposed café is fresh products and balanced meals and open nutritional labelling. As Osaili et al. (2023) point out, consumers are becoming more conscious of the healthy programmes provided by fast food when placing an order.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Also, the sustainable packaging and the use of local produce enhances attractiveness to the cafe among the environmental-friendly customers.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7</a:t>
            </a:fld>
            <a:endParaRPr lang="en-US" dirty="0"/>
          </a:p>
        </p:txBody>
      </p:sp>
    </p:spTree>
    <p:extLst>
      <p:ext uri="{BB962C8B-B14F-4D97-AF65-F5344CB8AC3E}">
        <p14:creationId xmlns:p14="http://schemas.microsoft.com/office/powerpoint/2010/main" val="3004400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Financial plan of the café covers a number of costs which are start up costs which include kitchen equipment, interior furnishings plus commercial property rent. Such costs are common in the setting up of restaurant business.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the British Business Bank (2024), in most cases, small businesses use a mix of personal savings and outside finance in the initial phases of development.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of the operation expenses will be made up of ingredients, employee wages and advertising. There is the need to come up with efficient financial planning that can make the business sustainable and profitable.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8</a:t>
            </a:fld>
            <a:endParaRPr lang="en-US" dirty="0"/>
          </a:p>
        </p:txBody>
      </p:sp>
    </p:spTree>
    <p:extLst>
      <p:ext uri="{BB962C8B-B14F-4D97-AF65-F5344CB8AC3E}">
        <p14:creationId xmlns:p14="http://schemas.microsoft.com/office/powerpoint/2010/main" val="5496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long-term aim of the cafe is on the expansion of the business and development of the brand. After the first place has reached a stable rate with the customers, the business can increase to other city destinations.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partnership with the gyms and the corporate offices will also assist in reaching more customers within the health-focused communities.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use of menu innovation will also be significant in ensuring competitiveness in the restaurant business.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9</a:t>
            </a:fld>
            <a:endParaRPr lang="en-US" dirty="0"/>
          </a:p>
        </p:txBody>
      </p:sp>
    </p:spTree>
    <p:extLst>
      <p:ext uri="{BB962C8B-B14F-4D97-AF65-F5344CB8AC3E}">
        <p14:creationId xmlns:p14="http://schemas.microsoft.com/office/powerpoint/2010/main" val="4276541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key elements of the proposed healthy fast-casual cafe business have been described in this presentation. This concept lies on the rising consumer demand to consume convenient food within an urban setting but in a nutritional format. The cafe intends to cater to the interest of busy individuals, students and weight conscious consumers by integrating healthy food and beverage selections through accessibility, speed, and fairly affordable rates as explained during the presentation. Market comparison reveals that the emergence of online food delivery services, as well as the development of digital marketing platforms, opens a lot of potential to restaurants in terms of their access to a broader audience. This is why the combination of healthy menu items and the delivery service, along with effective social media marketing, will assist in supporting the competitive stance of the reflected café in the fast-casual food industry. Besides the mentioned, clear nutritional values, sustainable packaging and customisable meals constitute the value proposition that will prove the differentiation of the café with other fast-food rivals. These factors do not only boost the customer trust but also facilitate the brand building in the long run. In sum, it can be concluded that the suggested business model has good prospects on the market, and the marketing strategies and financial plans are rational. As the implementation is effective and ongoing adjustment to consumer trends is conducted, the healthy fast-casual cafe will be able to reach the sustainable growth and become a strong participant in the changing environment of the healthy food market.</a:t>
            </a:r>
            <a:endParaRPr lang="en-US" dirty="0"/>
          </a:p>
        </p:txBody>
      </p:sp>
      <p:sp>
        <p:nvSpPr>
          <p:cNvPr id="4" name="Slide Number Placeholder 3"/>
          <p:cNvSpPr>
            <a:spLocks noGrp="1"/>
          </p:cNvSpPr>
          <p:nvPr>
            <p:ph type="sldNum" sz="quarter" idx="10"/>
          </p:nvPr>
        </p:nvSpPr>
        <p:spPr/>
        <p:txBody>
          <a:bodyPr/>
          <a:lstStyle/>
          <a:p>
            <a:fld id="{6C240CCA-C1A1-4463-9BA8-4D22DA9FB80F}" type="slidenum">
              <a:rPr lang="en-US" smtClean="0"/>
              <a:t>10</a:t>
            </a:fld>
            <a:endParaRPr lang="en-US" dirty="0"/>
          </a:p>
        </p:txBody>
      </p:sp>
    </p:spTree>
    <p:extLst>
      <p:ext uri="{BB962C8B-B14F-4D97-AF65-F5344CB8AC3E}">
        <p14:creationId xmlns:p14="http://schemas.microsoft.com/office/powerpoint/2010/main" val="3264139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3/16/2026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pn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18" Type="http://schemas.openxmlformats.org/officeDocument/2006/relationships/diagramColors" Target="../diagrams/colors6.xml"/><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17" Type="http://schemas.openxmlformats.org/officeDocument/2006/relationships/diagramQuickStyle" Target="../diagrams/quickStyle6.xml"/><Relationship Id="rId2" Type="http://schemas.openxmlformats.org/officeDocument/2006/relationships/notesSlide" Target="../notesSlides/notesSlide10.xml"/><Relationship Id="rId16" Type="http://schemas.openxmlformats.org/officeDocument/2006/relationships/diagramLayout" Target="../diagrams/layout6.xml"/><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diagramData" Target="../diagrams/data6.xml"/><Relationship Id="rId10" Type="http://schemas.openxmlformats.org/officeDocument/2006/relationships/image" Target="../media/image17.svg"/><Relationship Id="rId19" Type="http://schemas.microsoft.com/office/2007/relationships/diagramDrawing" Target="../diagrams/drawing6.xml"/><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16/j.resconrec.2022.106219" TargetMode="External"/><Relationship Id="rId13" Type="http://schemas.openxmlformats.org/officeDocument/2006/relationships/hyperlink" Target="https://doi.org/10.1016/j.heliyon.2024.e28289" TargetMode="External"/><Relationship Id="rId3" Type="http://schemas.openxmlformats.org/officeDocument/2006/relationships/hyperlink" Target="https://doi.org/10.1016/j.ijhm.2020.102777" TargetMode="External"/><Relationship Id="rId7" Type="http://schemas.openxmlformats.org/officeDocument/2006/relationships/hyperlink" Target="https://doi.org/10.1016/j.lanepe.2021.100293" TargetMode="External"/><Relationship Id="rId12" Type="http://schemas.openxmlformats.org/officeDocument/2006/relationships/hyperlink" Target="https://doi.org/10.1016/j.tre.2023.103019" TargetMode="External"/><Relationship Id="rId2" Type="http://schemas.openxmlformats.org/officeDocument/2006/relationships/hyperlink" Target="https://doi.org/10.1186/s12889-023-16158-w" TargetMode="External"/><Relationship Id="rId16" Type="http://schemas.openxmlformats.org/officeDocument/2006/relationships/hyperlink" Target="https://doi.org/10.1017/S1368980023002495" TargetMode="External"/><Relationship Id="rId1" Type="http://schemas.openxmlformats.org/officeDocument/2006/relationships/slideLayout" Target="../slideLayouts/slideLayout7.xml"/><Relationship Id="rId6" Type="http://schemas.openxmlformats.org/officeDocument/2006/relationships/hyperlink" Target="https://doi.org/10.3389/fnut.2021.674427?utm_source=chatgpt.com" TargetMode="External"/><Relationship Id="rId11" Type="http://schemas.openxmlformats.org/officeDocument/2006/relationships/hyperlink" Target="https://www.pearson.com/en-us/subject-catalog/p/marketing-management/P200000005952/9780137344161" TargetMode="External"/><Relationship Id="rId5" Type="http://schemas.openxmlformats.org/officeDocument/2006/relationships/hyperlink" Target="https://corporate.deliveroo.co.uk/investors/results-reports-presentations" TargetMode="External"/><Relationship Id="rId15" Type="http://schemas.openxmlformats.org/officeDocument/2006/relationships/hyperlink" Target="https://s23.q4cdn.com/407969754/files/doc_financials/2025/Stockholders2025/2024-Annual-Report.pdf" TargetMode="External"/><Relationship Id="rId10" Type="http://schemas.openxmlformats.org/officeDocument/2006/relationships/hyperlink" Target="https://doi.org/10.5465/annals.2022.0066" TargetMode="External"/><Relationship Id="rId4" Type="http://schemas.openxmlformats.org/officeDocument/2006/relationships/hyperlink" Target="https://www.pearson.com/en-gb/subject-catalog/p/digital-marketing/P200000010112" TargetMode="External"/><Relationship Id="rId9" Type="http://schemas.openxmlformats.org/officeDocument/2006/relationships/hyperlink" Target="https://researchbriefings.files.parliament.uk/documents/CBP-10333/CBP-10333.pdf" TargetMode="External"/><Relationship Id="rId14" Type="http://schemas.openxmlformats.org/officeDocument/2006/relationships/hyperlink" Target="https://doi.org/10.1371/journal.pone.0293004" TargetMode="External"/></Relationships>
</file>

<file path=ppt/slides/_rels/slide12.xml.rels><?xml version="1.0" encoding="UTF-8" standalone="yes"?>
<Relationships xmlns="http://schemas.openxmlformats.org/package/2006/relationships"><Relationship Id="rId13" Type="http://schemas.openxmlformats.org/officeDocument/2006/relationships/image" Target="../media/image33.svg"/><Relationship Id="rId18" Type="http://schemas.openxmlformats.org/officeDocument/2006/relationships/image" Target="../media/image38.png"/><Relationship Id="rId26" Type="http://schemas.openxmlformats.org/officeDocument/2006/relationships/image" Target="../media/image46.png"/><Relationship Id="rId39" Type="http://schemas.openxmlformats.org/officeDocument/2006/relationships/image" Target="../media/image59.svg"/><Relationship Id="rId21" Type="http://schemas.openxmlformats.org/officeDocument/2006/relationships/image" Target="../media/image41.svg"/><Relationship Id="rId34" Type="http://schemas.openxmlformats.org/officeDocument/2006/relationships/image" Target="../media/image54.png"/><Relationship Id="rId42" Type="http://schemas.openxmlformats.org/officeDocument/2006/relationships/image" Target="../media/image62.png"/><Relationship Id="rId47" Type="http://schemas.openxmlformats.org/officeDocument/2006/relationships/image" Target="../media/image67.svg"/><Relationship Id="rId7" Type="http://schemas.openxmlformats.org/officeDocument/2006/relationships/image" Target="../media/image27.svg"/><Relationship Id="rId2" Type="http://schemas.openxmlformats.org/officeDocument/2006/relationships/image" Target="../media/image22.png"/><Relationship Id="rId16" Type="http://schemas.openxmlformats.org/officeDocument/2006/relationships/image" Target="../media/image36.png"/><Relationship Id="rId29" Type="http://schemas.openxmlformats.org/officeDocument/2006/relationships/image" Target="../media/image49.svg"/><Relationship Id="rId11" Type="http://schemas.openxmlformats.org/officeDocument/2006/relationships/image" Target="../media/image31.svg"/><Relationship Id="rId24" Type="http://schemas.openxmlformats.org/officeDocument/2006/relationships/image" Target="../media/image44.png"/><Relationship Id="rId32" Type="http://schemas.openxmlformats.org/officeDocument/2006/relationships/image" Target="../media/image52.png"/><Relationship Id="rId37" Type="http://schemas.openxmlformats.org/officeDocument/2006/relationships/image" Target="../media/image57.svg"/><Relationship Id="rId40" Type="http://schemas.openxmlformats.org/officeDocument/2006/relationships/image" Target="../media/image60.png"/><Relationship Id="rId45" Type="http://schemas.openxmlformats.org/officeDocument/2006/relationships/image" Target="../media/image65.svg"/><Relationship Id="rId5" Type="http://schemas.openxmlformats.org/officeDocument/2006/relationships/image" Target="../media/image25.svg"/><Relationship Id="rId15" Type="http://schemas.openxmlformats.org/officeDocument/2006/relationships/image" Target="../media/image35.svg"/><Relationship Id="rId23" Type="http://schemas.openxmlformats.org/officeDocument/2006/relationships/image" Target="../media/image43.svg"/><Relationship Id="rId28" Type="http://schemas.openxmlformats.org/officeDocument/2006/relationships/image" Target="../media/image48.png"/><Relationship Id="rId36" Type="http://schemas.openxmlformats.org/officeDocument/2006/relationships/image" Target="../media/image56.png"/><Relationship Id="rId49" Type="http://schemas.openxmlformats.org/officeDocument/2006/relationships/image" Target="../media/image69.svg"/><Relationship Id="rId10" Type="http://schemas.openxmlformats.org/officeDocument/2006/relationships/image" Target="../media/image30.png"/><Relationship Id="rId19" Type="http://schemas.openxmlformats.org/officeDocument/2006/relationships/image" Target="../media/image39.svg"/><Relationship Id="rId31" Type="http://schemas.openxmlformats.org/officeDocument/2006/relationships/image" Target="../media/image51.svg"/><Relationship Id="rId44" Type="http://schemas.openxmlformats.org/officeDocument/2006/relationships/image" Target="../media/image64.png"/><Relationship Id="rId4" Type="http://schemas.openxmlformats.org/officeDocument/2006/relationships/image" Target="../media/image24.png"/><Relationship Id="rId9" Type="http://schemas.openxmlformats.org/officeDocument/2006/relationships/image" Target="../media/image29.svg"/><Relationship Id="rId14" Type="http://schemas.openxmlformats.org/officeDocument/2006/relationships/image" Target="../media/image34.png"/><Relationship Id="rId22" Type="http://schemas.openxmlformats.org/officeDocument/2006/relationships/image" Target="../media/image42.png"/><Relationship Id="rId27" Type="http://schemas.openxmlformats.org/officeDocument/2006/relationships/image" Target="../media/image47.svg"/><Relationship Id="rId30" Type="http://schemas.openxmlformats.org/officeDocument/2006/relationships/image" Target="../media/image50.png"/><Relationship Id="rId35" Type="http://schemas.openxmlformats.org/officeDocument/2006/relationships/image" Target="../media/image55.svg"/><Relationship Id="rId43" Type="http://schemas.openxmlformats.org/officeDocument/2006/relationships/image" Target="../media/image63.svg"/><Relationship Id="rId48" Type="http://schemas.openxmlformats.org/officeDocument/2006/relationships/image" Target="../media/image68.png"/><Relationship Id="rId8" Type="http://schemas.openxmlformats.org/officeDocument/2006/relationships/image" Target="../media/image28.png"/><Relationship Id="rId3" Type="http://schemas.openxmlformats.org/officeDocument/2006/relationships/image" Target="../media/image23.svg"/><Relationship Id="rId12" Type="http://schemas.openxmlformats.org/officeDocument/2006/relationships/image" Target="../media/image32.png"/><Relationship Id="rId17" Type="http://schemas.openxmlformats.org/officeDocument/2006/relationships/image" Target="../media/image37.svg"/><Relationship Id="rId25" Type="http://schemas.openxmlformats.org/officeDocument/2006/relationships/image" Target="../media/image45.svg"/><Relationship Id="rId33" Type="http://schemas.openxmlformats.org/officeDocument/2006/relationships/image" Target="../media/image53.svg"/><Relationship Id="rId38" Type="http://schemas.openxmlformats.org/officeDocument/2006/relationships/image" Target="../media/image58.png"/><Relationship Id="rId46" Type="http://schemas.openxmlformats.org/officeDocument/2006/relationships/image" Target="../media/image66.png"/><Relationship Id="rId20" Type="http://schemas.openxmlformats.org/officeDocument/2006/relationships/image" Target="../media/image40.png"/><Relationship Id="rId41" Type="http://schemas.openxmlformats.org/officeDocument/2006/relationships/image" Target="../media/image61.svg"/><Relationship Id="rId1" Type="http://schemas.openxmlformats.org/officeDocument/2006/relationships/slideLayout" Target="../slideLayouts/slideLayout7.xml"/><Relationship Id="rId6"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188304" y="-1513365"/>
            <a:ext cx="13313729" cy="13313729"/>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48B281"/>
            </a:solidFill>
          </p:spPr>
        </p:sp>
      </p:grpSp>
      <p:grpSp>
        <p:nvGrpSpPr>
          <p:cNvPr id="4" name="Group 4"/>
          <p:cNvGrpSpPr/>
          <p:nvPr/>
        </p:nvGrpSpPr>
        <p:grpSpPr>
          <a:xfrm rot="-3270436">
            <a:off x="9315878" y="102642"/>
            <a:ext cx="12098771" cy="6654453"/>
            <a:chOff x="0" y="0"/>
            <a:chExt cx="4060919" cy="2233549"/>
          </a:xfrm>
        </p:grpSpPr>
        <p:sp>
          <p:nvSpPr>
            <p:cNvPr id="5" name="Freeform 5"/>
            <p:cNvSpPr/>
            <p:nvPr/>
          </p:nvSpPr>
          <p:spPr>
            <a:xfrm>
              <a:off x="19050" y="19050"/>
              <a:ext cx="4022947" cy="2195449"/>
            </a:xfrm>
            <a:custGeom>
              <a:avLst/>
              <a:gdLst/>
              <a:ahLst/>
              <a:cxnLst/>
              <a:rect l="l" t="t" r="r" b="b"/>
              <a:pathLst>
                <a:path w="4022947" h="2195449">
                  <a:moveTo>
                    <a:pt x="2925031" y="2195449"/>
                  </a:moveTo>
                  <a:lnTo>
                    <a:pt x="1097788" y="2195449"/>
                  </a:lnTo>
                  <a:cubicBezTo>
                    <a:pt x="491490" y="2195449"/>
                    <a:pt x="0" y="1703959"/>
                    <a:pt x="0" y="1097661"/>
                  </a:cubicBezTo>
                  <a:cubicBezTo>
                    <a:pt x="0" y="491490"/>
                    <a:pt x="491490" y="0"/>
                    <a:pt x="1097788" y="0"/>
                  </a:cubicBezTo>
                  <a:lnTo>
                    <a:pt x="2925158" y="0"/>
                  </a:lnTo>
                  <a:cubicBezTo>
                    <a:pt x="3531457" y="0"/>
                    <a:pt x="4022947" y="491490"/>
                    <a:pt x="4022947" y="1097788"/>
                  </a:cubicBezTo>
                  <a:cubicBezTo>
                    <a:pt x="4022820" y="1703959"/>
                    <a:pt x="3531329" y="2195449"/>
                    <a:pt x="2925031" y="2195449"/>
                  </a:cubicBezTo>
                  <a:close/>
                </a:path>
              </a:pathLst>
            </a:custGeom>
            <a:solidFill>
              <a:srgbClr val="F1EEEE"/>
            </a:solidFill>
          </p:spPr>
        </p:sp>
        <p:sp>
          <p:nvSpPr>
            <p:cNvPr id="6" name="Freeform 6"/>
            <p:cNvSpPr/>
            <p:nvPr/>
          </p:nvSpPr>
          <p:spPr>
            <a:xfrm>
              <a:off x="0" y="0"/>
              <a:ext cx="4060920" cy="2233549"/>
            </a:xfrm>
            <a:custGeom>
              <a:avLst/>
              <a:gdLst/>
              <a:ahLst/>
              <a:cxnLst/>
              <a:rect l="l" t="t" r="r" b="b"/>
              <a:pathLst>
                <a:path w="4060920" h="2233549">
                  <a:moveTo>
                    <a:pt x="2944081" y="2233549"/>
                  </a:moveTo>
                  <a:lnTo>
                    <a:pt x="1116838" y="2233549"/>
                  </a:lnTo>
                  <a:cubicBezTo>
                    <a:pt x="501015" y="2233549"/>
                    <a:pt x="0" y="1732534"/>
                    <a:pt x="0" y="1116838"/>
                  </a:cubicBezTo>
                  <a:cubicBezTo>
                    <a:pt x="0" y="501015"/>
                    <a:pt x="501015" y="0"/>
                    <a:pt x="1116838" y="0"/>
                  </a:cubicBezTo>
                  <a:lnTo>
                    <a:pt x="2944208" y="0"/>
                  </a:lnTo>
                  <a:cubicBezTo>
                    <a:pt x="3559904" y="0"/>
                    <a:pt x="4060920" y="501015"/>
                    <a:pt x="4060920" y="1116838"/>
                  </a:cubicBezTo>
                  <a:cubicBezTo>
                    <a:pt x="4060920" y="1732534"/>
                    <a:pt x="3559904" y="2233549"/>
                    <a:pt x="2944081" y="2233549"/>
                  </a:cubicBezTo>
                  <a:close/>
                  <a:moveTo>
                    <a:pt x="1116838" y="38100"/>
                  </a:moveTo>
                  <a:cubicBezTo>
                    <a:pt x="521970" y="38100"/>
                    <a:pt x="38100" y="521970"/>
                    <a:pt x="38100" y="1116838"/>
                  </a:cubicBezTo>
                  <a:cubicBezTo>
                    <a:pt x="38100" y="1711579"/>
                    <a:pt x="521970" y="2195576"/>
                    <a:pt x="1116838" y="2195576"/>
                  </a:cubicBezTo>
                  <a:lnTo>
                    <a:pt x="2944208" y="2195576"/>
                  </a:lnTo>
                  <a:cubicBezTo>
                    <a:pt x="3538950" y="2195576"/>
                    <a:pt x="4022947" y="1711706"/>
                    <a:pt x="4022947" y="1116838"/>
                  </a:cubicBezTo>
                  <a:cubicBezTo>
                    <a:pt x="4022820" y="521970"/>
                    <a:pt x="3538949" y="38100"/>
                    <a:pt x="2944081" y="38100"/>
                  </a:cubicBezTo>
                  <a:lnTo>
                    <a:pt x="1116838" y="38100"/>
                  </a:lnTo>
                  <a:close/>
                </a:path>
              </a:pathLst>
            </a:custGeom>
            <a:solidFill>
              <a:srgbClr val="F1EEEE"/>
            </a:solidFill>
          </p:spPr>
        </p:sp>
      </p:grpSp>
      <p:grpSp>
        <p:nvGrpSpPr>
          <p:cNvPr id="7" name="Group 7"/>
          <p:cNvGrpSpPr>
            <a:grpSpLocks noChangeAspect="1"/>
          </p:cNvGrpSpPr>
          <p:nvPr/>
        </p:nvGrpSpPr>
        <p:grpSpPr>
          <a:xfrm>
            <a:off x="11207104" y="2944648"/>
            <a:ext cx="5246391" cy="5246370"/>
            <a:chOff x="0" y="0"/>
            <a:chExt cx="6350000" cy="6349975"/>
          </a:xfrm>
        </p:grpSpPr>
        <p:sp>
          <p:nvSpPr>
            <p:cNvPr id="8" name="Freeform 8"/>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l="-25046" r="-25046"/>
              </a:stretch>
            </a:blipFill>
          </p:spPr>
        </p:sp>
      </p:grpSp>
      <p:sp>
        <p:nvSpPr>
          <p:cNvPr id="13" name="Freeform 13"/>
          <p:cNvSpPr/>
          <p:nvPr/>
        </p:nvSpPr>
        <p:spPr>
          <a:xfrm>
            <a:off x="1044173" y="1008740"/>
            <a:ext cx="696514" cy="717383"/>
          </a:xfrm>
          <a:custGeom>
            <a:avLst/>
            <a:gdLst/>
            <a:ahLst/>
            <a:cxnLst/>
            <a:rect l="l" t="t" r="r" b="b"/>
            <a:pathLst>
              <a:path w="928685" h="956511">
                <a:moveTo>
                  <a:pt x="0" y="0"/>
                </a:moveTo>
                <a:lnTo>
                  <a:pt x="928685" y="0"/>
                </a:lnTo>
                <a:lnTo>
                  <a:pt x="928685" y="956511"/>
                </a:lnTo>
                <a:lnTo>
                  <a:pt x="0" y="95651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15" name="Group 15"/>
          <p:cNvGrpSpPr/>
          <p:nvPr/>
        </p:nvGrpSpPr>
        <p:grpSpPr>
          <a:xfrm>
            <a:off x="1028700" y="2476500"/>
            <a:ext cx="8295772" cy="5521350"/>
            <a:chOff x="0" y="-298483"/>
            <a:chExt cx="11061030" cy="7361799"/>
          </a:xfrm>
        </p:grpSpPr>
        <p:sp>
          <p:nvSpPr>
            <p:cNvPr id="16" name="TextBox 16"/>
            <p:cNvSpPr txBox="1"/>
            <p:nvPr/>
          </p:nvSpPr>
          <p:spPr>
            <a:xfrm>
              <a:off x="0" y="-298483"/>
              <a:ext cx="11061030" cy="5708650"/>
            </a:xfrm>
            <a:prstGeom prst="rect">
              <a:avLst/>
            </a:prstGeom>
          </p:spPr>
          <p:txBody>
            <a:bodyPr lIns="0" tIns="0" rIns="0" bIns="0" rtlCol="0" anchor="t">
              <a:spAutoFit/>
            </a:bodyPr>
            <a:lstStyle/>
            <a:p>
              <a:pPr algn="l">
                <a:lnSpc>
                  <a:spcPts val="16500"/>
                </a:lnSpc>
              </a:pPr>
              <a:r>
                <a:rPr lang="en-US" sz="15000" b="1" spc="-675" dirty="0">
                  <a:solidFill>
                    <a:srgbClr val="000000"/>
                  </a:solidFill>
                  <a:latin typeface="Antonio Bold"/>
                  <a:ea typeface="Antonio Bold"/>
                  <a:cs typeface="Antonio Bold"/>
                  <a:sym typeface="Antonio Bold"/>
                </a:rPr>
                <a:t>BUSINESS PLAN</a:t>
              </a:r>
            </a:p>
          </p:txBody>
        </p:sp>
        <p:sp>
          <p:nvSpPr>
            <p:cNvPr id="17" name="TextBox 17"/>
            <p:cNvSpPr txBox="1"/>
            <p:nvPr/>
          </p:nvSpPr>
          <p:spPr>
            <a:xfrm>
              <a:off x="0" y="5968999"/>
              <a:ext cx="11061030" cy="1094317"/>
            </a:xfrm>
            <a:prstGeom prst="rect">
              <a:avLst/>
            </a:prstGeom>
          </p:spPr>
          <p:txBody>
            <a:bodyPr lIns="0" tIns="0" rIns="0" bIns="0" rtlCol="0" anchor="t">
              <a:spAutoFit/>
            </a:bodyPr>
            <a:lstStyle/>
            <a:p>
              <a:pPr>
                <a:lnSpc>
                  <a:spcPts val="3240"/>
                </a:lnSpc>
              </a:pPr>
              <a:r>
                <a:rPr lang="en-GB" sz="3200" b="1" dirty="0"/>
                <a:t>Healthy Fast-Casual Café Business Concept</a:t>
              </a:r>
              <a:endParaRPr lang="en-US" sz="3200" b="1" dirty="0"/>
            </a:p>
            <a:p>
              <a:pPr algn="l">
                <a:lnSpc>
                  <a:spcPts val="3240"/>
                </a:lnSpc>
              </a:pPr>
              <a:endParaRPr lang="en-US" sz="2800" dirty="0">
                <a:solidFill>
                  <a:srgbClr val="000000"/>
                </a:solidFill>
                <a:latin typeface="Open Sauce"/>
                <a:ea typeface="Open Sauce"/>
                <a:cs typeface="Open Sauce"/>
                <a:sym typeface="Open Sauce"/>
              </a:endParaRPr>
            </a:p>
          </p:txBody>
        </p:sp>
      </p:grpSp>
      <p:sp>
        <p:nvSpPr>
          <p:cNvPr id="18" name="TextBox 17"/>
          <p:cNvSpPr txBox="1"/>
          <p:nvPr/>
        </p:nvSpPr>
        <p:spPr>
          <a:xfrm>
            <a:off x="1165624" y="8173361"/>
            <a:ext cx="4276719" cy="923330"/>
          </a:xfrm>
          <a:prstGeom prst="rect">
            <a:avLst/>
          </a:prstGeom>
          <a:noFill/>
        </p:spPr>
        <p:txBody>
          <a:bodyPr wrap="square" rtlCol="0">
            <a:spAutoFit/>
          </a:bodyPr>
          <a:lstStyle/>
          <a:p>
            <a:r>
              <a:rPr lang="en-US" dirty="0"/>
              <a:t>Eugen Roca</a:t>
            </a:r>
            <a:br>
              <a:rPr lang="en-US" dirty="0"/>
            </a:br>
            <a:r>
              <a:rPr lang="en-US" dirty="0"/>
              <a:t>LCBB5013</a:t>
            </a:r>
            <a:br>
              <a:rPr lang="en-US" dirty="0"/>
            </a:br>
            <a:r>
              <a:rPr lang="en-US" dirty="0"/>
              <a:t>2311590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8B281"/>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5029199" y="-647700"/>
            <a:ext cx="12447308" cy="12447256"/>
            <a:chOff x="-116620" y="0"/>
            <a:chExt cx="6350000" cy="6349974"/>
          </a:xfrm>
        </p:grpSpPr>
        <p:sp>
          <p:nvSpPr>
            <p:cNvPr id="3" name="Freeform 3"/>
            <p:cNvSpPr/>
            <p:nvPr/>
          </p:nvSpPr>
          <p:spPr>
            <a:xfrm>
              <a:off x="-11662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t="-25047" b="-25047"/>
              </a:stretch>
            </a:blipFill>
          </p:spPr>
        </p:sp>
      </p:grpSp>
      <p:sp>
        <p:nvSpPr>
          <p:cNvPr id="10" name="TextBox 10"/>
          <p:cNvSpPr txBox="1"/>
          <p:nvPr/>
        </p:nvSpPr>
        <p:spPr>
          <a:xfrm>
            <a:off x="10287000" y="419100"/>
            <a:ext cx="5237814" cy="1077218"/>
          </a:xfrm>
          <a:prstGeom prst="rect">
            <a:avLst/>
          </a:prstGeom>
        </p:spPr>
        <p:txBody>
          <a:bodyPr wrap="square" lIns="0" tIns="0" rIns="0" bIns="0" rtlCol="0" anchor="t">
            <a:spAutoFit/>
          </a:bodyPr>
          <a:lstStyle/>
          <a:p>
            <a:pPr lvl="0" algn="ctr">
              <a:lnSpc>
                <a:spcPts val="8399"/>
              </a:lnSpc>
            </a:pPr>
            <a:r>
              <a:rPr lang="en-US" sz="6999" b="1" spc="-139" dirty="0">
                <a:solidFill>
                  <a:srgbClr val="FFFFFF"/>
                </a:solidFill>
                <a:latin typeface="Antonio Bold"/>
                <a:ea typeface="Antonio Bold"/>
                <a:cs typeface="Antonio Bold"/>
                <a:sym typeface="Antonio Bold"/>
              </a:rPr>
              <a:t>Business Idea</a:t>
            </a:r>
          </a:p>
        </p:txBody>
      </p:sp>
      <p:graphicFrame>
        <p:nvGraphicFramePr>
          <p:cNvPr id="5" name="Diagram 4"/>
          <p:cNvGraphicFramePr/>
          <p:nvPr>
            <p:extLst>
              <p:ext uri="{D42A27DB-BD31-4B8C-83A1-F6EECF244321}">
                <p14:modId xmlns:p14="http://schemas.microsoft.com/office/powerpoint/2010/main" val="3918052818"/>
              </p:ext>
            </p:extLst>
          </p:nvPr>
        </p:nvGraphicFramePr>
        <p:xfrm>
          <a:off x="7467600" y="1866900"/>
          <a:ext cx="10744200" cy="7315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7886701" cy="10287000"/>
          </a:xfrm>
          <a:prstGeom prst="rect">
            <a:avLst/>
          </a:prstGeom>
          <a:solidFill>
            <a:srgbClr val="48B281"/>
          </a:solidFill>
        </p:spPr>
      </p:sp>
      <p:grpSp>
        <p:nvGrpSpPr>
          <p:cNvPr id="3" name="Group 3"/>
          <p:cNvGrpSpPr/>
          <p:nvPr/>
        </p:nvGrpSpPr>
        <p:grpSpPr>
          <a:xfrm rot="-3270436">
            <a:off x="-3819097" y="5388148"/>
            <a:ext cx="12098771" cy="6654453"/>
            <a:chOff x="0" y="0"/>
            <a:chExt cx="4060919" cy="2233549"/>
          </a:xfrm>
        </p:grpSpPr>
        <p:sp>
          <p:nvSpPr>
            <p:cNvPr id="4" name="Freeform 4"/>
            <p:cNvSpPr/>
            <p:nvPr/>
          </p:nvSpPr>
          <p:spPr>
            <a:xfrm>
              <a:off x="19050" y="19050"/>
              <a:ext cx="4022947" cy="2195449"/>
            </a:xfrm>
            <a:custGeom>
              <a:avLst/>
              <a:gdLst/>
              <a:ahLst/>
              <a:cxnLst/>
              <a:rect l="l" t="t" r="r" b="b"/>
              <a:pathLst>
                <a:path w="4022947" h="2195449">
                  <a:moveTo>
                    <a:pt x="2925031" y="2195449"/>
                  </a:moveTo>
                  <a:lnTo>
                    <a:pt x="1097788" y="2195449"/>
                  </a:lnTo>
                  <a:cubicBezTo>
                    <a:pt x="491490" y="2195449"/>
                    <a:pt x="0" y="1703959"/>
                    <a:pt x="0" y="1097661"/>
                  </a:cubicBezTo>
                  <a:cubicBezTo>
                    <a:pt x="0" y="491490"/>
                    <a:pt x="491490" y="0"/>
                    <a:pt x="1097788" y="0"/>
                  </a:cubicBezTo>
                  <a:lnTo>
                    <a:pt x="2925158" y="0"/>
                  </a:lnTo>
                  <a:cubicBezTo>
                    <a:pt x="3531457" y="0"/>
                    <a:pt x="4022947" y="491490"/>
                    <a:pt x="4022947" y="1097788"/>
                  </a:cubicBezTo>
                  <a:cubicBezTo>
                    <a:pt x="4022820" y="1703959"/>
                    <a:pt x="3531329" y="2195449"/>
                    <a:pt x="2925031" y="2195449"/>
                  </a:cubicBezTo>
                  <a:close/>
                </a:path>
              </a:pathLst>
            </a:custGeom>
            <a:solidFill>
              <a:srgbClr val="68D6A3"/>
            </a:solidFill>
          </p:spPr>
        </p:sp>
        <p:sp>
          <p:nvSpPr>
            <p:cNvPr id="5" name="Freeform 5"/>
            <p:cNvSpPr/>
            <p:nvPr/>
          </p:nvSpPr>
          <p:spPr>
            <a:xfrm>
              <a:off x="0" y="0"/>
              <a:ext cx="4060920" cy="2233549"/>
            </a:xfrm>
            <a:custGeom>
              <a:avLst/>
              <a:gdLst/>
              <a:ahLst/>
              <a:cxnLst/>
              <a:rect l="l" t="t" r="r" b="b"/>
              <a:pathLst>
                <a:path w="4060920" h="2233549">
                  <a:moveTo>
                    <a:pt x="2944081" y="2233549"/>
                  </a:moveTo>
                  <a:lnTo>
                    <a:pt x="1116838" y="2233549"/>
                  </a:lnTo>
                  <a:cubicBezTo>
                    <a:pt x="501015" y="2233549"/>
                    <a:pt x="0" y="1732534"/>
                    <a:pt x="0" y="1116838"/>
                  </a:cubicBezTo>
                  <a:cubicBezTo>
                    <a:pt x="0" y="501015"/>
                    <a:pt x="501015" y="0"/>
                    <a:pt x="1116838" y="0"/>
                  </a:cubicBezTo>
                  <a:lnTo>
                    <a:pt x="2944208" y="0"/>
                  </a:lnTo>
                  <a:cubicBezTo>
                    <a:pt x="3559904" y="0"/>
                    <a:pt x="4060920" y="501015"/>
                    <a:pt x="4060920" y="1116838"/>
                  </a:cubicBezTo>
                  <a:cubicBezTo>
                    <a:pt x="4060920" y="1732534"/>
                    <a:pt x="3559904" y="2233549"/>
                    <a:pt x="2944081" y="2233549"/>
                  </a:cubicBezTo>
                  <a:close/>
                  <a:moveTo>
                    <a:pt x="1116838" y="38100"/>
                  </a:moveTo>
                  <a:cubicBezTo>
                    <a:pt x="521970" y="38100"/>
                    <a:pt x="38100" y="521970"/>
                    <a:pt x="38100" y="1116838"/>
                  </a:cubicBezTo>
                  <a:cubicBezTo>
                    <a:pt x="38100" y="1711579"/>
                    <a:pt x="521970" y="2195576"/>
                    <a:pt x="1116838" y="2195576"/>
                  </a:cubicBezTo>
                  <a:lnTo>
                    <a:pt x="2944208" y="2195576"/>
                  </a:lnTo>
                  <a:cubicBezTo>
                    <a:pt x="3538950" y="2195576"/>
                    <a:pt x="4022947" y="1711706"/>
                    <a:pt x="4022947" y="1116838"/>
                  </a:cubicBezTo>
                  <a:cubicBezTo>
                    <a:pt x="4022820" y="521970"/>
                    <a:pt x="3538949" y="38100"/>
                    <a:pt x="2944081" y="38100"/>
                  </a:cubicBezTo>
                  <a:lnTo>
                    <a:pt x="1116838" y="38100"/>
                  </a:lnTo>
                  <a:close/>
                </a:path>
              </a:pathLst>
            </a:custGeom>
            <a:solidFill>
              <a:srgbClr val="68D6A3"/>
            </a:solidFill>
          </p:spPr>
        </p:sp>
      </p:grpSp>
      <p:sp>
        <p:nvSpPr>
          <p:cNvPr id="9" name="TextBox 9"/>
          <p:cNvSpPr txBox="1"/>
          <p:nvPr/>
        </p:nvSpPr>
        <p:spPr>
          <a:xfrm>
            <a:off x="8839200" y="835849"/>
            <a:ext cx="8183849" cy="1031051"/>
          </a:xfrm>
          <a:prstGeom prst="rect">
            <a:avLst/>
          </a:prstGeom>
        </p:spPr>
        <p:txBody>
          <a:bodyPr lIns="0" tIns="0" rIns="0" bIns="0" rtlCol="0" anchor="t">
            <a:spAutoFit/>
          </a:bodyPr>
          <a:lstStyle/>
          <a:p>
            <a:pPr>
              <a:lnSpc>
                <a:spcPts val="8399"/>
              </a:lnSpc>
            </a:pPr>
            <a:r>
              <a:rPr lang="en-US" sz="6999" b="1" spc="-139" dirty="0">
                <a:solidFill>
                  <a:srgbClr val="000000"/>
                </a:solidFill>
                <a:latin typeface="Antonio Bold"/>
                <a:ea typeface="Antonio Bold"/>
                <a:cs typeface="Antonio Bold"/>
                <a:sym typeface="Antonio Bold"/>
              </a:rPr>
              <a:t>Products and Services</a:t>
            </a:r>
          </a:p>
        </p:txBody>
      </p:sp>
      <p:graphicFrame>
        <p:nvGraphicFramePr>
          <p:cNvPr id="23" name="Diagram 22"/>
          <p:cNvGraphicFramePr/>
          <p:nvPr>
            <p:extLst>
              <p:ext uri="{D42A27DB-BD31-4B8C-83A1-F6EECF244321}">
                <p14:modId xmlns:p14="http://schemas.microsoft.com/office/powerpoint/2010/main" val="790392862"/>
              </p:ext>
            </p:extLst>
          </p:nvPr>
        </p:nvGraphicFramePr>
        <p:xfrm>
          <a:off x="5943600" y="2476500"/>
          <a:ext cx="13182600"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 name="Picture 23"/>
          <p:cNvPicPr>
            <a:picLocks noChangeAspect="1"/>
          </p:cNvPicPr>
          <p:nvPr/>
        </p:nvPicPr>
        <p:blipFill>
          <a:blip r:embed="rId8">
            <a:extLst>
              <a:ext uri="{BEBA8EAE-BF5A-486C-A8C5-ECC9F3942E4B}">
                <a14:imgProps xmlns:a14="http://schemas.microsoft.com/office/drawing/2010/main">
                  <a14:imgLayer r:embed="rId9">
                    <a14:imgEffect>
                      <a14:colorTemperature colorTemp="4700"/>
                    </a14:imgEffect>
                  </a14:imgLayer>
                </a14:imgProps>
              </a:ext>
              <a:ext uri="{28A0092B-C50C-407E-A947-70E740481C1C}">
                <a14:useLocalDpi xmlns:a14="http://schemas.microsoft.com/office/drawing/2010/main" val="0"/>
              </a:ext>
            </a:extLst>
          </a:blip>
          <a:stretch>
            <a:fillRect/>
          </a:stretch>
        </p:blipFill>
        <p:spPr>
          <a:xfrm>
            <a:off x="1143000" y="3619500"/>
            <a:ext cx="5334000" cy="53340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487135" y="-9285764"/>
            <a:ext cx="13313729" cy="13313729"/>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48B281"/>
            </a:solidFill>
          </p:spPr>
        </p:sp>
      </p:grpSp>
      <p:sp>
        <p:nvSpPr>
          <p:cNvPr id="4" name="AutoShape 4"/>
          <p:cNvSpPr/>
          <p:nvPr/>
        </p:nvSpPr>
        <p:spPr>
          <a:xfrm>
            <a:off x="0" y="8882062"/>
            <a:ext cx="18288000" cy="1404938"/>
          </a:xfrm>
          <a:prstGeom prst="rect">
            <a:avLst/>
          </a:prstGeom>
          <a:solidFill>
            <a:srgbClr val="F1EEEE"/>
          </a:solidFill>
        </p:spPr>
      </p:sp>
      <p:sp>
        <p:nvSpPr>
          <p:cNvPr id="5" name="AutoShape 5"/>
          <p:cNvSpPr/>
          <p:nvPr/>
        </p:nvSpPr>
        <p:spPr>
          <a:xfrm rot="-5400000">
            <a:off x="4937555" y="6208899"/>
            <a:ext cx="2673722" cy="0"/>
          </a:xfrm>
          <a:prstGeom prst="line">
            <a:avLst/>
          </a:prstGeom>
          <a:ln w="9525" cap="flat">
            <a:solidFill>
              <a:srgbClr val="000000"/>
            </a:solidFill>
            <a:prstDash val="solid"/>
            <a:headEnd type="none" w="sm" len="sm"/>
            <a:tailEnd type="none" w="sm" len="sm"/>
          </a:ln>
        </p:spPr>
      </p:sp>
      <p:sp>
        <p:nvSpPr>
          <p:cNvPr id="6" name="AutoShape 6"/>
          <p:cNvSpPr/>
          <p:nvPr/>
        </p:nvSpPr>
        <p:spPr>
          <a:xfrm rot="-5400000">
            <a:off x="10676723" y="6208899"/>
            <a:ext cx="2673722" cy="0"/>
          </a:xfrm>
          <a:prstGeom prst="line">
            <a:avLst/>
          </a:prstGeom>
          <a:ln w="9525" cap="flat">
            <a:solidFill>
              <a:srgbClr val="000000"/>
            </a:solidFill>
            <a:prstDash val="solid"/>
            <a:headEnd type="none" w="sm" len="sm"/>
            <a:tailEnd type="none" w="sm" len="sm"/>
          </a:ln>
        </p:spPr>
      </p:sp>
      <p:sp>
        <p:nvSpPr>
          <p:cNvPr id="7" name="TextBox 7"/>
          <p:cNvSpPr txBox="1"/>
          <p:nvPr/>
        </p:nvSpPr>
        <p:spPr>
          <a:xfrm>
            <a:off x="5388285" y="1266800"/>
            <a:ext cx="7511429" cy="1047734"/>
          </a:xfrm>
          <a:prstGeom prst="rect">
            <a:avLst/>
          </a:prstGeom>
        </p:spPr>
        <p:txBody>
          <a:bodyPr lIns="0" tIns="0" rIns="0" bIns="0" rtlCol="0" anchor="t">
            <a:spAutoFit/>
          </a:bodyPr>
          <a:lstStyle/>
          <a:p>
            <a:pPr lvl="0" algn="ctr">
              <a:lnSpc>
                <a:spcPts val="8399"/>
              </a:lnSpc>
            </a:pPr>
            <a:r>
              <a:rPr lang="en-US" sz="6999" b="1" spc="-139" dirty="0">
                <a:solidFill>
                  <a:srgbClr val="FFFFFF"/>
                </a:solidFill>
                <a:latin typeface="Antonio Bold"/>
                <a:ea typeface="Antonio Bold"/>
                <a:cs typeface="Antonio Bold"/>
                <a:sym typeface="Antonio Bold"/>
              </a:rPr>
              <a:t>Market Opportunity</a:t>
            </a:r>
          </a:p>
        </p:txBody>
      </p:sp>
      <p:grpSp>
        <p:nvGrpSpPr>
          <p:cNvPr id="8" name="Group 8"/>
          <p:cNvGrpSpPr/>
          <p:nvPr/>
        </p:nvGrpSpPr>
        <p:grpSpPr>
          <a:xfrm>
            <a:off x="810335" y="4838700"/>
            <a:ext cx="4752265" cy="3360176"/>
            <a:chOff x="0" y="-9525"/>
            <a:chExt cx="6336353" cy="4480238"/>
          </a:xfrm>
        </p:grpSpPr>
        <p:sp>
          <p:nvSpPr>
            <p:cNvPr id="9" name="TextBox 9"/>
            <p:cNvSpPr txBox="1"/>
            <p:nvPr/>
          </p:nvSpPr>
          <p:spPr>
            <a:xfrm>
              <a:off x="0" y="917857"/>
              <a:ext cx="6336353" cy="3552856"/>
            </a:xfrm>
            <a:prstGeom prst="rect">
              <a:avLst/>
            </a:prstGeom>
          </p:spPr>
          <p:txBody>
            <a:bodyPr lIns="0" tIns="0" rIns="0" bIns="0" rtlCol="0" anchor="t">
              <a:spAutoFit/>
            </a:bodyPr>
            <a:lstStyle/>
            <a:p>
              <a:pPr lvl="0" algn="ctr">
                <a:lnSpc>
                  <a:spcPts val="2990"/>
                </a:lnSpc>
              </a:pPr>
              <a:r>
                <a:rPr lang="en-GB" sz="2400" dirty="0"/>
                <a:t>The demand has also been on healthier takeaway foods that are being offered as alternative food options particularly with the growing consumer awareness of nutrition (Halloran et al., 2022).</a:t>
              </a:r>
              <a:endParaRPr lang="en-US" sz="2400" dirty="0"/>
            </a:p>
            <a:p>
              <a:pPr algn="ctr">
                <a:lnSpc>
                  <a:spcPts val="2990"/>
                </a:lnSpc>
              </a:pPr>
              <a:endParaRPr lang="en-US" sz="2300" dirty="0">
                <a:solidFill>
                  <a:srgbClr val="000000"/>
                </a:solidFill>
                <a:latin typeface="Open Sauce"/>
                <a:ea typeface="Open Sauce"/>
                <a:cs typeface="Open Sauce"/>
                <a:sym typeface="Open Sauce"/>
              </a:endParaRPr>
            </a:p>
          </p:txBody>
        </p:sp>
        <p:sp>
          <p:nvSpPr>
            <p:cNvPr id="10" name="TextBox 10"/>
            <p:cNvSpPr txBox="1"/>
            <p:nvPr/>
          </p:nvSpPr>
          <p:spPr>
            <a:xfrm>
              <a:off x="0" y="-9525"/>
              <a:ext cx="6336353" cy="536998"/>
            </a:xfrm>
            <a:prstGeom prst="rect">
              <a:avLst/>
            </a:prstGeom>
          </p:spPr>
          <p:txBody>
            <a:bodyPr lIns="0" tIns="0" rIns="0" bIns="0" rtlCol="0" anchor="t">
              <a:spAutoFit/>
            </a:bodyPr>
            <a:lstStyle/>
            <a:p>
              <a:pPr algn="ctr">
                <a:lnSpc>
                  <a:spcPts val="3380"/>
                </a:lnSpc>
              </a:pPr>
              <a:r>
                <a:rPr lang="en-US" sz="2600" b="1" dirty="0">
                  <a:solidFill>
                    <a:srgbClr val="000000"/>
                  </a:solidFill>
                  <a:latin typeface="Open Sauce Bold"/>
                  <a:ea typeface="Open Sauce Bold"/>
                  <a:cs typeface="Open Sauce Bold"/>
                  <a:sym typeface="Open Sauce Bold"/>
                </a:rPr>
                <a:t>1</a:t>
              </a:r>
            </a:p>
          </p:txBody>
        </p:sp>
      </p:grpSp>
      <p:grpSp>
        <p:nvGrpSpPr>
          <p:cNvPr id="11" name="Group 11"/>
          <p:cNvGrpSpPr/>
          <p:nvPr/>
        </p:nvGrpSpPr>
        <p:grpSpPr>
          <a:xfrm>
            <a:off x="6736493" y="4838700"/>
            <a:ext cx="4752265" cy="2975456"/>
            <a:chOff x="0" y="-9525"/>
            <a:chExt cx="6336353" cy="3967277"/>
          </a:xfrm>
        </p:grpSpPr>
        <p:sp>
          <p:nvSpPr>
            <p:cNvPr id="12" name="TextBox 12"/>
            <p:cNvSpPr txBox="1"/>
            <p:nvPr/>
          </p:nvSpPr>
          <p:spPr>
            <a:xfrm>
              <a:off x="0" y="917857"/>
              <a:ext cx="6336353" cy="3039895"/>
            </a:xfrm>
            <a:prstGeom prst="rect">
              <a:avLst/>
            </a:prstGeom>
          </p:spPr>
          <p:txBody>
            <a:bodyPr lIns="0" tIns="0" rIns="0" bIns="0" rtlCol="0" anchor="t">
              <a:spAutoFit/>
            </a:bodyPr>
            <a:lstStyle/>
            <a:p>
              <a:pPr lvl="0" algn="ctr">
                <a:lnSpc>
                  <a:spcPts val="2990"/>
                </a:lnSpc>
              </a:pPr>
              <a:r>
                <a:rPr lang="en-GB" sz="2400" dirty="0"/>
                <a:t>The high rates of the development of online food delivery systems have increased the market coverage and availability of restaurants to customers (Liu and Li, 2023).</a:t>
              </a:r>
              <a:endParaRPr lang="en-US" sz="2400" dirty="0"/>
            </a:p>
            <a:p>
              <a:pPr algn="ctr">
                <a:lnSpc>
                  <a:spcPts val="2990"/>
                </a:lnSpc>
              </a:pPr>
              <a:endParaRPr lang="en-US" sz="2300" dirty="0">
                <a:solidFill>
                  <a:srgbClr val="000000"/>
                </a:solidFill>
                <a:latin typeface="Open Sauce"/>
                <a:ea typeface="Open Sauce"/>
                <a:cs typeface="Open Sauce"/>
                <a:sym typeface="Open Sauce"/>
              </a:endParaRPr>
            </a:p>
          </p:txBody>
        </p:sp>
        <p:sp>
          <p:nvSpPr>
            <p:cNvPr id="13" name="TextBox 13"/>
            <p:cNvSpPr txBox="1"/>
            <p:nvPr/>
          </p:nvSpPr>
          <p:spPr>
            <a:xfrm>
              <a:off x="0" y="-9525"/>
              <a:ext cx="6336353" cy="536998"/>
            </a:xfrm>
            <a:prstGeom prst="rect">
              <a:avLst/>
            </a:prstGeom>
          </p:spPr>
          <p:txBody>
            <a:bodyPr lIns="0" tIns="0" rIns="0" bIns="0" rtlCol="0" anchor="t">
              <a:spAutoFit/>
            </a:bodyPr>
            <a:lstStyle/>
            <a:p>
              <a:pPr algn="ctr">
                <a:lnSpc>
                  <a:spcPts val="3380"/>
                </a:lnSpc>
              </a:pPr>
              <a:r>
                <a:rPr lang="en-US" sz="2600" b="1" dirty="0">
                  <a:solidFill>
                    <a:srgbClr val="000000"/>
                  </a:solidFill>
                  <a:latin typeface="Open Sauce Bold"/>
                  <a:ea typeface="Open Sauce Bold"/>
                  <a:cs typeface="Open Sauce Bold"/>
                  <a:sym typeface="Open Sauce Bold"/>
                </a:rPr>
                <a:t>2</a:t>
              </a:r>
            </a:p>
          </p:txBody>
        </p:sp>
      </p:grpSp>
      <p:grpSp>
        <p:nvGrpSpPr>
          <p:cNvPr id="14" name="Group 14"/>
          <p:cNvGrpSpPr/>
          <p:nvPr/>
        </p:nvGrpSpPr>
        <p:grpSpPr>
          <a:xfrm>
            <a:off x="12507035" y="5143500"/>
            <a:ext cx="4752265" cy="2234420"/>
            <a:chOff x="0" y="-9525"/>
            <a:chExt cx="6336353" cy="2979228"/>
          </a:xfrm>
        </p:grpSpPr>
        <p:sp>
          <p:nvSpPr>
            <p:cNvPr id="15" name="TextBox 15"/>
            <p:cNvSpPr txBox="1"/>
            <p:nvPr/>
          </p:nvSpPr>
          <p:spPr>
            <a:xfrm>
              <a:off x="0" y="917858"/>
              <a:ext cx="6336353" cy="2051845"/>
            </a:xfrm>
            <a:prstGeom prst="rect">
              <a:avLst/>
            </a:prstGeom>
          </p:spPr>
          <p:txBody>
            <a:bodyPr lIns="0" tIns="0" rIns="0" bIns="0" rtlCol="0" anchor="t">
              <a:spAutoFit/>
            </a:bodyPr>
            <a:lstStyle/>
            <a:p>
              <a:pPr algn="ctr">
                <a:lnSpc>
                  <a:spcPts val="2990"/>
                </a:lnSpc>
              </a:pPr>
              <a:r>
                <a:rPr lang="en-GB" sz="2400" dirty="0"/>
                <a:t>Social media marketing should impact restaurant discovery and buy behaviour of younger consumers (Bagnato et al., 2023).</a:t>
              </a:r>
              <a:endParaRPr lang="en-US" sz="2300" dirty="0">
                <a:solidFill>
                  <a:srgbClr val="000000"/>
                </a:solidFill>
                <a:latin typeface="Open Sauce"/>
                <a:ea typeface="Open Sauce"/>
                <a:cs typeface="Open Sauce"/>
                <a:sym typeface="Open Sauce"/>
              </a:endParaRPr>
            </a:p>
          </p:txBody>
        </p:sp>
        <p:sp>
          <p:nvSpPr>
            <p:cNvPr id="16" name="TextBox 16"/>
            <p:cNvSpPr txBox="1"/>
            <p:nvPr/>
          </p:nvSpPr>
          <p:spPr>
            <a:xfrm>
              <a:off x="0" y="-9525"/>
              <a:ext cx="6336353" cy="581356"/>
            </a:xfrm>
            <a:prstGeom prst="rect">
              <a:avLst/>
            </a:prstGeom>
          </p:spPr>
          <p:txBody>
            <a:bodyPr lIns="0" tIns="0" rIns="0" bIns="0" rtlCol="0" anchor="t">
              <a:spAutoFit/>
            </a:bodyPr>
            <a:lstStyle/>
            <a:p>
              <a:pPr algn="ctr">
                <a:lnSpc>
                  <a:spcPts val="3380"/>
                </a:lnSpc>
              </a:pPr>
              <a:r>
                <a:rPr lang="en-US" sz="2600" b="1" dirty="0">
                  <a:solidFill>
                    <a:srgbClr val="000000"/>
                  </a:solidFill>
                  <a:latin typeface="Open Sauce Bold"/>
                  <a:ea typeface="Open Sauce Bold"/>
                  <a:cs typeface="Open Sauce Bold"/>
                  <a:sym typeface="Open Sauce Bold"/>
                </a:rPr>
                <a:t> 3</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04800" y="0"/>
            <a:ext cx="5497707" cy="10287000"/>
          </a:xfrm>
          <a:custGeom>
            <a:avLst/>
            <a:gdLst/>
            <a:ahLst/>
            <a:cxnLst/>
            <a:rect l="l" t="t" r="r" b="b"/>
            <a:pathLst>
              <a:path w="5497707" h="10287000">
                <a:moveTo>
                  <a:pt x="0" y="0"/>
                </a:moveTo>
                <a:lnTo>
                  <a:pt x="5497707" y="0"/>
                </a:lnTo>
                <a:lnTo>
                  <a:pt x="5497707" y="10287000"/>
                </a:lnTo>
                <a:lnTo>
                  <a:pt x="0" y="10287000"/>
                </a:lnTo>
                <a:lnTo>
                  <a:pt x="0" y="0"/>
                </a:lnTo>
                <a:close/>
              </a:path>
            </a:pathLst>
          </a:custGeom>
          <a:blipFill>
            <a:blip r:embed="rId3"/>
            <a:stretch>
              <a:fillRect l="-14758" r="-9906"/>
            </a:stretch>
          </a:blipFill>
        </p:spPr>
      </p:sp>
      <p:sp>
        <p:nvSpPr>
          <p:cNvPr id="3" name="TextBox 3"/>
          <p:cNvSpPr txBox="1"/>
          <p:nvPr/>
        </p:nvSpPr>
        <p:spPr>
          <a:xfrm>
            <a:off x="5867400" y="1485900"/>
            <a:ext cx="10237836" cy="1047734"/>
          </a:xfrm>
          <a:prstGeom prst="rect">
            <a:avLst/>
          </a:prstGeom>
        </p:spPr>
        <p:txBody>
          <a:bodyPr lIns="0" tIns="0" rIns="0" bIns="0" rtlCol="0" anchor="t">
            <a:spAutoFit/>
          </a:bodyPr>
          <a:lstStyle/>
          <a:p>
            <a:pPr lvl="0">
              <a:lnSpc>
                <a:spcPts val="8399"/>
              </a:lnSpc>
            </a:pPr>
            <a:r>
              <a:rPr lang="en-US" sz="6999" b="1" spc="-139" dirty="0">
                <a:solidFill>
                  <a:srgbClr val="000000"/>
                </a:solidFill>
                <a:latin typeface="Antonio Bold"/>
                <a:ea typeface="Antonio Bold"/>
                <a:cs typeface="Antonio Bold"/>
                <a:sym typeface="Antonio Bold"/>
              </a:rPr>
              <a:t>Target Market</a:t>
            </a:r>
            <a:endParaRPr lang="en-US" sz="6999" b="1" u="none" spc="-139" dirty="0">
              <a:solidFill>
                <a:srgbClr val="000000"/>
              </a:solidFill>
              <a:latin typeface="Antonio Bold"/>
              <a:ea typeface="Antonio Bold"/>
              <a:cs typeface="Antonio Bold"/>
              <a:sym typeface="Antonio Bold"/>
            </a:endParaRPr>
          </a:p>
        </p:txBody>
      </p:sp>
      <p:graphicFrame>
        <p:nvGraphicFramePr>
          <p:cNvPr id="18" name="Diagram 17"/>
          <p:cNvGraphicFramePr/>
          <p:nvPr>
            <p:extLst>
              <p:ext uri="{D42A27DB-BD31-4B8C-83A1-F6EECF244321}">
                <p14:modId xmlns:p14="http://schemas.microsoft.com/office/powerpoint/2010/main" val="2901399943"/>
              </p:ext>
            </p:extLst>
          </p:nvPr>
        </p:nvGraphicFramePr>
        <p:xfrm>
          <a:off x="5867400" y="3435340"/>
          <a:ext cx="9144000" cy="55181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184704" y="-3390900"/>
            <a:ext cx="15752129" cy="15752129"/>
            <a:chOff x="0" y="0"/>
            <a:chExt cx="6350000" cy="6350000"/>
          </a:xfrm>
          <a:solidFill>
            <a:srgbClr val="48B281"/>
          </a:solidFill>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grpFill/>
          </p:spPr>
        </p:sp>
      </p:grpSp>
      <p:grpSp>
        <p:nvGrpSpPr>
          <p:cNvPr id="7" name="Group 7"/>
          <p:cNvGrpSpPr/>
          <p:nvPr/>
        </p:nvGrpSpPr>
        <p:grpSpPr>
          <a:xfrm rot="2700000">
            <a:off x="7694450" y="3195572"/>
            <a:ext cx="13649426" cy="6709129"/>
            <a:chOff x="0" y="0"/>
            <a:chExt cx="4581392" cy="2251901"/>
          </a:xfrm>
        </p:grpSpPr>
        <p:sp>
          <p:nvSpPr>
            <p:cNvPr id="8" name="Freeform 8"/>
            <p:cNvSpPr/>
            <p:nvPr/>
          </p:nvSpPr>
          <p:spPr>
            <a:xfrm>
              <a:off x="558445" y="56452"/>
              <a:ext cx="4022947" cy="2195449"/>
            </a:xfrm>
            <a:custGeom>
              <a:avLst/>
              <a:gdLst/>
              <a:ahLst/>
              <a:cxnLst/>
              <a:rect l="l" t="t" r="r" b="b"/>
              <a:pathLst>
                <a:path w="4022947" h="2195449">
                  <a:moveTo>
                    <a:pt x="2925031" y="2195449"/>
                  </a:moveTo>
                  <a:lnTo>
                    <a:pt x="1097788" y="2195449"/>
                  </a:lnTo>
                  <a:cubicBezTo>
                    <a:pt x="491490" y="2195449"/>
                    <a:pt x="0" y="1703959"/>
                    <a:pt x="0" y="1097661"/>
                  </a:cubicBezTo>
                  <a:cubicBezTo>
                    <a:pt x="0" y="491490"/>
                    <a:pt x="491490" y="0"/>
                    <a:pt x="1097788" y="0"/>
                  </a:cubicBezTo>
                  <a:lnTo>
                    <a:pt x="2925158" y="0"/>
                  </a:lnTo>
                  <a:cubicBezTo>
                    <a:pt x="3531457" y="0"/>
                    <a:pt x="4022947" y="491490"/>
                    <a:pt x="4022947" y="1097788"/>
                  </a:cubicBezTo>
                  <a:cubicBezTo>
                    <a:pt x="4022820" y="1703959"/>
                    <a:pt x="3531329" y="2195449"/>
                    <a:pt x="2925031" y="2195449"/>
                  </a:cubicBezTo>
                  <a:close/>
                </a:path>
              </a:pathLst>
            </a:custGeom>
            <a:solidFill>
              <a:srgbClr val="F1EEEE"/>
            </a:solidFill>
          </p:spPr>
        </p:sp>
        <p:sp>
          <p:nvSpPr>
            <p:cNvPr id="9" name="Freeform 9"/>
            <p:cNvSpPr/>
            <p:nvPr/>
          </p:nvSpPr>
          <p:spPr>
            <a:xfrm>
              <a:off x="0" y="0"/>
              <a:ext cx="4060920" cy="2233549"/>
            </a:xfrm>
            <a:custGeom>
              <a:avLst/>
              <a:gdLst/>
              <a:ahLst/>
              <a:cxnLst/>
              <a:rect l="l" t="t" r="r" b="b"/>
              <a:pathLst>
                <a:path w="4060920" h="2233549">
                  <a:moveTo>
                    <a:pt x="2944081" y="2233549"/>
                  </a:moveTo>
                  <a:lnTo>
                    <a:pt x="1116838" y="2233549"/>
                  </a:lnTo>
                  <a:cubicBezTo>
                    <a:pt x="501015" y="2233549"/>
                    <a:pt x="0" y="1732534"/>
                    <a:pt x="0" y="1116838"/>
                  </a:cubicBezTo>
                  <a:cubicBezTo>
                    <a:pt x="0" y="501015"/>
                    <a:pt x="501015" y="0"/>
                    <a:pt x="1116838" y="0"/>
                  </a:cubicBezTo>
                  <a:lnTo>
                    <a:pt x="2944208" y="0"/>
                  </a:lnTo>
                  <a:cubicBezTo>
                    <a:pt x="3559904" y="0"/>
                    <a:pt x="4060920" y="501015"/>
                    <a:pt x="4060920" y="1116838"/>
                  </a:cubicBezTo>
                  <a:cubicBezTo>
                    <a:pt x="4060920" y="1732534"/>
                    <a:pt x="3559904" y="2233549"/>
                    <a:pt x="2944081" y="2233549"/>
                  </a:cubicBezTo>
                  <a:close/>
                  <a:moveTo>
                    <a:pt x="1116838" y="38100"/>
                  </a:moveTo>
                  <a:cubicBezTo>
                    <a:pt x="521970" y="38100"/>
                    <a:pt x="38100" y="521970"/>
                    <a:pt x="38100" y="1116838"/>
                  </a:cubicBezTo>
                  <a:cubicBezTo>
                    <a:pt x="38100" y="1711579"/>
                    <a:pt x="521970" y="2195576"/>
                    <a:pt x="1116838" y="2195576"/>
                  </a:cubicBezTo>
                  <a:lnTo>
                    <a:pt x="2944208" y="2195576"/>
                  </a:lnTo>
                  <a:cubicBezTo>
                    <a:pt x="3538950" y="2195576"/>
                    <a:pt x="4022947" y="1711706"/>
                    <a:pt x="4022947" y="1116838"/>
                  </a:cubicBezTo>
                  <a:cubicBezTo>
                    <a:pt x="4022820" y="521970"/>
                    <a:pt x="3538949" y="38100"/>
                    <a:pt x="2944081" y="38100"/>
                  </a:cubicBezTo>
                  <a:lnTo>
                    <a:pt x="1116838" y="38100"/>
                  </a:lnTo>
                  <a:close/>
                </a:path>
              </a:pathLst>
            </a:custGeom>
            <a:solidFill>
              <a:srgbClr val="F1EEEE"/>
            </a:solidFill>
          </p:spPr>
        </p:sp>
      </p:grpSp>
      <p:sp>
        <p:nvSpPr>
          <p:cNvPr id="6" name="TextBox 6"/>
          <p:cNvSpPr txBox="1"/>
          <p:nvPr/>
        </p:nvSpPr>
        <p:spPr>
          <a:xfrm>
            <a:off x="1044173" y="1333500"/>
            <a:ext cx="7056855" cy="1031051"/>
          </a:xfrm>
          <a:prstGeom prst="rect">
            <a:avLst/>
          </a:prstGeom>
        </p:spPr>
        <p:txBody>
          <a:bodyPr lIns="0" tIns="0" rIns="0" bIns="0" rtlCol="0" anchor="t">
            <a:spAutoFit/>
          </a:bodyPr>
          <a:lstStyle/>
          <a:p>
            <a:pPr lvl="0">
              <a:lnSpc>
                <a:spcPts val="8399"/>
              </a:lnSpc>
            </a:pPr>
            <a:r>
              <a:rPr lang="en-US" sz="6999" b="1" spc="-139" dirty="0">
                <a:solidFill>
                  <a:srgbClr val="FFFFFF"/>
                </a:solidFill>
                <a:latin typeface="Antonio Bold"/>
                <a:ea typeface="Antonio Bold"/>
                <a:cs typeface="Antonio Bold"/>
                <a:sym typeface="Antonio Bold"/>
              </a:rPr>
              <a:t>Marketing Strategy</a:t>
            </a:r>
          </a:p>
        </p:txBody>
      </p:sp>
      <p:sp>
        <p:nvSpPr>
          <p:cNvPr id="16" name="AutoShape 16"/>
          <p:cNvSpPr/>
          <p:nvPr/>
        </p:nvSpPr>
        <p:spPr>
          <a:xfrm>
            <a:off x="11818650" y="1790700"/>
            <a:ext cx="3497550" cy="0"/>
          </a:xfrm>
          <a:prstGeom prst="line">
            <a:avLst/>
          </a:prstGeom>
          <a:ln w="1003300" cap="rnd">
            <a:solidFill>
              <a:srgbClr val="68D6A3"/>
            </a:solidFill>
            <a:prstDash val="solid"/>
            <a:headEnd type="none" w="sm" len="sm"/>
            <a:tailEnd type="none" w="sm" len="sm"/>
          </a:ln>
        </p:spPr>
        <p:txBody>
          <a:bodyPr/>
          <a:lstStyle/>
          <a:p>
            <a:endParaRPr lang="en-US" dirty="0"/>
          </a:p>
        </p:txBody>
      </p:sp>
      <p:graphicFrame>
        <p:nvGraphicFramePr>
          <p:cNvPr id="19" name="Diagram 18"/>
          <p:cNvGraphicFramePr/>
          <p:nvPr>
            <p:extLst>
              <p:ext uri="{D42A27DB-BD31-4B8C-83A1-F6EECF244321}">
                <p14:modId xmlns:p14="http://schemas.microsoft.com/office/powerpoint/2010/main" val="1570945218"/>
              </p:ext>
            </p:extLst>
          </p:nvPr>
        </p:nvGraphicFramePr>
        <p:xfrm>
          <a:off x="485153" y="2834375"/>
          <a:ext cx="9144000" cy="5456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p:cNvPicPr>
            <a:picLocks noChangeAspect="1"/>
          </p:cNvPicPr>
          <p:nvPr/>
        </p:nvPicPr>
        <p:blipFill>
          <a:blip r:embed="rId8"/>
          <a:stretch>
            <a:fillRect/>
          </a:stretch>
        </p:blipFill>
        <p:spPr>
          <a:xfrm>
            <a:off x="10688797" y="3124037"/>
            <a:ext cx="6368955" cy="4876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5751203" cy="10287000"/>
          </a:xfrm>
          <a:prstGeom prst="rect">
            <a:avLst/>
          </a:prstGeom>
          <a:solidFill>
            <a:srgbClr val="48B281"/>
          </a:solidFill>
        </p:spPr>
      </p:sp>
      <p:sp>
        <p:nvSpPr>
          <p:cNvPr id="6" name="AutoShape 6"/>
          <p:cNvSpPr/>
          <p:nvPr/>
        </p:nvSpPr>
        <p:spPr>
          <a:xfrm>
            <a:off x="5751203" y="-67235"/>
            <a:ext cx="12536797" cy="3162300"/>
          </a:xfrm>
          <a:prstGeom prst="rect">
            <a:avLst/>
          </a:prstGeom>
          <a:solidFill>
            <a:srgbClr val="F1EEEE"/>
          </a:solidFill>
        </p:spPr>
      </p:sp>
      <p:sp>
        <p:nvSpPr>
          <p:cNvPr id="7" name="TextBox 7"/>
          <p:cNvSpPr txBox="1"/>
          <p:nvPr/>
        </p:nvSpPr>
        <p:spPr>
          <a:xfrm>
            <a:off x="1028700" y="1409700"/>
            <a:ext cx="3961175" cy="3185487"/>
          </a:xfrm>
          <a:prstGeom prst="rect">
            <a:avLst/>
          </a:prstGeom>
        </p:spPr>
        <p:txBody>
          <a:bodyPr lIns="0" tIns="0" rIns="0" bIns="0" rtlCol="0" anchor="t">
            <a:spAutoFit/>
          </a:bodyPr>
          <a:lstStyle/>
          <a:p>
            <a:pPr lvl="0">
              <a:lnSpc>
                <a:spcPts val="8399"/>
              </a:lnSpc>
            </a:pPr>
            <a:r>
              <a:rPr lang="en-US" sz="6999" b="1" spc="-139" dirty="0">
                <a:solidFill>
                  <a:srgbClr val="FFFFFF"/>
                </a:solidFill>
                <a:latin typeface="Antonio Bold"/>
                <a:ea typeface="Antonio Bold"/>
                <a:cs typeface="Antonio Bold"/>
                <a:sym typeface="Antonio Bold"/>
              </a:rPr>
              <a:t>Unique Selling Proposition</a:t>
            </a:r>
            <a:endParaRPr lang="en-US" sz="6999" b="1" u="none" spc="-139" dirty="0">
              <a:solidFill>
                <a:srgbClr val="FFFFFF"/>
              </a:solidFill>
              <a:latin typeface="Antonio Bold"/>
              <a:ea typeface="Antonio Bold"/>
              <a:cs typeface="Antonio Bold"/>
              <a:sym typeface="Antonio Bold"/>
            </a:endParaRPr>
          </a:p>
        </p:txBody>
      </p:sp>
      <p:grpSp>
        <p:nvGrpSpPr>
          <p:cNvPr id="8" name="Group 8"/>
          <p:cNvGrpSpPr/>
          <p:nvPr/>
        </p:nvGrpSpPr>
        <p:grpSpPr>
          <a:xfrm>
            <a:off x="6705600" y="967863"/>
            <a:ext cx="10079740" cy="1622431"/>
            <a:chOff x="0" y="-28575"/>
            <a:chExt cx="1035847" cy="572406"/>
          </a:xfrm>
        </p:grpSpPr>
        <p:sp>
          <p:nvSpPr>
            <p:cNvPr id="9" name="Freeform 9"/>
            <p:cNvSpPr/>
            <p:nvPr/>
          </p:nvSpPr>
          <p:spPr>
            <a:xfrm>
              <a:off x="0" y="0"/>
              <a:ext cx="1035847" cy="543831"/>
            </a:xfrm>
            <a:custGeom>
              <a:avLst/>
              <a:gdLst/>
              <a:ahLst/>
              <a:cxnLst/>
              <a:rect l="l" t="t" r="r" b="b"/>
              <a:pathLst>
                <a:path w="1035847" h="543831">
                  <a:moveTo>
                    <a:pt x="0" y="0"/>
                  </a:moveTo>
                  <a:lnTo>
                    <a:pt x="1035847" y="0"/>
                  </a:lnTo>
                  <a:lnTo>
                    <a:pt x="1035847" y="543831"/>
                  </a:lnTo>
                  <a:lnTo>
                    <a:pt x="0" y="543831"/>
                  </a:lnTo>
                  <a:close/>
                </a:path>
              </a:pathLst>
            </a:custGeom>
            <a:solidFill>
              <a:srgbClr val="68D6A3"/>
            </a:solidFill>
          </p:spPr>
        </p:sp>
        <p:sp>
          <p:nvSpPr>
            <p:cNvPr id="10" name="TextBox 10"/>
            <p:cNvSpPr txBox="1"/>
            <p:nvPr/>
          </p:nvSpPr>
          <p:spPr>
            <a:xfrm>
              <a:off x="0" y="-28575"/>
              <a:ext cx="1035847" cy="572406"/>
            </a:xfrm>
            <a:prstGeom prst="rect">
              <a:avLst/>
            </a:prstGeom>
          </p:spPr>
          <p:txBody>
            <a:bodyPr lIns="254000" tIns="254000" rIns="254000" bIns="254000" rtlCol="0" anchor="ctr"/>
            <a:lstStyle/>
            <a:p>
              <a:pPr algn="ctr">
                <a:lnSpc>
                  <a:spcPts val="2100"/>
                </a:lnSpc>
              </a:pPr>
              <a:r>
                <a:rPr lang="en-US" sz="1500" dirty="0">
                  <a:solidFill>
                    <a:srgbClr val="FFFFFF"/>
                  </a:solidFill>
                  <a:latin typeface="Open Sauce"/>
                  <a:ea typeface="Open Sauce"/>
                  <a:cs typeface="Open Sauce"/>
                  <a:sym typeface="Open Sauce"/>
                </a:rPr>
                <a:t> Low-balance meal based on healthy fast-food with no compromise on convenience or affordability (Osaili et al., 2023).a note here</a:t>
              </a:r>
            </a:p>
          </p:txBody>
        </p:sp>
      </p:grpSp>
      <p:sp>
        <p:nvSpPr>
          <p:cNvPr id="34" name="AutoShape 34"/>
          <p:cNvSpPr/>
          <p:nvPr/>
        </p:nvSpPr>
        <p:spPr>
          <a:xfrm>
            <a:off x="1028700" y="6210300"/>
            <a:ext cx="3497550" cy="0"/>
          </a:xfrm>
          <a:prstGeom prst="line">
            <a:avLst/>
          </a:prstGeom>
          <a:ln w="1003300" cap="rnd">
            <a:solidFill>
              <a:srgbClr val="68D6A3"/>
            </a:solidFill>
            <a:prstDash val="solid"/>
            <a:headEnd type="none" w="sm" len="sm"/>
            <a:tailEnd type="none" w="sm" len="sm"/>
          </a:ln>
        </p:spPr>
      </p:sp>
      <p:grpSp>
        <p:nvGrpSpPr>
          <p:cNvPr id="24" name="Group 8"/>
          <p:cNvGrpSpPr/>
          <p:nvPr/>
        </p:nvGrpSpPr>
        <p:grpSpPr>
          <a:xfrm>
            <a:off x="6705600" y="3009900"/>
            <a:ext cx="10079740" cy="1622431"/>
            <a:chOff x="0" y="-28575"/>
            <a:chExt cx="1035847" cy="572406"/>
          </a:xfrm>
        </p:grpSpPr>
        <p:sp>
          <p:nvSpPr>
            <p:cNvPr id="25" name="Freeform 9"/>
            <p:cNvSpPr/>
            <p:nvPr/>
          </p:nvSpPr>
          <p:spPr>
            <a:xfrm>
              <a:off x="0" y="0"/>
              <a:ext cx="1035847" cy="543831"/>
            </a:xfrm>
            <a:custGeom>
              <a:avLst/>
              <a:gdLst/>
              <a:ahLst/>
              <a:cxnLst/>
              <a:rect l="l" t="t" r="r" b="b"/>
              <a:pathLst>
                <a:path w="1035847" h="543831">
                  <a:moveTo>
                    <a:pt x="0" y="0"/>
                  </a:moveTo>
                  <a:lnTo>
                    <a:pt x="1035847" y="0"/>
                  </a:lnTo>
                  <a:lnTo>
                    <a:pt x="1035847" y="543831"/>
                  </a:lnTo>
                  <a:lnTo>
                    <a:pt x="0" y="543831"/>
                  </a:lnTo>
                  <a:close/>
                </a:path>
              </a:pathLst>
            </a:custGeom>
            <a:solidFill>
              <a:srgbClr val="68D6A3"/>
            </a:solidFill>
          </p:spPr>
        </p:sp>
        <p:sp>
          <p:nvSpPr>
            <p:cNvPr id="26" name="TextBox 10"/>
            <p:cNvSpPr txBox="1"/>
            <p:nvPr/>
          </p:nvSpPr>
          <p:spPr>
            <a:xfrm>
              <a:off x="0" y="-28575"/>
              <a:ext cx="1035847" cy="572406"/>
            </a:xfrm>
            <a:prstGeom prst="rect">
              <a:avLst/>
            </a:prstGeom>
          </p:spPr>
          <p:txBody>
            <a:bodyPr lIns="254000" tIns="254000" rIns="254000" bIns="254000" rtlCol="0" anchor="ctr"/>
            <a:lstStyle/>
            <a:p>
              <a:pPr algn="ctr">
                <a:lnSpc>
                  <a:spcPts val="2100"/>
                </a:lnSpc>
              </a:pPr>
              <a:r>
                <a:rPr lang="en-US" sz="1500" dirty="0">
                  <a:solidFill>
                    <a:srgbClr val="FFFFFF"/>
                  </a:solidFill>
                  <a:latin typeface="Open Sauce"/>
                  <a:ea typeface="Open Sauce"/>
                  <a:cs typeface="Open Sauce"/>
                  <a:sym typeface="Open Sauce"/>
                </a:rPr>
                <a:t>Not only fresh products but also sustainable and more environmentally friendly packaging that caters to the needs of more environmentally friendly customers (Herrmann et al., 2022).</a:t>
              </a:r>
            </a:p>
          </p:txBody>
        </p:sp>
      </p:grpSp>
      <p:grpSp>
        <p:nvGrpSpPr>
          <p:cNvPr id="27" name="Group 8"/>
          <p:cNvGrpSpPr/>
          <p:nvPr/>
        </p:nvGrpSpPr>
        <p:grpSpPr>
          <a:xfrm>
            <a:off x="6705600" y="5067300"/>
            <a:ext cx="10079740" cy="1622431"/>
            <a:chOff x="0" y="-28575"/>
            <a:chExt cx="1035847" cy="572406"/>
          </a:xfrm>
        </p:grpSpPr>
        <p:sp>
          <p:nvSpPr>
            <p:cNvPr id="28" name="Freeform 9"/>
            <p:cNvSpPr/>
            <p:nvPr/>
          </p:nvSpPr>
          <p:spPr>
            <a:xfrm>
              <a:off x="0" y="0"/>
              <a:ext cx="1035847" cy="543831"/>
            </a:xfrm>
            <a:custGeom>
              <a:avLst/>
              <a:gdLst/>
              <a:ahLst/>
              <a:cxnLst/>
              <a:rect l="l" t="t" r="r" b="b"/>
              <a:pathLst>
                <a:path w="1035847" h="543831">
                  <a:moveTo>
                    <a:pt x="0" y="0"/>
                  </a:moveTo>
                  <a:lnTo>
                    <a:pt x="1035847" y="0"/>
                  </a:lnTo>
                  <a:lnTo>
                    <a:pt x="1035847" y="543831"/>
                  </a:lnTo>
                  <a:lnTo>
                    <a:pt x="0" y="543831"/>
                  </a:lnTo>
                  <a:close/>
                </a:path>
              </a:pathLst>
            </a:custGeom>
            <a:solidFill>
              <a:srgbClr val="68D6A3"/>
            </a:solidFill>
          </p:spPr>
        </p:sp>
        <p:sp>
          <p:nvSpPr>
            <p:cNvPr id="29" name="TextBox 10"/>
            <p:cNvSpPr txBox="1"/>
            <p:nvPr/>
          </p:nvSpPr>
          <p:spPr>
            <a:xfrm>
              <a:off x="0" y="-28575"/>
              <a:ext cx="1035847" cy="572406"/>
            </a:xfrm>
            <a:prstGeom prst="rect">
              <a:avLst/>
            </a:prstGeom>
          </p:spPr>
          <p:txBody>
            <a:bodyPr lIns="254000" tIns="254000" rIns="254000" bIns="254000" rtlCol="0" anchor="ctr"/>
            <a:lstStyle/>
            <a:p>
              <a:pPr algn="ctr">
                <a:lnSpc>
                  <a:spcPts val="2100"/>
                </a:lnSpc>
              </a:pPr>
              <a:r>
                <a:rPr lang="en-US" sz="1500" dirty="0">
                  <a:solidFill>
                    <a:srgbClr val="FFFFFF"/>
                  </a:solidFill>
                  <a:latin typeface="Open Sauce"/>
                  <a:ea typeface="Open Sauce"/>
                  <a:cs typeface="Open Sauce"/>
                  <a:sym typeface="Open Sauce"/>
                </a:rPr>
                <a:t>Tailored meal plans where a client can create their preferred meals based on their dietary concerns (Eu and Sameeha, 2021).</a:t>
              </a:r>
            </a:p>
          </p:txBody>
        </p:sp>
      </p:grpSp>
      <p:grpSp>
        <p:nvGrpSpPr>
          <p:cNvPr id="30" name="Group 8"/>
          <p:cNvGrpSpPr/>
          <p:nvPr/>
        </p:nvGrpSpPr>
        <p:grpSpPr>
          <a:xfrm>
            <a:off x="6728012" y="7124700"/>
            <a:ext cx="10079740" cy="1622431"/>
            <a:chOff x="0" y="-28575"/>
            <a:chExt cx="1035847" cy="572406"/>
          </a:xfrm>
        </p:grpSpPr>
        <p:sp>
          <p:nvSpPr>
            <p:cNvPr id="31" name="Freeform 9"/>
            <p:cNvSpPr/>
            <p:nvPr/>
          </p:nvSpPr>
          <p:spPr>
            <a:xfrm>
              <a:off x="0" y="0"/>
              <a:ext cx="1035847" cy="543831"/>
            </a:xfrm>
            <a:custGeom>
              <a:avLst/>
              <a:gdLst/>
              <a:ahLst/>
              <a:cxnLst/>
              <a:rect l="l" t="t" r="r" b="b"/>
              <a:pathLst>
                <a:path w="1035847" h="543831">
                  <a:moveTo>
                    <a:pt x="0" y="0"/>
                  </a:moveTo>
                  <a:lnTo>
                    <a:pt x="1035847" y="0"/>
                  </a:lnTo>
                  <a:lnTo>
                    <a:pt x="1035847" y="543831"/>
                  </a:lnTo>
                  <a:lnTo>
                    <a:pt x="0" y="543831"/>
                  </a:lnTo>
                  <a:close/>
                </a:path>
              </a:pathLst>
            </a:custGeom>
            <a:solidFill>
              <a:srgbClr val="68D6A3"/>
            </a:solidFill>
          </p:spPr>
        </p:sp>
        <p:sp>
          <p:nvSpPr>
            <p:cNvPr id="32" name="TextBox 10"/>
            <p:cNvSpPr txBox="1"/>
            <p:nvPr/>
          </p:nvSpPr>
          <p:spPr>
            <a:xfrm>
              <a:off x="0" y="-28575"/>
              <a:ext cx="1035847" cy="572406"/>
            </a:xfrm>
            <a:prstGeom prst="rect">
              <a:avLst/>
            </a:prstGeom>
          </p:spPr>
          <p:txBody>
            <a:bodyPr lIns="254000" tIns="254000" rIns="254000" bIns="254000" rtlCol="0" anchor="ctr"/>
            <a:lstStyle/>
            <a:p>
              <a:pPr algn="ctr">
                <a:lnSpc>
                  <a:spcPts val="2100"/>
                </a:lnSpc>
              </a:pPr>
              <a:r>
                <a:rPr lang="en-US" sz="1500" dirty="0">
                  <a:solidFill>
                    <a:srgbClr val="FFFFFF"/>
                  </a:solidFill>
                  <a:latin typeface="Open Sauce"/>
                  <a:ea typeface="Open Sauce"/>
                  <a:cs typeface="Open Sauce"/>
                  <a:sym typeface="Open Sauce"/>
                </a:rPr>
                <a:t> Clearly nutritional data that allows the customers to make rational food decisions ordering food items (Halloran et al., 2022).</a:t>
              </a:r>
            </a:p>
          </p:txBody>
        </p:sp>
      </p:gr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colorTemperature colorTemp="5900"/>
                    </a14:imgEffect>
                  </a14:imgLayer>
                </a14:imgProps>
              </a:ext>
              <a:ext uri="{28A0092B-C50C-407E-A947-70E740481C1C}">
                <a14:useLocalDpi xmlns:a14="http://schemas.microsoft.com/office/drawing/2010/main" val="0"/>
              </a:ext>
            </a:extLst>
          </a:blip>
          <a:stretch>
            <a:fillRect/>
          </a:stretch>
        </p:blipFill>
        <p:spPr>
          <a:xfrm>
            <a:off x="0" y="6736615"/>
            <a:ext cx="5751203" cy="287717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275864" y="-1513365"/>
            <a:ext cx="13313729" cy="13313729"/>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48B281"/>
            </a:solidFill>
          </p:spPr>
        </p:sp>
      </p:grpSp>
      <p:grpSp>
        <p:nvGrpSpPr>
          <p:cNvPr id="4" name="Group 4"/>
          <p:cNvGrpSpPr/>
          <p:nvPr/>
        </p:nvGrpSpPr>
        <p:grpSpPr>
          <a:xfrm>
            <a:off x="975611" y="2521260"/>
            <a:ext cx="4911328" cy="3993840"/>
            <a:chOff x="0" y="9525"/>
            <a:chExt cx="6548437" cy="5325122"/>
          </a:xfrm>
        </p:grpSpPr>
        <p:sp>
          <p:nvSpPr>
            <p:cNvPr id="5" name="TextBox 5"/>
            <p:cNvSpPr txBox="1"/>
            <p:nvPr/>
          </p:nvSpPr>
          <p:spPr>
            <a:xfrm>
              <a:off x="0" y="9525"/>
              <a:ext cx="6548437" cy="2811025"/>
            </a:xfrm>
            <a:prstGeom prst="rect">
              <a:avLst/>
            </a:prstGeom>
          </p:spPr>
          <p:txBody>
            <a:bodyPr lIns="0" tIns="0" rIns="0" bIns="0" rtlCol="0" anchor="t">
              <a:spAutoFit/>
            </a:bodyPr>
            <a:lstStyle/>
            <a:p>
              <a:pPr lvl="0" algn="just">
                <a:lnSpc>
                  <a:spcPts val="8399"/>
                </a:lnSpc>
              </a:pPr>
              <a:r>
                <a:rPr lang="en-US" sz="6999" b="1" spc="-139" dirty="0">
                  <a:solidFill>
                    <a:srgbClr val="FFFFFF"/>
                  </a:solidFill>
                  <a:latin typeface="Antonio Bold"/>
                  <a:ea typeface="Antonio Bold"/>
                  <a:cs typeface="Antonio Bold"/>
                  <a:sym typeface="Antonio Bold"/>
                </a:rPr>
                <a:t>Financial Overview</a:t>
              </a:r>
              <a:endParaRPr lang="en-US" sz="6999" b="1" u="none" spc="-139" dirty="0">
                <a:solidFill>
                  <a:srgbClr val="FFFFFF"/>
                </a:solidFill>
                <a:latin typeface="Antonio Bold"/>
                <a:ea typeface="Antonio Bold"/>
                <a:cs typeface="Antonio Bold"/>
                <a:sym typeface="Antonio Bold"/>
              </a:endParaRPr>
            </a:p>
          </p:txBody>
        </p:sp>
        <p:sp>
          <p:nvSpPr>
            <p:cNvPr id="6" name="TextBox 6"/>
            <p:cNvSpPr txBox="1"/>
            <p:nvPr/>
          </p:nvSpPr>
          <p:spPr>
            <a:xfrm>
              <a:off x="0" y="4384385"/>
              <a:ext cx="6548437" cy="950262"/>
            </a:xfrm>
            <a:prstGeom prst="rect">
              <a:avLst/>
            </a:prstGeom>
          </p:spPr>
          <p:txBody>
            <a:bodyPr lIns="0" tIns="0" rIns="0" bIns="0" rtlCol="0" anchor="t">
              <a:spAutoFit/>
            </a:bodyPr>
            <a:lstStyle/>
            <a:p>
              <a:pPr>
                <a:lnSpc>
                  <a:spcPts val="2940"/>
                </a:lnSpc>
              </a:pPr>
              <a:r>
                <a:rPr lang="en-US" sz="2100" dirty="0">
                  <a:solidFill>
                    <a:srgbClr val="FFFFFF"/>
                  </a:solidFill>
                  <a:latin typeface="Open Sauce"/>
                  <a:ea typeface="Open Sauce"/>
                  <a:cs typeface="Open Sauce"/>
                  <a:sym typeface="Open Sauce"/>
                </a:rPr>
                <a:t>Financial plan of the café covers a number of costs</a:t>
              </a:r>
            </a:p>
          </p:txBody>
        </p:sp>
      </p:grpSp>
      <p:sp>
        <p:nvSpPr>
          <p:cNvPr id="8" name="TextBox 8"/>
          <p:cNvSpPr txBox="1"/>
          <p:nvPr/>
        </p:nvSpPr>
        <p:spPr>
          <a:xfrm>
            <a:off x="8077201" y="3973253"/>
            <a:ext cx="8839200" cy="1000274"/>
          </a:xfrm>
          <a:prstGeom prst="rect">
            <a:avLst/>
          </a:prstGeom>
        </p:spPr>
        <p:txBody>
          <a:bodyPr wrap="square" lIns="0" tIns="0" rIns="0" bIns="0" rtlCol="0" anchor="t">
            <a:spAutoFit/>
          </a:bodyPr>
          <a:lstStyle/>
          <a:p>
            <a:pPr>
              <a:lnSpc>
                <a:spcPts val="3900"/>
              </a:lnSpc>
            </a:pPr>
            <a:r>
              <a:rPr lang="en-US" dirty="0">
                <a:solidFill>
                  <a:srgbClr val="000000"/>
                </a:solidFill>
                <a:latin typeface="Open Sauce"/>
                <a:ea typeface="Open Sauce"/>
                <a:cs typeface="Open Sauce"/>
                <a:sym typeface="Open Sauce"/>
              </a:rPr>
              <a:t>The operational expenses also cover ingredients, wages, and marketing of the business at the initial stages (House of Commons Library, 2026).</a:t>
            </a:r>
          </a:p>
        </p:txBody>
      </p:sp>
      <p:sp>
        <p:nvSpPr>
          <p:cNvPr id="9" name="TextBox 9"/>
          <p:cNvSpPr txBox="1"/>
          <p:nvPr/>
        </p:nvSpPr>
        <p:spPr>
          <a:xfrm>
            <a:off x="8077201" y="5676900"/>
            <a:ext cx="8839200" cy="1500411"/>
          </a:xfrm>
          <a:prstGeom prst="rect">
            <a:avLst/>
          </a:prstGeom>
        </p:spPr>
        <p:txBody>
          <a:bodyPr wrap="square" lIns="0" tIns="0" rIns="0" bIns="0" rtlCol="0" anchor="t">
            <a:spAutoFit/>
          </a:bodyPr>
          <a:lstStyle/>
          <a:p>
            <a:pPr>
              <a:lnSpc>
                <a:spcPts val="3900"/>
              </a:lnSpc>
            </a:pPr>
            <a:r>
              <a:rPr lang="en-US" dirty="0">
                <a:solidFill>
                  <a:srgbClr val="000000"/>
                </a:solidFill>
                <a:latin typeface="Open Sauce"/>
                <a:ea typeface="Open Sauce"/>
                <a:cs typeface="Open Sauce"/>
                <a:sym typeface="Open Sauce"/>
              </a:rPr>
              <a:t>The sources of funds are personal investment, bank loans and possible sources of funds among potential investors to fund the business development (British Business Bank, 2024).</a:t>
            </a:r>
          </a:p>
        </p:txBody>
      </p:sp>
      <p:sp>
        <p:nvSpPr>
          <p:cNvPr id="11" name="TextBox 11"/>
          <p:cNvSpPr txBox="1"/>
          <p:nvPr/>
        </p:nvSpPr>
        <p:spPr>
          <a:xfrm>
            <a:off x="8077201" y="1646932"/>
            <a:ext cx="10439400" cy="1000274"/>
          </a:xfrm>
          <a:prstGeom prst="rect">
            <a:avLst/>
          </a:prstGeom>
        </p:spPr>
        <p:txBody>
          <a:bodyPr wrap="square" lIns="0" tIns="0" rIns="0" bIns="0" rtlCol="0" anchor="t">
            <a:spAutoFit/>
          </a:bodyPr>
          <a:lstStyle/>
          <a:p>
            <a:pPr>
              <a:lnSpc>
                <a:spcPts val="3900"/>
              </a:lnSpc>
            </a:pPr>
            <a:r>
              <a:rPr lang="en-US" dirty="0">
                <a:solidFill>
                  <a:srgbClr val="000000"/>
                </a:solidFill>
                <a:latin typeface="Open Sauce"/>
                <a:ea typeface="Open Sauce"/>
                <a:cs typeface="Open Sauce"/>
                <a:sym typeface="Open Sauce"/>
              </a:rPr>
              <a:t>The initial costs will be required in kitchen equipment, interior design and leasing of the commercial premises (British Business Bank, 2024).</a:t>
            </a:r>
          </a:p>
        </p:txBody>
      </p:sp>
      <p:sp>
        <p:nvSpPr>
          <p:cNvPr id="13" name="TextBox 13"/>
          <p:cNvSpPr txBox="1"/>
          <p:nvPr/>
        </p:nvSpPr>
        <p:spPr>
          <a:xfrm>
            <a:off x="8077200" y="7734300"/>
            <a:ext cx="8686799" cy="1500411"/>
          </a:xfrm>
          <a:prstGeom prst="rect">
            <a:avLst/>
          </a:prstGeom>
        </p:spPr>
        <p:txBody>
          <a:bodyPr wrap="square" lIns="0" tIns="0" rIns="0" bIns="0" rtlCol="0" anchor="t">
            <a:spAutoFit/>
          </a:bodyPr>
          <a:lstStyle/>
          <a:p>
            <a:pPr>
              <a:lnSpc>
                <a:spcPts val="3900"/>
              </a:lnSpc>
            </a:pPr>
            <a:r>
              <a:rPr lang="en-US" dirty="0">
                <a:solidFill>
                  <a:srgbClr val="000000"/>
                </a:solidFill>
                <a:latin typeface="Open Sauce"/>
                <a:ea typeface="Open Sauce"/>
                <a:cs typeface="Open Sauce"/>
                <a:sym typeface="Open Sauce"/>
              </a:rPr>
              <a:t>With competitive restaurant markets, financial planning facilitates the sustainability of the business as well as profitability in the long run (Kotler et al., 2021).</a:t>
            </a:r>
          </a:p>
        </p:txBody>
      </p:sp>
      <p:sp>
        <p:nvSpPr>
          <p:cNvPr id="15" name="AutoShape 15"/>
          <p:cNvSpPr/>
          <p:nvPr/>
        </p:nvSpPr>
        <p:spPr>
          <a:xfrm>
            <a:off x="8077201" y="2981039"/>
            <a:ext cx="8532386" cy="4442"/>
          </a:xfrm>
          <a:prstGeom prst="line">
            <a:avLst/>
          </a:prstGeom>
          <a:ln w="9525" cap="flat">
            <a:solidFill>
              <a:srgbClr val="000000"/>
            </a:solidFill>
            <a:prstDash val="solid"/>
            <a:headEnd type="none" w="sm" len="sm"/>
            <a:tailEnd type="none" w="sm" len="sm"/>
          </a:ln>
        </p:spPr>
      </p:sp>
      <p:sp>
        <p:nvSpPr>
          <p:cNvPr id="16" name="AutoShape 16"/>
          <p:cNvSpPr/>
          <p:nvPr/>
        </p:nvSpPr>
        <p:spPr>
          <a:xfrm>
            <a:off x="8077201" y="5110161"/>
            <a:ext cx="8532385" cy="28577"/>
          </a:xfrm>
          <a:prstGeom prst="line">
            <a:avLst/>
          </a:prstGeom>
          <a:ln w="9525" cap="flat">
            <a:solidFill>
              <a:srgbClr val="000000"/>
            </a:solidFill>
            <a:prstDash val="solid"/>
            <a:headEnd type="none" w="sm" len="sm"/>
            <a:tailEnd type="none" w="sm" len="sm"/>
          </a:ln>
        </p:spPr>
      </p:sp>
      <p:sp>
        <p:nvSpPr>
          <p:cNvPr id="17" name="AutoShape 17"/>
          <p:cNvSpPr/>
          <p:nvPr/>
        </p:nvSpPr>
        <p:spPr>
          <a:xfrm>
            <a:off x="8077201" y="7272305"/>
            <a:ext cx="8532385" cy="19689"/>
          </a:xfrm>
          <a:prstGeom prst="line">
            <a:avLst/>
          </a:prstGeom>
          <a:ln w="9525" cap="flat">
            <a:solidFill>
              <a:srgbClr val="000000"/>
            </a:solidFill>
            <a:prstDash val="solid"/>
            <a:headEnd type="none" w="sm" len="sm"/>
            <a:tailEnd type="none" w="sm" len="sm"/>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AutoShape 53"/>
          <p:cNvSpPr/>
          <p:nvPr/>
        </p:nvSpPr>
        <p:spPr>
          <a:xfrm>
            <a:off x="0" y="0"/>
            <a:ext cx="9067800" cy="10287000"/>
          </a:xfrm>
          <a:prstGeom prst="rect">
            <a:avLst/>
          </a:prstGeom>
          <a:solidFill>
            <a:srgbClr val="48B281"/>
          </a:solidFill>
        </p:spPr>
      </p:sp>
      <p:sp>
        <p:nvSpPr>
          <p:cNvPr id="4" name="TextBox 4"/>
          <p:cNvSpPr txBox="1"/>
          <p:nvPr/>
        </p:nvSpPr>
        <p:spPr>
          <a:xfrm>
            <a:off x="-2057400" y="617340"/>
            <a:ext cx="10655217" cy="1706760"/>
          </a:xfrm>
          <a:prstGeom prst="rect">
            <a:avLst/>
          </a:prstGeom>
        </p:spPr>
        <p:txBody>
          <a:bodyPr lIns="254000" tIns="254000" rIns="254000" bIns="254000" rtlCol="0" anchor="ctr"/>
          <a:lstStyle/>
          <a:p>
            <a:pPr algn="ctr">
              <a:lnSpc>
                <a:spcPts val="3499"/>
              </a:lnSpc>
            </a:pPr>
            <a:r>
              <a:rPr lang="en-US" sz="4400" dirty="0">
                <a:solidFill>
                  <a:srgbClr val="FFFFFF"/>
                </a:solidFill>
                <a:latin typeface="Open Sauce"/>
                <a:ea typeface="Open Sauce"/>
                <a:cs typeface="Open Sauce"/>
                <a:sym typeface="Open Sauce"/>
              </a:rPr>
              <a:t>Growth Strategy</a:t>
            </a:r>
          </a:p>
        </p:txBody>
      </p:sp>
      <p:pic>
        <p:nvPicPr>
          <p:cNvPr id="1026" name="Picture 2" descr="Business Growth Strategies | Design Growth Strategies Frame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7800" y="3981"/>
            <a:ext cx="9601200" cy="10397319"/>
          </a:xfrm>
          <a:prstGeom prst="rect">
            <a:avLst/>
          </a:prstGeom>
          <a:solidFill>
            <a:srgbClr val="48B281"/>
          </a:solidFill>
        </p:spPr>
      </p:pic>
      <p:graphicFrame>
        <p:nvGraphicFramePr>
          <p:cNvPr id="68" name="Diagram 67"/>
          <p:cNvGraphicFramePr/>
          <p:nvPr>
            <p:extLst>
              <p:ext uri="{D42A27DB-BD31-4B8C-83A1-F6EECF244321}">
                <p14:modId xmlns:p14="http://schemas.microsoft.com/office/powerpoint/2010/main" val="3900642301"/>
              </p:ext>
            </p:extLst>
          </p:nvPr>
        </p:nvGraphicFramePr>
        <p:xfrm>
          <a:off x="533400" y="2705100"/>
          <a:ext cx="8077199" cy="66293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275864" y="-1562100"/>
            <a:ext cx="13313729" cy="13313729"/>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1EEEE"/>
            </a:solidFill>
          </p:spPr>
        </p:sp>
      </p:grpSp>
      <p:sp>
        <p:nvSpPr>
          <p:cNvPr id="4" name="Freeform 4"/>
          <p:cNvSpPr/>
          <p:nvPr/>
        </p:nvSpPr>
        <p:spPr>
          <a:xfrm>
            <a:off x="8189864" y="6953260"/>
            <a:ext cx="2901127" cy="1450563"/>
          </a:xfrm>
          <a:custGeom>
            <a:avLst/>
            <a:gdLst/>
            <a:ahLst/>
            <a:cxnLst/>
            <a:rect l="l" t="t" r="r" b="b"/>
            <a:pathLst>
              <a:path w="2901127" h="1450563">
                <a:moveTo>
                  <a:pt x="0" y="0"/>
                </a:moveTo>
                <a:lnTo>
                  <a:pt x="2901127" y="0"/>
                </a:lnTo>
                <a:lnTo>
                  <a:pt x="2901127" y="1450563"/>
                </a:lnTo>
                <a:lnTo>
                  <a:pt x="0" y="14505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4071754" y="7089899"/>
            <a:ext cx="2583173" cy="1291587"/>
          </a:xfrm>
          <a:custGeom>
            <a:avLst/>
            <a:gdLst/>
            <a:ahLst/>
            <a:cxnLst/>
            <a:rect l="l" t="t" r="r" b="b"/>
            <a:pathLst>
              <a:path w="2583173" h="1291587">
                <a:moveTo>
                  <a:pt x="0" y="0"/>
                </a:moveTo>
                <a:lnTo>
                  <a:pt x="2583173" y="0"/>
                </a:lnTo>
                <a:lnTo>
                  <a:pt x="2583173" y="1291586"/>
                </a:lnTo>
                <a:lnTo>
                  <a:pt x="0" y="12915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12074841" y="6937804"/>
            <a:ext cx="1536412" cy="1536412"/>
          </a:xfrm>
          <a:custGeom>
            <a:avLst/>
            <a:gdLst/>
            <a:ahLst/>
            <a:cxnLst/>
            <a:rect l="l" t="t" r="r" b="b"/>
            <a:pathLst>
              <a:path w="1536412" h="1536412">
                <a:moveTo>
                  <a:pt x="0" y="0"/>
                </a:moveTo>
                <a:lnTo>
                  <a:pt x="1536412" y="0"/>
                </a:lnTo>
                <a:lnTo>
                  <a:pt x="1536412" y="1536412"/>
                </a:lnTo>
                <a:lnTo>
                  <a:pt x="0" y="153641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a:off x="14668723" y="4493895"/>
            <a:ext cx="1986205" cy="1986205"/>
          </a:xfrm>
          <a:custGeom>
            <a:avLst/>
            <a:gdLst/>
            <a:ahLst/>
            <a:cxnLst/>
            <a:rect l="l" t="t" r="r" b="b"/>
            <a:pathLst>
              <a:path w="1986205" h="1986205">
                <a:moveTo>
                  <a:pt x="0" y="0"/>
                </a:moveTo>
                <a:lnTo>
                  <a:pt x="1986204" y="0"/>
                </a:lnTo>
                <a:lnTo>
                  <a:pt x="1986204" y="1986205"/>
                </a:lnTo>
                <a:lnTo>
                  <a:pt x="0" y="198620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8" name="Freeform 8"/>
          <p:cNvSpPr/>
          <p:nvPr/>
        </p:nvSpPr>
        <p:spPr>
          <a:xfrm>
            <a:off x="11859671" y="4493895"/>
            <a:ext cx="1986205" cy="1986205"/>
          </a:xfrm>
          <a:custGeom>
            <a:avLst/>
            <a:gdLst/>
            <a:ahLst/>
            <a:cxnLst/>
            <a:rect l="l" t="t" r="r" b="b"/>
            <a:pathLst>
              <a:path w="1986205" h="1986205">
                <a:moveTo>
                  <a:pt x="0" y="0"/>
                </a:moveTo>
                <a:lnTo>
                  <a:pt x="1986205" y="0"/>
                </a:lnTo>
                <a:lnTo>
                  <a:pt x="1986205" y="1986205"/>
                </a:lnTo>
                <a:lnTo>
                  <a:pt x="0" y="198620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grpSp>
        <p:nvGrpSpPr>
          <p:cNvPr id="9" name="Group 9"/>
          <p:cNvGrpSpPr/>
          <p:nvPr/>
        </p:nvGrpSpPr>
        <p:grpSpPr>
          <a:xfrm>
            <a:off x="8189864" y="4620052"/>
            <a:ext cx="3189827" cy="1518720"/>
            <a:chOff x="0" y="0"/>
            <a:chExt cx="13398500" cy="6379210"/>
          </a:xfrm>
        </p:grpSpPr>
        <p:sp>
          <p:nvSpPr>
            <p:cNvPr id="10" name="Freeform 10"/>
            <p:cNvSpPr/>
            <p:nvPr/>
          </p:nvSpPr>
          <p:spPr>
            <a:xfrm>
              <a:off x="0" y="0"/>
              <a:ext cx="13398500" cy="6379210"/>
            </a:xfrm>
            <a:custGeom>
              <a:avLst/>
              <a:gdLst/>
              <a:ahLst/>
              <a:cxnLst/>
              <a:rect l="l" t="t" r="r" b="b"/>
              <a:pathLst>
                <a:path w="13398500" h="6379210">
                  <a:moveTo>
                    <a:pt x="6747510" y="0"/>
                  </a:moveTo>
                  <a:lnTo>
                    <a:pt x="6645910" y="0"/>
                  </a:lnTo>
                  <a:lnTo>
                    <a:pt x="6638290" y="7620"/>
                  </a:lnTo>
                  <a:lnTo>
                    <a:pt x="0" y="6379210"/>
                  </a:lnTo>
                  <a:lnTo>
                    <a:pt x="6752590" y="6379210"/>
                  </a:lnTo>
                  <a:lnTo>
                    <a:pt x="13398500" y="0"/>
                  </a:lnTo>
                  <a:close/>
                </a:path>
              </a:pathLst>
            </a:custGeom>
            <a:solidFill>
              <a:srgbClr val="48B281"/>
            </a:solidFill>
          </p:spPr>
        </p:sp>
      </p:grpSp>
      <p:sp>
        <p:nvSpPr>
          <p:cNvPr id="11" name="Freeform 11"/>
          <p:cNvSpPr/>
          <p:nvPr/>
        </p:nvSpPr>
        <p:spPr>
          <a:xfrm>
            <a:off x="12253167" y="2018719"/>
            <a:ext cx="1771035" cy="1771035"/>
          </a:xfrm>
          <a:custGeom>
            <a:avLst/>
            <a:gdLst/>
            <a:ahLst/>
            <a:cxnLst/>
            <a:rect l="l" t="t" r="r" b="b"/>
            <a:pathLst>
              <a:path w="1771035" h="1771035">
                <a:moveTo>
                  <a:pt x="0" y="0"/>
                </a:moveTo>
                <a:lnTo>
                  <a:pt x="1771035" y="0"/>
                </a:lnTo>
                <a:lnTo>
                  <a:pt x="1771035" y="1771035"/>
                </a:lnTo>
                <a:lnTo>
                  <a:pt x="0" y="1771035"/>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grpSp>
        <p:nvGrpSpPr>
          <p:cNvPr id="12" name="Group 12"/>
          <p:cNvGrpSpPr/>
          <p:nvPr/>
        </p:nvGrpSpPr>
        <p:grpSpPr>
          <a:xfrm>
            <a:off x="8189864" y="2293595"/>
            <a:ext cx="3472118" cy="1221283"/>
            <a:chOff x="0" y="0"/>
            <a:chExt cx="6350000" cy="2233549"/>
          </a:xfrm>
        </p:grpSpPr>
        <p:sp>
          <p:nvSpPr>
            <p:cNvPr id="13" name="Freeform 13"/>
            <p:cNvSpPr/>
            <p:nvPr/>
          </p:nvSpPr>
          <p:spPr>
            <a:xfrm>
              <a:off x="19050" y="19050"/>
              <a:ext cx="6312027" cy="2195449"/>
            </a:xfrm>
            <a:custGeom>
              <a:avLst/>
              <a:gdLst/>
              <a:ahLst/>
              <a:cxnLst/>
              <a:rect l="l" t="t" r="r" b="b"/>
              <a:pathLst>
                <a:path w="6312027" h="2195449">
                  <a:moveTo>
                    <a:pt x="5214112" y="2195449"/>
                  </a:moveTo>
                  <a:lnTo>
                    <a:pt x="1097788" y="2195449"/>
                  </a:lnTo>
                  <a:cubicBezTo>
                    <a:pt x="491490" y="2195449"/>
                    <a:pt x="0" y="1703959"/>
                    <a:pt x="0" y="1097661"/>
                  </a:cubicBezTo>
                  <a:cubicBezTo>
                    <a:pt x="0" y="491490"/>
                    <a:pt x="491490" y="0"/>
                    <a:pt x="1097788" y="0"/>
                  </a:cubicBezTo>
                  <a:lnTo>
                    <a:pt x="5214239" y="0"/>
                  </a:lnTo>
                  <a:cubicBezTo>
                    <a:pt x="5820537" y="0"/>
                    <a:pt x="6312027" y="491490"/>
                    <a:pt x="6312027" y="1097788"/>
                  </a:cubicBezTo>
                  <a:cubicBezTo>
                    <a:pt x="6311900" y="1703959"/>
                    <a:pt x="5820410" y="2195449"/>
                    <a:pt x="5214112" y="2195449"/>
                  </a:cubicBezTo>
                  <a:close/>
                </a:path>
              </a:pathLst>
            </a:custGeom>
            <a:solidFill>
              <a:srgbClr val="68D6A3"/>
            </a:solidFill>
          </p:spPr>
        </p:sp>
        <p:sp>
          <p:nvSpPr>
            <p:cNvPr id="14" name="Freeform 14"/>
            <p:cNvSpPr/>
            <p:nvPr/>
          </p:nvSpPr>
          <p:spPr>
            <a:xfrm>
              <a:off x="0" y="0"/>
              <a:ext cx="6350000" cy="2233549"/>
            </a:xfrm>
            <a:custGeom>
              <a:avLst/>
              <a:gdLst/>
              <a:ahLst/>
              <a:cxnLst/>
              <a:rect l="l" t="t" r="r" b="b"/>
              <a:pathLst>
                <a:path w="6350000" h="2233549">
                  <a:moveTo>
                    <a:pt x="5233162" y="2233549"/>
                  </a:moveTo>
                  <a:lnTo>
                    <a:pt x="1116838" y="2233549"/>
                  </a:lnTo>
                  <a:cubicBezTo>
                    <a:pt x="501015" y="2233549"/>
                    <a:pt x="0" y="1732534"/>
                    <a:pt x="0" y="1116838"/>
                  </a:cubicBezTo>
                  <a:cubicBezTo>
                    <a:pt x="0" y="501015"/>
                    <a:pt x="501015" y="0"/>
                    <a:pt x="1116838" y="0"/>
                  </a:cubicBezTo>
                  <a:lnTo>
                    <a:pt x="5233289" y="0"/>
                  </a:lnTo>
                  <a:cubicBezTo>
                    <a:pt x="5848985" y="0"/>
                    <a:pt x="6350000" y="501015"/>
                    <a:pt x="6350000" y="1116838"/>
                  </a:cubicBezTo>
                  <a:cubicBezTo>
                    <a:pt x="6350000" y="1732534"/>
                    <a:pt x="5848985" y="2233549"/>
                    <a:pt x="5233162" y="2233549"/>
                  </a:cubicBezTo>
                  <a:close/>
                  <a:moveTo>
                    <a:pt x="1116838" y="38100"/>
                  </a:moveTo>
                  <a:cubicBezTo>
                    <a:pt x="521970" y="38100"/>
                    <a:pt x="38100" y="521970"/>
                    <a:pt x="38100" y="1116838"/>
                  </a:cubicBezTo>
                  <a:cubicBezTo>
                    <a:pt x="38100" y="1711579"/>
                    <a:pt x="521970" y="2195576"/>
                    <a:pt x="1116838" y="2195576"/>
                  </a:cubicBezTo>
                  <a:lnTo>
                    <a:pt x="5233289" y="2195576"/>
                  </a:lnTo>
                  <a:cubicBezTo>
                    <a:pt x="5828030" y="2195576"/>
                    <a:pt x="6312027" y="1711706"/>
                    <a:pt x="6312027" y="1116838"/>
                  </a:cubicBezTo>
                  <a:cubicBezTo>
                    <a:pt x="6311900" y="521970"/>
                    <a:pt x="5828030" y="38100"/>
                    <a:pt x="5233162" y="38100"/>
                  </a:cubicBezTo>
                  <a:lnTo>
                    <a:pt x="1116838" y="38100"/>
                  </a:lnTo>
                  <a:close/>
                </a:path>
              </a:pathLst>
            </a:custGeom>
            <a:solidFill>
              <a:srgbClr val="68D6A3"/>
            </a:solidFill>
          </p:spPr>
        </p:sp>
      </p:grpSp>
      <p:grpSp>
        <p:nvGrpSpPr>
          <p:cNvPr id="15" name="Group 15"/>
          <p:cNvGrpSpPr>
            <a:grpSpLocks noChangeAspect="1"/>
          </p:cNvGrpSpPr>
          <p:nvPr/>
        </p:nvGrpSpPr>
        <p:grpSpPr>
          <a:xfrm>
            <a:off x="14615387" y="1884466"/>
            <a:ext cx="2039540" cy="2039540"/>
            <a:chOff x="0" y="0"/>
            <a:chExt cx="1708150" cy="1708150"/>
          </a:xfrm>
        </p:grpSpPr>
        <p:sp>
          <p:nvSpPr>
            <p:cNvPr id="16" name="Freeform 16"/>
            <p:cNvSpPr/>
            <p:nvPr/>
          </p:nvSpPr>
          <p:spPr>
            <a:xfrm>
              <a:off x="0" y="0"/>
              <a:ext cx="1706883" cy="1708150"/>
            </a:xfrm>
            <a:custGeom>
              <a:avLst/>
              <a:gdLst/>
              <a:ahLst/>
              <a:cxnLst/>
              <a:rect l="l" t="t" r="r" b="b"/>
              <a:pathLst>
                <a:path w="1706883" h="170815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rgbClr val="48B281"/>
            </a:solidFill>
          </p:spPr>
        </p:sp>
      </p:grpSp>
      <p:grpSp>
        <p:nvGrpSpPr>
          <p:cNvPr id="17" name="Group 17"/>
          <p:cNvGrpSpPr/>
          <p:nvPr/>
        </p:nvGrpSpPr>
        <p:grpSpPr>
          <a:xfrm>
            <a:off x="1489472" y="723900"/>
            <a:ext cx="4911328" cy="3010183"/>
            <a:chOff x="0" y="9525"/>
            <a:chExt cx="6548437" cy="4013577"/>
          </a:xfrm>
        </p:grpSpPr>
        <p:sp>
          <p:nvSpPr>
            <p:cNvPr id="18" name="TextBox 18"/>
            <p:cNvSpPr txBox="1"/>
            <p:nvPr/>
          </p:nvSpPr>
          <p:spPr>
            <a:xfrm>
              <a:off x="0" y="9525"/>
              <a:ext cx="6548437" cy="1374735"/>
            </a:xfrm>
            <a:prstGeom prst="rect">
              <a:avLst/>
            </a:prstGeom>
          </p:spPr>
          <p:txBody>
            <a:bodyPr lIns="0" tIns="0" rIns="0" bIns="0" rtlCol="0" anchor="t">
              <a:spAutoFit/>
            </a:bodyPr>
            <a:lstStyle/>
            <a:p>
              <a:pPr marL="0" lvl="0" indent="0" algn="l">
                <a:lnSpc>
                  <a:spcPts val="8399"/>
                </a:lnSpc>
              </a:pPr>
              <a:r>
                <a:rPr lang="en-US" sz="6999" b="1" u="none" spc="-139" dirty="0">
                  <a:solidFill>
                    <a:srgbClr val="000000"/>
                  </a:solidFill>
                  <a:latin typeface="Antonio Bold"/>
                  <a:ea typeface="Antonio Bold"/>
                  <a:cs typeface="Antonio Bold"/>
                  <a:sym typeface="Antonio Bold"/>
                </a:rPr>
                <a:t>conclusion</a:t>
              </a:r>
            </a:p>
          </p:txBody>
        </p:sp>
        <p:sp>
          <p:nvSpPr>
            <p:cNvPr id="19" name="TextBox 19"/>
            <p:cNvSpPr txBox="1"/>
            <p:nvPr/>
          </p:nvSpPr>
          <p:spPr>
            <a:xfrm>
              <a:off x="0" y="3568703"/>
              <a:ext cx="6548437" cy="454399"/>
            </a:xfrm>
            <a:prstGeom prst="rect">
              <a:avLst/>
            </a:prstGeom>
          </p:spPr>
          <p:txBody>
            <a:bodyPr lIns="0" tIns="0" rIns="0" bIns="0" rtlCol="0" anchor="t">
              <a:spAutoFit/>
            </a:bodyPr>
            <a:lstStyle/>
            <a:p>
              <a:pPr algn="l">
                <a:lnSpc>
                  <a:spcPts val="2940"/>
                </a:lnSpc>
              </a:pPr>
              <a:endParaRPr lang="en-US" sz="2100" dirty="0">
                <a:solidFill>
                  <a:srgbClr val="000000"/>
                </a:solidFill>
                <a:latin typeface="Open Sauce"/>
                <a:ea typeface="Open Sauce"/>
                <a:cs typeface="Open Sauce"/>
                <a:sym typeface="Open Sauce"/>
              </a:endParaRPr>
            </a:p>
          </p:txBody>
        </p:sp>
      </p:grpSp>
      <p:graphicFrame>
        <p:nvGraphicFramePr>
          <p:cNvPr id="21" name="Diagram 20"/>
          <p:cNvGraphicFramePr/>
          <p:nvPr>
            <p:extLst>
              <p:ext uri="{D42A27DB-BD31-4B8C-83A1-F6EECF244321}">
                <p14:modId xmlns:p14="http://schemas.microsoft.com/office/powerpoint/2010/main" val="3097075725"/>
              </p:ext>
            </p:extLst>
          </p:nvPr>
        </p:nvGraphicFramePr>
        <p:xfrm>
          <a:off x="-533400" y="2019300"/>
          <a:ext cx="8243284" cy="7056355"/>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5704456" y="266700"/>
            <a:ext cx="4125344" cy="935449"/>
          </a:xfrm>
          <a:prstGeom prst="rect">
            <a:avLst/>
          </a:prstGeom>
        </p:spPr>
        <p:txBody>
          <a:bodyPr wrap="square" lIns="0" tIns="0" rIns="0" bIns="0" rtlCol="0" anchor="t">
            <a:spAutoFit/>
          </a:bodyPr>
          <a:lstStyle/>
          <a:p>
            <a:pPr marL="0" lvl="0" indent="0" algn="l">
              <a:lnSpc>
                <a:spcPts val="8399"/>
              </a:lnSpc>
            </a:pPr>
            <a:r>
              <a:rPr lang="en-US" sz="4000" b="1" spc="-139" dirty="0">
                <a:solidFill>
                  <a:srgbClr val="000000"/>
                </a:solidFill>
                <a:latin typeface="Antonio Bold"/>
                <a:ea typeface="Antonio Bold"/>
                <a:cs typeface="Antonio Bold"/>
                <a:sym typeface="Antonio Bold"/>
              </a:rPr>
              <a:t>Reference list</a:t>
            </a:r>
            <a:endParaRPr lang="en-US" sz="4000" b="1" u="none" spc="-139" dirty="0">
              <a:solidFill>
                <a:srgbClr val="000000"/>
              </a:solidFill>
              <a:latin typeface="Antonio Bold"/>
              <a:ea typeface="Antonio Bold"/>
              <a:cs typeface="Antonio Bold"/>
              <a:sym typeface="Antonio Bold"/>
            </a:endParaRPr>
          </a:p>
        </p:txBody>
      </p:sp>
      <p:sp>
        <p:nvSpPr>
          <p:cNvPr id="4" name="Rectangle 3"/>
          <p:cNvSpPr/>
          <p:nvPr/>
        </p:nvSpPr>
        <p:spPr>
          <a:xfrm>
            <a:off x="381000" y="1333500"/>
            <a:ext cx="17449800" cy="8779135"/>
          </a:xfrm>
          <a:prstGeom prst="rect">
            <a:avLst/>
          </a:prstGeom>
        </p:spPr>
        <p:txBody>
          <a:bodyPr wrap="square">
            <a:spAutoFit/>
          </a:bodyPr>
          <a:lstStyle/>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Bagnato, M., Roy-Gagnon, M.-H., Vanderlee, L., White, C.M., Hammond, D. and Potvin Kent, M., 2023. The content of food and beverage advertisements on social media and their potential impact on young people: a systematic evidence review.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BMC Public Health</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23, 16158.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https://doi.org/10.1186/s12889-023-16158-w</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Botelho, L.V., Cardoso, L.O. and Canella, D.S., 2023. Digital marketing of online food delivery services in a social media platform before and during COVID-19 pandemic in Brazil.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Public Health Nutrition</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26(1), pp.12–21. https://doi.org/10.1017/S1368980022002191</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Brewer, P. and Sebby, A.G., 2021. The effect of online restaurant menus on consumers’ purchase intentions during the COVID-19 pandemic.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94, 102777.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https://doi.org/10.1016/j.ijhm.2020.102777</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Chaffey, D. and Ellis-Chadwick, F., 2022.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Digital Marketing: Strategy, Implementation and Practice</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8th ed. Harlow: Pearson.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https://www.pearson.com/en-gb/subject-catalog/p/digital-marketing/P200000010112</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Deliveroo plc, 2025.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Annual Report 2024</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Deliveroo plc. </a:t>
            </a:r>
            <a:r>
              <a:rPr lang="en-GB" sz="1400" u="sng"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https://corporate.deliveroo.co.uk/investors/results-reports-presentations</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Eu, E.Z.Z.R. and Sameeha, M.J., 2021. Consumers’ perceptions of healthy food availability in online food delivery applications (OFD apps) and its association with food choices among public university students in Malaysia.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Frontiers in Nutrition</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8, 674427.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6"/>
              </a:rPr>
              <a:t>https://doi.org/10.3389/fnut.2021.674427</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Halloran, A., Faiz, M., Chatterjee, S., Clough, I., Rippin, H. and Farrand, C., 2022. The cost of convenience: potential linkages between noncommunicable diseases and meal delivery apps.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The Lancet Regional Health – Europe</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12, 100293.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7"/>
              </a:rPr>
              <a:t>https://doi.org/10.1016/j.lanepe.2021.100293</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Herrmann, C., Rhein, S. and Sträter, K.F., 2022. Consumers’ sustainability-related perception of and willingness-to-pay for food packaging alternatives.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Resources, Conservation and Recycling</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181, 106219.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8"/>
              </a:rPr>
              <a:t>https://doi.org/10.1016/j.resconrec.2022.106219</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House of Commons Library, 2026.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Hospitality: Statistics and policy (CBP-10333)</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UK Parliament.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9"/>
              </a:rPr>
              <a:t>https://researchbriefings.files.parliament.uk/documents/CBP-10333/CBP-10333.pdf</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Kalvapalle, S.G., Benson, A., Patzelt, H. and Shepherd, D.A., 2024. Entrepreneurial pitching: a critical review and integrative framework.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Academy of Management Annals</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0"/>
              </a:rPr>
              <a:t>https://doi.org/10.5465/annals.2022.0066</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Kotler, P., Keller, K.L. and </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Chernev</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A., 2021.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Marketing Management</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16th ed. Harlow: Pearson.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1"/>
              </a:rPr>
              <a:t>https://www.pearson.com/en-us/subject-catalog/p/marketing-management/P200000005952/9780137344161</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Liu, Y. and Li, S., 2023. The impact of online food delivery platforms on restaurant operations: evidence and mechanisms.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Transportation Research Part E: Logistics and Transportation Review</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179, 103019.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2"/>
              </a:rPr>
              <a:t>https://doi.org/10.1016/j.tre.2023.103019</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Londoño-Giraldo</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A.D., </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López-Ramírez</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J.D. and Vargas-</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Piedrahita</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L., 2024. The role of social media marketing in consumer purchase intention for quick-service restaurants: evidence from emerging markets. </a:t>
            </a:r>
            <a:r>
              <a:rPr lang="en-GB" sz="1400" i="1" dirty="0" err="1">
                <a:latin typeface="Times New Roman" panose="02020603050405020304" pitchFamily="18" charset="0"/>
                <a:ea typeface="Times New Roman" panose="02020603050405020304" pitchFamily="18" charset="0"/>
                <a:cs typeface="Times New Roman" panose="02020603050405020304" pitchFamily="18" charset="0"/>
              </a:rPr>
              <a:t>Heliyon</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10(6), e28289.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3"/>
              </a:rPr>
              <a:t>https://doi.org/10.1016/j.heliyon.2024.e28289</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Osaili</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T.M., Al-</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Nabulsi</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A.A., </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Taybeh</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A.O., </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Cheikh</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Ismail, L. and Saleh, S.T., 2023. Healthy food and determinants of food choice on online food delivery applications.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PLOS ONE</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18(10), e0293004.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4"/>
              </a:rPr>
              <a:t>https://doi.org/10.1371/journal.pone.0293004</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Uber</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Technologies, Inc., 2025.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2024 Annual Report</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Uber</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Technologies, Inc. </a:t>
            </a:r>
            <a:r>
              <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5"/>
              </a:rPr>
              <a:t>https://s23.q4cdn.com/407969754/files/doc_financials/2025/Stockholders2025/2024-Annual-Report.pdf</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Vanderlee</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L., Boehm, E., </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Mah</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S.M., Sousa, A., White, C.M., Hammond, D. and </a:t>
            </a:r>
            <a:r>
              <a:rPr lang="en-GB" sz="1400" dirty="0" err="1">
                <a:latin typeface="Times New Roman" panose="02020603050405020304" pitchFamily="18" charset="0"/>
                <a:ea typeface="Times New Roman" panose="02020603050405020304" pitchFamily="18" charset="0"/>
                <a:cs typeface="Times New Roman" panose="02020603050405020304" pitchFamily="18" charset="0"/>
              </a:rPr>
              <a:t>L’Abbé</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M.R., 2023. Recommended nutrition-related practices for online food delivery companies. </a:t>
            </a:r>
            <a:r>
              <a:rPr lang="en-GB" sz="1400" i="1" dirty="0">
                <a:latin typeface="Times New Roman" panose="02020603050405020304" pitchFamily="18" charset="0"/>
                <a:ea typeface="Times New Roman" panose="02020603050405020304" pitchFamily="18" charset="0"/>
                <a:cs typeface="Times New Roman" panose="02020603050405020304" pitchFamily="18" charset="0"/>
              </a:rPr>
              <a:t>Public Health Nutrition</a:t>
            </a:r>
            <a:r>
              <a:rPr lang="en-GB" sz="1400" dirty="0">
                <a:latin typeface="Times New Roman" panose="02020603050405020304" pitchFamily="18" charset="0"/>
                <a:ea typeface="Times New Roman" panose="02020603050405020304" pitchFamily="18" charset="0"/>
                <a:cs typeface="Times New Roman" panose="02020603050405020304" pitchFamily="18" charset="0"/>
              </a:rPr>
              <a:t>, 27(1), e4. </a:t>
            </a:r>
            <a:r>
              <a:rPr lang="en-GB" sz="1400" u="sng"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16"/>
              </a:rPr>
              <a:t>https://doi.org/10.1017/S1368980023002495</a:t>
            </a:r>
            <a:endParaRPr lang="en-US" sz="1400" dirty="0">
              <a:latin typeface="Times New Roman" panose="02020603050405020304" pitchFamily="18" charset="0"/>
              <a:ea typeface="Calibri" panose="020F0502020204030204" pitchFamily="34" charset="0"/>
              <a:cs typeface="Arial" panose="020B0604020202020204" pitchFamily="34" charset="0"/>
            </a:endParaRPr>
          </a:p>
          <a:p>
            <a:pPr marL="457200" marR="0" indent="-457200">
              <a:lnSpc>
                <a:spcPct val="150000"/>
              </a:lnSpc>
              <a:spcBef>
                <a:spcPts val="0"/>
              </a:spcBef>
              <a:spcAft>
                <a:spcPts val="0"/>
              </a:spcAft>
            </a:pPr>
            <a:r>
              <a:rPr lang="en-GB" sz="1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89876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275864" y="-1513365"/>
            <a:ext cx="13313729" cy="13313729"/>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1EEEE"/>
            </a:solidFill>
          </p:spPr>
        </p:sp>
      </p:grpSp>
      <p:sp>
        <p:nvSpPr>
          <p:cNvPr id="5" name="TextBox 5"/>
          <p:cNvSpPr txBox="1"/>
          <p:nvPr/>
        </p:nvSpPr>
        <p:spPr>
          <a:xfrm>
            <a:off x="1256326" y="3799240"/>
            <a:ext cx="5449274" cy="1077218"/>
          </a:xfrm>
          <a:prstGeom prst="rect">
            <a:avLst/>
          </a:prstGeom>
        </p:spPr>
        <p:txBody>
          <a:bodyPr wrap="square" lIns="0" tIns="0" rIns="0" bIns="0" rtlCol="0" anchor="t">
            <a:spAutoFit/>
          </a:bodyPr>
          <a:lstStyle/>
          <a:p>
            <a:pPr marL="0" lvl="0" indent="0" algn="l">
              <a:lnSpc>
                <a:spcPts val="8399"/>
              </a:lnSpc>
            </a:pPr>
            <a:r>
              <a:rPr lang="en-US" sz="6999" b="1" u="none" spc="-139" dirty="0">
                <a:solidFill>
                  <a:srgbClr val="000000"/>
                </a:solidFill>
                <a:latin typeface="Antonio Bold"/>
                <a:ea typeface="Antonio Bold"/>
                <a:cs typeface="Antonio Bold"/>
                <a:sym typeface="Antonio Bold"/>
              </a:rPr>
              <a:t>Thank you!</a:t>
            </a:r>
          </a:p>
        </p:txBody>
      </p:sp>
      <p:sp>
        <p:nvSpPr>
          <p:cNvPr id="7" name="Freeform 7"/>
          <p:cNvSpPr/>
          <p:nvPr/>
        </p:nvSpPr>
        <p:spPr>
          <a:xfrm>
            <a:off x="15855894" y="3636113"/>
            <a:ext cx="1057781" cy="1129670"/>
          </a:xfrm>
          <a:custGeom>
            <a:avLst/>
            <a:gdLst/>
            <a:ahLst/>
            <a:cxnLst/>
            <a:rect l="l" t="t" r="r" b="b"/>
            <a:pathLst>
              <a:path w="1057781" h="1129670">
                <a:moveTo>
                  <a:pt x="0" y="0"/>
                </a:moveTo>
                <a:lnTo>
                  <a:pt x="1057782" y="0"/>
                </a:lnTo>
                <a:lnTo>
                  <a:pt x="1057782" y="1129670"/>
                </a:lnTo>
                <a:lnTo>
                  <a:pt x="0" y="112967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8"/>
          <p:cNvSpPr/>
          <p:nvPr/>
        </p:nvSpPr>
        <p:spPr>
          <a:xfrm>
            <a:off x="13178979" y="3661625"/>
            <a:ext cx="807200" cy="1129670"/>
          </a:xfrm>
          <a:custGeom>
            <a:avLst/>
            <a:gdLst/>
            <a:ahLst/>
            <a:cxnLst/>
            <a:rect l="l" t="t" r="r" b="b"/>
            <a:pathLst>
              <a:path w="807200" h="1129670">
                <a:moveTo>
                  <a:pt x="0" y="0"/>
                </a:moveTo>
                <a:lnTo>
                  <a:pt x="807200" y="0"/>
                </a:lnTo>
                <a:lnTo>
                  <a:pt x="807200" y="1129670"/>
                </a:lnTo>
                <a:lnTo>
                  <a:pt x="0" y="11296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a:off x="11602226" y="3722217"/>
            <a:ext cx="1129670" cy="1008487"/>
          </a:xfrm>
          <a:custGeom>
            <a:avLst/>
            <a:gdLst/>
            <a:ahLst/>
            <a:cxnLst/>
            <a:rect l="l" t="t" r="r" b="b"/>
            <a:pathLst>
              <a:path w="1129670" h="1008487">
                <a:moveTo>
                  <a:pt x="0" y="0"/>
                </a:moveTo>
                <a:lnTo>
                  <a:pt x="1129670" y="0"/>
                </a:lnTo>
                <a:lnTo>
                  <a:pt x="1129670" y="1008486"/>
                </a:lnTo>
                <a:lnTo>
                  <a:pt x="0" y="100848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Freeform 10"/>
          <p:cNvSpPr/>
          <p:nvPr/>
        </p:nvSpPr>
        <p:spPr>
          <a:xfrm>
            <a:off x="10025473" y="3799240"/>
            <a:ext cx="1129670" cy="854441"/>
          </a:xfrm>
          <a:custGeom>
            <a:avLst/>
            <a:gdLst/>
            <a:ahLst/>
            <a:cxnLst/>
            <a:rect l="l" t="t" r="r" b="b"/>
            <a:pathLst>
              <a:path w="1129670" h="854441">
                <a:moveTo>
                  <a:pt x="0" y="0"/>
                </a:moveTo>
                <a:lnTo>
                  <a:pt x="1129670" y="0"/>
                </a:lnTo>
                <a:lnTo>
                  <a:pt x="1129670" y="854441"/>
                </a:lnTo>
                <a:lnTo>
                  <a:pt x="0" y="85444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1" name="Freeform 11"/>
          <p:cNvSpPr/>
          <p:nvPr/>
        </p:nvSpPr>
        <p:spPr>
          <a:xfrm>
            <a:off x="8448720" y="3620299"/>
            <a:ext cx="1129670" cy="854441"/>
          </a:xfrm>
          <a:custGeom>
            <a:avLst/>
            <a:gdLst/>
            <a:ahLst/>
            <a:cxnLst/>
            <a:rect l="l" t="t" r="r" b="b"/>
            <a:pathLst>
              <a:path w="1129670" h="854441">
                <a:moveTo>
                  <a:pt x="0" y="0"/>
                </a:moveTo>
                <a:lnTo>
                  <a:pt x="1129670" y="0"/>
                </a:lnTo>
                <a:lnTo>
                  <a:pt x="1129670" y="854441"/>
                </a:lnTo>
                <a:lnTo>
                  <a:pt x="0" y="85444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2" name="Freeform 12"/>
          <p:cNvSpPr/>
          <p:nvPr/>
        </p:nvSpPr>
        <p:spPr>
          <a:xfrm>
            <a:off x="8448720" y="1895089"/>
            <a:ext cx="1192388" cy="969086"/>
          </a:xfrm>
          <a:custGeom>
            <a:avLst/>
            <a:gdLst/>
            <a:ahLst/>
            <a:cxnLst/>
            <a:rect l="l" t="t" r="r" b="b"/>
            <a:pathLst>
              <a:path w="1192388" h="969086">
                <a:moveTo>
                  <a:pt x="0" y="0"/>
                </a:moveTo>
                <a:lnTo>
                  <a:pt x="1192388" y="0"/>
                </a:lnTo>
                <a:lnTo>
                  <a:pt x="1192388" y="969085"/>
                </a:lnTo>
                <a:lnTo>
                  <a:pt x="0" y="96908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3" name="Freeform 13"/>
          <p:cNvSpPr/>
          <p:nvPr/>
        </p:nvSpPr>
        <p:spPr>
          <a:xfrm>
            <a:off x="14642268" y="1783438"/>
            <a:ext cx="713265" cy="1192388"/>
          </a:xfrm>
          <a:custGeom>
            <a:avLst/>
            <a:gdLst/>
            <a:ahLst/>
            <a:cxnLst/>
            <a:rect l="l" t="t" r="r" b="b"/>
            <a:pathLst>
              <a:path w="713265" h="1192388">
                <a:moveTo>
                  <a:pt x="0" y="0"/>
                </a:moveTo>
                <a:lnTo>
                  <a:pt x="713265" y="0"/>
                </a:lnTo>
                <a:lnTo>
                  <a:pt x="713265" y="1192387"/>
                </a:lnTo>
                <a:lnTo>
                  <a:pt x="0" y="119238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4" name="Freeform 14"/>
          <p:cNvSpPr/>
          <p:nvPr/>
        </p:nvSpPr>
        <p:spPr>
          <a:xfrm>
            <a:off x="13029926" y="1828965"/>
            <a:ext cx="1192388" cy="1101332"/>
          </a:xfrm>
          <a:custGeom>
            <a:avLst/>
            <a:gdLst/>
            <a:ahLst/>
            <a:cxnLst/>
            <a:rect l="l" t="t" r="r" b="b"/>
            <a:pathLst>
              <a:path w="1192388" h="1101332">
                <a:moveTo>
                  <a:pt x="0" y="0"/>
                </a:moveTo>
                <a:lnTo>
                  <a:pt x="1192388" y="0"/>
                </a:lnTo>
                <a:lnTo>
                  <a:pt x="1192388" y="1101333"/>
                </a:lnTo>
                <a:lnTo>
                  <a:pt x="0" y="1101333"/>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5" name="Freeform 15"/>
          <p:cNvSpPr/>
          <p:nvPr/>
        </p:nvSpPr>
        <p:spPr>
          <a:xfrm>
            <a:off x="11673405" y="1783438"/>
            <a:ext cx="936566" cy="1192388"/>
          </a:xfrm>
          <a:custGeom>
            <a:avLst/>
            <a:gdLst/>
            <a:ahLst/>
            <a:cxnLst/>
            <a:rect l="l" t="t" r="r" b="b"/>
            <a:pathLst>
              <a:path w="936566" h="1192388">
                <a:moveTo>
                  <a:pt x="0" y="0"/>
                </a:moveTo>
                <a:lnTo>
                  <a:pt x="936566" y="0"/>
                </a:lnTo>
                <a:lnTo>
                  <a:pt x="936566" y="1192387"/>
                </a:lnTo>
                <a:lnTo>
                  <a:pt x="0" y="1192387"/>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6" name="Freeform 16"/>
          <p:cNvSpPr/>
          <p:nvPr/>
        </p:nvSpPr>
        <p:spPr>
          <a:xfrm>
            <a:off x="10061063" y="1783438"/>
            <a:ext cx="1192388" cy="1192388"/>
          </a:xfrm>
          <a:custGeom>
            <a:avLst/>
            <a:gdLst/>
            <a:ahLst/>
            <a:cxnLst/>
            <a:rect l="l" t="t" r="r" b="b"/>
            <a:pathLst>
              <a:path w="1192388" h="1192388">
                <a:moveTo>
                  <a:pt x="0" y="0"/>
                </a:moveTo>
                <a:lnTo>
                  <a:pt x="1192387" y="0"/>
                </a:lnTo>
                <a:lnTo>
                  <a:pt x="1192387" y="1192387"/>
                </a:lnTo>
                <a:lnTo>
                  <a:pt x="0" y="1192387"/>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17" name="Freeform 17"/>
          <p:cNvSpPr/>
          <p:nvPr/>
        </p:nvSpPr>
        <p:spPr>
          <a:xfrm>
            <a:off x="15775488" y="1737910"/>
            <a:ext cx="1138188" cy="1192388"/>
          </a:xfrm>
          <a:custGeom>
            <a:avLst/>
            <a:gdLst/>
            <a:ahLst/>
            <a:cxnLst/>
            <a:rect l="l" t="t" r="r" b="b"/>
            <a:pathLst>
              <a:path w="1138188" h="1192388">
                <a:moveTo>
                  <a:pt x="0" y="0"/>
                </a:moveTo>
                <a:lnTo>
                  <a:pt x="1138188" y="0"/>
                </a:lnTo>
                <a:lnTo>
                  <a:pt x="1138188" y="1192388"/>
                </a:lnTo>
                <a:lnTo>
                  <a:pt x="0" y="1192388"/>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sp>
      <p:sp>
        <p:nvSpPr>
          <p:cNvPr id="18" name="Freeform 18"/>
          <p:cNvSpPr/>
          <p:nvPr/>
        </p:nvSpPr>
        <p:spPr>
          <a:xfrm>
            <a:off x="10055229" y="5421365"/>
            <a:ext cx="1192388" cy="1192388"/>
          </a:xfrm>
          <a:custGeom>
            <a:avLst/>
            <a:gdLst/>
            <a:ahLst/>
            <a:cxnLst/>
            <a:rect l="l" t="t" r="r" b="b"/>
            <a:pathLst>
              <a:path w="1192388" h="1192388">
                <a:moveTo>
                  <a:pt x="0" y="0"/>
                </a:moveTo>
                <a:lnTo>
                  <a:pt x="1192388" y="0"/>
                </a:lnTo>
                <a:lnTo>
                  <a:pt x="1192388" y="1192387"/>
                </a:lnTo>
                <a:lnTo>
                  <a:pt x="0" y="1192387"/>
                </a:lnTo>
                <a:lnTo>
                  <a:pt x="0" y="0"/>
                </a:lnTo>
                <a:close/>
              </a:path>
            </a:pathLst>
          </a:custGeom>
          <a:blipFill>
            <a:blip r:embed="rId24">
              <a:extLst>
                <a:ext uri="{96DAC541-7B7A-43D3-8B79-37D633B846F1}">
                  <asvg:svgBlip xmlns:asvg="http://schemas.microsoft.com/office/drawing/2016/SVG/main" r:embed="rId25"/>
                </a:ext>
              </a:extLst>
            </a:blip>
            <a:stretch>
              <a:fillRect/>
            </a:stretch>
          </a:blipFill>
        </p:spPr>
      </p:sp>
      <p:sp>
        <p:nvSpPr>
          <p:cNvPr id="19" name="Freeform 19"/>
          <p:cNvSpPr/>
          <p:nvPr/>
        </p:nvSpPr>
        <p:spPr>
          <a:xfrm>
            <a:off x="8448720" y="5421365"/>
            <a:ext cx="1192388" cy="1192388"/>
          </a:xfrm>
          <a:custGeom>
            <a:avLst/>
            <a:gdLst/>
            <a:ahLst/>
            <a:cxnLst/>
            <a:rect l="l" t="t" r="r" b="b"/>
            <a:pathLst>
              <a:path w="1192388" h="1192388">
                <a:moveTo>
                  <a:pt x="0" y="0"/>
                </a:moveTo>
                <a:lnTo>
                  <a:pt x="1192388" y="0"/>
                </a:lnTo>
                <a:lnTo>
                  <a:pt x="1192388" y="1192387"/>
                </a:lnTo>
                <a:lnTo>
                  <a:pt x="0" y="1192387"/>
                </a:lnTo>
                <a:lnTo>
                  <a:pt x="0" y="0"/>
                </a:lnTo>
                <a:close/>
              </a:path>
            </a:pathLst>
          </a:custGeom>
          <a:blipFill>
            <a:blip r:embed="rId26">
              <a:extLst>
                <a:ext uri="{96DAC541-7B7A-43D3-8B79-37D633B846F1}">
                  <asvg:svgBlip xmlns:asvg="http://schemas.microsoft.com/office/drawing/2016/SVG/main" r:embed="rId27"/>
                </a:ext>
              </a:extLst>
            </a:blip>
            <a:stretch>
              <a:fillRect/>
            </a:stretch>
          </a:blipFill>
        </p:spPr>
      </p:sp>
      <p:sp>
        <p:nvSpPr>
          <p:cNvPr id="20" name="Freeform 20"/>
          <p:cNvSpPr/>
          <p:nvPr/>
        </p:nvSpPr>
        <p:spPr>
          <a:xfrm>
            <a:off x="14174499" y="5566619"/>
            <a:ext cx="1192388" cy="901879"/>
          </a:xfrm>
          <a:custGeom>
            <a:avLst/>
            <a:gdLst/>
            <a:ahLst/>
            <a:cxnLst/>
            <a:rect l="l" t="t" r="r" b="b"/>
            <a:pathLst>
              <a:path w="1192388" h="901879">
                <a:moveTo>
                  <a:pt x="0" y="0"/>
                </a:moveTo>
                <a:lnTo>
                  <a:pt x="1192388" y="0"/>
                </a:lnTo>
                <a:lnTo>
                  <a:pt x="1192388" y="901879"/>
                </a:lnTo>
                <a:lnTo>
                  <a:pt x="0" y="901879"/>
                </a:lnTo>
                <a:lnTo>
                  <a:pt x="0" y="0"/>
                </a:lnTo>
                <a:close/>
              </a:path>
            </a:pathLst>
          </a:custGeom>
          <a:blipFill>
            <a:blip r:embed="rId28">
              <a:extLst>
                <a:ext uri="{96DAC541-7B7A-43D3-8B79-37D633B846F1}">
                  <asvg:svgBlip xmlns:asvg="http://schemas.microsoft.com/office/drawing/2016/SVG/main" r:embed="rId29"/>
                </a:ext>
              </a:extLst>
            </a:blip>
            <a:stretch>
              <a:fillRect/>
            </a:stretch>
          </a:blipFill>
        </p:spPr>
      </p:sp>
      <p:sp>
        <p:nvSpPr>
          <p:cNvPr id="21" name="Freeform 21"/>
          <p:cNvSpPr/>
          <p:nvPr/>
        </p:nvSpPr>
        <p:spPr>
          <a:xfrm>
            <a:off x="11661738" y="5421365"/>
            <a:ext cx="778304" cy="1192388"/>
          </a:xfrm>
          <a:custGeom>
            <a:avLst/>
            <a:gdLst/>
            <a:ahLst/>
            <a:cxnLst/>
            <a:rect l="l" t="t" r="r" b="b"/>
            <a:pathLst>
              <a:path w="778304" h="1192388">
                <a:moveTo>
                  <a:pt x="0" y="0"/>
                </a:moveTo>
                <a:lnTo>
                  <a:pt x="778304" y="0"/>
                </a:lnTo>
                <a:lnTo>
                  <a:pt x="778304" y="1192387"/>
                </a:lnTo>
                <a:lnTo>
                  <a:pt x="0" y="1192387"/>
                </a:lnTo>
                <a:lnTo>
                  <a:pt x="0" y="0"/>
                </a:lnTo>
                <a:close/>
              </a:path>
            </a:pathLst>
          </a:custGeom>
          <a:blipFill>
            <a:blip r:embed="rId30">
              <a:extLst>
                <a:ext uri="{96DAC541-7B7A-43D3-8B79-37D633B846F1}">
                  <asvg:svgBlip xmlns:asvg="http://schemas.microsoft.com/office/drawing/2016/SVG/main" r:embed="rId31"/>
                </a:ext>
              </a:extLst>
            </a:blip>
            <a:stretch>
              <a:fillRect/>
            </a:stretch>
          </a:blipFill>
        </p:spPr>
      </p:sp>
      <p:sp>
        <p:nvSpPr>
          <p:cNvPr id="22" name="Freeform 22"/>
          <p:cNvSpPr/>
          <p:nvPr/>
        </p:nvSpPr>
        <p:spPr>
          <a:xfrm>
            <a:off x="12854163" y="5421365"/>
            <a:ext cx="906215" cy="1192388"/>
          </a:xfrm>
          <a:custGeom>
            <a:avLst/>
            <a:gdLst/>
            <a:ahLst/>
            <a:cxnLst/>
            <a:rect l="l" t="t" r="r" b="b"/>
            <a:pathLst>
              <a:path w="906215" h="1192388">
                <a:moveTo>
                  <a:pt x="0" y="0"/>
                </a:moveTo>
                <a:lnTo>
                  <a:pt x="906215" y="0"/>
                </a:lnTo>
                <a:lnTo>
                  <a:pt x="906215" y="1192387"/>
                </a:lnTo>
                <a:lnTo>
                  <a:pt x="0" y="1192387"/>
                </a:lnTo>
                <a:lnTo>
                  <a:pt x="0" y="0"/>
                </a:lnTo>
                <a:close/>
              </a:path>
            </a:pathLst>
          </a:custGeom>
          <a:blipFill>
            <a:blip r:embed="rId32">
              <a:extLst>
                <a:ext uri="{96DAC541-7B7A-43D3-8B79-37D633B846F1}">
                  <asvg:svgBlip xmlns:asvg="http://schemas.microsoft.com/office/drawing/2016/SVG/main" r:embed="rId33"/>
                </a:ext>
              </a:extLst>
            </a:blip>
            <a:stretch>
              <a:fillRect/>
            </a:stretch>
          </a:blipFill>
        </p:spPr>
      </p:sp>
      <p:sp>
        <p:nvSpPr>
          <p:cNvPr id="23" name="Freeform 23"/>
          <p:cNvSpPr/>
          <p:nvPr/>
        </p:nvSpPr>
        <p:spPr>
          <a:xfrm>
            <a:off x="8448720" y="7501957"/>
            <a:ext cx="1142934" cy="901879"/>
          </a:xfrm>
          <a:custGeom>
            <a:avLst/>
            <a:gdLst/>
            <a:ahLst/>
            <a:cxnLst/>
            <a:rect l="l" t="t" r="r" b="b"/>
            <a:pathLst>
              <a:path w="1142934" h="901879">
                <a:moveTo>
                  <a:pt x="0" y="0"/>
                </a:moveTo>
                <a:lnTo>
                  <a:pt x="1142934" y="0"/>
                </a:lnTo>
                <a:lnTo>
                  <a:pt x="1142934" y="901878"/>
                </a:lnTo>
                <a:lnTo>
                  <a:pt x="0" y="901878"/>
                </a:lnTo>
                <a:lnTo>
                  <a:pt x="0" y="0"/>
                </a:lnTo>
                <a:close/>
              </a:path>
            </a:pathLst>
          </a:custGeom>
          <a:blipFill>
            <a:blip r:embed="rId34">
              <a:extLst>
                <a:ext uri="{96DAC541-7B7A-43D3-8B79-37D633B846F1}">
                  <asvg:svgBlip xmlns:asvg="http://schemas.microsoft.com/office/drawing/2016/SVG/main" r:embed="rId35"/>
                </a:ext>
              </a:extLst>
            </a:blip>
            <a:stretch>
              <a:fillRect/>
            </a:stretch>
          </a:blipFill>
        </p:spPr>
      </p:sp>
      <p:sp>
        <p:nvSpPr>
          <p:cNvPr id="24" name="Freeform 24"/>
          <p:cNvSpPr/>
          <p:nvPr/>
        </p:nvSpPr>
        <p:spPr>
          <a:xfrm>
            <a:off x="10033664" y="7356702"/>
            <a:ext cx="1181548" cy="1192388"/>
          </a:xfrm>
          <a:custGeom>
            <a:avLst/>
            <a:gdLst/>
            <a:ahLst/>
            <a:cxnLst/>
            <a:rect l="l" t="t" r="r" b="b"/>
            <a:pathLst>
              <a:path w="1181548" h="1192388">
                <a:moveTo>
                  <a:pt x="0" y="0"/>
                </a:moveTo>
                <a:lnTo>
                  <a:pt x="1181548" y="0"/>
                </a:lnTo>
                <a:lnTo>
                  <a:pt x="1181548" y="1192388"/>
                </a:lnTo>
                <a:lnTo>
                  <a:pt x="0" y="1192388"/>
                </a:lnTo>
                <a:lnTo>
                  <a:pt x="0" y="0"/>
                </a:lnTo>
                <a:close/>
              </a:path>
            </a:pathLst>
          </a:custGeom>
          <a:blipFill>
            <a:blip r:embed="rId36">
              <a:extLst>
                <a:ext uri="{96DAC541-7B7A-43D3-8B79-37D633B846F1}">
                  <asvg:svgBlip xmlns:asvg="http://schemas.microsoft.com/office/drawing/2016/SVG/main" r:embed="rId37"/>
                </a:ext>
              </a:extLst>
            </a:blip>
            <a:stretch>
              <a:fillRect/>
            </a:stretch>
          </a:blipFill>
        </p:spPr>
      </p:sp>
      <p:sp>
        <p:nvSpPr>
          <p:cNvPr id="25" name="Freeform 25"/>
          <p:cNvSpPr/>
          <p:nvPr/>
        </p:nvSpPr>
        <p:spPr>
          <a:xfrm>
            <a:off x="11657222" y="7356702"/>
            <a:ext cx="1125180" cy="1192388"/>
          </a:xfrm>
          <a:custGeom>
            <a:avLst/>
            <a:gdLst/>
            <a:ahLst/>
            <a:cxnLst/>
            <a:rect l="l" t="t" r="r" b="b"/>
            <a:pathLst>
              <a:path w="1125180" h="1192388">
                <a:moveTo>
                  <a:pt x="0" y="0"/>
                </a:moveTo>
                <a:lnTo>
                  <a:pt x="1125181" y="0"/>
                </a:lnTo>
                <a:lnTo>
                  <a:pt x="1125181" y="1192388"/>
                </a:lnTo>
                <a:lnTo>
                  <a:pt x="0" y="1192388"/>
                </a:lnTo>
                <a:lnTo>
                  <a:pt x="0" y="0"/>
                </a:lnTo>
                <a:close/>
              </a:path>
            </a:pathLst>
          </a:custGeom>
          <a:blipFill>
            <a:blip r:embed="rId38">
              <a:extLst>
                <a:ext uri="{96DAC541-7B7A-43D3-8B79-37D633B846F1}">
                  <asvg:svgBlip xmlns:asvg="http://schemas.microsoft.com/office/drawing/2016/SVG/main" r:embed="rId39"/>
                </a:ext>
              </a:extLst>
            </a:blip>
            <a:stretch>
              <a:fillRect/>
            </a:stretch>
          </a:blipFill>
        </p:spPr>
      </p:sp>
      <p:sp>
        <p:nvSpPr>
          <p:cNvPr id="26" name="Freeform 26"/>
          <p:cNvSpPr/>
          <p:nvPr/>
        </p:nvSpPr>
        <p:spPr>
          <a:xfrm>
            <a:off x="13224413" y="7356702"/>
            <a:ext cx="1192388" cy="1192388"/>
          </a:xfrm>
          <a:custGeom>
            <a:avLst/>
            <a:gdLst/>
            <a:ahLst/>
            <a:cxnLst/>
            <a:rect l="l" t="t" r="r" b="b"/>
            <a:pathLst>
              <a:path w="1192388" h="1192388">
                <a:moveTo>
                  <a:pt x="0" y="0"/>
                </a:moveTo>
                <a:lnTo>
                  <a:pt x="1192387" y="0"/>
                </a:lnTo>
                <a:lnTo>
                  <a:pt x="1192387" y="1192388"/>
                </a:lnTo>
                <a:lnTo>
                  <a:pt x="0" y="1192388"/>
                </a:lnTo>
                <a:lnTo>
                  <a:pt x="0" y="0"/>
                </a:lnTo>
                <a:close/>
              </a:path>
            </a:pathLst>
          </a:custGeom>
          <a:blipFill>
            <a:blip r:embed="rId40">
              <a:extLst>
                <a:ext uri="{96DAC541-7B7A-43D3-8B79-37D633B846F1}">
                  <asvg:svgBlip xmlns:asvg="http://schemas.microsoft.com/office/drawing/2016/SVG/main" r:embed="rId41"/>
                </a:ext>
              </a:extLst>
            </a:blip>
            <a:stretch>
              <a:fillRect/>
            </a:stretch>
          </a:blipFill>
        </p:spPr>
      </p:sp>
      <p:sp>
        <p:nvSpPr>
          <p:cNvPr id="27" name="Freeform 27"/>
          <p:cNvSpPr/>
          <p:nvPr/>
        </p:nvSpPr>
        <p:spPr>
          <a:xfrm>
            <a:off x="14858811" y="7356702"/>
            <a:ext cx="754456" cy="1192388"/>
          </a:xfrm>
          <a:custGeom>
            <a:avLst/>
            <a:gdLst/>
            <a:ahLst/>
            <a:cxnLst/>
            <a:rect l="l" t="t" r="r" b="b"/>
            <a:pathLst>
              <a:path w="754456" h="1192388">
                <a:moveTo>
                  <a:pt x="0" y="0"/>
                </a:moveTo>
                <a:lnTo>
                  <a:pt x="754456" y="0"/>
                </a:lnTo>
                <a:lnTo>
                  <a:pt x="754456" y="1192388"/>
                </a:lnTo>
                <a:lnTo>
                  <a:pt x="0" y="1192388"/>
                </a:lnTo>
                <a:lnTo>
                  <a:pt x="0" y="0"/>
                </a:lnTo>
                <a:close/>
              </a:path>
            </a:pathLst>
          </a:custGeom>
          <a:blipFill>
            <a:blip r:embed="rId42">
              <a:extLst>
                <a:ext uri="{96DAC541-7B7A-43D3-8B79-37D633B846F1}">
                  <asvg:svgBlip xmlns:asvg="http://schemas.microsoft.com/office/drawing/2016/SVG/main" r:embed="rId43"/>
                </a:ext>
              </a:extLst>
            </a:blip>
            <a:stretch>
              <a:fillRect/>
            </a:stretch>
          </a:blipFill>
        </p:spPr>
      </p:sp>
      <p:sp>
        <p:nvSpPr>
          <p:cNvPr id="28" name="Freeform 28"/>
          <p:cNvSpPr/>
          <p:nvPr/>
        </p:nvSpPr>
        <p:spPr>
          <a:xfrm rot="-5400000">
            <a:off x="14431483" y="3723997"/>
            <a:ext cx="979108" cy="975548"/>
          </a:xfrm>
          <a:custGeom>
            <a:avLst/>
            <a:gdLst/>
            <a:ahLst/>
            <a:cxnLst/>
            <a:rect l="l" t="t" r="r" b="b"/>
            <a:pathLst>
              <a:path w="979108" h="975548">
                <a:moveTo>
                  <a:pt x="0" y="0"/>
                </a:moveTo>
                <a:lnTo>
                  <a:pt x="979108" y="0"/>
                </a:lnTo>
                <a:lnTo>
                  <a:pt x="979108" y="975548"/>
                </a:lnTo>
                <a:lnTo>
                  <a:pt x="0" y="975548"/>
                </a:lnTo>
                <a:lnTo>
                  <a:pt x="0" y="0"/>
                </a:lnTo>
                <a:close/>
              </a:path>
            </a:pathLst>
          </a:custGeom>
          <a:blipFill>
            <a:blip r:embed="rId44">
              <a:extLst>
                <a:ext uri="{96DAC541-7B7A-43D3-8B79-37D633B846F1}">
                  <asvg:svgBlip xmlns:asvg="http://schemas.microsoft.com/office/drawing/2016/SVG/main" r:embed="rId45"/>
                </a:ext>
              </a:extLst>
            </a:blip>
            <a:stretch>
              <a:fillRect/>
            </a:stretch>
          </a:blipFill>
        </p:spPr>
      </p:sp>
      <p:sp>
        <p:nvSpPr>
          <p:cNvPr id="29" name="Freeform 29"/>
          <p:cNvSpPr/>
          <p:nvPr/>
        </p:nvSpPr>
        <p:spPr>
          <a:xfrm>
            <a:off x="15781008" y="5589204"/>
            <a:ext cx="1132668" cy="856709"/>
          </a:xfrm>
          <a:custGeom>
            <a:avLst/>
            <a:gdLst/>
            <a:ahLst/>
            <a:cxnLst/>
            <a:rect l="l" t="t" r="r" b="b"/>
            <a:pathLst>
              <a:path w="1132668" h="856709">
                <a:moveTo>
                  <a:pt x="0" y="0"/>
                </a:moveTo>
                <a:lnTo>
                  <a:pt x="1132668" y="0"/>
                </a:lnTo>
                <a:lnTo>
                  <a:pt x="1132668" y="856709"/>
                </a:lnTo>
                <a:lnTo>
                  <a:pt x="0" y="856709"/>
                </a:lnTo>
                <a:lnTo>
                  <a:pt x="0" y="0"/>
                </a:lnTo>
                <a:close/>
              </a:path>
            </a:pathLst>
          </a:custGeom>
          <a:blipFill>
            <a:blip r:embed="rId46">
              <a:extLst>
                <a:ext uri="{96DAC541-7B7A-43D3-8B79-37D633B846F1}">
                  <asvg:svgBlip xmlns:asvg="http://schemas.microsoft.com/office/drawing/2016/SVG/main" r:embed="rId47"/>
                </a:ext>
              </a:extLst>
            </a:blip>
            <a:stretch>
              <a:fillRect/>
            </a:stretch>
          </a:blipFill>
        </p:spPr>
      </p:sp>
      <p:sp>
        <p:nvSpPr>
          <p:cNvPr id="30" name="Freeform 30"/>
          <p:cNvSpPr/>
          <p:nvPr/>
        </p:nvSpPr>
        <p:spPr>
          <a:xfrm>
            <a:off x="16055277" y="7356702"/>
            <a:ext cx="858399" cy="1134902"/>
          </a:xfrm>
          <a:custGeom>
            <a:avLst/>
            <a:gdLst/>
            <a:ahLst/>
            <a:cxnLst/>
            <a:rect l="l" t="t" r="r" b="b"/>
            <a:pathLst>
              <a:path w="858399" h="1134902">
                <a:moveTo>
                  <a:pt x="0" y="0"/>
                </a:moveTo>
                <a:lnTo>
                  <a:pt x="858399" y="0"/>
                </a:lnTo>
                <a:lnTo>
                  <a:pt x="858399" y="1134902"/>
                </a:lnTo>
                <a:lnTo>
                  <a:pt x="0" y="1134902"/>
                </a:lnTo>
                <a:lnTo>
                  <a:pt x="0" y="0"/>
                </a:lnTo>
                <a:close/>
              </a:path>
            </a:pathLst>
          </a:custGeom>
          <a:blipFill>
            <a:blip r:embed="rId48">
              <a:extLst>
                <a:ext uri="{96DAC541-7B7A-43D3-8B79-37D633B846F1}">
                  <asvg:svgBlip xmlns:asvg="http://schemas.microsoft.com/office/drawing/2016/SVG/main" r:embed="rId49"/>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3315</Words>
  <Application>Microsoft Office PowerPoint</Application>
  <PresentationFormat>Custom</PresentationFormat>
  <Paragraphs>112</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Antonio Bold</vt:lpstr>
      <vt:lpstr>Calibri</vt:lpstr>
      <vt:lpstr>Open Sauce Bold</vt:lpstr>
      <vt:lpstr>Arial</vt:lpstr>
      <vt:lpstr>Open Sauce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Black and White Corporate Geometric Business Plan Business Presentation</dc:title>
  <cp:lastModifiedBy>RI Traders</cp:lastModifiedBy>
  <cp:revision>16</cp:revision>
  <dcterms:created xsi:type="dcterms:W3CDTF">2006-08-16T00:00:00Z</dcterms:created>
  <dcterms:modified xsi:type="dcterms:W3CDTF">2026-03-16T13:44:03Z</dcterms:modified>
  <dc:identifier>DAHD2shlZ8E</dc:identifier>
</cp:coreProperties>
</file>