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92" r:id="rId1"/>
  </p:sldMasterIdLst>
  <p:notesMasterIdLst>
    <p:notesMasterId r:id="rId12"/>
  </p:notesMasterIdLst>
  <p:sldIdLst>
    <p:sldId id="256" r:id="rId2"/>
    <p:sldId id="257" r:id="rId3"/>
    <p:sldId id="261" r:id="rId4"/>
    <p:sldId id="271" r:id="rId5"/>
    <p:sldId id="272" r:id="rId6"/>
    <p:sldId id="265" r:id="rId7"/>
    <p:sldId id="270" r:id="rId8"/>
    <p:sldId id="263" r:id="rId9"/>
    <p:sldId id="268" r:id="rId10"/>
    <p:sldId id="269" r:id="rId11"/>
  </p:sldIdLst>
  <p:sldSz cx="9144000" cy="6858000" type="screen4x3"/>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1400" y="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6283006-74B2-4AAD-BBC5-ABCA158D04FB}" type="datetimeFigureOut">
              <a:rPr lang="en-US" smtClean="0"/>
              <a:t>4/14/2022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CBC1046-0B8D-46F1-B380-4F2DBE73F2EA}" type="slidenum">
              <a:rPr lang="en-US" smtClean="0"/>
              <a:t>‹#›</a:t>
            </a:fld>
            <a:endParaRPr lang="en-US"/>
          </a:p>
        </p:txBody>
      </p:sp>
    </p:spTree>
    <p:extLst>
      <p:ext uri="{BB962C8B-B14F-4D97-AF65-F5344CB8AC3E}">
        <p14:creationId xmlns:p14="http://schemas.microsoft.com/office/powerpoint/2010/main" val="3325272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literature review focuses on the prevention of Sexually Transmitted Diseases among teenagers and young adults in the United Kingdom. The research is motivated by the fact that young people and teenagers are a critical group placed at risk of STDs due to their social and </a:t>
            </a:r>
            <a:r>
              <a:rPr lang="en-US" dirty="0" err="1"/>
              <a:t>behavioural</a:t>
            </a:r>
            <a:r>
              <a:rPr lang="en-US" dirty="0"/>
              <a:t> vulnerability. </a:t>
            </a:r>
          </a:p>
          <a:p>
            <a:r>
              <a:rPr lang="en-US" dirty="0"/>
              <a:t>Much of the present literature fails to address the unique nature of STDs in teenagers and young people and more research is required for effective treatment and possible treatment.</a:t>
            </a:r>
          </a:p>
          <a:p>
            <a:r>
              <a:rPr lang="en-US" dirty="0"/>
              <a:t>The aims of the research are to describe the trends in incidences of STDs among individuals between 13 and 25 and to develop ways to prevent the transmission of the STDs within this target group. </a:t>
            </a:r>
          </a:p>
          <a:p>
            <a:r>
              <a:rPr lang="en-US" dirty="0"/>
              <a:t>The study objectives are:</a:t>
            </a:r>
          </a:p>
          <a:p>
            <a:r>
              <a:rPr lang="en-US" dirty="0"/>
              <a:t>To </a:t>
            </a:r>
            <a:r>
              <a:rPr lang="en-US" dirty="0" err="1"/>
              <a:t>analyse</a:t>
            </a:r>
            <a:r>
              <a:rPr lang="en-US" dirty="0"/>
              <a:t> the association of attitudes and knowledge about sexual activities and STD prevention. </a:t>
            </a:r>
          </a:p>
          <a:p>
            <a:r>
              <a:rPr lang="en-US" dirty="0"/>
              <a:t>To examine the methods of preventing sexually transmitted diseases among young people</a:t>
            </a:r>
          </a:p>
        </p:txBody>
      </p:sp>
      <p:sp>
        <p:nvSpPr>
          <p:cNvPr id="4" name="Slide Number Placeholder 3"/>
          <p:cNvSpPr>
            <a:spLocks noGrp="1"/>
          </p:cNvSpPr>
          <p:nvPr>
            <p:ph type="sldNum" sz="quarter" idx="10"/>
          </p:nvPr>
        </p:nvSpPr>
        <p:spPr/>
        <p:txBody>
          <a:bodyPr/>
          <a:lstStyle/>
          <a:p>
            <a:fld id="{0CBC1046-0B8D-46F1-B380-4F2DBE73F2EA}" type="slidenum">
              <a:rPr lang="en-US" smtClean="0"/>
              <a:t>2</a:t>
            </a:fld>
            <a:endParaRPr lang="en-US"/>
          </a:p>
        </p:txBody>
      </p:sp>
    </p:spTree>
    <p:extLst>
      <p:ext uri="{BB962C8B-B14F-4D97-AF65-F5344CB8AC3E}">
        <p14:creationId xmlns:p14="http://schemas.microsoft.com/office/powerpoint/2010/main" val="2245395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research report is based on the analysis of secondary data from cross-sectional studies to determine patterns, attitudes and sexual and reproductive health.</a:t>
            </a:r>
          </a:p>
          <a:p>
            <a:r>
              <a:rPr lang="en-US" dirty="0"/>
              <a:t>The keywords for this research were 'sexual health in young people', 'awareness', 'adolescents' 'STD prevention' and 'STDs'. </a:t>
            </a:r>
          </a:p>
          <a:p>
            <a:r>
              <a:rPr lang="en-US" dirty="0"/>
              <a:t>The inclusion criteria for the study were:</a:t>
            </a:r>
          </a:p>
          <a:p>
            <a:r>
              <a:rPr lang="en-US" dirty="0"/>
              <a:t>Articles written in English. </a:t>
            </a:r>
          </a:p>
          <a:p>
            <a:r>
              <a:rPr lang="en-US" dirty="0"/>
              <a:t>Studies carried out in the UK </a:t>
            </a:r>
          </a:p>
          <a:p>
            <a:r>
              <a:rPr lang="en-US" dirty="0"/>
              <a:t>Literature published between 2011 and 2021.</a:t>
            </a:r>
          </a:p>
          <a:p>
            <a:r>
              <a:rPr lang="en-US" dirty="0"/>
              <a:t>The study population was male and females between the age of 13 and 25.</a:t>
            </a:r>
          </a:p>
          <a:p>
            <a:r>
              <a:rPr lang="en-US" dirty="0"/>
              <a:t>Studies that reported on the prevalence of STDs within the specific target population. </a:t>
            </a:r>
          </a:p>
          <a:p>
            <a:r>
              <a:rPr lang="en-US" dirty="0"/>
              <a:t>The exclusion criteria were:</a:t>
            </a:r>
          </a:p>
          <a:p>
            <a:r>
              <a:rPr lang="en-US" dirty="0"/>
              <a:t>Unpublished reports, book reviews, grey literature and theses. </a:t>
            </a:r>
          </a:p>
          <a:p>
            <a:r>
              <a:rPr lang="en-US" dirty="0"/>
              <a:t>Articles that were solely focused on sexual </a:t>
            </a:r>
            <a:r>
              <a:rPr lang="en-US" dirty="0" err="1"/>
              <a:t>behaviour</a:t>
            </a:r>
            <a:r>
              <a:rPr lang="en-US" dirty="0"/>
              <a:t>. </a:t>
            </a:r>
          </a:p>
        </p:txBody>
      </p:sp>
      <p:sp>
        <p:nvSpPr>
          <p:cNvPr id="4" name="Slide Number Placeholder 3"/>
          <p:cNvSpPr>
            <a:spLocks noGrp="1"/>
          </p:cNvSpPr>
          <p:nvPr>
            <p:ph type="sldNum" sz="quarter" idx="10"/>
          </p:nvPr>
        </p:nvSpPr>
        <p:spPr/>
        <p:txBody>
          <a:bodyPr/>
          <a:lstStyle/>
          <a:p>
            <a:fld id="{0CBC1046-0B8D-46F1-B380-4F2DBE73F2EA}" type="slidenum">
              <a:rPr lang="en-US" smtClean="0"/>
              <a:t>3</a:t>
            </a:fld>
            <a:endParaRPr lang="en-US"/>
          </a:p>
        </p:txBody>
      </p:sp>
    </p:spTree>
    <p:extLst>
      <p:ext uri="{BB962C8B-B14F-4D97-AF65-F5344CB8AC3E}">
        <p14:creationId xmlns:p14="http://schemas.microsoft.com/office/powerpoint/2010/main" val="2987100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theme across all the literature was that unlike in the previous years, young people were becoming sexually active at younger ages, with the prevalence ranging from the age of 13.</a:t>
            </a:r>
          </a:p>
          <a:p>
            <a:r>
              <a:rPr lang="en-US" dirty="0"/>
              <a:t>The key findings were that there is a need to carry out in-depth sensitization for young people to help prevent the occurrence and transmission of STDs. The literature also pointed out the fact that despite their young ages, a significant number of the young people had received little to no sexual health education from their parents and guardians. </a:t>
            </a:r>
          </a:p>
        </p:txBody>
      </p:sp>
      <p:sp>
        <p:nvSpPr>
          <p:cNvPr id="4" name="Slide Number Placeholder 3"/>
          <p:cNvSpPr>
            <a:spLocks noGrp="1"/>
          </p:cNvSpPr>
          <p:nvPr>
            <p:ph type="sldNum" sz="quarter" idx="10"/>
          </p:nvPr>
        </p:nvSpPr>
        <p:spPr/>
        <p:txBody>
          <a:bodyPr/>
          <a:lstStyle/>
          <a:p>
            <a:fld id="{0CBC1046-0B8D-46F1-B380-4F2DBE73F2EA}" type="slidenum">
              <a:rPr lang="en-US" smtClean="0"/>
              <a:t>6</a:t>
            </a:fld>
            <a:endParaRPr lang="en-US"/>
          </a:p>
        </p:txBody>
      </p:sp>
    </p:spTree>
    <p:extLst>
      <p:ext uri="{BB962C8B-B14F-4D97-AF65-F5344CB8AC3E}">
        <p14:creationId xmlns:p14="http://schemas.microsoft.com/office/powerpoint/2010/main" val="28150495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prevention of sexually transmitted diseases among young people is dependent on policymaking and thorough sensitization about the types of STDs and their impacts on the human body. </a:t>
            </a:r>
          </a:p>
          <a:p>
            <a:r>
              <a:rPr lang="en-US" dirty="0"/>
              <a:t>Irresponsible sexual </a:t>
            </a:r>
            <a:r>
              <a:rPr lang="en-US" dirty="0" err="1"/>
              <a:t>behaviour</a:t>
            </a:r>
            <a:r>
              <a:rPr lang="en-US" dirty="0"/>
              <a:t> is accredited as the main reason for the occurrence of STDs as well as the perception of outward appearances being the yardstick for overall health. </a:t>
            </a:r>
          </a:p>
          <a:p>
            <a:r>
              <a:rPr lang="en-US" dirty="0"/>
              <a:t>Even though abstinence is considered the best way to prevent STDs in this age group, STD-education programmers are still insufficient and may have desirable effects on those who are yet to engage in sexual intercourse.</a:t>
            </a:r>
          </a:p>
          <a:p>
            <a:r>
              <a:rPr lang="en-US" dirty="0"/>
              <a:t>As indicated by the findings in this study, knowing about the prevalence of STDs does not necessarily lead to </a:t>
            </a:r>
            <a:r>
              <a:rPr lang="en-US" dirty="0" err="1"/>
              <a:t>behavioural</a:t>
            </a:r>
            <a:r>
              <a:rPr lang="en-US" dirty="0"/>
              <a:t> change and the school environment remains an important setting for sex and STD education. </a:t>
            </a:r>
          </a:p>
        </p:txBody>
      </p:sp>
      <p:sp>
        <p:nvSpPr>
          <p:cNvPr id="4" name="Slide Number Placeholder 3"/>
          <p:cNvSpPr>
            <a:spLocks noGrp="1"/>
          </p:cNvSpPr>
          <p:nvPr>
            <p:ph type="sldNum" sz="quarter" idx="10"/>
          </p:nvPr>
        </p:nvSpPr>
        <p:spPr/>
        <p:txBody>
          <a:bodyPr/>
          <a:lstStyle/>
          <a:p>
            <a:fld id="{0CBC1046-0B8D-46F1-B380-4F2DBE73F2EA}" type="slidenum">
              <a:rPr lang="en-US" smtClean="0"/>
              <a:t>7</a:t>
            </a:fld>
            <a:endParaRPr lang="en-US"/>
          </a:p>
        </p:txBody>
      </p:sp>
    </p:spTree>
    <p:extLst>
      <p:ext uri="{BB962C8B-B14F-4D97-AF65-F5344CB8AC3E}">
        <p14:creationId xmlns:p14="http://schemas.microsoft.com/office/powerpoint/2010/main" val="2876532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
        <p:cNvGrpSpPr/>
        <p:nvPr/>
      </p:nvGrpSpPr>
      <p:grpSpPr>
        <a:xfrm>
          <a:off x="0" y="0"/>
          <a:ext cx="0" cy="0"/>
          <a:chOff x="0" y="0"/>
          <a:chExt cx="0" cy="0"/>
        </a:xfrm>
      </p:grpSpPr>
      <p:sp>
        <p:nvSpPr>
          <p:cNvPr id="37" name="Google Shape;37;g641b54778bb0c0cf_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 name="Google Shape;38;g641b54778bb0c0cf_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Since it is based on existing data that was derived from initial research efforts, carrying out secondary research costs less and can be carried out more quickly. </a:t>
            </a:r>
          </a:p>
          <a:p>
            <a:pPr marL="0" lvl="0" indent="0" algn="l" rtl="0">
              <a:spcBef>
                <a:spcPts val="0"/>
              </a:spcBef>
              <a:spcAft>
                <a:spcPts val="0"/>
              </a:spcAft>
              <a:buNone/>
            </a:pPr>
            <a:r>
              <a:rPr lang="en-US" dirty="0"/>
              <a:t>Secondary research allows for the collection of more sources for a study effort. </a:t>
            </a:r>
          </a:p>
          <a:p>
            <a:pPr marL="0" lvl="0" indent="0" algn="l" rtl="0">
              <a:spcBef>
                <a:spcPts val="0"/>
              </a:spcBef>
              <a:spcAft>
                <a:spcPts val="0"/>
              </a:spcAft>
              <a:buNone/>
            </a:pPr>
            <a:r>
              <a:rPr lang="en-US" dirty="0"/>
              <a:t>Secondary data helps in defining the research problem and formulation of the appropriate research design.</a:t>
            </a:r>
          </a:p>
          <a:p>
            <a:pPr marL="0" lvl="0" indent="0" algn="l" rtl="0">
              <a:spcBef>
                <a:spcPts val="0"/>
              </a:spcBef>
              <a:spcAft>
                <a:spcPts val="0"/>
              </a:spcAft>
              <a:buNone/>
            </a:pPr>
            <a:r>
              <a:rPr lang="en-US" dirty="0"/>
              <a:t>It also aids in the prevention of duplicated information as it provides access to the most applicable strategies. </a:t>
            </a:r>
            <a:endParaRPr dirty="0"/>
          </a:p>
        </p:txBody>
      </p:sp>
      <p:sp>
        <p:nvSpPr>
          <p:cNvPr id="39" name="Google Shape;39;g641b54778bb0c0cf_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extLst>
      <p:ext uri="{BB962C8B-B14F-4D97-AF65-F5344CB8AC3E}">
        <p14:creationId xmlns:p14="http://schemas.microsoft.com/office/powerpoint/2010/main" val="4292992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promotion of sexual health Interventions is effective in not only promoting sexual health but also preventing the occurrence of STDs among young people in the UK. Even though there are various diagnoses across the selected timeline, prevention remains a public health priority even as healthcare moves towards the availability of online services and ensuring access for the most-at-risk group. </a:t>
            </a:r>
          </a:p>
          <a:p>
            <a:endParaRPr lang="en-US" dirty="0"/>
          </a:p>
        </p:txBody>
      </p:sp>
      <p:sp>
        <p:nvSpPr>
          <p:cNvPr id="4" name="Slide Number Placeholder 3"/>
          <p:cNvSpPr>
            <a:spLocks noGrp="1"/>
          </p:cNvSpPr>
          <p:nvPr>
            <p:ph type="sldNum" sz="quarter" idx="10"/>
          </p:nvPr>
        </p:nvSpPr>
        <p:spPr/>
        <p:txBody>
          <a:bodyPr/>
          <a:lstStyle/>
          <a:p>
            <a:fld id="{0CBC1046-0B8D-46F1-B380-4F2DBE73F2EA}" type="slidenum">
              <a:rPr lang="en-US" smtClean="0"/>
              <a:t>9</a:t>
            </a:fld>
            <a:endParaRPr lang="en-US"/>
          </a:p>
        </p:txBody>
      </p:sp>
    </p:spTree>
    <p:extLst>
      <p:ext uri="{BB962C8B-B14F-4D97-AF65-F5344CB8AC3E}">
        <p14:creationId xmlns:p14="http://schemas.microsoft.com/office/powerpoint/2010/main" val="21419703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624"/>
            <a:ext cx="7315200" cy="2595025"/>
          </a:xfrm>
        </p:spPr>
        <p:txBody>
          <a:bodyPr>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914400" y="5166530"/>
            <a:ext cx="7315200" cy="1144632"/>
          </a:xfrm>
        </p:spPr>
        <p:txBody>
          <a:bodyPr>
            <a:normAutofit/>
          </a:bodyPr>
          <a:lstStyle>
            <a:lvl1pPr marL="0" indent="0" algn="l">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DC1922A1-F9FB-432A-8F94-627775A6976C}" type="datetimeFigureOut">
              <a:rPr lang="en-US" smtClean="0"/>
              <a:t>4/14/2022</a:t>
            </a:fld>
            <a:endParaRPr lang="en-US"/>
          </a:p>
        </p:txBody>
      </p:sp>
      <p:sp>
        <p:nvSpPr>
          <p:cNvPr id="8" name="Slide Number Placeholder 7"/>
          <p:cNvSpPr>
            <a:spLocks noGrp="1"/>
          </p:cNvSpPr>
          <p:nvPr>
            <p:ph type="sldNum" sz="quarter" idx="11"/>
          </p:nvPr>
        </p:nvSpPr>
        <p:spPr/>
        <p:txBody>
          <a:bodyPr/>
          <a:lstStyle/>
          <a:p>
            <a:fld id="{A98B2C31-D98B-474A-BEBB-0C7C8AEBF6C2}"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1922A1-F9FB-432A-8F94-627775A6976C}" type="datetimeFigureOut">
              <a:rPr lang="en-US" smtClean="0"/>
              <a:t>4/14/2022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8B2C31-D98B-474A-BEBB-0C7C8AEBF6C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4400" y="5017572"/>
            <a:ext cx="7315200" cy="1293592"/>
          </a:xfrm>
        </p:spPr>
        <p:txBody>
          <a:bodyPr anchor="t"/>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914400" y="3865097"/>
            <a:ext cx="7315200" cy="1098439"/>
          </a:xfr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1922A1-F9FB-432A-8F94-627775A6976C}" type="datetimeFigureOut">
              <a:rPr lang="en-US" smtClean="0"/>
              <a:t>4/14/2022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8B2C31-D98B-474A-BEBB-0C7C8AEBF6C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DC1922A1-F9FB-432A-8F94-627775A6976C}" type="datetimeFigureOut">
              <a:rPr lang="en-US" smtClean="0"/>
              <a:t>4/14/2022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8B2C31-D98B-474A-BEBB-0C7C8AEBF6C2}" type="slidenum">
              <a:rPr lang="en-US" smtClean="0"/>
              <a:t>‹#›</a:t>
            </a:fld>
            <a:endParaRPr lang="en-US"/>
          </a:p>
        </p:txBody>
      </p:sp>
      <p:sp>
        <p:nvSpPr>
          <p:cNvPr id="9" name="Title 8"/>
          <p:cNvSpPr>
            <a:spLocks noGrp="1"/>
          </p:cNvSpPr>
          <p:nvPr>
            <p:ph type="title"/>
          </p:nvPr>
        </p:nvSpPr>
        <p:spPr>
          <a:xfrm>
            <a:off x="914400" y="1544715"/>
            <a:ext cx="7315200" cy="1154097"/>
          </a:xfrm>
        </p:spPr>
        <p:txBody>
          <a:bodyPr/>
          <a:lstStyle/>
          <a:p>
            <a:r>
              <a:rPr lang="en-US"/>
              <a:t>Click to edit Master title style</a:t>
            </a:r>
          </a:p>
        </p:txBody>
      </p:sp>
      <p:sp>
        <p:nvSpPr>
          <p:cNvPr id="8" name="Content Placeholder 7"/>
          <p:cNvSpPr>
            <a:spLocks noGrp="1"/>
          </p:cNvSpPr>
          <p:nvPr>
            <p:ph sz="quarter" idx="13"/>
          </p:nvPr>
        </p:nvSpPr>
        <p:spPr>
          <a:xfrm>
            <a:off x="914400" y="2743200"/>
            <a:ext cx="356616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81728" y="2743200"/>
            <a:ext cx="3566160" cy="3595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16348" y="2743200"/>
            <a:ext cx="3364992" cy="621792"/>
          </a:xfrm>
        </p:spPr>
        <p:txBody>
          <a:bodyPr anchor="b">
            <a:no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885144" y="2743200"/>
            <a:ext cx="3362062" cy="621792"/>
          </a:xfrm>
        </p:spPr>
        <p:txBody>
          <a:bodyPr anchor="b">
            <a:no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C1922A1-F9FB-432A-8F94-627775A6976C}" type="datetimeFigureOut">
              <a:rPr lang="en-US" smtClean="0"/>
              <a:t>4/14/2022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98B2C31-D98B-474A-BEBB-0C7C8AEBF6C2}" type="slidenum">
              <a:rPr lang="en-US" smtClean="0"/>
              <a:t>‹#›</a:t>
            </a:fld>
            <a:endParaRPr lang="en-US"/>
          </a:p>
        </p:txBody>
      </p:sp>
      <p:sp>
        <p:nvSpPr>
          <p:cNvPr id="10" name="Title 9"/>
          <p:cNvSpPr>
            <a:spLocks noGrp="1"/>
          </p:cNvSpPr>
          <p:nvPr>
            <p:ph type="title"/>
          </p:nvPr>
        </p:nvSpPr>
        <p:spPr>
          <a:xfrm>
            <a:off x="914400" y="1544715"/>
            <a:ext cx="7315200" cy="1154097"/>
          </a:xfrm>
        </p:spPr>
        <p:txBody>
          <a:bodyPr/>
          <a:lstStyle/>
          <a:p>
            <a:r>
              <a:rPr lang="en-US"/>
              <a:t>Click to edit Master title style</a:t>
            </a:r>
            <a:endParaRPr lang="en-US" dirty="0"/>
          </a:p>
        </p:txBody>
      </p:sp>
      <p:sp>
        <p:nvSpPr>
          <p:cNvPr id="11" name="Content Placeholder 10"/>
          <p:cNvSpPr>
            <a:spLocks noGrp="1"/>
          </p:cNvSpPr>
          <p:nvPr>
            <p:ph sz="quarter" idx="13"/>
          </p:nvPr>
        </p:nvSpPr>
        <p:spPr>
          <a:xfrm>
            <a:off x="914400" y="3383280"/>
            <a:ext cx="3566160" cy="295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81727" y="3383280"/>
            <a:ext cx="3566160" cy="295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C1922A1-F9FB-432A-8F94-627775A6976C}" type="datetimeFigureOut">
              <a:rPr lang="en-US" smtClean="0"/>
              <a:t>4/14/2022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98B2C31-D98B-474A-BEBB-0C7C8AEBF6C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1922A1-F9FB-432A-8F94-627775A6976C}" type="datetimeFigureOut">
              <a:rPr lang="en-US" smtClean="0"/>
              <a:t>4/14/2022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98B2C31-D98B-474A-BEBB-0C7C8AEBF6C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825362"/>
            <a:ext cx="2950936" cy="2173015"/>
          </a:xfrm>
        </p:spPr>
        <p:txBody>
          <a:bodyPr anchor="b">
            <a:normAutofit/>
          </a:bodyPr>
          <a:lstStyle>
            <a:lvl1pPr algn="l">
              <a:defRPr sz="2800" b="0"/>
            </a:lvl1pPr>
          </a:lstStyle>
          <a:p>
            <a:r>
              <a:rPr lang="en-US"/>
              <a:t>Click to edit Master title style</a:t>
            </a:r>
            <a:endParaRPr lang="en-US" dirty="0"/>
          </a:p>
        </p:txBody>
      </p:sp>
      <p:sp>
        <p:nvSpPr>
          <p:cNvPr id="3" name="Content Placeholder 2"/>
          <p:cNvSpPr>
            <a:spLocks noGrp="1"/>
          </p:cNvSpPr>
          <p:nvPr>
            <p:ph idx="1"/>
          </p:nvPr>
        </p:nvSpPr>
        <p:spPr>
          <a:xfrm>
            <a:off x="4021752" y="1826709"/>
            <a:ext cx="4207848" cy="4476614"/>
          </a:xfrm>
        </p:spPr>
        <p:txBody>
          <a:bodyPr anchor="ct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4400" y="4061095"/>
            <a:ext cx="2950936" cy="2245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1922A1-F9FB-432A-8F94-627775A6976C}" type="datetimeFigureOut">
              <a:rPr lang="en-US" smtClean="0"/>
              <a:t>4/14/2022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8B2C31-D98B-474A-BEBB-0C7C8AEBF6C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828800"/>
            <a:ext cx="2953512" cy="2176272"/>
          </a:xfrm>
        </p:spPr>
        <p:txBody>
          <a:bodyPr anchor="b">
            <a:normAutofit/>
          </a:bodyPr>
          <a:lstStyle>
            <a:lvl1pPr algn="l">
              <a:defRPr sz="2800" b="0"/>
            </a:lvl1pPr>
          </a:lstStyle>
          <a:p>
            <a:r>
              <a:rPr lang="en-US"/>
              <a:t>Click to edit Master title style</a:t>
            </a:r>
            <a:endParaRPr lang="en-US" dirty="0"/>
          </a:p>
        </p:txBody>
      </p:sp>
      <p:sp>
        <p:nvSpPr>
          <p:cNvPr id="3" name="Picture Placeholder 2"/>
          <p:cNvSpPr>
            <a:spLocks noGrp="1"/>
          </p:cNvSpPr>
          <p:nvPr>
            <p:ph type="pic" idx="1"/>
          </p:nvPr>
        </p:nvSpPr>
        <p:spPr>
          <a:xfrm>
            <a:off x="4191000" y="2286000"/>
            <a:ext cx="4038600" cy="3352800"/>
          </a:xfrm>
          <a:solidFill>
            <a:schemeClr val="accent2"/>
          </a:solidFill>
          <a:ln w="12700">
            <a:noFill/>
          </a:ln>
          <a:effectLst>
            <a:reflection blurRad="12700" stA="30000" endPos="30000" dist="31750" dir="5400000" sy="-100000" algn="bl" rotWithShape="0"/>
          </a:effectLst>
          <a:scene3d>
            <a:camera prst="perspectiveRight" fov="2700000">
              <a:rot lat="240000" lon="900000" rev="0"/>
            </a:camera>
            <a:lightRig rig="threePt" dir="t">
              <a:rot lat="0" lon="0" rev="2700000"/>
            </a:lightRig>
          </a:scene3d>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4059936"/>
            <a:ext cx="2953512" cy="2249424"/>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1922A1-F9FB-432A-8F94-627775A6976C}" type="datetimeFigureOut">
              <a:rPr lang="en-US" smtClean="0"/>
              <a:t>4/14/2022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8B2C31-D98B-474A-BEBB-0C7C8AEBF6C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1922A1-F9FB-432A-8F94-627775A6976C}" type="datetimeFigureOut">
              <a:rPr lang="en-US" smtClean="0"/>
              <a:t>4/14/2022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8B2C31-D98B-474A-BEBB-0C7C8AEBF6C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48400" y="1826709"/>
            <a:ext cx="1492499" cy="448445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54524" y="1826709"/>
            <a:ext cx="5241476" cy="44844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1922A1-F9FB-432A-8F94-627775A6976C}" type="datetimeFigureOut">
              <a:rPr lang="en-US" smtClean="0"/>
              <a:t>4/14/2022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8B2C31-D98B-474A-BEBB-0C7C8AEBF6C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0" name="Rectangle 9"/>
          <p:cNvSpPr/>
          <p:nvPr/>
        </p:nvSpPr>
        <p:spPr>
          <a:xfrm>
            <a:off x="8435268" y="573807"/>
            <a:ext cx="86236" cy="5723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8569419" y="573807"/>
            <a:ext cx="576072" cy="5723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914400" y="1544715"/>
            <a:ext cx="7315200" cy="115409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14400" y="2769833"/>
            <a:ext cx="7315200" cy="35395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007690" y="548797"/>
            <a:ext cx="1189132" cy="297918"/>
          </a:xfrm>
          <a:prstGeom prst="rect">
            <a:avLst/>
          </a:prstGeom>
        </p:spPr>
        <p:txBody>
          <a:bodyPr vert="horz" lIns="91440" tIns="45720" rIns="91440" bIns="45720" rtlCol="0" anchor="ctr"/>
          <a:lstStyle>
            <a:lvl1pPr algn="l">
              <a:defRPr sz="1200">
                <a:solidFill>
                  <a:schemeClr val="tx1">
                    <a:alpha val="50000"/>
                  </a:schemeClr>
                </a:solidFill>
              </a:defRPr>
            </a:lvl1pPr>
          </a:lstStyle>
          <a:p>
            <a:fld id="{DC1922A1-F9FB-432A-8F94-627775A6976C}" type="datetimeFigureOut">
              <a:rPr lang="en-US" smtClean="0"/>
              <a:t>4/14/2022</a:t>
            </a:fld>
            <a:endParaRPr lang="en-US"/>
          </a:p>
        </p:txBody>
      </p:sp>
      <p:sp>
        <p:nvSpPr>
          <p:cNvPr id="6" name="Slide Number Placeholder 5"/>
          <p:cNvSpPr>
            <a:spLocks noGrp="1"/>
          </p:cNvSpPr>
          <p:nvPr>
            <p:ph type="sldNum" sz="quarter" idx="4"/>
          </p:nvPr>
        </p:nvSpPr>
        <p:spPr>
          <a:xfrm>
            <a:off x="7314415" y="548797"/>
            <a:ext cx="941203" cy="301752"/>
          </a:xfrm>
          <a:prstGeom prst="rect">
            <a:avLst/>
          </a:prstGeom>
        </p:spPr>
        <p:txBody>
          <a:bodyPr vert="horz" lIns="91440" tIns="45720" rIns="91440" bIns="45720" rtlCol="0" anchor="ctr"/>
          <a:lstStyle>
            <a:lvl1pPr algn="r">
              <a:defRPr sz="1200">
                <a:solidFill>
                  <a:schemeClr val="tx1"/>
                </a:solidFill>
              </a:defRPr>
            </a:lvl1pPr>
          </a:lstStyle>
          <a:p>
            <a:fld id="{A98B2C31-D98B-474A-BEBB-0C7C8AEBF6C2}" type="slidenum">
              <a:rPr lang="en-US" smtClean="0"/>
              <a:t>‹#›</a:t>
            </a:fld>
            <a:endParaRPr lang="en-US"/>
          </a:p>
        </p:txBody>
      </p:sp>
      <p:sp>
        <p:nvSpPr>
          <p:cNvPr id="5" name="Footer Placeholder 4"/>
          <p:cNvSpPr>
            <a:spLocks noGrp="1"/>
          </p:cNvSpPr>
          <p:nvPr>
            <p:ph type="ftr" sz="quarter" idx="3"/>
          </p:nvPr>
        </p:nvSpPr>
        <p:spPr>
          <a:xfrm>
            <a:off x="6008688" y="855956"/>
            <a:ext cx="2246489" cy="301227"/>
          </a:xfrm>
          <a:prstGeom prst="rect">
            <a:avLst/>
          </a:prstGeom>
        </p:spPr>
        <p:txBody>
          <a:bodyPr vert="horz" lIns="91440" tIns="0" rIns="91440" bIns="45720" rtlCol="0" anchor="t"/>
          <a:lstStyle>
            <a:lvl1pPr algn="l">
              <a:defRPr sz="1000">
                <a:solidFill>
                  <a:schemeClr val="tx1"/>
                </a:solidFill>
              </a:defRPr>
            </a:lvl1pPr>
          </a:lstStyle>
          <a:p>
            <a:endParaRPr lang="en-US"/>
          </a:p>
        </p:txBody>
      </p:sp>
    </p:spTree>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buClr>
          <a:schemeClr val="tx2"/>
        </a:buClr>
        <a:buFont typeface="Wingdings" charset="2"/>
        <a:buChar char="§"/>
        <a:defRPr sz="2000" kern="1200">
          <a:solidFill>
            <a:schemeClr val="tx1"/>
          </a:solidFill>
          <a:latin typeface="+mn-lt"/>
          <a:ea typeface="+mn-ea"/>
          <a:cs typeface="+mn-cs"/>
        </a:defRPr>
      </a:lvl1pPr>
      <a:lvl2pPr marL="502920" indent="-182880" algn="l" defTabSz="914400" rtl="0" eaLnBrk="1" latinLnBrk="0" hangingPunct="1">
        <a:spcBef>
          <a:spcPct val="20000"/>
        </a:spcBef>
        <a:buClr>
          <a:schemeClr val="tx2"/>
        </a:buClr>
        <a:buFont typeface="Wingdings" charset="2"/>
        <a:buChar char="§"/>
        <a:defRPr sz="1800" kern="1200">
          <a:solidFill>
            <a:schemeClr val="tx1"/>
          </a:solidFill>
          <a:latin typeface="+mn-lt"/>
          <a:ea typeface="+mn-ea"/>
          <a:cs typeface="+mn-cs"/>
        </a:defRPr>
      </a:lvl2pPr>
      <a:lvl3pPr marL="685800" indent="-182880" algn="l" defTabSz="914400" rtl="0" eaLnBrk="1" latinLnBrk="0" hangingPunct="1">
        <a:spcBef>
          <a:spcPct val="20000"/>
        </a:spcBef>
        <a:buClr>
          <a:schemeClr val="tx2"/>
        </a:buClr>
        <a:buFont typeface="Wingdings" charset="2"/>
        <a:buChar char="§"/>
        <a:defRPr sz="1600" kern="1200">
          <a:solidFill>
            <a:schemeClr val="tx1"/>
          </a:solidFill>
          <a:latin typeface="+mn-lt"/>
          <a:ea typeface="+mn-ea"/>
          <a:cs typeface="+mn-cs"/>
        </a:defRPr>
      </a:lvl3pPr>
      <a:lvl4pPr marL="9144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4pPr>
      <a:lvl5pPr marL="11430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5pPr>
      <a:lvl6pPr marL="13716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6pPr>
      <a:lvl7pPr marL="16002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7pPr>
      <a:lvl8pPr marL="18288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8pPr>
      <a:lvl9pPr marL="20574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44697"/>
            <a:ext cx="7772400" cy="2691730"/>
          </a:xfrm>
        </p:spPr>
        <p:txBody>
          <a:bodyPr>
            <a:normAutofit/>
          </a:bodyPr>
          <a:lstStyle/>
          <a:p>
            <a:pPr algn="ctr"/>
            <a:r>
              <a:rPr lang="en-US" sz="3600" b="1" dirty="0"/>
              <a:t>Module: Introduction to Research </a:t>
            </a:r>
            <a:r>
              <a:rPr lang="en-US" sz="3200" b="1" dirty="0"/>
              <a:t>(BMHP5005)</a:t>
            </a:r>
            <a:br>
              <a:rPr lang="en-US" sz="4000" b="1" dirty="0"/>
            </a:br>
            <a:br>
              <a:rPr lang="en-US" sz="4000" b="1" dirty="0"/>
            </a:br>
            <a:r>
              <a:rPr lang="en-US" sz="4000" b="1" dirty="0"/>
              <a:t>Assessment 2: Viva Voce</a:t>
            </a:r>
          </a:p>
        </p:txBody>
      </p:sp>
      <p:sp>
        <p:nvSpPr>
          <p:cNvPr id="3" name="Subtitle 2"/>
          <p:cNvSpPr>
            <a:spLocks noGrp="1"/>
          </p:cNvSpPr>
          <p:nvPr>
            <p:ph type="subTitle" idx="1"/>
          </p:nvPr>
        </p:nvSpPr>
        <p:spPr>
          <a:xfrm>
            <a:off x="457200" y="4975461"/>
            <a:ext cx="7315200" cy="1144632"/>
          </a:xfrm>
        </p:spPr>
        <p:txBody>
          <a:bodyPr>
            <a:normAutofit/>
          </a:bodyPr>
          <a:lstStyle/>
          <a:p>
            <a:pPr algn="ctr"/>
            <a:r>
              <a:rPr lang="en-US" b="1" dirty="0">
                <a:solidFill>
                  <a:srgbClr val="FFC000"/>
                </a:solidFill>
              </a:rPr>
              <a:t>Student Name:  </a:t>
            </a:r>
            <a:r>
              <a:rPr lang="en-US" b="1" dirty="0" err="1">
                <a:solidFill>
                  <a:srgbClr val="FFC000"/>
                </a:solidFill>
              </a:rPr>
              <a:t>Kawther</a:t>
            </a:r>
            <a:r>
              <a:rPr lang="en-US" b="1" dirty="0">
                <a:solidFill>
                  <a:srgbClr val="FFC000"/>
                </a:solidFill>
              </a:rPr>
              <a:t> </a:t>
            </a:r>
            <a:r>
              <a:rPr lang="en-US" b="1" dirty="0" err="1">
                <a:solidFill>
                  <a:srgbClr val="FFC000"/>
                </a:solidFill>
              </a:rPr>
              <a:t>Chible</a:t>
            </a:r>
            <a:r>
              <a:rPr lang="en-US" b="1" dirty="0">
                <a:solidFill>
                  <a:srgbClr val="FFC000"/>
                </a:solidFill>
              </a:rPr>
              <a:t> </a:t>
            </a:r>
          </a:p>
          <a:p>
            <a:pPr algn="ctr"/>
            <a:r>
              <a:rPr lang="en-US" b="1" dirty="0">
                <a:solidFill>
                  <a:srgbClr val="FFC000"/>
                </a:solidFill>
              </a:rPr>
              <a:t>Student ID: 2008114</a:t>
            </a:r>
          </a:p>
        </p:txBody>
      </p:sp>
    </p:spTree>
    <p:extLst>
      <p:ext uri="{BB962C8B-B14F-4D97-AF65-F5344CB8AC3E}">
        <p14:creationId xmlns:p14="http://schemas.microsoft.com/office/powerpoint/2010/main" val="1470870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489" y="609536"/>
            <a:ext cx="7315200" cy="773612"/>
          </a:xfrm>
        </p:spPr>
        <p:txBody>
          <a:bodyPr/>
          <a:lstStyle/>
          <a:p>
            <a:r>
              <a:rPr lang="en-US" b="1" dirty="0"/>
              <a:t>Introduction</a:t>
            </a:r>
          </a:p>
        </p:txBody>
      </p:sp>
      <p:sp>
        <p:nvSpPr>
          <p:cNvPr id="3" name="Content Placeholder 2"/>
          <p:cNvSpPr>
            <a:spLocks noGrp="1"/>
          </p:cNvSpPr>
          <p:nvPr>
            <p:ph idx="1"/>
          </p:nvPr>
        </p:nvSpPr>
        <p:spPr>
          <a:xfrm>
            <a:off x="218364" y="1606203"/>
            <a:ext cx="8598089" cy="4630824"/>
          </a:xfrm>
        </p:spPr>
        <p:txBody>
          <a:bodyPr>
            <a:normAutofit/>
          </a:bodyPr>
          <a:lstStyle/>
          <a:p>
            <a:pPr algn="just">
              <a:buFont typeface="Wingdings" panose="05000000000000000000" pitchFamily="2" charset="2"/>
              <a:buChar char="§"/>
            </a:pPr>
            <a:r>
              <a:rPr lang="en-US" b="1" dirty="0">
                <a:solidFill>
                  <a:schemeClr val="tx2"/>
                </a:solidFill>
              </a:rPr>
              <a:t>Topic: </a:t>
            </a:r>
            <a:r>
              <a:rPr lang="en-US" dirty="0"/>
              <a:t>This literature review focuses on the prevention of Sexually Transmitted Diseases among teenagers and young adults in the United Kingdom. </a:t>
            </a:r>
          </a:p>
          <a:p>
            <a:endParaRPr lang="en-US" dirty="0"/>
          </a:p>
          <a:p>
            <a:r>
              <a:rPr lang="en-US" b="1" dirty="0">
                <a:solidFill>
                  <a:schemeClr val="tx2"/>
                </a:solidFill>
              </a:rPr>
              <a:t>Aim: </a:t>
            </a:r>
            <a:r>
              <a:rPr lang="en-US" dirty="0"/>
              <a:t>The aim of the research is to describe the trends in incidences of STDs among individuals between 13 and 25 and to develop ways to prevent the transmission of the STDs within this target group. </a:t>
            </a:r>
          </a:p>
          <a:p>
            <a:pPr marL="45720" indent="0">
              <a:buNone/>
            </a:pPr>
            <a:endParaRPr lang="en-US" dirty="0"/>
          </a:p>
          <a:p>
            <a:r>
              <a:rPr lang="en-US" b="1" dirty="0">
                <a:solidFill>
                  <a:schemeClr val="tx2"/>
                </a:solidFill>
              </a:rPr>
              <a:t>Objectives</a:t>
            </a:r>
            <a:r>
              <a:rPr lang="en-US" dirty="0">
                <a:solidFill>
                  <a:schemeClr val="tx2"/>
                </a:solidFill>
              </a:rPr>
              <a:t>: </a:t>
            </a:r>
          </a:p>
          <a:p>
            <a:pPr>
              <a:buFont typeface="Wingdings" panose="05000000000000000000" pitchFamily="2" charset="2"/>
              <a:buChar char="Ø"/>
            </a:pPr>
            <a:r>
              <a:rPr lang="en-US" dirty="0"/>
              <a:t>To analyze the association of attitudes and knowledge about sexual activities and STD prevention. </a:t>
            </a:r>
          </a:p>
          <a:p>
            <a:pPr>
              <a:buFont typeface="Wingdings" panose="05000000000000000000" pitchFamily="2" charset="2"/>
              <a:buChar char="Ø"/>
            </a:pPr>
            <a:r>
              <a:rPr lang="en-US" dirty="0"/>
              <a:t>To examine the methods of preventing sexually transmitted diseases among young people</a:t>
            </a:r>
          </a:p>
          <a:p>
            <a:endParaRPr lang="en-US" dirty="0"/>
          </a:p>
        </p:txBody>
      </p:sp>
    </p:spTree>
    <p:extLst>
      <p:ext uri="{BB962C8B-B14F-4D97-AF65-F5344CB8AC3E}">
        <p14:creationId xmlns:p14="http://schemas.microsoft.com/office/powerpoint/2010/main" val="3745790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423081" y="207236"/>
            <a:ext cx="7315200" cy="884586"/>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chemeClr val="dk2"/>
              </a:buClr>
              <a:buSzPts val="4600"/>
              <a:buFont typeface="Cambria"/>
              <a:buNone/>
            </a:pPr>
            <a:r>
              <a:rPr lang="en-US" b="1" dirty="0"/>
              <a:t>Methods</a:t>
            </a:r>
            <a:endParaRPr b="1" dirty="0"/>
          </a:p>
        </p:txBody>
      </p:sp>
      <p:sp>
        <p:nvSpPr>
          <p:cNvPr id="29" name="Google Shape;29;p4"/>
          <p:cNvSpPr txBox="1">
            <a:spLocks noGrp="1"/>
          </p:cNvSpPr>
          <p:nvPr>
            <p:ph idx="1"/>
          </p:nvPr>
        </p:nvSpPr>
        <p:spPr>
          <a:xfrm>
            <a:off x="204717" y="1238502"/>
            <a:ext cx="8666327" cy="5367014"/>
          </a:xfrm>
          <a:prstGeom prst="rect">
            <a:avLst/>
          </a:prstGeom>
          <a:noFill/>
          <a:ln>
            <a:noFill/>
          </a:ln>
        </p:spPr>
        <p:txBody>
          <a:bodyPr spcFirstLastPara="1" wrap="square" lIns="91425" tIns="45700" rIns="91425" bIns="45700" anchor="t" anchorCtr="0">
            <a:normAutofit fontScale="92500"/>
          </a:bodyPr>
          <a:lstStyle/>
          <a:p>
            <a:pPr marL="467678" lvl="0" indent="-342900" algn="l" rtl="0">
              <a:spcBef>
                <a:spcPts val="0"/>
              </a:spcBef>
              <a:spcAft>
                <a:spcPts val="0"/>
              </a:spcAft>
              <a:buSzPct val="100000"/>
              <a:buFont typeface="Wingdings" pitchFamily="2" charset="2"/>
              <a:buChar char="§"/>
            </a:pPr>
            <a:r>
              <a:rPr lang="en-US" b="1" dirty="0">
                <a:solidFill>
                  <a:schemeClr val="tx2"/>
                </a:solidFill>
              </a:rPr>
              <a:t>Type of research: </a:t>
            </a:r>
            <a:r>
              <a:rPr lang="en-US" dirty="0"/>
              <a:t>The research report is based on the analysis of secondary data from cross-sectional studies to determine patterns, attitudes and sexual and reproductive health.</a:t>
            </a:r>
            <a:endParaRPr dirty="0"/>
          </a:p>
          <a:p>
            <a:pPr marL="467678" lvl="0" indent="-342900" algn="l" rtl="0">
              <a:spcBef>
                <a:spcPts val="407"/>
              </a:spcBef>
              <a:spcAft>
                <a:spcPts val="0"/>
              </a:spcAft>
              <a:buSzPct val="100000"/>
              <a:buFont typeface="Wingdings" pitchFamily="2" charset="2"/>
              <a:buChar char="§"/>
            </a:pPr>
            <a:r>
              <a:rPr lang="en-US" b="1" dirty="0">
                <a:solidFill>
                  <a:schemeClr val="tx2"/>
                </a:solidFill>
              </a:rPr>
              <a:t>Keywords</a:t>
            </a:r>
            <a:r>
              <a:rPr lang="en-US" dirty="0"/>
              <a:t>: 'sexual health in young people', 'awareness', 'adolescents' 'STD prevention' and 'STDs'. </a:t>
            </a:r>
          </a:p>
          <a:p>
            <a:pPr marL="467678" lvl="0" indent="-342900" algn="l" rtl="0">
              <a:spcBef>
                <a:spcPts val="407"/>
              </a:spcBef>
              <a:spcAft>
                <a:spcPts val="0"/>
              </a:spcAft>
              <a:buSzPct val="100000"/>
              <a:buFont typeface="Wingdings" pitchFamily="2" charset="2"/>
              <a:buChar char="§"/>
            </a:pPr>
            <a:r>
              <a:rPr lang="en-US" b="1" dirty="0">
                <a:solidFill>
                  <a:schemeClr val="tx2"/>
                </a:solidFill>
              </a:rPr>
              <a:t>Database: </a:t>
            </a:r>
            <a:r>
              <a:rPr lang="en-US" dirty="0"/>
              <a:t>Google scholar, science direct, PubMed. BMC public health.</a:t>
            </a:r>
            <a:endParaRPr dirty="0"/>
          </a:p>
          <a:p>
            <a:pPr marL="0" lvl="0" indent="0" algn="l" rtl="0">
              <a:spcBef>
                <a:spcPts val="407"/>
              </a:spcBef>
              <a:spcAft>
                <a:spcPts val="0"/>
              </a:spcAft>
              <a:buSzPct val="100000"/>
              <a:buNone/>
            </a:pPr>
            <a:r>
              <a:rPr lang="en-US" b="1" u="sng" dirty="0">
                <a:solidFill>
                  <a:schemeClr val="tx2"/>
                </a:solidFill>
              </a:rPr>
              <a:t>Inclusion criteria for the study:</a:t>
            </a:r>
            <a:endParaRPr b="1" u="sng" dirty="0">
              <a:solidFill>
                <a:schemeClr val="tx2"/>
              </a:solidFill>
            </a:endParaRPr>
          </a:p>
          <a:p>
            <a:pPr marL="467678" lvl="0" indent="-342900" algn="l" rtl="0">
              <a:spcBef>
                <a:spcPts val="407"/>
              </a:spcBef>
              <a:spcAft>
                <a:spcPts val="0"/>
              </a:spcAft>
              <a:buSzPct val="100000"/>
              <a:buFont typeface="Wingdings" pitchFamily="2" charset="2"/>
              <a:buChar char="§"/>
            </a:pPr>
            <a:r>
              <a:rPr lang="en-US" dirty="0"/>
              <a:t>Articles written in English. </a:t>
            </a:r>
          </a:p>
          <a:p>
            <a:pPr marL="467678" lvl="0" indent="-342900" algn="l" rtl="0">
              <a:spcBef>
                <a:spcPts val="407"/>
              </a:spcBef>
              <a:spcAft>
                <a:spcPts val="0"/>
              </a:spcAft>
              <a:buSzPct val="100000"/>
              <a:buFont typeface="Wingdings" pitchFamily="2" charset="2"/>
              <a:buChar char="§"/>
            </a:pPr>
            <a:r>
              <a:rPr lang="en-US" dirty="0"/>
              <a:t>UK-based academic articles</a:t>
            </a:r>
            <a:endParaRPr dirty="0"/>
          </a:p>
          <a:p>
            <a:pPr marL="467678" lvl="0" indent="-342900" algn="l" rtl="0">
              <a:spcBef>
                <a:spcPts val="407"/>
              </a:spcBef>
              <a:spcAft>
                <a:spcPts val="0"/>
              </a:spcAft>
              <a:buSzPct val="100000"/>
              <a:buFont typeface="Wingdings" pitchFamily="2" charset="2"/>
              <a:buChar char="§"/>
            </a:pPr>
            <a:r>
              <a:rPr lang="en-US" dirty="0"/>
              <a:t>Literature published between 2011 and 2021.</a:t>
            </a:r>
            <a:endParaRPr dirty="0"/>
          </a:p>
          <a:p>
            <a:pPr marL="467678" lvl="0" indent="-342900" algn="l" rtl="0">
              <a:spcBef>
                <a:spcPts val="407"/>
              </a:spcBef>
              <a:spcAft>
                <a:spcPts val="0"/>
              </a:spcAft>
              <a:buSzPct val="100000"/>
              <a:buFont typeface="Wingdings" pitchFamily="2" charset="2"/>
              <a:buChar char="§"/>
            </a:pPr>
            <a:r>
              <a:rPr lang="en-US" dirty="0"/>
              <a:t>Study  population was males and females between the age of 13 and 25.</a:t>
            </a:r>
            <a:endParaRPr dirty="0"/>
          </a:p>
          <a:p>
            <a:pPr marL="467678" lvl="0" indent="-342900" algn="l" rtl="0">
              <a:spcBef>
                <a:spcPts val="407"/>
              </a:spcBef>
              <a:spcAft>
                <a:spcPts val="0"/>
              </a:spcAft>
              <a:buSzPct val="100000"/>
              <a:buFont typeface="Wingdings" pitchFamily="2" charset="2"/>
              <a:buChar char="§"/>
            </a:pPr>
            <a:r>
              <a:rPr lang="en-US" dirty="0"/>
              <a:t>Studies that reported on the prevalence of STDs within the specific target population. </a:t>
            </a:r>
            <a:endParaRPr dirty="0"/>
          </a:p>
          <a:p>
            <a:pPr marL="0" lvl="0" indent="0" algn="l" rtl="0">
              <a:spcBef>
                <a:spcPts val="407"/>
              </a:spcBef>
              <a:spcAft>
                <a:spcPts val="0"/>
              </a:spcAft>
              <a:buSzPct val="100000"/>
              <a:buNone/>
            </a:pPr>
            <a:r>
              <a:rPr lang="en-US" b="1" u="sng" dirty="0">
                <a:solidFill>
                  <a:schemeClr val="tx2"/>
                </a:solidFill>
              </a:rPr>
              <a:t>Exclusion criteria:</a:t>
            </a:r>
            <a:endParaRPr b="1" u="sng" dirty="0">
              <a:solidFill>
                <a:schemeClr val="tx2"/>
              </a:solidFill>
            </a:endParaRPr>
          </a:p>
          <a:p>
            <a:pPr marL="467678" lvl="0" indent="-342900" algn="l" rtl="0">
              <a:spcBef>
                <a:spcPts val="407"/>
              </a:spcBef>
              <a:spcAft>
                <a:spcPts val="0"/>
              </a:spcAft>
              <a:buSzPct val="100000"/>
              <a:buFont typeface="Wingdings" pitchFamily="2" charset="2"/>
              <a:buChar char="§"/>
            </a:pPr>
            <a:r>
              <a:rPr lang="en-US" dirty="0"/>
              <a:t>Unpublished reports, book reviews, grey literature and thesis. </a:t>
            </a:r>
            <a:endParaRPr dirty="0"/>
          </a:p>
          <a:p>
            <a:pPr marL="467678" lvl="0" indent="-342900" algn="l" rtl="0">
              <a:spcBef>
                <a:spcPts val="407"/>
              </a:spcBef>
              <a:spcAft>
                <a:spcPts val="0"/>
              </a:spcAft>
              <a:buSzPct val="100000"/>
              <a:buFont typeface="Wingdings" pitchFamily="2" charset="2"/>
              <a:buChar char="§"/>
            </a:pPr>
            <a:r>
              <a:rPr lang="en-US" dirty="0"/>
              <a:t>Articles that were solely focused on sexual </a:t>
            </a:r>
            <a:r>
              <a:rPr lang="en-US" dirty="0" err="1"/>
              <a:t>behaviour</a:t>
            </a:r>
            <a:r>
              <a:rPr lang="en-US" dirty="0"/>
              <a:t>. </a:t>
            </a:r>
            <a:endParaRPr dirty="0"/>
          </a:p>
          <a:p>
            <a:pPr marL="342900" lvl="0" indent="-99377" algn="l" rtl="0">
              <a:spcBef>
                <a:spcPts val="407"/>
              </a:spcBef>
              <a:spcAft>
                <a:spcPts val="0"/>
              </a:spcAft>
              <a:buSzPct val="100000"/>
              <a:buNone/>
            </a:pP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Slessors Awino\Desktop\SS1.jpg"/>
          <p:cNvPicPr>
            <a:picLocks noChangeAspect="1" noChangeArrowheads="1"/>
          </p:cNvPicPr>
          <p:nvPr/>
        </p:nvPicPr>
        <p:blipFill rotWithShape="1">
          <a:blip r:embed="rId2">
            <a:extLst>
              <a:ext uri="{28A0092B-C50C-407E-A947-70E740481C1C}">
                <a14:useLocalDpi xmlns:a14="http://schemas.microsoft.com/office/drawing/2010/main" val="0"/>
              </a:ext>
            </a:extLst>
          </a:blip>
          <a:srcRect l="12065"/>
          <a:stretch/>
        </p:blipFill>
        <p:spPr bwMode="auto">
          <a:xfrm>
            <a:off x="109182" y="805219"/>
            <a:ext cx="8898339" cy="5950424"/>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a:xfrm>
            <a:off x="259307" y="118774"/>
            <a:ext cx="7315200" cy="577048"/>
          </a:xfrm>
        </p:spPr>
        <p:txBody>
          <a:bodyPr>
            <a:normAutofit fontScale="90000"/>
          </a:bodyPr>
          <a:lstStyle/>
          <a:p>
            <a:r>
              <a:rPr lang="en-US" b="1" dirty="0"/>
              <a:t>Literature review </a:t>
            </a:r>
          </a:p>
        </p:txBody>
      </p:sp>
    </p:spTree>
    <p:extLst>
      <p:ext uri="{BB962C8B-B14F-4D97-AF65-F5344CB8AC3E}">
        <p14:creationId xmlns:p14="http://schemas.microsoft.com/office/powerpoint/2010/main" val="2287241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Slessors Awino\Desktop\SS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969" y="247879"/>
            <a:ext cx="8715019" cy="6411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606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966" y="504968"/>
            <a:ext cx="7315200" cy="719886"/>
          </a:xfrm>
        </p:spPr>
        <p:txBody>
          <a:bodyPr/>
          <a:lstStyle/>
          <a:p>
            <a:r>
              <a:rPr lang="en-US" b="1" dirty="0"/>
              <a:t>Results</a:t>
            </a:r>
          </a:p>
        </p:txBody>
      </p:sp>
      <p:sp>
        <p:nvSpPr>
          <p:cNvPr id="3" name="Content Placeholder 2"/>
          <p:cNvSpPr>
            <a:spLocks noGrp="1"/>
          </p:cNvSpPr>
          <p:nvPr>
            <p:ph idx="1"/>
          </p:nvPr>
        </p:nvSpPr>
        <p:spPr>
          <a:xfrm>
            <a:off x="409432" y="1759899"/>
            <a:ext cx="8052179" cy="3917570"/>
          </a:xfrm>
        </p:spPr>
        <p:txBody>
          <a:bodyPr>
            <a:normAutofit/>
          </a:bodyPr>
          <a:lstStyle/>
          <a:p>
            <a:r>
              <a:rPr lang="en-US" dirty="0"/>
              <a:t>The </a:t>
            </a:r>
            <a:r>
              <a:rPr lang="en-US" b="1" dirty="0"/>
              <a:t>main</a:t>
            </a:r>
            <a:r>
              <a:rPr lang="en-US" b="1" dirty="0">
                <a:solidFill>
                  <a:schemeClr val="tx2"/>
                </a:solidFill>
              </a:rPr>
              <a:t> theme </a:t>
            </a:r>
            <a:r>
              <a:rPr lang="en-US" dirty="0"/>
              <a:t>across all the literature was that young people were becoming sexually active at younger ages, with the prevalence ranging from the age of 13.</a:t>
            </a:r>
          </a:p>
          <a:p>
            <a:pPr marL="45720" indent="0">
              <a:buNone/>
            </a:pPr>
            <a:endParaRPr lang="en-US" dirty="0"/>
          </a:p>
          <a:p>
            <a:pPr marL="0" indent="0">
              <a:buNone/>
            </a:pPr>
            <a:r>
              <a:rPr lang="en-US" b="1" dirty="0">
                <a:solidFill>
                  <a:schemeClr val="tx2"/>
                </a:solidFill>
              </a:rPr>
              <a:t>Key findings:</a:t>
            </a:r>
          </a:p>
          <a:p>
            <a:r>
              <a:rPr lang="en-US" dirty="0"/>
              <a:t>There is a need to carry out in-depth sensitization for young people to help prevent the occurrence and transmission of STDs. </a:t>
            </a:r>
          </a:p>
          <a:p>
            <a:r>
              <a:rPr lang="en-US" dirty="0"/>
              <a:t>Young people had received little to no sexual health education from their parents and guardians. </a:t>
            </a:r>
          </a:p>
          <a:p>
            <a:endParaRPr lang="en-US" dirty="0"/>
          </a:p>
        </p:txBody>
      </p:sp>
    </p:spTree>
    <p:extLst>
      <p:ext uri="{BB962C8B-B14F-4D97-AF65-F5344CB8AC3E}">
        <p14:creationId xmlns:p14="http://schemas.microsoft.com/office/powerpoint/2010/main" val="219654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545" y="203216"/>
            <a:ext cx="7315200" cy="748146"/>
          </a:xfrm>
        </p:spPr>
        <p:txBody>
          <a:bodyPr>
            <a:normAutofit/>
          </a:bodyPr>
          <a:lstStyle/>
          <a:p>
            <a:r>
              <a:rPr lang="en-US" b="1" dirty="0"/>
              <a:t>Discussion</a:t>
            </a:r>
          </a:p>
        </p:txBody>
      </p:sp>
      <p:sp>
        <p:nvSpPr>
          <p:cNvPr id="3" name="Content Placeholder 2"/>
          <p:cNvSpPr>
            <a:spLocks noGrp="1"/>
          </p:cNvSpPr>
          <p:nvPr>
            <p:ph sz="quarter" idx="13"/>
          </p:nvPr>
        </p:nvSpPr>
        <p:spPr>
          <a:xfrm>
            <a:off x="256066" y="1272886"/>
            <a:ext cx="5025617" cy="5155209"/>
          </a:xfrm>
        </p:spPr>
        <p:txBody>
          <a:bodyPr>
            <a:normAutofit/>
          </a:bodyPr>
          <a:lstStyle/>
          <a:p>
            <a:r>
              <a:rPr lang="en-US" dirty="0"/>
              <a:t>The prevention of sexually transmitted diseases among young people is dependent on policymaking and sensitization. </a:t>
            </a:r>
          </a:p>
          <a:p>
            <a:r>
              <a:rPr lang="en-US" dirty="0"/>
              <a:t>Irresponsible sexual </a:t>
            </a:r>
            <a:r>
              <a:rPr lang="en-US" dirty="0" err="1"/>
              <a:t>behaviour</a:t>
            </a:r>
            <a:r>
              <a:rPr lang="en-US" dirty="0"/>
              <a:t> is the main reason for STD infection</a:t>
            </a:r>
          </a:p>
          <a:p>
            <a:r>
              <a:rPr lang="en-US" dirty="0"/>
              <a:t>STD-education </a:t>
            </a:r>
            <a:r>
              <a:rPr lang="en-US" dirty="0" err="1"/>
              <a:t>programmes</a:t>
            </a:r>
            <a:r>
              <a:rPr lang="en-US" dirty="0"/>
              <a:t> are still insufficient. </a:t>
            </a:r>
          </a:p>
          <a:p>
            <a:r>
              <a:rPr lang="en-US" dirty="0"/>
              <a:t>Knowing about the prevalence of STDs does not necessarily lead to </a:t>
            </a:r>
            <a:r>
              <a:rPr lang="en-US" dirty="0" err="1"/>
              <a:t>behavioural</a:t>
            </a:r>
            <a:r>
              <a:rPr lang="en-US" dirty="0"/>
              <a:t> change</a:t>
            </a:r>
          </a:p>
          <a:p>
            <a:r>
              <a:rPr lang="en-US" dirty="0"/>
              <a:t>The school environment remains an important setting for sex and STD education. </a:t>
            </a:r>
          </a:p>
          <a:p>
            <a:endParaRPr lang="en-US" dirty="0"/>
          </a:p>
        </p:txBody>
      </p:sp>
      <p:pic>
        <p:nvPicPr>
          <p:cNvPr id="2050" name="Picture 2"/>
          <p:cNvPicPr>
            <a:picLocks noGrp="1" noChangeAspect="1" noChangeArrowheads="1"/>
          </p:cNvPicPr>
          <p:nvPr>
            <p:ph sz="quarter" idx="14"/>
          </p:nvPr>
        </p:nvPicPr>
        <p:blipFill>
          <a:blip r:embed="rId3">
            <a:extLst>
              <a:ext uri="{28A0092B-C50C-407E-A947-70E740481C1C}">
                <a14:useLocalDpi xmlns:a14="http://schemas.microsoft.com/office/drawing/2010/main" val="0"/>
              </a:ext>
            </a:extLst>
          </a:blip>
          <a:srcRect/>
          <a:stretch>
            <a:fillRect/>
          </a:stretch>
        </p:blipFill>
        <p:spPr bwMode="auto">
          <a:xfrm>
            <a:off x="5591734" y="1559490"/>
            <a:ext cx="2926334" cy="16277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84926" y="3434792"/>
            <a:ext cx="2139950"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2620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0"/>
        <p:cNvGrpSpPr/>
        <p:nvPr/>
      </p:nvGrpSpPr>
      <p:grpSpPr>
        <a:xfrm>
          <a:off x="0" y="0"/>
          <a:ext cx="0" cy="0"/>
          <a:chOff x="0" y="0"/>
          <a:chExt cx="0" cy="0"/>
        </a:xfrm>
      </p:grpSpPr>
      <p:sp>
        <p:nvSpPr>
          <p:cNvPr id="3" name="TextBox 2"/>
          <p:cNvSpPr txBox="1"/>
          <p:nvPr/>
        </p:nvSpPr>
        <p:spPr>
          <a:xfrm>
            <a:off x="2578324" y="78608"/>
            <a:ext cx="3153736" cy="707886"/>
          </a:xfrm>
          <a:prstGeom prst="rect">
            <a:avLst/>
          </a:prstGeom>
          <a:noFill/>
        </p:spPr>
        <p:txBody>
          <a:bodyPr wrap="square" rtlCol="0">
            <a:spAutoFit/>
          </a:bodyPr>
          <a:lstStyle/>
          <a:p>
            <a:pPr algn="ctr"/>
            <a:r>
              <a:rPr lang="en-US" sz="4000" b="1" dirty="0">
                <a:solidFill>
                  <a:srgbClr val="FF8600"/>
                </a:solidFill>
              </a:rPr>
              <a:t>Discussion</a:t>
            </a:r>
            <a:endParaRPr lang="en-US" sz="4400" dirty="0">
              <a:latin typeface="+mj-lt"/>
            </a:endParaRPr>
          </a:p>
        </p:txBody>
      </p:sp>
      <p:sp>
        <p:nvSpPr>
          <p:cNvPr id="7" name="Text Placeholder 6"/>
          <p:cNvSpPr>
            <a:spLocks noGrp="1"/>
          </p:cNvSpPr>
          <p:nvPr>
            <p:ph type="body" idx="1"/>
          </p:nvPr>
        </p:nvSpPr>
        <p:spPr>
          <a:xfrm>
            <a:off x="331557" y="946456"/>
            <a:ext cx="3899248" cy="621792"/>
          </a:xfrm>
        </p:spPr>
        <p:txBody>
          <a:bodyPr/>
          <a:lstStyle/>
          <a:p>
            <a:r>
              <a:rPr lang="en-US" i="1" dirty="0">
                <a:solidFill>
                  <a:srgbClr val="FFFF00"/>
                </a:solidFill>
              </a:rPr>
              <a:t>Strengths</a:t>
            </a:r>
            <a:endParaRPr lang="en-US" dirty="0"/>
          </a:p>
        </p:txBody>
      </p:sp>
      <p:sp>
        <p:nvSpPr>
          <p:cNvPr id="8" name="Text Placeholder 7"/>
          <p:cNvSpPr>
            <a:spLocks noGrp="1"/>
          </p:cNvSpPr>
          <p:nvPr>
            <p:ph type="body" sz="quarter" idx="3"/>
          </p:nvPr>
        </p:nvSpPr>
        <p:spPr>
          <a:xfrm>
            <a:off x="4871495" y="946456"/>
            <a:ext cx="4067787" cy="621792"/>
          </a:xfrm>
        </p:spPr>
        <p:txBody>
          <a:bodyPr/>
          <a:lstStyle/>
          <a:p>
            <a:r>
              <a:rPr lang="en-US" i="1" dirty="0">
                <a:solidFill>
                  <a:srgbClr val="FFFF00"/>
                </a:solidFill>
              </a:rPr>
              <a:t>Weaknesses</a:t>
            </a:r>
            <a:endParaRPr lang="en-US" dirty="0"/>
          </a:p>
        </p:txBody>
      </p:sp>
      <p:sp>
        <p:nvSpPr>
          <p:cNvPr id="10" name="Content Placeholder 9"/>
          <p:cNvSpPr>
            <a:spLocks noGrp="1"/>
          </p:cNvSpPr>
          <p:nvPr>
            <p:ph sz="quarter" idx="13"/>
          </p:nvPr>
        </p:nvSpPr>
        <p:spPr>
          <a:xfrm>
            <a:off x="167784" y="1755968"/>
            <a:ext cx="4063021" cy="4357798"/>
          </a:xfrm>
        </p:spPr>
        <p:txBody>
          <a:bodyPr>
            <a:normAutofit fontScale="92500" lnSpcReduction="10000"/>
          </a:bodyPr>
          <a:lstStyle/>
          <a:p>
            <a:r>
              <a:rPr lang="en-US" dirty="0"/>
              <a:t>It allows for the collection of more sources for a study effort. </a:t>
            </a:r>
          </a:p>
          <a:p>
            <a:pPr marL="45720" indent="0">
              <a:buNone/>
            </a:pPr>
            <a:endParaRPr lang="en-US" dirty="0"/>
          </a:p>
          <a:p>
            <a:r>
              <a:rPr lang="en-US" dirty="0"/>
              <a:t>It helps define the research problem and formulation of the appropriate research design.</a:t>
            </a:r>
          </a:p>
          <a:p>
            <a:endParaRPr lang="en-US" dirty="0"/>
          </a:p>
          <a:p>
            <a:r>
              <a:rPr lang="en-US" dirty="0"/>
              <a:t>Carrying out secondary research costs less and can be carried out more quickly. </a:t>
            </a:r>
          </a:p>
          <a:p>
            <a:endParaRPr lang="en-US" dirty="0"/>
          </a:p>
          <a:p>
            <a:r>
              <a:rPr lang="en-US" dirty="0"/>
              <a:t>It also aids in the prevention of duplicated information as it provides access to the most applicable strategies. </a:t>
            </a:r>
          </a:p>
          <a:p>
            <a:endParaRPr lang="en-US" dirty="0"/>
          </a:p>
        </p:txBody>
      </p:sp>
      <p:sp>
        <p:nvSpPr>
          <p:cNvPr id="11" name="Content Placeholder 10"/>
          <p:cNvSpPr>
            <a:spLocks noGrp="1"/>
          </p:cNvSpPr>
          <p:nvPr>
            <p:ph sz="quarter" idx="14"/>
          </p:nvPr>
        </p:nvSpPr>
        <p:spPr>
          <a:xfrm>
            <a:off x="4653887" y="1853368"/>
            <a:ext cx="4148919" cy="4162998"/>
          </a:xfrm>
        </p:spPr>
        <p:txBody>
          <a:bodyPr>
            <a:normAutofit/>
          </a:bodyPr>
          <a:lstStyle/>
          <a:p>
            <a:pPr marL="457200" lvl="0" indent="-342900">
              <a:spcBef>
                <a:spcPts val="0"/>
              </a:spcBef>
              <a:buSzPts val="1800"/>
              <a:buFont typeface="Wingdings" pitchFamily="2" charset="2"/>
              <a:buChar char="§"/>
            </a:pPr>
            <a:r>
              <a:rPr lang="en-US" sz="1900" dirty="0"/>
              <a:t>The process of sifting through the data can be tedious. </a:t>
            </a:r>
          </a:p>
          <a:p>
            <a:pPr marL="114300" lvl="0" indent="0">
              <a:spcBef>
                <a:spcPts val="0"/>
              </a:spcBef>
              <a:buSzPts val="1800"/>
              <a:buNone/>
            </a:pPr>
            <a:endParaRPr lang="en-US" sz="1900" dirty="0"/>
          </a:p>
          <a:p>
            <a:pPr marL="457200" lvl="0" indent="-342900">
              <a:spcBef>
                <a:spcPts val="0"/>
              </a:spcBef>
              <a:buSzPts val="1800"/>
              <a:buFont typeface="Wingdings" pitchFamily="2" charset="2"/>
              <a:buChar char="§"/>
            </a:pPr>
            <a:r>
              <a:rPr lang="en-US" sz="1900" dirty="0"/>
              <a:t>There is no control over the process of collecting data.</a:t>
            </a:r>
          </a:p>
          <a:p>
            <a:pPr marL="114300" lvl="0" indent="0">
              <a:spcBef>
                <a:spcPts val="0"/>
              </a:spcBef>
              <a:buSzPts val="1800"/>
              <a:buNone/>
            </a:pPr>
            <a:r>
              <a:rPr lang="en-US" sz="1900" dirty="0"/>
              <a:t> </a:t>
            </a:r>
          </a:p>
          <a:p>
            <a:pPr marL="457200" lvl="0" indent="-342900">
              <a:spcBef>
                <a:spcPts val="0"/>
              </a:spcBef>
              <a:buSzPts val="1800"/>
              <a:buFont typeface="Wingdings" pitchFamily="2" charset="2"/>
              <a:buChar char="§"/>
            </a:pPr>
            <a:r>
              <a:rPr lang="en-US" sz="1900" dirty="0"/>
              <a:t>The researcher is limited to what is available in the literature they collect. </a:t>
            </a:r>
          </a:p>
          <a:p>
            <a:pPr marL="114300" lvl="0" indent="0">
              <a:spcBef>
                <a:spcPts val="0"/>
              </a:spcBef>
              <a:buSzPts val="1800"/>
              <a:buNone/>
            </a:pPr>
            <a:endParaRPr lang="en-US" sz="1900" dirty="0"/>
          </a:p>
          <a:p>
            <a:pPr marL="457200" lvl="0" indent="-342900">
              <a:spcBef>
                <a:spcPts val="0"/>
              </a:spcBef>
              <a:buSzPts val="1800"/>
              <a:buFont typeface="Wingdings" pitchFamily="2" charset="2"/>
              <a:buChar char="§"/>
            </a:pPr>
            <a:r>
              <a:rPr lang="en-US" sz="1900" dirty="0"/>
              <a:t>Some data may be inaccurate, depending on the prevailing factors during research. </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10"/>
          <p:cNvSpPr txBox="1">
            <a:spLocks noGrp="1"/>
          </p:cNvSpPr>
          <p:nvPr>
            <p:ph type="title"/>
          </p:nvPr>
        </p:nvSpPr>
        <p:spPr>
          <a:xfrm>
            <a:off x="586854" y="285035"/>
            <a:ext cx="7315200" cy="764376"/>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chemeClr val="dk2"/>
              </a:buClr>
              <a:buSzPts val="4600"/>
              <a:buFont typeface="Cambria"/>
              <a:buNone/>
            </a:pPr>
            <a:r>
              <a:rPr lang="en-US" b="1" dirty="0"/>
              <a:t>Conclusion</a:t>
            </a:r>
            <a:endParaRPr b="1" dirty="0"/>
          </a:p>
        </p:txBody>
      </p:sp>
      <p:sp>
        <p:nvSpPr>
          <p:cNvPr id="59" name="Google Shape;59;p10"/>
          <p:cNvSpPr txBox="1">
            <a:spLocks noGrp="1"/>
          </p:cNvSpPr>
          <p:nvPr>
            <p:ph idx="1"/>
          </p:nvPr>
        </p:nvSpPr>
        <p:spPr>
          <a:xfrm>
            <a:off x="429490" y="1449696"/>
            <a:ext cx="8154951" cy="3972560"/>
          </a:xfrm>
          <a:prstGeom prst="rect">
            <a:avLst/>
          </a:prstGeom>
          <a:noFill/>
          <a:ln>
            <a:noFill/>
          </a:ln>
        </p:spPr>
        <p:txBody>
          <a:bodyPr spcFirstLastPara="1" wrap="square" lIns="91425" tIns="45700" rIns="91425" bIns="45700" anchor="t" anchorCtr="0">
            <a:normAutofit/>
          </a:bodyPr>
          <a:lstStyle/>
          <a:p>
            <a:pPr marL="457200" lvl="0" indent="-342900" algn="l" rtl="0">
              <a:spcBef>
                <a:spcPts val="0"/>
              </a:spcBef>
              <a:spcAft>
                <a:spcPts val="0"/>
              </a:spcAft>
              <a:buSzPts val="2200"/>
              <a:buFont typeface="Wingdings" pitchFamily="2" charset="2"/>
              <a:buChar char="§"/>
            </a:pPr>
            <a:r>
              <a:rPr lang="en-US" dirty="0"/>
              <a:t>The promotion of sexual health interventions is effective in  promoting sexual health. </a:t>
            </a:r>
          </a:p>
          <a:p>
            <a:pPr marL="114300" lvl="0" indent="0" algn="l" rtl="0">
              <a:spcBef>
                <a:spcPts val="0"/>
              </a:spcBef>
              <a:spcAft>
                <a:spcPts val="0"/>
              </a:spcAft>
              <a:buSzPts val="2200"/>
              <a:buNone/>
            </a:pPr>
            <a:endParaRPr dirty="0"/>
          </a:p>
          <a:p>
            <a:pPr marL="457200" lvl="0" indent="-342900" algn="l" rtl="0">
              <a:spcBef>
                <a:spcPts val="0"/>
              </a:spcBef>
              <a:spcAft>
                <a:spcPts val="0"/>
              </a:spcAft>
              <a:buSzPts val="2200"/>
              <a:buFont typeface="Wingdings" pitchFamily="2" charset="2"/>
              <a:buChar char="§"/>
            </a:pPr>
            <a:r>
              <a:rPr lang="en-US" dirty="0" err="1"/>
              <a:t>Sensitisation</a:t>
            </a:r>
            <a:r>
              <a:rPr lang="en-US" dirty="0"/>
              <a:t> will aid in preventing STDs among young people in the UK. </a:t>
            </a:r>
          </a:p>
          <a:p>
            <a:pPr marL="114300" lvl="0" indent="0" algn="l" rtl="0">
              <a:spcBef>
                <a:spcPts val="0"/>
              </a:spcBef>
              <a:spcAft>
                <a:spcPts val="0"/>
              </a:spcAft>
              <a:buSzPts val="2200"/>
              <a:buNone/>
            </a:pPr>
            <a:endParaRPr dirty="0"/>
          </a:p>
          <a:p>
            <a:pPr marL="457200" lvl="0" indent="-342900" algn="l" rtl="0">
              <a:spcBef>
                <a:spcPts val="440"/>
              </a:spcBef>
              <a:spcAft>
                <a:spcPts val="0"/>
              </a:spcAft>
              <a:buSzPts val="2200"/>
              <a:buFont typeface="Wingdings" pitchFamily="2" charset="2"/>
              <a:buChar char="§"/>
            </a:pPr>
            <a:r>
              <a:rPr lang="en-US" dirty="0"/>
              <a:t>Prevention remains a public health priority even as healthcare moves towards the availability of online services and ensuring access for the most-at-risk group. </a:t>
            </a:r>
            <a:endParaRPr dirty="0"/>
          </a:p>
          <a:p>
            <a:pPr marL="342900" lvl="0" indent="-88900" algn="l" rtl="0">
              <a:spcBef>
                <a:spcPts val="440"/>
              </a:spcBef>
              <a:spcAft>
                <a:spcPts val="0"/>
              </a:spcAft>
              <a:buSzPts val="2200"/>
              <a:buNone/>
            </a:pPr>
            <a:endParaRPr dirty="0"/>
          </a:p>
          <a:p>
            <a:pPr marL="342900" lvl="0" indent="-88900" algn="l" rtl="0">
              <a:spcBef>
                <a:spcPts val="440"/>
              </a:spcBef>
              <a:spcAft>
                <a:spcPts val="0"/>
              </a:spcAft>
              <a:buSzPts val="2200"/>
              <a:buNone/>
            </a:pPr>
            <a:endParaRPr dirty="0"/>
          </a:p>
        </p:txBody>
      </p:sp>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35545" y="4951003"/>
            <a:ext cx="4017818"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797" y="275473"/>
            <a:ext cx="7315200" cy="1154097"/>
          </a:xfrm>
        </p:spPr>
        <p:txBody>
          <a:bodyPr/>
          <a:lstStyle/>
          <a:p>
            <a:r>
              <a:rPr lang="en-US" dirty="0"/>
              <a:t>References </a:t>
            </a:r>
          </a:p>
        </p:txBody>
      </p:sp>
      <p:sp>
        <p:nvSpPr>
          <p:cNvPr id="3" name="Content Placeholder 2"/>
          <p:cNvSpPr>
            <a:spLocks noGrp="1"/>
          </p:cNvSpPr>
          <p:nvPr>
            <p:ph idx="1"/>
          </p:nvPr>
        </p:nvSpPr>
        <p:spPr>
          <a:xfrm>
            <a:off x="914400" y="1569493"/>
            <a:ext cx="7315200" cy="4739867"/>
          </a:xfrm>
        </p:spPr>
        <p:txBody>
          <a:bodyPr>
            <a:normAutofit fontScale="77500" lnSpcReduction="20000"/>
          </a:bodyPr>
          <a:lstStyle/>
          <a:p>
            <a:r>
              <a:rPr lang="en-US" dirty="0"/>
              <a:t>Forsyth, R., Purcell, C., Barry, S., Simpson, S., Hunter, R., </a:t>
            </a:r>
            <a:r>
              <a:rPr lang="en-US" dirty="0" err="1"/>
              <a:t>McDaid</a:t>
            </a:r>
            <a:r>
              <a:rPr lang="en-US" dirty="0"/>
              <a:t>, L., Elliot, L., Bailey, J., </a:t>
            </a:r>
            <a:r>
              <a:rPr lang="en-US" dirty="0" err="1"/>
              <a:t>Wetherall</a:t>
            </a:r>
            <a:r>
              <a:rPr lang="en-US" dirty="0"/>
              <a:t>, K., McCann, M. and </a:t>
            </a:r>
            <a:r>
              <a:rPr lang="en-US" dirty="0" err="1"/>
              <a:t>Broccatelli</a:t>
            </a:r>
            <a:r>
              <a:rPr lang="en-US" dirty="0"/>
              <a:t>, C., (2018). Peer-led intervention to prevent and reduce STI transmission and improve sexual health in secondary schools (STASH): protocol for a feasibility study. Pilot and Feasibility Studies, 4(1), pp.1-14.</a:t>
            </a:r>
          </a:p>
          <a:p>
            <a:r>
              <a:rPr lang="en-US" dirty="0"/>
              <a:t>Brown, E., Lo Monaco, S., </a:t>
            </a:r>
            <a:r>
              <a:rPr lang="en-US" dirty="0" err="1"/>
              <a:t>O’Donoghue</a:t>
            </a:r>
            <a:r>
              <a:rPr lang="en-US" dirty="0"/>
              <a:t>, B., Nolan, H., Hughes, E., Graham, M., Simmons, M. and Gray, R., (2021). Improving the Sexual Health of Young People (under 25) in High-Risk Populations: A Systematic Review of </a:t>
            </a:r>
            <a:r>
              <a:rPr lang="en-US" dirty="0" err="1"/>
              <a:t>Behavioural</a:t>
            </a:r>
            <a:r>
              <a:rPr lang="en-US" dirty="0"/>
              <a:t> and Psychosocial Interventions. International Journal of environmental research and public health, 18(17), p.9063.</a:t>
            </a:r>
          </a:p>
          <a:p>
            <a:r>
              <a:rPr lang="en-US" dirty="0" err="1"/>
              <a:t>Ahmaro</a:t>
            </a:r>
            <a:r>
              <a:rPr lang="en-US" dirty="0"/>
              <a:t>, L., Lindsey, L., Forrest, S. and </a:t>
            </a:r>
            <a:r>
              <a:rPr lang="en-US" dirty="0" err="1"/>
              <a:t>Whittlesea</a:t>
            </a:r>
            <a:r>
              <a:rPr lang="en-US" dirty="0"/>
              <a:t>, C., (2021). Young people’s perceptions of accessing a community pharmacy for a chlamydia testing kit: a qualitative study based in North East England. BMJ open, 11(9), p.e052228.</a:t>
            </a:r>
          </a:p>
          <a:p>
            <a:r>
              <a:rPr lang="en-US" dirty="0"/>
              <a:t>Downing, J., Jones, L., Bates, G., </a:t>
            </a:r>
            <a:r>
              <a:rPr lang="en-US" dirty="0" err="1"/>
              <a:t>Sumnall</a:t>
            </a:r>
            <a:r>
              <a:rPr lang="en-US" dirty="0"/>
              <a:t>, H. and </a:t>
            </a:r>
            <a:r>
              <a:rPr lang="en-US" dirty="0" err="1"/>
              <a:t>Bellis</a:t>
            </a:r>
            <a:r>
              <a:rPr lang="en-US" dirty="0"/>
              <a:t>, M.A., (2011). A systematic review of parent and family-based intervention effectiveness on sexual outcomes in young people. Health Education research, 26(5), pp.808-833.</a:t>
            </a:r>
          </a:p>
          <a:p>
            <a:r>
              <a:rPr lang="en-US" dirty="0" err="1"/>
              <a:t>Vivancos</a:t>
            </a:r>
            <a:r>
              <a:rPr lang="en-US" dirty="0"/>
              <a:t>, R., </a:t>
            </a:r>
            <a:r>
              <a:rPr lang="en-US" dirty="0" err="1"/>
              <a:t>Abubakar</a:t>
            </a:r>
            <a:r>
              <a:rPr lang="en-US" dirty="0"/>
              <a:t>, I., Phillips-Howard, P. and Hunter, P.R., (2013). School-based sex education is associated with reduced risky sexual </a:t>
            </a:r>
            <a:r>
              <a:rPr lang="en-US" dirty="0" err="1"/>
              <a:t>behaviour</a:t>
            </a:r>
            <a:r>
              <a:rPr lang="en-US" dirty="0"/>
              <a:t> and sexually transmitted infections in young adults. Public Health, 127(1), pp.53-57.</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0719783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erspective">
  <a:themeElements>
    <a:clrScheme name="Perspective">
      <a:dk1>
        <a:sysClr val="windowText" lastClr="000000"/>
      </a:dk1>
      <a:lt1>
        <a:sysClr val="window" lastClr="FFFFFF"/>
      </a:lt1>
      <a:dk2>
        <a:srgbClr val="283138"/>
      </a:dk2>
      <a:lt2>
        <a:srgbClr val="FF8600"/>
      </a:lt2>
      <a:accent1>
        <a:srgbClr val="838D9B"/>
      </a:accent1>
      <a:accent2>
        <a:srgbClr val="D2610C"/>
      </a:accent2>
      <a:accent3>
        <a:srgbClr val="80716A"/>
      </a:accent3>
      <a:accent4>
        <a:srgbClr val="94147C"/>
      </a:accent4>
      <a:accent5>
        <a:srgbClr val="5D5AD2"/>
      </a:accent5>
      <a:accent6>
        <a:srgbClr val="6F6C7D"/>
      </a:accent6>
      <a:hlink>
        <a:srgbClr val="6187E3"/>
      </a:hlink>
      <a:folHlink>
        <a:srgbClr val="7B8EB8"/>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erspective">
      <a:fillStyleLst>
        <a:solidFill>
          <a:schemeClr val="phClr"/>
        </a:solidFill>
        <a:gradFill rotWithShape="1">
          <a:gsLst>
            <a:gs pos="0">
              <a:schemeClr val="phClr">
                <a:tint val="50000"/>
                <a:alpha val="100000"/>
                <a:satMod val="160000"/>
                <a:lumMod val="105000"/>
              </a:schemeClr>
            </a:gs>
            <a:gs pos="41000">
              <a:schemeClr val="phClr">
                <a:tint val="57000"/>
                <a:satMod val="180000"/>
                <a:lumMod val="99000"/>
              </a:schemeClr>
            </a:gs>
            <a:gs pos="100000">
              <a:schemeClr val="phClr">
                <a:tint val="80000"/>
                <a:satMod val="200000"/>
                <a:lumMod val="104000"/>
              </a:schemeClr>
            </a:gs>
          </a:gsLst>
          <a:lin ang="5400000" scaled="1"/>
        </a:gradFill>
        <a:gradFill rotWithShape="1">
          <a:gsLst>
            <a:gs pos="0">
              <a:schemeClr val="phClr">
                <a:tint val="96000"/>
                <a:satMod val="130000"/>
                <a:lumMod val="114000"/>
              </a:schemeClr>
            </a:gs>
            <a:gs pos="60000">
              <a:schemeClr val="phClr">
                <a:tint val="100000"/>
                <a:satMod val="106000"/>
                <a:lumMod val="110000"/>
              </a:schemeClr>
            </a:gs>
            <a:gs pos="100000">
              <a:schemeClr val="ph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50800" dist="38100" dir="5400000" rotWithShape="0">
              <a:srgbClr val="000000">
                <a:alpha val="28000"/>
              </a:srgbClr>
            </a:outerShdw>
          </a:effectLst>
        </a:effectStyle>
        <a:effectStyle>
          <a:effectLst>
            <a:outerShdw blurRad="47625" dist="38100" dir="5400000" sy="98000" rotWithShape="0">
              <a:srgbClr val="000000">
                <a:alpha val="48000"/>
              </a:srgbClr>
            </a:outerShdw>
          </a:effectLst>
          <a:scene3d>
            <a:camera prst="orthographicFront">
              <a:rot lat="0" lon="0" rev="0"/>
            </a:camera>
            <a:lightRig rig="twoPt" dir="br">
              <a:rot lat="0" lon="0" rev="8700000"/>
            </a:lightRig>
          </a:scene3d>
          <a:sp3d prstMaterial="matte">
            <a:bevelT w="25400" h="53975"/>
          </a:sp3d>
        </a:effectStyle>
        <a:effectStyle>
          <a:effectLst>
            <a:reflection blurRad="12700" stA="24000" endPos="28000" dist="50800" dir="5400000" sy="-100000" rotWithShape="0"/>
          </a:effectLst>
          <a:scene3d>
            <a:camera prst="orthographicFront">
              <a:rot lat="0" lon="0" rev="0"/>
            </a:camera>
            <a:lightRig rig="threePt" dir="t">
              <a:rot lat="0" lon="0" rev="4800000"/>
            </a:lightRig>
          </a:scene3d>
          <a:sp3d>
            <a:bevelT w="69850" h="31750"/>
          </a:sp3d>
        </a:effectStyle>
      </a:effectStyleLst>
      <a:bgFillStyleLst>
        <a:solidFill>
          <a:schemeClr val="phClr"/>
        </a:solidFill>
        <a:gradFill rotWithShape="1">
          <a:gsLst>
            <a:gs pos="0">
              <a:schemeClr val="phClr">
                <a:tint val="100000"/>
                <a:shade val="80000"/>
                <a:satMod val="100000"/>
                <a:lumMod val="100000"/>
              </a:schemeClr>
            </a:gs>
            <a:gs pos="65000">
              <a:schemeClr val="phClr">
                <a:tint val="100000"/>
                <a:shade val="95000"/>
                <a:satMod val="100000"/>
                <a:lumMod val="100000"/>
              </a:schemeClr>
            </a:gs>
            <a:gs pos="100000">
              <a:schemeClr val="phClr">
                <a:tint val="88000"/>
                <a:shade val="100000"/>
                <a:satMod val="400000"/>
                <a:lumMod val="100000"/>
              </a:schemeClr>
            </a:gs>
          </a:gsLst>
          <a:lin ang="5400000" scaled="0"/>
        </a:gradFill>
        <a:blipFill rotWithShape="1">
          <a:blip xmlns:r="http://schemas.openxmlformats.org/officeDocument/2006/relationships" r:embed="rId1">
            <a:duotone>
              <a:schemeClr val="phClr">
                <a:tint val="95000"/>
                <a:satMod val="90000"/>
              </a:schemeClr>
              <a:schemeClr val="phClr">
                <a:shade val="92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Perspective</Template>
  <TotalTime>314</TotalTime>
  <Words>1508</Words>
  <Application>Microsoft Office PowerPoint</Application>
  <PresentationFormat>On-screen Show (4:3)</PresentationFormat>
  <Paragraphs>102</Paragraphs>
  <Slides>10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Cambria</vt:lpstr>
      <vt:lpstr>Wingdings</vt:lpstr>
      <vt:lpstr>Perspective</vt:lpstr>
      <vt:lpstr>Module: Introduction to Research (BMHP5005)  Assessment 2: Viva Voce</vt:lpstr>
      <vt:lpstr>Introduction</vt:lpstr>
      <vt:lpstr>Methods</vt:lpstr>
      <vt:lpstr>Literature review </vt:lpstr>
      <vt:lpstr>PowerPoint Presentation</vt:lpstr>
      <vt:lpstr>Results</vt:lpstr>
      <vt:lpstr>Discussion</vt:lpstr>
      <vt:lpstr>PowerPoint Presentation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 to Research (BMHP5005)  Assessment 2: Viva Voce</dc:title>
  <dc:creator>pc</dc:creator>
  <cp:lastModifiedBy>Issa, Hassan</cp:lastModifiedBy>
  <cp:revision>14</cp:revision>
  <dcterms:modified xsi:type="dcterms:W3CDTF">2022-04-13T23:53:32Z</dcterms:modified>
</cp:coreProperties>
</file>