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679" r:id="rId5"/>
    <p:sldId id="2689" r:id="rId6"/>
    <p:sldId id="2690" r:id="rId7"/>
    <p:sldId id="2691" r:id="rId8"/>
    <p:sldId id="2692" r:id="rId9"/>
    <p:sldId id="2693" r:id="rId10"/>
    <p:sldId id="2694" r:id="rId11"/>
    <p:sldId id="2664" r:id="rId12"/>
    <p:sldId id="2680" r:id="rId13"/>
    <p:sldId id="2674" r:id="rId14"/>
    <p:sldId id="2684" r:id="rId15"/>
    <p:sldId id="2675" r:id="rId16"/>
    <p:sldId id="2668" r:id="rId17"/>
    <p:sldId id="2673" r:id="rId18"/>
    <p:sldId id="2682" r:id="rId19"/>
    <p:sldId id="2683" r:id="rId20"/>
    <p:sldId id="2681" r:id="rId21"/>
    <p:sldId id="2678" r:id="rId22"/>
    <p:sldId id="2676" r:id="rId23"/>
    <p:sldId id="2686" r:id="rId24"/>
    <p:sldId id="268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3C18FBE-AC75-AEE0-CA57-0C86D7D85BC2}" name="Elain Haf (CSC)" initials="EH(" userId="Elain Haf (CSC)"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1E9"/>
    <a:srgbClr val="C5E0B4"/>
    <a:srgbClr val="8EC142"/>
    <a:srgbClr val="E9EBF5"/>
    <a:srgbClr val="CFD5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p:cViewPr varScale="1">
        <p:scale>
          <a:sx n="59" d="100"/>
          <a:sy n="59" d="100"/>
        </p:scale>
        <p:origin x="9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EC48A2-42F5-4B00-930D-DABDB047FC9E}" type="datetimeFigureOut">
              <a:rPr lang="en-GB" smtClean="0"/>
              <a:t>11/10/2023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761FBF-F556-4B48-ACE5-A0265088FA05}" type="slidenum">
              <a:rPr lang="en-GB" smtClean="0"/>
              <a:t>‹#›</a:t>
            </a:fld>
            <a:endParaRPr lang="en-GB"/>
          </a:p>
        </p:txBody>
      </p:sp>
    </p:spTree>
    <p:extLst>
      <p:ext uri="{BB962C8B-B14F-4D97-AF65-F5344CB8AC3E}">
        <p14:creationId xmlns:p14="http://schemas.microsoft.com/office/powerpoint/2010/main" val="1781218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a:t>
            </a:fld>
            <a:endParaRPr lang="en-GB"/>
          </a:p>
        </p:txBody>
      </p:sp>
    </p:spTree>
    <p:extLst>
      <p:ext uri="{BB962C8B-B14F-4D97-AF65-F5344CB8AC3E}">
        <p14:creationId xmlns:p14="http://schemas.microsoft.com/office/powerpoint/2010/main" val="1464564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2</a:t>
            </a:fld>
            <a:endParaRPr lang="en-GB"/>
          </a:p>
        </p:txBody>
      </p:sp>
    </p:spTree>
    <p:extLst>
      <p:ext uri="{BB962C8B-B14F-4D97-AF65-F5344CB8AC3E}">
        <p14:creationId xmlns:p14="http://schemas.microsoft.com/office/powerpoint/2010/main" val="3164984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3</a:t>
            </a:fld>
            <a:endParaRPr lang="en-GB"/>
          </a:p>
        </p:txBody>
      </p:sp>
    </p:spTree>
    <p:extLst>
      <p:ext uri="{BB962C8B-B14F-4D97-AF65-F5344CB8AC3E}">
        <p14:creationId xmlns:p14="http://schemas.microsoft.com/office/powerpoint/2010/main" val="2170046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4</a:t>
            </a:fld>
            <a:endParaRPr lang="en-GB"/>
          </a:p>
        </p:txBody>
      </p:sp>
    </p:spTree>
    <p:extLst>
      <p:ext uri="{BB962C8B-B14F-4D97-AF65-F5344CB8AC3E}">
        <p14:creationId xmlns:p14="http://schemas.microsoft.com/office/powerpoint/2010/main" val="2343892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5</a:t>
            </a:fld>
            <a:endParaRPr lang="en-GB"/>
          </a:p>
        </p:txBody>
      </p:sp>
    </p:spTree>
    <p:extLst>
      <p:ext uri="{BB962C8B-B14F-4D97-AF65-F5344CB8AC3E}">
        <p14:creationId xmlns:p14="http://schemas.microsoft.com/office/powerpoint/2010/main" val="3202227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6</a:t>
            </a:fld>
            <a:endParaRPr lang="en-GB"/>
          </a:p>
        </p:txBody>
      </p:sp>
    </p:spTree>
    <p:extLst>
      <p:ext uri="{BB962C8B-B14F-4D97-AF65-F5344CB8AC3E}">
        <p14:creationId xmlns:p14="http://schemas.microsoft.com/office/powerpoint/2010/main" val="2072376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7</a:t>
            </a:fld>
            <a:endParaRPr lang="en-GB"/>
          </a:p>
        </p:txBody>
      </p:sp>
    </p:spTree>
    <p:extLst>
      <p:ext uri="{BB962C8B-B14F-4D97-AF65-F5344CB8AC3E}">
        <p14:creationId xmlns:p14="http://schemas.microsoft.com/office/powerpoint/2010/main" val="2150269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8</a:t>
            </a:fld>
            <a:endParaRPr lang="en-GB"/>
          </a:p>
        </p:txBody>
      </p:sp>
    </p:spTree>
    <p:extLst>
      <p:ext uri="{BB962C8B-B14F-4D97-AF65-F5344CB8AC3E}">
        <p14:creationId xmlns:p14="http://schemas.microsoft.com/office/powerpoint/2010/main" val="923699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9</a:t>
            </a:fld>
            <a:endParaRPr lang="en-GB"/>
          </a:p>
        </p:txBody>
      </p:sp>
    </p:spTree>
    <p:extLst>
      <p:ext uri="{BB962C8B-B14F-4D97-AF65-F5344CB8AC3E}">
        <p14:creationId xmlns:p14="http://schemas.microsoft.com/office/powerpoint/2010/main" val="2095792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10</a:t>
            </a:fld>
            <a:endParaRPr lang="en-GB"/>
          </a:p>
        </p:txBody>
      </p:sp>
    </p:spTree>
    <p:extLst>
      <p:ext uri="{BB962C8B-B14F-4D97-AF65-F5344CB8AC3E}">
        <p14:creationId xmlns:p14="http://schemas.microsoft.com/office/powerpoint/2010/main" val="3453016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11</a:t>
            </a:fld>
            <a:endParaRPr lang="en-GB"/>
          </a:p>
        </p:txBody>
      </p:sp>
    </p:spTree>
    <p:extLst>
      <p:ext uri="{BB962C8B-B14F-4D97-AF65-F5344CB8AC3E}">
        <p14:creationId xmlns:p14="http://schemas.microsoft.com/office/powerpoint/2010/main" val="30420499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12</a:t>
            </a:fld>
            <a:endParaRPr lang="en-GB"/>
          </a:p>
        </p:txBody>
      </p:sp>
    </p:spTree>
    <p:extLst>
      <p:ext uri="{BB962C8B-B14F-4D97-AF65-F5344CB8AC3E}">
        <p14:creationId xmlns:p14="http://schemas.microsoft.com/office/powerpoint/2010/main" val="21714900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13</a:t>
            </a:fld>
            <a:endParaRPr lang="en-GB"/>
          </a:p>
        </p:txBody>
      </p:sp>
    </p:spTree>
    <p:extLst>
      <p:ext uri="{BB962C8B-B14F-4D97-AF65-F5344CB8AC3E}">
        <p14:creationId xmlns:p14="http://schemas.microsoft.com/office/powerpoint/2010/main" val="31956108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14</a:t>
            </a:fld>
            <a:endParaRPr lang="en-GB"/>
          </a:p>
        </p:txBody>
      </p:sp>
    </p:spTree>
    <p:extLst>
      <p:ext uri="{BB962C8B-B14F-4D97-AF65-F5344CB8AC3E}">
        <p14:creationId xmlns:p14="http://schemas.microsoft.com/office/powerpoint/2010/main" val="38509299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15</a:t>
            </a:fld>
            <a:endParaRPr lang="en-GB"/>
          </a:p>
        </p:txBody>
      </p:sp>
    </p:spTree>
    <p:extLst>
      <p:ext uri="{BB962C8B-B14F-4D97-AF65-F5344CB8AC3E}">
        <p14:creationId xmlns:p14="http://schemas.microsoft.com/office/powerpoint/2010/main" val="26006223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16</a:t>
            </a:fld>
            <a:endParaRPr lang="en-GB"/>
          </a:p>
        </p:txBody>
      </p:sp>
    </p:spTree>
    <p:extLst>
      <p:ext uri="{BB962C8B-B14F-4D97-AF65-F5344CB8AC3E}">
        <p14:creationId xmlns:p14="http://schemas.microsoft.com/office/powerpoint/2010/main" val="34949711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17</a:t>
            </a:fld>
            <a:endParaRPr lang="en-GB"/>
          </a:p>
        </p:txBody>
      </p:sp>
    </p:spTree>
    <p:extLst>
      <p:ext uri="{BB962C8B-B14F-4D97-AF65-F5344CB8AC3E}">
        <p14:creationId xmlns:p14="http://schemas.microsoft.com/office/powerpoint/2010/main" val="3527127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18</a:t>
            </a:fld>
            <a:endParaRPr lang="en-GB"/>
          </a:p>
        </p:txBody>
      </p:sp>
    </p:spTree>
    <p:extLst>
      <p:ext uri="{BB962C8B-B14F-4D97-AF65-F5344CB8AC3E}">
        <p14:creationId xmlns:p14="http://schemas.microsoft.com/office/powerpoint/2010/main" val="3558469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19</a:t>
            </a:fld>
            <a:endParaRPr lang="en-GB"/>
          </a:p>
        </p:txBody>
      </p:sp>
    </p:spTree>
    <p:extLst>
      <p:ext uri="{BB962C8B-B14F-4D97-AF65-F5344CB8AC3E}">
        <p14:creationId xmlns:p14="http://schemas.microsoft.com/office/powerpoint/2010/main" val="2058915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20</a:t>
            </a:fld>
            <a:endParaRPr lang="en-GB"/>
          </a:p>
        </p:txBody>
      </p:sp>
    </p:spTree>
    <p:extLst>
      <p:ext uri="{BB962C8B-B14F-4D97-AF65-F5344CB8AC3E}">
        <p14:creationId xmlns:p14="http://schemas.microsoft.com/office/powerpoint/2010/main" val="718269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2B06205-2E82-412D-AA48-6E8E9BB0EAE6}" type="slidenum">
              <a:rPr lang="en-GB" smtClean="0"/>
              <a:t>21</a:t>
            </a:fld>
            <a:endParaRPr lang="en-GB"/>
          </a:p>
        </p:txBody>
      </p:sp>
    </p:spTree>
    <p:extLst>
      <p:ext uri="{BB962C8B-B14F-4D97-AF65-F5344CB8AC3E}">
        <p14:creationId xmlns:p14="http://schemas.microsoft.com/office/powerpoint/2010/main" val="897916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761BD-62B1-07DE-F2AB-A956BB53C1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8A7EE5-3638-92BE-20F7-3AE0C8310C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A0A652-4791-1B57-B9E5-05B77F35BE1B}"/>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5" name="Footer Placeholder 4">
            <a:extLst>
              <a:ext uri="{FF2B5EF4-FFF2-40B4-BE49-F238E27FC236}">
                <a16:creationId xmlns:a16="http://schemas.microsoft.com/office/drawing/2014/main" id="{7DC5F3D0-EDE9-B1A1-7A3C-FD93B6BC77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4D9F15-F9F8-9CF1-9DFD-291AF824CEA7}"/>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2343175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A46F8-2E87-D933-2065-F6D16F54FC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BE351F-7A5D-807E-2AB2-C607ADDD804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961E16-E61F-B18D-B4E1-B28DE635D8AB}"/>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5" name="Footer Placeholder 4">
            <a:extLst>
              <a:ext uri="{FF2B5EF4-FFF2-40B4-BE49-F238E27FC236}">
                <a16:creationId xmlns:a16="http://schemas.microsoft.com/office/drawing/2014/main" id="{72FE5633-05D5-4D69-4F60-B3033CF711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ABCF12-935B-28FD-8C7F-D9989B0A229F}"/>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778191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D3C52-7D70-E2FB-B828-52E3464D70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3F89ADF-F7B7-74C0-FA8C-4803E80C6F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CA2730-3CD7-B608-04E5-1F719F41A10F}"/>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5" name="Footer Placeholder 4">
            <a:extLst>
              <a:ext uri="{FF2B5EF4-FFF2-40B4-BE49-F238E27FC236}">
                <a16:creationId xmlns:a16="http://schemas.microsoft.com/office/drawing/2014/main" id="{86345D66-B775-D6A1-3AC3-9BCBC8EB57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7002FA-045E-790F-AAB6-5DCCD9EB874C}"/>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3652481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FF1B8-841B-BDA0-7833-048EE3569E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8BD9C3-6319-BC20-E2D3-D99603ABC9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AD425F-B3C1-3E80-3F3D-61EE94CF40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FCC7AE3-D03A-56D0-4087-12243A7ACAB9}"/>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6" name="Footer Placeholder 5">
            <a:extLst>
              <a:ext uri="{FF2B5EF4-FFF2-40B4-BE49-F238E27FC236}">
                <a16:creationId xmlns:a16="http://schemas.microsoft.com/office/drawing/2014/main" id="{47463AA0-4C6C-2254-C034-FE291F3CB3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64B036-DA11-B013-0940-680A64FF649F}"/>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3084617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C6896-3A85-9771-4893-0D6070DAD8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7717D13-059B-22BC-CB6A-2D69E00E60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ECFE87B-FF59-6DFA-C8BD-DB3E932423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FD73A5-E64A-F987-E535-D8261E0F99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675BD4-A8B0-7F1B-9661-280B476E922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11D10F-ADF7-4054-A1FC-532E8F03BF3D}"/>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8" name="Footer Placeholder 7">
            <a:extLst>
              <a:ext uri="{FF2B5EF4-FFF2-40B4-BE49-F238E27FC236}">
                <a16:creationId xmlns:a16="http://schemas.microsoft.com/office/drawing/2014/main" id="{5CE6F325-FF5B-81C1-481C-EF1F9D0DAE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E0315C-715B-2DD1-6CA8-4BFFE738C991}"/>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360747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32695-B346-8C97-C672-B941915096D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F38EA77-B549-0651-3E78-5516C3F57181}"/>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4" name="Footer Placeholder 3">
            <a:extLst>
              <a:ext uri="{FF2B5EF4-FFF2-40B4-BE49-F238E27FC236}">
                <a16:creationId xmlns:a16="http://schemas.microsoft.com/office/drawing/2014/main" id="{3FDC46C2-C78C-58F0-87AF-36E84C38F9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CD5730-96EC-C6E6-9566-3E38E0F7F88D}"/>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1617995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5ADD48-9ABE-EEF4-DC6F-6306107B24F8}"/>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3" name="Footer Placeholder 2">
            <a:extLst>
              <a:ext uri="{FF2B5EF4-FFF2-40B4-BE49-F238E27FC236}">
                <a16:creationId xmlns:a16="http://schemas.microsoft.com/office/drawing/2014/main" id="{0C2DF681-9634-0689-6717-D8C37B5A2AB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CA153A6-504F-CB45-D518-3AA2E0D48A82}"/>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3616193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B0903-1F16-D5CF-7AA3-470585AF15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B496F81-534C-93EA-A75E-0CD936AEF8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1DB5C5-A7F8-77E0-1508-9B162D725A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F236AC-FA05-7D90-94C9-05190C0FBCE4}"/>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6" name="Footer Placeholder 5">
            <a:extLst>
              <a:ext uri="{FF2B5EF4-FFF2-40B4-BE49-F238E27FC236}">
                <a16:creationId xmlns:a16="http://schemas.microsoft.com/office/drawing/2014/main" id="{5F75306D-8F08-4D3F-7781-0FD61C3DC4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9EEAAD-DFF0-319A-E9D2-364FB06CBE87}"/>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1462919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62ED5-59AF-D7A9-7E4C-4F4073AA5D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342B524-53FC-563A-6ACF-DE7E886C4C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14AE413-20EA-9448-A0A0-1759EA95C6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FF7C7C-EE0C-774F-E208-BBF6ED32CAD5}"/>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6" name="Footer Placeholder 5">
            <a:extLst>
              <a:ext uri="{FF2B5EF4-FFF2-40B4-BE49-F238E27FC236}">
                <a16:creationId xmlns:a16="http://schemas.microsoft.com/office/drawing/2014/main" id="{88828F01-A84C-450D-2547-5A6FB01A9F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85C6F2-3E79-FC7B-DD46-232BC6203207}"/>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1512344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88953-4EBC-7297-D25D-E7FEC8BA096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D7FFA2-FE1E-5A09-1A5A-1B268249A7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D79FC0-58E7-C647-A420-E35E88228398}"/>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5" name="Footer Placeholder 4">
            <a:extLst>
              <a:ext uri="{FF2B5EF4-FFF2-40B4-BE49-F238E27FC236}">
                <a16:creationId xmlns:a16="http://schemas.microsoft.com/office/drawing/2014/main" id="{65974FDB-F361-E24C-D433-9B925448F1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B8ECF2-79CA-2B52-24C0-A98CC77F67A2}"/>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820710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64E6299-6E85-6416-3551-EE6F7A258A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37571A-D1DD-1A8D-33CD-E70E3ED27B1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9963D7-2E87-2FD3-8B17-11D01DA25D40}"/>
              </a:ext>
            </a:extLst>
          </p:cNvPr>
          <p:cNvSpPr>
            <a:spLocks noGrp="1"/>
          </p:cNvSpPr>
          <p:nvPr>
            <p:ph type="dt" sz="half" idx="10"/>
          </p:nvPr>
        </p:nvSpPr>
        <p:spPr/>
        <p:txBody>
          <a:bodyPr/>
          <a:lstStyle/>
          <a:p>
            <a:fld id="{07CEDFB1-E97F-4E24-A102-501423BE40A9}" type="datetimeFigureOut">
              <a:rPr lang="en-GB" smtClean="0"/>
              <a:t>11/10/2023</a:t>
            </a:fld>
            <a:endParaRPr lang="en-GB"/>
          </a:p>
        </p:txBody>
      </p:sp>
      <p:sp>
        <p:nvSpPr>
          <p:cNvPr id="5" name="Footer Placeholder 4">
            <a:extLst>
              <a:ext uri="{FF2B5EF4-FFF2-40B4-BE49-F238E27FC236}">
                <a16:creationId xmlns:a16="http://schemas.microsoft.com/office/drawing/2014/main" id="{4184AB9F-2479-1C67-71FA-4F336E11CD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C653B2-B0FA-1F82-919B-C537670B1ECB}"/>
              </a:ext>
            </a:extLst>
          </p:cNvPr>
          <p:cNvSpPr>
            <a:spLocks noGrp="1"/>
          </p:cNvSpPr>
          <p:nvPr>
            <p:ph type="sldNum" sz="quarter" idx="12"/>
          </p:nvPr>
        </p:nvSpPr>
        <p:spPr/>
        <p:txBody>
          <a:bodyPr/>
          <a:lstStyle/>
          <a:p>
            <a:fld id="{7ABBBFFF-534B-42EE-8209-D1EEA58327A6}" type="slidenum">
              <a:rPr lang="en-GB" smtClean="0"/>
              <a:t>‹#›</a:t>
            </a:fld>
            <a:endParaRPr lang="en-GB"/>
          </a:p>
        </p:txBody>
      </p:sp>
    </p:spTree>
    <p:extLst>
      <p:ext uri="{BB962C8B-B14F-4D97-AF65-F5344CB8AC3E}">
        <p14:creationId xmlns:p14="http://schemas.microsoft.com/office/powerpoint/2010/main" val="1428962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EF2FD4-BC69-881F-40D7-938131EE4A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30B87F-27EE-8F81-BE97-3371341589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852425-E4D8-6646-1066-69DBC1DFC5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CEDFB1-E97F-4E24-A102-501423BE40A9}" type="datetimeFigureOut">
              <a:rPr lang="en-GB" smtClean="0"/>
              <a:t>11/10/2023</a:t>
            </a:fld>
            <a:endParaRPr lang="en-GB"/>
          </a:p>
        </p:txBody>
      </p:sp>
      <p:sp>
        <p:nvSpPr>
          <p:cNvPr id="5" name="Footer Placeholder 4">
            <a:extLst>
              <a:ext uri="{FF2B5EF4-FFF2-40B4-BE49-F238E27FC236}">
                <a16:creationId xmlns:a16="http://schemas.microsoft.com/office/drawing/2014/main" id="{775E783E-D62E-5015-7AAC-02B7FA0D71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847CB85-B1BA-B1BB-FB02-223F231576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BBBFFF-534B-42EE-8209-D1EEA58327A6}" type="slidenum">
              <a:rPr lang="en-GB" smtClean="0"/>
              <a:t>‹#›</a:t>
            </a:fld>
            <a:endParaRPr lang="en-GB"/>
          </a:p>
        </p:txBody>
      </p:sp>
    </p:spTree>
    <p:extLst>
      <p:ext uri="{BB962C8B-B14F-4D97-AF65-F5344CB8AC3E}">
        <p14:creationId xmlns:p14="http://schemas.microsoft.com/office/powerpoint/2010/main" val="1103218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4083288466"/>
              </p:ext>
            </p:extLst>
          </p:nvPr>
        </p:nvGraphicFramePr>
        <p:xfrm>
          <a:off x="1" y="0"/>
          <a:ext cx="12191999" cy="8077200"/>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484226">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1800" b="1" i="0" kern="1200" noProof="0" dirty="0">
                          <a:solidFill>
                            <a:schemeClr val="lt1"/>
                          </a:solidFill>
                          <a:effectLst/>
                          <a:latin typeface="+mn-lt"/>
                          <a:ea typeface="+mn-ea"/>
                          <a:cs typeface="+mn-cs"/>
                        </a:rPr>
                        <a:t>Datganiadau o’r hyn sy’n bwysig</a:t>
                      </a:r>
                      <a:r>
                        <a:rPr lang="cy-GB" sz="2400" noProof="0" dirty="0"/>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cy-GB" sz="1800" noProof="0" dirty="0"/>
                        <a:t>Yr hyn sy’n bwysig 2</a:t>
                      </a:r>
                      <a:endParaRPr lang="cy-GB" sz="1800" noProof="0" dirty="0">
                        <a:solidFill>
                          <a:schemeClr val="tx1"/>
                        </a:solidFill>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Cyd-destun dylunio ac arloesi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470871">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dk1"/>
                          </a:solidFill>
                          <a:latin typeface="+mn-lt"/>
                          <a:ea typeface="+mn-ea"/>
                          <a:cs typeface="+mn-cs"/>
                        </a:rPr>
                        <a:t>Rwy’n gallu dylunio wrth wneud, a chyfathrebu am yr hyn rwyf yn ei wneud.</a:t>
                      </a: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cynhyrchu dyluniadau i fynegi fy syniadau mewn ymateb i gyd-destunau penodol.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dwyn ysbrydoliaeth o ffynnonellau hanesyddol a diwylliannol ymhlith eraill er mwyn dylunio.</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ymateb yn greadigol i anghenion a dymuniadau’r defnyddiwr, yn seiliedig ar gyd-destun ac ar yr wybodaeth a gasglwyd.</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ymchwilio a dwyn ysbrydoliaeth o ffynonellau hanesyddol a diwylliannol ymhlith eraill er mwyn dylunio datrysiadau creadigol.</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adnabod anghenion a dymuniadau defnyddwyr a gweithredu arnyn nhw mewn cyd-destunau cynyddol heriol.</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ymchwilio, dadansoddi a dwyn ysbrydoliaeth o ffynonellau hanesyddol a diwylliannol ymhlith eraill er mwyn dylunio cynigion newydd sy’n ychwanegu gwerth.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mynd i’r afael â phroblemau anodd, ar fy mhen fy hun ac ar y cyd, er mwyn ymdrin â gofynion dylunio ehangach mewn cyd-destunau cynyddol anghyfarwydd.</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278816">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lang="cy-GB" sz="1000" b="1">
                          <a:solidFill>
                            <a:srgbClr val="002060"/>
                          </a:solidFill>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
</a:t>
                      </a: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 </a:t>
                      </a: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Gallu esbonio'n syml beth yw gwrthrych a beth mae'n ei wneud, yn seiliedig ar ei ffurf.
Dweud a yw eu cynhyrchion ar gyfer eu hunain neu ddefnyddwyr eraill
Gallu esbonio'n syml beth sy'n cael ei greu.
Nodi yn syml sut mae eu gwrthrych yn gweithio</a:t>
                      </a: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kern="1200">
                          <a:solidFill>
                            <a:srgbClr val="002060"/>
                          </a:solidFill>
                          <a:latin typeface="+mn-lt"/>
                          <a:ea typeface="+mn-ea"/>
                          <a:cs typeface="+mn-cs"/>
                        </a:rPr>
                        <a:t>Gwybod bod gwrthrychau wedi'u dylunio mewn ystod o gyd-destunau (e.e., dychmygol, seiliedig ar stori, cartref, ysgol, gerddi, meysydd chwarae)
Gwybod sut i ddefnyddio meini prawf dylunio sylfaenol i ddylunio gwrthrych.</a:t>
                      </a: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kern="1200">
                          <a:solidFill>
                            <a:srgbClr val="002060"/>
                          </a:solidFill>
                          <a:latin typeface="+mn-lt"/>
                          <a:ea typeface="+mn-ea"/>
                          <a:cs typeface="+mn-cs"/>
                        </a:rPr>
                        <a:t>Gallu ymateb i arddull benodol neu ddyluniad blaenorol i "ddylunio un fel hyn"
Disgrifio beth yw pwrpas eu cynnyrch
Gallu esbonio sut mae eu dyluniad yn ffitio i mewn i'r cyd-destun penodol.
Disgrifio sut bydd eu gwrthrych / cynnyrch yn gweithio.</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
</a:t>
                      </a:r>
                      <a:endParaRPr lang="cy-GB" sz="800">
                        <a:solidFill>
                          <a:srgbClr val="002060"/>
                        </a:solidFill>
                      </a:endParaRPr>
                    </a:p>
                    <a:p>
                      <a:endParaRPr lang="cy-GB" sz="800">
                        <a:solidFill>
                          <a:srgbClr val="002060"/>
                        </a:solidFill>
                      </a:endParaRPr>
                    </a:p>
                    <a:p>
                      <a:pPr marL="171450" indent="-171450">
                        <a:buFont typeface="Arial" panose="020B0604020202020204" pitchFamily="34" charset="0"/>
                        <a:buChar char="•"/>
                      </a:pPr>
                      <a:r>
                        <a:rPr lang="cy-GB" sz="800" noProof="0">
                          <a:solidFill>
                            <a:srgbClr val="002060"/>
                          </a:solidFill>
                        </a:rPr>
                        <a:t>Gwybod </a:t>
                      </a:r>
                      <a:r>
                        <a:rPr lang="cy-GB" sz="800" noProof="0" dirty="0">
                          <a:solidFill>
                            <a:srgbClr val="002060"/>
                          </a:solidFill>
                        </a:rPr>
                        <a:t>bod gwrthrychau wedi'u cynllunio i fodloni pwrpas penodol, o fewn cyd-destun penodol.
Gwybod gyda hyder wrthrychau ar gyfer ystod o gyd-destunau (e.e., cartref, ysgol, hamdden, diwylliant)
Gwybod sut i ddehongli dyluniad mwy cymhleth 
Gwybod rhai strategaethau sylfaenol ar gyfer asesu gofynion defnyddwyr (e.e., holiadur, ymchwil ac ati)
Gwybod bod gan ddeunyddiau briodweddau swyddogaethol a rhinweddau esthetig</a:t>
                      </a:r>
                      <a:endParaRPr lang="cy-GB" sz="800" b="1" kern="1200" noProof="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Gallu disgrifio sut mae eu dyluniad yn ffitio mewn i gyd-destun penodol.
Dechrau gwerthfawrogi y gellir defnyddio dyluniadau blaenorol i gael ysbrydoliaeth.
Gallu awgrymu gwelliannau i gynnyrch penodol neu awgrymedig yn seiliedig ar ei ddefnydd arfaethedig
Ymateb i anghenion defnyddwyr presennol a dechrau datblygu briff / manyleb ddylunio.</a:t>
                      </a: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
</a:t>
                      </a: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ystod gynyddol o ffynonellau o ansawdd uchel ar gyfer ysbrydoliaeth dylunio (e.e., chwiliadau gwe, llenyddiaeth argraffu).
Dylunio yn hyderus mewn ystod eang o gyd-destunau megis menter, diwydiant a'r amgylchedd ehangach.
Gwybod ystod gynyddol o "arddulliau" a dylunwyr dylunio presennol (e.e., Art Deco, Charles Rennie Mackintosh, artistiaid a enwir ac ati)
Datblygu ystod gynyddol soffistigedig o offer ar gyfer nodi anghenion defnyddwyr (e.e., byrddau hwyliau, datganiad anghenion defnyddwyr, cyfweliadau)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Defnyddio ystod eang o ddyluniadau a chyd-destunau blaenorol i lywio creu briff dylunio.
Gallu awgrymu gwelliannau i gynnyrch penodol neu awgrymedig yn seiliedig ar ei ddefnydd arfaethedig mewn arddull benodol.
Ymateb i ofynion manwl gan ddefnyddwyr ac adborth gofyn i friffiau dylunio presennol.</a:t>
                      </a: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
</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noProof="0">
                          <a:solidFill>
                            <a:srgbClr val="002060"/>
                          </a:solidFill>
                          <a:latin typeface="+mn-lt"/>
                          <a:ea typeface="+mn-ea"/>
                          <a:cs typeface="+mn-cs"/>
                        </a:rPr>
                        <a:t>Gwybod </a:t>
                      </a:r>
                      <a:r>
                        <a:rPr lang="cy-GB" sz="800" b="0" kern="1200" noProof="0" dirty="0">
                          <a:solidFill>
                            <a:srgbClr val="002060"/>
                          </a:solidFill>
                          <a:latin typeface="+mn-lt"/>
                          <a:ea typeface="+mn-ea"/>
                          <a:cs typeface="+mn-cs"/>
                        </a:rPr>
                        <a:t>ystod eang o arddulliau dylunio (e.e., </a:t>
                      </a:r>
                      <a:r>
                        <a:rPr lang="cy-GB" sz="800" b="0" kern="1200" noProof="0" dirty="0" err="1">
                          <a:solidFill>
                            <a:srgbClr val="002060"/>
                          </a:solidFill>
                          <a:latin typeface="+mn-lt"/>
                          <a:ea typeface="+mn-ea"/>
                          <a:cs typeface="+mn-cs"/>
                        </a:rPr>
                        <a:t>Frank</a:t>
                      </a:r>
                      <a:r>
                        <a:rPr lang="cy-GB" sz="800" b="0" kern="1200" noProof="0" dirty="0">
                          <a:solidFill>
                            <a:srgbClr val="002060"/>
                          </a:solidFill>
                          <a:latin typeface="+mn-lt"/>
                          <a:ea typeface="+mn-ea"/>
                          <a:cs typeface="+mn-cs"/>
                        </a:rPr>
                        <a:t> Lloyd Wright , </a:t>
                      </a:r>
                      <a:r>
                        <a:rPr lang="cy-GB" sz="800" b="0" kern="1200" noProof="0" dirty="0" err="1">
                          <a:solidFill>
                            <a:srgbClr val="002060"/>
                          </a:solidFill>
                          <a:latin typeface="+mn-lt"/>
                          <a:ea typeface="+mn-ea"/>
                          <a:cs typeface="+mn-cs"/>
                        </a:rPr>
                        <a:t>iPhone</a:t>
                      </a:r>
                      <a:r>
                        <a:rPr lang="cy-GB" sz="800" b="0" kern="1200" noProof="0" dirty="0">
                          <a:solidFill>
                            <a:srgbClr val="002060"/>
                          </a:solidFill>
                          <a:latin typeface="+mn-lt"/>
                          <a:ea typeface="+mn-ea"/>
                          <a:cs typeface="+mn-cs"/>
                        </a:rPr>
                        <a:t>?)
Dylunio'n hyderus mewn ystod eang o gyd-destunau anghyfarwydd.
Gwybod sut i drawsnewid </a:t>
                      </a:r>
                      <a:r>
                        <a:rPr lang="cy-GB" sz="800" b="0" kern="1200" noProof="0">
                          <a:solidFill>
                            <a:srgbClr val="002060"/>
                          </a:solidFill>
                          <a:latin typeface="+mn-lt"/>
                          <a:ea typeface="+mn-ea"/>
                          <a:cs typeface="+mn-cs"/>
                        </a:rPr>
                        <a:t>anghenion </a:t>
                      </a:r>
                      <a:r>
                        <a:rPr lang="cy-GB" sz="800" b="0" kern="1200">
                          <a:solidFill>
                            <a:srgbClr val="002060"/>
                          </a:solidFill>
                          <a:latin typeface="+mn-lt"/>
                          <a:ea typeface="+mn-ea"/>
                          <a:cs typeface="+mn-cs"/>
                        </a:rPr>
                        <a:t>a dymuniadau </a:t>
                      </a:r>
                      <a:r>
                        <a:rPr lang="cy-GB" sz="800" b="0" kern="1200" noProof="0">
                          <a:solidFill>
                            <a:srgbClr val="002060"/>
                          </a:solidFill>
                          <a:latin typeface="+mn-lt"/>
                          <a:ea typeface="+mn-ea"/>
                          <a:cs typeface="+mn-cs"/>
                        </a:rPr>
                        <a:t> </a:t>
                      </a:r>
                      <a:r>
                        <a:rPr lang="cy-GB" sz="800" b="0" kern="1200" noProof="0" dirty="0">
                          <a:solidFill>
                            <a:srgbClr val="002060"/>
                          </a:solidFill>
                          <a:latin typeface="+mn-lt"/>
                          <a:ea typeface="+mn-ea"/>
                          <a:cs typeface="+mn-cs"/>
                        </a:rPr>
                        <a:t>defnyddwyr i fod yn briff dylunio o ansawdd uchel, cywir a manwl.</a:t>
                      </a:r>
                      <a:endParaRPr lang="cy-GB" sz="800" b="1" kern="1200" noProof="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Defnyddio ystod eang o gyd-destunau i lywio creu briff dylunio.
Gallu cyfiawnhau gwelliannau i gynnyrch penodol neu awgrymedig yn seiliedig ar ei ddefnydd arfaethedig mewn arddull benodol.
Dylunio technegau i sefydlu gofynion defnyddwyr manwl ac adborth gofyn i lywio creu briff dylunio.</a:t>
                      </a:r>
                      <a:endParaRPr lang="cy-GB" sz="800" b="1" kern="1200" dirty="0">
                        <a:solidFill>
                          <a:srgbClr val="002060"/>
                        </a:solidFill>
                        <a:latin typeface="+mn-lt"/>
                        <a:ea typeface="+mn-ea"/>
                        <a:cs typeface="+mn-cs"/>
                      </a:endParaRPr>
                    </a:p>
                  </a:txBody>
                  <a:tcPr>
                    <a:solidFill>
                      <a:srgbClr val="EBF1E9"/>
                    </a:solidFill>
                  </a:tcPr>
                </a:tc>
                <a:extLst>
                  <a:ext uri="{0D108BD9-81ED-4DB2-BD59-A6C34878D82A}">
                    <a16:rowId xmlns:a16="http://schemas.microsoft.com/office/drawing/2014/main" val="1235794680"/>
                  </a:ext>
                </a:extLst>
              </a:tr>
              <a:tr h="551577">
                <a:tc>
                  <a:txBody>
                    <a:bodyPr/>
                    <a:lstStyle/>
                    <a:p>
                      <a:r>
                        <a:rPr lang="cy-GB" sz="1000" b="1" noProof="0" dirty="0">
                          <a:solidFill>
                            <a:srgbClr val="002060"/>
                          </a:solidFill>
                        </a:rPr>
                        <a:t>PROFIADAU
</a:t>
                      </a:r>
                      <a:r>
                        <a:rPr lang="cy-GB" sz="1000" noProof="0" dirty="0">
                          <a:solidFill>
                            <a:srgbClr val="002060"/>
                          </a:solidFill>
                        </a:rPr>
                        <a:t>(</a:t>
                      </a:r>
                      <a:r>
                        <a:rPr lang="cy-GB" sz="1000" b="1" noProof="0" dirty="0">
                          <a:solidFill>
                            <a:srgbClr val="002060"/>
                          </a:solidFill>
                        </a:rPr>
                        <a:t>Cyfoethogi </a:t>
                      </a:r>
                      <a:r>
                        <a:rPr lang="cy-GB" sz="1000" b="0" noProof="0" dirty="0">
                          <a:solidFill>
                            <a:srgbClr val="002060"/>
                          </a:solidFill>
                        </a:rPr>
                        <a:t>nid</a:t>
                      </a:r>
                      <a:r>
                        <a:rPr lang="cy-GB" sz="1000" b="1" noProof="0" dirty="0">
                          <a:solidFill>
                            <a:srgbClr val="002060"/>
                          </a:solidFill>
                        </a:rPr>
                        <a:t> </a:t>
                      </a:r>
                      <a:r>
                        <a:rPr lang="cy-GB" sz="1000" noProof="0" dirty="0">
                          <a:solidFill>
                            <a:srgbClr val="002060"/>
                          </a:solidFill>
                        </a:rPr>
                        <a:t>Cwricwlaidd)</a:t>
                      </a:r>
                    </a:p>
                  </a:txBody>
                  <a:tcPr>
                    <a:solidFill>
                      <a:srgbClr val="C5E0B4"/>
                    </a:solidFill>
                  </a:tcPr>
                </a:tc>
                <a:tc gridSpan="6">
                  <a:txBody>
                    <a:bodyPr/>
                    <a:lstStyle/>
                    <a:p>
                      <a:pPr marL="171450" indent="-171450">
                        <a:buFont typeface="Arial" panose="020B0604020202020204" pitchFamily="34" charset="0"/>
                        <a:buChar char="•"/>
                      </a:pPr>
                      <a:r>
                        <a:rPr lang="cy-GB" sz="800">
                          <a:solidFill>
                            <a:srgbClr val="002060"/>
                          </a:solidFill>
                        </a:rPr>
                        <a:t>Ymweld ag oriel gelf neu amgueddfa i gael profiad dylunio
Gweithio gydag asiantaethau allanol i archwilio cyd-destunau dylunio (e.e., grwpiau allgymorth cymunedol, artistiaid a dylunwyr lleol)</a:t>
                      </a:r>
                    </a:p>
                    <a:p>
                      <a:pPr marL="171450" indent="-171450">
                        <a:buFont typeface="Arial" panose="020B0604020202020204" pitchFamily="34" charset="0"/>
                        <a:buChar char="•"/>
                      </a:pPr>
                      <a:r>
                        <a:rPr lang="cy-GB" sz="800">
                          <a:solidFill>
                            <a:srgbClr val="002060"/>
                          </a:solidFill>
                        </a:rPr>
                        <a:t>Ymweld â pharc manwerthu ac archwilio'r dyluniad a ddefnyddir mewn cyd-destunau gwahanol (dillad, nwyddau gwyn, dodrefn, TG / trydanol)</a:t>
                      </a:r>
                      <a:endParaRPr lang="cy-GB" sz="800" dirty="0">
                        <a:solidFill>
                          <a:srgbClr val="002060"/>
                        </a:solidFill>
                      </a:endParaRPr>
                    </a:p>
                  </a:txBody>
                  <a:tcPr>
                    <a:solidFill>
                      <a:srgbClr val="C5E0B4"/>
                    </a:solidFill>
                  </a:tcPr>
                </a:tc>
                <a:tc hMerge="1">
                  <a:txBody>
                    <a:bodyPr/>
                    <a:lstStyle/>
                    <a:p>
                      <a:pPr marL="171450" indent="-171450">
                        <a:buFont typeface="Arial" panose="020B0604020202020204" pitchFamily="34" charset="0"/>
                        <a:buChar char="•"/>
                      </a:pPr>
                      <a:endParaRPr lang="en-GB" sz="800" kern="1200">
                        <a:solidFill>
                          <a:srgbClr val="002060"/>
                        </a:solidFill>
                        <a:latin typeface="+mn-lt"/>
                        <a:ea typeface="+mn-ea"/>
                        <a:cs typeface="+mn-cs"/>
                      </a:endParaRPr>
                    </a:p>
                  </a:txBody>
                  <a:tcPr/>
                </a:tc>
                <a:tc hMerge="1">
                  <a:txBody>
                    <a:bodyPr/>
                    <a:lstStyle/>
                    <a:p>
                      <a:endParaRPr lang="en-GB"/>
                    </a:p>
                  </a:txBody>
                  <a:tcPr/>
                </a:tc>
                <a:tc hMerge="1">
                  <a:txBody>
                    <a:bodyPr/>
                    <a:lstStyle/>
                    <a:p>
                      <a:pPr marL="171450" indent="-171450">
                        <a:buFont typeface="Arial" panose="020B0604020202020204" pitchFamily="34" charset="0"/>
                        <a:buChar char="•"/>
                      </a:pPr>
                      <a:endParaRPr lang="en-GB" sz="800" kern="1200">
                        <a:solidFill>
                          <a:srgbClr val="FF0000"/>
                        </a:solidFill>
                        <a:latin typeface="+mn-lt"/>
                        <a:ea typeface="+mn-ea"/>
                        <a:cs typeface="+mn-cs"/>
                      </a:endParaRPr>
                    </a:p>
                  </a:txBody>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a:solidFill>
                          <a:srgbClr val="FF0000"/>
                        </a:solidFill>
                      </a:endParaRPr>
                    </a:p>
                  </a:txBody>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a:solidFill>
                          <a:srgbClr val="002060"/>
                        </a:solidFill>
                      </a:endParaRPr>
                    </a:p>
                  </a:txBody>
                  <a:tcPr/>
                </a:tc>
                <a:extLst>
                  <a:ext uri="{0D108BD9-81ED-4DB2-BD59-A6C34878D82A}">
                    <a16:rowId xmlns:a16="http://schemas.microsoft.com/office/drawing/2014/main" val="749163210"/>
                  </a:ext>
                </a:extLst>
              </a:tr>
              <a:tr h="1072510">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pPr algn="l" fontAlgn="t"/>
                      <a:r>
                        <a:rPr lang="cy-GB" sz="800" kern="1200">
                          <a:solidFill>
                            <a:srgbClr val="002060"/>
                          </a:solidFill>
                          <a:latin typeface="+mn-lt"/>
                          <a:ea typeface="+mn-ea"/>
                          <a:cs typeface="+mn-cs"/>
                        </a:rPr>
                        <a:t>Diogel, torri, dal, siâp, cymysgu, lledu, arllwys, caled, meddal, blewog, llyfn. 
</a:t>
                      </a:r>
                    </a:p>
                    <a:p>
                      <a:pPr algn="l" fontAlgn="t"/>
                      <a:r>
                        <a:rPr lang="cy-GB" sz="800" kern="1200">
                          <a:solidFill>
                            <a:srgbClr val="002060"/>
                          </a:solidFill>
                          <a:latin typeface="+mn-lt"/>
                          <a:ea typeface="+mn-ea"/>
                          <a:cs typeface="+mn-cs"/>
                        </a:rPr>
                        <a:t>Enwi offer a deunyddiau yn union er enghraifft, siswrn.
</a:t>
                      </a:r>
                    </a:p>
                    <a:p>
                      <a:pPr algn="l" fontAlgn="t"/>
                      <a:endParaRPr lang="cy-GB" sz="800" kern="1200">
                        <a:solidFill>
                          <a:srgbClr val="002060"/>
                        </a:solidFill>
                        <a:latin typeface="+mn-lt"/>
                        <a:ea typeface="+mn-ea"/>
                        <a:cs typeface="+mn-cs"/>
                      </a:endParaRPr>
                    </a:p>
                    <a:p>
                      <a:pPr algn="l" fontAlgn="t"/>
                      <a:r>
                        <a:rPr lang="cy-GB" sz="800" kern="1200">
                          <a:solidFill>
                            <a:srgbClr val="002060"/>
                          </a:solidFill>
                          <a:latin typeface="+mn-lt"/>
                          <a:ea typeface="+mn-ea"/>
                          <a:cs typeface="+mn-cs"/>
                        </a:rPr>
                        <a:t>Dylunio</a:t>
                      </a:r>
                      <a:endParaRPr lang="cy-GB" sz="800" kern="1200" dirty="0">
                        <a:solidFill>
                          <a:srgbClr val="002060"/>
                        </a:solidFill>
                        <a:latin typeface="+mn-lt"/>
                        <a:ea typeface="+mn-ea"/>
                        <a:cs typeface="+mn-cs"/>
                      </a:endParaRPr>
                    </a:p>
                  </a:txBody>
                  <a:tcPr marL="9525" marR="9525" marT="9525" marB="0">
                    <a:solidFill>
                      <a:srgbClr val="EBF1E9"/>
                    </a:solidFill>
                  </a:tcPr>
                </a:tc>
                <a:tc gridSpan="2">
                  <a:txBody>
                    <a:bodyPr/>
                    <a:lstStyle/>
                    <a:p>
                      <a:r>
                        <a:rPr lang="cy-GB" sz="800">
                          <a:solidFill>
                            <a:srgbClr val="002060"/>
                          </a:solidFill>
                        </a:rPr>
                        <a:t>Mesur, chwisgo, curo, rholio, pwyso
</a:t>
                      </a:r>
                    </a:p>
                    <a:p>
                      <a:r>
                        <a:rPr lang="cy-GB" sz="800">
                          <a:solidFill>
                            <a:srgbClr val="002060"/>
                          </a:solidFill>
                        </a:rPr>
                        <a:t>Hydraidd, anhydraidd, hyblyg, anhyblyg, dargludol, priodweddau, deunyddiau, pwrpas, ffwythiant, metel, gwydr, pren, naturiol, wedi'i wneud gan ddyn</a:t>
                      </a:r>
                    </a:p>
                    <a:p>
                      <a:endParaRPr lang="cy-GB" sz="800" noProof="0">
                        <a:solidFill>
                          <a:srgbClr val="002060"/>
                        </a:solidFill>
                      </a:endParaRPr>
                    </a:p>
                    <a:p>
                      <a:endParaRPr lang="cy-GB" sz="800" noProof="0">
                        <a:solidFill>
                          <a:srgbClr val="002060"/>
                        </a:solidFill>
                      </a:endParaRPr>
                    </a:p>
                    <a:p>
                      <a:r>
                        <a:rPr lang="cy-GB" sz="800" noProof="0">
                          <a:solidFill>
                            <a:srgbClr val="002060"/>
                          </a:solidFill>
                        </a:rPr>
                        <a:t>Briff Dylunio
</a:t>
                      </a:r>
                      <a:endParaRPr lang="cy-GB" sz="800" noProof="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Parhau i ddatblygu geirfa sy'n gysylltiedig â sgiliau DaTh cynyddol soffistigedig. Enwi offer a deunyddiau yn gywir er enghraifft, pen Phillips, pen gwastad. 
</a:t>
                      </a:r>
                    </a:p>
                    <a:p>
                      <a:r>
                        <a:rPr lang="cy-GB" sz="800">
                          <a:solidFill>
                            <a:srgbClr val="002060"/>
                          </a:solidFill>
                        </a:rPr>
                        <a:t>Enwi rhannau o offer lle bo'n briodol e.e., nozzle argraffydd 3D / gwely argraffwr, llygad y nodwydd, dolen, llafn ac ati. </a:t>
                      </a:r>
                      <a:endParaRPr lang="cy-GB" sz="800" dirty="0">
                        <a:solidFill>
                          <a:srgbClr val="002060"/>
                        </a:solidFill>
                      </a:endParaRPr>
                    </a:p>
                  </a:txBody>
                  <a:tcPr>
                    <a:solidFill>
                      <a:srgbClr val="EBF1E9"/>
                    </a:solidFill>
                  </a:tcPr>
                </a:tc>
                <a:tc>
                  <a:txBody>
                    <a:bodyPr/>
                    <a:lstStyle/>
                    <a:p>
                      <a:r>
                        <a:rPr lang="cy-GB" sz="800">
                          <a:solidFill>
                            <a:srgbClr val="002060"/>
                          </a:solidFill>
                        </a:rPr>
                        <a:t>Parhau i ddatblygu geirfa sy'n gysylltiedig â DaTh
</a:t>
                      </a:r>
                    </a:p>
                    <a:p>
                      <a:r>
                        <a:rPr lang="cy-GB" sz="800">
                          <a:solidFill>
                            <a:srgbClr val="002060"/>
                          </a:solidFill>
                        </a:rPr>
                        <a:t>Cynhyrchu, gweithgynhyrchu, olew crai, datgoedwigo, ymarferoldeb, cynnyrch, swyddogaeth, effeithiol, ailgylchu, ailddefnyddio
</a:t>
                      </a:r>
                    </a:p>
                    <a:p>
                      <a:r>
                        <a:rPr lang="cy-GB" sz="800">
                          <a:solidFill>
                            <a:srgbClr val="002060"/>
                          </a:solidFill>
                        </a:rPr>
                        <a:t>Art Deco ac "arddulliau" / "cyfnodau"eraill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439603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2548159970"/>
              </p:ext>
            </p:extLst>
          </p:nvPr>
        </p:nvGraphicFramePr>
        <p:xfrm>
          <a:off x="1" y="0"/>
          <a:ext cx="12191999" cy="7850161"/>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458218">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2</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Gwneud penderfyniadau dylunio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2703488">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dylunio wrth wneud, a chyfathrebu am yr hyn rwyf yn ei wneud.</a:t>
                      </a:r>
                      <a:endParaRPr lang="cy-GB" sz="900" b="1" kern="1200" dirty="0">
                        <a:solidFill>
                          <a:schemeClr val="dk1"/>
                        </a:solidFill>
                        <a:latin typeface="+mn-lt"/>
                        <a:ea typeface="+mn-ea"/>
                        <a:cs typeface="+mn-cs"/>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cynhyrchu dyluniadau i fynegi fy syniadau mewn ymateb i gyd-destunau penodol.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gwneud penderfyniadau dylunio, gan ddefnyddio fy ngwybodaeth am ddefnyddiau a chynnyrch sy’n bodoli eisoes, ac awgrymu gwelliannau dylunio.</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nodi ac ystyried ffactorau wrth ddatblygu cynigion dylunio.</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defnyddio meddylfryd dylunio i broﬁ a mireinio fy mhenderfyniadau dylunio, heb ofni methu.</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cymhwyso fy ngwybodaeth a’m sgiliau wrth wneud fy mhenderfyniadau dylunio er mwyn cynhyrchu canlyniadau penodol.</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ystyried sut y bydd fy nghynigion dylunio yn datrys problemau a sut y gall hyn effeithio ar yr amgylchedd.</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nodi a blaenoriaethu ffactorau sy’n llywio fy nghynigion dylunio.</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datblygu fy meddylfryd dylunio er mwyn profi a mireinio fy mhenderfyniadau dylunio mewn ymateb i lwyddiant a methiant.</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datblygu fy ngwybodaeth a’m sgiliau i gefnogi a mireinio fy mhenderfyniadau dylunio er mwyn cynhyrchu canlyniadau pwrpasol.</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dilyn proses iterus i wella fy nghynigion dylunio gan leihau eu heffaith negyddol ar yr amgylchedd a’r gymdeithas.</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baenoriaethu a chyﬁawnhau nifer o ffactorau dylunio i wella effeithiolrwydd fy mhenderfyniadau dylunio.</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defnyddio meddylfryd dylunio yn rhugl, gan gynnwys fy llwyddiannau a’m methiannau, er mwyn profi a mireinio fy mhenderfyniadau dylunio.</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nodi pan mae angen i mi chwilio gwybodaeth a sgiliau newydd i gefnogi a mireinio fy mhenderfyniadau dylunio. er mwyn cynhyrchu canlyniadau pwrpasol.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dilyn proses iterus yn naturiol, sy’n ystyried canlyniadau bwriadol ac anfwriadol fy nyluniadau, a hyn er mwyn addasu a chyfiawnhau cynigion.</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2046708">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a:solidFill>
                            <a:srgbClr val="002060"/>
                          </a:solidFill>
                          <a:latin typeface="+mn-lt"/>
                          <a:ea typeface="+mn-ea"/>
                          <a:cs typeface="+mn-cs"/>
                        </a:rPr>
                        <a:t>Gallu cynhyrchu syniadau dylunio yn seiliedig ar eu profiadau eu hunain.
Defnyddio gwybodaeth am gynhyrchion presennol i lywio eu syniadau</a:t>
                      </a: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txBody>
                  <a:tcPr>
                    <a:solidFill>
                      <a:srgbClr val="EBF1E9"/>
                    </a:solidFill>
                  </a:tcPr>
                </a:tc>
                <a:tc gridSpan="2">
                  <a:txBody>
                    <a:bodyPr/>
                    <a:lstStyle/>
                    <a:p>
                      <a:r>
                        <a:rPr lang="cy-GB" sz="800" dirty="0">
                          <a:solidFill>
                            <a:srgbClr val="FF0000"/>
                          </a:solidFill>
                        </a:rPr>
                        <a:t>MAE HYN I GYD YN YMWNEUD Â DECHRAU CREU AC EGLURO
</a:t>
                      </a: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a:solidFill>
                            <a:srgbClr val="002060"/>
                          </a:solidFill>
                          <a:latin typeface="+mn-lt"/>
                          <a:ea typeface="+mn-ea"/>
                          <a:cs typeface="+mn-cs"/>
                        </a:rPr>
                        <a:t>Gallu rhannu ac egluro eu syniadau drwy gydweithio a thrafod.
Archwilio "pa mor realistig" yw syniad dylunio.
I ddechrau ystyried y gost, argaeledd ac effaith amgylcheddol wrth wneud penderfyniadau dylunio.
Defnyddio brasluniau syml i helpu i wneud penderfyniadau.
Dechrau defnyddio TGCh i gefnogi eu penderfyniadau.
Dechrau ymateb i adborth eraill.</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pPr marL="0" indent="0">
                        <a:buFont typeface="Arial" panose="020B0604020202020204" pitchFamily="34" charset="0"/>
                        <a:buNone/>
                      </a:pPr>
                      <a:endParaRPr lang="cy-GB" sz="800"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Dechrau defnyddio technegau fel modelu a phrototeipiau cywirdeb isel wrth wneud penderfyniadau (e.e., cardfwrdd, ewynfwrdd)
I lunio brasluniau manwl o'u dyluniadau.
I gyfiawnhau'r gost, amser i adeiladu, argaeledd adnoddau ac effaith amgylcheddol wrth wneud penderfyniadau dylunio.
Awgrymu gwelliannau i'w dyluniad nhw a gwaith eraill
Ymateb i adborth pobl eraill</a:t>
                      </a: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endParaRPr lang="cy-GB" sz="800">
                        <a:solidFill>
                          <a:srgbClr val="002060"/>
                        </a:solidFill>
                      </a:endParaRPr>
                    </a:p>
                    <a:p>
                      <a:pPr marL="171450" indent="-171450" defTabSz="914400">
                        <a:buFont typeface="Arial" panose="020B0604020202020204" pitchFamily="34" charset="0"/>
                        <a:buChar char="•"/>
                        <a:tabLst/>
                        <a:defRPr/>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Datblygu'r defnydd o fodelu a phrototeipiau cywirdeb isel wrth wneud penderfyniadau (e.e., mwy o fodelu cywirdeb uchel)
I lunio brasluniau manwl a thoriadau i lywio fy mhenderfyniadau.
I egluro gwelliannau i'w dyluniad nhw ac i eraill.
I addasu eu dyluniad yn seiliedig ar adborth eraill.</a:t>
                      </a:r>
                      <a:endParaRPr lang="cy-GB" sz="800" b="0" kern="1200">
                        <a:solidFill>
                          <a:srgbClr val="002060"/>
                        </a:solidFill>
                        <a:latin typeface="+mn-lt"/>
                        <a:ea typeface="+mn-ea"/>
                        <a:cs typeface="+mn-cs"/>
                      </a:endParaRP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Datblygu'r defnydd o fodelu cywir, graddfa a phrototeipiau cywirdeb isel wrth wneud penderfyniadau .
I egluro gwelliannau yn eu dyluniad ac un eraill.</a:t>
                      </a:r>
                      <a:endParaRPr lang="cy-GB" sz="800" b="0"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dirty="0">
                        <a:solidFill>
                          <a:srgbClr val="002060"/>
                        </a:solidFill>
                        <a:latin typeface="+mn-lt"/>
                        <a:ea typeface="+mn-ea"/>
                        <a:cs typeface="+mn-cs"/>
                      </a:endParaRPr>
                    </a:p>
                  </a:txBody>
                  <a:tcPr>
                    <a:solidFill>
                      <a:srgbClr val="EBF1E9"/>
                    </a:solidFill>
                  </a:tcPr>
                </a:tc>
                <a:extLst>
                  <a:ext uri="{0D108BD9-81ED-4DB2-BD59-A6C34878D82A}">
                    <a16:rowId xmlns:a16="http://schemas.microsoft.com/office/drawing/2014/main" val="1235794680"/>
                  </a:ext>
                </a:extLst>
              </a:tr>
              <a:tr h="7026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dirty="0">
                          <a:solidFill>
                            <a:srgbClr val="002060"/>
                          </a:solidFill>
                        </a:rPr>
                        <a:t>Sylwi beth sy'n digwydd i wahanol ddeunyddiau mewn gwahanol amgylcheddau, e.e., pan fydd cardfwrdd yn erbyn plastig yn gwlychu.</a:t>
                      </a: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Gwneud a gwerthu cynnyrch e.e., ar gyfer ffair haf / codi arian / pobi
Ymweliad â becws</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0" indent="0">
                        <a:buFont typeface="Arial" panose="020B0604020202020204" pitchFamily="34" charset="0"/>
                        <a:buNone/>
                      </a:pPr>
                      <a:endParaRPr lang="cy-GB" sz="800" kern="1200" dirty="0">
                        <a:solidFill>
                          <a:srgbClr val="FF000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Profiad gwaith, cais bywyd go iawn er enghraifft, y cyd-destun lleol o bosibl fyddai Gwaith Dur Port Talbot.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dirty="0">
                        <a:solidFill>
                          <a:srgbClr val="FF000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Ymweld â'r Diwydiant - Gweithgynhyrchu - Deunyddiau a ddefnyddir mewn ffyrdd arloesol/pam y defnyddiwyd y deunyddiau hyn? Er enghraifft, ffatri.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946984">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pPr algn="l" fontAlgn="t"/>
                      <a:r>
                        <a:rPr lang="cy-GB" sz="800" kern="1200">
                          <a:solidFill>
                            <a:srgbClr val="002060"/>
                          </a:solidFill>
                          <a:latin typeface="+mn-lt"/>
                          <a:ea typeface="+mn-ea"/>
                          <a:cs typeface="+mn-cs"/>
                        </a:rPr>
                        <a:t>Diogel, torri, dal, siâp, cymysgu, lledaenu, arllwys, caled, meddal, blewog, llyfn. 
</a:t>
                      </a:r>
                    </a:p>
                    <a:p>
                      <a:pPr algn="l" fontAlgn="t"/>
                      <a:r>
                        <a:rPr lang="cy-GB" sz="800" kern="1200">
                          <a:solidFill>
                            <a:srgbClr val="002060"/>
                          </a:solidFill>
                          <a:latin typeface="+mn-lt"/>
                          <a:ea typeface="+mn-ea"/>
                          <a:cs typeface="+mn-cs"/>
                        </a:rPr>
                        <a:t>Enwi offer a deunyddiau yn union er enghraifft, siswrn.
</a:t>
                      </a:r>
                    </a:p>
                    <a:p>
                      <a:pPr algn="l" fontAlgn="t"/>
                      <a:r>
                        <a:rPr lang="cy-GB" sz="800" kern="1200">
                          <a:solidFill>
                            <a:srgbClr val="002060"/>
                          </a:solidFill>
                          <a:latin typeface="+mn-lt"/>
                          <a:ea typeface="+mn-ea"/>
                          <a:cs typeface="+mn-cs"/>
                        </a:rPr>
                        <a:t>Dylunio</a:t>
                      </a:r>
                      <a:endParaRPr lang="cy-GB" sz="800" kern="1200" dirty="0">
                        <a:solidFill>
                          <a:srgbClr val="002060"/>
                        </a:solidFill>
                        <a:latin typeface="+mn-lt"/>
                        <a:ea typeface="+mn-ea"/>
                        <a:cs typeface="+mn-cs"/>
                      </a:endParaRPr>
                    </a:p>
                  </a:txBody>
                  <a:tcPr marL="9525" marR="9525" marT="9525" marB="0">
                    <a:solidFill>
                      <a:srgbClr val="EBF1E9"/>
                    </a:solidFill>
                  </a:tcPr>
                </a:tc>
                <a:tc gridSpan="2">
                  <a:txBody>
                    <a:bodyPr/>
                    <a:lstStyle/>
                    <a:p>
                      <a:r>
                        <a:rPr lang="cy-GB" sz="800">
                          <a:solidFill>
                            <a:srgbClr val="002060"/>
                          </a:solidFill>
                        </a:rPr>
                        <a:t>Mesur, chwisgo, curo, rholio, pwyso
</a:t>
                      </a:r>
                    </a:p>
                    <a:p>
                      <a:r>
                        <a:rPr lang="cy-GB" sz="800">
                          <a:solidFill>
                            <a:srgbClr val="002060"/>
                          </a:solidFill>
                        </a:rPr>
                        <a:t>Hydraidd, anhydraidd, hyblyg, anhyblyg, dargludol, priodweddau, deunyddiau, pwrpas, ffwythiant, metel, gwydr, pren, naturiol, wedi'i wneud gan ddyn</a:t>
                      </a:r>
                    </a:p>
                    <a:p>
                      <a:r>
                        <a:rPr lang="cy-GB" sz="800" noProof="0">
                          <a:solidFill>
                            <a:srgbClr val="002060"/>
                          </a:solidFill>
                        </a:rPr>
                        <a:t>
Briff dylunio, realistig
</a:t>
                      </a:r>
                      <a:endParaRPr lang="cy-GB" sz="800" noProof="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Parhau i ddatblygu geirfa sy'n gysylltiedig â sgiliau DaTh cynyddol soffistigedig. Enwi offer a deunyddiau  yn gywir er enghraifft, pen Phillips, pen gwastad. 
</a:t>
                      </a:r>
                    </a:p>
                    <a:p>
                      <a:r>
                        <a:rPr lang="cy-GB" sz="800">
                          <a:solidFill>
                            <a:srgbClr val="002060"/>
                          </a:solidFill>
                        </a:rPr>
                        <a:t>Cynnig dylunio, ewynfwrdd, cywirdeb isel</a:t>
                      </a:r>
                      <a:endParaRPr lang="cy-GB" sz="800" dirty="0">
                        <a:solidFill>
                          <a:srgbClr val="002060"/>
                        </a:solidFill>
                      </a:endParaRPr>
                    </a:p>
                  </a:txBody>
                  <a:tcPr>
                    <a:solidFill>
                      <a:srgbClr val="EBF1E9"/>
                    </a:solidFill>
                  </a:tcPr>
                </a:tc>
                <a:tc>
                  <a:txBody>
                    <a:bodyPr/>
                    <a:lstStyle/>
                    <a:p>
                      <a:r>
                        <a:rPr lang="cy-GB" sz="800" dirty="0">
                          <a:solidFill>
                            <a:srgbClr val="002060"/>
                          </a:solidFill>
                        </a:rPr>
                        <a:t>Parhau i ddatblygu geirfa sy'n gysylltiedig â </a:t>
                      </a:r>
                      <a:r>
                        <a:rPr lang="cy-GB" sz="800" dirty="0" err="1">
                          <a:solidFill>
                            <a:srgbClr val="002060"/>
                          </a:solidFill>
                        </a:rPr>
                        <a:t>DaTh</a:t>
                      </a:r>
                      <a:r>
                        <a:rPr lang="cy-GB" sz="800" dirty="0">
                          <a:solidFill>
                            <a:srgbClr val="002060"/>
                          </a:solidFill>
                        </a:rPr>
                        <a:t>
</a:t>
                      </a:r>
                    </a:p>
                    <a:p>
                      <a:endParaRPr lang="cy-GB" sz="800" dirty="0">
                        <a:solidFill>
                          <a:srgbClr val="002060"/>
                        </a:solidFill>
                      </a:endParaRPr>
                    </a:p>
                    <a:p>
                      <a:endParaRPr lang="cy-GB" sz="800" dirty="0">
                        <a:solidFill>
                          <a:srgbClr val="002060"/>
                        </a:solidFill>
                      </a:endParaRPr>
                    </a:p>
                    <a:p>
                      <a:r>
                        <a:rPr lang="cy-GB" sz="800" dirty="0">
                          <a:solidFill>
                            <a:srgbClr val="002060"/>
                          </a:solidFill>
                        </a:rPr>
                        <a:t>Cywirdeb uchel, torri i ffwrdd</a:t>
                      </a:r>
                    </a:p>
                    <a:p>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4011964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4199352470"/>
              </p:ext>
            </p:extLst>
          </p:nvPr>
        </p:nvGraphicFramePr>
        <p:xfrm>
          <a:off x="1" y="0"/>
          <a:ext cx="12191999" cy="7173188"/>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07772">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2</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Cyfathrebu dylunio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397351">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dylunio wrth wneud, a chyfathrebu am yr hyn rwyf yn ei wneud.</a:t>
                      </a:r>
                      <a:endParaRPr lang="cy-GB" sz="900" b="1" kern="1200" dirty="0">
                        <a:solidFill>
                          <a:schemeClr val="dk1"/>
                        </a:solidFill>
                        <a:latin typeface="+mn-lt"/>
                        <a:ea typeface="+mn-ea"/>
                        <a:cs typeface="+mn-cs"/>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cynhyrchu dyluniadau i fynegi fy syniadau mewn ymateb i gyd-destunau penodol.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gwneud penderfyniadau dylunio, gan ddefnyddio fy ngwybodaeth am ddefnyddiau a chynnyrch sy’n bodoli eisoes, ac awgrymu gwelliannau dylunio.</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defnyddio dulliau cyfathrebu dylunio i ddatblygu a chyﬂwyno syniadau, ac ymateb i adborth.</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defnyddio amrywiaeth o ddulliau a thechnegau cyfathrebu dylunio er mwyn datblygu a chyﬂwyno syniadau’n glir, ac rwy’n gallu ymateb yn adeiladol i adborth.</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dewis a chymhwyso dulliau cyfathrebu addas yn annibynnol er mwyn datblygu a chyflwyno fy syniadau yn rhugl.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mynd i’r afael ag adborth gan wahanol gynulleidfaoedd ac ymateb yn adeiladol iddo.</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2923194">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a:solidFill>
                            <a:srgbClr val="002060"/>
                          </a:solidFill>
                          <a:latin typeface="+mn-lt"/>
                          <a:ea typeface="+mn-ea"/>
                          <a:cs typeface="+mn-cs"/>
                        </a:rPr>
                        <a:t>I allu siarad am eu dyluniad a pham eu bod yn ei wneud.
Gallu awgrymu "beth i'w wneud nesaf" wrth gwblhau tasg
Awgrymu syniadau i wella cynnyrch penodol (e.e., "sut fydden ni'n gwneud hyn yn well?")
I archwilio'r hyn maen nhw'n ei hoffi am ddyluniadau pobl eraill a chynhyrchion sy'n bodoli eisoes.
Gallu tynnu braslun syml a dweud beth yw
I lunio barn syml am addasrwydd eu dyluniad</a:t>
                      </a: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b="0" kern="1200">
                          <a:solidFill>
                            <a:srgbClr val="002060"/>
                          </a:solidFill>
                          <a:latin typeface="+mn-lt"/>
                          <a:ea typeface="+mn-ea"/>
                          <a:cs typeface="+mn-cs"/>
                        </a:rPr>
                        <a:t>Gwybod sut i ddefnyddio cyfrwng syml (e.e., lluniadu pensil) i esbonio dyluniad cyn cynhyrchu.</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Gallu rhannu ac egluro eu syniadau drwy gydweithio a thrafod.
I esbonio eu dyluniad ar lafar ac yn gynyddol yn ysgrifenedig.
Gallu disgrifio sut i gwblhau dyluniad penodol drwy awgrymu'r camau nesaf.
Awgrymu gwelliannau i'w dyluniad eu hunain a dyluniad eraill.
I ddisgrifio'r hyn maen nhw'n ei hoffi (a ddim yn hoffi) am eu dyluniad nhw a dyluniad eraill.
I greu brasluniau cywir i esbonio eu dyluniad.</a:t>
                      </a:r>
                      <a:endParaRPr lang="cy-GB" sz="800" b="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kern="1200" dirty="0">
                          <a:solidFill>
                            <a:srgbClr val="002060"/>
                          </a:solidFill>
                          <a:latin typeface="+mn-lt"/>
                          <a:ea typeface="+mn-ea"/>
                          <a:cs typeface="+mn-cs"/>
                        </a:rPr>
                        <a:t>Gwybod pam rydyn ni'n ailgylchu ac yn ailddefnyddio rhai deunyddiau</a:t>
                      </a: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dirty="0">
                          <a:solidFill>
                            <a:srgbClr val="002060"/>
                          </a:solidFill>
                          <a:latin typeface="+mn-lt"/>
                          <a:ea typeface="+mn-ea"/>
                          <a:cs typeface="+mn-cs"/>
                        </a:rPr>
                        <a:t>Gallu defnyddio TGCh i gefnogi cyfathrebu syniadau (e.e., CAD, </a:t>
                      </a:r>
                      <a:r>
                        <a:rPr lang="cy-GB" sz="800" kern="1200" dirty="0" err="1">
                          <a:solidFill>
                            <a:srgbClr val="002060"/>
                          </a:solidFill>
                          <a:latin typeface="+mn-lt"/>
                          <a:ea typeface="+mn-ea"/>
                          <a:cs typeface="+mn-cs"/>
                        </a:rPr>
                        <a:t>Paint</a:t>
                      </a:r>
                      <a:r>
                        <a:rPr lang="cy-GB" sz="800" kern="1200" dirty="0">
                          <a:solidFill>
                            <a:srgbClr val="002060"/>
                          </a:solidFill>
                          <a:latin typeface="+mn-lt"/>
                          <a:ea typeface="+mn-ea"/>
                          <a:cs typeface="+mn-cs"/>
                        </a:rPr>
                        <a:t>)
Gallu esbonio eu dyluniad yn ysgrifenedig
I ofyn am adborth ar eu dyluniad
I gyfiawnhau gwelliannau i'w dyluniad nhw a dyluniad eraill.
I greu brasluniau manwl a chywir i esbonio eu dyluniad.</a:t>
                      </a: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defTabSz="914400">
                        <a:buFont typeface="Arial" panose="020B0604020202020204" pitchFamily="34" charset="0"/>
                        <a:buChar char="•"/>
                        <a:tabLst/>
                        <a:defRPr/>
                      </a:pPr>
                      <a:endParaRPr lang="cy-GB" sz="800">
                        <a:solidFill>
                          <a:srgbClr val="002060"/>
                        </a:solidFill>
                      </a:endParaRPr>
                    </a:p>
                    <a:p>
                      <a:pPr marL="0" marR="0" lvl="0" indent="0" algn="l" rtl="0" eaLnBrk="1" fontAlgn="auto" latinLnBrk="0" hangingPunct="1">
                        <a:lnSpc>
                          <a:spcPct val="100000"/>
                        </a:lnSpc>
                        <a:spcBef>
                          <a:spcPts val="0"/>
                        </a:spcBef>
                        <a:spcAft>
                          <a:spcPts val="0"/>
                        </a:spcAft>
                        <a:buClrTx/>
                        <a:buSzTx/>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I gyflwyno eu syniadau dylunio i grŵp o gyfoedion (e.e., cyflwyniad PowerPoint, byrddau hwyliau).
I ddechrau defnyddio adborth i addasu eu dyluniad.
</a:t>
                      </a:r>
                      <a:r>
                        <a:rPr lang="cy-GB" sz="800" b="0" kern="1200">
                          <a:solidFill>
                            <a:srgbClr val="002060"/>
                          </a:solidFill>
                          <a:latin typeface="+mn-lt"/>
                          <a:ea typeface="+mn-ea"/>
                          <a:cs typeface="+mn-cs"/>
                        </a:rPr>
                        <a:t>I greu brasluniau a lluniadau llinell o fanylder a chywirdeb uchel o'u dyluniad.</a:t>
                      </a:r>
                      <a:endParaRPr lang="cy-GB" sz="80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I gyflwyno eu dyluniad i ystod eang o gynulleidfaoedd, yn gyfarwydd ac anghyfarwydd gan ddefnyddio amrywiaeth o dechnegau.
I greu brasluniau a lluniadau llinell o fanylder a chywirdeb uchel o'u dyluniad.
I ymgorffori adborth yn eu dyluniadau i wella eu cynnyrch.</a:t>
                      </a:r>
                      <a:endParaRPr lang="cy-GB" sz="800" b="0" kern="1200" dirty="0">
                        <a:solidFill>
                          <a:srgbClr val="002060"/>
                        </a:solidFill>
                        <a:latin typeface="+mn-lt"/>
                        <a:ea typeface="+mn-ea"/>
                        <a:cs typeface="+mn-cs"/>
                      </a:endParaRPr>
                    </a:p>
                  </a:txBody>
                  <a:tcPr>
                    <a:solidFill>
                      <a:srgbClr val="EBF1E9"/>
                    </a:solidFill>
                  </a:tcPr>
                </a:tc>
                <a:extLst>
                  <a:ext uri="{0D108BD9-81ED-4DB2-BD59-A6C34878D82A}">
                    <a16:rowId xmlns:a16="http://schemas.microsoft.com/office/drawing/2014/main" val="1235794680"/>
                  </a:ext>
                </a:extLst>
              </a:tr>
              <a:tr h="9533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gridSpan="4">
                  <a:txBody>
                    <a:bodyPr/>
                    <a:lstStyle/>
                    <a:p>
                      <a:pPr marL="0" indent="0">
                        <a:buFont typeface="Arial" panose="020B0604020202020204" pitchFamily="34" charset="0"/>
                        <a:buNone/>
                      </a:pPr>
                      <a:r>
                        <a:rPr lang="cy-GB" sz="800">
                          <a:solidFill>
                            <a:srgbClr val="002060"/>
                          </a:solidFill>
                        </a:rPr>
                        <a:t>* Gweithio gyda dylunydd lleol i archwilio sut i gyfathrebu syniadau dylunio yn effeithiol (e.e., cynigion dylunio tecstilau)</a:t>
                      </a:r>
                      <a:endParaRPr lang="cy-GB" sz="800" dirty="0">
                        <a:solidFill>
                          <a:srgbClr val="002060"/>
                        </a:solidFill>
                      </a:endParaRPr>
                    </a:p>
                  </a:txBody>
                  <a:tcPr>
                    <a:solidFill>
                      <a:srgbClr val="C5E0B4"/>
                    </a:solidFill>
                  </a:tcPr>
                </a:tc>
                <a:tc hMerge="1">
                  <a:txBody>
                    <a:bodyPr/>
                    <a:lstStyle/>
                    <a:p>
                      <a:pPr marL="171450" indent="-171450">
                        <a:buFont typeface="Arial" panose="020B0604020202020204" pitchFamily="34" charset="0"/>
                        <a:buChar char="•"/>
                      </a:pPr>
                      <a:endParaRPr lang="en-GB" sz="800" kern="1200">
                        <a:solidFill>
                          <a:srgbClr val="002060"/>
                        </a:solidFill>
                        <a:latin typeface="+mn-lt"/>
                        <a:ea typeface="+mn-ea"/>
                        <a:cs typeface="+mn-cs"/>
                      </a:endParaRPr>
                    </a:p>
                  </a:txBody>
                  <a:tcPr/>
                </a:tc>
                <a:tc hMerge="1">
                  <a:txBody>
                    <a:bodyPr/>
                    <a:lstStyle/>
                    <a:p>
                      <a:endParaRPr lang="en-GB"/>
                    </a:p>
                  </a:txBody>
                  <a:tcPr/>
                </a:tc>
                <a:tc hMerge="1">
                  <a:txBody>
                    <a:bodyPr/>
                    <a:lstStyle/>
                    <a:p>
                      <a:pPr marL="171450" indent="-171450">
                        <a:buFont typeface="Arial" panose="020B0604020202020204" pitchFamily="34" charset="0"/>
                        <a:buChar char="•"/>
                      </a:pPr>
                      <a:endParaRPr lang="en-GB" sz="800" kern="1200">
                        <a:solidFill>
                          <a:srgbClr val="FF0000"/>
                        </a:solidFill>
                        <a:latin typeface="+mn-lt"/>
                        <a:ea typeface="+mn-ea"/>
                        <a:cs typeface="+mn-cs"/>
                      </a:endParaRPr>
                    </a:p>
                  </a:txBody>
                  <a:tcPr/>
                </a:tc>
                <a:tc gridSpan="2">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Trefnu "arddangosfa" o ddyluniadau i gael adborth ar gynigion dylunio (e.e., Dragons Den, Sioe Ffasiwn, arddangosfa Oriel)</a:t>
                      </a:r>
                      <a:endParaRPr lang="cy-GB" sz="800" kern="1200" dirty="0">
                        <a:solidFill>
                          <a:srgbClr val="002060"/>
                        </a:solidFill>
                        <a:latin typeface="+mn-lt"/>
                        <a:ea typeface="+mn-ea"/>
                        <a:cs typeface="+mn-cs"/>
                      </a:endParaRPr>
                    </a:p>
                  </a:txBody>
                  <a:tcPr>
                    <a:solidFill>
                      <a:srgbClr val="C5E0B4"/>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a:solidFill>
                          <a:srgbClr val="002060"/>
                        </a:solidFill>
                      </a:endParaRPr>
                    </a:p>
                  </a:txBody>
                  <a:tcPr/>
                </a:tc>
                <a:extLst>
                  <a:ext uri="{0D108BD9-81ED-4DB2-BD59-A6C34878D82A}">
                    <a16:rowId xmlns:a16="http://schemas.microsoft.com/office/drawing/2014/main" val="749163210"/>
                  </a:ext>
                </a:extLst>
              </a:tr>
              <a:tr h="1076346">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pPr algn="l" fontAlgn="t"/>
                      <a:r>
                        <a:rPr lang="cy-GB" sz="800" kern="1200">
                          <a:solidFill>
                            <a:srgbClr val="002060"/>
                          </a:solidFill>
                          <a:latin typeface="+mn-lt"/>
                          <a:ea typeface="+mn-ea"/>
                          <a:cs typeface="+mn-cs"/>
                        </a:rPr>
                        <a:t>Diogel, torri, dal, siâp, cymysgu, lledaenu, arllwys, caled, meddal, blewog, llyfn. 
</a:t>
                      </a:r>
                    </a:p>
                    <a:p>
                      <a:pPr algn="l" fontAlgn="t"/>
                      <a:r>
                        <a:rPr lang="cy-GB" sz="800" kern="1200">
                          <a:solidFill>
                            <a:srgbClr val="002060"/>
                          </a:solidFill>
                          <a:latin typeface="+mn-lt"/>
                          <a:ea typeface="+mn-ea"/>
                          <a:cs typeface="+mn-cs"/>
                        </a:rPr>
                        <a:t>Enwi offer a deunyddiau yn union er enghraifft, siswrn.
</a:t>
                      </a:r>
                    </a:p>
                    <a:p>
                      <a:pPr algn="l" fontAlgn="t"/>
                      <a:r>
                        <a:rPr lang="cy-GB" sz="800" kern="1200">
                          <a:solidFill>
                            <a:srgbClr val="002060"/>
                          </a:solidFill>
                          <a:latin typeface="+mn-lt"/>
                          <a:ea typeface="+mn-ea"/>
                          <a:cs typeface="+mn-cs"/>
                        </a:rPr>
                        <a:t>Dylunio</a:t>
                      </a:r>
                      <a:endParaRPr lang="cy-GB" sz="800" kern="1200" dirty="0">
                        <a:solidFill>
                          <a:srgbClr val="002060"/>
                        </a:solidFill>
                        <a:latin typeface="+mn-lt"/>
                        <a:ea typeface="+mn-ea"/>
                        <a:cs typeface="+mn-cs"/>
                      </a:endParaRPr>
                    </a:p>
                  </a:txBody>
                  <a:tcPr marL="9525" marR="9525" marT="9525" marB="0">
                    <a:solidFill>
                      <a:srgbClr val="EBF1E9"/>
                    </a:solidFill>
                  </a:tcPr>
                </a:tc>
                <a:tc gridSpan="2">
                  <a:txBody>
                    <a:bodyPr/>
                    <a:lstStyle/>
                    <a:p>
                      <a:r>
                        <a:rPr lang="cy-GB" sz="800">
                          <a:solidFill>
                            <a:srgbClr val="002060"/>
                          </a:solidFill>
                        </a:rPr>
                        <a:t>mesur, chwisgo, curo, rholio, pwyso
</a:t>
                      </a:r>
                    </a:p>
                    <a:p>
                      <a:r>
                        <a:rPr lang="cy-GB" sz="800">
                          <a:solidFill>
                            <a:srgbClr val="002060"/>
                          </a:solidFill>
                        </a:rPr>
                        <a:t>Hydraidd, anhydraidd, hyblyg, anhyblyg, dargludol, priodweddau, deunyddiau, pwrpas, ffwythiant, metel, gwydr, pren, naturiol, wedi'i wneud gan ddyn</a:t>
                      </a:r>
                    </a:p>
                    <a:p>
                      <a:endParaRPr lang="cy-GB" sz="800" noProof="0">
                        <a:solidFill>
                          <a:srgbClr val="002060"/>
                        </a:solidFill>
                      </a:endParaRPr>
                    </a:p>
                    <a:p>
                      <a:r>
                        <a:rPr lang="cy-GB" sz="800" noProof="0">
                          <a:solidFill>
                            <a:srgbClr val="002060"/>
                          </a:solidFill>
                        </a:rPr>
                        <a:t>Briff Dylunio, realistig</a:t>
                      </a:r>
                      <a:endParaRPr lang="cy-GB" sz="800" noProof="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Parhau i ddatblygu geirfa sy'n gysylltiedig â sgiliau DaTh cynyddol soffistigedig. Enwi offer a deunyddiau  yn gywir er enghraifft, pen Phillips, pen gwastad. 
</a:t>
                      </a:r>
                    </a:p>
                    <a:p>
                      <a:r>
                        <a:rPr lang="cy-GB" sz="800">
                          <a:solidFill>
                            <a:srgbClr val="002060"/>
                          </a:solidFill>
                        </a:rPr>
                        <a:t>Cynnig dylunio, ewynfwrdd, cywirdeb isel, CAD
</a:t>
                      </a:r>
                      <a:endParaRPr lang="cy-GB" sz="800" dirty="0">
                        <a:solidFill>
                          <a:srgbClr val="002060"/>
                        </a:solidFill>
                      </a:endParaRPr>
                    </a:p>
                  </a:txBody>
                  <a:tcPr>
                    <a:solidFill>
                      <a:srgbClr val="EBF1E9"/>
                    </a:solidFill>
                  </a:tcPr>
                </a:tc>
                <a:tc>
                  <a:txBody>
                    <a:bodyPr/>
                    <a:lstStyle/>
                    <a:p>
                      <a:r>
                        <a:rPr lang="cy-GB" sz="800" dirty="0">
                          <a:solidFill>
                            <a:srgbClr val="002060"/>
                          </a:solidFill>
                        </a:rPr>
                        <a:t>Parhau i ddatblygu geirfa sy'n gysylltiedig â </a:t>
                      </a:r>
                      <a:r>
                        <a:rPr lang="cy-GB" sz="800" dirty="0" err="1">
                          <a:solidFill>
                            <a:srgbClr val="002060"/>
                          </a:solidFill>
                        </a:rPr>
                        <a:t>DaTh</a:t>
                      </a:r>
                      <a:r>
                        <a:rPr lang="cy-GB" sz="800" dirty="0">
                          <a:solidFill>
                            <a:srgbClr val="002060"/>
                          </a:solidFill>
                        </a:rPr>
                        <a:t>
</a:t>
                      </a:r>
                    </a:p>
                    <a:p>
                      <a:endParaRPr lang="cy-GB" sz="800" dirty="0">
                        <a:solidFill>
                          <a:srgbClr val="002060"/>
                        </a:solidFill>
                      </a:endParaRPr>
                    </a:p>
                    <a:p>
                      <a:endParaRPr lang="cy-GB" sz="800" dirty="0">
                        <a:solidFill>
                          <a:srgbClr val="002060"/>
                        </a:solidFill>
                      </a:endParaRPr>
                    </a:p>
                    <a:p>
                      <a:r>
                        <a:rPr lang="cy-GB" sz="800" dirty="0">
                          <a:solidFill>
                            <a:srgbClr val="002060"/>
                          </a:solidFill>
                        </a:rPr>
                        <a:t>Cywirdeb uchel, torri i ffwrdd</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397348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2119472284"/>
              </p:ext>
            </p:extLst>
          </p:nvPr>
        </p:nvGraphicFramePr>
        <p:xfrm>
          <a:off x="1" y="0"/>
          <a:ext cx="12191999" cy="7501364"/>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01280">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2</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Cydrannau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217331">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dylunio wrth wneud, a chyfathrebu am yr hyn rwyf yn ei wneud.</a:t>
                      </a:r>
                      <a:endParaRPr lang="cy-GB" sz="900" b="1" kern="1200" dirty="0">
                        <a:solidFill>
                          <a:schemeClr val="dk1"/>
                        </a:solidFill>
                        <a:latin typeface="+mn-lt"/>
                        <a:ea typeface="+mn-ea"/>
                        <a:cs typeface="+mn-cs"/>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archwilio sut mae gwahanol gydrannau yn cydweithio.</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cyfuno cydrannau, defnyddiau a phrosesau er mwyn sicrhau bod y cyfan yn weithredol ac i wella effeithiolrwydd fy nghynnyrch terfynol.</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ymchwilio, gwerthuso, dewis a chyfuno cydrannau, defnyddiau neu brosesau er mwyn bod fy nghynnyrch terfynol yn gwella o ran swyddogaeth ac  effeithiolrwydd.</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dewis, cyfiawnhau a chyfuno cydrannau, defnyddiau a phrosesau yn annibynnol er mwyn gwella cynnyrch o ran swyddogaeth. Rwyf hefyd yn gallu gwerthuso effaith y rhain ar effeithiolrwydd fy nghynnyrch terfynol.</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083633">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llawer o wrthrychau wedi'u gwneud o rannau llai.</a:t>
                      </a: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a:solidFill>
                            <a:srgbClr val="002060"/>
                          </a:solidFill>
                          <a:latin typeface="+mn-lt"/>
                          <a:ea typeface="+mn-ea"/>
                          <a:cs typeface="+mn-cs"/>
                        </a:rPr>
                        <a:t>Gallu creu gwrthrych syml o ddyluniad penodol gan ddefnyddio ystod o gydrannau (e.e., blociau pren, brics </a:t>
                      </a:r>
                      <a:r>
                        <a:rPr lang="cy-GB" sz="800" b="0" kern="1200" dirty="0" err="1">
                          <a:solidFill>
                            <a:srgbClr val="002060"/>
                          </a:solidFill>
                          <a:latin typeface="+mn-lt"/>
                          <a:ea typeface="+mn-ea"/>
                          <a:cs typeface="+mn-cs"/>
                        </a:rPr>
                        <a:t>Lego</a:t>
                      </a:r>
                      <a:r>
                        <a:rPr lang="cy-GB" sz="800" b="0" kern="1200" dirty="0">
                          <a:solidFill>
                            <a:srgbClr val="002060"/>
                          </a:solidFill>
                          <a:latin typeface="+mn-lt"/>
                          <a:ea typeface="+mn-ea"/>
                          <a:cs typeface="+mn-cs"/>
                        </a:rPr>
                        <a:t>)
Gallu defnyddio, mesur a marcio allan
Disgrifio a didoli deunyddiau amrediad yn ôl eu priodweddau e.e., blewog, meddal, caled, llyfn, hyblyg, anhyblyg ac ati. 
Dechrau trafod pam y defnyddir deunyddiau ar gyfer rhai mathau o gynhyrchion e.e., pam mae gwesty trychfilod wedi'i wneud o bren. 
Gallu dilyn gweithdrefnau syml er mwyn diogelwch a hylendid.</a:t>
                      </a:r>
                    </a:p>
                  </a:txBody>
                  <a:tcPr>
                    <a:solidFill>
                      <a:srgbClr val="EBF1E9"/>
                    </a:solidFill>
                  </a:tcPr>
                </a:tc>
                <a:tc gridSpan="2">
                  <a:txBody>
                    <a:bodyPr/>
                    <a:lstStyle/>
                    <a:p>
                      <a:r>
                        <a:rPr lang="cy-GB" sz="800" dirty="0">
                          <a:solidFill>
                            <a:srgbClr val="FF0000"/>
                          </a:solidFill>
                        </a:rPr>
                        <a:t>MAE HYN I GYD YN YMWNEUD Â DECHRAU CREU AC EGLURO
</a:t>
                      </a:r>
                      <a:endParaRPr lang="cy-GB" sz="800" b="1" kern="1200" dirty="0">
                        <a:solidFill>
                          <a:srgbClr val="002060"/>
                        </a:solidFill>
                        <a:latin typeface="+mn-lt"/>
                        <a:ea typeface="+mn-ea"/>
                        <a:cs typeface="+mn-cs"/>
                      </a:endParaRPr>
                    </a:p>
                    <a:p>
                      <a:pPr marL="171450" indent="-171450">
                        <a:buFont typeface="Arial" panose="020B0604020202020204" pitchFamily="34" charset="0"/>
                        <a:buChar char="•"/>
                      </a:pPr>
                      <a:r>
                        <a:rPr lang="cy-GB" sz="800" b="0" kern="1200" dirty="0">
                          <a:solidFill>
                            <a:srgbClr val="002060"/>
                          </a:solidFill>
                          <a:latin typeface="+mn-lt"/>
                          <a:ea typeface="+mn-ea"/>
                          <a:cs typeface="+mn-cs"/>
                        </a:rPr>
                        <a:t>Gwybod enw a swyddogaeth rhannau cydrannau syml (e.e., gerau, olwynion, teiars, gwifrau, ceblau ac ati)</a:t>
                      </a: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err="1">
                          <a:solidFill>
                            <a:srgbClr val="002060"/>
                          </a:solidFill>
                          <a:latin typeface="+mn-lt"/>
                          <a:ea typeface="+mn-ea"/>
                          <a:cs typeface="+mn-cs"/>
                        </a:rPr>
                        <a:t>Dadadeiladu</a:t>
                      </a:r>
                      <a:r>
                        <a:rPr lang="cy-GB" sz="800" b="0" kern="1200" dirty="0">
                          <a:solidFill>
                            <a:srgbClr val="002060"/>
                          </a:solidFill>
                          <a:latin typeface="+mn-lt"/>
                          <a:ea typeface="+mn-ea"/>
                          <a:cs typeface="+mn-cs"/>
                        </a:rPr>
                        <a:t> gwrthrychau syml ac i ddatgan pwrpas cydrannau unigol (e.e., olwynion, teiars, gwifrau, ac ati)
</a:t>
                      </a:r>
                      <a:r>
                        <a:rPr lang="cy-GB" sz="800" b="0" kern="1200" dirty="0" err="1">
                          <a:solidFill>
                            <a:srgbClr val="002060"/>
                          </a:solidFill>
                          <a:latin typeface="+mn-lt"/>
                          <a:ea typeface="+mn-ea"/>
                          <a:cs typeface="+mn-cs"/>
                        </a:rPr>
                        <a:t>Dadadeiladu</a:t>
                      </a:r>
                      <a:r>
                        <a:rPr lang="cy-GB" sz="800" b="0" kern="1200" dirty="0">
                          <a:solidFill>
                            <a:srgbClr val="002060"/>
                          </a:solidFill>
                          <a:latin typeface="+mn-lt"/>
                          <a:ea typeface="+mn-ea"/>
                          <a:cs typeface="+mn-cs"/>
                        </a:rPr>
                        <a:t> ac ail-greu gwrthrychau syml gan ddefnyddio ystod o ddeunyddiau (e.e., pecynnau cydrannau, </a:t>
                      </a:r>
                      <a:r>
                        <a:rPr lang="cy-GB" sz="800" b="0" kern="1200" dirty="0" err="1">
                          <a:solidFill>
                            <a:srgbClr val="002060"/>
                          </a:solidFill>
                          <a:latin typeface="+mn-lt"/>
                          <a:ea typeface="+mn-ea"/>
                          <a:cs typeface="+mn-cs"/>
                        </a:rPr>
                        <a:t>Lego</a:t>
                      </a:r>
                      <a:r>
                        <a:rPr lang="cy-GB" sz="800" b="0" kern="1200" dirty="0">
                          <a:solidFill>
                            <a:srgbClr val="002060"/>
                          </a:solidFill>
                          <a:latin typeface="+mn-lt"/>
                          <a:ea typeface="+mn-ea"/>
                          <a:cs typeface="+mn-cs"/>
                        </a:rPr>
                        <a:t>)
Gallu mesur a marcio gyda chywirdeb a manylder.
Cydosod, ymuno a chyfuno deunyddiau â chywirdeb cynyddol.</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a:solidFill>
                            <a:srgbClr val="002060"/>
                          </a:solidFill>
                          <a:latin typeface="+mn-lt"/>
                          <a:ea typeface="+mn-ea"/>
                          <a:cs typeface="+mn-cs"/>
                        </a:rPr>
                        <a:t>Gwybod enw a swyddogaeth ystod ehangach o gydrannau ac is-gydosodiadau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dirty="0">
                          <a:solidFill>
                            <a:srgbClr val="002060"/>
                          </a:solidFill>
                          <a:latin typeface="+mn-lt"/>
                          <a:ea typeface="+mn-ea"/>
                          <a:cs typeface="+mn-cs"/>
                        </a:rPr>
                        <a:t>I ddilyn cyfarwyddiadau syml i gydosod gwrthrych o ddyluniad printiedig (e.e., </a:t>
                      </a:r>
                      <a:r>
                        <a:rPr lang="cy-GB" sz="800" kern="1200" dirty="0" err="1">
                          <a:solidFill>
                            <a:srgbClr val="002060"/>
                          </a:solidFill>
                          <a:latin typeface="+mn-lt"/>
                          <a:ea typeface="+mn-ea"/>
                          <a:cs typeface="+mn-cs"/>
                        </a:rPr>
                        <a:t>Lego</a:t>
                      </a:r>
                      <a:r>
                        <a:rPr lang="cy-GB" sz="800" kern="1200" dirty="0">
                          <a:solidFill>
                            <a:srgbClr val="002060"/>
                          </a:solidFill>
                          <a:latin typeface="+mn-lt"/>
                          <a:ea typeface="+mn-ea"/>
                          <a:cs typeface="+mn-cs"/>
                        </a:rPr>
                        <a:t> technegol)
Awgrymu gwelliannau sylfaenol i ddyluniad penodol i wella gwrthrych.
I fesur a marcio gyda chywirdeb a manylder.
Cyfuno a dethol deunyddiau yn effeithiol yn seiliedig ar eu priodweddau ar gyfer defnydd neu swyddogaeth benodol a gwella effeithiolrwydd.</a:t>
                      </a:r>
                    </a:p>
                    <a:p>
                      <a:pPr marL="0" indent="0">
                        <a:buFont typeface="Arial" panose="020B0604020202020204" pitchFamily="34" charset="0"/>
                        <a:buNone/>
                      </a:pP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defTabSz="914400">
                        <a:buFont typeface="Arial" panose="020B0604020202020204" pitchFamily="34" charset="0"/>
                        <a:buChar char="•"/>
                        <a:tabLst/>
                        <a:defRPr/>
                      </a:pPr>
                      <a:endParaRPr lang="cy-GB" sz="800">
                        <a:solidFill>
                          <a:srgbClr val="002060"/>
                        </a:solidFill>
                      </a:endParaRPr>
                    </a:p>
                    <a:p>
                      <a:pPr marL="0" marR="0" lvl="0" indent="0" algn="l" rtl="0" eaLnBrk="1" fontAlgn="auto" latinLnBrk="0" hangingPunct="1">
                        <a:lnSpc>
                          <a:spcPct val="100000"/>
                        </a:lnSpc>
                        <a:spcBef>
                          <a:spcPts val="0"/>
                        </a:spcBef>
                        <a:spcAft>
                          <a:spcPts val="0"/>
                        </a:spcAft>
                        <a:buClrTx/>
                        <a:buSzTx/>
                        <a:buFont typeface="Arial" panose="020B0604020202020204" pitchFamily="34" charset="0"/>
                        <a:buNone/>
                      </a:pPr>
                      <a:endParaRPr lang="cy-GB" sz="800" b="1" kern="1200">
                        <a:solidFill>
                          <a:srgbClr val="002060"/>
                        </a:solidFill>
                        <a:latin typeface="+mn-lt"/>
                        <a:ea typeface="+mn-ea"/>
                        <a:cs typeface="+mn-cs"/>
                      </a:endParaRPr>
                    </a:p>
                    <a:p>
                      <a:pPr marL="0" marR="0" lvl="0" indent="0" algn="l" rtl="0" eaLnBrk="1" fontAlgn="auto" latinLnBrk="0" hangingPunct="1">
                        <a:lnSpc>
                          <a:spcPct val="100000"/>
                        </a:lnSpc>
                        <a:spcBef>
                          <a:spcPts val="0"/>
                        </a:spcBef>
                        <a:spcAft>
                          <a:spcPts val="0"/>
                        </a:spcAft>
                        <a:buClrTx/>
                        <a:buSzTx/>
                        <a:buFont typeface="Arial" panose="020B0604020202020204" pitchFamily="34" charset="0"/>
                        <a:buNone/>
                      </a:pPr>
                      <a:endParaRPr lang="cy-GB" sz="800" b="1" kern="1200">
                        <a:solidFill>
                          <a:srgbClr val="002060"/>
                        </a:solidFill>
                        <a:latin typeface="+mn-lt"/>
                        <a:ea typeface="+mn-ea"/>
                        <a:cs typeface="+mn-cs"/>
                      </a:endParaRPr>
                    </a:p>
                    <a:p>
                      <a:pPr marL="0" marR="0" lvl="0" indent="0" algn="l" rtl="0" eaLnBrk="1" fontAlgn="auto" latinLnBrk="0" hangingPunct="1">
                        <a:lnSpc>
                          <a:spcPct val="100000"/>
                        </a:lnSpc>
                        <a:spcBef>
                          <a:spcPts val="0"/>
                        </a:spcBef>
                        <a:spcAft>
                          <a:spcPts val="0"/>
                        </a:spcAft>
                        <a:buClrTx/>
                        <a:buSzTx/>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I ddilyn cyfarwyddiadau cynyddol gymhleth, aml-gam i gydosod gwrthrych o ddyluniad printiedig
I ddewis cydrannau sy'n briodol i'r dyluniad (e.e., lle nad yw'r cydrannau wedi'u pennu)
Awgrymu gwelliannau i ddyluniad penodol i wella gwrthrych.
I fesur, marcio a thorri gyda chywirdeb a manylder.</a:t>
                      </a: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I ddylunio a dilyn cyfarwyddiadau aml-gam i gydosod gwrthrych o ystod o gydrannau.
I gyfiawnhau defnyddio cydrannau sy'n briodol i'r dyluniad (e.e., lle nad yw'r cydrannau wedi'u pennu)
I weithredu gwelliannau i ddyluniad penodol i wella gwrthrych.
I fesur, nodi, torri a chydosod gyda chywirdeb a manylder.</a:t>
                      </a:r>
                      <a:endParaRPr lang="cy-GB" sz="800" b="1" kern="1200" dirty="0">
                        <a:solidFill>
                          <a:srgbClr val="002060"/>
                        </a:solidFill>
                        <a:latin typeface="+mn-lt"/>
                        <a:ea typeface="+mn-ea"/>
                        <a:cs typeface="+mn-cs"/>
                      </a:endParaRPr>
                    </a:p>
                  </a:txBody>
                  <a:tcPr>
                    <a:solidFill>
                      <a:srgbClr val="EBF1E9"/>
                    </a:solidFill>
                  </a:tcPr>
                </a:tc>
                <a:extLst>
                  <a:ext uri="{0D108BD9-81ED-4DB2-BD59-A6C34878D82A}">
                    <a16:rowId xmlns:a16="http://schemas.microsoft.com/office/drawing/2014/main" val="1235794680"/>
                  </a:ext>
                </a:extLst>
              </a:tr>
              <a:tr h="9655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0" indent="0">
                        <a:buFont typeface="Arial" panose="020B0604020202020204" pitchFamily="34" charset="0"/>
                        <a:buNone/>
                      </a:pPr>
                      <a:r>
                        <a:rPr lang="cy-GB" sz="800">
                          <a:solidFill>
                            <a:srgbClr val="002060"/>
                          </a:solidFill>
                        </a:rPr>
                        <a:t>Picnic Tedi Bêrs 
</a:t>
                      </a:r>
                    </a:p>
                    <a:p>
                      <a:pPr marL="0" indent="0">
                        <a:buFont typeface="Arial" panose="020B0604020202020204" pitchFamily="34" charset="0"/>
                        <a:buNone/>
                      </a:pPr>
                      <a:r>
                        <a:rPr lang="cy-GB" sz="800">
                          <a:solidFill>
                            <a:srgbClr val="002060"/>
                          </a:solidFill>
                        </a:rPr>
                        <a:t>Sylwi beth sy'n digwydd i wahanol ddeunyddiau mewn gwahanol amgylcheddau, e.e., pan fydd cardbord yn erbyn plastig yn mynd yn wlyb.
</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Gwneud a gwerthu cynnyrch e.e., ar gyfer ffair haf / codi arian / pobi
Ymweliad â becws</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Defnyddio offer yn ddiogel i greu cynnyrch ar gyfer digwyddiad Menter.
Ymweld â diwydiant lleol (e.e., deliwr ceir / canolfan wasanaeth)</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Defnyddio argraffydd 3D [dolen i brosiect menter]</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Ymweliad Diwydiant - Gweithgynhyrchu - deunyddiau a ddefnyddir mewn ffyrdd arloesol/pam mae'r deunyddiau hyn wedi'u defnyddio? Er enghraifft, ffatri.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Profiad gwaith, cais bywyd go iawn er enghraifft, y cyd-destun lleol o bosibl fyddai Gwaith Dur Port Talbot.</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1090173">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pPr algn="l" fontAlgn="t"/>
                      <a:r>
                        <a:rPr lang="cy-GB" sz="800" kern="1200">
                          <a:solidFill>
                            <a:srgbClr val="002060"/>
                          </a:solidFill>
                          <a:latin typeface="+mn-lt"/>
                          <a:ea typeface="+mn-ea"/>
                          <a:cs typeface="+mn-cs"/>
                        </a:rPr>
                        <a:t>Diogel, torri, dal, siâp, cymysgu, lledaenu, arllwys, caled, meddal, blewog, llyfn. 
</a:t>
                      </a:r>
                    </a:p>
                    <a:p>
                      <a:pPr algn="l" fontAlgn="t"/>
                      <a:r>
                        <a:rPr lang="cy-GB" sz="800" kern="1200">
                          <a:solidFill>
                            <a:srgbClr val="002060"/>
                          </a:solidFill>
                          <a:latin typeface="+mn-lt"/>
                          <a:ea typeface="+mn-ea"/>
                          <a:cs typeface="+mn-cs"/>
                        </a:rPr>
                        <a:t>Enwi offer a deunyddiau yn union er enghraifft, siswrn.
</a:t>
                      </a:r>
                    </a:p>
                    <a:p>
                      <a:pPr algn="l" fontAlgn="t"/>
                      <a:endParaRPr lang="cy-GB" sz="800" kern="1200">
                        <a:solidFill>
                          <a:srgbClr val="002060"/>
                        </a:solidFill>
                        <a:latin typeface="+mn-lt"/>
                        <a:ea typeface="+mn-ea"/>
                        <a:cs typeface="+mn-cs"/>
                      </a:endParaRPr>
                    </a:p>
                    <a:p>
                      <a:pPr algn="l" fontAlgn="t"/>
                      <a:r>
                        <a:rPr lang="cy-GB" sz="800" kern="1200">
                          <a:solidFill>
                            <a:srgbClr val="002060"/>
                          </a:solidFill>
                          <a:latin typeface="+mn-lt"/>
                          <a:ea typeface="+mn-ea"/>
                          <a:cs typeface="+mn-cs"/>
                        </a:rPr>
                        <a:t>Adeiladu, rhannau, gwneud, adeiladu
</a:t>
                      </a:r>
                      <a:endParaRPr lang="cy-GB" sz="800" kern="1200" dirty="0">
                        <a:solidFill>
                          <a:srgbClr val="002060"/>
                        </a:solidFill>
                        <a:latin typeface="+mn-lt"/>
                        <a:ea typeface="+mn-ea"/>
                        <a:cs typeface="+mn-cs"/>
                      </a:endParaRPr>
                    </a:p>
                  </a:txBody>
                  <a:tcPr marL="9525" marR="9525" marT="9525" marB="0">
                    <a:solidFill>
                      <a:srgbClr val="EBF1E9"/>
                    </a:solidFill>
                  </a:tcPr>
                </a:tc>
                <a:tc gridSpan="2">
                  <a:txBody>
                    <a:bodyPr/>
                    <a:lstStyle/>
                    <a:p>
                      <a:r>
                        <a:rPr lang="cy-GB" sz="800">
                          <a:solidFill>
                            <a:srgbClr val="002060"/>
                          </a:solidFill>
                        </a:rPr>
                        <a:t>Dadadeiladu, cydrannau, cydosod</a:t>
                      </a:r>
                    </a:p>
                    <a:p>
                      <a:endParaRPr lang="cy-GB" sz="800">
                        <a:solidFill>
                          <a:srgbClr val="002060"/>
                        </a:solidFill>
                      </a:endParaRPr>
                    </a:p>
                    <a:p>
                      <a:r>
                        <a:rPr lang="cy-GB" sz="800">
                          <a:solidFill>
                            <a:srgbClr val="002060"/>
                          </a:solidFill>
                        </a:rPr>
                        <a:t>Hydraidd, anhydraidd, hyblyg, anhyblyg, dargludol, priodweddau, deunyddiau, pwrpas, ffwythiant, metel, gwydr, pren, naturiol, wedi'i wneud gan ddyn</a:t>
                      </a:r>
                    </a:p>
                    <a:p>
                      <a:endParaRPr lang="cy-GB" sz="800" noProof="0">
                        <a:solidFill>
                          <a:srgbClr val="002060"/>
                        </a:solidFill>
                      </a:endParaRPr>
                    </a:p>
                    <a:p>
                      <a:r>
                        <a:rPr lang="cy-GB" sz="800" noProof="0">
                          <a:solidFill>
                            <a:srgbClr val="002060"/>
                          </a:solidFill>
                        </a:rPr>
                        <a:t>
Briff Dylunio
</a:t>
                      </a:r>
                      <a:endParaRPr lang="cy-GB" sz="800" noProof="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Parhau i ddatblygu geirfa sy'n gysylltiedig â sgiliau DaTh cynyddol soffistigedig. Enwi offer a deunyddiau  yn gywir er enghraifft, pen Phillips, pen gwastad. 
</a:t>
                      </a:r>
                    </a:p>
                    <a:p>
                      <a:r>
                        <a:rPr lang="cy-GB" sz="800">
                          <a:solidFill>
                            <a:srgbClr val="002060"/>
                          </a:solidFill>
                        </a:rPr>
                        <a:t>Enwi rhannau o offer lle bo'n briodol e.e., ffroenell argraffydd 3D / gwely argraffwr, llygad y nodwydd, handlen, llafn ac ati. </a:t>
                      </a:r>
                      <a:endParaRPr lang="cy-GB" sz="800" dirty="0">
                        <a:solidFill>
                          <a:srgbClr val="002060"/>
                        </a:solidFill>
                      </a:endParaRPr>
                    </a:p>
                  </a:txBody>
                  <a:tcPr>
                    <a:solidFill>
                      <a:srgbClr val="EBF1E9"/>
                    </a:solidFill>
                  </a:tcPr>
                </a:tc>
                <a:tc>
                  <a:txBody>
                    <a:bodyPr/>
                    <a:lstStyle/>
                    <a:p>
                      <a:r>
                        <a:rPr lang="cy-GB" sz="800">
                          <a:solidFill>
                            <a:srgbClr val="002060"/>
                          </a:solidFill>
                        </a:rPr>
                        <a:t>Parhau i ddatblygu geirfa sy'n gysylltiedig â DaTh
</a:t>
                      </a:r>
                    </a:p>
                    <a:p>
                      <a:r>
                        <a:rPr lang="cy-GB" sz="800">
                          <a:solidFill>
                            <a:srgbClr val="002060"/>
                          </a:solidFill>
                        </a:rPr>
                        <a:t>Cynhyrchu, gweithgynhyrchu, olew crai, datgoedwigo, ymarferoldeb, cynnyrch, swyddogaeth, effeithiol, ailgylchu, ailddefnyddio
</a:t>
                      </a:r>
                    </a:p>
                    <a:p>
                      <a:r>
                        <a:rPr lang="cy-GB" sz="800">
                          <a:solidFill>
                            <a:srgbClr val="002060"/>
                          </a:solidFill>
                        </a:rPr>
                        <a:t>Art Deco ac "arddulliau" / "cyfnodau"eraill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1140981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136500419"/>
              </p:ext>
            </p:extLst>
          </p:nvPr>
        </p:nvGraphicFramePr>
        <p:xfrm>
          <a:off x="1" y="-10274"/>
          <a:ext cx="12191999" cy="7689225"/>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13543">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2</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Defnyddio offer yn ddiogel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349385">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defnyddio offer syml, defnyddiau a chyfarpar yn ddiogel er mwyn adeiladu a dadadeiladu.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archwilio priodweddau defnyddiau, a dewis gwahanol ddefnyddiau at ddefnydd penodol.</a:t>
                      </a:r>
                      <a:endParaRPr lang="cy-GB" sz="900" b="1" kern="1200" dirty="0">
                        <a:solidFill>
                          <a:schemeClr val="dk1"/>
                        </a:solidFill>
                        <a:latin typeface="+mn-lt"/>
                        <a:ea typeface="+mn-ea"/>
                        <a:cs typeface="+mn-cs"/>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ddefnyddio ystod o offer, defnyddiau a chyfarpar yn ddiogel er mwyn adeiladu at amrywiaeth o ddibenion.</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dewis a defnyddio offer, defnyddiau a chyfarpar addas yn ddiogel i sicrhau cynnyrch terfynol pwrpasol.</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dewis a defnyddio offer a thechnegau arbenigol yn ddiogel er mwyn datblygu a llunio fy nghynnyrch terfynol.</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dewis offer arbenigol yn annibynol, a’i ddefnyddio gyda chywirdeb manwl, er mwyn cyflawni tasgau cymhleth yn ddiogel ac effeithiol.</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144061">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a:solidFill>
                            <a:srgbClr val="002060"/>
                          </a:solidFill>
                          <a:latin typeface="+mn-lt"/>
                          <a:ea typeface="+mn-ea"/>
                          <a:cs typeface="+mn-cs"/>
                        </a:rPr>
                        <a:t>Gallu dal gwrthrychau. e.e., siswrn, glud, pensiliau, </a:t>
                      </a:r>
                      <a:r>
                        <a:rPr lang="cy-GB" sz="800" b="0" kern="1200" dirty="0" err="1">
                          <a:solidFill>
                            <a:srgbClr val="002060"/>
                          </a:solidFill>
                          <a:latin typeface="+mn-lt"/>
                          <a:ea typeface="+mn-ea"/>
                          <a:cs typeface="+mn-cs"/>
                        </a:rPr>
                        <a:t>playdough</a:t>
                      </a:r>
                      <a:r>
                        <a:rPr lang="cy-GB" sz="800" b="0" kern="1200" dirty="0">
                          <a:solidFill>
                            <a:srgbClr val="002060"/>
                          </a:solidFill>
                          <a:latin typeface="+mn-lt"/>
                          <a:ea typeface="+mn-ea"/>
                          <a:cs typeface="+mn-cs"/>
                        </a:rPr>
                        <a:t>, </a:t>
                      </a:r>
                      <a:r>
                        <a:rPr lang="cy-GB" sz="800" b="0" kern="1200" dirty="0" err="1">
                          <a:solidFill>
                            <a:srgbClr val="002060"/>
                          </a:solidFill>
                          <a:latin typeface="+mn-lt"/>
                          <a:ea typeface="+mn-ea"/>
                          <a:cs typeface="+mn-cs"/>
                        </a:rPr>
                        <a:t>Lego</a:t>
                      </a:r>
                      <a:r>
                        <a:rPr lang="cy-GB" sz="800" b="0" kern="1200" dirty="0">
                          <a:solidFill>
                            <a:srgbClr val="002060"/>
                          </a:solidFill>
                          <a:latin typeface="+mn-lt"/>
                          <a:ea typeface="+mn-ea"/>
                          <a:cs typeface="+mn-cs"/>
                        </a:rPr>
                        <a:t>, </a:t>
                      </a:r>
                      <a:r>
                        <a:rPr lang="cy-GB" sz="800" b="0" kern="1200" dirty="0" err="1">
                          <a:solidFill>
                            <a:srgbClr val="002060"/>
                          </a:solidFill>
                          <a:latin typeface="+mn-lt"/>
                          <a:ea typeface="+mn-ea"/>
                          <a:cs typeface="+mn-cs"/>
                        </a:rPr>
                        <a:t>Duplo</a:t>
                      </a:r>
                      <a:r>
                        <a:rPr lang="cy-GB" sz="800" b="0" kern="1200" dirty="0">
                          <a:solidFill>
                            <a:srgbClr val="002060"/>
                          </a:solidFill>
                          <a:latin typeface="+mn-lt"/>
                          <a:ea typeface="+mn-ea"/>
                          <a:cs typeface="+mn-cs"/>
                        </a:rPr>
                        <a:t>, cyllell, llwy, fforc.
Defnyddio teclynnau, deunyddiau ac offer syml yn ddiogel i adeiladu a </a:t>
                      </a:r>
                      <a:r>
                        <a:rPr lang="cy-GB" sz="800" b="0" kern="1200" dirty="0" err="1">
                          <a:solidFill>
                            <a:srgbClr val="002060"/>
                          </a:solidFill>
                          <a:latin typeface="+mn-lt"/>
                          <a:ea typeface="+mn-ea"/>
                          <a:cs typeface="+mn-cs"/>
                        </a:rPr>
                        <a:t>dadadeiladu</a:t>
                      </a:r>
                      <a:r>
                        <a:rPr lang="cy-GB" sz="800" b="0" kern="1200" dirty="0">
                          <a:solidFill>
                            <a:srgbClr val="002060"/>
                          </a:solidFill>
                          <a:latin typeface="+mn-lt"/>
                          <a:ea typeface="+mn-ea"/>
                          <a:cs typeface="+mn-cs"/>
                        </a:rPr>
                        <a:t> (e.e., papur, cerdyn, ffabrig, pren a bwyd)
Gallu defnyddio, mesur a marcio allan
Disgrifio a didoli ystod o ddeunyddiau yn ôl eu priodweddau e.e., </a:t>
                      </a:r>
                      <a:r>
                        <a:rPr lang="cy-GB" sz="800" b="0" kern="1200" dirty="0" err="1">
                          <a:solidFill>
                            <a:srgbClr val="002060"/>
                          </a:solidFill>
                          <a:latin typeface="+mn-lt"/>
                          <a:ea typeface="+mn-ea"/>
                          <a:cs typeface="+mn-cs"/>
                        </a:rPr>
                        <a:t>called</a:t>
                      </a:r>
                      <a:r>
                        <a:rPr lang="cy-GB" sz="800" b="0" kern="1200" dirty="0">
                          <a:solidFill>
                            <a:srgbClr val="002060"/>
                          </a:solidFill>
                          <a:latin typeface="+mn-lt"/>
                          <a:ea typeface="+mn-ea"/>
                          <a:cs typeface="+mn-cs"/>
                        </a:rPr>
                        <a:t>, medal, blewog, llyfn, hyblyg, anhyblyg ac ati. 
Dechrau trafod pam y defnyddir deunyddiau ar gyfer rhai mathau o gynhyrchion e.e., pam mae gwesty trychfilod wedi'i wneud o bren. 
Gallu dilyn gweithdrefnau syml er mwyn diogelwch a hylendid.
Trin bwyd amrwd yn ddiogel a dangos dealltwriaeth o hylendid bwyd sylfaenol.</a:t>
                      </a: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Gallu dilyn gweithdrefnau yn ddiogel a hylan i ddefnyddio ystod o offer.
Parhau i ddatblygu rheolaeth echddygol gros a mân i ddefnyddio offer a deunyddiau syml yn ddiogel ac yn effeithiol at ystod o ddibenion. e.e., siswrn, pren mesur, morthwyl, chwisg, pin rholio.
Gallu mesur a marcio gyda chywirdeb a manylder.
I gydosod, ymuno a chyfuno deunyddiau â chywirdeb cynyddol.</a:t>
                      </a:r>
                    </a:p>
                    <a:p>
                      <a:pPr marL="171450" indent="-171450">
                        <a:buFont typeface="Arial" panose="020B0604020202020204" pitchFamily="34" charset="0"/>
                        <a:buChar char="•"/>
                      </a:pPr>
                      <a:r>
                        <a:rPr lang="cy-GB" sz="800" b="0" kern="1200">
                          <a:solidFill>
                            <a:srgbClr val="002060"/>
                          </a:solidFill>
                          <a:latin typeface="+mn-lt"/>
                          <a:ea typeface="+mn-ea"/>
                          <a:cs typeface="+mn-cs"/>
                        </a:rPr>
                        <a:t>Archwilio, disgrifio a didoli priodweddau deunyddiau yn ôl math e.e., pren, plastig, metel, gwydr ac eiddo e.e., hydraidd, anfetel, dargludol ac ati ac egluro beth mae'r rhain yn ei olygu.
Archwilio sut mae gwahanol rannau cydrannau yn cyd-fynd â'i gilydd (SYNIADAU: Ymchwilio, Dadgydosod, Gwerthuso Gweithgareddau)</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endParaRPr lang="cy-GB" sz="800">
                        <a:solidFill>
                          <a:srgbClr val="002060"/>
                        </a:solidFill>
                      </a:endParaRPr>
                    </a:p>
                    <a:p>
                      <a:pPr marL="0" indent="0">
                        <a:buFont typeface="Arial" panose="020B0604020202020204" pitchFamily="34" charset="0"/>
                        <a:buNone/>
                      </a:pPr>
                      <a:endParaRPr lang="cy-GB" sz="800" kern="1200">
                        <a:solidFill>
                          <a:srgbClr val="002060"/>
                        </a:solidFill>
                        <a:latin typeface="+mn-lt"/>
                        <a:ea typeface="+mn-ea"/>
                        <a:cs typeface="+mn-cs"/>
                      </a:endParaRPr>
                    </a:p>
                    <a:p>
                      <a:pPr marL="0" indent="0">
                        <a:buFont typeface="Arial" panose="020B0604020202020204" pitchFamily="34" charset="0"/>
                        <a:buNone/>
                      </a:pPr>
                      <a:endParaRPr lang="cy-GB" sz="800"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I ddilyn yn ddiogel ac yn hylan ac awgrymu gweithdrefnau ar gyfer ystod o offer a deunyddiau.
I gymhwyso ystod o dechnegau gorffen
Dangos rhywfaint o ymwybyddiaeth o bryderon diogelwch ynghylch rhai offer. 
Defnyddio ystod eang o offer gydag ychydig o fanylder e.e., siswrn, pren mesur, morthwyl, llif, nodwyddau, sgriwdreifio, spatula, chwisg, pin rholio.
Deall ac egluro priodweddau, defnyddiau cynhyrchu ac effeithiau (e.e., olew crai/plastig/datgoedwigo) ystod o ddeunyddiau ar yr amgylchedd.
I gyfuno a dethol deunyddiau yn effeithiol yn seiliedig ar eu priodweddau ar gyfer defnydd neu swyddogaeth benodol a gwella effeithiolrwydd.
Dechrau deall a yw deunyddiau'n ailgylchadwy / ailddefnyddiadwy </a:t>
                      </a: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endParaRPr lang="cy-GB" sz="800">
                        <a:solidFill>
                          <a:srgbClr val="002060"/>
                        </a:solidFill>
                      </a:endParaRPr>
                    </a:p>
                    <a:p>
                      <a:pPr marL="171450" indent="-171450" defTabSz="914400">
                        <a:buFont typeface="Arial" panose="020B0604020202020204" pitchFamily="34" charset="0"/>
                        <a:buChar char="•"/>
                        <a:tabLst/>
                        <a:defRPr/>
                      </a:pPr>
                      <a:endParaRPr lang="cy-GB" sz="800">
                        <a:solidFill>
                          <a:srgbClr val="002060"/>
                        </a:solidFill>
                      </a:endParaRPr>
                    </a:p>
                    <a:p>
                      <a:pPr marL="0" marR="0" lvl="0" indent="0" algn="l" rtl="0" eaLnBrk="1" fontAlgn="auto" latinLnBrk="0" hangingPunct="1">
                        <a:lnSpc>
                          <a:spcPct val="100000"/>
                        </a:lnSpc>
                        <a:spcBef>
                          <a:spcPts val="0"/>
                        </a:spcBef>
                        <a:spcAft>
                          <a:spcPts val="0"/>
                        </a:spcAft>
                        <a:buClrTx/>
                        <a:buSzTx/>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Dangos y gallu i ddewis yr offeryn priodol i'r diben, ei ddefnyddio'n ddiogel ac yn gywir. [I gwmpasu'r holl offer/peiriannau addas a ddefnyddir yn yr adran Dylunio a Thechnoleg, e .e. Llif, sgriwdreifer, morthwylion, cynion, nodwyddau, cyllyll, chwisgau, peiriannau gwnïo.]
Ymchwilio, cymharu, profi, gwerthuso, dewis a chyfuno ystod eang o rannau cydrannau , deunyddiau neu brosesau i wella ymarferoldeb ac effeithiolrwydd canlyniadau. 
Defnyddio fy sgiliau gwneud a gwybodaeth am ddeunyddiau i gynhyrchu canlyniadau neu brototeipiau pwrpasol o ansawdd uchel a phwrpasol.</a:t>
                      </a:r>
                      <a:endParaRPr lang="cy-GB" sz="80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Dangos dealltwriaeth o ystod eang o offer a thechnegau a'u cymhwyso i'r briff dylunio.
Dangos gwybodaeth o rai o briodweddau ystod eang o ddeunyddiau, gan gynnwys eu ffynhonnell, a chymhwyso'r wybodaeth hon i ddangos dealltwriaeth o'u defnydd, eu swyddogaeth a'u estheteg. 
Defnyddio fy sgiliau gwneud a gwybodaeth am ddeunyddiau i gynhyrchu canlyniadau o ansawdd uchel ac effeithiol</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3783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0" indent="0">
                        <a:buFont typeface="Arial" panose="020B0604020202020204" pitchFamily="34" charset="0"/>
                        <a:buNone/>
                      </a:pPr>
                      <a:r>
                        <a:rPr lang="cy-GB" sz="800">
                          <a:solidFill>
                            <a:srgbClr val="002060"/>
                          </a:solidFill>
                        </a:rPr>
                        <a:t>Picnic Tedi Bêrs 
</a:t>
                      </a:r>
                    </a:p>
                    <a:p>
                      <a:pPr marL="0" indent="0">
                        <a:buFont typeface="Arial" panose="020B0604020202020204" pitchFamily="34" charset="0"/>
                        <a:buNone/>
                      </a:pPr>
                      <a:r>
                        <a:rPr lang="cy-GB" sz="800">
                          <a:solidFill>
                            <a:srgbClr val="002060"/>
                          </a:solidFill>
                        </a:rPr>
                        <a:t>Sylwi beth sy'n digwydd i wahanol ddeunyddiau mewn gwahanol amgylcheddau, e.e., pan fydd cardbord yn erbyn plastig yn mynd yn wlyb.
</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Gwneud a gwerthu cynnyrch e.e., ar gyfer ffair haf / codi arian / pobi
Ymweliad â Becws</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Defnyddio offer yn ddiogel i greu cynnyrch ar gyfer digwyddiad Menter.
Ymweld â diwydiant lleol (e.e., deliwr ceir / canolfan wasanaeth)</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Defnydd o argraffydd 3D [dolen i brosiect menter]</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Ymweliad Diwydiant - Gweithgynhyrchu - deunyddiau a ddefnyddir mewn ffyrdd arloesol/pam mae'r deunyddiau hyn wedi'u defnyddio? Er enghraifft, ffatri.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Profiad gwaith, cais bywyd go iawn er enghraifft, y cyd-destun lleol o bosibl fyddai Gwaith Dur Port Talbot.</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57538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pPr algn="l" fontAlgn="t"/>
                      <a:r>
                        <a:rPr lang="cy-GB" sz="800" kern="1200">
                          <a:solidFill>
                            <a:srgbClr val="002060"/>
                          </a:solidFill>
                          <a:latin typeface="+mn-lt"/>
                          <a:ea typeface="+mn-ea"/>
                          <a:cs typeface="+mn-cs"/>
                        </a:rPr>
                        <a:t>diogel, torri, dal, siâp, cymysgu, lledaenu, arllwys, llyfn blewog, meddal caled. 
Enwi offer a deunyddiau yn union er enghraifft, siswrn</a:t>
                      </a:r>
                      <a:endParaRPr lang="cy-GB" sz="800" kern="1200" dirty="0">
                        <a:solidFill>
                          <a:srgbClr val="002060"/>
                        </a:solidFill>
                        <a:latin typeface="+mn-lt"/>
                        <a:ea typeface="+mn-ea"/>
                        <a:cs typeface="+mn-cs"/>
                      </a:endParaRPr>
                    </a:p>
                  </a:txBody>
                  <a:tcPr marL="9525" marR="9525" marT="9525" marB="0">
                    <a:solidFill>
                      <a:srgbClr val="EBF1E9"/>
                    </a:solidFill>
                  </a:tcPr>
                </a:tc>
                <a:tc gridSpan="2">
                  <a:txBody>
                    <a:bodyPr/>
                    <a:lstStyle/>
                    <a:p>
                      <a:r>
                        <a:rPr lang="cy-GB" sz="800">
                          <a:solidFill>
                            <a:srgbClr val="002060"/>
                          </a:solidFill>
                        </a:rPr>
                        <a:t>mesur, chwisgo, curo, rholio, pwyso
</a:t>
                      </a:r>
                    </a:p>
                    <a:p>
                      <a:r>
                        <a:rPr lang="cy-GB" sz="800">
                          <a:solidFill>
                            <a:srgbClr val="002060"/>
                          </a:solidFill>
                        </a:rPr>
                        <a:t>Enwi offer a deunyddiau yn gywir er enghraifft morthwyl/clamp.
</a:t>
                      </a:r>
                    </a:p>
                    <a:p>
                      <a:r>
                        <a:rPr lang="cy-GB" sz="800">
                          <a:solidFill>
                            <a:srgbClr val="002060"/>
                          </a:solidFill>
                        </a:rPr>
                        <a:t>Hydraidd, anhydraidd, hyblyg, anhyblyg, dargludol, priodweddau, deunyddiau, pwrpas, ffwythiant, metel, gwydr, pren, naturiol, wedi'i wneud gan ddyn</a:t>
                      </a:r>
                      <a:endParaRPr lang="cy-GB" sz="800" noProof="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Parhau i ddatblygu geirfa sy'n gysylltiedig ag offer cynyddol soffistigedig a ddefnyddir. Enwi offer a deunyddiau yn gywir er enghraifft, pen Phillips, pen gwastad.  Enwi rhannau o offer lle bo'n briodol e.e., ffroenell argraffwr 3D / gwely argraffwr, llygad y nodwydd, dolen, llafn ayb. </a:t>
                      </a:r>
                      <a:endParaRPr lang="cy-GB" sz="800" dirty="0">
                        <a:solidFill>
                          <a:srgbClr val="002060"/>
                        </a:solidFill>
                      </a:endParaRPr>
                    </a:p>
                  </a:txBody>
                  <a:tcPr>
                    <a:solidFill>
                      <a:srgbClr val="EBF1E9"/>
                    </a:solidFill>
                  </a:tcPr>
                </a:tc>
                <a:tc>
                  <a:txBody>
                    <a:bodyPr/>
                    <a:lstStyle/>
                    <a:p>
                      <a:r>
                        <a:rPr lang="cy-GB" sz="800">
                          <a:solidFill>
                            <a:srgbClr val="002060"/>
                          </a:solidFill>
                        </a:rPr>
                        <a:t>parhau i ddatblygu geirfa sy'n gysylltiedig ag offer cynyddol soffistigedig a ddefnyddir
</a:t>
                      </a:r>
                    </a:p>
                    <a:p>
                      <a:r>
                        <a:rPr lang="cy-GB" sz="800">
                          <a:solidFill>
                            <a:srgbClr val="002060"/>
                          </a:solidFill>
                        </a:rPr>
                        <a:t>Cynhyrchu, gweithgynhyrchu, olew crai, datgoedwigo, ymarferoldeb, cynnyrch, swyddogaeth, effeithiol, ailgylchu, ailddefnyddio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parhau i ddatblygu geirfa sy'n gysylltiedig ag offer cynyddol soffistigedig a ddefnyddir, cynhyrchu, gweithgynhyrchu, olew crai, datgoedwigo, ymarferoldeb, cynnyrch, swyddogaeth, effeithiol, ailgylchu, ailddefnyddio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2967425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167243632"/>
              </p:ext>
            </p:extLst>
          </p:nvPr>
        </p:nvGraphicFramePr>
        <p:xfrm>
          <a:off x="1" y="0"/>
          <a:ext cx="12191999" cy="8366760"/>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459241">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2</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err="1">
                          <a:solidFill>
                            <a:schemeClr val="tx1"/>
                          </a:solidFill>
                        </a:rPr>
                        <a:t>Prototeipio</a:t>
                      </a:r>
                      <a:r>
                        <a:rPr lang="cy-GB" sz="2400" noProof="0" dirty="0">
                          <a:solidFill>
                            <a:schemeClr val="tx1"/>
                          </a:solidFill>
                        </a:rPr>
                        <a:t> a gwneud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745116">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defnyddio offer syml, defnyddiau a chyfarpar yn ddiogel er mwyn adeiladu a dadadeiladu.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archwilio priodweddau defnyddiau, a dewis gwahanol ddefnyddiau at ddefnydd penodol.</a:t>
                      </a:r>
                      <a:endParaRPr lang="cy-GB" sz="900" b="1" kern="1200" dirty="0">
                        <a:solidFill>
                          <a:schemeClr val="dk1"/>
                        </a:solidFill>
                        <a:latin typeface="+mn-lt"/>
                        <a:ea typeface="+mn-ea"/>
                        <a:cs typeface="+mn-cs"/>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ddefnyddio ystod o offer, defnyddiau a chyfarpar yn ddiogel er mwyn adeiladu at amrywiaeth o ddibenion.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Rwyf wedi cael profiad o ddefnyddio dulliau prototeipio sylfaenol i wella fy nghanlyniadau.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nodi pethau yn yr amgylchedd a all fod yn niweidiol, a gallu gweithredu er mwyn lleihau risg i mi fy hun ac i eraill.</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ddefnyddio dull prototeipio fel cyswllt rhwng fy nylunio a’m gwneud.</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cymryd i ystyriaeth yr effaith y bydd fy ngwaith llunio yn ei gael ar yr amgylchedd.</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ddefnyddio technegau prototeipio i broﬁ syniadau a helpu gyda’r broses o wneud.</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ddefnyddio fy sgiliau gwneud a gwybodaeth am ddefnyddiau i sicrhau cynnyrch terfynol pwrpasol o safon uchel.</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gwerthuso a chymhwyso arferion gweithio cyfrifol sy’n ystyried effeithiau amgylcheddol a chymdeithasol.</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dewis a chymhwyso prototeipiau manwl a bras yn annibynnol er mwyn profi syniadau, defnyddiau a strwythurau.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ddefnyddio fy sgiliau gwneud a’m gwybodaeth am ddefnyddiau i gynhyrchu cynnyrch terfynol effeithiol o ansawdd uchel.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cymhwyso a chyﬁawnhau arferion gweithio cyfrifol sy’n ystyried effeithiau ar yr amgylchedd a chymdeithas.</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030991">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endParaRPr lang="cy-GB" sz="800" b="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dirty="0">
                          <a:solidFill>
                            <a:srgbClr val="002060"/>
                          </a:solidFill>
                          <a:latin typeface="+mn-lt"/>
                          <a:ea typeface="+mn-ea"/>
                          <a:cs typeface="+mn-cs"/>
                        </a:rPr>
                        <a:t>Gallu dal gwrthrychau. e.e., siswrn, glud, pensiliau, </a:t>
                      </a:r>
                      <a:r>
                        <a:rPr lang="cy-GB" sz="800" b="0" kern="1200" dirty="0" err="1">
                          <a:solidFill>
                            <a:srgbClr val="002060"/>
                          </a:solidFill>
                          <a:latin typeface="+mn-lt"/>
                          <a:ea typeface="+mn-ea"/>
                          <a:cs typeface="+mn-cs"/>
                        </a:rPr>
                        <a:t>playdough</a:t>
                      </a:r>
                      <a:r>
                        <a:rPr lang="cy-GB" sz="800" b="0" kern="1200" dirty="0">
                          <a:solidFill>
                            <a:srgbClr val="002060"/>
                          </a:solidFill>
                          <a:latin typeface="+mn-lt"/>
                          <a:ea typeface="+mn-ea"/>
                          <a:cs typeface="+mn-cs"/>
                        </a:rPr>
                        <a:t>, </a:t>
                      </a:r>
                      <a:r>
                        <a:rPr lang="cy-GB" sz="800" b="0" kern="1200" dirty="0" err="1">
                          <a:solidFill>
                            <a:srgbClr val="002060"/>
                          </a:solidFill>
                          <a:latin typeface="+mn-lt"/>
                          <a:ea typeface="+mn-ea"/>
                          <a:cs typeface="+mn-cs"/>
                        </a:rPr>
                        <a:t>Lego</a:t>
                      </a:r>
                      <a:r>
                        <a:rPr lang="cy-GB" sz="800" b="0" kern="1200" dirty="0">
                          <a:solidFill>
                            <a:srgbClr val="002060"/>
                          </a:solidFill>
                          <a:latin typeface="+mn-lt"/>
                          <a:ea typeface="+mn-ea"/>
                          <a:cs typeface="+mn-cs"/>
                        </a:rPr>
                        <a:t>, </a:t>
                      </a:r>
                      <a:r>
                        <a:rPr lang="cy-GB" sz="800" b="0" kern="1200" dirty="0" err="1">
                          <a:solidFill>
                            <a:srgbClr val="002060"/>
                          </a:solidFill>
                          <a:latin typeface="+mn-lt"/>
                          <a:ea typeface="+mn-ea"/>
                          <a:cs typeface="+mn-cs"/>
                        </a:rPr>
                        <a:t>Duplo</a:t>
                      </a:r>
                      <a:r>
                        <a:rPr lang="cy-GB" sz="800" b="0" kern="1200" dirty="0">
                          <a:solidFill>
                            <a:srgbClr val="002060"/>
                          </a:solidFill>
                          <a:latin typeface="+mn-lt"/>
                          <a:ea typeface="+mn-ea"/>
                          <a:cs typeface="+mn-cs"/>
                        </a:rPr>
                        <a:t>, cyllell, llwy, fforc.
Defnyddio teclynnau, deunyddiau ac offer syml yn ddiogel i adeiladu a </a:t>
                      </a:r>
                      <a:r>
                        <a:rPr lang="cy-GB" sz="800" b="0" kern="1200" dirty="0" err="1">
                          <a:solidFill>
                            <a:srgbClr val="002060"/>
                          </a:solidFill>
                          <a:latin typeface="+mn-lt"/>
                          <a:ea typeface="+mn-ea"/>
                          <a:cs typeface="+mn-cs"/>
                        </a:rPr>
                        <a:t>dadadeiladu</a:t>
                      </a:r>
                      <a:r>
                        <a:rPr lang="cy-GB" sz="800" b="0" kern="1200" dirty="0">
                          <a:solidFill>
                            <a:srgbClr val="002060"/>
                          </a:solidFill>
                          <a:latin typeface="+mn-lt"/>
                          <a:ea typeface="+mn-ea"/>
                          <a:cs typeface="+mn-cs"/>
                        </a:rPr>
                        <a:t> (e.e., papur, cerdyn, ffabrig, pren a bwyd)
Gallu defnyddio, mesur a marcio allan
Disgrifio a didoli deunyddiau amrediad yn ôl eu priodweddau e.e., blewog medal, caled llyfn, hyblyg, anhyblyg ac ati. 
Dechrau trafod pam y defnyddir deunyddiau ar gyfer rhai mathau o gynhyrchion e.e., pam mae gwesty trychfilod wedi'i wneud o bren. 
Gallu dilyn gweithdrefnau syml er mwyn diogelwch a hylendid.</a:t>
                      </a: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b="0" kern="1200">
                          <a:solidFill>
                            <a:srgbClr val="002060"/>
                          </a:solidFill>
                          <a:latin typeface="+mn-lt"/>
                          <a:ea typeface="+mn-ea"/>
                          <a:cs typeface="+mn-cs"/>
                        </a:rPr>
                        <a:t>Gwybod bod gan wahanol ddeunyddiau briodweddau gwahanol sy'n effeithio ar eu defnydd.
Gwybod ffynhonnell rhai deunyddiau cyffredin (ee plastigau o olew crai, metelau o'r ddaear (mwynnau))
Gwybod bod modd ailgylchu rhai deunyddiau.</a:t>
                      </a:r>
                    </a:p>
                    <a:p>
                      <a:pPr marL="0" indent="0">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Gallu dylunio a gwneud prototeipiau cywirdeb isel gan ddefnyddio deunyddiau syml (e.e., papur, cardfwrdd, ewynfwrdd)
Gallu mesur a marcio gyda chywirdeb a manylder.
I gydosod, ymuno a chyfuno deunyddiau â chywirdeb cynyddol.
Archwilio, disgrifio a didoli priodweddau deunyddiau yn ôl math e.e., pren, plastig, metel, gwydr ac eiddo e.e., hydraidd, anfetel, dargludol ac ati ac egluro beth mae'r rhain yn ei olygu.</a:t>
                      </a:r>
                      <a:endParaRPr lang="cy-GB" sz="800" b="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kern="1200" dirty="0">
                          <a:solidFill>
                            <a:srgbClr val="002060"/>
                          </a:solidFill>
                          <a:latin typeface="+mn-lt"/>
                          <a:ea typeface="+mn-ea"/>
                          <a:cs typeface="+mn-cs"/>
                        </a:rPr>
                        <a:t>Gwybod pam rydyn ni'n ailgylchu ac yn ailddefnyddio rhai deunyddiau</a:t>
                      </a: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0" indent="0">
                        <a:buFont typeface="Arial" panose="020B0604020202020204" pitchFamily="34" charset="0"/>
                        <a:buNone/>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dirty="0">
                          <a:solidFill>
                            <a:srgbClr val="002060"/>
                          </a:solidFill>
                          <a:latin typeface="+mn-lt"/>
                          <a:ea typeface="+mn-ea"/>
                          <a:cs typeface="+mn-cs"/>
                        </a:rPr>
                        <a:t>Gallaf ddeall ac egluro priodweddau, defnyddiau cynhyrchu ac effeithiau'r deunyddiau a ddefnyddiaf (e.e., olew crai/plastig/datgoedwigo) o ystod o ddeunyddiau ar yr amgylchedd.
I fesur a marcio gyda chywirdeb a manylder.
Gallaf gyfuno a dethol deunyddiau yn effeithiol yn seiliedig ar eu priodweddau ar gyfer defnydd neu swyddogaeth benodol a gwella effeithiolrwydd.
Gallaf ddylunio a gwneud prototeipiau cywirdeb isel gyda mwy o gywirdeb a manylder.
Gallaf roi gorffeniad penodol i'm dyluniad </a:t>
                      </a: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Gwybod bod deunyddiau gwahanol yn cael effaith wahanol ar yr amgylchedd (e.e., ôl troed carbon, coedwigaeth gynaliadwy, symbolau ailgylchu)</a:t>
                      </a: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defTabSz="914400">
                        <a:buFont typeface="Arial" panose="020B0604020202020204" pitchFamily="34" charset="0"/>
                        <a:buChar char="•"/>
                        <a:tabLst/>
                        <a:defRPr/>
                      </a:pPr>
                      <a:endParaRPr lang="cy-GB" sz="800">
                        <a:solidFill>
                          <a:srgbClr val="002060"/>
                        </a:solidFill>
                      </a:endParaRPr>
                    </a:p>
                    <a:p>
                      <a:pPr marL="0" marR="0" lvl="0" indent="0" algn="l" rtl="0" eaLnBrk="1" fontAlgn="auto" latinLnBrk="0" hangingPunct="1">
                        <a:lnSpc>
                          <a:spcPct val="100000"/>
                        </a:lnSpc>
                        <a:spcBef>
                          <a:spcPts val="0"/>
                        </a:spcBef>
                        <a:spcAft>
                          <a:spcPts val="0"/>
                        </a:spcAft>
                        <a:buClrTx/>
                        <a:buSzTx/>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Defnyddio fy sgiliau gwneud a gwybodaeth am ddeunyddiau i gynhyrchu canlyniadau neu brototeipiau pwrpasol o ansawdd uchel a phwrpasol.
Gallaf greu prototeipiau cywirdeb isel/uchel gyda manylder cynyddol.
Gallaf ddefnyddio ystod o ddeunyddiau ac offer i lunio gyda chywirdeb cynyddol.
Gallaf ddewis o ystod o dechnegau gorffen i wella gwydnwch ac estheteg fy nyluniad.</a:t>
                      </a:r>
                      <a:endParaRPr lang="cy-GB" sz="80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b="0">
                        <a:solidFill>
                          <a:srgbClr val="002060"/>
                        </a:solidFill>
                      </a:endParaRPr>
                    </a:p>
                    <a:p>
                      <a:pPr marL="0" indent="0">
                        <a:buFont typeface="Arial" panose="020B0604020202020204" pitchFamily="34" charset="0"/>
                        <a:buNone/>
                      </a:pPr>
                      <a:endParaRPr lang="cy-GB" sz="800" b="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Gwybod sut i asesu effaith amgylcheddol y deunyddiau a ddefnyddir (e.e., ôl troed carbon, coedwigaeth gynaliadwy, symbolau ailgylchu).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0"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0"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b="0"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Sgiliau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Gallaf ddewis a chyfiawnhau'r prototeip cywirdeb isel neu uchel mwyaf priodol.
Gallaf greu prototeipiau cywirdeb isel/uchel gyda manylder a chywirdeb.
Gallaf ddefnyddio prototeipiau cywirdeb isel/uchel i gyfiawnhau fy nyluniad.
Gallaf ddefnyddio ystod eang o offer a deunyddiau priodol i lunio gyda chywirdeb a manylder.
Gallaf gymhwyso ystod o dechnegau gorffen i wella gwydnwch ac estheteg fy nyluniad</a:t>
                      </a:r>
                      <a:endParaRPr lang="cy-GB" sz="800" b="0" kern="1200" dirty="0">
                        <a:solidFill>
                          <a:srgbClr val="002060"/>
                        </a:solidFill>
                        <a:latin typeface="+mn-lt"/>
                        <a:ea typeface="+mn-ea"/>
                        <a:cs typeface="+mn-cs"/>
                      </a:endParaRPr>
                    </a:p>
                  </a:txBody>
                  <a:tcPr>
                    <a:solidFill>
                      <a:srgbClr val="EBF1E9"/>
                    </a:solidFill>
                  </a:tcPr>
                </a:tc>
                <a:extLst>
                  <a:ext uri="{0D108BD9-81ED-4DB2-BD59-A6C34878D82A}">
                    <a16:rowId xmlns:a16="http://schemas.microsoft.com/office/drawing/2014/main" val="1235794680"/>
                  </a:ext>
                </a:extLst>
              </a:tr>
              <a:tr h="5510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0" indent="0">
                        <a:buFont typeface="Arial" panose="020B0604020202020204" pitchFamily="34" charset="0"/>
                        <a:buNone/>
                      </a:pPr>
                      <a:r>
                        <a:rPr lang="cy-GB" sz="800">
                          <a:solidFill>
                            <a:srgbClr val="002060"/>
                          </a:solidFill>
                        </a:rPr>
                        <a:t>Sylwi beth sy'n digwydd i wahanol ddeunyddiau mewn gwahanol amgylcheddau, e.e., pan fydd cardbord yn erbyn plastig yn mynd yn wlyb.
</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Gwneud a gwerthu cynnyrch e.e., ar gyfer ffair haf / codi arian / pobi
Ymweliad â Becws</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Defnyddio offer yn ddiogel i greu cynnyrch ar gyfer digwyddiad Menter.
Ymweld â diwydiant lleol (e.e., deliwr ceir / canolfan wasanaeth)</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Defnyddio argraffydd 3D [dolen i brosiect menter]</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Ymweliad Diwydiant - Gweithgynhyrchu - deunyddiau a ddefnyddir mewn ffyrdd arloesol/pam mae'r deunyddiau hyn wedi'u defnyddio? Er enghraifft, ffatri.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Profiad gwaith, cais bywyd go iawn er enghraifft, y cyd-destun lleol o bosibl fyddai Gwaith Dur Port Talbot.</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1071563">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pPr algn="l" fontAlgn="t"/>
                      <a:r>
                        <a:rPr lang="cy-GB" sz="800" kern="1200">
                          <a:solidFill>
                            <a:srgbClr val="002060"/>
                          </a:solidFill>
                          <a:latin typeface="+mn-lt"/>
                          <a:ea typeface="+mn-ea"/>
                          <a:cs typeface="+mn-cs"/>
                        </a:rPr>
                        <a:t>Diogel, torri, dal, siâp, cymysgu, lledaenu, arllwys, caled, meddal, blewog, llyfn. 
</a:t>
                      </a:r>
                    </a:p>
                    <a:p>
                      <a:pPr algn="l" fontAlgn="t"/>
                      <a:r>
                        <a:rPr lang="cy-GB" sz="800" kern="1200">
                          <a:solidFill>
                            <a:srgbClr val="002060"/>
                          </a:solidFill>
                          <a:latin typeface="+mn-lt"/>
                          <a:ea typeface="+mn-ea"/>
                          <a:cs typeface="+mn-cs"/>
                        </a:rPr>
                        <a:t>Enwi offer a deunyddiau yn union er enghraifft, siswrn.
</a:t>
                      </a:r>
                    </a:p>
                    <a:p>
                      <a:pPr algn="l" fontAlgn="t"/>
                      <a:r>
                        <a:rPr lang="cy-GB" sz="800" kern="1200">
                          <a:solidFill>
                            <a:srgbClr val="002060"/>
                          </a:solidFill>
                          <a:latin typeface="+mn-lt"/>
                          <a:ea typeface="+mn-ea"/>
                          <a:cs typeface="+mn-cs"/>
                        </a:rPr>
                        <a:t>Dylunio</a:t>
                      </a:r>
                      <a:endParaRPr lang="cy-GB" sz="800" kern="1200" dirty="0">
                        <a:solidFill>
                          <a:srgbClr val="002060"/>
                        </a:solidFill>
                        <a:latin typeface="+mn-lt"/>
                        <a:ea typeface="+mn-ea"/>
                        <a:cs typeface="+mn-cs"/>
                      </a:endParaRPr>
                    </a:p>
                  </a:txBody>
                  <a:tcPr marL="9525" marR="9525" marT="9525" marB="0">
                    <a:solidFill>
                      <a:srgbClr val="EBF1E9"/>
                    </a:solidFill>
                  </a:tcPr>
                </a:tc>
                <a:tc gridSpan="2">
                  <a:txBody>
                    <a:bodyPr/>
                    <a:lstStyle/>
                    <a:p>
                      <a:r>
                        <a:rPr lang="cy-GB" sz="800">
                          <a:solidFill>
                            <a:srgbClr val="002060"/>
                          </a:solidFill>
                        </a:rPr>
                        <a:t>mesur, chwisgo, curo, rholio, pwyso
</a:t>
                      </a:r>
                    </a:p>
                    <a:p>
                      <a:r>
                        <a:rPr lang="cy-GB" sz="800">
                          <a:solidFill>
                            <a:srgbClr val="002060"/>
                          </a:solidFill>
                        </a:rPr>
                        <a:t>Hydraidd, anhydraidd, hyblyg, anhyblyg, dargludol, priodweddau, deunyddiau, pwrpas, ffwythiant, metel, gwydr, pren, naturiol, wedi'i wneud gan ddyn</a:t>
                      </a:r>
                    </a:p>
                    <a:p>
                      <a:endParaRPr lang="cy-GB" sz="800" noProof="0">
                        <a:solidFill>
                          <a:srgbClr val="002060"/>
                        </a:solidFill>
                      </a:endParaRPr>
                    </a:p>
                    <a:p>
                      <a:r>
                        <a:rPr lang="cy-GB" sz="800" noProof="0">
                          <a:solidFill>
                            <a:srgbClr val="002060"/>
                          </a:solidFill>
                        </a:rPr>
                        <a:t>Briff Dylunio, realistig, prototeip
</a:t>
                      </a:r>
                      <a:endParaRPr lang="cy-GB" sz="800" noProof="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Parhau i ddatblygu geirfa sy'n gysylltiedig â sgiliau DaTh cynyddol soffistigedig. Enwi offer a deunyddiau  yn gywir er enghraifft, pen Phillips, pen gwastad. 
</a:t>
                      </a:r>
                    </a:p>
                    <a:p>
                      <a:r>
                        <a:rPr lang="cy-GB" sz="800">
                          <a:solidFill>
                            <a:srgbClr val="002060"/>
                          </a:solidFill>
                        </a:rPr>
                        <a:t>Cynnig dylunio, ewynfwrdd, cywirdeb isel, CAD</a:t>
                      </a:r>
                      <a:endParaRPr lang="cy-GB" sz="800" dirty="0">
                        <a:solidFill>
                          <a:srgbClr val="002060"/>
                        </a:solidFill>
                      </a:endParaRPr>
                    </a:p>
                  </a:txBody>
                  <a:tcPr>
                    <a:solidFill>
                      <a:srgbClr val="EBF1E9"/>
                    </a:solidFill>
                  </a:tcPr>
                </a:tc>
                <a:tc>
                  <a:txBody>
                    <a:bodyPr/>
                    <a:lstStyle/>
                    <a:p>
                      <a:r>
                        <a:rPr lang="cy-GB" sz="800">
                          <a:solidFill>
                            <a:srgbClr val="002060"/>
                          </a:solidFill>
                        </a:rPr>
                        <a:t>Parhau i ddatblygu geirfa sy'n gysylltiedig â DaTh
</a:t>
                      </a:r>
                    </a:p>
                    <a:p>
                      <a:endParaRPr lang="cy-GB" sz="800">
                        <a:solidFill>
                          <a:srgbClr val="002060"/>
                        </a:solidFill>
                      </a:endParaRPr>
                    </a:p>
                    <a:p>
                      <a:endParaRPr lang="cy-GB" sz="800">
                        <a:solidFill>
                          <a:srgbClr val="002060"/>
                        </a:solidFill>
                      </a:endParaRPr>
                    </a:p>
                    <a:p>
                      <a:r>
                        <a:rPr lang="cy-GB" sz="800">
                          <a:solidFill>
                            <a:srgbClr val="002060"/>
                          </a:solidFill>
                        </a:rPr>
                        <a:t>Cywirdeb uchel, torri i ffwrdd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279948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1649305051"/>
              </p:ext>
            </p:extLst>
          </p:nvPr>
        </p:nvGraphicFramePr>
        <p:xfrm>
          <a:off x="1" y="0"/>
          <a:ext cx="12191999" cy="7455390"/>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1838325">
                  <a:extLst>
                    <a:ext uri="{9D8B030D-6E8A-4147-A177-3AD203B41FA5}">
                      <a16:colId xmlns:a16="http://schemas.microsoft.com/office/drawing/2014/main" val="1783919398"/>
                    </a:ext>
                  </a:extLst>
                </a:gridCol>
                <a:gridCol w="2057401">
                  <a:extLst>
                    <a:ext uri="{9D8B030D-6E8A-4147-A177-3AD203B41FA5}">
                      <a16:colId xmlns:a16="http://schemas.microsoft.com/office/drawing/2014/main" val="379330648"/>
                    </a:ext>
                  </a:extLst>
                </a:gridCol>
                <a:gridCol w="2238374">
                  <a:extLst>
                    <a:ext uri="{9D8B030D-6E8A-4147-A177-3AD203B41FA5}">
                      <a16:colId xmlns:a16="http://schemas.microsoft.com/office/drawing/2014/main" val="2117361135"/>
                    </a:ext>
                  </a:extLst>
                </a:gridCol>
                <a:gridCol w="2581275">
                  <a:extLst>
                    <a:ext uri="{9D8B030D-6E8A-4147-A177-3AD203B41FA5}">
                      <a16:colId xmlns:a16="http://schemas.microsoft.com/office/drawing/2014/main" val="3005880290"/>
                    </a:ext>
                  </a:extLst>
                </a:gridCol>
                <a:gridCol w="2495550">
                  <a:extLst>
                    <a:ext uri="{9D8B030D-6E8A-4147-A177-3AD203B41FA5}">
                      <a16:colId xmlns:a16="http://schemas.microsoft.com/office/drawing/2014/main" val="2228165275"/>
                    </a:ext>
                  </a:extLst>
                </a:gridCol>
              </a:tblGrid>
              <a:tr h="503269">
                <a:tc gridSpan="3">
                  <a:txBody>
                    <a:bodyPr/>
                    <a:lstStyle/>
                    <a:p>
                      <a:pPr algn="ctr"/>
                      <a:r>
                        <a:rPr lang="cy-GB" sz="1800" noProof="0" dirty="0"/>
                        <a:t>Y Byd o’n Cwmpas </a:t>
                      </a:r>
                    </a:p>
                    <a:p>
                      <a:pPr algn="ctr"/>
                      <a:r>
                        <a:rPr lang="cy-GB" sz="1800" noProof="0" dirty="0"/>
                        <a:t>Yr hyn sy’n bwysig 3</a:t>
                      </a:r>
                      <a:endParaRPr lang="cy-GB" sz="1800" noProof="0" dirty="0">
                        <a:solidFill>
                          <a:schemeClr val="tx1"/>
                        </a:solidFill>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3">
                  <a:txBody>
                    <a:bodyPr/>
                    <a:lstStyle/>
                    <a:p>
                      <a:pPr algn="ctr"/>
                      <a:r>
                        <a:rPr lang="cy-GB" sz="2400" noProof="0" dirty="0">
                          <a:solidFill>
                            <a:schemeClr val="tx1"/>
                          </a:solidFill>
                        </a:rPr>
                        <a:t>Pethau Byw
</a:t>
                      </a: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526584">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adnabod bod planhigion ac anifeiliaid yn bethau byw sy’n tyfu.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nodi, dilyn a dechrau creu dilyniannau a phatrymau mewn gweithgareddau pob-dydd.</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adnabod y gall yr hyn a wnaf, a’r pethau a ddefnyddiaf, gael effaith ar fy amgylchedd ac ar bethau byw.</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archwilio’r berthynas rhwng pethau byw, eu cynefinoedd a’u cylchoedd bywyd.</a:t>
                      </a:r>
                      <a:endParaRPr lang="cy-GB" sz="900" b="1" kern="1200" dirty="0">
                        <a:solidFill>
                          <a:schemeClr val="tx1"/>
                        </a:solidFill>
                        <a:latin typeface="+mn-lt"/>
                        <a:ea typeface="+mn-ea"/>
                        <a:cs typeface="+mn-cs"/>
                      </a:endParaRPr>
                    </a:p>
                  </a:txBody>
                  <a:tcPr>
                    <a:solidFill>
                      <a:srgbClr val="C5E0B4"/>
                    </a:solidFill>
                  </a:tcPr>
                </a:tc>
                <a:tc>
                  <a:txBody>
                    <a:bodyPr/>
                    <a:lstStyle/>
                    <a:p>
                      <a:pPr lvl="0"/>
                      <a:r>
                        <a:rPr lang="cy-GB" sz="900" b="1" kern="1200">
                          <a:solidFill>
                            <a:schemeClr val="tx1"/>
                          </a:solidFill>
                          <a:latin typeface="+mn-lt"/>
                          <a:ea typeface="+mn-ea"/>
                          <a:cs typeface="+mn-cs"/>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disgrifio nodweddion organebau ac adnabod sut mae’r nodweddion hyn yn galluogi’r organebau i fyw, tyfu ac atgenhedlu er mwyn gallu goroesi yn eu hamglychedd.</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esbonio’r rôl gwahanol organau a systemau sy’n galluogi i blanhigion ac anifeiliaid fyw a thyfu.</a:t>
                      </a:r>
                      <a:endParaRPr lang="cy-GB" sz="900" b="1" kern="1200" dirty="0">
                        <a:solidFill>
                          <a:schemeClr val="tx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disgrifio lefelau trefniadaeth celloedd, a sut mae celloedd yn cyflawni prosesau biolegol sy’n sicrhau bod organebau’n datblygu a goroesi.</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kern="1200">
                          <a:solidFill>
                            <a:schemeClr val="tx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esbonio sut mae prosesau biolegol a mecanweithiau rheoli yn galluogi i organebau weithio, datblygu, atgenhedlu a goroesi.</a:t>
                      </a:r>
                      <a:endParaRPr lang="cy-GB" sz="900" b="1" kern="1200" dirty="0">
                        <a:solidFill>
                          <a:schemeClr val="tx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304958">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dirty="0">
                        <a:solidFill>
                          <a:srgbClr val="FF0000"/>
                        </a:solidFill>
                      </a:endParaRPr>
                    </a:p>
                    <a:p>
                      <a:pPr marL="171450" indent="-171450" algn="l" defTabSz="914400" rtl="0" eaLnBrk="1" latinLnBrk="0" hangingPunct="1">
                        <a:buFont typeface="Arial" panose="020B0604020202020204" pitchFamily="34" charset="0"/>
                        <a:buChar char="•"/>
                      </a:pPr>
                      <a:r>
                        <a:rPr lang="cy-GB" sz="800" kern="1200" dirty="0">
                          <a:solidFill>
                            <a:srgbClr val="002060"/>
                          </a:solidFill>
                          <a:latin typeface="+mn-lt"/>
                          <a:ea typeface="+mn-ea"/>
                          <a:cs typeface="+mn-cs"/>
                        </a:rPr>
                        <a:t>Gwybod bod popeth naill ai'n fyw neu’n anfyw a rhai o'r gwahaniaethau rhyngddyn nhw.
Gwybod y gwahaniaeth rhwng pethau nad oedd byth yn fyw a phethau oedd unwaith yn fyw.
Gwybod bod pethau byw yn tyfu (e.e., anifeiliaid o "fabanod", planhigion o "hadau")
Gwybod bod modd grwpio pethau byw gyda'i gilydd gan ddefnyddio nodweddion cyffredin (e.e., planhigion / anifeiliaid, coed / blodau ayyb)</a:t>
                      </a: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buFont typeface="Arial" panose="020B0604020202020204" pitchFamily="34" charset="0"/>
                        <a:buChar char="•"/>
                      </a:pPr>
                      <a:r>
                        <a:rPr lang="cy-GB" sz="800" dirty="0">
                          <a:solidFill>
                            <a:srgbClr val="002060"/>
                          </a:solidFill>
                        </a:rPr>
                        <a:t>Gallu didoli delweddau / gwrthrychau i gategorïau penodol (byw, anfyw, planhigyn, anifail)
Gallu cysylltu "babanod" â fersiwn oedolion o anifeiliaid cyffredin</a:t>
                      </a:r>
                    </a:p>
                  </a:txBody>
                  <a:tcPr>
                    <a:solidFill>
                      <a:srgbClr val="EBF1E9"/>
                    </a:solidFill>
                  </a:tcPr>
                </a:tc>
                <a:tc>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r>
                        <a:rPr lang="cy-GB" sz="800" kern="1200">
                          <a:solidFill>
                            <a:srgbClr val="002060"/>
                          </a:solidFill>
                          <a:latin typeface="+mn-lt"/>
                          <a:ea typeface="+mn-ea"/>
                          <a:cs typeface="+mn-cs"/>
                        </a:rPr>
                        <a:t>Gwybod nodweddion pethau byw (MRS GREN)</a:t>
                      </a:r>
                    </a:p>
                    <a:p>
                      <a:pPr marL="171450" indent="-171450">
                        <a:buFont typeface="Arial" panose="020B0604020202020204" pitchFamily="34" charset="0"/>
                        <a:buChar char="•"/>
                      </a:pPr>
                      <a:r>
                        <a:rPr lang="cy-GB" sz="800" kern="1200">
                          <a:solidFill>
                            <a:srgbClr val="002060"/>
                          </a:solidFill>
                          <a:latin typeface="+mn-lt"/>
                          <a:ea typeface="+mn-ea"/>
                          <a:cs typeface="+mn-cs"/>
                        </a:rPr>
                        <a:t>Gwybod bod modd grwpio anifeiliaid yn ôl nodweddion tebyg (ee fertebratau / infertebratau)
Gwybod bod gan bob peth byw gylch bywyd, gan gynnwys cynhyrchu epil (atgenhedlu)</a:t>
                      </a:r>
                      <a:endParaRPr lang="cy-GB" sz="800" b="1" kern="1200">
                        <a:solidFill>
                          <a:srgbClr val="002060"/>
                        </a:solidFill>
                        <a:latin typeface="+mn-lt"/>
                        <a:ea typeface="+mn-ea"/>
                        <a:cs typeface="+mn-cs"/>
                      </a:endParaRP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kern="1200">
                        <a:solidFill>
                          <a:srgbClr val="002060"/>
                        </a:solidFill>
                        <a:latin typeface="+mn-lt"/>
                        <a:ea typeface="+mn-ea"/>
                        <a:cs typeface="+mn-cs"/>
                      </a:endParaRPr>
                    </a:p>
                    <a:p>
                      <a:pPr marL="171450" indent="-171450">
                        <a:buFont typeface="Arial" panose="020B0604020202020204" pitchFamily="34" charset="0"/>
                        <a:buChar char="•"/>
                      </a:pPr>
                      <a:r>
                        <a:rPr lang="cy-GB" sz="800" kern="1200">
                          <a:solidFill>
                            <a:srgbClr val="002060"/>
                          </a:solidFill>
                          <a:latin typeface="+mn-lt"/>
                          <a:ea typeface="+mn-ea"/>
                          <a:cs typeface="+mn-cs"/>
                        </a:rPr>
                        <a:t>I ddefnyddio MRS GREN i egluro'r gwahaniaeth rhwng pethau sy'n fyw a ddim yn fyw
Gallu dosbarthu planhigion ac anifeiliaid drwy ddefnyddio allwedd binominal (ee mathau o goeden, infertebratau / fertebratau)</a:t>
                      </a:r>
                      <a:endParaRPr lang="cy-GB" sz="80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beth yw strwythur sylfaenol planhigion ac anifeiliaid gan gynnwys eu horganau mewnol / allanol (ee rhannau o blanhigyn blodeuol, coeden, sgerbwd dynol)
Gwybod lleoliad a swyddogaeth organau a systemau planhigion ac anifeiliaid cyffredin (ee, gwreiddiau, coesyn, dail, blodau, hadau, sgerbwd, esgyrn a enwir, dannedd, organau a systemau a enwir – ee system gylchredol ac anadlu)
Gwybod y rôl mae hormonau'n chwarae mewn twf a datblygiad.
Gwybod strwythur a swyddogaeth y dail
Gwybod y gall anifeiliaid gael eu dosbarthu ymhellach gan nodweddion cyffredin (ee pysgodyn, aderyn, ymlusgiad, amffibiaid, mamal)</a:t>
                      </a:r>
                    </a:p>
                    <a:p>
                      <a:pPr marL="0" indent="0">
                        <a:buFont typeface="Arial" panose="020B0604020202020204" pitchFamily="34" charset="0"/>
                        <a:buNone/>
                      </a:pPr>
                      <a:endParaRPr lang="cy-GB" sz="800"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kern="1200">
                        <a:solidFill>
                          <a:srgbClr val="002060"/>
                        </a:solidFill>
                        <a:latin typeface="+mn-lt"/>
                        <a:ea typeface="+mn-ea"/>
                        <a:cs typeface="+mn-cs"/>
                      </a:endParaRPr>
                    </a:p>
                    <a:p>
                      <a:pPr marL="171450" indent="-171450">
                        <a:buFont typeface="Arial" panose="020B0604020202020204" pitchFamily="34" charset="0"/>
                        <a:buChar char="•"/>
                      </a:pPr>
                      <a:r>
                        <a:rPr lang="cy-GB" sz="800" kern="1200">
                          <a:solidFill>
                            <a:srgbClr val="002060"/>
                          </a:solidFill>
                          <a:latin typeface="+mn-lt"/>
                          <a:ea typeface="+mn-ea"/>
                          <a:cs typeface="+mn-cs"/>
                        </a:rPr>
                        <a:t>Gallu adnabod a datgan swyddogaeth strwythurau cyffredin mewn organebau cyffredin (ee corff dynol, planhigyn blodeuol, infertebratau)
I adeiladu a defnyddio allwedd dosbarthiad I grwpio planhigion ac anifeiliaid</a:t>
                      </a:r>
                      <a:endParaRPr lang="cy-GB" sz="80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p>
                      <a:pPr marL="171450" indent="-171450">
                        <a:buFont typeface="Arial" panose="020B0604020202020204" pitchFamily="34" charset="0"/>
                        <a:buChar char="•"/>
                      </a:pPr>
                      <a:r>
                        <a:rPr lang="cy-GB" sz="800" b="0" dirty="0">
                          <a:solidFill>
                            <a:srgbClr val="002060"/>
                          </a:solidFill>
                        </a:rPr>
                        <a:t>Gwybod bod pethau byw yn cynnwys celloedd biolegol.
Gwybod y gwahaniaeth cellog rhwng planhigion ac anifeiliaid, gan gynnwys rolau celloedd arbenigol (ee gwreiddflewyn, celloedd palisâd, celloedd sylem / ffloem)
Gwybod lleoliad a swyddogaeth cydrannau cellog mewnol (ee cnewyllyn, wal cell, pilen cell, cytoplasm, cloroplastau, mitocondria)
Gwybod sut mae strwythur cell dail yn caniatáu i blanhigion adeiladu eu maeth trwy broses o'r enw ffotosynthesis. (gan gynnwys trylediad ac osmosis, ffactorau cyfyngu)
Gwybod mai adwaith cemegol cellog yw resbiradaeth lle mae egni'n cael ei ryddhau.</a:t>
                      </a: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0" indent="0">
                        <a:buFont typeface="Arial" panose="020B0604020202020204" pitchFamily="34" charset="0"/>
                        <a:buNone/>
                      </a:pPr>
                      <a:endParaRPr lang="cy-GB" sz="800" b="1" dirty="0">
                        <a:solidFill>
                          <a:srgbClr val="002060"/>
                        </a:solidFill>
                      </a:endParaRPr>
                    </a:p>
                    <a:p>
                      <a:pPr marL="171450" indent="-171450">
                        <a:buFont typeface="Arial" panose="020B0604020202020204" pitchFamily="34" charset="0"/>
                        <a:buChar char="•"/>
                      </a:pPr>
                      <a:r>
                        <a:rPr lang="cy-GB" sz="800" b="0" dirty="0">
                          <a:solidFill>
                            <a:srgbClr val="002060"/>
                          </a:solidFill>
                        </a:rPr>
                        <a:t>I adnabod celloedd arbenigol ac i gysylltu eu ffurf â'u swyddogaeth.
I allu cymharu a chyferbynnu ffurf a swyddogaeth celloedd planhigion ac anifeiliaid, gan gynnwys enghreifftiau a all ddisgyn i ddosbarthiadau ansicr (ee </a:t>
                      </a:r>
                      <a:r>
                        <a:rPr lang="cy-GB" sz="800" b="0" dirty="0" err="1">
                          <a:solidFill>
                            <a:srgbClr val="002060"/>
                          </a:solidFill>
                        </a:rPr>
                        <a:t>Ewglena</a:t>
                      </a:r>
                      <a:r>
                        <a:rPr lang="cy-GB" sz="800" b="0" dirty="0">
                          <a:solidFill>
                            <a:srgbClr val="002060"/>
                          </a:solidFill>
                        </a:rPr>
                        <a:t>)
Llunio hafaliad gair a symbol cemegol ar gyfer resbiradaeth gellog.
I ddefnyddio microsgop golau</a:t>
                      </a:r>
                      <a:endParaRPr lang="cy-GB" sz="800" b="1"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Deall rôl ensymau mewn prosesau biolegol
Deall sut mae corff yn cynnal yr amodau mewnol delfrydol (ee homeostasis, swyddogaeth yr aren, ysgarthu)
Deall rôl a strwythur y system nerfol
Gwybod sut mae planhigion ac anifeiliaid yn ymateb i ysgogiadau allanol (ee ffototropedd, grafitropiaeth, ymgymhwysiad y llygad)</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0">
                        <a:solidFill>
                          <a:srgbClr val="002060"/>
                        </a:solidFill>
                      </a:endParaRPr>
                    </a:p>
                    <a:p>
                      <a:pPr marL="0" indent="0">
                        <a:buFont typeface="Arial" panose="020B0604020202020204" pitchFamily="34" charset="0"/>
                        <a:buNone/>
                      </a:pPr>
                      <a:endParaRPr lang="cy-GB" sz="800" b="0">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I ymchwilio i'r amodau gorau posibl ar gyfer ensymau (ee tymheredd, crynodiad, pH)
I ymchwilio i drofannau planhigion (ee disgyrchiant gwraidd a ffototropedd)</a:t>
                      </a:r>
                    </a:p>
                    <a:p>
                      <a:pPr marL="0" indent="0">
                        <a:buFont typeface="Arial" panose="020B0604020202020204" pitchFamily="34" charset="0"/>
                        <a:buNone/>
                      </a:pP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7040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Profi trin planhigion ac anifeiliaid yn ddiogel ac yn addfwyn 
Rhwbio rhisgl
Tyfu hadau a gofalu am blanhigion</a:t>
                      </a:r>
                      <a:endParaRPr lang="cy-GB" sz="800" dirty="0">
                        <a:solidFill>
                          <a:srgbClr val="002060"/>
                        </a:solidFill>
                      </a:endParaRPr>
                    </a:p>
                  </a:txBody>
                  <a:tcPr>
                    <a:solidFill>
                      <a:srgbClr val="C5E0B4"/>
                    </a:solidFill>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Arolwg amgylcheddol (ee trochi pyllau)
Arsylwi ar gylch bywyd (gloÿnnod yn deor, grifft broga, pysgod, pryfed ffon)
Ymweld â phrofiad ymarferol cadwraeth (ee sŵ pettio, Eden)</a:t>
                      </a: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r>
                        <a:rPr lang="cy-GB" sz="800" kern="1200" dirty="0">
                          <a:solidFill>
                            <a:srgbClr val="002060"/>
                          </a:solidFill>
                          <a:latin typeface="+mn-lt"/>
                          <a:ea typeface="+mn-ea"/>
                          <a:cs typeface="+mn-cs"/>
                        </a:rPr>
                        <a:t>Ymweld â fferm leol i arsylwi planhigion sy'n tyfu o dan amodau gwahanol (ee mewn tŷ gwydr)</a:t>
                      </a:r>
                      <a:r>
                        <a:rPr lang="cy-GB" sz="800" kern="1200">
                          <a:solidFill>
                            <a:srgbClr val="002060"/>
                          </a:solidFill>
                          <a:latin typeface="+mn-lt"/>
                          <a:ea typeface="+mn-ea"/>
                          <a:cs typeface="+mn-cs"/>
                        </a:rPr>
                        <a:t>
</a:t>
                      </a: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Ymweld â labordy bioleg prifysgol </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r>
                        <a:rPr lang="cy-GB" sz="800" kern="1200">
                          <a:solidFill>
                            <a:srgbClr val="002060"/>
                          </a:solidFill>
                          <a:latin typeface="+mn-lt"/>
                          <a:ea typeface="+mn-ea"/>
                          <a:cs typeface="+mn-cs"/>
                        </a:rPr>
                        <a:t>Ymgysylltu â busnes biodechnegol lleol (ee defnyddio ensymau, moleciwlau dylunwyr) </a:t>
                      </a:r>
                      <a:endParaRPr lang="cy-GB" sz="800" kern="1200" dirty="0">
                        <a:solidFill>
                          <a:srgbClr val="002060"/>
                        </a:solidFill>
                        <a:latin typeface="+mn-lt"/>
                        <a:ea typeface="+mn-ea"/>
                        <a:cs typeface="+mn-cs"/>
                      </a:endParaRPr>
                    </a:p>
                  </a:txBody>
                  <a:tcPr>
                    <a:solidFill>
                      <a:srgbClr val="C5E0B4"/>
                    </a:solidFill>
                  </a:tcPr>
                </a:tc>
                <a:extLst>
                  <a:ext uri="{0D108BD9-81ED-4DB2-BD59-A6C34878D82A}">
                    <a16:rowId xmlns:a16="http://schemas.microsoft.com/office/drawing/2014/main" val="749163210"/>
                  </a:ext>
                </a:extLst>
              </a:tr>
              <a:tr h="57538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Byw, yn fyw, di-fyw, marw, planhigyn, anifail, babi, epil, ifanc, anifeiliaid cyffredin a'r epil (ee Buwch / llo, dafad / oen)</a:t>
                      </a:r>
                      <a:endParaRPr lang="cy-GB" sz="800" dirty="0">
                        <a:solidFill>
                          <a:srgbClr val="002060"/>
                        </a:solidFill>
                      </a:endParaRPr>
                    </a:p>
                  </a:txBody>
                  <a:tcPr>
                    <a:solidFill>
                      <a:srgbClr val="EBF1E9"/>
                    </a:solidFill>
                  </a:tcPr>
                </a:tc>
                <a:tc>
                  <a:txBody>
                    <a:bodyPr/>
                    <a:lstStyle/>
                    <a:p>
                      <a:r>
                        <a:rPr lang="cy-GB" sz="800">
                          <a:solidFill>
                            <a:srgbClr val="002060"/>
                          </a:solidFill>
                        </a:rPr>
                        <a:t>symud, resbiradaeth, twf, ysgarthu (gwaredu gwastraff), sensitifrwydd, maeth, metamorffosis, Cylch Bywyd, chwiler, Crysalis, </a:t>
                      </a:r>
                      <a:endParaRPr lang="cy-GB" sz="800" dirty="0">
                        <a:solidFill>
                          <a:srgbClr val="002060"/>
                        </a:solidFill>
                      </a:endParaRPr>
                    </a:p>
                  </a:txBody>
                  <a:tcPr>
                    <a:solidFill>
                      <a:srgbClr val="EBF1E9"/>
                    </a:solidFill>
                  </a:tcPr>
                </a:tc>
                <a:tc>
                  <a:txBody>
                    <a:bodyPr/>
                    <a:lstStyle/>
                    <a:p>
                      <a:r>
                        <a:rPr lang="cy-GB" sz="800">
                          <a:solidFill>
                            <a:srgbClr val="002060"/>
                          </a:solidFill>
                        </a:rPr>
                        <a:t>Rhannau a chydrannau planhigion a chorff dynol, dosbarthiad, teyrnas, ffylwm, dosbarth
</a:t>
                      </a:r>
                      <a:endParaRPr lang="cy-GB" sz="800" dirty="0">
                        <a:solidFill>
                          <a:srgbClr val="002060"/>
                        </a:solidFill>
                      </a:endParaRPr>
                    </a:p>
                  </a:txBody>
                  <a:tcPr>
                    <a:solidFill>
                      <a:srgbClr val="EBF1E9"/>
                    </a:solidFill>
                  </a:tcPr>
                </a:tc>
                <a:tc>
                  <a:txBody>
                    <a:bodyPr/>
                    <a:lstStyle/>
                    <a:p>
                      <a:r>
                        <a:rPr lang="cy-GB" sz="800">
                          <a:solidFill>
                            <a:srgbClr val="002060"/>
                          </a:solidFill>
                        </a:rPr>
                        <a:t>Celloedd, cydrannau o gelloedd (gan gynnwys planhigion ac anifail), trylediad, osmosis, resbiradaeth, cydrannau o ficrosgop golau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Enwau ensymau cyffredin, homeostasis, cydrannau arennau, trobwll cyffredin (ffototropedd a </a:t>
                      </a:r>
                      <a:r>
                        <a:rPr lang="cy-GB" sz="800" dirty="0" err="1">
                          <a:solidFill>
                            <a:srgbClr val="002060"/>
                          </a:solidFill>
                        </a:rPr>
                        <a:t>grafitropiaeth</a:t>
                      </a:r>
                      <a:r>
                        <a:rPr lang="cy-GB" sz="800" dirty="0">
                          <a:solidFill>
                            <a:srgbClr val="002060"/>
                          </a:solidFill>
                        </a:rPr>
                        <a:t>)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518919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238119404"/>
              </p:ext>
            </p:extLst>
          </p:nvPr>
        </p:nvGraphicFramePr>
        <p:xfrm>
          <a:off x="1" y="0"/>
          <a:ext cx="12191999" cy="7404509"/>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0326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3</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Ecosystemau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526584">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adnabod bod planhigion ac anifeiliaid yn bethau byw sy’n tyfu.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nodi, dilyn a dechrau creu dilyniannau a phatrymau mewn gweithgareddau pob-dydd.</a:t>
                      </a: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defnyddio fy ngwybodaeth a’m dealltwriaeth i ragfynegi effeithiau fel rhan o’m hymchwiliadau gwyddonol.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adnabod y gall yr hyn a wnaf, a’r pethau a ddefnyddiaf, gael effaith ar fy amgylchedd ac ar bethau byw.</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archwilio’r berthynas rhwng pethau byw, eu cynefinoedd a’u cylchoedd bywyd.</a:t>
                      </a:r>
                      <a:endParaRPr lang="cy-GB" sz="900" b="1" dirty="0">
                        <a:solidFill>
                          <a:schemeClr val="tx1"/>
                        </a:solidFill>
                        <a:latin typeface="+mn-lt"/>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disgriﬁo sut mae pethau byw yn cystadlu am adnoddau penodol ac yn dibynnu ar ei gilydd er mwyn goroesi.</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disgrifio nodweddion organebau ac adnabod sut mae’r nodweddion hyn yn galluogi’r organebau i fyw, tyfu ac atgenhedlu er mwyn gallu goroesi yn eu hamglychedd.</a:t>
                      </a:r>
                      <a:endParaRPr lang="cy-GB" sz="900" b="1" dirty="0">
                        <a:solidFill>
                          <a:schemeClr val="tx1"/>
                        </a:solidFill>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a:solidFill>
                            <a:schemeClr val="tx1"/>
                          </a:solidFill>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disgrifio cyd-ddibyniaeth organebau mewn ecosystemau ac esbonio sut mae hyn yn effeithio ar eu siawns o oroesi.</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esbonio sut y gall atgenhedlu, mwtaniadau a’r amgylchedd arwain at amrywiad ac addasiadau o fewn organebau a all effeithio ar eu siawns o oroesi.</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esbonio sut mae amrywiad organebau o fewn amgylchedd cyfnewidiol yn arwain at ddethol naturiol, sy’n ei dro yn llywio esblygiad.</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3144061">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dirty="0">
                        <a:solidFill>
                          <a:srgbClr val="FF0000"/>
                        </a:solidFill>
                      </a:endParaRPr>
                    </a:p>
                    <a:p>
                      <a:pPr marL="171450" indent="-171450" algn="l" defTabSz="914400" rtl="0" eaLnBrk="1" latinLnBrk="0" hangingPunct="1">
                        <a:buFont typeface="Arial" panose="020B0604020202020204" pitchFamily="34" charset="0"/>
                        <a:buChar char="•"/>
                      </a:pPr>
                      <a:r>
                        <a:rPr lang="cy-GB" sz="800" kern="1200" dirty="0">
                          <a:solidFill>
                            <a:srgbClr val="002060"/>
                          </a:solidFill>
                          <a:latin typeface="+mn-lt"/>
                          <a:ea typeface="+mn-ea"/>
                          <a:cs typeface="+mn-cs"/>
                        </a:rPr>
                        <a:t>Gwybod lle mae rhai planhigion ac anifeiliaid yn byw (ee coedwigoedd, cefnforoedd, anialwch, mannau poeth ac oer, dinasoedd, trefi ayyb)
Gwybod bod angen gwahanol fathau o fwyd ar anifeiliaid gwahanol (e.e., gwartheg – glaswellt, cathod – "cig")
Bod ag ymwybyddiaeth o'r fro y maen nhw'n byw ynddi / mynd i'r ysgol
Bod ag ymwybyddiaeth bod gan wahanol lefydd "gyflyrau" gwahanol (e.e., gwres, golau, glaw, eira, dŵr ac ati)</a:t>
                      </a: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buFont typeface="Arial" panose="020B0604020202020204" pitchFamily="34" charset="0"/>
                        <a:buChar char="•"/>
                      </a:pPr>
                      <a:r>
                        <a:rPr lang="cy-GB" sz="800" dirty="0">
                          <a:solidFill>
                            <a:srgbClr val="002060"/>
                          </a:solidFill>
                        </a:rPr>
                        <a:t>Awgrymu ffyrdd y </a:t>
                      </a:r>
                      <a:r>
                        <a:rPr lang="cy-GB" sz="800" dirty="0" err="1">
                          <a:solidFill>
                            <a:srgbClr val="002060"/>
                          </a:solidFill>
                        </a:rPr>
                        <a:t>gallant</a:t>
                      </a:r>
                      <a:r>
                        <a:rPr lang="cy-GB" sz="800" dirty="0">
                          <a:solidFill>
                            <a:srgbClr val="002060"/>
                          </a:solidFill>
                        </a:rPr>
                        <a:t> ofalu am eu hamgylchedd lleol (glân a thaclus)</a:t>
                      </a:r>
                      <a:br>
                        <a:rPr lang="cy-GB" sz="800" dirty="0">
                          <a:solidFill>
                            <a:srgbClr val="002060"/>
                          </a:solidFill>
                        </a:rPr>
                      </a:br>
                      <a:endParaRPr lang="cy-GB" sz="800" dirty="0">
                        <a:solidFill>
                          <a:srgbClr val="002060"/>
                        </a:solidFill>
                      </a:endParaRP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r>
                        <a:rPr lang="cy-GB" sz="800" kern="1200">
                          <a:solidFill>
                            <a:srgbClr val="002060"/>
                          </a:solidFill>
                          <a:latin typeface="+mn-lt"/>
                          <a:ea typeface="+mn-ea"/>
                          <a:cs typeface="+mn-cs"/>
                        </a:rPr>
                        <a:t>Deall bod planhigion ac anifeiliaid i gyd angen rhai amodau er mwyn goroesi a ffynnu (bwyd, dŵr, tymheredd, golau'r haul)
Deall mai ecosystem yw enw ar gymuned o anifeiliaid, planhigion a micro-organebau ynghyd â'u cynefin. 
Sut gall bodau dynol gael effaith ar ecosystem. (e.e., plastig yn y cefnfor, datgoedwigo, llosgi tanwydd ffosil, trefoli)</a:t>
                      </a: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Gallu dehongli ac adeiladu cadwyn fwyd ar gyfer cynefin penodol
Gallu dosbarthu planhigion gan ddefnyddio allwedd binominal
Datgan yr effaith y mae gweithgaredd dynol yn ei gael ar amgylchedd (e.e., microblastig, datgoedwigo, newid hinsawdd)</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bod ecosystemau yn cysylltu ar draws y byd. 
Sut mae pethau byw yn goroesi ac yn dibynnu ar ei gilydd 
Gwybod y gall cadwyni bwyd unigol gysylltu i ffurfio gweoedd bwyd
Sut mae anifeiliaid a phlanhigion yn dod yn addas i'w hamgylchedd (addasiadau)
Gwybod rhai o'r ffyrdd y gall bodau dynol leihau eu heffaith ar yr amgylchedd (ee ailgylchu, lleihau olion traed carbon, defnyddio "ynni gwyrdd".</a:t>
                      </a:r>
                    </a:p>
                    <a:p>
                      <a:pPr marL="171450" indent="-171450">
                        <a:buFont typeface="Arial" panose="020B0604020202020204" pitchFamily="34" charset="0"/>
                        <a:buChar char="•"/>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0" indent="0">
                        <a:buFont typeface="Arial" panose="020B0604020202020204" pitchFamily="34" charset="0"/>
                        <a:buNone/>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r>
                        <a:rPr lang="cy-GB" sz="800" kern="1200" dirty="0">
                          <a:solidFill>
                            <a:srgbClr val="002060"/>
                          </a:solidFill>
                          <a:latin typeface="+mn-lt"/>
                          <a:ea typeface="+mn-ea"/>
                          <a:cs typeface="+mn-cs"/>
                        </a:rPr>
                        <a:t>Dehongli ac adeiladu cadwyni bwydydd a gweoedd bwyd.
Defnyddio gweoedd bwyd i esbonio sut mae anifeiliaid mewn ecosystem yn dibynnu ar ei gilydd
Cysylltu nodweddion planhigyn neu anifail i'w gynefin (ee addasiadau)
Cymryd rhan mewn ailgylchu yn yr ysgol/gartref</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bod cadwyni bwydydd a gweoedd bwyd yn dangos llif egni mewn ecosystem
Deall sut mae planhigion ac anifeiliaid yn cael eu haddasu i aros yn iach yn eu cynefin.
Deall y berthynas rhwng ysglyfaethwyr ac ysglyfaeth mewn ecosystem
Gwybod amrywiaeth o ffyrdd y gall gweithgareddau bodau dynol effeithio ar ecosystem (e.e., datgoedwigo, mwyngloddio, ffermio dwys, addasu genetig, llosgi tanwydd ffosil)</a:t>
                      </a:r>
                    </a:p>
                    <a:p>
                      <a:pPr marL="171450" indent="-171450">
                        <a:buFont typeface="Arial" panose="020B0604020202020204" pitchFamily="34" charset="0"/>
                        <a:buChar char="•"/>
                      </a:pPr>
                      <a:endParaRPr lang="cy-GB" sz="800">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b="1">
                        <a:solidFill>
                          <a:srgbClr val="002060"/>
                        </a:solidFill>
                      </a:endParaRPr>
                    </a:p>
                    <a:p>
                      <a:pPr marL="171450" indent="-171450">
                        <a:buFont typeface="Arial" panose="020B0604020202020204" pitchFamily="34" charset="0"/>
                        <a:buChar char="•"/>
                      </a:pPr>
                      <a:r>
                        <a:rPr lang="cy-GB" sz="800" b="0">
                          <a:solidFill>
                            <a:srgbClr val="002060"/>
                          </a:solidFill>
                        </a:rPr>
                        <a:t>Dehongli ac adeiladu pyramid niferoedd / pyramid biomas
Esbonio yr effaith ar ecosystem pan fydd rhifau ysglyfaeth / ysglyfaethwr yn newid 
Esbonio sut mae planhigyn neu anifail penodol yn cael ei addasu i'w cynefin.</a:t>
                      </a:r>
                      <a:endParaRPr lang="cy-GB" sz="800" b="0"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a:solidFill>
                            <a:srgbClr val="FF0000"/>
                          </a:solidFill>
                        </a:rPr>
                        <a:t>MAE HYN I GYD YN YMWNEUD AG ESBONIO a CHYSYLLTU</a:t>
                      </a:r>
                      <a:endParaRPr lang="cy-GB" sz="800">
                        <a:solidFill>
                          <a:srgbClr val="002060"/>
                        </a:solidFill>
                      </a:endParaRPr>
                    </a:p>
                    <a:p>
                      <a:endParaRPr lang="cy-GB" sz="800">
                        <a:solidFill>
                          <a:srgbClr val="002060"/>
                        </a:solidFill>
                      </a:endParaRPr>
                    </a:p>
                    <a:p>
                      <a:pPr marL="171450" indent="-171450">
                        <a:buFont typeface="Arial" panose="020B0604020202020204" pitchFamily="34" charset="0"/>
                        <a:buChar char="•"/>
                      </a:pPr>
                      <a:r>
                        <a:rPr lang="cy-GB" sz="800">
                          <a:solidFill>
                            <a:srgbClr val="002060"/>
                          </a:solidFill>
                        </a:rPr>
                        <a:t>Deall sut mae biomas yn cael ei drosglwyddo drwy gydol ecosystem
Deall a defnyddio'r term "lefelau troffig" i ddisgrifio cydrannau cadwyn fwyd / gwe
Gwybod y gellir defnyddio dangosydd a rhywogaethau "estron" i asesu "iechyd" ecosystem
Gwybod amrywiaeth o ffyrdd y mae bodau dynol yn gofalu am ac yn rheoli ecosystem (e.e., ailgyflwyno rhywogaethau, gwarchodfeydd natur)
</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Defnyddio cwadrad i samplo ecosystem
Cyfrifo'r effeithlonrwydd ynni mewn cadwyn fwyd benodol</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9838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Profi trin planhigion ac anifeiliaid yn ddiogel ac yn addfwyn 
Ymweliad â milfeddygon, ffermydd , canolfan arddio, "taith gerdded natur" leol
Cynnal arolwg o sbwriel yn yr ysgol / gartref</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Ymgysylltu ag "Ysgolion Coedwig"
Adeiladu ecosystem- gwestai gwenyn a phlanhigion o amgylch yr ysgol/ plannu coed/ compostio/ ecosystemau mewn poteli / tanciau.
Dysgu awyr agored - edrych ar gynefinoedd - trochi pyllau, astudiaeth traeth </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Ymweld â mannau lleol a sylwi ar effaith ar yr amgylchedd ee traeth, coetir, ardal leol
Ymweliadau gan gwmnïau ailgylchu, gwastraff ac ati
Cyngor Eco - sefydlu ymgyrch i godi ymwybyddiaeth o ddiogelu'r amgylchedd lleol</a:t>
                      </a: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Ymweld â fferm leol i weld ffermio "organig" a "dwys" ymarferol.
Ymweld ag atyniad lleol (ee Big Pit) a chynnal arolwg amgylcheddol</a:t>
                      </a:r>
                      <a:endParaRPr lang="cy-GB" sz="800" dirty="0">
                        <a:solidFill>
                          <a:srgbClr val="002060"/>
                        </a:solidFill>
                      </a:endParaRPr>
                    </a:p>
                  </a:txBody>
                  <a:tcPr>
                    <a:solidFill>
                      <a:srgbClr val="C5E0B4"/>
                    </a:solidFill>
                  </a:tcPr>
                </a:tc>
                <a:tc>
                  <a:txBody>
                    <a:bodyPr/>
                    <a:lstStyle/>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r>
                        <a:rPr lang="cy-GB" sz="800">
                          <a:solidFill>
                            <a:srgbClr val="002060"/>
                          </a:solidFill>
                        </a:rPr>
                        <a:t>Ymweld â Gradd Fotaneg Genedlaethol Cymru</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57538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planhigyn, anifail, cartref, bwyd, lloches, enwau planhigion ac anifeiliaid cyffredin, gwastraff, ailgylchu
</a:t>
                      </a:r>
                      <a:endParaRPr lang="cy-GB" sz="800" dirty="0">
                        <a:solidFill>
                          <a:srgbClr val="002060"/>
                        </a:solidFill>
                      </a:endParaRPr>
                    </a:p>
                  </a:txBody>
                  <a:tcPr>
                    <a:solidFill>
                      <a:srgbClr val="EBF1E9"/>
                    </a:solidFill>
                  </a:tcPr>
                </a:tc>
                <a:tc gridSpan="2">
                  <a:txBody>
                    <a:bodyPr/>
                    <a:lstStyle/>
                    <a:p>
                      <a:r>
                        <a:rPr lang="cy-GB" sz="800">
                          <a:solidFill>
                            <a:srgbClr val="002060"/>
                          </a:solidFill>
                        </a:rPr>
                        <a:t>Cadwyn fwyd, cynefin, ecosystem
</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Prif gynhyrchydd, Defnyddiwr cynradd / eilradd / trydyddol, llysysydd, cigysydd, cadwyn fwyd, gwe fwyd</a:t>
                      </a:r>
                      <a:endParaRPr lang="cy-GB" sz="800" dirty="0">
                        <a:solidFill>
                          <a:srgbClr val="002060"/>
                        </a:solidFill>
                      </a:endParaRPr>
                    </a:p>
                  </a:txBody>
                  <a:tcPr>
                    <a:solidFill>
                      <a:srgbClr val="EBF1E9"/>
                    </a:solidFill>
                  </a:tcPr>
                </a:tc>
                <a:tc>
                  <a:txBody>
                    <a:bodyPr/>
                    <a:lstStyle/>
                    <a:p>
                      <a:r>
                        <a:rPr lang="cy-GB" sz="800">
                          <a:solidFill>
                            <a:srgbClr val="002060"/>
                          </a:solidFill>
                        </a:rPr>
                        <a:t>Biomas, pyramid niferoedd, cynnyrch, llygredd, ewtroffigedd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Difodiant, cwadrat, bioamrywiaeth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2270096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2965633883"/>
              </p:ext>
            </p:extLst>
          </p:nvPr>
        </p:nvGraphicFramePr>
        <p:xfrm>
          <a:off x="1" y="0"/>
          <a:ext cx="12191999" cy="7691307"/>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459454">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3</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Iechyd a Chlefydau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332415">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nodi, dilyn a dechrau creu dilyniannau a phatrymau mewn gweithgareddau pob-dydd.</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adnabod y gall yr hyn a wnaf, a’r pethau a ddefnyddiaf, gael effaith ar fy amgylchedd ac ar bethau byw.</a:t>
                      </a:r>
                      <a:br>
                        <a:rPr lang="cy-GB" sz="900" b="1" kern="1200">
                          <a:solidFill>
                            <a:srgbClr val="000000"/>
                          </a:solidFill>
                          <a:latin typeface="+mn-lt"/>
                          <a:ea typeface="+mn-ea"/>
                          <a:cs typeface="+mn-cs"/>
                        </a:rPr>
                      </a:br>
                      <a:endParaRPr lang="cy-GB" sz="900" b="1" dirty="0">
                        <a:solidFill>
                          <a:schemeClr val="tx1"/>
                        </a:solidFill>
                        <a:latin typeface="+mn-lt"/>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nodi’r bygythiadau i ddatblygiad ac iechyd organebau ac yn adnabod rhai amddiffynfeydd naturiol, ataliad haint a thriniaethau.</a:t>
                      </a:r>
                      <a:endParaRPr lang="cy-GB" sz="900" b="1" dirty="0">
                        <a:solidFill>
                          <a:schemeClr val="tx1"/>
                        </a:solidFill>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a:solidFill>
                            <a:schemeClr val="tx1"/>
                          </a:solidFill>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esbonio’r bygythiadau i ddatblygiad ac iechyd organebau, a gallu disgrifio sut mae effeithiau’r rhain yn cael eu lleihau drwy amddiffynfeydd naturiol, ataliad haint a thriniaethau.</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gwerthuso’r ffactorau ay’n effeithio ar ddatblygiad ac iechyd organebau.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esbonio sut y gall ataliad haint a thriniaeth gefnogi systemau amddiffyn naturiol, a gwella iechyd organebau.</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3644998">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dirty="0">
                        <a:solidFill>
                          <a:srgbClr val="FF0000"/>
                        </a:solidFill>
                      </a:endParaRPr>
                    </a:p>
                    <a:p>
                      <a:pPr marL="171450" indent="-171450" algn="l" defTabSz="914400" rtl="0" eaLnBrk="1" latinLnBrk="0" hangingPunct="1">
                        <a:buFont typeface="Arial" panose="020B0604020202020204" pitchFamily="34" charset="0"/>
                        <a:buChar char="•"/>
                      </a:pPr>
                      <a:r>
                        <a:rPr lang="cy-GB" sz="800" kern="1200" dirty="0">
                          <a:solidFill>
                            <a:srgbClr val="002060"/>
                          </a:solidFill>
                          <a:latin typeface="+mn-lt"/>
                          <a:ea typeface="+mn-ea"/>
                          <a:cs typeface="+mn-cs"/>
                        </a:rPr>
                        <a:t>Gwybod bod rhai bwydydd yn "iach" a rhai ddim.
Gwybod ei bod hi'n bwysig bod yn lân </a:t>
                      </a:r>
                    </a:p>
                    <a:p>
                      <a:pPr marL="0" indent="0" algn="l" defTabSz="914400" rtl="0" eaLnBrk="1" latinLnBrk="0" hangingPunct="1">
                        <a:buFont typeface="Arial" panose="020B0604020202020204" pitchFamily="34" charset="0"/>
                        <a:buNone/>
                      </a:pP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buFont typeface="Arial" panose="020B0604020202020204" pitchFamily="34" charset="0"/>
                        <a:buChar char="•"/>
                      </a:pPr>
                      <a:r>
                        <a:rPr lang="cy-GB" sz="800" dirty="0">
                          <a:solidFill>
                            <a:srgbClr val="002060"/>
                          </a:solidFill>
                        </a:rPr>
                        <a:t>Gallu golchi dwylo
Gallu adnabod opsiynau bwyd iach.</a:t>
                      </a:r>
                      <a:br>
                        <a:rPr lang="cy-GB" sz="800" dirty="0">
                          <a:solidFill>
                            <a:srgbClr val="002060"/>
                          </a:solidFill>
                        </a:rPr>
                      </a:br>
                      <a:endParaRPr lang="cy-GB" sz="800" dirty="0">
                        <a:solidFill>
                          <a:srgbClr val="002060"/>
                        </a:solidFill>
                      </a:endParaRP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r>
                        <a:rPr lang="cy-GB" sz="800" kern="1200">
                          <a:solidFill>
                            <a:srgbClr val="002060"/>
                          </a:solidFill>
                          <a:latin typeface="+mn-lt"/>
                          <a:ea typeface="+mn-ea"/>
                          <a:cs typeface="+mn-cs"/>
                        </a:rPr>
                        <a:t>Gwybod rhai o effeithiau deiet a maeth ar yr organebau iechyd (e.e., cymeriant calori, grwpiau bwyd)
Gwybod y term "deiet cytbwys" a sut mae'n ymwneud ag iechyd pobl. 
Gwybod sut mae golchi dwylo yn ymwneud â lledaeniad clefydau.
Gwybod sut mae glanhau dannedd yn cadw dannedd yn iach</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Gallu llunio pryd iach o ddewisiadau penodol.
Gallu dal brwsh dannedd a golchi dannedd</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kern="1200" dirty="0">
                          <a:solidFill>
                            <a:srgbClr val="002060"/>
                          </a:solidFill>
                          <a:latin typeface="+mn-lt"/>
                          <a:ea typeface="+mn-ea"/>
                          <a:cs typeface="+mn-cs"/>
                        </a:rPr>
                        <a:t>Gwybod sut mae'r grwpiau bwyd unigol yn cyfrannu at iechyd pobl (e.e., braster, protein, carbohydrad, ffibr, dŵr).
Gwybod bod rhai cemegau a geir mewn bwyd yn cael effaith gadarnhaol ar y corff (e.e., fitaminau)
Gwybod sut mae rhai micro-organebau yn gallu effeithio ar iechyd organebau (e.e., bacteria a firysau)
Gwerthfawrogi sut mae afiechydon yn lledaenu (e.e., pathogenau, hylendid, hylifau'r corff)
Gwybod yr egwyddor sylfaenol o fesurau ataliol fel brechu.</a:t>
                      </a:r>
                    </a:p>
                    <a:p>
                      <a:pPr marL="171450" indent="-171450">
                        <a:buFont typeface="Arial" panose="020B0604020202020204" pitchFamily="34" charset="0"/>
                        <a:buChar char="•"/>
                      </a:pPr>
                      <a:endParaRPr lang="cy-GB" sz="800"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0" indent="0">
                        <a:buFont typeface="Arial" panose="020B0604020202020204" pitchFamily="34" charset="0"/>
                        <a:buNone/>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r>
                        <a:rPr lang="cy-GB" sz="800" kern="1200" dirty="0">
                          <a:solidFill>
                            <a:srgbClr val="002060"/>
                          </a:solidFill>
                          <a:latin typeface="+mn-lt"/>
                          <a:ea typeface="+mn-ea"/>
                          <a:cs typeface="+mn-cs"/>
                        </a:rPr>
                        <a:t>Gallu llunio diet cytbwys ac iach i bobl â gwahanol ffyrdd o fyw.
Gallu gwerthuso cymeriant calorïau</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effaith ysmygu / fepio ar yr ysgyfaint. 
Gwybod sut y gall gorymateb rhai grwpiau bwyd arwain at glefydau (e.e., diabetes, clefyd y galon, strôc a chanser)
Gwybod rôl fitaminau a enwir.
Gwybod sut mae'r corff dynol yn rheoleiddio ei gyflyrau mewnol (homeostasis)
Gwybod strwythur sylfaenol micro-organebau (e.e., bacteria, firysau, ffyngau)
Deall sut mae clefydau penodol yn cael eu lledaenu (e.e., HIV/AIDS, Malaria)
Bod â dealltwriaeth sylfaenol o'r system imiwnedd (e.e., celloedd gwyn y gwaed)</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b="1">
                        <a:solidFill>
                          <a:srgbClr val="002060"/>
                        </a:solidFill>
                      </a:endParaRPr>
                    </a:p>
                    <a:p>
                      <a:pPr marL="171450" indent="-171450">
                        <a:buFont typeface="Arial" panose="020B0604020202020204" pitchFamily="34" charset="0"/>
                        <a:buChar char="•"/>
                      </a:pPr>
                      <a:r>
                        <a:rPr lang="cy-GB" sz="800" b="0">
                          <a:solidFill>
                            <a:srgbClr val="002060"/>
                          </a:solidFill>
                        </a:rPr>
                        <a:t>Gallu dehongli symptomau clefyd (e.e., swyddogaeth yr ysgyfaint, pwysedd gwaed, lefelau glwcos yn y gwaed) </a:t>
                      </a:r>
                      <a:endParaRPr lang="cy-GB" sz="800" b="0"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a:solidFill>
                            <a:srgbClr val="FF0000"/>
                          </a:solidFill>
                        </a:rPr>
                        <a:t>MAE HYN I GYD YN YMWNEUD AG ESBONIO a CHYSYLLTU</a:t>
                      </a:r>
                      <a:endParaRPr lang="cy-GB" sz="800">
                        <a:solidFill>
                          <a:srgbClr val="002060"/>
                        </a:solidFill>
                      </a:endParaRPr>
                    </a:p>
                    <a:p>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achosion a symptomau clefyd cardiofasgwlaidd (e.e., clefyd coronaidd y galon, trawiad ar y galon, angina, strôc, pwysedd gwaed uchel)
Gwybod sut i leihau risgiau Clefyd Cardiofascwlaidd 
Gwybod sut y gall geneteg a mwtaniad arwain at glefyd etifeddol (e.e., anemia celloedd cryman, ffibrosis systig, Huntingdon's)
Deall sut mae clefydau penodol yn cael eu lledaenu (e.e., Chlamydia / heintiau a drosglwyddir yn rhywiol)
Gwybod sut mae'r system imiwnedd yn cadw'r corff dynol yn iach (e.e., Ffagocytau, lymffocytau, antigenau, gwrthgyrff).
Gwybod sut mae brechlynnau'n gweithio i atal clefydau.
Gwybod sut mae rhai micro-organebau yn gwrthsefyll triniaeth (e.e., MRSA)
Gwybod am driniaethau newydd ar gyfer clefyd (ee celloedd STEM, gwrthgyrff monoclonol)</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Gallu gwerthuso symptomau Clefyd Cardiofascwlaidd
Gallu defnyddio sgwâr Punnett i bennu alelau</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839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"Adeiladu brechdan" – ymweld â bwyty lleol
Defnyddio tabledi "datgelu" i asesu effaith glanhau dannedd.</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Gwyliwch ffwng yn tyfu ar fara
Defnyddi microsgop golau i ymchwilio i ficro-organebau</a:t>
                      </a:r>
                      <a:endParaRPr lang="cy-GB" sz="800" kern="1200" dirty="0">
                        <a:solidFill>
                          <a:srgbClr val="002060"/>
                        </a:solidFill>
                        <a:latin typeface="+mn-lt"/>
                        <a:ea typeface="+mn-ea"/>
                        <a:cs typeface="+mn-cs"/>
                      </a:endParaRPr>
                    </a:p>
                  </a:txBody>
                  <a:tcPr>
                    <a:solidFill>
                      <a:srgbClr val="C5E0B4"/>
                    </a:solidFill>
                  </a:tcPr>
                </a:tc>
                <a:tc gridSpan="2">
                  <a:txBody>
                    <a:bodyPr/>
                    <a:lstStyle/>
                    <a:p>
                      <a:pPr marL="171450" indent="-171450">
                        <a:buFont typeface="Arial" panose="020B0604020202020204" pitchFamily="34" charset="0"/>
                        <a:buChar char="•"/>
                      </a:pPr>
                      <a:r>
                        <a:rPr lang="cy-GB" sz="800">
                          <a:solidFill>
                            <a:srgbClr val="002060"/>
                          </a:solidFill>
                        </a:rPr>
                        <a:t>Trefnu ymweliad gan weithiwr gofal iechyd proffesiynol (e.e., tîm llawfeddygol o ysbyty, tîm haint a drosglwyddir yn rhywiol)</a:t>
                      </a:r>
                      <a:endParaRPr lang="cy-GB" sz="800" dirty="0">
                        <a:solidFill>
                          <a:srgbClr val="002060"/>
                        </a:solidFill>
                      </a:endParaRPr>
                    </a:p>
                  </a:txBody>
                  <a:tcPr>
                    <a:solidFill>
                      <a:srgbClr val="C5E0B4"/>
                    </a:solidFill>
                  </a:tcPr>
                </a:tc>
                <a:tc hMerge="1">
                  <a:txBody>
                    <a:bodyPr/>
                    <a:lstStyle/>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endParaRPr lang="en-US" sz="800">
                        <a:solidFill>
                          <a:srgbClr val="002060"/>
                        </a:solidFill>
                      </a:endParaRPr>
                    </a:p>
                  </a:txBody>
                  <a:tcPr/>
                </a:tc>
                <a:extLst>
                  <a:ext uri="{0D108BD9-81ED-4DB2-BD59-A6C34878D82A}">
                    <a16:rowId xmlns:a16="http://schemas.microsoft.com/office/drawing/2014/main" val="749163210"/>
                  </a:ext>
                </a:extLst>
              </a:tr>
              <a:tr h="581974">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Baw, sebon, golchi, cynnes , iach, da,
</a:t>
                      </a:r>
                      <a:endParaRPr lang="cy-GB" sz="800" dirty="0">
                        <a:solidFill>
                          <a:srgbClr val="002060"/>
                        </a:solidFill>
                      </a:endParaRPr>
                    </a:p>
                  </a:txBody>
                  <a:tcPr>
                    <a:solidFill>
                      <a:srgbClr val="EBF1E9"/>
                    </a:solidFill>
                  </a:tcPr>
                </a:tc>
                <a:tc gridSpan="2">
                  <a:txBody>
                    <a:bodyPr/>
                    <a:lstStyle/>
                    <a:p>
                      <a:r>
                        <a:rPr lang="cy-GB" sz="800">
                          <a:solidFill>
                            <a:srgbClr val="002060"/>
                          </a:solidFill>
                        </a:rPr>
                        <a:t>Maeth, clefyd
</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Protein, carbohydrad, ffibr, dŵr, fitaminau, micro-organebau, firws, bacteria
</a:t>
                      </a:r>
                      <a:endParaRPr lang="cy-GB" sz="800" dirty="0">
                        <a:solidFill>
                          <a:srgbClr val="002060"/>
                        </a:solidFill>
                      </a:endParaRPr>
                    </a:p>
                  </a:txBody>
                  <a:tcPr>
                    <a:solidFill>
                      <a:srgbClr val="EBF1E9"/>
                    </a:solidFill>
                  </a:tcPr>
                </a:tc>
                <a:tc>
                  <a:txBody>
                    <a:bodyPr/>
                    <a:lstStyle/>
                    <a:p>
                      <a:r>
                        <a:rPr lang="cy-GB" sz="800">
                          <a:solidFill>
                            <a:srgbClr val="002060"/>
                          </a:solidFill>
                        </a:rPr>
                        <a:t>Ysmygu, alfeoli, diabetes, homeostasis, 
</a:t>
                      </a:r>
                      <a:endParaRPr lang="cy-GB" sz="800" dirty="0">
                        <a:solidFill>
                          <a:srgbClr val="002060"/>
                        </a:solidFill>
                      </a:endParaRPr>
                    </a:p>
                  </a:txBody>
                  <a:tcPr>
                    <a:solidFill>
                      <a:srgbClr val="EBF1E9"/>
                    </a:solidFill>
                  </a:tcPr>
                </a:tc>
                <a:tc>
                  <a:txBody>
                    <a:bodyPr/>
                    <a:lstStyle/>
                    <a:p>
                      <a:pPr marL="0" indent="0">
                        <a:buFont typeface="Arial" panose="020B0604020202020204" pitchFamily="34" charset="0"/>
                        <a:buNone/>
                      </a:pPr>
                      <a:r>
                        <a:rPr lang="cy-GB" sz="800" dirty="0">
                          <a:solidFill>
                            <a:srgbClr val="002060"/>
                          </a:solidFill>
                        </a:rPr>
                        <a:t>Clefyd </a:t>
                      </a:r>
                      <a:r>
                        <a:rPr lang="cy-GB" sz="800" dirty="0" err="1">
                          <a:solidFill>
                            <a:srgbClr val="002060"/>
                          </a:solidFill>
                        </a:rPr>
                        <a:t>Cardiofascwlaidd</a:t>
                      </a:r>
                      <a:r>
                        <a:rPr lang="cy-GB" sz="800" dirty="0">
                          <a:solidFill>
                            <a:srgbClr val="002060"/>
                          </a:solidFill>
                        </a:rPr>
                        <a:t>, anemia </a:t>
                      </a:r>
                      <a:r>
                        <a:rPr lang="cy-GB" sz="800" dirty="0" err="1">
                          <a:solidFill>
                            <a:srgbClr val="002060"/>
                          </a:solidFill>
                        </a:rPr>
                        <a:t>crymangell</a:t>
                      </a:r>
                      <a:r>
                        <a:rPr lang="cy-GB" sz="800" dirty="0">
                          <a:solidFill>
                            <a:srgbClr val="002060"/>
                          </a:solidFill>
                        </a:rPr>
                        <a:t>, ffibrosis </a:t>
                      </a:r>
                      <a:r>
                        <a:rPr lang="cy-GB" sz="800" dirty="0" err="1">
                          <a:solidFill>
                            <a:srgbClr val="002060"/>
                          </a:solidFill>
                        </a:rPr>
                        <a:t>systig</a:t>
                      </a:r>
                      <a:r>
                        <a:rPr lang="cy-GB" sz="800" dirty="0">
                          <a:solidFill>
                            <a:srgbClr val="002060"/>
                          </a:solidFill>
                        </a:rPr>
                        <a:t>, </a:t>
                      </a:r>
                      <a:r>
                        <a:rPr lang="cy-GB" sz="800" dirty="0" err="1">
                          <a:solidFill>
                            <a:srgbClr val="002060"/>
                          </a:solidFill>
                        </a:rPr>
                        <a:t>Huntingdon's</a:t>
                      </a:r>
                      <a:r>
                        <a:rPr lang="cy-GB" sz="800" dirty="0">
                          <a:solidFill>
                            <a:srgbClr val="002060"/>
                          </a:solidFill>
                        </a:rPr>
                        <a:t>, </a:t>
                      </a:r>
                      <a:r>
                        <a:rPr lang="cy-GB" sz="800" dirty="0" err="1">
                          <a:solidFill>
                            <a:srgbClr val="002060"/>
                          </a:solidFill>
                        </a:rPr>
                        <a:t>Clamydia</a:t>
                      </a:r>
                      <a:r>
                        <a:rPr lang="cy-GB" sz="800" dirty="0">
                          <a:solidFill>
                            <a:srgbClr val="002060"/>
                          </a:solidFill>
                        </a:rPr>
                        <a:t>, Ffagocytau, Lymffocytau, antigenau, gwrthgyrff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2919971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697137109"/>
              </p:ext>
            </p:extLst>
          </p:nvPr>
        </p:nvGraphicFramePr>
        <p:xfrm>
          <a:off x="1" y="0"/>
          <a:ext cx="12191999" cy="7209033"/>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45384">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4</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Priodweddau Deunyddiau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654333">
                <a:tc>
                  <a:txBody>
                    <a:bodyPr/>
                    <a:lstStyle/>
                    <a:p>
                      <a:endParaRPr lang="cy-GB" sz="1000" dirty="0">
                        <a:solidFill>
                          <a:schemeClr val="tx1"/>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priodweddau defnyddiau, a dewis gwahanol ddefnyddiau at ddefnydd penodol.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nodi, dilyn a dechrau creu dilyniannau a phatrymau mewn gweithgareddau pob-dydd.</a:t>
                      </a: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a disgriﬁo priodweddau defnyddiau, a chyﬁawnhau’r defnydd a wneir ohonyn nhw.</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adnabod bod newidiadau mewn defnyddiau, o dan wahanol amodau, yn effeithio ar eu priodweddau a’r defnydd a wneir ohonyn nhw.</a:t>
                      </a:r>
                      <a:br>
                        <a:rPr lang="cy-GB" sz="900" b="1" kern="1200">
                          <a:solidFill>
                            <a:schemeClr val="tx1"/>
                          </a:solidFill>
                          <a:latin typeface="+mn-lt"/>
                          <a:ea typeface="+mn-ea"/>
                          <a:cs typeface="+mn-cs"/>
                        </a:rPr>
                      </a:br>
                      <a:endParaRPr lang="cy-GB" sz="900" b="1" kern="1200" dirty="0">
                        <a:solidFill>
                          <a:schemeClr val="tx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disgriﬁo ac esbonio priodweddau gwahanol fathau o fater a nodi sut mae hyn yn berthnasol i sut maen nhw’n cael eu defnyddio.</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ddefnyddio’r hyn rwy’n ei wybod am natur atomig mater er mwyn esbonio strwythur a phriodweddau defnyddiau, a chymhwyso hyn i ba ddefnydd a wneir ohonyn nhw.</a:t>
                      </a:r>
                      <a:endParaRPr lang="cy-GB" sz="900" b="1" kern="1200" dirty="0">
                        <a:solidFill>
                          <a:schemeClr val="tx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407165">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gan rai gwrthrychau briodweddau gwahanol (e.e., caled/meddal, crwn/</a:t>
                      </a:r>
                      <a:r>
                        <a:rPr lang="cy-GB" sz="800" b="0" kern="1200" dirty="0" err="1">
                          <a:solidFill>
                            <a:srgbClr val="002060"/>
                          </a:solidFill>
                          <a:latin typeface="+mn-lt"/>
                          <a:ea typeface="+mn-ea"/>
                          <a:cs typeface="+mn-cs"/>
                        </a:rPr>
                        <a:t>pwyntiog</a:t>
                      </a:r>
                      <a:r>
                        <a:rPr lang="cy-GB" sz="800" b="0" kern="1200" dirty="0">
                          <a:solidFill>
                            <a:srgbClr val="002060"/>
                          </a:solidFill>
                          <a:latin typeface="+mn-lt"/>
                          <a:ea typeface="+mn-ea"/>
                          <a:cs typeface="+mn-cs"/>
                        </a:rPr>
                        <a:t>, trwm/ysgafn ac ati)</a:t>
                      </a: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Gallu didoli gwrthrychau yn ôl eu priodweddau (e.e., caled/meddal, yn ôl lliw, yn ôl maint)
Gallu dewis deunydd ar gyfer tasg benodol neu drwy eu priodweddau (e.e., "Dewch o hyd i rywbeth a fyddai'n fy nghadw'n gynnes"</a:t>
                      </a: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r>
                        <a:rPr lang="cy-GB" sz="800" b="0" kern="1200">
                          <a:solidFill>
                            <a:srgbClr val="002060"/>
                          </a:solidFill>
                          <a:latin typeface="+mn-lt"/>
                          <a:ea typeface="+mn-ea"/>
                          <a:cs typeface="+mn-cs"/>
                        </a:rPr>
                        <a:t>Gwybod bod gan wahanol ddeunyddiau briodweddau gwahanol a bod y priodweddau hyn yn effeithio ar eu defnydd (e.e., cryfder, hyblygrwydd, dargludiad thermol, dargludiad trydanol, hydoddedd, didraidd/tryloyw, dwysedd)
Gwybod bod rhai deunyddiau yn cynnal gwres / trydan yn dda ac eraill ddim.
Gwybod bod dŵr yn gallu bodoli fel hylif, solid a nwy.</a:t>
                      </a:r>
                    </a:p>
                    <a:p>
                      <a:pPr marL="0" indent="0">
                        <a:buFont typeface="Arial" panose="020B0604020202020204" pitchFamily="34" charset="0"/>
                        <a:buNone/>
                      </a:pPr>
                      <a:endParaRPr lang="cy-GB" sz="800" b="0" kern="1200">
                        <a:solidFill>
                          <a:srgbClr val="002060"/>
                        </a:solidFill>
                        <a:latin typeface="+mn-lt"/>
                        <a:ea typeface="+mn-ea"/>
                        <a:cs typeface="+mn-cs"/>
                      </a:endParaRPr>
                    </a:p>
                    <a:p>
                      <a:pPr marL="0" indent="0">
                        <a:buFont typeface="Arial" panose="020B0604020202020204" pitchFamily="34" charset="0"/>
                        <a:buNone/>
                      </a:pPr>
                      <a:endParaRPr lang="cy-GB" sz="800" b="0" kern="1200">
                        <a:solidFill>
                          <a:srgbClr val="002060"/>
                        </a:solidFill>
                        <a:latin typeface="+mn-lt"/>
                        <a:ea typeface="+mn-ea"/>
                        <a:cs typeface="+mn-cs"/>
                      </a:endParaRPr>
                    </a:p>
                    <a:p>
                      <a:pPr marL="0" indent="0">
                        <a:buFont typeface="Arial" panose="020B0604020202020204" pitchFamily="34" charset="0"/>
                        <a:buNone/>
                      </a:pPr>
                      <a:endParaRPr lang="cy-GB" sz="800" b="0" kern="1200">
                        <a:solidFill>
                          <a:srgbClr val="002060"/>
                        </a:solidFill>
                        <a:latin typeface="+mn-lt"/>
                        <a:ea typeface="+mn-ea"/>
                        <a:cs typeface="+mn-cs"/>
                      </a:endParaRPr>
                    </a:p>
                    <a:p>
                      <a:pPr marL="0" indent="0">
                        <a:buFont typeface="Arial" panose="020B0604020202020204" pitchFamily="34" charset="0"/>
                        <a:buNone/>
                      </a:pPr>
                      <a:endParaRPr lang="cy-GB" sz="800" b="0"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kern="1200">
                          <a:solidFill>
                            <a:srgbClr val="002060"/>
                          </a:solidFill>
                          <a:latin typeface="+mn-lt"/>
                          <a:ea typeface="+mn-ea"/>
                          <a:cs typeface="+mn-cs"/>
                        </a:rPr>
                        <a:t>Dylunio ac adeiladu gwrthrych at ddiben penodol (e.e., lloches gwrth-ddŵr) a chyfiawnhau priodweddau’r deunyddiau</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Deall bod pob mater yn cael ei wneud o gydrannau safonol (e.e., Atomau / Elfennau) 
Gwybod bod y Tabl Cyfnodol yn cael ei ddefnyddio i ddosbarthu elfennau a bod modd dosbarthu elfennau (e.e., metel/anfetel)
Gwybod sut mae trefniadau atomig yn arwain at solid, hylif a nwy – a sut mae newidiadau rhwng y stadau hyn yn digwydd.
Gwybod y gellir disgrifio hydoddiannau fel alcali asidig a niwtral yn ôl eu pH.
Deall, drwy gyfuno hydoddiannau asid ac alcalïaidd mae'n bosib creu hydoddiant niwtral.</a:t>
                      </a: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b="0" kern="1200" dirty="0">
                          <a:solidFill>
                            <a:srgbClr val="002060"/>
                          </a:solidFill>
                          <a:latin typeface="+mn-lt"/>
                          <a:ea typeface="+mn-ea"/>
                          <a:cs typeface="+mn-cs"/>
                        </a:rPr>
                        <a:t>Gallu creu hydoddiant niwtral o asidau ac alcalïau.
Gallu esbonio'r defnydd o fetel ar sail ei briodweddau</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Deall sut mae'r Tabl Cyfnodol yn dosbarthu a grwpio elfennau.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Deall sut mae priodweddau metelau yn effeithio ar eu defnyddiau (e.e., dwysedd, dargludedd trydanol a thermol, cryfder)
Gwybod y gellir cyfuno rhai metelau gyda'i gilydd i wneud aloi gyda gwahanol briodweddau na'r metelau gwreiddiol.
Gwybod rhai adweithiau cemegol sylfaenol (e.e., Asid + Metel, Asid + Carbonad)</a:t>
                      </a: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b="0" kern="1200" dirty="0">
                          <a:solidFill>
                            <a:srgbClr val="002060"/>
                          </a:solidFill>
                          <a:latin typeface="+mn-lt"/>
                          <a:ea typeface="+mn-ea"/>
                          <a:cs typeface="+mn-cs"/>
                        </a:rPr>
                        <a:t>Gallu creu rhai cynhyrchion (e.e., Sodiwm Clorid, Magnesiwm Clorid)</a:t>
                      </a:r>
                      <a:endParaRPr lang="cy-GB" sz="800" b="0"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AG ESBONIO a CHYSYLLTU</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sut mae trefniant electronau yn arwain at strwythur electronig Grŵp I a VII</a:t>
                      </a:r>
                    </a:p>
                    <a:p>
                      <a:pPr marL="171450" indent="-171450">
                        <a:buFont typeface="Arial" panose="020B0604020202020204" pitchFamily="34" charset="0"/>
                        <a:buChar char="•"/>
                      </a:pPr>
                      <a:r>
                        <a:rPr lang="cy-GB" sz="800" dirty="0">
                          <a:solidFill>
                            <a:srgbClr val="002060"/>
                          </a:solidFill>
                        </a:rPr>
                        <a:t>Gwybod lleoliad metelau trosiannol ar y tabl cyfnodol a’u priodweddau ffisegol a chemegol sylfaenol</a:t>
                      </a: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dirty="0">
                          <a:solidFill>
                            <a:srgbClr val="002060"/>
                          </a:solidFill>
                        </a:rPr>
                        <a:t>Gallu awgrymu priodweddau elfen o ystyried ei lleoliad yn y tabl Cyfnodol </a:t>
                      </a:r>
                    </a:p>
                  </a:txBody>
                  <a:tcPr>
                    <a:solidFill>
                      <a:srgbClr val="EBF1E9"/>
                    </a:solidFill>
                  </a:tcPr>
                </a:tc>
                <a:extLst>
                  <a:ext uri="{0D108BD9-81ED-4DB2-BD59-A6C34878D82A}">
                    <a16:rowId xmlns:a16="http://schemas.microsoft.com/office/drawing/2014/main" val="1235794680"/>
                  </a:ext>
                </a:extLst>
              </a:tr>
              <a:tr h="6275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Ymweld â'r traeth i wneud cestyll tywod</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Adeiladu llochesau
</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Gwneud "rocedi potel" neu "losgfynyddoedd" o soda pobi a finegr</a:t>
                      </a:r>
                    </a:p>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Ymweld â diwydiant / ffatri gemegol leol</a:t>
                      </a:r>
                    </a:p>
                  </a:txBody>
                  <a:tcPr>
                    <a:solidFill>
                      <a:srgbClr val="C5E0B4"/>
                    </a:solidFill>
                  </a:tcPr>
                </a:tc>
                <a:extLst>
                  <a:ext uri="{0D108BD9-81ED-4DB2-BD59-A6C34878D82A}">
                    <a16:rowId xmlns:a16="http://schemas.microsoft.com/office/drawing/2014/main" val="749163210"/>
                  </a:ext>
                </a:extLst>
              </a:tr>
              <a:tr h="62353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Priodweddau deunyddiau (caled, meddal, miniog, di-fin, lliwiau, cryf, plygedig)
</a:t>
                      </a:r>
                      <a:endParaRPr lang="cy-GB" sz="800" dirty="0">
                        <a:solidFill>
                          <a:srgbClr val="002060"/>
                        </a:solidFill>
                      </a:endParaRPr>
                    </a:p>
                  </a:txBody>
                  <a:tcPr>
                    <a:solidFill>
                      <a:srgbClr val="EBF1E9"/>
                    </a:solidFill>
                  </a:tcPr>
                </a:tc>
                <a:tc gridSpan="2">
                  <a:txBody>
                    <a:bodyPr/>
                    <a:lstStyle/>
                    <a:p>
                      <a:r>
                        <a:rPr lang="cy-GB" sz="800">
                          <a:solidFill>
                            <a:srgbClr val="002060"/>
                          </a:solidFill>
                        </a:rPr>
                        <a:t>Hyblyg, Dargludedd thermol, dwysedd, dargludedd trydanol, adwaith cemegol, didraidd, tryloyw, adwaith cemegol, thermomedr</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Atomau, elfennau, cymysgedd, cyfansoddyn, moleciwl, Tabl Cyfnodol, asid, alcali, niwtral, pH, carbonad</a:t>
                      </a:r>
                      <a:endParaRPr lang="cy-GB" sz="800" dirty="0">
                        <a:solidFill>
                          <a:srgbClr val="002060"/>
                        </a:solidFill>
                      </a:endParaRPr>
                    </a:p>
                  </a:txBody>
                  <a:tcPr>
                    <a:solidFill>
                      <a:srgbClr val="EBF1E9"/>
                    </a:solidFill>
                  </a:tcPr>
                </a:tc>
                <a:tc>
                  <a:txBody>
                    <a:bodyPr/>
                    <a:lstStyle/>
                    <a:p>
                      <a:r>
                        <a:rPr lang="cy-GB" sz="800" dirty="0">
                          <a:solidFill>
                            <a:srgbClr val="002060"/>
                          </a:solidFill>
                        </a:rPr>
                        <a:t>Electron, halogen, rhif atomig, màs atomig, molau, cynnyrch</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Ïonig, cofalent, endothermig, ecsothermig, metel pontio,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1547015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1373244219"/>
              </p:ext>
            </p:extLst>
          </p:nvPr>
        </p:nvGraphicFramePr>
        <p:xfrm>
          <a:off x="1" y="0"/>
          <a:ext cx="12191999" cy="8012505"/>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0326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4</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Adweithiau Cemegol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526584">
                <a:tc>
                  <a:txBody>
                    <a:bodyPr/>
                    <a:lstStyle/>
                    <a:p>
                      <a:endParaRPr lang="cy-GB" sz="1000" dirty="0">
                        <a:solidFill>
                          <a:schemeClr val="tx1"/>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priodweddau defnyddiau, a dewis gwahanol ddefnyddiau at ddefnydd penodol.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nodi, dilyn a dechrau creu dilyniannau a phatrymau mewn gweithgareddau pob-dydd.</a:t>
                      </a: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a disgriﬁo priodweddau defnyddiau, a chyﬁawnhau’r defnydd a wneir ohonyn nhw.</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arsylwi ar a disgriﬁo’r ffyrdd y mae defnyddiau yn newid wrth eu cymysgu gyda’i gilydd.</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adnabod bod newidiadau mewn defnyddiau, o dan wahanol amodau, yn effeithio ar eu priodweddau a’r defnydd a wneir ohonyn nhw.</a:t>
                      </a:r>
                      <a:br>
                        <a:rPr lang="cy-GB" sz="900" b="1" kern="1200">
                          <a:solidFill>
                            <a:schemeClr val="tx1"/>
                          </a:solidFill>
                          <a:latin typeface="+mn-lt"/>
                          <a:ea typeface="+mn-ea"/>
                          <a:cs typeface="+mn-cs"/>
                        </a:rPr>
                      </a:br>
                      <a:endParaRPr lang="cy-GB" sz="900" b="1" kern="1200" dirty="0">
                        <a:solidFill>
                          <a:schemeClr val="tx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dirty="0">
                          <a:solidFill>
                            <a:schemeClr val="tx1"/>
                          </a:solidFill>
                        </a:rPr>
                        <a:t>CC4 </a:t>
                      </a:r>
                    </a:p>
                    <a:p>
                      <a:pPr marL="0" lvl="0" indent="0" algn="l" defTabSz="800100">
                        <a:lnSpc>
                          <a:spcPct val="90000"/>
                        </a:lnSpc>
                        <a:spcBef>
                          <a:spcPct val="0"/>
                        </a:spcBef>
                        <a:spcAft>
                          <a:spcPct val="15000"/>
                        </a:spcAft>
                        <a:buFont typeface="Arial" panose="020B0604020202020204" pitchFamily="34" charset="0"/>
                        <a:buNone/>
                      </a:pPr>
                      <a:br>
                        <a:rPr lang="cy-GB" sz="900" b="1" kern="1200" dirty="0">
                          <a:solidFill>
                            <a:schemeClr val="tx1"/>
                          </a:solidFill>
                          <a:latin typeface="+mn-lt"/>
                          <a:ea typeface="+mn-ea"/>
                          <a:cs typeface="+mn-cs"/>
                        </a:rPr>
                      </a:br>
                      <a:r>
                        <a:rPr lang="cy-GB" sz="900" b="1" kern="1200" dirty="0">
                          <a:solidFill>
                            <a:schemeClr val="tx1"/>
                          </a:solidFill>
                          <a:latin typeface="+mn-lt"/>
                          <a:ea typeface="+mn-ea"/>
                          <a:cs typeface="+mn-cs"/>
                        </a:rPr>
                        <a:t>Rwy’n gallu </a:t>
                      </a:r>
                      <a:r>
                        <a:rPr lang="cy-GB" sz="900" b="1" kern="1200" dirty="0" err="1">
                          <a:solidFill>
                            <a:schemeClr val="tx1"/>
                          </a:solidFill>
                          <a:latin typeface="+mn-lt"/>
                          <a:ea typeface="+mn-ea"/>
                          <a:cs typeface="+mn-cs"/>
                        </a:rPr>
                        <a:t>disgriﬁo</a:t>
                      </a:r>
                      <a:r>
                        <a:rPr lang="cy-GB" sz="900" b="1" kern="1200" dirty="0">
                          <a:solidFill>
                            <a:schemeClr val="tx1"/>
                          </a:solidFill>
                          <a:latin typeface="+mn-lt"/>
                          <a:ea typeface="+mn-ea"/>
                          <a:cs typeface="+mn-cs"/>
                        </a:rPr>
                        <a:t> ac esbonio priodweddau gwahanol fathau o fater a nodi sut mae hyn yn berthnasol i sut maen nhw’n cael eu defnyddio.</a:t>
                      </a:r>
                    </a:p>
                    <a:p>
                      <a:pPr marL="0" lvl="0" indent="0" algn="l" defTabSz="800100">
                        <a:lnSpc>
                          <a:spcPct val="90000"/>
                        </a:lnSpc>
                        <a:spcBef>
                          <a:spcPct val="0"/>
                        </a:spcBef>
                        <a:spcAft>
                          <a:spcPct val="15000"/>
                        </a:spcAft>
                        <a:buFont typeface="Arial" panose="020B0604020202020204" pitchFamily="34" charset="0"/>
                        <a:buNone/>
                      </a:pPr>
                      <a:endParaRPr lang="cy-GB" sz="900" b="1" kern="1200" dirty="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dirty="0">
                          <a:solidFill>
                            <a:schemeClr val="tx1"/>
                          </a:solidFill>
                          <a:latin typeface="+mn-lt"/>
                          <a:ea typeface="+mn-ea"/>
                          <a:cs typeface="+mn-cs"/>
                        </a:rPr>
                        <a:t>Rwy’n gallu defnyddio’r hyn rwy’n ei wybod am adweithiau cemegol i esbonio beth sy’n digwydd pan mae amodau yn cael eu newid.</a:t>
                      </a:r>
                    </a:p>
                    <a:p>
                      <a:pPr marL="0" lvl="0" indent="0" algn="l" defTabSz="800100">
                        <a:lnSpc>
                          <a:spcPct val="90000"/>
                        </a:lnSpc>
                        <a:spcBef>
                          <a:spcPct val="0"/>
                        </a:spcBef>
                        <a:spcAft>
                          <a:spcPct val="15000"/>
                        </a:spcAft>
                        <a:buFont typeface="Arial" panose="020B0604020202020204" pitchFamily="34" charset="0"/>
                        <a:buNone/>
                      </a:pPr>
                      <a:endParaRPr lang="cy-GB" sz="900" b="1" kern="1200" dirty="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dirty="0">
                          <a:solidFill>
                            <a:schemeClr val="tx1"/>
                          </a:solidFill>
                          <a:latin typeface="+mn-lt"/>
                          <a:ea typeface="+mn-ea"/>
                          <a:cs typeface="+mn-cs"/>
                        </a:rPr>
                        <a:t>Rwy’n gallu defnyddio gwahanol ddulliau i ddadansoddi defnyddiau er mwyn deall eu cyfansoddiad.</a:t>
                      </a: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noProof="0" dirty="0">
                          <a:solidFill>
                            <a:schemeClr val="tx1"/>
                          </a:solidFill>
                        </a:rPr>
                        <a:t>CC5</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noProof="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noProof="0" dirty="0">
                          <a:solidFill>
                            <a:schemeClr val="tx1"/>
                          </a:solidFill>
                        </a:rPr>
                        <a:t>Rwy’n gallu defnyddio’r hyn rwy’n ei wybod am natur atomig </a:t>
                      </a:r>
                      <a:r>
                        <a:rPr lang="cy-GB" sz="900" b="1" i="1" noProof="0" dirty="0">
                          <a:solidFill>
                            <a:schemeClr val="tx1"/>
                          </a:solidFill>
                        </a:rPr>
                        <a:t>mater </a:t>
                      </a:r>
                      <a:r>
                        <a:rPr lang="cy-GB" sz="900" b="1" i="0" noProof="0" dirty="0">
                          <a:solidFill>
                            <a:schemeClr val="tx1"/>
                          </a:solidFill>
                        </a:rPr>
                        <a:t>er mwyn esbonio strwythur a phriodweddau defnyddiau a chymhwyso hyn i ba ddefnydd a wneir ohonyn nhw.</a:t>
                      </a:r>
                      <a:endParaRPr lang="cy-GB" sz="900" b="1" i="0" kern="1200" noProof="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noProof="0" dirty="0">
                        <a:solidFill>
                          <a:schemeClr val="tx1"/>
                        </a:solidFill>
                        <a:latin typeface="+mn-lt"/>
                      </a:endParaRPr>
                    </a:p>
                    <a:p>
                      <a:pPr fontAlgn="base"/>
                      <a:r>
                        <a:rPr lang="cy-GB" sz="900" b="1" i="0" kern="1200" noProof="0" dirty="0">
                          <a:solidFill>
                            <a:schemeClr val="dk1"/>
                          </a:solidFill>
                          <a:effectLst/>
                          <a:latin typeface="+mn-lt"/>
                          <a:ea typeface="+mn-ea"/>
                          <a:cs typeface="+mn-cs"/>
                        </a:rPr>
                        <a:t>Rwy’n gallu esbonio sut a pham mae gwahanol fathau o </a:t>
                      </a:r>
                      <a:r>
                        <a:rPr lang="cy-GB" sz="900" b="1" i="1" kern="1200" noProof="0" dirty="0">
                          <a:solidFill>
                            <a:schemeClr val="dk1"/>
                          </a:solidFill>
                          <a:effectLst/>
                          <a:latin typeface="+mn-lt"/>
                          <a:ea typeface="+mn-ea"/>
                          <a:cs typeface="+mn-cs"/>
                        </a:rPr>
                        <a:t>adweithiau</a:t>
                      </a:r>
                      <a:r>
                        <a:rPr lang="cy-GB" sz="900" b="1" i="0" kern="1200" noProof="0" dirty="0">
                          <a:solidFill>
                            <a:schemeClr val="dk1"/>
                          </a:solidFill>
                          <a:effectLst/>
                          <a:latin typeface="+mn-lt"/>
                          <a:ea typeface="+mn-ea"/>
                          <a:cs typeface="+mn-cs"/>
                        </a:rPr>
                        <a:t> cemegol yn digwydd, a gallu disgrifio’r rhain mewn termau atomig neu foleciwlaidd, yn ogystal â mewn termau meintiol.</a:t>
                      </a:r>
                    </a:p>
                    <a:p>
                      <a:pPr fontAlgn="base"/>
                      <a:endParaRPr lang="cy-GB" sz="900" b="1" i="0" kern="1200" noProof="0" dirty="0">
                        <a:solidFill>
                          <a:schemeClr val="dk1"/>
                        </a:solidFill>
                        <a:effectLst/>
                        <a:latin typeface="+mn-lt"/>
                        <a:ea typeface="+mn-ea"/>
                        <a:cs typeface="+mn-cs"/>
                      </a:endParaRPr>
                    </a:p>
                    <a:p>
                      <a:pPr fontAlgn="base"/>
                      <a:r>
                        <a:rPr lang="cy-GB" sz="900" b="1" i="0" kern="1200" noProof="0" dirty="0">
                          <a:solidFill>
                            <a:schemeClr val="dk1"/>
                          </a:solidFill>
                          <a:effectLst/>
                          <a:latin typeface="+mn-lt"/>
                          <a:ea typeface="+mn-ea"/>
                          <a:cs typeface="+mn-cs"/>
                        </a:rPr>
                        <a:t>Rwy’n deall sut y gellir rheoli a chadw trefn ar gynnyrch ac effeithiau </a:t>
                      </a:r>
                      <a:r>
                        <a:rPr lang="cy-GB" sz="900" b="1" i="1" kern="1200" noProof="0" dirty="0">
                          <a:solidFill>
                            <a:schemeClr val="dk1"/>
                          </a:solidFill>
                          <a:effectLst/>
                          <a:latin typeface="+mn-lt"/>
                          <a:ea typeface="+mn-ea"/>
                          <a:cs typeface="+mn-cs"/>
                        </a:rPr>
                        <a:t>adweithiau</a:t>
                      </a:r>
                      <a:r>
                        <a:rPr lang="cy-GB" sz="900" b="1" i="0" kern="1200" noProof="0" dirty="0">
                          <a:solidFill>
                            <a:schemeClr val="dk1"/>
                          </a:solidFill>
                          <a:effectLst/>
                          <a:latin typeface="+mn-lt"/>
                          <a:ea typeface="+mn-ea"/>
                          <a:cs typeface="+mn-cs"/>
                        </a:rPr>
                        <a:t>.</a:t>
                      </a:r>
                    </a:p>
                  </a:txBody>
                  <a:tcPr>
                    <a:solidFill>
                      <a:srgbClr val="C5E0B4"/>
                    </a:solidFill>
                  </a:tcPr>
                </a:tc>
                <a:extLst>
                  <a:ext uri="{0D108BD9-81ED-4DB2-BD59-A6C34878D82A}">
                    <a16:rowId xmlns:a16="http://schemas.microsoft.com/office/drawing/2014/main" val="915786871"/>
                  </a:ext>
                </a:extLst>
              </a:tr>
              <a:tr h="3144061">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gan rai gwrthrychau briodweddau gwahanol (e.e., caled/meddal, crwn/</a:t>
                      </a:r>
                      <a:r>
                        <a:rPr lang="cy-GB" sz="800" b="0" kern="1200" dirty="0" err="1">
                          <a:solidFill>
                            <a:srgbClr val="002060"/>
                          </a:solidFill>
                          <a:latin typeface="+mn-lt"/>
                          <a:ea typeface="+mn-ea"/>
                          <a:cs typeface="+mn-cs"/>
                        </a:rPr>
                        <a:t>pwyntiog</a:t>
                      </a:r>
                      <a:r>
                        <a:rPr lang="cy-GB" sz="800" b="0" kern="1200" dirty="0">
                          <a:solidFill>
                            <a:srgbClr val="002060"/>
                          </a:solidFill>
                          <a:latin typeface="+mn-lt"/>
                          <a:ea typeface="+mn-ea"/>
                          <a:cs typeface="+mn-cs"/>
                        </a:rPr>
                        <a:t>, trwm/ysgafn ac ati)
Gwybod y gallai cemegau cartrefi fod yn beryglus (e.e., cannydd ac ati)</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Gallu didoli gwrthrychau i gategorïau (ee yn ddiogel i mi, angen oedolyn ac ati)
Defnyddio cemegau'r cartref yn ddiogel (ee sebon, past dannedd)
Gallu didoli gwrthrychau yn ôl eiddo (e.e., caled/meddal, yn ôl lliw, yn ôl maint)
Gallu dewis deunydd ar gyfer tasg benodol neu drwy eiddo (e.e., "Dewch o hyd i rywbeth a fyddai'n fy nghadw'n gynnes"</a:t>
                      </a:r>
                    </a:p>
                  </a:txBody>
                  <a:tcPr>
                    <a:solidFill>
                      <a:srgbClr val="EBF1E9"/>
                    </a:solidFill>
                  </a:tcPr>
                </a:tc>
                <a:tc gridSpan="2">
                  <a:txBody>
                    <a:bodyPr/>
                    <a:lstStyle/>
                    <a:p>
                      <a:r>
                        <a:rPr lang="cy-GB" sz="800" dirty="0">
                          <a:solidFill>
                            <a:srgbClr val="FF0000"/>
                          </a:solidFill>
                        </a:rPr>
                        <a:t>MAE HYN I GYD YN YMWNEUD Â DECHRAU CREU AC EGLURO
</a:t>
                      </a:r>
                    </a:p>
                    <a:p>
                      <a:pPr marL="171450" indent="-171450">
                        <a:buFont typeface="Arial" panose="020B0604020202020204" pitchFamily="34" charset="0"/>
                        <a:buChar char="•"/>
                      </a:pPr>
                      <a:r>
                        <a:rPr lang="cy-GB" sz="800" b="0" kern="1200" dirty="0">
                          <a:solidFill>
                            <a:srgbClr val="002060"/>
                          </a:solidFill>
                          <a:latin typeface="+mn-lt"/>
                          <a:ea typeface="+mn-ea"/>
                          <a:cs typeface="+mn-cs"/>
                        </a:rPr>
                        <a:t>Deall y gall deunyddiau newid wrth eu cyfuno (ee gwneud cacen, soda pobi + finegr).  
Gwybod y gwahaniaeth rhwng newidiadau parhaol a childroadwy
Gwybod y gallwn alw'r newidiadau parhaol hyn yn "adweithiau cemegol"
Gwybod rhai arwyddion bod adwaith cemegol yn digwydd (ee sïo/</a:t>
                      </a:r>
                      <a:r>
                        <a:rPr lang="cy-GB" sz="800" b="0" kern="1200" dirty="0" err="1">
                          <a:solidFill>
                            <a:srgbClr val="002060"/>
                          </a:solidFill>
                          <a:latin typeface="+mn-lt"/>
                          <a:ea typeface="+mn-ea"/>
                          <a:cs typeface="+mn-cs"/>
                        </a:rPr>
                        <a:t>byblo</a:t>
                      </a:r>
                      <a:r>
                        <a:rPr lang="cy-GB" sz="800" b="0" kern="1200" dirty="0">
                          <a:solidFill>
                            <a:srgbClr val="002060"/>
                          </a:solidFill>
                          <a:latin typeface="+mn-lt"/>
                          <a:ea typeface="+mn-ea"/>
                          <a:cs typeface="+mn-cs"/>
                        </a:rPr>
                        <a:t>, newid yw tymheredd)</a:t>
                      </a:r>
                    </a:p>
                    <a:p>
                      <a:pPr marL="0" indent="0">
                        <a:buFont typeface="Arial" panose="020B0604020202020204" pitchFamily="34" charset="0"/>
                        <a:buNone/>
                      </a:pPr>
                      <a:endParaRPr lang="cy-GB" sz="800" b="0" kern="1200" dirty="0">
                        <a:solidFill>
                          <a:srgbClr val="002060"/>
                        </a:solidFill>
                        <a:latin typeface="+mn-lt"/>
                        <a:ea typeface="+mn-ea"/>
                        <a:cs typeface="+mn-cs"/>
                      </a:endParaRPr>
                    </a:p>
                    <a:p>
                      <a:pPr marL="0" indent="0">
                        <a:buFont typeface="Arial" panose="020B0604020202020204" pitchFamily="34" charset="0"/>
                        <a:buNone/>
                      </a:pPr>
                      <a:endParaRPr lang="cy-GB" sz="800" b="0" kern="1200" dirty="0">
                        <a:solidFill>
                          <a:srgbClr val="002060"/>
                        </a:solidFill>
                        <a:latin typeface="+mn-lt"/>
                        <a:ea typeface="+mn-ea"/>
                        <a:cs typeface="+mn-cs"/>
                      </a:endParaRPr>
                    </a:p>
                    <a:p>
                      <a:pPr marL="0" indent="0">
                        <a:buFont typeface="Arial" panose="020B0604020202020204" pitchFamily="34" charset="0"/>
                        <a:buNone/>
                      </a:pPr>
                      <a:endParaRPr lang="cy-GB" sz="800" b="0"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0" indent="0">
                        <a:buFont typeface="Arial" panose="020B0604020202020204" pitchFamily="34" charset="0"/>
                        <a:buNone/>
                      </a:pPr>
                      <a:endParaRPr lang="cy-GB" sz="800" kern="1200" dirty="0">
                        <a:solidFill>
                          <a:srgbClr val="002060"/>
                        </a:solidFill>
                        <a:latin typeface="+mn-lt"/>
                        <a:ea typeface="+mn-ea"/>
                        <a:cs typeface="+mn-cs"/>
                      </a:endParaRPr>
                    </a:p>
                    <a:p>
                      <a:pPr marL="171450" indent="-171450">
                        <a:buFont typeface="Arial" panose="020B0604020202020204" pitchFamily="34" charset="0"/>
                        <a:buChar char="•"/>
                      </a:pPr>
                      <a:r>
                        <a:rPr lang="cy-GB" sz="800" kern="1200" dirty="0">
                          <a:solidFill>
                            <a:srgbClr val="002060"/>
                          </a:solidFill>
                          <a:latin typeface="+mn-lt"/>
                          <a:ea typeface="+mn-ea"/>
                          <a:cs typeface="+mn-cs"/>
                        </a:rPr>
                        <a:t>Mesur y newid tymheredd yn ystod rhai adweithiau cyffredin (finegr + soda pobi, finegr + gwlân dur)</a:t>
                      </a: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y gellir disgrifio hydoddiannau fel alcali asidig a niwtral yn ôl eu pH.
Deall, drwy gyfuno hydoddiannau asid ac alcalïaidd mae'n bosib creu hydoddiant niwtral, (ee pH(7) )
Gwybod rhai adweithiau cemegol sylfaenol (ee Asid + Metel, Asid + Carbonad)</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kern="1200">
                          <a:solidFill>
                            <a:srgbClr val="002060"/>
                          </a:solidFill>
                          <a:latin typeface="+mn-lt"/>
                          <a:ea typeface="+mn-ea"/>
                          <a:cs typeface="+mn-cs"/>
                        </a:rPr>
                        <a:t>Gallu creu hydoddiant niwtral o asidau ac alcalïau.
Gallu creu rhai cynhyrchion (ee Sodiwm Clorid, Magnesiwm Clorid)</a:t>
                      </a:r>
                      <a:endParaRPr lang="cy-GB" sz="800" b="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ystod o adweithiau safonol, a sut i'w defnyddio i gynhyrchu cynhyrchion defnyddiol (ee Asid + Metel, Asid + Sylfaen, Asid + Carbonad)
Gwybod bod adweithiau cemegol yn digwydd mewn cymarebau wedi'u pennu ymlaen llaw
Gwybod y ffactorau sy'n effeithio ar gyfradd adwaith cemegol (ee tymheredd, crynodiad, gwasgedd, maint gronynnau, defnydd o gatalydd)
Gwybod bod gan y Môl fàs mewn gramiau sy'n hafal i'r màs atomig cymharol.
Gwybod y profion sylfaenol ar gyfer rhywogaethau cemegol (e.e., Carbon deuocsid, hydrogen, ocsigen)</a:t>
                      </a: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a:solidFill>
                            <a:srgbClr val="002060"/>
                          </a:solidFill>
                        </a:rPr>
                        <a:t>Gallu cyfrifo cyfansoddiad canran moleciwl penodol
Gan ddefnyddio màs o adweithyddion a chynhyrchion, cyfrifo cynnyrch adwaith cemegol
Gallu cyfrifo màs fformiwla</a:t>
                      </a:r>
                      <a:endParaRPr lang="cy-GB" sz="800" b="1">
                        <a:solidFill>
                          <a:srgbClr val="002060"/>
                        </a:solidFill>
                      </a:endParaRPr>
                    </a:p>
                    <a:p>
                      <a:pPr marL="0" indent="0">
                        <a:buFont typeface="Arial" panose="020B0604020202020204" pitchFamily="34" charset="0"/>
                        <a:buNone/>
                      </a:pPr>
                      <a:endParaRPr lang="cy-GB" sz="800" b="1"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AG ESBONIO a CHYSYLLTU</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am wahanol fathau o fondio cemegol (e.e., metel, ïonig, cofalent, cawr)
Gwybod sut mae gwneud a thorri a thorri yn dibynnu ar egni (ee egni bondiau)
Deall ystod o brofion cemegol i adnabod </a:t>
                      </a:r>
                      <a:r>
                        <a:rPr lang="cy-GB" sz="800" dirty="0" err="1">
                          <a:solidFill>
                            <a:srgbClr val="002060"/>
                          </a:solidFill>
                        </a:rPr>
                        <a:t>cationau</a:t>
                      </a:r>
                      <a:r>
                        <a:rPr lang="cy-GB" sz="800" dirty="0">
                          <a:solidFill>
                            <a:srgbClr val="002060"/>
                          </a:solidFill>
                        </a:rPr>
                        <a:t> ac anionau (ee carbonadau, sylffidau, nitradau, halid, profion fflam, ïonau metel)
Gwybod y lleoliad ar y tabl cyfnodol a ffiseg sylfaenol a phriodweddau cemegol metelau trosiannol</a:t>
                      </a: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0" indent="0">
                        <a:buFont typeface="Arial" panose="020B0604020202020204" pitchFamily="34" charset="0"/>
                        <a:buNone/>
                      </a:pPr>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Defnyddio data a roddir i ffurfio hafaliadau cemegol cytbwys priodol. 
Gallu esbonio'r tebygrwydd a'r gwahaniaethau rhwng gwahanol fathau o fondio
Gallu adnabod samplau cemegol anhysbys gan ddefnyddio technegau safonol.</a:t>
                      </a:r>
                    </a:p>
                  </a:txBody>
                  <a:tcPr>
                    <a:solidFill>
                      <a:srgbClr val="EBF1E9"/>
                    </a:solidFill>
                  </a:tcPr>
                </a:tc>
                <a:extLst>
                  <a:ext uri="{0D108BD9-81ED-4DB2-BD59-A6C34878D82A}">
                    <a16:rowId xmlns:a16="http://schemas.microsoft.com/office/drawing/2014/main" val="1235794680"/>
                  </a:ext>
                </a:extLst>
              </a:tr>
              <a:tr h="3886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Ymweld â'r traeth i wneud cestyll tywod</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dirty="0">
                          <a:solidFill>
                            <a:srgbClr val="002060"/>
                          </a:solidFill>
                          <a:latin typeface="+mn-lt"/>
                          <a:ea typeface="+mn-ea"/>
                          <a:cs typeface="+mn-cs"/>
                        </a:rPr>
                        <a:t>Adeiladu llochesau
Gwneud "rocedi potel" neu "losgfynyddoedd" o soda pobi a finegr</a:t>
                      </a:r>
                    </a:p>
                  </a:txBody>
                  <a:tcPr>
                    <a:solidFill>
                      <a:srgbClr val="C5E0B4"/>
                    </a:solidFill>
                  </a:tcPr>
                </a:tc>
                <a:tc hMerge="1">
                  <a:txBody>
                    <a:bodyPr/>
                    <a:lstStyle/>
                    <a:p>
                      <a:endParaRPr lang="en-GB"/>
                    </a:p>
                  </a:txBody>
                  <a:tcPr/>
                </a:tc>
                <a:tc>
                  <a:txBody>
                    <a:bodyPr/>
                    <a:lstStyle/>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Ymweld â diwydiant/ffatri cemegol lleol</a:t>
                      </a:r>
                    </a:p>
                  </a:txBody>
                  <a:tcPr>
                    <a:solidFill>
                      <a:srgbClr val="C5E0B4"/>
                    </a:solidFill>
                  </a:tcPr>
                </a:tc>
                <a:extLst>
                  <a:ext uri="{0D108BD9-81ED-4DB2-BD59-A6C34878D82A}">
                    <a16:rowId xmlns:a16="http://schemas.microsoft.com/office/drawing/2014/main" val="749163210"/>
                  </a:ext>
                </a:extLst>
              </a:tr>
              <a:tr h="57538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Priodweddau deunyddiau (caled, meddal, miniog, difin, lliwiau, cryf, plygu)
</a:t>
                      </a:r>
                      <a:endParaRPr lang="cy-GB" sz="800" dirty="0">
                        <a:solidFill>
                          <a:srgbClr val="002060"/>
                        </a:solidFill>
                      </a:endParaRPr>
                    </a:p>
                  </a:txBody>
                  <a:tcPr>
                    <a:solidFill>
                      <a:srgbClr val="EBF1E9"/>
                    </a:solidFill>
                  </a:tcPr>
                </a:tc>
                <a:tc gridSpan="2">
                  <a:txBody>
                    <a:bodyPr/>
                    <a:lstStyle/>
                    <a:p>
                      <a:r>
                        <a:rPr lang="cy-GB" sz="800">
                          <a:solidFill>
                            <a:srgbClr val="002060"/>
                          </a:solidFill>
                        </a:rPr>
                        <a:t>Hyblyg, Dargludedd thermol, dwysedd, dargludedd trydanol, adwaith cemegol, didraidd, tryloyw, adwaith cemegol, thermomedr</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Atomau, elfennau, cymysgedd, cyfansoddyn, moleciwl, Tabl Cyfnodol, asid, alcali, niwtral, pH, carbonad</a:t>
                      </a:r>
                      <a:endParaRPr lang="cy-GB" sz="800" dirty="0">
                        <a:solidFill>
                          <a:srgbClr val="002060"/>
                        </a:solidFill>
                      </a:endParaRPr>
                    </a:p>
                  </a:txBody>
                  <a:tcPr>
                    <a:solidFill>
                      <a:srgbClr val="EBF1E9"/>
                    </a:solidFill>
                  </a:tcPr>
                </a:tc>
                <a:tc>
                  <a:txBody>
                    <a:bodyPr/>
                    <a:lstStyle/>
                    <a:p>
                      <a:r>
                        <a:rPr lang="cy-GB" sz="800">
                          <a:solidFill>
                            <a:srgbClr val="002060"/>
                          </a:solidFill>
                        </a:rPr>
                        <a:t>Electron, halogen, rhif atomig, màs atomig, môl, cynnyrch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Ïonig, cofalent, endothermig, ecsothermig, metel pontio,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1678470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2599410209"/>
              </p:ext>
            </p:extLst>
          </p:nvPr>
        </p:nvGraphicFramePr>
        <p:xfrm>
          <a:off x="1" y="0"/>
          <a:ext cx="12191999" cy="7478093"/>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0326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4</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Echdynnu, mireinio a dadansoddi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526584">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dirty="0">
                        <a:solidFill>
                          <a:schemeClr val="tx1"/>
                        </a:solidFill>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a disgriﬁo priodweddau defnyddiau, a chyﬁawnhau’r defnydd a wneir ohonyn nhw.</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arsylwi ar a disgriﬁo’r ffyrdd y mae defnyddiau yn newid wrth eu cymysgu gyda’i gilydd.</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adnabod bod newidiadau mewn defnyddiau, o dan wahanol amodau, yn effeithio ar eu priodweddau a’r defnydd a wneir ohonyn nhw.</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adnabod bod ein planed yn darparu defnyddiau naturiol, a gallu esbonio pam y gellir eu bod wedi cael eu prosesu i’w gwneud yn ddefnyddiol.</a:t>
                      </a:r>
                      <a:br>
                        <a:rPr lang="cy-GB" sz="900" b="1" kern="1200">
                          <a:solidFill>
                            <a:srgbClr val="000000"/>
                          </a:solidFill>
                          <a:latin typeface="+mn-lt"/>
                          <a:ea typeface="+mn-ea"/>
                          <a:cs typeface="+mn-cs"/>
                        </a:rPr>
                      </a:br>
                      <a:endParaRPr lang="cy-GB" sz="900" b="1" kern="1200" dirty="0">
                        <a:solidFill>
                          <a:srgbClr val="000000"/>
                        </a:solidFill>
                        <a:latin typeface="+mn-lt"/>
                        <a:ea typeface="+mn-ea"/>
                        <a:cs typeface="+mn-cs"/>
                      </a:endParaRPr>
                    </a:p>
                  </a:txBody>
                  <a:tcPr>
                    <a:solidFill>
                      <a:srgbClr val="C5E0B4"/>
                    </a:solidFill>
                  </a:tcPr>
                </a:tc>
                <a:tc>
                  <a:txBody>
                    <a:bodyPr/>
                    <a:lstStyle/>
                    <a:p>
                      <a:pPr marL="0" lvl="0" indent="0" algn="l">
                        <a:lnSpc>
                          <a:spcPct val="90000"/>
                        </a:lnSpc>
                        <a:spcBef>
                          <a:spcPct val="0"/>
                        </a:spcBef>
                        <a:spcAft>
                          <a:spcPct val="15000"/>
                        </a:spcAft>
                        <a:buFont typeface="Arial" panose="020B0604020202020204" pitchFamily="34" charset="0"/>
                        <a:buNone/>
                      </a:pPr>
                      <a:r>
                        <a:rPr lang="cy-GB" sz="900" b="1">
                          <a:solidFill>
                            <a:schemeClr val="tx1"/>
                          </a:solidFill>
                        </a:rPr>
                        <a:t>CC4 </a:t>
                      </a:r>
                    </a:p>
                    <a:p>
                      <a:pPr marL="0" lvl="0" indent="0" algn="l" defTabSz="800100">
                        <a:lnSpc>
                          <a:spcPct val="90000"/>
                        </a:lnSpc>
                        <a:spcBef>
                          <a:spcPct val="0"/>
                        </a:spcBef>
                        <a:spcAft>
                          <a:spcPct val="15000"/>
                        </a:spcAft>
                        <a:buFont typeface="Arial" panose="020B0604020202020204" pitchFamily="34" charset="0"/>
                        <a:buNone/>
                      </a:pPr>
                      <a:br>
                        <a:rPr lang="cy-GB" sz="900" b="1" kern="1200">
                          <a:solidFill>
                            <a:srgbClr val="000000"/>
                          </a:solidFill>
                          <a:latin typeface="+mn-lt"/>
                          <a:ea typeface="+mn-ea"/>
                          <a:cs typeface="+mn-cs"/>
                        </a:rPr>
                      </a:br>
                      <a:r>
                        <a:rPr lang="cy-GB" sz="900" b="1" kern="1200">
                          <a:solidFill>
                            <a:schemeClr val="tx1"/>
                          </a:solidFill>
                          <a:latin typeface="+mn-lt"/>
                          <a:ea typeface="+mn-ea"/>
                          <a:cs typeface="+mn-cs"/>
                        </a:rPr>
                        <a:t>Rwy’n gallu disgriﬁo ac esbonio priodweddau gwahanol fathau o fater a nodi sut mae hyn yn berthnasol i sut maen nhw’n cael eu defnyddio.</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disgrifio sut mae angen gwahanol dechnegau i wahanu a phuro defnyddiau amrywiol.</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deall sut y gellir rheoli a chadw trefn ar gynnyrch ac effeithiau adweithiau.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ddefnyddio fy ngwybodaeth a’m dealltwriaeth o fater i esbonio sut y gellir defnyddio gwahanol dechnegau i echdynnu puro a dadansoddi defnyddiau at amrywiaeth o ddibenion.</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3144061">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r>
                        <a:rPr lang="cy-GB" sz="800" b="0" kern="1200">
                          <a:solidFill>
                            <a:srgbClr val="002060"/>
                          </a:solidFill>
                          <a:latin typeface="+mn-lt"/>
                          <a:ea typeface="+mn-ea"/>
                          <a:cs typeface="+mn-cs"/>
                        </a:rPr>
                        <a:t>Deall </a:t>
                      </a:r>
                      <a:r>
                        <a:rPr lang="cy-GB" sz="800" b="0" kern="1200" dirty="0">
                          <a:solidFill>
                            <a:srgbClr val="002060"/>
                          </a:solidFill>
                          <a:latin typeface="+mn-lt"/>
                          <a:ea typeface="+mn-ea"/>
                          <a:cs typeface="+mn-cs"/>
                        </a:rPr>
                        <a:t>sut mae tanwydd ffosil yn cael ei gynhyrchu yn y Ddaear (e.e., Glo, olew a nwy)
Gwybod bod llosgi tanwydd ffosil yn cynhyrchu carbon deuocsid sy'n nwy tŷ gwyrdd.
Gwybod bod olew crai yn cael ei ddefnyddio mewn diwydiant (e.e., cynhyrchu tanwydd, cynhyrchu plastig)
Gwybod bod gan "gemegau" ystod o ddefnyddiau (e.e., glanhau darnau copr gyda finegr, past dannedd, cwyr </a:t>
                      </a:r>
                      <a:r>
                        <a:rPr lang="cy-GB" sz="800" b="0" kern="1200">
                          <a:solidFill>
                            <a:srgbClr val="002060"/>
                          </a:solidFill>
                          <a:latin typeface="+mn-lt"/>
                          <a:ea typeface="+mn-ea"/>
                          <a:cs typeface="+mn-cs"/>
                        </a:rPr>
                        <a:t>esgidiau)</a:t>
                      </a: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kern="1200">
                          <a:solidFill>
                            <a:srgbClr val="002060"/>
                          </a:solidFill>
                          <a:latin typeface="+mn-lt"/>
                          <a:ea typeface="+mn-ea"/>
                          <a:cs typeface="+mn-cs"/>
                        </a:rPr>
                        <a:t>Gallaf arsylwi adwaith cemegol syml (e.e., llosgi cannwyll) a disgrifio'r hyn a welaf.
Gallaf ymchwilio a chyfiawnhau'r cemegyn "gorau" i lanhau darn arian copr.</a:t>
                      </a:r>
                    </a:p>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r>
                        <a:rPr lang="cy-GB" sz="800" dirty="0">
                          <a:solidFill>
                            <a:srgbClr val="002060"/>
                          </a:solidFill>
                        </a:rPr>
                        <a:t>Gwybod bod llosgi yn adwaith cemegol sydd angen ocsigen 
Gwybod pa dri pheth sydd eu hangen i ddechrau tân (e.e., triongl tân)
Deall bod llosgi'n rhyddhau egni 
Gwybod bod rhydu yn adwaith cemegol a beth y gellir ei wneud i'w atal.
Gwybod y gall gweithgareddau dynol effeithio'n negyddol ar amgylcheddau (e.e., </a:t>
                      </a:r>
                      <a:r>
                        <a:rPr lang="cy-GB" sz="800" dirty="0" err="1">
                          <a:solidFill>
                            <a:srgbClr val="002060"/>
                          </a:solidFill>
                        </a:rPr>
                        <a:t>ffracio</a:t>
                      </a:r>
                      <a:r>
                        <a:rPr lang="cy-GB" sz="800" dirty="0">
                          <a:solidFill>
                            <a:srgbClr val="002060"/>
                          </a:solidFill>
                        </a:rPr>
                        <a:t>, llosgi tanwydd ffosil, mwyngloddio, diwydiant tecstilau ac ati)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cy-GB" sz="800" dirty="0">
                        <a:solidFill>
                          <a:srgbClr val="002060"/>
                        </a:solidFill>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b="0" kern="1200" dirty="0">
                          <a:solidFill>
                            <a:srgbClr val="002060"/>
                          </a:solidFill>
                          <a:latin typeface="+mn-lt"/>
                          <a:ea typeface="+mn-ea"/>
                          <a:cs typeface="+mn-cs"/>
                        </a:rPr>
                        <a:t>Gallu ymchwilio i'r egni mewn tanwydd neu fwyd trwy losgi a gwresogi dŵr.
Cynllunio a chynnal arbrawf i benderfynu faint o "aer" sydd ei angen ar gannwyll losgi
I ymchwilio i rydu hoelion haearn.</a:t>
                      </a: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bod priodweddau rhai cemegau yn cael eu defnyddio fel tanwyddau. (e.e., alcanau, alcenau, alcoholau)
Gwybod fformiwla a strwythurau cyffredinol hydrocarbonau (e.e., Alcanau / Alcenau) ac alcoholau (ee –OH)
Deall rhai dulliau ar gyfer cynhyrchu alcoholau (e.e., eplesiad, hydradu ethen)</a:t>
                      </a:r>
                    </a:p>
                    <a:p>
                      <a:pPr marL="171450" indent="-171450">
                        <a:buFont typeface="Arial" panose="020B0604020202020204" pitchFamily="34" charset="0"/>
                        <a:buChar char="•"/>
                      </a:pPr>
                      <a:r>
                        <a:rPr lang="cy-GB" sz="800">
                          <a:solidFill>
                            <a:srgbClr val="002060"/>
                          </a:solidFill>
                        </a:rPr>
                        <a:t>Gwybod bod biodanwyddau yn ddewis arall carbon niwtral yn lle tanwyddau ffosil.
Deall sut y gellir gwahanu rhai metelau oddi wrth eu horau (e.e., cyfres adweithedd, electrolysis) 
Gwybod y gall cynhyrchion o adweithiau cemegol fod yn hydawdd neu'n anhydawdd a sut i'w paratoi (e.e., Potasiwm nitrad o Potasiwm Iodide + plwm nitrad) 
</a:t>
                      </a: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a:solidFill>
                            <a:srgbClr val="002060"/>
                          </a:solidFill>
                        </a:rPr>
                        <a:t>Gwybod sut i ddefnyddio titradiad i bennu'r cyfrolau sy'n adweithio mewn adwaith niwtraleiddio</a:t>
                      </a:r>
                      <a:endParaRPr lang="cy-GB" sz="800" b="1">
                        <a:solidFill>
                          <a:srgbClr val="002060"/>
                        </a:solidFill>
                      </a:endParaRPr>
                    </a:p>
                    <a:p>
                      <a:pPr marL="0" indent="0">
                        <a:buFont typeface="Arial" panose="020B0604020202020204" pitchFamily="34" charset="0"/>
                        <a:buNone/>
                      </a:pPr>
                      <a:endParaRPr lang="cy-GB" sz="800" b="1"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a:solidFill>
                            <a:srgbClr val="FF0000"/>
                          </a:solidFill>
                        </a:rPr>
                        <a:t>MAE HYN I GYD YN YMWNEUD AG ESBONIO a CHYSYLLTU</a:t>
                      </a:r>
                      <a:endParaRPr lang="cy-GB" sz="800">
                        <a:solidFill>
                          <a:srgbClr val="002060"/>
                        </a:solidFill>
                      </a:endParaRPr>
                    </a:p>
                    <a:p>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Deall sut mae sylweddau ïonig yn cael eu dadelfennu'n sylweddau symlach pan fo cerrynt trydan yn cael ei drosglwyddo drwyddynt (e.e., Electrolysis, echdynnu metelau)
Gwybod bod rhai adweithiau cemegol yn mynd i'r ddau gyfeiriad (e.e., adweithiau cildroadwy).
Gwybod bod y manylion am rai adweithiau cemegol yn fasnachol bwysig (e.e., distyllu ffracsiynol o olew crai, cracio Polymereiddio, proses Haber, Proses gyswllt)
Deall bod y diwydiant cemegol yn arloesi'n gyson (e.e., Nanowyddoniaeth a Deunyddiau Smart)</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a:solidFill>
                            <a:srgbClr val="002060"/>
                          </a:solidFill>
                        </a:rPr>
                        <a:t>Gallaf esbonio sut mae adweithiau cildroadwy yn effeithio ar gynnyrch adweithiau cemegol
Gallaf egluro sut i ddefnyddio electrolysis i gopr plât hoelen haearn</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7152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Ymweld â Techniquest</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Ymweld ag archfarchnad leol (eil cynnyrch glanhau)</a:t>
                      </a:r>
                    </a:p>
                    <a:p>
                      <a:pPr marL="171450" indent="-171450">
                        <a:buFont typeface="Arial" panose="020B0604020202020204" pitchFamily="34" charset="0"/>
                        <a:buChar char="•"/>
                      </a:pPr>
                      <a:r>
                        <a:rPr lang="cy-GB" sz="800" kern="1200">
                          <a:solidFill>
                            <a:srgbClr val="002060"/>
                          </a:solidFill>
                          <a:latin typeface="+mn-lt"/>
                          <a:ea typeface="+mn-ea"/>
                          <a:cs typeface="+mn-cs"/>
                        </a:rPr>
                        <a:t>Gwneud plastig o startsh tatws</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Adeiladu tân gwersyll
Trefnu ymweliad ac arddangosiad gan y frigâd dân </a:t>
                      </a: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Mynd i banio "aur"</a:t>
                      </a: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Ymweld â gwaith cemegol diwydiannol</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57538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endParaRPr lang="cy-GB" sz="800" dirty="0">
                        <a:solidFill>
                          <a:srgbClr val="002060"/>
                        </a:solidFill>
                      </a:endParaRPr>
                    </a:p>
                  </a:txBody>
                  <a:tcPr>
                    <a:solidFill>
                      <a:srgbClr val="EBF1E9"/>
                    </a:solidFill>
                  </a:tcPr>
                </a:tc>
                <a:tc gridSpan="2">
                  <a:txBody>
                    <a:bodyPr/>
                    <a:lstStyle/>
                    <a:p>
                      <a:r>
                        <a:rPr lang="cy-GB" sz="800">
                          <a:solidFill>
                            <a:srgbClr val="002060"/>
                          </a:solidFill>
                        </a:rPr>
                        <a:t>Chemicals, fossil fuel, coal, oil, gas, burning, greenhouse gas, plastic, </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Triongl tân, llosgi, ocsigen, egni, ffracio
</a:t>
                      </a:r>
                      <a:endParaRPr lang="cy-GB" sz="800" dirty="0">
                        <a:solidFill>
                          <a:srgbClr val="002060"/>
                        </a:solidFill>
                      </a:endParaRPr>
                    </a:p>
                  </a:txBody>
                  <a:tcPr>
                    <a:solidFill>
                      <a:srgbClr val="EBF1E9"/>
                    </a:solidFill>
                  </a:tcPr>
                </a:tc>
                <a:tc>
                  <a:txBody>
                    <a:bodyPr/>
                    <a:lstStyle/>
                    <a:p>
                      <a:r>
                        <a:rPr lang="cy-GB" sz="800">
                          <a:solidFill>
                            <a:srgbClr val="002060"/>
                          </a:solidFill>
                        </a:rPr>
                        <a:t>Alcanau, Alcenau, alcohol, hydrocarbon, biodanwydd, Cyfres Adweithedd</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Dadelfennu, electrolysis, cracio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3370581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137102386"/>
              </p:ext>
            </p:extLst>
          </p:nvPr>
        </p:nvGraphicFramePr>
        <p:xfrm>
          <a:off x="1" y="0"/>
          <a:ext cx="12191999" cy="7009249"/>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0326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5</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Tonnau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526584">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Rwy’n gallu nodi, dilyn a dechrau creu dilyniannau a phatrymau mewn gweithgareddau pob-dydd.</a:t>
                      </a:r>
                      <a:endParaRPr lang="cy-GB" sz="900" b="1" dirty="0">
                        <a:solidFill>
                          <a:schemeClr val="tx1"/>
                        </a:solidFill>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a mynegi priodweddau sylfaenol golau, sain, trydan a magnetau.</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esbonio sut mae priodweddau sain a golau yn effeithio ar sut maen nhw’n cael eu profi.</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Wrth drin priodweddau sain a golau, rwy’n gallu cynhyrchu effaith pendodol.</a:t>
                      </a:r>
                      <a:endParaRPr lang="cy-GB" sz="900" b="1" dirty="0">
                        <a:solidFill>
                          <a:schemeClr val="tx1"/>
                        </a:solidFill>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a:solidFill>
                            <a:schemeClr val="tx1"/>
                          </a:solidFill>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rhagfynegi ymddygiad tonnau mewn gwahanol sefyllfaoedd.</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Trwy gymhwyso rheolau syml, rwy’n gallu defnyddio tonnau i ddysgu mwy am y byd o’m cwmpas.</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esbonio sut a pham mae amrywiol gategorïau o donnau yn cael eu defnyddio at wahanol ddibenion.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cymhwyso dealltwriaeth o donnau i ofyn cwestiynau a datrys problemau.</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3144061">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rhai gwrthrychau'n rhoi golau (ffynonellau) (e.e., haul, goleuadau trydan, canhwyllau)
Gwybod y gallwch weld trwy rai gwrthrychau ac nid eraill.
Gwybod y gwahaniaeth rhwng sain sy'n "dawel" ac yn "uchel"</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171450" indent="-171450" algn="l" rtl="0" eaLnBrk="1" latinLnBrk="0" hangingPunct="1">
                        <a:buFont typeface="Arial" panose="020B0604020202020204" pitchFamily="34" charset="0"/>
                        <a:buChar char="•"/>
                      </a:pPr>
                      <a:r>
                        <a:rPr lang="cy-GB" sz="800" b="0" kern="1200" dirty="0">
                          <a:solidFill>
                            <a:srgbClr val="002060"/>
                          </a:solidFill>
                          <a:latin typeface="+mn-lt"/>
                          <a:ea typeface="+mn-ea"/>
                          <a:cs typeface="+mn-cs"/>
                        </a:rPr>
                        <a:t>Gallu cysylltu synau â'r ffynhonnell (e.e., synau anifeiliaid, synau diwydiannol, offerynnau cerdd)
Gallu didoli gwrthrychau I’r rhai sy’n "rhoi golau" a “ddim yn rhoi golau"
Gallu adnabod gwahanol liwiau wrth eu henwau
Gallu cynhyrchu synau "tawel" ac "uchel" (e.e., </a:t>
                      </a:r>
                      <a:r>
                        <a:rPr lang="cy-GB" sz="800" b="0" kern="1200" dirty="0" err="1">
                          <a:solidFill>
                            <a:srgbClr val="002060"/>
                          </a:solidFill>
                          <a:latin typeface="+mn-lt"/>
                          <a:ea typeface="+mn-ea"/>
                          <a:cs typeface="+mn-cs"/>
                        </a:rPr>
                        <a:t>bangio</a:t>
                      </a:r>
                      <a:r>
                        <a:rPr lang="cy-GB" sz="800" b="0" kern="1200" dirty="0">
                          <a:solidFill>
                            <a:srgbClr val="002060"/>
                          </a:solidFill>
                          <a:latin typeface="+mn-lt"/>
                          <a:ea typeface="+mn-ea"/>
                          <a:cs typeface="+mn-cs"/>
                        </a:rPr>
                        <a:t>, ysgwyd)</a:t>
                      </a:r>
                    </a:p>
                    <a:p>
                      <a:pPr marL="0" indent="0" algn="l" defTabSz="914400" rtl="0" eaLnBrk="1" latinLnBrk="0" hangingPunct="1">
                        <a:buFont typeface="Arial" panose="020B0604020202020204" pitchFamily="34" charset="0"/>
                        <a:buNone/>
                      </a:pPr>
                      <a:endParaRPr lang="cy-GB" sz="800" b="0" kern="1200" dirty="0">
                        <a:solidFill>
                          <a:srgbClr val="002060"/>
                        </a:solidFill>
                        <a:latin typeface="+mn-lt"/>
                        <a:ea typeface="+mn-ea"/>
                        <a:cs typeface="+mn-cs"/>
                      </a:endParaRP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b="0" kern="1200">
                          <a:solidFill>
                            <a:srgbClr val="002060"/>
                          </a:solidFill>
                          <a:latin typeface="+mn-lt"/>
                          <a:ea typeface="+mn-ea"/>
                          <a:cs typeface="+mn-cs"/>
                        </a:rPr>
                        <a:t>Gwybod bod golau'n teithio mewn llinellau syth
Deall sut i ffurfio cysgodion 
Gwybod bod gwahanol ddeunyddiau yn blocio / yn trosglwyddo golau a sain mewn gwahanol symiau.
Deall sut i drin sain (e.e., plwcio linynnau yn fwy cadarn)
Gwybod bod modd adlewyrchu golau (ee golau’r lleuad)</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endParaRPr lang="cy-GB" sz="800"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Ymchwilio i briodweddau golau a sain deunyddiau cyffredin (e.e. deunyddiau </a:t>
                      </a:r>
                      <a:r>
                        <a:rPr lang="cy-GB" sz="800" b="0" kern="1200">
                          <a:solidFill>
                            <a:srgbClr val="002060"/>
                          </a:solidFill>
                          <a:latin typeface="+mn-lt"/>
                          <a:ea typeface="+mn-ea"/>
                          <a:cs typeface="+mn-cs"/>
                        </a:rPr>
                        <a:t>didraidd, tryloyw, a thryleu, deunyddiau sydd "orau" wrth insiwleiddio ffynhonnell sŵn)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Gallu cynhyrchu synau o wahanol ddwyster
Gallu adeiladu dyfais sy'n defnyddio adlewyrchiad (e.e., perisgop)</a:t>
                      </a:r>
                      <a:endParaRPr lang="cy-GB" sz="800" kern="1200">
                        <a:solidFill>
                          <a:srgbClr val="002060"/>
                        </a:solidFill>
                        <a:latin typeface="+mn-lt"/>
                        <a:ea typeface="+mn-ea"/>
                        <a:cs typeface="+mn-cs"/>
                      </a:endParaRPr>
                    </a:p>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kern="1200" dirty="0">
                          <a:solidFill>
                            <a:srgbClr val="002060"/>
                          </a:solidFill>
                          <a:latin typeface="+mn-lt"/>
                          <a:ea typeface="+mn-ea"/>
                          <a:cs typeface="+mn-cs"/>
                        </a:rPr>
                        <a:t>Gwybod bod golau a sain yn teithio ar gyflymder gwahanol
Gwybod y gellir newid traw (amlder) offerynnau cerdd drwy newid priodweddau'r offeryn (e.e., hyd llinyn, hyd colofn o aer)
Gwybod sut mae maint sain a disgleirdeb ffynhonnell golau yn newid wrth i bellter yr arsylwr gynyddu
Gwybod bod gwahanol anifeiliaid yn gallu clywed ystodau amledd gwahanol (e.e., ystlumod, cŵn, dolffiniaid)</a:t>
                      </a: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b="0" kern="1200" dirty="0">
                          <a:solidFill>
                            <a:srgbClr val="002060"/>
                          </a:solidFill>
                          <a:latin typeface="+mn-lt"/>
                          <a:ea typeface="+mn-ea"/>
                          <a:cs typeface="+mn-cs"/>
                        </a:rPr>
                        <a:t>Gallu egluro sut maen nhw'n gwybod bod golau'n teithio'n llawer cyflymach na sain (e.e., taranau / mellt neu ymchwiliad uniongyrchol)
Gallu ymchwilio i sut mae dwyster golau (neu sain) yn newid wrth i'r pellter i'r arsylwr gynyddu (1/r</a:t>
                      </a:r>
                      <a:r>
                        <a:rPr lang="cy-GB" sz="800" b="0" kern="1200" baseline="30000" dirty="0">
                          <a:solidFill>
                            <a:srgbClr val="002060"/>
                          </a:solidFill>
                          <a:latin typeface="+mn-lt"/>
                          <a:ea typeface="+mn-ea"/>
                          <a:cs typeface="+mn-cs"/>
                        </a:rPr>
                        <a:t>2 </a:t>
                      </a:r>
                      <a:r>
                        <a:rPr lang="cy-GB" sz="800" b="0" kern="1200" dirty="0">
                          <a:solidFill>
                            <a:srgbClr val="002060"/>
                          </a:solidFill>
                          <a:latin typeface="+mn-lt"/>
                          <a:ea typeface="+mn-ea"/>
                          <a:cs typeface="+mn-cs"/>
                        </a:rPr>
                        <a:t>plot)</a:t>
                      </a:r>
                    </a:p>
                    <a:p>
                      <a:pPr marL="171450" indent="-171450">
                        <a:buFont typeface="Arial" panose="020B0604020202020204" pitchFamily="34" charset="0"/>
                        <a:buChar char="•"/>
                      </a:pPr>
                      <a:endParaRPr lang="cy-GB" sz="800" b="0" kern="1200" dirty="0">
                        <a:solidFill>
                          <a:srgbClr val="002060"/>
                        </a:solidFill>
                        <a:latin typeface="+mn-lt"/>
                        <a:ea typeface="+mn-ea"/>
                        <a:cs typeface="+mn-cs"/>
                      </a:endParaRPr>
                    </a:p>
                    <a:p>
                      <a:pPr marL="0" indent="0">
                        <a:buFont typeface="Arial" panose="020B0604020202020204" pitchFamily="34" charset="0"/>
                        <a:buNone/>
                      </a:pPr>
                      <a:endParaRPr lang="cy-GB" sz="800" b="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y ddau fath o donnau (e.e., hydredol ac ardraws)</a:t>
                      </a:r>
                    </a:p>
                    <a:p>
                      <a:pPr marL="171450" indent="-171450">
                        <a:buFont typeface="Arial" panose="020B0604020202020204" pitchFamily="34" charset="0"/>
                        <a:buChar char="•"/>
                      </a:pPr>
                      <a:r>
                        <a:rPr lang="cy-GB" sz="800" dirty="0">
                          <a:solidFill>
                            <a:srgbClr val="002060"/>
                          </a:solidFill>
                        </a:rPr>
                        <a:t>Gwybod sut i ddisgrifio tonnau  (</a:t>
                      </a:r>
                      <a:r>
                        <a:rPr lang="cy-GB" sz="800" dirty="0" err="1">
                          <a:solidFill>
                            <a:srgbClr val="002060"/>
                          </a:solidFill>
                        </a:rPr>
                        <a:t>e.g</a:t>
                      </a:r>
                      <a:r>
                        <a:rPr lang="cy-GB" sz="800" dirty="0">
                          <a:solidFill>
                            <a:srgbClr val="002060"/>
                          </a:solidFill>
                        </a:rPr>
                        <a:t>., osgled, amlder, cyflymder, cyfnod, tonfedd)</a:t>
                      </a:r>
                    </a:p>
                    <a:p>
                      <a:pPr marL="171450" indent="-171450">
                        <a:buFont typeface="Arial" panose="020B0604020202020204" pitchFamily="34" charset="0"/>
                        <a:buChar char="•"/>
                      </a:pPr>
                      <a:r>
                        <a:rPr lang="en-GB" sz="800" dirty="0" err="1">
                          <a:solidFill>
                            <a:srgbClr val="002060"/>
                          </a:solidFill>
                        </a:rPr>
                        <a:t>Deall</a:t>
                      </a:r>
                      <a:r>
                        <a:rPr lang="en-GB" sz="800" dirty="0">
                          <a:solidFill>
                            <a:srgbClr val="002060"/>
                          </a:solidFill>
                        </a:rPr>
                        <a:t> </a:t>
                      </a:r>
                      <a:r>
                        <a:rPr lang="en-GB" sz="800" dirty="0" err="1">
                          <a:solidFill>
                            <a:srgbClr val="002060"/>
                          </a:solidFill>
                        </a:rPr>
                        <a:t>sut</a:t>
                      </a:r>
                      <a:r>
                        <a:rPr lang="en-GB" sz="800" dirty="0">
                          <a:solidFill>
                            <a:srgbClr val="002060"/>
                          </a:solidFill>
                        </a:rPr>
                        <a:t> </a:t>
                      </a:r>
                      <a:r>
                        <a:rPr lang="en-GB" sz="800" dirty="0" err="1">
                          <a:solidFill>
                            <a:srgbClr val="002060"/>
                          </a:solidFill>
                        </a:rPr>
                        <a:t>i</a:t>
                      </a:r>
                      <a:r>
                        <a:rPr lang="en-GB" sz="800" dirty="0">
                          <a:solidFill>
                            <a:srgbClr val="002060"/>
                          </a:solidFill>
                        </a:rPr>
                        <a:t> </a:t>
                      </a:r>
                      <a:r>
                        <a:rPr lang="en-GB" sz="800" dirty="0" err="1">
                          <a:solidFill>
                            <a:srgbClr val="002060"/>
                          </a:solidFill>
                        </a:rPr>
                        <a:t>ddefnyddio</a:t>
                      </a:r>
                      <a:r>
                        <a:rPr lang="en-GB" sz="800" dirty="0">
                          <a:solidFill>
                            <a:srgbClr val="002060"/>
                          </a:solidFill>
                        </a:rPr>
                        <a:t> </a:t>
                      </a:r>
                      <a:r>
                        <a:rPr lang="en-GB" sz="800" dirty="0" err="1">
                          <a:solidFill>
                            <a:srgbClr val="002060"/>
                          </a:solidFill>
                        </a:rPr>
                        <a:t>hafaliad</a:t>
                      </a:r>
                      <a:r>
                        <a:rPr lang="en-GB" sz="800" dirty="0">
                          <a:solidFill>
                            <a:srgbClr val="002060"/>
                          </a:solidFill>
                        </a:rPr>
                        <a:t> y don 
</a:t>
                      </a:r>
                      <a:r>
                        <a:rPr lang="cy-GB" sz="800" dirty="0">
                          <a:solidFill>
                            <a:srgbClr val="002060"/>
                          </a:solidFill>
                        </a:rPr>
                        <a:t>Gwybod sut i esbonio adlewyrchiad a phlygiant mewn golau a dŵr</a:t>
                      </a:r>
                    </a:p>
                    <a:p>
                      <a:pPr marL="0" indent="0">
                        <a:buFont typeface="Arial" panose="020B0604020202020204" pitchFamily="34" charset="0"/>
                        <a:buNone/>
                      </a:pPr>
                      <a:endParaRPr lang="cy-GB" sz="800" dirty="0">
                        <a:solidFill>
                          <a:srgbClr val="002060"/>
                        </a:solidFill>
                      </a:endParaRPr>
                    </a:p>
                    <a:p>
                      <a:pPr marL="171450" indent="-171450">
                        <a:buFont typeface="Arial" panose="020B0604020202020204" pitchFamily="34" charset="0"/>
                        <a:buChar char="•"/>
                      </a:pPr>
                      <a:endParaRPr lang="cy-GB" sz="800" dirty="0">
                        <a:solidFill>
                          <a:srgbClr val="002060"/>
                        </a:solidFill>
                      </a:endParaRPr>
                    </a:p>
                    <a:p>
                      <a:pPr marL="171450" indent="-171450">
                        <a:buFont typeface="Arial" panose="020B0604020202020204" pitchFamily="34" charset="0"/>
                        <a:buChar char="•"/>
                      </a:pPr>
                      <a:endParaRPr lang="cy-GB" sz="800"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endParaRPr lang="cy-GB" sz="800" b="1" dirty="0">
                        <a:solidFill>
                          <a:srgbClr val="002060"/>
                        </a:solidFill>
                      </a:endParaRPr>
                    </a:p>
                    <a:p>
                      <a:pPr marL="171450" indent="-171450">
                        <a:buFont typeface="Arial" panose="020B0604020202020204" pitchFamily="34" charset="0"/>
                        <a:buChar char="•"/>
                      </a:pPr>
                      <a:r>
                        <a:rPr lang="cy-GB" sz="800" b="0" dirty="0">
                          <a:solidFill>
                            <a:srgbClr val="002060"/>
                          </a:solidFill>
                        </a:rPr>
                        <a:t>Plotio llwybr pelydrau golau yn ystod adlewyrchiad / plygiant
Gallu adnabod a labelu tonnau hydredol ac ardraws.
Gallu rhoi enghreifftiau o donnau hydredol ac ardraws.</a:t>
                      </a:r>
                      <a:endParaRPr lang="cy-GB" sz="800" b="1"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dirty="0">
                          <a:solidFill>
                            <a:srgbClr val="FF0000"/>
                          </a:solidFill>
                        </a:rPr>
                        <a:t>MAE HYN I GYD YN YMWNEUD AG ESBONIO a CHYSYLLTU</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sut mae'r Sbectrwm EM yn cael ei adeiladu (e.e., drwy donfedd / amledd)
Gwybod bod gan wahanol liwiau o olau gweladwy wahanol amleddau
Deall defnyddiau a pheryglon cydrannau EM </a:t>
                      </a:r>
                      <a:r>
                        <a:rPr lang="cy-GB" sz="800" dirty="0" err="1">
                          <a:solidFill>
                            <a:srgbClr val="002060"/>
                          </a:solidFill>
                        </a:rPr>
                        <a:t>Spectrum</a:t>
                      </a:r>
                      <a:r>
                        <a:rPr lang="cy-GB" sz="800" dirty="0">
                          <a:solidFill>
                            <a:srgbClr val="002060"/>
                          </a:solidFill>
                        </a:rPr>
                        <a:t>
Deall sut y defnyddir adlewyrchiad mewnol cyflawn mewn dyfeisiau ymarferol (</a:t>
                      </a:r>
                      <a:r>
                        <a:rPr lang="es-ES" sz="800" dirty="0" err="1">
                          <a:solidFill>
                            <a:srgbClr val="002060"/>
                          </a:solidFill>
                        </a:rPr>
                        <a:t>ee</a:t>
                      </a:r>
                      <a:r>
                        <a:rPr lang="es-ES" sz="800" dirty="0">
                          <a:solidFill>
                            <a:srgbClr val="002060"/>
                          </a:solidFill>
                        </a:rPr>
                        <a:t> </a:t>
                      </a:r>
                      <a:r>
                        <a:rPr lang="es-ES" sz="800" dirty="0" err="1">
                          <a:solidFill>
                            <a:srgbClr val="002060"/>
                          </a:solidFill>
                        </a:rPr>
                        <a:t>endosgopau</a:t>
                      </a:r>
                      <a:r>
                        <a:rPr lang="es-ES" sz="800" dirty="0">
                          <a:solidFill>
                            <a:srgbClr val="002060"/>
                          </a:solidFill>
                        </a:rPr>
                        <a:t> a </a:t>
                      </a:r>
                      <a:r>
                        <a:rPr lang="es-ES" sz="800" dirty="0" err="1">
                          <a:solidFill>
                            <a:srgbClr val="002060"/>
                          </a:solidFill>
                        </a:rPr>
                        <a:t>ffibrau</a:t>
                      </a:r>
                      <a:r>
                        <a:rPr lang="es-ES" sz="800" dirty="0">
                          <a:solidFill>
                            <a:srgbClr val="002060"/>
                          </a:solidFill>
                        </a:rPr>
                        <a:t> </a:t>
                      </a:r>
                      <a:r>
                        <a:rPr lang="es-ES" sz="800" dirty="0" err="1">
                          <a:solidFill>
                            <a:srgbClr val="002060"/>
                          </a:solidFill>
                        </a:rPr>
                        <a:t>optegol</a:t>
                      </a:r>
                      <a:r>
                        <a:rPr lang="cy-GB" sz="800" dirty="0">
                          <a:solidFill>
                            <a:srgbClr val="002060"/>
                          </a:solidFill>
                        </a:rPr>
                        <a:t>)</a:t>
                      </a:r>
                    </a:p>
                    <a:p>
                      <a:pPr marL="171450" indent="-171450">
                        <a:buFont typeface="Arial" panose="020B0604020202020204" pitchFamily="34" charset="0"/>
                        <a:buChar char="•"/>
                      </a:pPr>
                      <a:r>
                        <a:rPr lang="cy-GB" sz="800" dirty="0">
                          <a:solidFill>
                            <a:srgbClr val="002060"/>
                          </a:solidFill>
                        </a:rPr>
                        <a:t>Gwybod sut mae ffibrau </a:t>
                      </a:r>
                      <a:r>
                        <a:rPr lang="cy-GB" sz="800" dirty="0" err="1">
                          <a:solidFill>
                            <a:srgbClr val="002060"/>
                          </a:solidFill>
                        </a:rPr>
                        <a:t>optegolyn</a:t>
                      </a:r>
                      <a:r>
                        <a:rPr lang="cy-GB" sz="800" dirty="0">
                          <a:solidFill>
                            <a:srgbClr val="002060"/>
                          </a:solidFill>
                        </a:rPr>
                        <a:t> gweithio
Deall rhai o ddefnyddiau Lloerennau </a:t>
                      </a:r>
                      <a:r>
                        <a:rPr lang="cy-GB" sz="800" dirty="0" err="1">
                          <a:solidFill>
                            <a:srgbClr val="002060"/>
                          </a:solidFill>
                        </a:rPr>
                        <a:t>Geostationary</a:t>
                      </a:r>
                      <a:r>
                        <a:rPr lang="cy-GB" sz="800" dirty="0">
                          <a:solidFill>
                            <a:srgbClr val="002060"/>
                          </a:solidFill>
                        </a:rPr>
                        <a:t> a Polar</a:t>
                      </a: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Defnyddio blwch pelydr i gyfrifo'r ongl critigol mewn bloc gwydr neu </a:t>
                      </a:r>
                      <a:r>
                        <a:rPr lang="cy-GB" sz="800" dirty="0" err="1">
                          <a:solidFill>
                            <a:srgbClr val="002060"/>
                          </a:solidFill>
                        </a:rPr>
                        <a:t>Perspex</a:t>
                      </a:r>
                      <a:r>
                        <a:rPr lang="cy-GB" sz="800" dirty="0">
                          <a:solidFill>
                            <a:srgbClr val="002060"/>
                          </a:solidFill>
                        </a:rPr>
                        <a:t>.
Gallu esbonio defnyddiau a pheryglon posibl cydrannau'r sbectrwm EM
Gallu adnabod y defnydd o orbitau pegynol a </a:t>
                      </a:r>
                      <a:r>
                        <a:rPr lang="cy-GB" sz="800" dirty="0" err="1">
                          <a:solidFill>
                            <a:srgbClr val="002060"/>
                          </a:solidFill>
                        </a:rPr>
                        <a:t>geosefydlog</a:t>
                      </a:r>
                      <a:r>
                        <a:rPr lang="cy-GB" sz="800" dirty="0">
                          <a:solidFill>
                            <a:srgbClr val="002060"/>
                          </a:solidFill>
                        </a:rPr>
                        <a:t> ar gyfer cyfathrebu lloeren.</a:t>
                      </a:r>
                    </a:p>
                  </a:txBody>
                  <a:tcPr>
                    <a:solidFill>
                      <a:srgbClr val="EBF1E9"/>
                    </a:solidFill>
                  </a:tcPr>
                </a:tc>
                <a:extLst>
                  <a:ext uri="{0D108BD9-81ED-4DB2-BD59-A6C34878D82A}">
                    <a16:rowId xmlns:a16="http://schemas.microsoft.com/office/drawing/2014/main" val="1235794680"/>
                  </a:ext>
                </a:extLst>
              </a:tr>
              <a:tr h="4178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Defnyddio amrywiaeth o offerynnau cerdd a deal sut maen nhw'n gwneud synau</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Gwneud deial haul a mesur yr amser yn fanwl gywir</a:t>
                      </a:r>
                    </a:p>
                    <a:p>
                      <a:pPr marL="171450" indent="-171450">
                        <a:buFont typeface="Arial" panose="020B0604020202020204" pitchFamily="34" charset="0"/>
                        <a:buChar char="•"/>
                      </a:pPr>
                      <a:r>
                        <a:rPr lang="cy-GB" sz="800" kern="1200">
                          <a:solidFill>
                            <a:srgbClr val="002060"/>
                          </a:solidFill>
                          <a:latin typeface="+mn-lt"/>
                          <a:ea typeface="+mn-ea"/>
                          <a:cs typeface="+mn-cs"/>
                        </a:rPr>
                        <a:t>Dylunio sioe bypedau cysgodol</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Ymweld ag awditoriwm (profi’r defnydd o sain ar raddfeydd mawr)</a:t>
                      </a: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r>
                        <a:rPr lang="cy-GB" sz="800" dirty="0">
                          <a:solidFill>
                            <a:srgbClr val="002060"/>
                          </a:solidFill>
                        </a:rPr>
                        <a:t>Trefnu ymweliad gan Awyr Dywyll Cymru a'r awditoriwm </a:t>
                      </a:r>
                      <a:r>
                        <a:rPr lang="cy-GB" sz="800" dirty="0" err="1">
                          <a:solidFill>
                            <a:srgbClr val="002060"/>
                          </a:solidFill>
                        </a:rPr>
                        <a:t>chwyddadwy</a:t>
                      </a: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Defnyddio telesgop o bell (e.e., </a:t>
                      </a:r>
                      <a:r>
                        <a:rPr lang="cy-GB" sz="800" dirty="0" err="1">
                          <a:solidFill>
                            <a:srgbClr val="002060"/>
                          </a:solidFill>
                        </a:rPr>
                        <a:t>Faulkes</a:t>
                      </a:r>
                      <a:r>
                        <a:rPr lang="cy-GB" sz="800" dirty="0">
                          <a:solidFill>
                            <a:srgbClr val="002060"/>
                          </a:solidFill>
                        </a:rPr>
                        <a:t>) i arsylwi ar y Bydysawd.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Lleoli a chyfathrebu gyda'r ISS</a:t>
                      </a:r>
                    </a:p>
                  </a:txBody>
                  <a:tcPr>
                    <a:solidFill>
                      <a:srgbClr val="C5E0B4"/>
                    </a:solidFill>
                  </a:tcPr>
                </a:tc>
                <a:extLst>
                  <a:ext uri="{0D108BD9-81ED-4DB2-BD59-A6C34878D82A}">
                    <a16:rowId xmlns:a16="http://schemas.microsoft.com/office/drawing/2014/main" val="749163210"/>
                  </a:ext>
                </a:extLst>
              </a:tr>
              <a:tr h="57538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endParaRPr lang="cy-GB" sz="800" dirty="0">
                        <a:solidFill>
                          <a:srgbClr val="002060"/>
                        </a:solidFill>
                      </a:endParaRPr>
                    </a:p>
                  </a:txBody>
                  <a:tcPr>
                    <a:solidFill>
                      <a:srgbClr val="EBF1E9"/>
                    </a:solidFill>
                  </a:tcPr>
                </a:tc>
                <a:tc gridSpan="2">
                  <a:txBody>
                    <a:bodyPr/>
                    <a:lstStyle/>
                    <a:p>
                      <a:r>
                        <a:rPr lang="cy-GB" sz="800">
                          <a:solidFill>
                            <a:srgbClr val="002060"/>
                          </a:solidFill>
                        </a:rPr>
                        <a:t>Ffynhonnell golau, allyrru, myfyrio, didraidd, tryloyw, tryleu, ynysydd
</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Amledd, osgled, tonfedd, </a:t>
                      </a:r>
                      <a:endParaRPr lang="cy-GB" sz="800" dirty="0">
                        <a:solidFill>
                          <a:srgbClr val="002060"/>
                        </a:solidFill>
                      </a:endParaRPr>
                    </a:p>
                  </a:txBody>
                  <a:tcPr>
                    <a:solidFill>
                      <a:srgbClr val="EBF1E9"/>
                    </a:solidFill>
                  </a:tcPr>
                </a:tc>
                <a:tc>
                  <a:txBody>
                    <a:bodyPr/>
                    <a:lstStyle/>
                    <a:p>
                      <a:r>
                        <a:rPr lang="cy-GB" sz="800" dirty="0">
                          <a:solidFill>
                            <a:srgbClr val="002060"/>
                          </a:solidFill>
                        </a:rPr>
                        <a:t>Ongl drawiad, ongl adlewyrchiad, Hertz,  hydredol, ardraws, osgled</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Cydrannau o sbectrwm EM, </a:t>
                      </a:r>
                      <a:r>
                        <a:rPr lang="cy-GB" sz="800" dirty="0" err="1">
                          <a:solidFill>
                            <a:srgbClr val="002060"/>
                          </a:solidFill>
                        </a:rPr>
                        <a:t>giga</a:t>
                      </a:r>
                      <a:r>
                        <a:rPr lang="cy-GB" sz="800" dirty="0">
                          <a:solidFill>
                            <a:srgbClr val="002060"/>
                          </a:solidFill>
                        </a:rPr>
                        <a:t> Hertz, Mesurydd </a:t>
                      </a:r>
                      <a:r>
                        <a:rPr lang="cy-GB" sz="800" dirty="0" err="1">
                          <a:solidFill>
                            <a:srgbClr val="002060"/>
                          </a:solidFill>
                        </a:rPr>
                        <a:t>Nano</a:t>
                      </a:r>
                      <a:r>
                        <a:rPr lang="cy-GB" sz="800" dirty="0">
                          <a:solidFill>
                            <a:srgbClr val="002060"/>
                          </a:solidFill>
                        </a:rPr>
                        <a:t>, Ymbelydredd, endosgop, daearsefydlog, Pegynol, microdon</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1260134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1387135120"/>
              </p:ext>
            </p:extLst>
          </p:nvPr>
        </p:nvGraphicFramePr>
        <p:xfrm>
          <a:off x="1" y="0"/>
          <a:ext cx="12191999" cy="7316693"/>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34156">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5</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Grymoedd a Mudiant</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298237">
                <a:tc>
                  <a:txBody>
                    <a:bodyPr/>
                    <a:lstStyle/>
                    <a:p>
                      <a:endParaRPr lang="cy-GB" sz="1000" dirty="0">
                        <a:solidFill>
                          <a:schemeClr val="tx1"/>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nodi, dilyn a dechrau creu dilyniannau a phatrymau mewn gweithgareddau pob-dydd.</a:t>
                      </a: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mynegi’r effaith y mae grymoedd yn ei gael arnaf fi ac ar wrthrychau.</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ddefnyddio modelau syml mewn amrywiaeth o ffurfiau i ddisgriﬁo’r grymoedd sy’n gweithredu ar wrthrych.</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archwilio sut mae gweithredu grymoedd penodol yn gallu effeithio ar fudiant gwrthrych.</a:t>
                      </a:r>
                      <a:endParaRPr lang="cy-GB" sz="900" b="1" kern="1200" dirty="0">
                        <a:solidFill>
                          <a:schemeClr val="tx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a:solidFill>
                            <a:schemeClr val="tx1"/>
                          </a:solidFill>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esbonio a chyfrifo sut mae nifer o rymoedd sy’n gweithedau ar wrthrych yn effeithio ar ei fudiant.</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dadansoddi symudiad gwrthrychau’n feintiol, a deall sut y gall gweithredu grymoedd arnyn nhw newid eu mudiant.</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3979133">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rhai gwrthrychau'n arnofio a rhai yn suddo
Gwybod y gwahaniaeth rhwng "gwthio" a "thynnu"
Gwybod rhai ffeithiau sylfaenol am y Ddaear (dydd, nos, dyddiau'r wythnos, misoedd y flwyddyn, tymhorau)</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171450" indent="-171450" algn="l" rtl="0" eaLnBrk="1" latinLnBrk="0" hangingPunct="1">
                        <a:buFont typeface="Arial" panose="020B0604020202020204" pitchFamily="34" charset="0"/>
                        <a:buChar char="•"/>
                      </a:pPr>
                      <a:r>
                        <a:rPr lang="cy-GB" sz="800" b="0" kern="1200" dirty="0">
                          <a:solidFill>
                            <a:srgbClr val="002060"/>
                          </a:solidFill>
                          <a:latin typeface="+mn-lt"/>
                          <a:ea typeface="+mn-ea"/>
                          <a:cs typeface="+mn-cs"/>
                        </a:rPr>
                        <a:t>Defnyddi’r geiriau "gwthio" a "thynnu" i ddisgrifio gweithgareddau chwarae (e.e., "gwthio siglen", "tynnu rhaff"
Gallu didoli gwrthrychau i gategorïau (e.e., poeth/oer, cyflym/araf, haf/gaeaf ac ati)</a:t>
                      </a: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b="0" kern="1200">
                          <a:solidFill>
                            <a:srgbClr val="002060"/>
                          </a:solidFill>
                          <a:latin typeface="+mn-lt"/>
                          <a:ea typeface="+mn-ea"/>
                          <a:cs typeface="+mn-cs"/>
                        </a:rPr>
                        <a:t>Gwybod rhai priodweddau sylfaenol grymoedd (e.e., gwthio, tynnu) a'r effaith ar wrthrychau (newid cyflymder, cyfeiriad, siâp)
Deall bod siâp gwrthrych yn gallu effeithio ar y grymoedd arno (e.e., symleiddio, gwrthiant dŵr)
Gwybod bod disgyrchiant yn rym a'i effaith ar wrthrychau. 
Gwybod cyfansoddiad sylfaenol Cysawd yr Haul (e.e., Haul, planedau, lleuadau ac ati) 
Deall sut mae symudiad y Ddaear yn achosi dydd/nos, y tymhorau a'r blynyddoedd.</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kern="1200">
                          <a:solidFill>
                            <a:srgbClr val="002060"/>
                          </a:solidFill>
                          <a:latin typeface="+mn-lt"/>
                          <a:ea typeface="+mn-ea"/>
                          <a:cs typeface="+mn-cs"/>
                        </a:rPr>
                        <a:t>Gallu ymchwilio i pam mae rhai gwrthrychau  yn arnofio ac eraill yn suddo.</a:t>
                      </a:r>
                    </a:p>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Gwybod sut i gyfrifo grymoedd canlyniadol a'r effaith ar wrthrych (newidiwch gyfeiriad / cyflymder, gan gynnwys symleiddio)
Gwybod bod gan wahanol blanedau yng nghysawd yr haul briodweddau gwahanol (e.e., hyd y dydd, blwyddyn, disgyrchiant, tymheredd, atmosffer)
Gwybod strwythur sylfaenol y Ddaear, gan gynnwys ei hatmosffer (e.e., craidd, mantell, cramen)
Deall pam y ceir dŵr hylifol ar y Ddaear (e.e., ystod tymheredd)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dirty="0">
                        <a:solidFill>
                          <a:srgbClr val="002060"/>
                        </a:solidFill>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b="0" kern="1200" dirty="0">
                          <a:solidFill>
                            <a:srgbClr val="002060"/>
                          </a:solidFill>
                          <a:latin typeface="+mn-lt"/>
                          <a:ea typeface="+mn-ea"/>
                          <a:cs typeface="+mn-cs"/>
                        </a:rPr>
                        <a:t>Gallu cyfrifo cyflymder gwrthrych mewn km/h ac m/s
Gallu cyfrifo grymoedd canlyniadol</a:t>
                      </a:r>
                    </a:p>
                    <a:p>
                      <a:pPr marL="0" indent="0">
                        <a:buFont typeface="Arial" panose="020B0604020202020204" pitchFamily="34" charset="0"/>
                        <a:buNone/>
                      </a:pPr>
                      <a:endParaRPr lang="cy-GB" sz="800" b="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sut mae pwysau'n gysylltiedig â'r grym sy'n gweithredu arno ac arwynebedd gwrthrych
Deall sut mae'r grymoedd ar wrthrych sy'n symud yn ymwneud â'r cyfrwng y mae'n teithio ynddo (e.e., gwrthiant aer / dŵr, symleiddio)
Gwybod bod Haul y Ddaear yn seren</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a:solidFill>
                            <a:srgbClr val="002060"/>
                          </a:solidFill>
                        </a:rPr>
                        <a:t>Gallu cyfrifo gwasgedd
Gallu cyfrifo grymoedd canlyniadol</a:t>
                      </a:r>
                      <a:endParaRPr lang="cy-GB" sz="800" b="1"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a:solidFill>
                            <a:srgbClr val="FF0000"/>
                          </a:solidFill>
                        </a:rPr>
                        <a:t>MAE HYN I GYD YN YMWNEUD AG ESBONIO a CHYSYLLTU</a:t>
                      </a:r>
                      <a:endParaRPr lang="cy-GB" sz="800">
                        <a:solidFill>
                          <a:srgbClr val="002060"/>
                        </a:solidFill>
                      </a:endParaRPr>
                    </a:p>
                    <a:p>
                      <a:endParaRPr lang="cy-GB" sz="800">
                        <a:solidFill>
                          <a:srgbClr val="002060"/>
                        </a:solidFill>
                      </a:endParaRPr>
                    </a:p>
                    <a:p>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sut i briodoli symudiad gwrthrych i'r grymoedd sy'n gweithredu arno (e.e., Cyfreithiau Newton)
Deall sut y gallwn fesur graddfa'r Bydysawd (e.e., shifft goch, ehangu, Cyfraith Hubble)
Gwybod bod gan sêr gylch bywyd a sut i ddefnyddio Hertzsprung-Russell
Gwybod pa dystiolaeth sy'n bodoli i'r Bydysawd ddechrau gyda "Y Glec Fawr"
Deall bod ymddygiad nwyon yn gysylltiedig â symudiad eu gronynnau (e.e., damcaniaeth cinetig)
Gwybod sut gallwch chi fodelu ymddygiad nwyon ar wahanol dymheredd ( e.e., cyfreithiau nwy a sero absoliwt)</a:t>
                      </a: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a:solidFill>
                            <a:srgbClr val="002060"/>
                          </a:solidFill>
                        </a:rPr>
                        <a:t>Gallu cyfrifo effaith grymoedd anghytbwys ar wrthrych (e.e., F=ma)
Gallu dehongli diagramau sy'n dangos sbectra o sêr i bennu shifft goch
Gallu esbonio'r dystiolaeth ar gyfer Y Glec Fawr</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5823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Wedi profi "gwthio" a "thynnu" gydag offer maes chwarae.</a:t>
                      </a: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Defnyddiwch offer chwyddadwy mewn pwll nofio.</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Reidio go-kart</a:t>
                      </a:r>
                      <a:endParaRPr lang="cy-GB" sz="800" kern="1200" dirty="0">
                        <a:solidFill>
                          <a:srgbClr val="002060"/>
                        </a:solidFill>
                        <a:latin typeface="+mn-lt"/>
                        <a:ea typeface="+mn-ea"/>
                        <a:cs typeface="+mn-cs"/>
                      </a:endParaRPr>
                    </a:p>
                  </a:txBody>
                  <a:tcPr>
                    <a:solidFill>
                      <a:srgbClr val="C5E0B4"/>
                    </a:solidFill>
                  </a:tcPr>
                </a:tc>
                <a:tc>
                  <a:txBody>
                    <a:bodyPr/>
                    <a:lstStyle/>
                    <a:p>
                      <a:pPr marL="171450" indent="-171450">
                        <a:buFont typeface="Arial" panose="020B0604020202020204" pitchFamily="34" charset="0"/>
                        <a:buChar char="•"/>
                      </a:pPr>
                      <a:r>
                        <a:rPr lang="cy-GB" sz="800">
                          <a:solidFill>
                            <a:srgbClr val="002060"/>
                          </a:solidFill>
                        </a:rPr>
                        <a:t>Ymweld â'r Amgueddfa Wyddoniaeth neu Hanes Natur yn Llundain</a:t>
                      </a: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Ymweld â pharc antur</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464162">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Gwthio, tynnu, symud, cyflym, araf
</a:t>
                      </a:r>
                      <a:endParaRPr lang="cy-GB" sz="800" dirty="0">
                        <a:solidFill>
                          <a:srgbClr val="002060"/>
                        </a:solidFill>
                      </a:endParaRPr>
                    </a:p>
                  </a:txBody>
                  <a:tcPr>
                    <a:solidFill>
                      <a:srgbClr val="EBF1E9"/>
                    </a:solidFill>
                  </a:tcPr>
                </a:tc>
                <a:tc gridSpan="2">
                  <a:txBody>
                    <a:bodyPr/>
                    <a:lstStyle/>
                    <a:p>
                      <a:r>
                        <a:rPr lang="cy-GB" sz="800">
                          <a:solidFill>
                            <a:srgbClr val="002060"/>
                          </a:solidFill>
                        </a:rPr>
                        <a:t>Daear, dydd, nos, poeth, oer, golau ,tywyll, cyflym, araf, dyddiau'r wythnos/misoedd, grym, symleiddio, cyflymder
</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Canlyniadol, enwau planedau, disgyrchiant, 
</a:t>
                      </a:r>
                      <a:endParaRPr lang="cy-GB" sz="800" dirty="0">
                        <a:solidFill>
                          <a:srgbClr val="002060"/>
                        </a:solidFill>
                      </a:endParaRPr>
                    </a:p>
                  </a:txBody>
                  <a:tcPr>
                    <a:solidFill>
                      <a:srgbClr val="EBF1E9"/>
                    </a:solidFill>
                  </a:tcPr>
                </a:tc>
                <a:tc>
                  <a:txBody>
                    <a:bodyPr/>
                    <a:lstStyle/>
                    <a:p>
                      <a:r>
                        <a:rPr lang="cy-GB" sz="800">
                          <a:solidFill>
                            <a:srgbClr val="002060"/>
                          </a:solidFill>
                        </a:rPr>
                        <a:t>Gwasgedd</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Shifft goch, Cyfreithiau Newton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59404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683495061"/>
              </p:ext>
            </p:extLst>
          </p:nvPr>
        </p:nvGraphicFramePr>
        <p:xfrm>
          <a:off x="1" y="0"/>
          <a:ext cx="12191999" cy="7498408"/>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34095">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5</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Egni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417465">
                <a:tc>
                  <a:txBody>
                    <a:bodyPr/>
                    <a:lstStyle/>
                    <a:p>
                      <a:endParaRPr lang="cy-GB" sz="1000" dirty="0">
                        <a:solidFill>
                          <a:schemeClr val="tx1"/>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dirty="0">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tx1"/>
                          </a:solidFill>
                          <a:latin typeface="+mn-lt"/>
                          <a:ea typeface="+mn-ea"/>
                          <a:cs typeface="+mn-cs"/>
                        </a:rPr>
                        <a:t>Rwy’n gallu nodi, dilyn a dechrau creu dilyniannau a phatrymau mewn gweithgareddau bob-dydd.</a:t>
                      </a: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gwahanol ffurfiau o egni, a sut y mae’n gallu cael ei drosglwyddo.</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esbonio y gellir trosglwyddo egni o un lle i’r llall, a sut y gellir defnyddio hyn i ddarparu’r egni sydd ei angen arnom yn ein bywydau modern.</a:t>
                      </a:r>
                      <a:endParaRPr lang="cy-GB" sz="900" b="1" kern="1200" dirty="0">
                        <a:solidFill>
                          <a:schemeClr val="tx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a:solidFill>
                            <a:schemeClr val="tx1"/>
                          </a:solidFill>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deall cadwraeth egni a gallu esbonio bod egni’n cael ei ddefnyddio ar wahanol gyfraddau, a bod hyn yn effeithio ar bŵer ac effeithlonrwydd system.</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cymhwyso’r hyn rwy’n ei wybod am egni a grymoedd i ddyluniadau newydd, a gallu gwella effeithlonrwydd systemau.</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meintioli’r egni mewn systemau a chymhwyso hyn i ddyluniadau system er mwyn gwella effeithlonrwydd.</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3978679">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rhai eitemau yn "boeth" a rhai yn "oer"
Gwybod sut i fod yn ddiogel o gwmpas eitemau "poeth"
Gwybod sut mae'r tymheredd yn newid ym mhob tymor.</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Gallu didoli gwrthrychau i gategorïau (ee poeth/oer, cyflym/araf, haf/gaeaf ac ati)</a:t>
                      </a: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bod gwres yn fath o egni
Gwybod y termau dargludiad, darfudiad a phelydriad.
Gwybod bod y tymheredd / tywydd yn newid fesul diwrnod, yn fisol a thymhorol</a:t>
                      </a: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kern="1200">
                          <a:solidFill>
                            <a:srgbClr val="002060"/>
                          </a:solidFill>
                          <a:latin typeface="+mn-lt"/>
                          <a:ea typeface="+mn-ea"/>
                          <a:cs typeface="+mn-cs"/>
                        </a:rPr>
                        <a:t>Gallu mesur tymheredd yn gywir gyda thermomedr (e.e., mewn ystafell, hylif neu'r tu allan)
Ymchwilio i ddulliau atal colli gwres</a:t>
                      </a:r>
                    </a:p>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bod egni'n dod mewn gwahanol ffurfiau (e.e., symudiad, cemegol, trydanol)
Gwybod sut i lunio diagramau trosglwyddo egni (Sankey)
Gwybod bod sain (symudiad aer) yn fath o egni.
Gwybod mai uned ynni yw'r Joule
Gwybod bod ffrithiant yn rym sy'n gwrthwynebu symudiad.</a:t>
                      </a: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kern="1200">
                          <a:solidFill>
                            <a:srgbClr val="002060"/>
                          </a:solidFill>
                          <a:latin typeface="+mn-lt"/>
                          <a:ea typeface="+mn-ea"/>
                          <a:cs typeface="+mn-cs"/>
                        </a:rPr>
                        <a:t>Gallu mesur y cynnwys egni mewn bwydydd (Calorimetreg)</a:t>
                      </a:r>
                      <a:endParaRPr lang="cy-GB" sz="800" b="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ESBONIO a CHYSYLLTU</a:t>
                      </a:r>
                      <a:endParaRPr lang="cy-GB" sz="800" dirty="0">
                        <a:solidFill>
                          <a:srgbClr val="002060"/>
                        </a:solidFill>
                      </a:endParaRPr>
                    </a:p>
                    <a:p>
                      <a:pPr marL="171450" indent="-171450">
                        <a:buFont typeface="Arial" panose="020B0604020202020204" pitchFamily="34" charset="0"/>
                        <a:buChar char="•"/>
                      </a:pPr>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sut i esbonio'r prosesau ffisegol y tu ôl i ddargludiad, darfudiad ac ymbelydredd.
Gwybod na ellir creu na dinistrio egni, dim ond ei drosglwyddo (e.e., cadwraeth)
Gwybod y mathau cyffredin o gynhyrchu trydan (gan gynnwys niwclear)
Gwybod sut mae systemau wedi'u cynllunio i fod yn fwy effeithlon (e.e., y Grid Cenedlaethol, lleihau ffrithiant mewn ceir, bylbiau golau ynni effeithlon)</a:t>
                      </a: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b="0" dirty="0">
                          <a:solidFill>
                            <a:srgbClr val="002060"/>
                          </a:solidFill>
                        </a:rPr>
                        <a:t>Gallu cyfrifo gwasgedd
Gallu cyfrifo grymoedd canlyniadol</a:t>
                      </a:r>
                      <a:endParaRPr lang="cy-GB" sz="800" b="1"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dirty="0">
                          <a:solidFill>
                            <a:srgbClr val="FF0000"/>
                          </a:solidFill>
                        </a:rPr>
                        <a:t>MAE HYN I GYD YN YMWNEUD AG ESBONIO a CHYSYLLTU</a:t>
                      </a:r>
                      <a:endParaRPr lang="cy-GB" sz="800" dirty="0">
                        <a:solidFill>
                          <a:srgbClr val="002060"/>
                        </a:solidFill>
                      </a:endParaRPr>
                    </a:p>
                    <a:p>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sut i gyfrifo'r egni / pŵer mewn sefyllfaoedd penodol (Egni cinetig, egni potensial, egni trydanol)
Gwybod sut i gyfrifo cost ynni trydanol
Deall bod ymddygiad nwyon yn gysylltiedig â symudiad eu gronynnau (e.e., damcaniaeth cinetig)
Gwybod sut gallwch chi fodelu ymddygiad nwyon ar wahanol dymheredd ( e.e., cyfreithiau nwy a sero absoliwt)</a:t>
                      </a: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dirty="0">
                          <a:solidFill>
                            <a:srgbClr val="002060"/>
                          </a:solidFill>
                        </a:rPr>
                        <a:t>Gallu cyfrifo effeithlonrwydd proses trosglwyddo ynni.
</a:t>
                      </a:r>
                    </a:p>
                  </a:txBody>
                  <a:tcPr>
                    <a:solidFill>
                      <a:srgbClr val="EBF1E9"/>
                    </a:solidFill>
                  </a:tcPr>
                </a:tc>
                <a:extLst>
                  <a:ext uri="{0D108BD9-81ED-4DB2-BD59-A6C34878D82A}">
                    <a16:rowId xmlns:a16="http://schemas.microsoft.com/office/drawing/2014/main" val="1235794680"/>
                  </a:ext>
                </a:extLst>
              </a:tr>
              <a:tr h="5822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Berwi tegell a mesur y tymheredd / colli gwres</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dirty="0">
                          <a:solidFill>
                            <a:srgbClr val="002060"/>
                          </a:solidFill>
                          <a:latin typeface="+mn-lt"/>
                          <a:ea typeface="+mn-ea"/>
                          <a:cs typeface="+mn-cs"/>
                        </a:rPr>
                        <a:t>Defnyddio llosgydd </a:t>
                      </a:r>
                      <a:r>
                        <a:rPr lang="cy-GB" sz="800" kern="1200" dirty="0" err="1">
                          <a:solidFill>
                            <a:srgbClr val="002060"/>
                          </a:solidFill>
                          <a:latin typeface="+mn-lt"/>
                          <a:ea typeface="+mn-ea"/>
                          <a:cs typeface="+mn-cs"/>
                        </a:rPr>
                        <a:t>Bunsen</a:t>
                      </a:r>
                      <a:r>
                        <a:rPr lang="cy-GB" sz="800" kern="1200" dirty="0">
                          <a:solidFill>
                            <a:srgbClr val="002060"/>
                          </a:solidFill>
                          <a:latin typeface="+mn-lt"/>
                          <a:ea typeface="+mn-ea"/>
                          <a:cs typeface="+mn-cs"/>
                        </a:rPr>
                        <a:t> i gyfrifo / amcangyfrif yr egni mewn eitemau bwyd cyffredin</a:t>
                      </a:r>
                    </a:p>
                  </a:txBody>
                  <a:tcPr>
                    <a:solidFill>
                      <a:srgbClr val="C5E0B4"/>
                    </a:solidFill>
                  </a:tcPr>
                </a:tc>
                <a:tc>
                  <a:txBody>
                    <a:bodyPr/>
                    <a:lstStyle/>
                    <a:p>
                      <a:pPr marL="171450" indent="-171450">
                        <a:buFont typeface="Arial" panose="020B0604020202020204" pitchFamily="34" charset="0"/>
                        <a:buChar char="•"/>
                      </a:pP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Ymweld â pharc thema a chyfrifo'r egni yn y reidiau</a:t>
                      </a:r>
                    </a:p>
                  </a:txBody>
                  <a:tcPr>
                    <a:solidFill>
                      <a:srgbClr val="C5E0B4"/>
                    </a:solidFill>
                  </a:tcPr>
                </a:tc>
                <a:extLst>
                  <a:ext uri="{0D108BD9-81ED-4DB2-BD59-A6C34878D82A}">
                    <a16:rowId xmlns:a16="http://schemas.microsoft.com/office/drawing/2014/main" val="749163210"/>
                  </a:ext>
                </a:extLst>
              </a:tr>
              <a:tr h="464109">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Poeth, oer, cynnes
</a:t>
                      </a:r>
                      <a:endParaRPr lang="cy-GB" sz="800" dirty="0">
                        <a:solidFill>
                          <a:srgbClr val="002060"/>
                        </a:solidFill>
                      </a:endParaRPr>
                    </a:p>
                  </a:txBody>
                  <a:tcPr>
                    <a:solidFill>
                      <a:srgbClr val="EBF1E9"/>
                    </a:solidFill>
                  </a:tcPr>
                </a:tc>
                <a:tc gridSpan="2">
                  <a:txBody>
                    <a:bodyPr/>
                    <a:lstStyle/>
                    <a:p>
                      <a:r>
                        <a:rPr lang="cy-GB" sz="800">
                          <a:solidFill>
                            <a:srgbClr val="002060"/>
                          </a:solidFill>
                        </a:rPr>
                        <a:t>Thermomedr, centigrade / Celsius, insiwleiddio
</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Llosgydd bunsen, cemegol, gwasgedd, Sankey, calori, Joule</a:t>
                      </a:r>
                      <a:endParaRPr lang="cy-GB" sz="800" dirty="0">
                        <a:solidFill>
                          <a:srgbClr val="002060"/>
                        </a:solidFill>
                      </a:endParaRPr>
                    </a:p>
                  </a:txBody>
                  <a:tcPr>
                    <a:solidFill>
                      <a:srgbClr val="EBF1E9"/>
                    </a:solidFill>
                  </a:tcPr>
                </a:tc>
                <a:tc>
                  <a:txBody>
                    <a:bodyPr/>
                    <a:lstStyle/>
                    <a:p>
                      <a:r>
                        <a:rPr lang="cy-GB" sz="800">
                          <a:solidFill>
                            <a:srgbClr val="002060"/>
                          </a:solidFill>
                        </a:rPr>
                        <a:t>Dargludiad, darfudiad, ymbelydredd, ffrithiant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687669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657506120"/>
              </p:ext>
            </p:extLst>
          </p:nvPr>
        </p:nvGraphicFramePr>
        <p:xfrm>
          <a:off x="1" y="0"/>
          <a:ext cx="12191999" cy="7427900"/>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34073">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5</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Trydan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298036">
                <a:tc>
                  <a:txBody>
                    <a:bodyPr/>
                    <a:lstStyle/>
                    <a:p>
                      <a:endParaRPr lang="cy-GB" sz="1000" dirty="0">
                        <a:solidFill>
                          <a:schemeClr val="tx1"/>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dirty="0">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tx1"/>
                          </a:solidFill>
                          <a:latin typeface="+mn-lt"/>
                          <a:ea typeface="+mn-ea"/>
                          <a:cs typeface="+mn-cs"/>
                        </a:rPr>
                        <a:t>Rwy’n gallu nodi, dilyn a dechrau creu dilyniannau a phatrymau mewn gweithgareddau bob-dydd.</a:t>
                      </a: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a mynegi priodweddau sylfaenol golau, sain, trydan a magnetau.</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disgrifio’r ffactorau sy’n effeithio ar gylchedau trydanol, a bydd hyn yn galluogi i mi addasu newidynnau a rhagfynegi beth fydd yn digwydd.</a:t>
                      </a:r>
                      <a:endParaRPr lang="cy-GB" sz="900" b="1" kern="1200" dirty="0">
                        <a:solidFill>
                          <a:schemeClr val="tx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a:solidFill>
                            <a:schemeClr val="tx1"/>
                          </a:solidFill>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esbonio’r ffactorau sy’n effeithio ar gerrynt a disgrifio’r ffordd y mae’n ymddwyn mewn amrywiol gylchedau.</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dylunio a chreu cylchedau fydd yn cyflawni gwaith penodol.</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esbonio a modelu’n feintiol sut mae cylchedau’n ymddwyn.</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dylunio ac adeiladu cylchedau aml-gydran yn annibynnol er mwyn datrys problemau.</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4141774">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rhai teganau'n defnyddio trydan (e.e., batris neu drydan y rhwydwaith).
Gwybod sut i ddefnyddio eitemau trydanol yn ddiogel gyda goruchwyliaeth oedolion</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endParaRPr lang="cy-GB" sz="800" b="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Gallu troi eitemau wedi'u pweru gan fatri ymlaen ac I ffwrdd yn ddiogel.
Gallu adnabod eitemau sy'n "defnyddio" </a:t>
                      </a:r>
                      <a:r>
                        <a:rPr lang="cy-GB" sz="800" b="0" kern="1200" dirty="0" err="1">
                          <a:solidFill>
                            <a:srgbClr val="002060"/>
                          </a:solidFill>
                          <a:latin typeface="+mn-lt"/>
                          <a:ea typeface="+mn-ea"/>
                          <a:cs typeface="+mn-cs"/>
                        </a:rPr>
                        <a:t>trydaneiddio</a:t>
                      </a:r>
                      <a:endParaRPr lang="cy-GB" sz="800" b="0" kern="1200" dirty="0">
                        <a:solidFill>
                          <a:srgbClr val="002060"/>
                        </a:solidFill>
                        <a:latin typeface="+mn-lt"/>
                        <a:ea typeface="+mn-ea"/>
                        <a:cs typeface="+mn-cs"/>
                      </a:endParaRP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bod trydan yn fath o ynni. 
Gwybod gweithrediad sylfaenol cylchedau trydan (e.e., batri, cylched gyflawn)
Gwybod bod rhai deunyddiau yn cynnal trydan, tra bod eraill ddim.
Gwybod nad yw batris yn storio trydan ond yn trosi ynni "cemegol" i "drydan"</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kern="1200">
                          <a:solidFill>
                            <a:srgbClr val="002060"/>
                          </a:solidFill>
                          <a:latin typeface="+mn-lt"/>
                          <a:ea typeface="+mn-ea"/>
                          <a:cs typeface="+mn-cs"/>
                        </a:rPr>
                        <a:t>Gallu llunio cylchedau cyflawn gan ddefnyddio cydrannau syml (batri/bwlb/gwifrau)
Gallu ymchwilio os yw deunydd yn ddargludydd neu'n ynysydd
Gallu llunio batri ffrwythau / tatws syml</a:t>
                      </a:r>
                    </a:p>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y gwahaniaeth rhwng batri a chell.
Gwybod sut i lunio cylchedau cyfres a chyfochrog. (Ee bylbiau / LEDs yn gyfresi ac yn gyfochrog)
Gwybod sut mae defnyddio gwahanol ffynonellau pŵer yn effeithio ar gylched drydan (e.e., folteddau gwahanol, folteddau mewn cyfresi ac yn gyfochrog)
Gwybod bod trydan yn llif o "gerrynt".
Gwybod bod foltedd yn cael ei fesur mewn Volts (V) a cherrynt mewn Amps (A).
Gwybod bod gwrthrychau sy'n gwrthwynebu llif y cerrynt yn cael eu galw'n "wrthyddion" ac mae gwrthiant yn cael ei fesur mewn Ohms.
Gwybod y symbol cylched ar gyfer cydrannau cyffredin (e.e., batri, cell, bwlb, gwifren, switsh, foltmedr, ammeter)
Gwybod yr esboniad sylfaenol o sut mae trydan yn cael ei gynhyrchu (e.e., gorsafoedd pŵer)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kern="1200">
                          <a:solidFill>
                            <a:srgbClr val="002060"/>
                          </a:solidFill>
                          <a:latin typeface="+mn-lt"/>
                          <a:ea typeface="+mn-ea"/>
                          <a:cs typeface="+mn-cs"/>
                        </a:rPr>
                        <a:t>Gallu llunio cylchedau cyfres a chyfochrog
Gallu tynnu cylchedau cyfres a chyfochrog syml gan ddefnyddio symbolau safonol.
Gallu defnyddio mesuryddion syml (e.e. Amlamedr) i fesur y cerrynt a'r foltedd mewn cylched.
Gallu rhagweld beth sy'n digwydd pan fydd cylchedau'n cael eu newid (e.e., torri'r gylched, tynnu cydran)</a:t>
                      </a:r>
                      <a:endParaRPr lang="cy-GB" sz="800" b="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mai cerrynt trydanol yw symudiad electronau sydd wedi'u gwefru'n negyddol.
Gwybod sut i adeiladu cylchedau ar gyfer swyddogaethau penodol (e.e., switsh golau dwy ffordd)
Gwybod swyddogaeth a symbolau cydrannau cylched llai cyffredin (e.e., LDR, LED, deuod, thermistor, gwrthydd amrywiol)
Gwybod sut i ychwanegu gwrthyddion mewn cyfresi.
Gwybod sut i adeiladu a rheoli electromagnet.
Gwybod manteision / anfanteision gwahanol ffyrdd o gynhyrchu ynni (e.e., tanwydd ffosil, solar, gwynt, llanw, niwclear)</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a:solidFill>
                            <a:srgbClr val="002060"/>
                          </a:solidFill>
                        </a:rPr>
                        <a:t>Gallu adnabod cydran anhysbys o graff o'i nodweddion(e.e., LDR, thermistor, lamp gwynias, deuod)</a:t>
                      </a:r>
                      <a:endParaRPr lang="cy-GB" sz="800" b="1"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a:solidFill>
                            <a:srgbClr val="FF0000"/>
                          </a:solidFill>
                        </a:rPr>
                        <a:t>MAE HYN I GYD YN YMWNEUD AG ESBONIO a CHYSYLLTU</a:t>
                      </a:r>
                      <a:endParaRPr lang="cy-GB" sz="800">
                        <a:solidFill>
                          <a:srgbClr val="002060"/>
                        </a:solidFill>
                      </a:endParaRPr>
                    </a:p>
                    <a:p>
                      <a:endParaRPr lang="cy-GB" sz="800">
                        <a:solidFill>
                          <a:srgbClr val="002060"/>
                        </a:solidFill>
                      </a:endParaRPr>
                    </a:p>
                    <a:p>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sut i ychwanegu gwrthyddion a foltedd mewn cylchedau cyfres a chyfochrog.
Gwybod sut i drin cyfraith Ohm (V=IR)
Gwybod sut i gyfrifo Pŵer (P) mewn cylched drydan.
Gwybod sut / pam y mae trydan yn cael ei ddosbarthu ar y Grid Cenedlaethol</a:t>
                      </a:r>
                    </a:p>
                    <a:p>
                      <a:pPr marL="171450" indent="-171450">
                        <a:buFont typeface="Arial" panose="020B0604020202020204" pitchFamily="34" charset="0"/>
                        <a:buChar char="•"/>
                      </a:pP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a:solidFill>
                            <a:srgbClr val="002060"/>
                          </a:solidFill>
                        </a:rPr>
                        <a:t>Gallu cyfrifo gwrthiant o graff o V ac I
Gallu cyfrifo effeithlonrwydd proses trosglwyddo ynni.</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5822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Cynnal ymchwiliad "batri gorau"</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gridSpan="3">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Ymweld â gorsaf bŵer leol</a:t>
                      </a:r>
                      <a:endParaRPr lang="cy-GB" sz="800" kern="1200" dirty="0">
                        <a:solidFill>
                          <a:srgbClr val="002060"/>
                        </a:solidFill>
                        <a:latin typeface="+mn-lt"/>
                        <a:ea typeface="+mn-ea"/>
                        <a:cs typeface="+mn-cs"/>
                      </a:endParaRPr>
                    </a:p>
                  </a:txBody>
                  <a:tcPr>
                    <a:solidFill>
                      <a:srgbClr val="C5E0B4"/>
                    </a:solidFill>
                  </a:tcPr>
                </a:tc>
                <a:tc hMerge="1">
                  <a:txBody>
                    <a:bodyPr/>
                    <a:lstStyle/>
                    <a:p>
                      <a:pPr marL="171450" indent="-171450">
                        <a:buFont typeface="Arial" panose="020B0604020202020204" pitchFamily="34" charset="0"/>
                        <a:buChar char="•"/>
                      </a:pPr>
                      <a:endParaRPr lang="en-US" sz="800">
                        <a:solidFill>
                          <a:srgbClr val="002060"/>
                        </a:solidFill>
                      </a:endParaRPr>
                    </a:p>
                  </a:txBody>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a:solidFill>
                          <a:srgbClr val="002060"/>
                        </a:solidFill>
                      </a:endParaRPr>
                    </a:p>
                  </a:txBody>
                  <a:tcPr/>
                </a:tc>
                <a:extLst>
                  <a:ext uri="{0D108BD9-81ED-4DB2-BD59-A6C34878D82A}">
                    <a16:rowId xmlns:a16="http://schemas.microsoft.com/office/drawing/2014/main" val="749163210"/>
                  </a:ext>
                </a:extLst>
              </a:tr>
              <a:tr h="464090">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Trydan, batri
</a:t>
                      </a:r>
                      <a:endParaRPr lang="cy-GB" sz="800" dirty="0">
                        <a:solidFill>
                          <a:srgbClr val="002060"/>
                        </a:solidFill>
                      </a:endParaRPr>
                    </a:p>
                  </a:txBody>
                  <a:tcPr>
                    <a:solidFill>
                      <a:srgbClr val="EBF1E9"/>
                    </a:solidFill>
                  </a:tcPr>
                </a:tc>
                <a:tc gridSpan="2">
                  <a:txBody>
                    <a:bodyPr/>
                    <a:lstStyle/>
                    <a:p>
                      <a:r>
                        <a:rPr lang="cy-GB" sz="800">
                          <a:solidFill>
                            <a:srgbClr val="002060"/>
                          </a:solidFill>
                        </a:rPr>
                        <a:t>Cell, egni, cylched, dargludiad, inswleiddio, cemegol,</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Cyfres, cyfochrog, LED, foltedd, cerrynt, Volts, amps, gwrthydd, Ohm, foltmedr, ammeter, multimeter</a:t>
                      </a:r>
                      <a:endParaRPr lang="cy-GB" sz="800" dirty="0">
                        <a:solidFill>
                          <a:srgbClr val="002060"/>
                        </a:solidFill>
                      </a:endParaRPr>
                    </a:p>
                  </a:txBody>
                  <a:tcPr>
                    <a:solidFill>
                      <a:srgbClr val="EBF1E9"/>
                    </a:solidFill>
                  </a:tcPr>
                </a:tc>
                <a:tc>
                  <a:txBody>
                    <a:bodyPr/>
                    <a:lstStyle/>
                    <a:p>
                      <a:r>
                        <a:rPr lang="cy-GB" sz="800">
                          <a:solidFill>
                            <a:srgbClr val="002060"/>
                          </a:solidFill>
                        </a:rPr>
                        <a:t>Electron, LDR, thermistor, electromagnet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Grid cenedlaethol, effeithlonrwydd, </a:t>
                      </a:r>
                      <a:r>
                        <a:rPr lang="cy-GB" sz="800" dirty="0" err="1">
                          <a:solidFill>
                            <a:srgbClr val="002060"/>
                          </a:solidFill>
                        </a:rPr>
                        <a:t>Sankey</a:t>
                      </a:r>
                      <a:r>
                        <a:rPr lang="cy-GB" sz="800" dirty="0">
                          <a:solidFill>
                            <a:srgbClr val="002060"/>
                          </a:solidFill>
                        </a:rPr>
                        <a:t>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199169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310586958"/>
              </p:ext>
            </p:extLst>
          </p:nvPr>
        </p:nvGraphicFramePr>
        <p:xfrm>
          <a:off x="1" y="0"/>
          <a:ext cx="12191999" cy="7232757"/>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49837">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6</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Magneteg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667838">
                <a:tc>
                  <a:txBody>
                    <a:bodyPr/>
                    <a:lstStyle/>
                    <a:p>
                      <a:endParaRPr lang="cy-GB" sz="1000" dirty="0">
                        <a:solidFill>
                          <a:schemeClr val="tx1"/>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dirty="0">
                          <a:solidFill>
                            <a:schemeClr val="tx1"/>
                          </a:solidFill>
                        </a:rPr>
                        <a:t>CC1</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tx1"/>
                          </a:solidFill>
                          <a:latin typeface="+mn-lt"/>
                          <a:ea typeface="+mn-ea"/>
                          <a:cs typeface="+mn-cs"/>
                        </a:rPr>
                        <a:t>Rwy’n gallu nodi, dilyn a dechrau creu dilyniannau a phatrymau mewn gweithgareddau bob-dydd.</a:t>
                      </a:r>
                      <a:endParaRPr lang="cy-GB" sz="900" b="1" dirty="0">
                        <a:solidFill>
                          <a:schemeClr val="tx1"/>
                        </a:solidFill>
                        <a:latin typeface="+mn-lt"/>
                        <a:cs typeface="Arial" panose="020B0604020202020204" pitchFamily="34" charset="0"/>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rPr>
                        <a:t>CC2</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tx1"/>
                          </a:solidFill>
                          <a:latin typeface="+mn-lt"/>
                          <a:ea typeface="+mn-ea"/>
                          <a:cs typeface="+mn-cs"/>
                        </a:rPr>
                        <a:t>Rwy’n gallu archwilio a mynegi priodweddau sylfaenol golau, sain, trydan a magnetau.</a:t>
                      </a:r>
                      <a:endParaRPr lang="cy-GB" sz="900" b="1" kern="1200" dirty="0">
                        <a:solidFill>
                          <a:schemeClr val="tx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a:solidFill>
                            <a:schemeClr val="tx1"/>
                          </a:solidFill>
                        </a:rPr>
                        <a:t>CC3</a:t>
                      </a:r>
                    </a:p>
                    <a:p>
                      <a:pPr lvl="0"/>
                      <a:endParaRPr lang="cy-GB" sz="900" b="1" kern="1200">
                        <a:solidFill>
                          <a:schemeClr val="tx1"/>
                        </a:solidFill>
                        <a:latin typeface="+mn-lt"/>
                        <a:ea typeface="+mn-ea"/>
                        <a:cs typeface="+mn-cs"/>
                      </a:endParaRPr>
                    </a:p>
                    <a:p>
                      <a:pPr lvl="0"/>
                      <a:r>
                        <a:rPr lang="cy-GB" sz="900" b="1" kern="1200">
                          <a:solidFill>
                            <a:schemeClr val="tx1"/>
                          </a:solidFill>
                          <a:latin typeface="+mn-lt"/>
                          <a:ea typeface="+mn-ea"/>
                          <a:cs typeface="+mn-cs"/>
                        </a:rPr>
                        <a:t>Rwy’n gallu disgrifio sut mae meysydd magnetig yn ymddwyn, ac archwilio gwahanol ffyrdd ymarferol o’u defnyddio.</a:t>
                      </a:r>
                      <a:endParaRPr lang="cy-GB" sz="900" b="1" kern="1200" dirty="0">
                        <a:solidFill>
                          <a:schemeClr val="tx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a:solidFill>
                            <a:schemeClr val="tx1"/>
                          </a:solidFill>
                        </a:rPr>
                        <a:t>CC4</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archwilio meysydd magnetig trwy arbrofi er mwyn ymchwilio i ffactorau sy’n effeithio ar eu cryfder.</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tx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tx1"/>
                          </a:solidFill>
                          <a:latin typeface="+mn-lt"/>
                          <a:ea typeface="+mn-ea"/>
                          <a:cs typeface="+mn-cs"/>
                        </a:rPr>
                        <a:t>Rwy’n gallu cymhwyso fy nealltwriaeth o sut mae meysydd yn rhyngweithio er mwyn archwilio’r gwahanol ffyrdd o ddefnyddio magnetedd.</a:t>
                      </a:r>
                      <a:endParaRPr lang="cy-GB" sz="900" b="1" kern="1200" dirty="0">
                        <a:solidFill>
                          <a:schemeClr val="tx1"/>
                        </a:solidFill>
                        <a:latin typeface="+mn-lt"/>
                        <a:ea typeface="+mn-ea"/>
                        <a:cs typeface="+mn-cs"/>
                      </a:endParaRPr>
                    </a:p>
                  </a:txBody>
                  <a:tcPr>
                    <a:solidFill>
                      <a:srgbClr val="C5E0B4"/>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900" b="1">
                          <a:solidFill>
                            <a:schemeClr val="tx1"/>
                          </a:solidFill>
                        </a:rPr>
                        <a:t>CC5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a:solidFill>
                            <a:schemeClr val="tx1"/>
                          </a:solidFill>
                          <a:latin typeface="+mn-lt"/>
                        </a:rPr>
                        <a:t>Rwy’n gallu defnyddio modelau i sicrhau dealltwriaeth ddyfnach o’r cysylltiadau rhwng grym, cerrynt a meysydd magnetig.</a:t>
                      </a:r>
                      <a:endParaRPr lang="cy-GB" sz="900" b="1" dirty="0">
                        <a:solidFill>
                          <a:schemeClr val="tx1"/>
                        </a:solidFill>
                        <a:latin typeface="+mn-lt"/>
                      </a:endParaRPr>
                    </a:p>
                  </a:txBody>
                  <a:tcPr>
                    <a:solidFill>
                      <a:srgbClr val="C5E0B4"/>
                    </a:solidFill>
                  </a:tcPr>
                </a:tc>
                <a:extLst>
                  <a:ext uri="{0D108BD9-81ED-4DB2-BD59-A6C34878D82A}">
                    <a16:rowId xmlns:a16="http://schemas.microsoft.com/office/drawing/2014/main" val="915786871"/>
                  </a:ext>
                </a:extLst>
              </a:tr>
              <a:tr h="3563132">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rhai deunyddiau'n fagnetig
Gwybod y gall deunyddiau sy'n "fagnetig" ddenu eraill, ond nid pob gwrthrych o bellter</a:t>
                      </a: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171450" indent="-171450" algn="l" rtl="0" eaLnBrk="1" latinLnBrk="0" hangingPunct="1">
                        <a:buFont typeface="Arial" panose="020B0604020202020204" pitchFamily="34" charset="0"/>
                        <a:buChar char="•"/>
                      </a:pPr>
                      <a:r>
                        <a:rPr lang="cy-GB" sz="800" b="0" kern="1200" dirty="0">
                          <a:solidFill>
                            <a:srgbClr val="002060"/>
                          </a:solidFill>
                          <a:latin typeface="+mn-lt"/>
                          <a:ea typeface="+mn-ea"/>
                          <a:cs typeface="+mn-cs"/>
                        </a:rPr>
                        <a:t>Defnyddio </a:t>
                      </a:r>
                      <a:r>
                        <a:rPr lang="cy-GB" sz="800" b="0" kern="1200" dirty="0" err="1">
                          <a:solidFill>
                            <a:srgbClr val="002060"/>
                          </a:solidFill>
                          <a:latin typeface="+mn-lt"/>
                          <a:ea typeface="+mn-ea"/>
                          <a:cs typeface="+mn-cs"/>
                        </a:rPr>
                        <a:t>magned</a:t>
                      </a:r>
                      <a:r>
                        <a:rPr lang="cy-GB" sz="800" b="0" kern="1200" dirty="0">
                          <a:solidFill>
                            <a:srgbClr val="002060"/>
                          </a:solidFill>
                          <a:latin typeface="+mn-lt"/>
                          <a:ea typeface="+mn-ea"/>
                          <a:cs typeface="+mn-cs"/>
                        </a:rPr>
                        <a:t> i ddenu gwrthrychau eraill (e.e., clipiau papur)
Gallu ymchwilio i ba eitemau y gall magnet eu denu (e.e., defnyddio magnet pedol mawr i "brofi" pethau yn yr ystafell ddosbarth"</a:t>
                      </a: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b="0" kern="1200">
                          <a:solidFill>
                            <a:srgbClr val="002060"/>
                          </a:solidFill>
                          <a:latin typeface="+mn-lt"/>
                          <a:ea typeface="+mn-ea"/>
                          <a:cs typeface="+mn-cs"/>
                        </a:rPr>
                        <a:t>Gwybod bod gan fagnetau begynnau "ceisio'r Gogledd" a "cheisio’r De"
Gwybod bod pegynnau cyferbyniol yn denua phegynnau o’r un fath yn gwrthod ei gilydd (e.e., rhoi grym)</a:t>
                      </a:r>
                    </a:p>
                    <a:p>
                      <a:pPr marL="171450" indent="-171450">
                        <a:buFont typeface="Arial" panose="020B0604020202020204" pitchFamily="34" charset="0"/>
                        <a:buChar char="•"/>
                      </a:pPr>
                      <a:r>
                        <a:rPr lang="cy-GB" sz="800" b="0" kern="1200">
                          <a:solidFill>
                            <a:srgbClr val="002060"/>
                          </a:solidFill>
                          <a:latin typeface="+mn-lt"/>
                          <a:ea typeface="+mn-ea"/>
                          <a:cs typeface="+mn-cs"/>
                        </a:rPr>
                        <a:t>Gwybod rhai o ddefnyddiau magnetau parhaol (e.e., cwmpawd)
Gwybod y gall rhai gwrthrychau gael e “magneteiddio" ond nid eraill.</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kern="1200">
                          <a:solidFill>
                            <a:srgbClr val="002060"/>
                          </a:solidFill>
                          <a:latin typeface="+mn-lt"/>
                          <a:ea typeface="+mn-ea"/>
                          <a:cs typeface="+mn-cs"/>
                        </a:rPr>
                        <a:t>Gallu gwneud magned dros dro drwy fwytho darn o haearn gyda magned</a:t>
                      </a:r>
                    </a:p>
                    <a:p>
                      <a:pPr marL="0" indent="0">
                        <a:buFont typeface="Arial" panose="020B0604020202020204" pitchFamily="34" charset="0"/>
                        <a:buNone/>
                      </a:pP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bod "maes magnetig" yn amgylchynu magned ac yn ymestyn i'r gofod.
Gwybod bod llinellau maes magnetig yn pwyntio o'r Gogledd i'r De
Gwybod sut y gellir defnyddio'r llinellau maes hyn (e.e., cwmpawd)
Gwybod bod modd gwneud magned gan ddefnyddio trydan (e.e., electromagnet)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cy-GB" sz="800">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kern="1200">
                          <a:solidFill>
                            <a:srgbClr val="002060"/>
                          </a:solidFill>
                          <a:latin typeface="+mn-lt"/>
                          <a:ea typeface="+mn-ea"/>
                          <a:cs typeface="+mn-cs"/>
                        </a:rPr>
                        <a:t>Gallu gwneud cwmpawd gan ddefnyddio magned parhaol a nodwydd/papur blotio
Gallu ymchwilio i linellau maes magnetig (e.e., defnyddio noddion haearn neu gwmpawdau plotio)
Gallu gwneud electromagnet gan ddefnyddio cydrannau penodol.</a:t>
                      </a:r>
                      <a:endParaRPr lang="cy-GB" sz="800" b="0"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endParaRPr lang="cy-GB" sz="800">
                        <a:solidFill>
                          <a:srgbClr val="002060"/>
                        </a:solidFill>
                      </a:endParaRPr>
                    </a:p>
                    <a:p>
                      <a:pPr marL="171450" indent="-171450">
                        <a:buFont typeface="Arial" panose="020B0604020202020204" pitchFamily="34" charset="0"/>
                        <a:buChar char="•"/>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sut i reoli cryfder electromagnet (e.e., nifer y troeon, craidd haearn, cynyddu'r cerrynt)
Gwybod bod gwifren sy'n cludo cerrynt yn cynhyrchu maes magnetig.
Gwybod rhai o'r defnyddiau o electromagnedau (e.e., trefnu ailgylchu, codi gwrthrychau metel (fferrus), torwyr cylchedau, uchelseinyddion, moduron)</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b="0">
                          <a:solidFill>
                            <a:srgbClr val="002060"/>
                          </a:solidFill>
                        </a:rPr>
                        <a:t>Gallu ymchwilio i briodweddau electromagnet.</a:t>
                      </a:r>
                      <a:endParaRPr lang="cy-GB" sz="800" b="1" dirty="0">
                        <a:solidFill>
                          <a:srgbClr val="002060"/>
                        </a:solidFill>
                      </a:endParaRPr>
                    </a:p>
                  </a:txBody>
                  <a:tcPr>
                    <a:solidFill>
                      <a:srgbClr val="EBF1E9"/>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sz="800">
                          <a:solidFill>
                            <a:srgbClr val="FF0000"/>
                          </a:solidFill>
                        </a:rPr>
                        <a:t>MAE HYN I GYD YN YMWNEUD AG ESBONIO a CHYSYLLTU</a:t>
                      </a:r>
                      <a:endParaRPr lang="cy-GB" sz="800">
                        <a:solidFill>
                          <a:srgbClr val="002060"/>
                        </a:solidFill>
                      </a:endParaRPr>
                    </a:p>
                    <a:p>
                      <a:endParaRPr lang="cy-GB" sz="800">
                        <a:solidFill>
                          <a:srgbClr val="002060"/>
                        </a:solidFill>
                      </a:endParaRPr>
                    </a:p>
                    <a:p>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sut mae moduron trydan yn gweithio
Gwybod sut mae generaduron trydan yn gweithio
Gwybod sut mae trawsnewidyddion yn gweithio a sut i reoli'r allbwn.
Gwybod sut i ddefnyddio'r "hafaliad trawsnewidydd" V1/V2 = N1/N2 i esbonio sut mae trawsnewidyddion camu i fyny a cham-i-lawr yn gweithio
Gwybod sut i ddefnyddio'r term "anwythiad magnetig" i esbonio sut mae moduron a thrawsnewidwyr yn gweithio.</a:t>
                      </a: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a:solidFill>
                            <a:srgbClr val="002060"/>
                          </a:solidFill>
                        </a:rPr>
                        <a:t>Gallu cyfrifo allbwn newidyddion camu i fyny / camu i lawr.</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5339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gridSpan="3">
                  <a:txBody>
                    <a:bodyPr/>
                    <a:lstStyle/>
                    <a:p>
                      <a:pPr marL="0" indent="0">
                        <a:buFont typeface="Arial" panose="020B0604020202020204" pitchFamily="34" charset="0"/>
                        <a:buNone/>
                      </a:pPr>
                      <a:r>
                        <a:rPr lang="cy-GB" sz="800">
                          <a:solidFill>
                            <a:srgbClr val="002060"/>
                          </a:solidFill>
                        </a:rPr>
                        <a:t>* Dylunio ac adeiladu gêm gan ddefnyddio magnetau</a:t>
                      </a:r>
                      <a:endParaRPr lang="cy-GB" sz="800" dirty="0">
                        <a:solidFill>
                          <a:srgbClr val="002060"/>
                        </a:solidFill>
                      </a:endParaRPr>
                    </a:p>
                  </a:txBody>
                  <a:tcPr>
                    <a:solidFill>
                      <a:srgbClr val="C5E0B4"/>
                    </a:solidFill>
                  </a:tcPr>
                </a:tc>
                <a:tc hMerge="1">
                  <a:txBody>
                    <a:bodyPr/>
                    <a:lstStyle/>
                    <a:p>
                      <a:pPr marL="171450" indent="-171450">
                        <a:buFont typeface="Arial" panose="020B0604020202020204" pitchFamily="34" charset="0"/>
                        <a:buChar char="•"/>
                      </a:pPr>
                      <a:endParaRPr lang="en-GB" sz="800" kern="1200">
                        <a:solidFill>
                          <a:srgbClr val="002060"/>
                        </a:solidFill>
                        <a:latin typeface="+mn-lt"/>
                        <a:ea typeface="+mn-ea"/>
                        <a:cs typeface="+mn-cs"/>
                      </a:endParaRPr>
                    </a:p>
                  </a:txBody>
                  <a:tcPr/>
                </a:tc>
                <a:tc hMerge="1">
                  <a:txBody>
                    <a:bodyPr/>
                    <a:lstStyle/>
                    <a:p>
                      <a:endParaRPr lang="en-GB"/>
                    </a:p>
                  </a:txBody>
                  <a:tcPr/>
                </a:tc>
                <a:tc gridSpan="3">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Ymweld â chanolfan ailgylchu leol / iard torri ceir </a:t>
                      </a:r>
                      <a:endParaRPr lang="cy-GB" sz="800" kern="1200" dirty="0">
                        <a:solidFill>
                          <a:srgbClr val="002060"/>
                        </a:solidFill>
                        <a:latin typeface="+mn-lt"/>
                        <a:ea typeface="+mn-ea"/>
                        <a:cs typeface="+mn-cs"/>
                      </a:endParaRPr>
                    </a:p>
                  </a:txBody>
                  <a:tcPr>
                    <a:solidFill>
                      <a:srgbClr val="C5E0B4"/>
                    </a:solidFill>
                  </a:tcPr>
                </a:tc>
                <a:tc hMerge="1">
                  <a:txBody>
                    <a:bodyPr/>
                    <a:lstStyle/>
                    <a:p>
                      <a:pPr marL="171450" indent="-171450">
                        <a:buFont typeface="Arial" panose="020B0604020202020204" pitchFamily="34" charset="0"/>
                        <a:buChar char="•"/>
                      </a:pPr>
                      <a:endParaRPr lang="en-US" sz="800">
                        <a:solidFill>
                          <a:srgbClr val="002060"/>
                        </a:solidFill>
                      </a:endParaRPr>
                    </a:p>
                  </a:txBody>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a:solidFill>
                          <a:srgbClr val="002060"/>
                        </a:solidFill>
                      </a:endParaRPr>
                    </a:p>
                  </a:txBody>
                  <a:tcPr/>
                </a:tc>
                <a:extLst>
                  <a:ext uri="{0D108BD9-81ED-4DB2-BD59-A6C34878D82A}">
                    <a16:rowId xmlns:a16="http://schemas.microsoft.com/office/drawing/2014/main" val="749163210"/>
                  </a:ext>
                </a:extLst>
              </a:tr>
              <a:tr h="477787">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Magnet, tynnu, denu, pedol
</a:t>
                      </a:r>
                      <a:endParaRPr lang="cy-GB" sz="800" dirty="0">
                        <a:solidFill>
                          <a:srgbClr val="002060"/>
                        </a:solidFill>
                      </a:endParaRPr>
                    </a:p>
                  </a:txBody>
                  <a:tcPr>
                    <a:solidFill>
                      <a:srgbClr val="EBF1E9"/>
                    </a:solidFill>
                  </a:tcPr>
                </a:tc>
                <a:tc gridSpan="2">
                  <a:txBody>
                    <a:bodyPr/>
                    <a:lstStyle/>
                    <a:p>
                      <a:r>
                        <a:rPr lang="cy-GB" sz="800">
                          <a:solidFill>
                            <a:srgbClr val="002060"/>
                          </a:solidFill>
                        </a:rPr>
                        <a:t>Parhaol, dros dro, gogledd, de, ceisio, pegynnau, magnetaidd
</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Maes magnetig, electromagnet, cwmpawd plotio
</a:t>
                      </a:r>
                      <a:endParaRPr lang="cy-GB" sz="800" dirty="0">
                        <a:solidFill>
                          <a:srgbClr val="002060"/>
                        </a:solidFill>
                      </a:endParaRPr>
                    </a:p>
                  </a:txBody>
                  <a:tcPr>
                    <a:solidFill>
                      <a:srgbClr val="EBF1E9"/>
                    </a:solidFill>
                  </a:tcPr>
                </a:tc>
                <a:tc>
                  <a:txBody>
                    <a:bodyPr/>
                    <a:lstStyle/>
                    <a:p>
                      <a:r>
                        <a:rPr lang="cy-GB" sz="800">
                          <a:solidFill>
                            <a:srgbClr val="002060"/>
                          </a:solidFill>
                        </a:rPr>
                        <a:t>Fferrus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Newidydd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3635687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2228131961"/>
              </p:ext>
            </p:extLst>
          </p:nvPr>
        </p:nvGraphicFramePr>
        <p:xfrm>
          <a:off x="1" y="0"/>
          <a:ext cx="12191999" cy="7647507"/>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0326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6</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Algorithmau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220756">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dk1"/>
                          </a:solidFill>
                          <a:latin typeface="+mn-lt"/>
                          <a:ea typeface="+mn-ea"/>
                          <a:cs typeface="+mn-cs"/>
                        </a:rPr>
                        <a:t>Rwy’n gallu nodi, dilyn a dechrau creu dilyniannau a phatrymau mewn gweithgareddau bob-dydd.</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dk1"/>
                          </a:solidFill>
                          <a:latin typeface="+mn-lt"/>
                          <a:ea typeface="+mn-ea"/>
                          <a:cs typeface="+mn-cs"/>
                        </a:rPr>
                        <a:t>Rwy’n dechrau dilyn cyfres o gyfarwyddiadau.</a:t>
                      </a: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creu algorithmau syml ac yn dechrau esbonio camgymeriadau.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dilyn algorithmau i ddarganfod eu pwrpas a rhagfynegi canlyniadau.</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defnyddio datganiadau amodol i ychwanegu rheoli a phenderfyniadau at algorithmau.</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nodi patrymau ailadroddol a defnyddio dolennau i wneud fy alorithmau yn fwy cryno.</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esbonio a dadfygio algorithmau.</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dadelfennu problemau penodedig a dewis lluniadau addas i fynegi datrysiadau mewn amrywiaeth o amgylcheddau.</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dewis a defnyddio strwythurau data sy’n rheoli data yn effeithlon mewn algorithmau.</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cynllunio a gweithredu strategaethau profi er mwyn adnabod gwallau mewn rhaglenni.</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nodi, diffinio a dadelfennu problemau, dewis lluniadau addas a mynegi datrysiadau mewn amrywiaeth o amgylcheddau.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defnyddio technegau trafod ffeiliau i drin data mewn algorithmau.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profi, gwerthuso a gwella datrysiadau mewn meddalwedd.</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144061">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kern="1200" dirty="0">
                          <a:solidFill>
                            <a:srgbClr val="002060"/>
                          </a:solidFill>
                          <a:latin typeface="+mn-lt"/>
                          <a:ea typeface="+mn-ea"/>
                          <a:cs typeface="+mn-cs"/>
                        </a:rPr>
                        <a:t>Gwybod sut i ddilyn cyfarwyddiadau syml, 2 gam a roddir ar lafar.
Gwybod sut i "ailadrodd" cyfarwyddyd penodol
Gwybod bod modd didoli gwrthrychau yn ôl cyfres o reolau</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0" indent="0" algn="l" defTabSz="914400" rtl="0" eaLnBrk="1" latinLnBrk="0" hangingPunct="1">
                        <a:buFont typeface="Arial" panose="020B0604020202020204" pitchFamily="34" charset="0"/>
                        <a:buNone/>
                      </a:pPr>
                      <a:r>
                        <a:rPr lang="cy-GB" sz="800" b="1" kern="1200" dirty="0">
                          <a:solidFill>
                            <a:srgbClr val="002060"/>
                          </a:solidFill>
                          <a:latin typeface="+mn-lt"/>
                          <a:ea typeface="+mn-ea"/>
                          <a:cs typeface="+mn-cs"/>
                        </a:rPr>
                        <a:t> </a:t>
                      </a:r>
                    </a:p>
                    <a:p>
                      <a:pPr marL="171450" indent="-171450">
                        <a:buFont typeface="Arial" panose="020B0604020202020204" pitchFamily="34" charset="0"/>
                        <a:buChar char="•"/>
                      </a:pPr>
                      <a:r>
                        <a:rPr lang="cy-GB" sz="800" dirty="0">
                          <a:solidFill>
                            <a:srgbClr val="002060"/>
                          </a:solidFill>
                        </a:rPr>
                        <a:t>Gallu dilyn dau gyfarwyddiad syml a roddir ar lafar
Gallu adrodd a dilyn, cyfarwyddiadau gorchymyn syml pan gaiff ei ysgrifennu (STOP, PERYGL)
 Dechrau llunio cyfarwyddiadau llafar syml e.e., "rhowch y cwpan ar y bwrdd", "gwnewch batrwm o flociau coch, glas, coch, gwyrdd"
Gallu rheoli dyfais ffisegol (ee </a:t>
                      </a:r>
                      <a:r>
                        <a:rPr lang="cy-GB" sz="800" dirty="0" err="1">
                          <a:solidFill>
                            <a:srgbClr val="002060"/>
                          </a:solidFill>
                        </a:rPr>
                        <a:t>BeeBots</a:t>
                      </a:r>
                      <a:r>
                        <a:rPr lang="cy-GB" sz="800" dirty="0">
                          <a:solidFill>
                            <a:srgbClr val="002060"/>
                          </a:solidFill>
                        </a:rPr>
                        <a:t>)</a:t>
                      </a:r>
                      <a:endParaRPr lang="cy-GB" sz="800" b="1" kern="1200" dirty="0">
                        <a:solidFill>
                          <a:srgbClr val="002060"/>
                        </a:solidFill>
                        <a:latin typeface="+mn-lt"/>
                        <a:ea typeface="+mn-ea"/>
                        <a:cs typeface="+mn-cs"/>
                      </a:endParaRPr>
                    </a:p>
                  </a:txBody>
                  <a:tcPr>
                    <a:solidFill>
                      <a:srgbClr val="EBF1E9"/>
                    </a:solidFill>
                  </a:tcPr>
                </a:tc>
                <a:tc gridSpan="2">
                  <a:txBody>
                    <a:bodyPr/>
                    <a:lstStyle/>
                    <a:p>
                      <a:r>
                        <a:rPr lang="cy-GB" sz="800">
                          <a:solidFill>
                            <a:srgbClr val="FF0000"/>
                          </a:solidFill>
                        </a:rPr>
                        <a:t>MAE HYN I GYD YN YMWNEUD Â DECHRAU CREU AC EGLURO
</a:t>
                      </a:r>
                    </a:p>
                    <a:p>
                      <a:pPr marL="171450" indent="-171450">
                        <a:buFont typeface="Arial" panose="020B0604020202020204" pitchFamily="34" charset="0"/>
                        <a:buChar char="•"/>
                      </a:pP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kern="1200">
                          <a:solidFill>
                            <a:srgbClr val="002060"/>
                          </a:solidFill>
                          <a:latin typeface="+mn-lt"/>
                          <a:ea typeface="+mn-ea"/>
                          <a:cs typeface="+mn-cs"/>
                        </a:rPr>
                        <a:t>Gwybod y term "algorithm"
Dechrau gwybodaeth ymarferol am ieithoedd rhaglennu bloc, e.e., "Scratch"
Gwybod sut i weithredu rhifyddeg sylfaenol yn Scratch
Gwybod y gall Ellyll Scratch wisgo sawl gwisg
Gwybod y gall y defnyddiwr reoli ymddygiadyr ellyll (Scratch) i weithredu algorithmau
Gwybod sut i ofyn i'r defnyddiwr am fewnbwn yn Scratch
Gwybod sut i wirio algorithmau ar gyfer gwallau sylfaenol.</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Gallu dilyn cyfarwyddiadau sawl cam (dau)
Creu algorithmau ysgrifenedig syml i gyfrifo canlyniad, e.e., "i gyfrifo swm ystod o rifau penodol", "i symud y gath i'r chwith neu'r dde"</a:t>
                      </a:r>
                      <a:endParaRPr lang="cy-GB" sz="800" kern="1200">
                        <a:solidFill>
                          <a:srgbClr val="002060"/>
                        </a:solidFill>
                        <a:latin typeface="+mn-lt"/>
                        <a:ea typeface="+mn-ea"/>
                        <a:cs typeface="+mn-cs"/>
                      </a:endParaRPr>
                    </a:p>
                    <a:p>
                      <a:pPr marL="171450" indent="-171450">
                        <a:buFont typeface="Arial" panose="020B0604020202020204" pitchFamily="34" charset="0"/>
                        <a:buChar char="•"/>
                      </a:pPr>
                      <a:r>
                        <a:rPr lang="cy-GB" sz="800" kern="1200">
                          <a:solidFill>
                            <a:srgbClr val="002060"/>
                          </a:solidFill>
                          <a:latin typeface="+mn-lt"/>
                          <a:ea typeface="+mn-ea"/>
                          <a:cs typeface="+mn-cs"/>
                        </a:rPr>
                        <a:t>Defnyddio Scratch i weithredu algorithmau syml (e.e., "Gallu tynnu siapiau syml fel sgwariau, cylchoedd ac ati", "Gallu rheoli’r ellyll i chwarae gêm syml"</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y term "haniaeth", "dadelfennu", "datganiadau amodol", "iteriad"
Gwybod y termau cyfanrif, llinyn
</a:t>
                      </a:r>
                      <a:r>
                        <a:rPr lang="cy-GB" sz="800" kern="1200" dirty="0">
                          <a:solidFill>
                            <a:srgbClr val="002060"/>
                          </a:solidFill>
                          <a:latin typeface="+mn-lt"/>
                          <a:ea typeface="+mn-ea"/>
                          <a:cs typeface="+mn-cs"/>
                        </a:rPr>
                        <a:t>Gwybod sut i ddefnyddio datganiadau "os/yna/arall"
Gwybod sut i ddefnyddio iteriad (dolenni)
Gwybod am ieithoedd heblaw </a:t>
                      </a:r>
                      <a:r>
                        <a:rPr lang="cy-GB" sz="800" kern="1200" dirty="0" err="1">
                          <a:solidFill>
                            <a:srgbClr val="002060"/>
                          </a:solidFill>
                          <a:latin typeface="+mn-lt"/>
                          <a:ea typeface="+mn-ea"/>
                          <a:cs typeface="+mn-cs"/>
                        </a:rPr>
                        <a:t>Scratch</a:t>
                      </a:r>
                      <a:r>
                        <a:rPr lang="cy-GB" sz="800" kern="1200" dirty="0">
                          <a:solidFill>
                            <a:srgbClr val="002060"/>
                          </a:solidFill>
                          <a:latin typeface="+mn-lt"/>
                          <a:ea typeface="+mn-ea"/>
                          <a:cs typeface="+mn-cs"/>
                        </a:rPr>
                        <a:t> (e.e., </a:t>
                      </a:r>
                      <a:r>
                        <a:rPr lang="cy-GB" sz="800" kern="1200" dirty="0" err="1">
                          <a:solidFill>
                            <a:srgbClr val="002060"/>
                          </a:solidFill>
                          <a:latin typeface="+mn-lt"/>
                          <a:ea typeface="+mn-ea"/>
                          <a:cs typeface="+mn-cs"/>
                        </a:rPr>
                        <a:t>Python</a:t>
                      </a:r>
                      <a:r>
                        <a:rPr lang="cy-GB" sz="800" kern="1200" dirty="0">
                          <a:solidFill>
                            <a:srgbClr val="002060"/>
                          </a:solidFill>
                          <a:latin typeface="+mn-lt"/>
                          <a:ea typeface="+mn-ea"/>
                          <a:cs typeface="+mn-cs"/>
                        </a:rPr>
                        <a:t>, </a:t>
                      </a:r>
                      <a:r>
                        <a:rPr lang="cy-GB" sz="800" kern="1200" dirty="0" err="1">
                          <a:solidFill>
                            <a:srgbClr val="002060"/>
                          </a:solidFill>
                          <a:latin typeface="+mn-lt"/>
                          <a:ea typeface="+mn-ea"/>
                          <a:cs typeface="+mn-cs"/>
                        </a:rPr>
                        <a:t>JavaScript</a:t>
                      </a:r>
                      <a:r>
                        <a:rPr lang="cy-GB" sz="800" kern="1200" dirty="0">
                          <a:solidFill>
                            <a:srgbClr val="002060"/>
                          </a:solidFill>
                          <a:latin typeface="+mn-lt"/>
                          <a:ea typeface="+mn-ea"/>
                          <a:cs typeface="+mn-cs"/>
                        </a:rPr>
                        <a:t>)
Gwybod y gallwch ymestyn ymarferoldeb sylfaenol </a:t>
                      </a:r>
                      <a:r>
                        <a:rPr lang="cy-GB" sz="800" kern="1200" dirty="0" err="1">
                          <a:solidFill>
                            <a:srgbClr val="002060"/>
                          </a:solidFill>
                          <a:latin typeface="+mn-lt"/>
                          <a:ea typeface="+mn-ea"/>
                          <a:cs typeface="+mn-cs"/>
                        </a:rPr>
                        <a:t>Scratch</a:t>
                      </a:r>
                      <a:r>
                        <a:rPr lang="cy-GB" sz="800" kern="1200" dirty="0">
                          <a:solidFill>
                            <a:srgbClr val="002060"/>
                          </a:solidFill>
                          <a:latin typeface="+mn-lt"/>
                          <a:ea typeface="+mn-ea"/>
                          <a:cs typeface="+mn-cs"/>
                        </a:rPr>
                        <a:t> trwy wneud blociau personol
Gwybod sut i ddefnyddio rhifyddeg mwy datblygedig (BODMAS) mewn algorithmau.
Gwybod sut i ddadfygio </a:t>
                      </a:r>
                      <a:r>
                        <a:rPr lang="cy-GB" sz="800" kern="1200">
                          <a:solidFill>
                            <a:srgbClr val="002060"/>
                          </a:solidFill>
                          <a:latin typeface="+mn-lt"/>
                          <a:ea typeface="+mn-ea"/>
                          <a:cs typeface="+mn-cs"/>
                        </a:rPr>
                        <a:t>algorithmau presennol</a:t>
                      </a: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dirty="0">
                          <a:solidFill>
                            <a:srgbClr val="002060"/>
                          </a:solidFill>
                        </a:rPr>
                        <a:t>Creu algorithmau mwy cymhleth gan ddefnyddio datganiadau amodol ac iteriad, e.e., "Dylunio gêm dyfalu rhif syml yn </a:t>
                      </a:r>
                      <a:r>
                        <a:rPr lang="cy-GB" sz="800" dirty="0" err="1">
                          <a:solidFill>
                            <a:srgbClr val="002060"/>
                          </a:solidFill>
                        </a:rPr>
                        <a:t>Scratch</a:t>
                      </a:r>
                      <a:r>
                        <a:rPr lang="cy-GB" sz="800" dirty="0">
                          <a:solidFill>
                            <a:srgbClr val="002060"/>
                          </a:solidFill>
                        </a:rPr>
                        <a:t>"
Gallu trosi rhaglenni </a:t>
                      </a:r>
                      <a:r>
                        <a:rPr lang="cy-GB" sz="800" dirty="0" err="1">
                          <a:solidFill>
                            <a:srgbClr val="002060"/>
                          </a:solidFill>
                        </a:rPr>
                        <a:t>Scratch</a:t>
                      </a:r>
                      <a:r>
                        <a:rPr lang="cy-GB" sz="800" dirty="0">
                          <a:solidFill>
                            <a:srgbClr val="002060"/>
                          </a:solidFill>
                        </a:rPr>
                        <a:t> syml i </a:t>
                      </a:r>
                      <a:r>
                        <a:rPr lang="cy-GB" sz="800" dirty="0" err="1">
                          <a:solidFill>
                            <a:srgbClr val="002060"/>
                          </a:solidFill>
                        </a:rPr>
                        <a:t>god</a:t>
                      </a:r>
                      <a:r>
                        <a:rPr lang="cy-GB" sz="800" dirty="0">
                          <a:solidFill>
                            <a:srgbClr val="002060"/>
                          </a:solidFill>
                        </a:rPr>
                        <a:t> symbolaidd (e.e., </a:t>
                      </a:r>
                      <a:r>
                        <a:rPr lang="cy-GB" sz="800" dirty="0" err="1">
                          <a:solidFill>
                            <a:srgbClr val="002060"/>
                          </a:solidFill>
                        </a:rPr>
                        <a:t>Python</a:t>
                      </a:r>
                      <a:r>
                        <a:rPr lang="cy-GB" sz="800" dirty="0">
                          <a:solidFill>
                            <a:srgbClr val="002060"/>
                          </a:solidFill>
                        </a:rPr>
                        <a:t>)
Ailysgrifennu algorithm berfau penodol yn fwy cryno gan ddefnyddio datganiadau amodol, iteriad a blociau arferol. Er enghraifft, "Creu patrymau geometrig fel hecsagon, gan ddefnyddio iteriad"</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ESBONIO a CHYSYLLTU</a:t>
                      </a:r>
                      <a:endParaRPr lang="cy-GB" sz="800" dirty="0">
                        <a:solidFill>
                          <a:srgbClr val="002060"/>
                        </a:solidFill>
                      </a:endParaRPr>
                    </a:p>
                    <a:p>
                      <a:pPr marL="171450" indent="-171450">
                        <a:buFont typeface="Arial" panose="020B0604020202020204" pitchFamily="34" charset="0"/>
                        <a:buChar char="•"/>
                      </a:pPr>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strwythurau data mwy datblygedig megis, rhestrau, setiau ac araeau.
Gwybod sut i ychwanegu eitemau at restrau, setiau ac araeau.
Gwybod sut i gael mynediad at eitemau sy'n cael eu storio mewn strwythurau data cymhleth
Gwybod y gellir ymestyn ieithoedd symbolaidd (fel </a:t>
                      </a:r>
                      <a:r>
                        <a:rPr lang="cy-GB" sz="800" dirty="0" err="1">
                          <a:solidFill>
                            <a:srgbClr val="002060"/>
                          </a:solidFill>
                        </a:rPr>
                        <a:t>Python</a:t>
                      </a:r>
                      <a:r>
                        <a:rPr lang="cy-GB" sz="800" dirty="0">
                          <a:solidFill>
                            <a:srgbClr val="002060"/>
                          </a:solidFill>
                        </a:rPr>
                        <a:t> a </a:t>
                      </a:r>
                      <a:r>
                        <a:rPr lang="cy-GB" sz="800" dirty="0" err="1">
                          <a:solidFill>
                            <a:srgbClr val="002060"/>
                          </a:solidFill>
                        </a:rPr>
                        <a:t>JavaScript</a:t>
                      </a:r>
                      <a:r>
                        <a:rPr lang="cy-GB" sz="800" dirty="0">
                          <a:solidFill>
                            <a:srgbClr val="002060"/>
                          </a:solidFill>
                        </a:rPr>
                        <a:t>) gyda swyddogaethau arferiad.
Gwybod sut i ddefnyddio rhifyddeg uwch fel "mod(%), </a:t>
                      </a:r>
                      <a:r>
                        <a:rPr lang="cy-GB" sz="800" dirty="0" err="1">
                          <a:solidFill>
                            <a:srgbClr val="002060"/>
                          </a:solidFill>
                        </a:rPr>
                        <a:t>sqrt</a:t>
                      </a:r>
                      <a:r>
                        <a:rPr lang="cy-GB" sz="800" dirty="0">
                          <a:solidFill>
                            <a:srgbClr val="002060"/>
                          </a:solidFill>
                        </a:rPr>
                        <a:t> a chodi i bwerau" mewn ieithoedd symbolaidd
Gwybod sut i ofyn i'r defnyddiwr am fewnbwn mewn ieithoedd symbolaidd</a:t>
                      </a: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kern="1200" dirty="0">
                          <a:solidFill>
                            <a:srgbClr val="002060"/>
                          </a:solidFill>
                          <a:latin typeface="+mn-lt"/>
                          <a:ea typeface="+mn-ea"/>
                          <a:cs typeface="+mn-cs"/>
                        </a:rPr>
                        <a:t>O ofyniad penodol, dadelfennu i sawl algorithm syml. Er enghraifft, "Creu darn o </a:t>
                      </a:r>
                      <a:r>
                        <a:rPr lang="cy-GB" sz="800" kern="1200" dirty="0" err="1">
                          <a:solidFill>
                            <a:srgbClr val="002060"/>
                          </a:solidFill>
                          <a:latin typeface="+mn-lt"/>
                          <a:ea typeface="+mn-ea"/>
                          <a:cs typeface="+mn-cs"/>
                        </a:rPr>
                        <a:t>god</a:t>
                      </a:r>
                      <a:r>
                        <a:rPr lang="cy-GB" sz="800" kern="1200" dirty="0">
                          <a:solidFill>
                            <a:srgbClr val="002060"/>
                          </a:solidFill>
                          <a:latin typeface="+mn-lt"/>
                          <a:ea typeface="+mn-ea"/>
                          <a:cs typeface="+mn-cs"/>
                        </a:rPr>
                        <a:t> sy'n gofyn i ddefnyddiwr am raddau arholiad, cyfrifiaduron cyfartaledd ac yn dychwelyd gradd gyffredinol – yn dadelfennu i mewn i "Gofyn am fewnbwn defnyddiwr, cyfrifo cyfartaledd gradd, trosi'n radd"
Ysgrifennu swyddogaeth arferiad. Er enghraifft, "I grynhoi dau rif </a:t>
                      </a:r>
                      <a:r>
                        <a:rPr lang="cy-GB" sz="800" kern="1200" dirty="0" err="1">
                          <a:solidFill>
                            <a:srgbClr val="002060"/>
                          </a:solidFill>
                          <a:latin typeface="+mn-lt"/>
                          <a:ea typeface="+mn-ea"/>
                          <a:cs typeface="+mn-cs"/>
                        </a:rPr>
                        <a:t>SumUp</a:t>
                      </a:r>
                      <a:r>
                        <a:rPr lang="cy-GB" sz="800" kern="1200" dirty="0">
                          <a:solidFill>
                            <a:srgbClr val="002060"/>
                          </a:solidFill>
                          <a:latin typeface="+mn-lt"/>
                          <a:ea typeface="+mn-ea"/>
                          <a:cs typeface="+mn-cs"/>
                        </a:rPr>
                        <a:t>"</a:t>
                      </a:r>
                      <a:endParaRPr lang="cy-GB" sz="800" b="1"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bod modd ymestyn ieithoedd trwy ddefnyddio mewnforio llyfrgelloedd ychwanegol
Defnyddi llyfrgelloedd ychwanegol i drin aphlotio data (Matplotlib, NumPy yn Python)
Deall sut y gellir cadw data a'i gyrchu o ffeiliau</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Ysgrifennu ffwythiant arferiad cymhleth. Er enghraifft, "I gyfrifo rhestr o rifau prifol o X i Y"
I allu agor data sy'n cael ei storio mewn ffeil CSV, ei brosesu a chynrychioli'r data yn weledol (ee defnyddio Matplotlib)</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3429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171450" indent="-171450">
                        <a:buFont typeface="Arial" panose="020B0604020202020204" pitchFamily="34" charset="0"/>
                        <a:buChar char="•"/>
                      </a:pP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a:solidFill>
                            <a:srgbClr val="002060"/>
                          </a:solidFill>
                        </a:rPr>
                        <a:t>Ymgysylltu â digwyddiad chwalu'r cwricwlwm ysgol "GameJam"</a:t>
                      </a:r>
                      <a:endParaRPr lang="cy-GB" sz="800" dirty="0">
                        <a:solidFill>
                          <a:srgbClr val="002060"/>
                        </a:solidFill>
                      </a:endParaRPr>
                    </a:p>
                  </a:txBody>
                  <a:tcPr>
                    <a:solidFill>
                      <a:srgbClr val="C5E0B4"/>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a:solidFill>
                            <a:srgbClr val="002060"/>
                          </a:solidFill>
                        </a:rPr>
                        <a:t>I ymgysylltu â "Phrosiect Codio Creadigol" allgyrsiol
</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dirty="0">
                          <a:solidFill>
                            <a:srgbClr val="002060"/>
                          </a:solidFill>
                        </a:rPr>
                        <a:t>Cymryd rhan mewn cystadleuaeth codio allanol</a:t>
                      </a: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I ymweld â sefydliad sy'n defnyddio cyfrifiadureg. Er enghraifft, Prifysgolion, Cwmnïau Lleol</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575385">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r>
                        <a:rPr lang="cy-GB" sz="800">
                          <a:solidFill>
                            <a:srgbClr val="002060"/>
                          </a:solidFill>
                        </a:rPr>
                        <a:t>Rhestr, cyfarwyddiadau, gorchymyn, cam, ailadrodd
</a:t>
                      </a:r>
                      <a:endParaRPr lang="cy-GB" sz="800" dirty="0">
                        <a:solidFill>
                          <a:srgbClr val="002060"/>
                        </a:solidFill>
                      </a:endParaRPr>
                    </a:p>
                  </a:txBody>
                  <a:tcPr>
                    <a:solidFill>
                      <a:srgbClr val="EBF1E9"/>
                    </a:solidFill>
                  </a:tcPr>
                </a:tc>
                <a:tc gridSpan="2">
                  <a:txBody>
                    <a:bodyPr/>
                    <a:lstStyle/>
                    <a:p>
                      <a:r>
                        <a:rPr lang="cy-GB" sz="800">
                          <a:solidFill>
                            <a:srgbClr val="002060"/>
                          </a:solidFill>
                        </a:rPr>
                        <a:t>Algorithm, Scratch, Iaith gyfrifiadurol, rheolydd, cyfrifo, defnyddiwr, mewnbwn</a:t>
                      </a:r>
                      <a:endParaRPr lang="cy-GB" sz="80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Haniaeth, dadelfennu, datganiad amodol, rhesymeg, iteriad, dolen, symbolaidd, Python, cyfanrif, llinyn,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002060"/>
                          </a:solidFill>
                        </a:rPr>
                        <a:t>Rhestr, set, tuple, arae, cyfnewidiol, anghyfnewidiol, rhifyddeg modiwlaidd
</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Swyddogaethau llyfrgell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2521192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1410067151"/>
              </p:ext>
            </p:extLst>
          </p:nvPr>
        </p:nvGraphicFramePr>
        <p:xfrm>
          <a:off x="1" y="0"/>
          <a:ext cx="12191999" cy="7200224"/>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6388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6</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Cyfrifiadura Ffisegol</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511922">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dirty="0">
                          <a:solidFill>
                            <a:schemeClr val="dk1"/>
                          </a:solidFill>
                          <a:latin typeface="+mn-lt"/>
                          <a:ea typeface="+mn-ea"/>
                          <a:cs typeface="+mn-cs"/>
                        </a:rPr>
                        <a:t>Rwy’n gallu </a:t>
                      </a:r>
                      <a:r>
                        <a:rPr lang="cy-GB" sz="900" b="1" kern="1200" dirty="0" err="1">
                          <a:solidFill>
                            <a:schemeClr val="dk1"/>
                          </a:solidFill>
                          <a:latin typeface="+mn-lt"/>
                          <a:ea typeface="+mn-ea"/>
                          <a:cs typeface="+mn-cs"/>
                        </a:rPr>
                        <a:t>arbroﬁ</a:t>
                      </a:r>
                      <a:r>
                        <a:rPr lang="cy-GB" sz="900" b="1" kern="1200" dirty="0">
                          <a:solidFill>
                            <a:schemeClr val="dk1"/>
                          </a:solidFill>
                          <a:latin typeface="+mn-lt"/>
                          <a:ea typeface="+mn-ea"/>
                          <a:cs typeface="+mn-cs"/>
                        </a:rPr>
                        <a:t> ag ystod o dechnolegau </a:t>
                      </a:r>
                      <a:r>
                        <a:rPr lang="cy-GB" sz="900" b="1" kern="1200" dirty="0" err="1">
                          <a:solidFill>
                            <a:schemeClr val="dk1"/>
                          </a:solidFill>
                          <a:latin typeface="+mn-lt"/>
                          <a:ea typeface="+mn-ea"/>
                          <a:cs typeface="+mn-cs"/>
                        </a:rPr>
                        <a:t>cyfriﬁadurol</a:t>
                      </a:r>
                      <a:r>
                        <a:rPr lang="cy-GB" sz="900" b="1" kern="1200" dirty="0">
                          <a:solidFill>
                            <a:schemeClr val="dk1"/>
                          </a:solidFill>
                          <a:latin typeface="+mn-lt"/>
                          <a:ea typeface="+mn-ea"/>
                          <a:cs typeface="+mn-cs"/>
                        </a:rPr>
                        <a:t> yn y byd o’m cwmpas, a nodi pa ddefnydd a wneir ohonyn nhw.</a:t>
                      </a: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defnyddio technegau meddylfryd cyfrifiadurol gan ddefnyddio gweithgareddau di-blwg neu all-lein.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ddilyn cyfarwyddiadau er mwyn adeiladu a rheoli dyfais fﬁsegol.</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nodi elfennau dylunio cadarnhaol a negyddol sy’n effeithio ar sut mae defnyddwyr yn rhyngweithio.</a:t>
                      </a:r>
                      <a:br>
                        <a:rPr lang="cy-GB" sz="900" b="1" kern="1200">
                          <a:solidFill>
                            <a:schemeClr val="dk1"/>
                          </a:solidFill>
                          <a:latin typeface="+mn-lt"/>
                          <a:ea typeface="+mn-ea"/>
                          <a:cs typeface="+mn-cs"/>
                        </a:rPr>
                      </a:br>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defnyddio synwyryddion ac ysgogyddion mewn systemau sy’n casglu a phrosesu data am amgylchedd y systemau.</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dethol a defnyddio nifer o synwyryddion ac ysgogyddion sy’n galluogi i systemau cyfrifiadurol ryngweithio gyda’r byd o’u cwmpas.</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cymhwyso egwyddorion dylunio er mwyn dylunio ystod o ryngweithiau effeithlon ar gyfer defnyddwyr.</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cynllunio a chreu systemau ffisegol sy’n defnyddio cydrannau addas a rhesymeg i gyflawni tasgu neu i gyrraedd at nod.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900" b="1" kern="120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cymhwyso egwyddorion dylunio er mwyn dylunio ystod o ryngweithiau effeithlon ar gyfer defnyddwyr, a gwerthuso effeithiolrwydd trwy astudiaethau’r defnyddwyr.</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522772">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p>
                    <a:p>
                      <a:pPr algn="l"/>
                      <a:endParaRPr lang="cy-GB" sz="800"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angen trin caledwedd cyfrifiadurol gyda gofal
Gwybod sut i gadw eich hun yn ddiogel ar-lein</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Adnabod cyfrifiadur ac offer TG wrth ei enw.
Arbrofi gyda ac adnabod defnydd o ystod o dechnoleg cyfrifiadura yn y byd o'm cwmpas. (e.e.,</a:t>
                      </a:r>
                      <a:r>
                        <a:rPr lang="cy-GB" sz="800" b="0" kern="1200" dirty="0" err="1">
                          <a:solidFill>
                            <a:srgbClr val="002060"/>
                          </a:solidFill>
                          <a:latin typeface="+mn-lt"/>
                          <a:ea typeface="+mn-ea"/>
                          <a:cs typeface="+mn-cs"/>
                        </a:rPr>
                        <a:t>BeeBots</a:t>
                      </a:r>
                      <a:r>
                        <a:rPr lang="cy-GB" sz="800" b="0" kern="1200" dirty="0">
                          <a:solidFill>
                            <a:srgbClr val="002060"/>
                          </a:solidFill>
                          <a:latin typeface="+mn-lt"/>
                          <a:ea typeface="+mn-ea"/>
                          <a:cs typeface="+mn-cs"/>
                        </a:rPr>
                        <a:t>)</a:t>
                      </a: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b="0" kern="1200">
                          <a:solidFill>
                            <a:srgbClr val="002060"/>
                          </a:solidFill>
                          <a:latin typeface="+mn-lt"/>
                          <a:ea typeface="+mn-ea"/>
                          <a:cs typeface="+mn-cs"/>
                        </a:rPr>
                        <a:t>Gwybod y gwahaniaeth rhwng caledwedd a meddalwedd
Gwybod sut i ddefnyddio codio bloc a gweithgareddau heb gyflenwad i greu algorithmau syml
Gwybod sut i reoli dyfeisiau ffisegol gan ddefnyddio codio bloc (ee BeeBots, Microbits)</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Codio algorithm syml gan ddefnyddio codio bloc (ee Scratch)
Adeiladu dyfais ffisegol i ymgymryd â thasg (ee llywio drysfa, mesur tymheredd)</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AC ESBONIO</a:t>
                      </a:r>
                      <a:endParaRPr lang="cy-GB" sz="800">
                        <a:solidFill>
                          <a:srgbClr val="002060"/>
                        </a:solidFill>
                      </a:endParaRPr>
                    </a:p>
                    <a:p>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b="0" kern="1200">
                          <a:solidFill>
                            <a:srgbClr val="002060"/>
                          </a:solidFill>
                          <a:latin typeface="+mn-lt"/>
                          <a:ea typeface="+mn-ea"/>
                          <a:cs typeface="+mn-cs"/>
                        </a:rPr>
                        <a:t>Gwybod sut i adeiladu dyfeisiau mwy cymhleth at ddiben (e.e., defnyddio Microbit i fesur tymheredd, rheoli braich robotig i bentyrru blociau)
Dechrau gwybod ei bod yn bosibl rheoli dyfeisiau ffisegol gan ddefnyddio codio symbolaidd (ee Python, JavaScript)
Gwybod bod dylunio datrysiad cyfrifiadura corfforol yn "broses ddylunio" sy'n dechrau gyda briff wedi'i ddiffinio'n glir.</a:t>
                      </a:r>
                    </a:p>
                    <a:p>
                      <a:pPr marL="171450" indent="-171450">
                        <a:buFont typeface="Arial" panose="020B0604020202020204" pitchFamily="34" charset="0"/>
                        <a:buChar char="•"/>
                      </a:pPr>
                      <a:endParaRPr lang="cy-GB" sz="800" kern="1200">
                        <a:solidFill>
                          <a:srgbClr val="002060"/>
                        </a:solidFill>
                        <a:latin typeface="+mn-lt"/>
                        <a:ea typeface="+mn-ea"/>
                        <a:cs typeface="+mn-cs"/>
                      </a:endParaRPr>
                    </a:p>
                    <a:p>
                      <a:pPr marL="0" indent="0">
                        <a:buFont typeface="Arial" panose="020B0604020202020204" pitchFamily="34" charset="0"/>
                        <a:buNone/>
                      </a:pPr>
                      <a:endParaRPr lang="cy-GB" sz="800"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kern="1200">
                          <a:solidFill>
                            <a:srgbClr val="002060"/>
                          </a:solidFill>
                          <a:latin typeface="+mn-lt"/>
                          <a:ea typeface="+mn-ea"/>
                          <a:cs typeface="+mn-cs"/>
                        </a:rPr>
                        <a:t>Dylunio, adeiladu a chodi dyfais cyfrifiadura ffisegol a all ryngweithio â'r byd ffisegol (ee ymateb i newidiadau mewn tymheredd)</a:t>
                      </a: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Gwybod sut i adeiladu gan ddefnyddio synwyryddion a gweithredwyr lluosog mewn cod symbolaidd (e.e., </a:t>
                      </a:r>
                      <a:r>
                        <a:rPr lang="cy-GB" sz="800" dirty="0" err="1">
                          <a:solidFill>
                            <a:srgbClr val="002060"/>
                          </a:solidFill>
                        </a:rPr>
                        <a:t>Python</a:t>
                      </a:r>
                      <a:r>
                        <a:rPr lang="cy-GB" sz="800" dirty="0">
                          <a:solidFill>
                            <a:srgbClr val="002060"/>
                          </a:solidFill>
                        </a:rPr>
                        <a:t>)
Deall sut i asesu effeithiolrwydd fy nyluniad yn erbyn y briff gwreiddiol.</a:t>
                      </a: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0" indent="0">
                        <a:buFont typeface="Arial" panose="020B0604020202020204" pitchFamily="34" charset="0"/>
                        <a:buNone/>
                      </a:pPr>
                      <a:endParaRPr lang="cy-GB" sz="800" b="1" dirty="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dirty="0">
                          <a:solidFill>
                            <a:srgbClr val="002060"/>
                          </a:solidFill>
                          <a:latin typeface="+mn-lt"/>
                          <a:ea typeface="+mn-ea"/>
                          <a:cs typeface="+mn-cs"/>
                        </a:rPr>
                        <a:t>Dylunio, adeiladu, codio a gwerthuso dyfais cyfrifiadura ffisegol a all ryngweithio â'r byd ffisegol (ee ymateb i newidiadau mewn tymheredd, golau ac ati)</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Gwybod sut i ddylunio, adeiladu a gwerthuso gan ddefnyddio synwyryddion a gweithredwyr lluosog mewn cod symbolaidd (ee Python, JavaScript)</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Dylunio, adeiladu, codio a gwerthuso dyfais cyfrifiadura ffisegol a all ryngweithio â'r byd ffisegol (ee llywio drysfa)</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6147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0" indent="0">
                        <a:buFont typeface="Arial" panose="020B0604020202020204" pitchFamily="34" charset="0"/>
                        <a:buNone/>
                      </a:pP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Ymgysylltu â gweithgaredd codio / roboteg ymarferol (ee Lego League)</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Trefnu cwblhau "hac-a-thon" i ddatrys anghenion lleol (ee pellter gellir danfon pizza a dal i fod yn gynnes)</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Cymryd rhan mewn cystadleuaeth codio allanol</a:t>
                      </a: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I ymweld â sefydliad sy'n defnyddio cyfrifiadureg. Er enghraifft, Prifysgolion, Cwmnïau Lleol</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644692">
                <a:tc>
                  <a:txBody>
                    <a:bodyPr/>
                    <a:lstStyle/>
                    <a:p>
                      <a:r>
                        <a:rPr lang="cy-GB" sz="1000" b="1">
                          <a:solidFill>
                            <a:srgbClr val="002060"/>
                          </a:solidFill>
                        </a:rPr>
                        <a:t>GEIRFA
</a:t>
                      </a:r>
                      <a:endParaRPr lang="cy-GB" sz="1000" b="1" dirty="0">
                        <a:solidFill>
                          <a:srgbClr val="002060"/>
                        </a:solidFill>
                      </a:endParaRPr>
                    </a:p>
                  </a:txBody>
                  <a:tcPr>
                    <a:solidFill>
                      <a:srgbClr val="C5E0B4"/>
                    </a:solidFill>
                  </a:tcPr>
                </a:tc>
                <a:tc>
                  <a:txBody>
                    <a:bodyPr/>
                    <a:lstStyle/>
                    <a:p>
                      <a:pPr algn="l" fontAlgn="t"/>
                      <a:r>
                        <a:rPr lang="cy-GB" sz="800" kern="1200">
                          <a:solidFill>
                            <a:srgbClr val="002060"/>
                          </a:solidFill>
                          <a:latin typeface="+mn-lt"/>
                          <a:ea typeface="+mn-ea"/>
                          <a:cs typeface="+mn-cs"/>
                        </a:rPr>
                        <a:t>cyfrifiadur, tabled, llygoden, sgrin
</a:t>
                      </a:r>
                      <a:endParaRPr lang="cy-GB" sz="800" kern="1200" dirty="0">
                        <a:solidFill>
                          <a:srgbClr val="002060"/>
                        </a:solidFill>
                        <a:latin typeface="+mn-lt"/>
                        <a:ea typeface="+mn-ea"/>
                        <a:cs typeface="+mn-cs"/>
                      </a:endParaRPr>
                    </a:p>
                  </a:txBody>
                  <a:tcPr marL="9525" marR="9525" marT="9525" marB="0">
                    <a:solidFill>
                      <a:srgbClr val="C5E0B4"/>
                    </a:solidFill>
                  </a:tcPr>
                </a:tc>
                <a:tc gridSpan="2">
                  <a:txBody>
                    <a:bodyPr/>
                    <a:lstStyle/>
                    <a:p>
                      <a:r>
                        <a:rPr lang="cy-GB" sz="800">
                          <a:solidFill>
                            <a:srgbClr val="002060"/>
                          </a:solidFill>
                        </a:rPr>
                        <a:t>Cod, algorithm, dadelfennu, echdynnu, </a:t>
                      </a:r>
                      <a:r>
                        <a:rPr lang="cy-GB" sz="800" noProof="0">
                          <a:solidFill>
                            <a:srgbClr val="002060"/>
                          </a:solidFill>
                        </a:rPr>
                        <a:t>logic, dolennau, amodolyddion, byg</a:t>
                      </a:r>
                      <a:endParaRPr lang="cy-GB" sz="800" noProof="0" dirty="0">
                        <a:solidFill>
                          <a:srgbClr val="002060"/>
                        </a:solidFill>
                      </a:endParaRPr>
                    </a:p>
                  </a:txBody>
                  <a:tcPr>
                    <a:solidFill>
                      <a:srgbClr val="C5E0B4"/>
                    </a:solidFill>
                  </a:tcPr>
                </a:tc>
                <a:tc hMerge="1">
                  <a:txBody>
                    <a:bodyPr/>
                    <a:lstStyle/>
                    <a:p>
                      <a:endParaRPr lang="en-GB"/>
                    </a:p>
                  </a:txBody>
                  <a:tcPr/>
                </a:tc>
                <a:tc>
                  <a:txBody>
                    <a:bodyPr/>
                    <a:lstStyle/>
                    <a:p>
                      <a:r>
                        <a:rPr lang="cy-GB" sz="800">
                          <a:solidFill>
                            <a:srgbClr val="002060"/>
                          </a:solidFill>
                        </a:rPr>
                        <a:t>newidynnau, Llinynnau, Cyfanrifau, Boolean, rhwydwaith</a:t>
                      </a:r>
                      <a:endParaRPr lang="cy-GB" sz="800" dirty="0">
                        <a:solidFill>
                          <a:srgbClr val="002060"/>
                        </a:solidFill>
                      </a:endParaRPr>
                    </a:p>
                  </a:txBody>
                  <a:tcPr>
                    <a:solidFill>
                      <a:srgbClr val="C5E0B4"/>
                    </a:solidFill>
                  </a:tcPr>
                </a:tc>
                <a:tc>
                  <a:txBody>
                    <a:bodyPr/>
                    <a:lstStyle/>
                    <a:p>
                      <a:r>
                        <a:rPr lang="cy-GB" sz="800">
                          <a:solidFill>
                            <a:srgbClr val="002060"/>
                          </a:solidFill>
                        </a:rPr>
                        <a:t>Modrwy, seren, bws, cleient, gweinydd, topoleg
</a:t>
                      </a:r>
                      <a:endParaRPr lang="cy-GB" sz="800" dirty="0">
                        <a:solidFill>
                          <a:srgbClr val="002060"/>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setiau, llyfrgelloedd, </a:t>
                      </a:r>
                      <a:r>
                        <a:rPr lang="cy-GB" sz="800" dirty="0" err="1">
                          <a:solidFill>
                            <a:srgbClr val="002060"/>
                          </a:solidFill>
                        </a:rPr>
                        <a:t>ailffactoru</a:t>
                      </a:r>
                      <a:r>
                        <a:rPr lang="cy-GB" sz="800" dirty="0">
                          <a:solidFill>
                            <a:srgbClr val="002060"/>
                          </a:solidFill>
                        </a:rPr>
                        <a:t>
</a:t>
                      </a:r>
                    </a:p>
                  </a:txBody>
                  <a:tcPr>
                    <a:solidFill>
                      <a:srgbClr val="C5E0B4"/>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834460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3152254161"/>
              </p:ext>
            </p:extLst>
          </p:nvPr>
        </p:nvGraphicFramePr>
        <p:xfrm>
          <a:off x="1" y="0"/>
          <a:ext cx="12191999" cy="7739741"/>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87400">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6</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Systemau a rhwydweithiau / </a:t>
                      </a:r>
                      <a:r>
                        <a:rPr lang="cy-GB" sz="2400" noProof="0" dirty="0" err="1">
                          <a:solidFill>
                            <a:schemeClr val="tx1"/>
                          </a:solidFill>
                        </a:rPr>
                        <a:t>seiberddiogelwch</a:t>
                      </a:r>
                      <a:r>
                        <a:rPr lang="cy-GB" sz="2400" noProof="0" dirty="0">
                          <a:solidFill>
                            <a:schemeClr val="tx1"/>
                          </a:solidFill>
                        </a:rPr>
                        <a:t>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289024">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CC1</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arbroﬁ ag ystod o dechnolegau cyfriﬁadurol yn y byd o’m cwmpas, a nodi pa ddefnydd a wneir ohonyn nhw.</a:t>
                      </a:r>
                      <a:endParaRPr lang="cy-GB" sz="900" b="1" kern="1200" dirty="0">
                        <a:solidFill>
                          <a:schemeClr val="dk1"/>
                        </a:solidFill>
                        <a:latin typeface="+mn-lt"/>
                        <a:ea typeface="+mn-ea"/>
                        <a:cs typeface="+mn-cs"/>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esbonio sut y gellir rhyng-gysylltu dyfeisiau digidol yn lleol a byd-eang.</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esbonio pwysigrwydd diogelu’r  dechnoleg rwy’n ei defnyddio a phwysigrwydd gwarchod safon fy nata.</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esbonio sut mae fy nata yn cael eu defnyddio gan wasanaethau er mwyn fy helpu i wneud penderfyniadau mwy gwybodus wrth ddefnyddio technoleg.</a:t>
                      </a:r>
                    </a:p>
                    <a:p>
                      <a:pPr lvl="0"/>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esbonio sut mae systemau’n cyfathrebu, er mwyn dylunio rhwydwaith.</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adeiladu a phrofi systemau cyfathrebu gyda’r nod o warchod fy systemau a’m data fy hun.</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669649">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dirty="0">
                          <a:solidFill>
                            <a:srgbClr val="002060"/>
                          </a:solidFill>
                          <a:latin typeface="+mn-lt"/>
                          <a:ea typeface="+mn-ea"/>
                          <a:cs typeface="+mn-cs"/>
                        </a:rPr>
                        <a:t>"DCF" iawn 
</a:t>
                      </a: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Gwybod bod angen trin caledwedd cyfrifiadurol gyda gofal
Dechrau gwybod sut i </a:t>
                      </a:r>
                      <a:r>
                        <a:rPr lang="cy-GB" sz="800" b="0" kern="1200" dirty="0" err="1">
                          <a:solidFill>
                            <a:srgbClr val="002060"/>
                          </a:solidFill>
                          <a:latin typeface="+mn-lt"/>
                          <a:ea typeface="+mn-ea"/>
                          <a:cs typeface="+mn-cs"/>
                        </a:rPr>
                        <a:t>gadw'ch</a:t>
                      </a:r>
                      <a:r>
                        <a:rPr lang="cy-GB" sz="800" b="0" kern="1200" dirty="0">
                          <a:solidFill>
                            <a:srgbClr val="002060"/>
                          </a:solidFill>
                          <a:latin typeface="+mn-lt"/>
                          <a:ea typeface="+mn-ea"/>
                          <a:cs typeface="+mn-cs"/>
                        </a:rPr>
                        <a:t> hun yn ddiogel ar-lein
</a:t>
                      </a: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endParaRPr lang="cy-GB" sz="800" b="1" kern="1200" dirty="0">
                        <a:solidFill>
                          <a:srgbClr val="002060"/>
                        </a:solidFill>
                        <a:latin typeface="+mn-lt"/>
                        <a:ea typeface="+mn-ea"/>
                        <a:cs typeface="+mn-cs"/>
                      </a:endParaRPr>
                    </a:p>
                    <a:p>
                      <a:pPr marL="0" indent="0" algn="l" defTabSz="914400" rtl="0" eaLnBrk="1" latinLnBrk="0" hangingPunct="1">
                        <a:buFont typeface="Arial" panose="020B0604020202020204" pitchFamily="34" charset="0"/>
                        <a:buNone/>
                      </a:pPr>
                      <a:r>
                        <a:rPr lang="cy-GB" sz="800" b="1" kern="1200" dirty="0">
                          <a:solidFill>
                            <a:srgbClr val="002060"/>
                          </a:solidFill>
                          <a:latin typeface="+mn-lt"/>
                          <a:ea typeface="+mn-ea"/>
                          <a:cs typeface="+mn-cs"/>
                        </a:rPr>
                        <a:t>Sgiliau</a:t>
                      </a:r>
                    </a:p>
                    <a:p>
                      <a:pPr marL="171450" indent="-171450" algn="l" defTabSz="914400" rtl="0" eaLnBrk="1" latinLnBrk="0" hangingPunct="1">
                        <a:buFont typeface="Arial" panose="020B0604020202020204" pitchFamily="34" charset="0"/>
                        <a:buChar char="•"/>
                      </a:pPr>
                      <a:r>
                        <a:rPr lang="cy-GB" sz="800" b="0" kern="1200" dirty="0">
                          <a:solidFill>
                            <a:srgbClr val="002060"/>
                          </a:solidFill>
                          <a:latin typeface="+mn-lt"/>
                          <a:ea typeface="+mn-ea"/>
                          <a:cs typeface="+mn-cs"/>
                        </a:rPr>
                        <a:t>Adnabod offer cyfrifiadura a </a:t>
                      </a:r>
                      <a:r>
                        <a:rPr lang="cy-GB" sz="800" b="0" kern="1200" dirty="0" err="1">
                          <a:solidFill>
                            <a:srgbClr val="002060"/>
                          </a:solidFill>
                          <a:latin typeface="+mn-lt"/>
                          <a:ea typeface="+mn-ea"/>
                          <a:cs typeface="+mn-cs"/>
                        </a:rPr>
                        <a:t>ThG</a:t>
                      </a:r>
                      <a:r>
                        <a:rPr lang="cy-GB" sz="800" b="0" kern="1200" dirty="0">
                          <a:solidFill>
                            <a:srgbClr val="002060"/>
                          </a:solidFill>
                          <a:latin typeface="+mn-lt"/>
                          <a:ea typeface="+mn-ea"/>
                          <a:cs typeface="+mn-cs"/>
                        </a:rPr>
                        <a:t> wrth ei enw.
Dewis yr offeryn priodol i ymgymryd â thasg penodol (tabled, cyfrifiadur, camera, llygoden, bysellfwrdd ac ati)
Arbrofwch gyda ac adnabod defnydd o ystod o dechnoleg cyfrifiadura yn y byd o'm cwmpas.</a:t>
                      </a: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"DCF" iawn 
</a:t>
                      </a:r>
                    </a:p>
                    <a:p>
                      <a:pPr marL="171450" indent="-171450">
                        <a:buFont typeface="Arial" panose="020B0604020202020204" pitchFamily="34" charset="0"/>
                        <a:buChar char="•"/>
                      </a:pPr>
                      <a:r>
                        <a:rPr lang="cy-GB" sz="800" b="0" kern="1200">
                          <a:solidFill>
                            <a:srgbClr val="002060"/>
                          </a:solidFill>
                          <a:latin typeface="+mn-lt"/>
                          <a:ea typeface="+mn-ea"/>
                          <a:cs typeface="+mn-cs"/>
                        </a:rPr>
                        <a:t>Gwybod y gwahaniaeth rhwng caledwedd a meddalwedd
Gwybod pam mae'n bwysig cadw gwybodaeth defnyddwyr yn ddiogel ac yn gyfrinachol</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endParaRPr lang="cy-GB" sz="800"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Anfon e-bost yn ddiogel
Gwybod sut i roi gwybod am achosion o seiberfwlio</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b="1" kern="1200" dirty="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800" b="1" kern="1200" dirty="0">
                          <a:solidFill>
                            <a:srgbClr val="002060"/>
                          </a:solidFill>
                          <a:latin typeface="+mn-lt"/>
                          <a:ea typeface="+mn-ea"/>
                          <a:cs typeface="+mn-cs"/>
                        </a:rPr>
                        <a:t>"DCF" iawn 
</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kern="1200" dirty="0">
                          <a:solidFill>
                            <a:srgbClr val="002060"/>
                          </a:solidFill>
                          <a:latin typeface="+mn-lt"/>
                          <a:ea typeface="+mn-ea"/>
                          <a:cs typeface="+mn-cs"/>
                        </a:rPr>
                        <a:t>Gwybod y gellir cysylltu cyfrifiaduron mewn rhwydwaith, yn lleol ac yn fyd-eang.
Dechrau deall sut mae cyfrifiaduron wedi'u cysylltu'n fyd-eang drwy'r Rhyngrwyd.
Gwybod y gellir rhwydweithio cyfrifiadur yn gorfforol ac yn </a:t>
                      </a:r>
                      <a:r>
                        <a:rPr lang="cy-GB" sz="800" kern="1200" dirty="0" err="1">
                          <a:solidFill>
                            <a:srgbClr val="002060"/>
                          </a:solidFill>
                          <a:latin typeface="+mn-lt"/>
                          <a:ea typeface="+mn-ea"/>
                          <a:cs typeface="+mn-cs"/>
                        </a:rPr>
                        <a:t>ddi</a:t>
                      </a:r>
                      <a:r>
                        <a:rPr lang="cy-GB" sz="800" kern="1200" dirty="0">
                          <a:solidFill>
                            <a:srgbClr val="002060"/>
                          </a:solidFill>
                          <a:latin typeface="+mn-lt"/>
                          <a:ea typeface="+mn-ea"/>
                          <a:cs typeface="+mn-cs"/>
                        </a:rPr>
                        <a:t>-wifr (e.e., </a:t>
                      </a:r>
                      <a:r>
                        <a:rPr lang="cy-GB" sz="800" kern="1200" dirty="0" err="1">
                          <a:solidFill>
                            <a:srgbClr val="002060"/>
                          </a:solidFill>
                          <a:latin typeface="+mn-lt"/>
                          <a:ea typeface="+mn-ea"/>
                          <a:cs typeface="+mn-cs"/>
                        </a:rPr>
                        <a:t>WiFi</a:t>
                      </a:r>
                      <a:r>
                        <a:rPr lang="cy-GB" sz="800" kern="1200" dirty="0">
                          <a:solidFill>
                            <a:srgbClr val="002060"/>
                          </a:solidFill>
                          <a:latin typeface="+mn-lt"/>
                          <a:ea typeface="+mn-ea"/>
                          <a:cs typeface="+mn-cs"/>
                        </a:rPr>
                        <a:t>, </a:t>
                      </a:r>
                      <a:r>
                        <a:rPr lang="cy-GB" sz="800" kern="1200" dirty="0" err="1">
                          <a:solidFill>
                            <a:srgbClr val="002060"/>
                          </a:solidFill>
                          <a:latin typeface="+mn-lt"/>
                          <a:ea typeface="+mn-ea"/>
                          <a:cs typeface="+mn-cs"/>
                        </a:rPr>
                        <a:t>Bluetooth</a:t>
                      </a:r>
                      <a:r>
                        <a:rPr lang="cy-GB" sz="800" kern="1200" dirty="0">
                          <a:solidFill>
                            <a:srgbClr val="002060"/>
                          </a:solidFill>
                          <a:latin typeface="+mn-lt"/>
                          <a:ea typeface="+mn-ea"/>
                          <a:cs typeface="+mn-cs"/>
                        </a:rPr>
                        <a:t> ac </a:t>
                      </a:r>
                      <a:r>
                        <a:rPr lang="cy-GB" sz="800" kern="1200" dirty="0" err="1">
                          <a:solidFill>
                            <a:srgbClr val="002060"/>
                          </a:solidFill>
                          <a:latin typeface="+mn-lt"/>
                          <a:ea typeface="+mn-ea"/>
                          <a:cs typeface="+mn-cs"/>
                        </a:rPr>
                        <a:t>Ethernet</a:t>
                      </a:r>
                      <a:r>
                        <a:rPr lang="cy-GB" sz="800" kern="1200" dirty="0">
                          <a:solidFill>
                            <a:srgbClr val="002060"/>
                          </a:solidFill>
                          <a:latin typeface="+mn-lt"/>
                          <a:ea typeface="+mn-ea"/>
                          <a:cs typeface="+mn-cs"/>
                        </a:rPr>
                        <a:t>)
Gwybod sut i gadw eich hun yn ddiogel ar-lein
Gwybod sut i newid a chreu cyfrineiriau diogel.</a:t>
                      </a: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kern="1200" dirty="0">
                          <a:solidFill>
                            <a:srgbClr val="002060"/>
                          </a:solidFill>
                          <a:latin typeface="+mn-lt"/>
                          <a:ea typeface="+mn-ea"/>
                          <a:cs typeface="+mn-cs"/>
                        </a:rPr>
                        <a:t>Dylunio, adeiladu a chodio dyfais cyfrifiadura ffisegol a all ryngweithio â'r byd ffisegol (ee ymateb i newidiadau mewn tymheredd)</a:t>
                      </a: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ESBONIO a CHYSYLLTU</a:t>
                      </a:r>
                      <a:endParaRPr lang="cy-GB" sz="800" dirty="0">
                        <a:solidFill>
                          <a:srgbClr val="002060"/>
                        </a:solidFill>
                      </a:endParaRPr>
                    </a:p>
                    <a:p>
                      <a:endParaRPr lang="cy-GB" sz="800" dirty="0">
                        <a:solidFill>
                          <a:srgbClr val="00206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800" b="1" kern="1200" dirty="0" err="1">
                          <a:solidFill>
                            <a:srgbClr val="002060"/>
                          </a:solidFill>
                          <a:latin typeface="+mn-lt"/>
                          <a:ea typeface="+mn-ea"/>
                          <a:cs typeface="+mn-cs"/>
                        </a:rPr>
                        <a:t>Very</a:t>
                      </a:r>
                      <a:r>
                        <a:rPr lang="cy-GB" sz="800" b="1" kern="1200" dirty="0">
                          <a:solidFill>
                            <a:srgbClr val="002060"/>
                          </a:solidFill>
                          <a:latin typeface="+mn-lt"/>
                          <a:ea typeface="+mn-ea"/>
                          <a:cs typeface="+mn-cs"/>
                        </a:rPr>
                        <a:t> “DCF” </a:t>
                      </a:r>
                      <a:endParaRPr lang="cy-GB" sz="800" dirty="0">
                        <a:solidFill>
                          <a:srgbClr val="002060"/>
                        </a:solidFill>
                      </a:endParaRPr>
                    </a:p>
                    <a:p>
                      <a:endParaRPr lang="cy-GB" sz="800" dirty="0">
                        <a:solidFill>
                          <a:srgbClr val="002060"/>
                        </a:solidFill>
                      </a:endParaRPr>
                    </a:p>
                    <a:p>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dirty="0">
                          <a:solidFill>
                            <a:srgbClr val="002060"/>
                          </a:solidFill>
                        </a:rPr>
                        <a:t>Deall sut i rwydweithio cyfrifiaduron (ee, topoleg rhwydwaith, gweinyddwyr, cleientiaid, caledwedd gwifrau a di-wifr a rhwydwaith)
Gwybod sut i gysylltu cyfrifiadur â rhwydwaith sy'n bodoli eisoes (e.e., </a:t>
                      </a:r>
                      <a:r>
                        <a:rPr lang="cy-GB" sz="800" dirty="0" err="1">
                          <a:solidFill>
                            <a:srgbClr val="002060"/>
                          </a:solidFill>
                        </a:rPr>
                        <a:t>WiFi</a:t>
                      </a:r>
                      <a:r>
                        <a:rPr lang="cy-GB" sz="800" dirty="0">
                          <a:solidFill>
                            <a:srgbClr val="002060"/>
                          </a:solidFill>
                        </a:rPr>
                        <a:t>, </a:t>
                      </a:r>
                      <a:r>
                        <a:rPr lang="cy-GB" sz="800" dirty="0" err="1">
                          <a:solidFill>
                            <a:srgbClr val="002060"/>
                          </a:solidFill>
                        </a:rPr>
                        <a:t>Ethernet</a:t>
                      </a:r>
                      <a:r>
                        <a:rPr lang="cy-GB" sz="800" dirty="0">
                          <a:solidFill>
                            <a:srgbClr val="002060"/>
                          </a:solidFill>
                        </a:rPr>
                        <a:t>)</a:t>
                      </a: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endParaRPr lang="cy-GB" sz="800" b="1" dirty="0">
                        <a:solidFill>
                          <a:srgbClr val="002060"/>
                        </a:solidFill>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endParaRPr lang="cy-GB" sz="800" b="1" dirty="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dirty="0">
                          <a:solidFill>
                            <a:srgbClr val="002060"/>
                          </a:solidFill>
                          <a:latin typeface="+mn-lt"/>
                          <a:ea typeface="+mn-ea"/>
                          <a:cs typeface="+mn-cs"/>
                        </a:rPr>
                        <a:t>Dylunio, adeiladu, codio a gwerthuso dyfais cyfrifiadura ffisegol a all ryngweithio â'r byd ffisegol (ee ymateb i newidiadau mewn tymheredd, golau ac ati)</a:t>
                      </a: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Deall caledwedd y rhwydwaith sydd ei angen i ryng-gysylltu cyfrifiaduron (ee protocolau rhwydwaith, model OSI Layer, Routing, Cyfeiriadau IP)
Gwybod beth mae "HTTPS" yn ei olygu</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endParaRPr lang="cy-GB" sz="800">
                        <a:solidFill>
                          <a:srgbClr val="002060"/>
                        </a:solidFill>
                      </a:endParaRPr>
                    </a:p>
                    <a:p>
                      <a:pPr marL="171450" indent="-171450">
                        <a:buFont typeface="Arial" panose="020B0604020202020204" pitchFamily="34" charset="0"/>
                        <a:buChar char="•"/>
                      </a:pPr>
                      <a:r>
                        <a:rPr lang="cy-GB" sz="800">
                          <a:solidFill>
                            <a:srgbClr val="002060"/>
                          </a:solidFill>
                        </a:rPr>
                        <a:t>Esboniwch y gwahaniaethau a'r tebygrwydd rhwng rhwydweithio di-wifr a gwifrau </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6403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0" indent="0">
                        <a:buFont typeface="Arial" panose="020B0604020202020204" pitchFamily="34" charset="0"/>
                        <a:buNone/>
                      </a:pP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dirty="0">
                          <a:solidFill>
                            <a:srgbClr val="002060"/>
                          </a:solidFill>
                          <a:latin typeface="+mn-lt"/>
                          <a:ea typeface="+mn-ea"/>
                          <a:cs typeface="+mn-cs"/>
                        </a:rPr>
                        <a:t>Ymgysylltu â gweithgaredd codio / roboteg ymarferol (ee </a:t>
                      </a:r>
                      <a:r>
                        <a:rPr lang="cy-GB" sz="800" kern="1200" dirty="0" err="1">
                          <a:solidFill>
                            <a:srgbClr val="002060"/>
                          </a:solidFill>
                          <a:latin typeface="+mn-lt"/>
                          <a:ea typeface="+mn-ea"/>
                          <a:cs typeface="+mn-cs"/>
                        </a:rPr>
                        <a:t>Lego</a:t>
                      </a:r>
                      <a:r>
                        <a:rPr lang="cy-GB" sz="800" kern="1200" dirty="0">
                          <a:solidFill>
                            <a:srgbClr val="002060"/>
                          </a:solidFill>
                          <a:latin typeface="+mn-lt"/>
                          <a:ea typeface="+mn-ea"/>
                          <a:cs typeface="+mn-cs"/>
                        </a:rPr>
                        <a:t> </a:t>
                      </a:r>
                      <a:r>
                        <a:rPr lang="cy-GB" sz="800" kern="1200" dirty="0" err="1">
                          <a:solidFill>
                            <a:srgbClr val="002060"/>
                          </a:solidFill>
                          <a:latin typeface="+mn-lt"/>
                          <a:ea typeface="+mn-ea"/>
                          <a:cs typeface="+mn-cs"/>
                        </a:rPr>
                        <a:t>League</a:t>
                      </a:r>
                      <a:r>
                        <a:rPr lang="cy-GB" sz="800" kern="1200" dirty="0">
                          <a:solidFill>
                            <a:srgbClr val="002060"/>
                          </a:solidFill>
                          <a:latin typeface="+mn-lt"/>
                          <a:ea typeface="+mn-ea"/>
                          <a:cs typeface="+mn-cs"/>
                        </a:rPr>
                        <a:t>)</a:t>
                      </a: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Trefnu cwblhau "hac-a-thon" i ddatrys anghenion lleol (ee pellter gellir danfon pizza a dal i fod yn gynnes)</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Cymryd rhan mewn cystadleuaeth codio allanol</a:t>
                      </a: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I ymweld â sefydliad sy'n defnyddio cyfrifiadureg. Er enghraifft, Prifysgolion, Cwmnïau Lleol</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671572">
                <a:tc>
                  <a:txBody>
                    <a:bodyPr/>
                    <a:lstStyle/>
                    <a:p>
                      <a:r>
                        <a:rPr lang="cy-GB" sz="1000" b="1">
                          <a:solidFill>
                            <a:srgbClr val="002060"/>
                          </a:solidFill>
                        </a:rPr>
                        <a:t>GEIRFA
</a:t>
                      </a:r>
                      <a:endParaRPr lang="cy-GB" sz="1000" b="1" dirty="0">
                        <a:solidFill>
                          <a:srgbClr val="002060"/>
                        </a:solidFill>
                      </a:endParaRPr>
                    </a:p>
                  </a:txBody>
                  <a:tcPr>
                    <a:solidFill>
                      <a:srgbClr val="C5E0B4"/>
                    </a:solidFill>
                  </a:tcPr>
                </a:tc>
                <a:tc>
                  <a:txBody>
                    <a:bodyPr/>
                    <a:lstStyle/>
                    <a:p>
                      <a:pPr algn="l" fontAlgn="t"/>
                      <a:r>
                        <a:rPr lang="cy-GB" sz="800" kern="1200">
                          <a:solidFill>
                            <a:srgbClr val="002060"/>
                          </a:solidFill>
                          <a:latin typeface="+mn-lt"/>
                          <a:ea typeface="+mn-ea"/>
                          <a:cs typeface="+mn-cs"/>
                        </a:rPr>
                        <a:t>cyfrifiadur, tabled, llygoden, sgrin
</a:t>
                      </a:r>
                      <a:endParaRPr lang="cy-GB" sz="800" kern="1200" dirty="0">
                        <a:solidFill>
                          <a:srgbClr val="002060"/>
                        </a:solidFill>
                        <a:latin typeface="+mn-lt"/>
                        <a:ea typeface="+mn-ea"/>
                        <a:cs typeface="+mn-cs"/>
                      </a:endParaRPr>
                    </a:p>
                  </a:txBody>
                  <a:tcPr marL="9525" marR="9525" marT="9525" marB="0">
                    <a:solidFill>
                      <a:srgbClr val="C5E0B4"/>
                    </a:solidFill>
                  </a:tcPr>
                </a:tc>
                <a:tc gridSpan="2">
                  <a:txBody>
                    <a:bodyPr/>
                    <a:lstStyle/>
                    <a:p>
                      <a:r>
                        <a:rPr lang="cy-GB" sz="800">
                          <a:solidFill>
                            <a:srgbClr val="002060"/>
                          </a:solidFill>
                        </a:rPr>
                        <a:t>Cod, algorithm, dadelfennu, echdynnu, rhesymeg, dolennau, amodol, bug
</a:t>
                      </a:r>
                      <a:endParaRPr lang="cy-GB" sz="800" noProof="0" dirty="0">
                        <a:solidFill>
                          <a:srgbClr val="002060"/>
                        </a:solidFill>
                      </a:endParaRPr>
                    </a:p>
                  </a:txBody>
                  <a:tcPr>
                    <a:solidFill>
                      <a:srgbClr val="C5E0B4"/>
                    </a:solidFill>
                  </a:tcPr>
                </a:tc>
                <a:tc hMerge="1">
                  <a:txBody>
                    <a:bodyPr/>
                    <a:lstStyle/>
                    <a:p>
                      <a:endParaRPr lang="en-GB"/>
                    </a:p>
                  </a:txBody>
                  <a:tcPr/>
                </a:tc>
                <a:tc>
                  <a:txBody>
                    <a:bodyPr/>
                    <a:lstStyle/>
                    <a:p>
                      <a:r>
                        <a:rPr lang="cy-GB" sz="800">
                          <a:solidFill>
                            <a:srgbClr val="002060"/>
                          </a:solidFill>
                        </a:rPr>
                        <a:t>newidynnau, Llinynnau Cyfanrifau, Boolean, rhwydwaith</a:t>
                      </a:r>
                      <a:endParaRPr lang="cy-GB" sz="800" dirty="0">
                        <a:solidFill>
                          <a:srgbClr val="002060"/>
                        </a:solidFill>
                      </a:endParaRPr>
                    </a:p>
                  </a:txBody>
                  <a:tcPr>
                    <a:solidFill>
                      <a:srgbClr val="C5E0B4"/>
                    </a:solidFill>
                  </a:tcPr>
                </a:tc>
                <a:tc>
                  <a:txBody>
                    <a:bodyPr/>
                    <a:lstStyle/>
                    <a:p>
                      <a:r>
                        <a:rPr lang="cy-GB" sz="800">
                          <a:solidFill>
                            <a:srgbClr val="002060"/>
                          </a:solidFill>
                        </a:rPr>
                        <a:t>Modrwy, seren, bws, cleient, gweinydd, topoleg
</a:t>
                      </a:r>
                      <a:endParaRPr lang="cy-GB" sz="800" dirty="0">
                        <a:solidFill>
                          <a:srgbClr val="002060"/>
                        </a:solidFill>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setiau, llyfrgelloedd, </a:t>
                      </a:r>
                      <a:r>
                        <a:rPr lang="cy-GB" sz="800" dirty="0" err="1">
                          <a:solidFill>
                            <a:srgbClr val="002060"/>
                          </a:solidFill>
                        </a:rPr>
                        <a:t>ailffactoru</a:t>
                      </a:r>
                      <a:r>
                        <a:rPr lang="cy-GB" sz="800" dirty="0">
                          <a:solidFill>
                            <a:srgbClr val="002060"/>
                          </a:solidFill>
                        </a:rPr>
                        <a:t>
</a:t>
                      </a:r>
                    </a:p>
                  </a:txBody>
                  <a:tcPr>
                    <a:solidFill>
                      <a:srgbClr val="C5E0B4"/>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1527504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6BB1A2A5-C085-B34C-850D-703DD10654CF}"/>
              </a:ext>
            </a:extLst>
          </p:cNvPr>
          <p:cNvGraphicFramePr>
            <a:graphicFrameLocks noGrp="1"/>
          </p:cNvGraphicFramePr>
          <p:nvPr>
            <p:ph idx="1"/>
            <p:extLst>
              <p:ext uri="{D42A27DB-BD31-4B8C-83A1-F6EECF244321}">
                <p14:modId xmlns:p14="http://schemas.microsoft.com/office/powerpoint/2010/main" val="3020178520"/>
              </p:ext>
            </p:extLst>
          </p:nvPr>
        </p:nvGraphicFramePr>
        <p:xfrm>
          <a:off x="1" y="0"/>
          <a:ext cx="12191999" cy="7203386"/>
        </p:xfrm>
        <a:graphic>
          <a:graphicData uri="http://schemas.openxmlformats.org/drawingml/2006/table">
            <a:tbl>
              <a:tblPr firstRow="1" bandRow="1">
                <a:tableStyleId>{5C22544A-7EE6-4342-B048-85BDC9FD1C3A}</a:tableStyleId>
              </a:tblPr>
              <a:tblGrid>
                <a:gridCol w="981074">
                  <a:extLst>
                    <a:ext uri="{9D8B030D-6E8A-4147-A177-3AD203B41FA5}">
                      <a16:colId xmlns:a16="http://schemas.microsoft.com/office/drawing/2014/main" val="2844052496"/>
                    </a:ext>
                  </a:extLst>
                </a:gridCol>
                <a:gridCol w="2057960">
                  <a:extLst>
                    <a:ext uri="{9D8B030D-6E8A-4147-A177-3AD203B41FA5}">
                      <a16:colId xmlns:a16="http://schemas.microsoft.com/office/drawing/2014/main" val="1783919398"/>
                    </a:ext>
                  </a:extLst>
                </a:gridCol>
                <a:gridCol w="1837766">
                  <a:extLst>
                    <a:ext uri="{9D8B030D-6E8A-4147-A177-3AD203B41FA5}">
                      <a16:colId xmlns:a16="http://schemas.microsoft.com/office/drawing/2014/main" val="379330648"/>
                    </a:ext>
                  </a:extLst>
                </a:gridCol>
                <a:gridCol w="394446">
                  <a:extLst>
                    <a:ext uri="{9D8B030D-6E8A-4147-A177-3AD203B41FA5}">
                      <a16:colId xmlns:a16="http://schemas.microsoft.com/office/drawing/2014/main" val="2117361135"/>
                    </a:ext>
                  </a:extLst>
                </a:gridCol>
                <a:gridCol w="2402541">
                  <a:extLst>
                    <a:ext uri="{9D8B030D-6E8A-4147-A177-3AD203B41FA5}">
                      <a16:colId xmlns:a16="http://schemas.microsoft.com/office/drawing/2014/main" val="2600062179"/>
                    </a:ext>
                  </a:extLst>
                </a:gridCol>
                <a:gridCol w="2277036">
                  <a:extLst>
                    <a:ext uri="{9D8B030D-6E8A-4147-A177-3AD203B41FA5}">
                      <a16:colId xmlns:a16="http://schemas.microsoft.com/office/drawing/2014/main" val="3005880290"/>
                    </a:ext>
                  </a:extLst>
                </a:gridCol>
                <a:gridCol w="2241176">
                  <a:extLst>
                    <a:ext uri="{9D8B030D-6E8A-4147-A177-3AD203B41FA5}">
                      <a16:colId xmlns:a16="http://schemas.microsoft.com/office/drawing/2014/main" val="2228165275"/>
                    </a:ext>
                  </a:extLst>
                </a:gridCol>
              </a:tblGrid>
              <a:tr h="56388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Datganiadau o’r hyn sy’n bwysig</a:t>
                      </a:r>
                      <a:r>
                        <a:rPr kumimoji="0" lang="cy-GB" sz="2400" b="1" i="0" u="none" strike="noStrike" kern="1200" cap="none" spc="0" normalizeH="0" baseline="0" noProof="0" dirty="0">
                          <a:ln>
                            <a:noFill/>
                          </a:ln>
                          <a:solidFill>
                            <a:prstClr val="white"/>
                          </a:solidFill>
                          <a:effectLst/>
                          <a:uLnTx/>
                          <a:uFillTx/>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dirty="0">
                          <a:ln>
                            <a:noFill/>
                          </a:ln>
                          <a:solidFill>
                            <a:prstClr val="white"/>
                          </a:solidFill>
                          <a:effectLst/>
                          <a:uLnTx/>
                          <a:uFillTx/>
                          <a:latin typeface="+mn-lt"/>
                          <a:ea typeface="+mn-ea"/>
                          <a:cs typeface="+mn-cs"/>
                        </a:rPr>
                        <a:t>Yr hyn sy’n bwysig 6</a:t>
                      </a:r>
                      <a:endParaRPr kumimoji="0" lang="cy-GB" sz="1800" b="1" i="0" u="none" strike="noStrike" kern="1200" cap="none" spc="0" normalizeH="0" baseline="0" noProof="0" dirty="0">
                        <a:ln>
                          <a:noFill/>
                        </a:ln>
                        <a:solidFill>
                          <a:prstClr val="black"/>
                        </a:solidFill>
                        <a:effectLst/>
                        <a:uLnTx/>
                        <a:uFillTx/>
                        <a:latin typeface="+mn-lt"/>
                        <a:ea typeface="+mn-ea"/>
                        <a:cs typeface="+mn-cs"/>
                      </a:endParaRPr>
                    </a:p>
                  </a:txBody>
                  <a:tcPr>
                    <a:solidFill>
                      <a:srgbClr val="8EC14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cs typeface="Arial" panose="020B060402020202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gridSpan="4">
                  <a:txBody>
                    <a:bodyPr/>
                    <a:lstStyle/>
                    <a:p>
                      <a:pPr algn="ctr"/>
                      <a:r>
                        <a:rPr lang="cy-GB" sz="2400" noProof="0" dirty="0">
                          <a:solidFill>
                            <a:schemeClr val="tx1"/>
                          </a:solidFill>
                        </a:rPr>
                        <a:t>Data
</a:t>
                      </a:r>
                    </a:p>
                  </a:txBody>
                  <a:tcPr>
                    <a:solidFill>
                      <a:srgbClr val="8EC142"/>
                    </a:solidFill>
                  </a:tcPr>
                </a:tc>
                <a:tc hMerge="1">
                  <a:txBody>
                    <a:bodyPr/>
                    <a:lstStyle/>
                    <a:p>
                      <a:pPr lvl="0"/>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ndParaRPr>
                    </a:p>
                  </a:txBody>
                  <a:tcPr/>
                </a:tc>
                <a:extLst>
                  <a:ext uri="{0D108BD9-81ED-4DB2-BD59-A6C34878D82A}">
                    <a16:rowId xmlns:a16="http://schemas.microsoft.com/office/drawing/2014/main" val="3120450716"/>
                  </a:ext>
                </a:extLst>
              </a:tr>
              <a:tr h="1511922">
                <a:tc>
                  <a:txBody>
                    <a:bodyPr/>
                    <a:lstStyle/>
                    <a:p>
                      <a:endParaRPr lang="cy-GB" sz="1000" dirty="0"/>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CC1</a:t>
                      </a:r>
                      <a:endParaRPr lang="cy-GB" sz="900" b="1" kern="1200" dirty="0">
                        <a:solidFill>
                          <a:schemeClr val="dk1"/>
                        </a:solidFill>
                        <a:latin typeface="+mn-lt"/>
                        <a:ea typeface="+mn-ea"/>
                        <a:cs typeface="+mn-cs"/>
                      </a:endParaRPr>
                    </a:p>
                  </a:txBody>
                  <a:tcPr>
                    <a:solidFill>
                      <a:srgbClr val="C5E0B4"/>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CC2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dechrau esbonio pwysigrwydd data cywir a dibynadwy er mwyn sicrhau canlyniad boddhaol.</a:t>
                      </a:r>
                      <a:endParaRPr lang="cy-GB" sz="900" b="1" kern="1200" dirty="0">
                        <a:solidFill>
                          <a:schemeClr val="dk1"/>
                        </a:solidFill>
                        <a:latin typeface="+mn-lt"/>
                        <a:ea typeface="+mn-ea"/>
                        <a:cs typeface="+mn-cs"/>
                      </a:endParaRPr>
                    </a:p>
                  </a:txBody>
                  <a:tcPr>
                    <a:solidFill>
                      <a:srgbClr val="C5E0B4"/>
                    </a:solidFill>
                  </a:tcPr>
                </a:tc>
                <a:tc hMerge="1">
                  <a:txBody>
                    <a:bodyPr/>
                    <a:lstStyle/>
                    <a:p>
                      <a:endParaRPr lang="en-GB"/>
                    </a:p>
                  </a:txBody>
                  <a:tcPr/>
                </a:tc>
                <a:tc>
                  <a:txBody>
                    <a:bodyPr/>
                    <a:lstStyle/>
                    <a:p>
                      <a:pPr lvl="0"/>
                      <a:r>
                        <a:rPr lang="cy-GB" sz="900" b="1" kern="1200">
                          <a:solidFill>
                            <a:schemeClr val="dk1"/>
                          </a:solidFill>
                          <a:latin typeface="+mn-lt"/>
                          <a:ea typeface="+mn-ea"/>
                          <a:cs typeface="+mn-cs"/>
                        </a:rPr>
                        <a:t>CC3 </a:t>
                      </a:r>
                    </a:p>
                    <a:p>
                      <a:pPr lvl="0"/>
                      <a:r>
                        <a:rPr lang="cy-GB" sz="900" b="1" kern="1200">
                          <a:solidFill>
                            <a:schemeClr val="dk1"/>
                          </a:solidFill>
                          <a:latin typeface="+mn-lt"/>
                          <a:ea typeface="+mn-ea"/>
                          <a:cs typeface="+mn-cs"/>
                        </a:rPr>
                        <a:t>Rwy’n gallu esbonio sut mae data yn cael ei storio a’i brosesu.</a:t>
                      </a:r>
                    </a:p>
                    <a:p>
                      <a:pPr lvl="0"/>
                      <a:endParaRPr lang="cy-GB" sz="900" b="1" kern="1200">
                        <a:solidFill>
                          <a:schemeClr val="dk1"/>
                        </a:solidFill>
                        <a:latin typeface="+mn-lt"/>
                        <a:ea typeface="+mn-ea"/>
                        <a:cs typeface="+mn-cs"/>
                      </a:endParaRPr>
                    </a:p>
                    <a:p>
                      <a:pPr lvl="0"/>
                      <a:r>
                        <a:rPr lang="cy-GB" sz="900" b="1" kern="1200">
                          <a:solidFill>
                            <a:schemeClr val="dk1"/>
                          </a:solidFill>
                          <a:latin typeface="+mn-lt"/>
                          <a:ea typeface="+mn-ea"/>
                          <a:cs typeface="+mn-cs"/>
                        </a:rPr>
                        <a:t>Rwy’n gallu storio a thrin data yn effeithiol er mwyn cynhyrchu a dangos gwybodaeth ddefnyddiol yn weledol.</a:t>
                      </a:r>
                      <a:endParaRPr lang="cy-GB" sz="900" b="1" kern="1200" dirty="0">
                        <a:solidFill>
                          <a:schemeClr val="dk1"/>
                        </a:solidFill>
                        <a:latin typeface="+mn-lt"/>
                        <a:ea typeface="+mn-ea"/>
                        <a:cs typeface="+mn-cs"/>
                      </a:endParaRPr>
                    </a:p>
                  </a:txBody>
                  <a:tcPr>
                    <a:solidFill>
                      <a:srgbClr val="C5E0B4"/>
                    </a:solidFill>
                  </a:tcPr>
                </a:tc>
                <a:tc>
                  <a:txBody>
                    <a:bodyPr/>
                    <a:lstStyle/>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CC4 </a:t>
                      </a: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dewis y ffurf fwyaf addas o gadw data a’u harchwilio.</a:t>
                      </a:r>
                    </a:p>
                    <a:p>
                      <a:pPr marL="0" lvl="0" indent="0" algn="l" defTabSz="800100">
                        <a:lnSpc>
                          <a:spcPct val="90000"/>
                        </a:lnSpc>
                        <a:spcBef>
                          <a:spcPct val="0"/>
                        </a:spcBef>
                        <a:spcAft>
                          <a:spcPct val="15000"/>
                        </a:spcAft>
                        <a:buFont typeface="Arial" panose="020B0604020202020204" pitchFamily="34" charset="0"/>
                        <a:buNone/>
                      </a:pPr>
                      <a:endParaRPr lang="cy-GB" sz="900" b="1" kern="1200">
                        <a:solidFill>
                          <a:schemeClr val="dk1"/>
                        </a:solidFill>
                        <a:latin typeface="+mn-lt"/>
                        <a:ea typeface="+mn-ea"/>
                        <a:cs typeface="+mn-cs"/>
                      </a:endParaRPr>
                    </a:p>
                    <a:p>
                      <a:pPr marL="0" lvl="0" indent="0" algn="l" defTabSz="800100">
                        <a:lnSpc>
                          <a:spcPct val="90000"/>
                        </a:lnSpc>
                        <a:spcBef>
                          <a:spcPct val="0"/>
                        </a:spcBef>
                        <a:spcAft>
                          <a:spcPct val="15000"/>
                        </a:spcAft>
                        <a:buFont typeface="Arial" panose="020B0604020202020204" pitchFamily="34" charset="0"/>
                        <a:buNone/>
                      </a:pPr>
                      <a:r>
                        <a:rPr lang="cy-GB" sz="900" b="1" kern="1200">
                          <a:solidFill>
                            <a:schemeClr val="dk1"/>
                          </a:solidFill>
                          <a:latin typeface="+mn-lt"/>
                          <a:ea typeface="+mn-ea"/>
                          <a:cs typeface="+mn-cs"/>
                        </a:rPr>
                        <a:t>Rwy’n gallu defnyddio gweithredyddion mathemategol a rhesymegol o fewn gwahanol feddalwedd er mwyn archwilio trywydd ymholi yn annibynnol.</a:t>
                      </a:r>
                      <a:endParaRPr lang="cy-GB" sz="900" b="1" kern="1200" dirty="0">
                        <a:solidFill>
                          <a:schemeClr val="dk1"/>
                        </a:solidFill>
                        <a:latin typeface="+mn-lt"/>
                        <a:ea typeface="+mn-ea"/>
                        <a:cs typeface="+mn-cs"/>
                      </a:endParaRPr>
                    </a:p>
                  </a:txBody>
                  <a:tcPr>
                    <a:solidFill>
                      <a:srgbClr val="C5E0B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CC5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900" b="1" kern="1200">
                          <a:solidFill>
                            <a:schemeClr val="dk1"/>
                          </a:solidFill>
                          <a:latin typeface="+mn-lt"/>
                          <a:ea typeface="+mn-ea"/>
                          <a:cs typeface="+mn-cs"/>
                        </a:rPr>
                        <a:t>Rwy’n gallu cymhwyso technegau cyfrifiadurol i archwilio setiau data er mwyn cael gwybodaeth ddefnyddiol ohonyn nhw.</a:t>
                      </a:r>
                      <a:endParaRPr lang="cy-GB" sz="900" b="1" kern="1200" dirty="0">
                        <a:solidFill>
                          <a:schemeClr val="dk1"/>
                        </a:solidFill>
                        <a:latin typeface="+mn-lt"/>
                        <a:ea typeface="+mn-ea"/>
                        <a:cs typeface="+mn-cs"/>
                      </a:endParaRPr>
                    </a:p>
                  </a:txBody>
                  <a:tcPr>
                    <a:solidFill>
                      <a:srgbClr val="C5E0B4"/>
                    </a:solidFill>
                  </a:tcPr>
                </a:tc>
                <a:extLst>
                  <a:ext uri="{0D108BD9-81ED-4DB2-BD59-A6C34878D82A}">
                    <a16:rowId xmlns:a16="http://schemas.microsoft.com/office/drawing/2014/main" val="915786871"/>
                  </a:ext>
                </a:extLst>
              </a:tr>
              <a:tr h="3522772">
                <a:tc>
                  <a:txBody>
                    <a:bodyPr/>
                    <a:lstStyle/>
                    <a:p>
                      <a:pPr algn="l"/>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br>
                        <a:rPr lang="cy-GB" sz="1000" b="1">
                          <a:solidFill>
                            <a:srgbClr val="002060"/>
                          </a:solidFill>
                        </a:rPr>
                      </a:br>
                      <a:r>
                        <a:rPr kumimoji="0" lang="cy-GB" sz="1000" b="1" i="0" u="none" strike="noStrike" kern="1200" cap="none" spc="0" normalizeH="0" baseline="0" noProof="0">
                          <a:ln>
                            <a:noFill/>
                          </a:ln>
                          <a:solidFill>
                            <a:srgbClr val="002060"/>
                          </a:solidFill>
                          <a:effectLst/>
                          <a:uLnTx/>
                          <a:uFillTx/>
                          <a:latin typeface="+mn-lt"/>
                          <a:ea typeface="+mn-ea"/>
                          <a:cs typeface="+mn-cs"/>
                        </a:rPr>
                        <a:t>GWYBODAETH a SGILIAU</a:t>
                      </a:r>
                      <a:endParaRPr lang="cy-GB" sz="1000" b="1" dirty="0">
                        <a:solidFill>
                          <a:srgbClr val="002060"/>
                        </a:solidFill>
                      </a:endParaRPr>
                    </a:p>
                  </a:txBody>
                  <a:tcPr>
                    <a:solidFill>
                      <a:srgbClr val="EBF1E9"/>
                    </a:solidFill>
                  </a:tcPr>
                </a:tc>
                <a:tc>
                  <a:txBody>
                    <a:bodyPr/>
                    <a:lstStyle/>
                    <a:p>
                      <a:pPr algn="l"/>
                      <a:r>
                        <a:rPr lang="cy-GB" sz="800" dirty="0">
                          <a:solidFill>
                            <a:srgbClr val="FF0000"/>
                          </a:solidFill>
                        </a:rPr>
                        <a:t>MAE HYN I GYD YN YMWNEUD AG ADNABOD, COPÏO AC YMESTYN</a:t>
                      </a:r>
                      <a:endParaRPr lang="cy-GB" sz="800" kern="1200" dirty="0">
                        <a:solidFill>
                          <a:srgbClr val="002060"/>
                        </a:solidFill>
                        <a:latin typeface="+mn-lt"/>
                        <a:ea typeface="+mn-ea"/>
                        <a:cs typeface="+mn-cs"/>
                      </a:endParaRPr>
                    </a:p>
                  </a:txBody>
                  <a:tcPr>
                    <a:solidFill>
                      <a:srgbClr val="EBF1E9"/>
                    </a:solidFill>
                  </a:tcPr>
                </a:tc>
                <a:tc gridSpan="2">
                  <a:txBody>
                    <a:bodyPr/>
                    <a:lstStyle/>
                    <a:p>
                      <a:r>
                        <a:rPr lang="cy-GB" sz="800">
                          <a:solidFill>
                            <a:srgbClr val="FF0000"/>
                          </a:solidFill>
                        </a:rPr>
                        <a:t>MAE HYN I GYD YN YMWNEUD Â DECHRAU CREU AC EGLURO
</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800" b="1" kern="1200">
                          <a:solidFill>
                            <a:srgbClr val="002060"/>
                          </a:solidFill>
                          <a:latin typeface="+mn-lt"/>
                          <a:ea typeface="+mn-ea"/>
                          <a:cs typeface="+mn-cs"/>
                        </a:rPr>
                        <a:t>"DCF" iawn 
</a:t>
                      </a:r>
                    </a:p>
                    <a:p>
                      <a:pPr marL="0" indent="0">
                        <a:buFont typeface="Arial" panose="020B0604020202020204" pitchFamily="34" charset="0"/>
                        <a:buNone/>
                      </a:pPr>
                      <a:endParaRPr lang="cy-GB" sz="800" b="1" kern="1200">
                        <a:solidFill>
                          <a:srgbClr val="002060"/>
                        </a:solidFill>
                        <a:latin typeface="+mn-lt"/>
                        <a:ea typeface="+mn-ea"/>
                        <a:cs typeface="+mn-cs"/>
                      </a:endParaRPr>
                    </a:p>
                    <a:p>
                      <a:pPr marL="171450" indent="-171450">
                        <a:buFont typeface="Arial" panose="020B0604020202020204" pitchFamily="34" charset="0"/>
                        <a:buChar char="•"/>
                      </a:pPr>
                      <a:r>
                        <a:rPr lang="cy-GB" sz="800" b="0" kern="1200">
                          <a:solidFill>
                            <a:srgbClr val="002060"/>
                          </a:solidFill>
                          <a:latin typeface="+mn-lt"/>
                          <a:ea typeface="+mn-ea"/>
                          <a:cs typeface="+mn-cs"/>
                        </a:rPr>
                        <a:t>Gwybod sut i ddefnyddio technegau cyfrifiadurol i gasglu data (e.e., J2E, Excel)
Gwybod y gall technegau cyfrifiadurol storio data mewn newidynnau (e.e., Scratch)
Gwybod sut i dynnu delweddu data syml gan ddefnyddio offer ar-lein (e.e., J2E)</a:t>
                      </a: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endParaRPr lang="cy-GB" sz="800" b="1" kern="1200">
                        <a:solidFill>
                          <a:srgbClr val="002060"/>
                        </a:solidFill>
                        <a:latin typeface="+mn-lt"/>
                        <a:ea typeface="+mn-ea"/>
                        <a:cs typeface="+mn-cs"/>
                      </a:endParaRPr>
                    </a:p>
                    <a:p>
                      <a:pPr marL="0" indent="0">
                        <a:buFont typeface="Arial" panose="020B0604020202020204" pitchFamily="34" charset="0"/>
                        <a:buNone/>
                      </a:pPr>
                      <a:r>
                        <a:rPr lang="cy-GB" sz="800" b="1" kern="1200">
                          <a:solidFill>
                            <a:srgbClr val="002060"/>
                          </a:solidFill>
                          <a:latin typeface="+mn-lt"/>
                          <a:ea typeface="+mn-ea"/>
                          <a:cs typeface="+mn-cs"/>
                        </a:rPr>
                        <a:t>Sgiliau</a:t>
                      </a:r>
                      <a:endParaRPr lang="cy-GB" sz="800" kern="1200">
                        <a:solidFill>
                          <a:srgbClr val="002060"/>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Gallu creu siart bar syml i gynrychioli data (e.e., J2E neu Excel)
Gallu dylunio a gweithredu algorithm i drin rhifau (e.e., defnyddio Scratch i ychwanegu dau rif)</a:t>
                      </a:r>
                      <a:endParaRPr lang="cy-GB" sz="800" kern="1200" dirty="0">
                        <a:solidFill>
                          <a:srgbClr val="002060"/>
                        </a:solidFill>
                        <a:latin typeface="+mn-lt"/>
                        <a:ea typeface="+mn-ea"/>
                        <a:cs typeface="+mn-cs"/>
                      </a:endParaRPr>
                    </a:p>
                  </a:txBody>
                  <a:tcPr>
                    <a:solidFill>
                      <a:srgbClr val="EBF1E9"/>
                    </a:solidFill>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FF0000"/>
                          </a:solidFill>
                        </a:rPr>
                        <a:t>MAE HYN I GYD YN YMWNEUD Â CHREU AC ESBONIO</a:t>
                      </a:r>
                      <a:endParaRPr lang="cy-GB" sz="800" dirty="0">
                        <a:solidFill>
                          <a:srgbClr val="002060"/>
                        </a:solidFill>
                      </a:endParaRPr>
                    </a:p>
                    <a:p>
                      <a:endParaRPr lang="cy-GB" sz="800" dirty="0">
                        <a:solidFill>
                          <a:srgbClr val="002060"/>
                        </a:solidFill>
                      </a:endParaRPr>
                    </a:p>
                    <a:p>
                      <a:endParaRPr lang="cy-GB" sz="800" dirty="0">
                        <a:solidFill>
                          <a:srgbClr val="00206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800" b="1" kern="1200" dirty="0">
                          <a:solidFill>
                            <a:srgbClr val="002060"/>
                          </a:solidFill>
                          <a:latin typeface="+mn-lt"/>
                          <a:ea typeface="+mn-ea"/>
                          <a:cs typeface="+mn-cs"/>
                        </a:rPr>
                        <a:t>"DCF" iawn 
</a:t>
                      </a:r>
                      <a:endParaRPr lang="cy-GB" sz="800" dirty="0">
                        <a:solidFill>
                          <a:srgbClr val="002060"/>
                        </a:solidFill>
                      </a:endParaRPr>
                    </a:p>
                    <a:p>
                      <a:endParaRPr lang="cy-GB" sz="800" dirty="0">
                        <a:solidFill>
                          <a:srgbClr val="002060"/>
                        </a:solidFill>
                      </a:endParaRPr>
                    </a:p>
                    <a:p>
                      <a:pPr marL="171450" indent="-171450">
                        <a:buFont typeface="Arial" panose="020B0604020202020204" pitchFamily="34" charset="0"/>
                        <a:buChar char="•"/>
                      </a:pPr>
                      <a:r>
                        <a:rPr lang="cy-GB" sz="800" kern="1200" dirty="0">
                          <a:solidFill>
                            <a:srgbClr val="002060"/>
                          </a:solidFill>
                          <a:latin typeface="+mn-lt"/>
                          <a:ea typeface="+mn-ea"/>
                          <a:cs typeface="+mn-cs"/>
                        </a:rPr>
                        <a:t>Gwybod sut i ddefnyddio technegau cyfrifiadurol i brosesu data rhifiadol a thestunol (e.e., gan ddefnyddio </a:t>
                      </a:r>
                      <a:r>
                        <a:rPr lang="cy-GB" sz="800" kern="1200" dirty="0" err="1">
                          <a:solidFill>
                            <a:srgbClr val="002060"/>
                          </a:solidFill>
                          <a:latin typeface="+mn-lt"/>
                          <a:ea typeface="+mn-ea"/>
                          <a:cs typeface="+mn-cs"/>
                        </a:rPr>
                        <a:t>Scratch</a:t>
                      </a:r>
                      <a:r>
                        <a:rPr lang="cy-GB" sz="800" kern="1200" dirty="0">
                          <a:solidFill>
                            <a:srgbClr val="002060"/>
                          </a:solidFill>
                          <a:latin typeface="+mn-lt"/>
                          <a:ea typeface="+mn-ea"/>
                          <a:cs typeface="+mn-cs"/>
                        </a:rPr>
                        <a:t> i drin rhifau a thestun)
Gwybod y term "cronfa ddata" a deall sut mae data'n cael ei storio.</a:t>
                      </a:r>
                      <a:endParaRPr lang="cy-GB" sz="800" b="0" kern="1200" dirty="0">
                        <a:solidFill>
                          <a:srgbClr val="002060"/>
                        </a:solidFill>
                        <a:latin typeface="+mn-lt"/>
                        <a:ea typeface="+mn-ea"/>
                        <a:cs typeface="+mn-cs"/>
                      </a:endParaRPr>
                    </a:p>
                    <a:p>
                      <a:pPr marL="0" indent="0">
                        <a:buFont typeface="Arial" panose="020B0604020202020204" pitchFamily="34" charset="0"/>
                        <a:buNone/>
                      </a:pPr>
                      <a:endParaRPr lang="cy-GB" sz="800"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p>
                      <a:pPr marL="0" indent="0">
                        <a:buFont typeface="Arial" panose="020B0604020202020204" pitchFamily="34" charset="0"/>
                        <a:buNone/>
                      </a:pPr>
                      <a:r>
                        <a:rPr lang="cy-GB" sz="800" b="1" kern="1200" dirty="0">
                          <a:solidFill>
                            <a:srgbClr val="002060"/>
                          </a:solidFill>
                          <a:latin typeface="+mn-lt"/>
                          <a:ea typeface="+mn-ea"/>
                          <a:cs typeface="+mn-cs"/>
                        </a:rPr>
                        <a:t>Sgiliau</a:t>
                      </a:r>
                    </a:p>
                    <a:p>
                      <a:pPr marL="171450" indent="-171450">
                        <a:buFont typeface="Arial" panose="020B0604020202020204" pitchFamily="34" charset="0"/>
                        <a:buChar char="•"/>
                      </a:pPr>
                      <a:r>
                        <a:rPr lang="cy-GB" sz="800" kern="1200" dirty="0">
                          <a:solidFill>
                            <a:srgbClr val="002060"/>
                          </a:solidFill>
                          <a:latin typeface="+mn-lt"/>
                          <a:ea typeface="+mn-ea"/>
                          <a:cs typeface="+mn-cs"/>
                        </a:rPr>
                        <a:t>Defnyddio delweddu mwy soffistigedig i gynrychioli data (e.e., graffiau XY </a:t>
                      </a:r>
                      <a:r>
                        <a:rPr lang="cy-GB" sz="800" kern="1200" dirty="0" err="1">
                          <a:solidFill>
                            <a:srgbClr val="002060"/>
                          </a:solidFill>
                          <a:latin typeface="+mn-lt"/>
                          <a:ea typeface="+mn-ea"/>
                          <a:cs typeface="+mn-cs"/>
                        </a:rPr>
                        <a:t>Scatter</a:t>
                      </a:r>
                      <a:r>
                        <a:rPr lang="cy-GB" sz="800" kern="1200" dirty="0">
                          <a:solidFill>
                            <a:srgbClr val="002060"/>
                          </a:solidFill>
                          <a:latin typeface="+mn-lt"/>
                          <a:ea typeface="+mn-ea"/>
                          <a:cs typeface="+mn-cs"/>
                        </a:rPr>
                        <a:t>) 
Gallu dylunio a gweithredu algorithmau cynyddol gymhleth i drin data (e.e., defnyddio </a:t>
                      </a:r>
                      <a:r>
                        <a:rPr lang="cy-GB" sz="800" kern="1200" dirty="0" err="1">
                          <a:solidFill>
                            <a:srgbClr val="002060"/>
                          </a:solidFill>
                          <a:latin typeface="+mn-lt"/>
                          <a:ea typeface="+mn-ea"/>
                          <a:cs typeface="+mn-cs"/>
                        </a:rPr>
                        <a:t>Scratch</a:t>
                      </a:r>
                      <a:r>
                        <a:rPr lang="cy-GB" sz="800" kern="1200" dirty="0">
                          <a:solidFill>
                            <a:srgbClr val="002060"/>
                          </a:solidFill>
                          <a:latin typeface="+mn-lt"/>
                          <a:ea typeface="+mn-ea"/>
                          <a:cs typeface="+mn-cs"/>
                        </a:rPr>
                        <a:t> i ofyn am fewnbwn gan y defnyddiwr ac ymateb)
Gallu storio ac adfer data mewn cronfa ddata syml.</a:t>
                      </a:r>
                      <a:endParaRPr lang="cy-GB" sz="800" b="1" kern="1200" dirty="0">
                        <a:solidFill>
                          <a:srgbClr val="002060"/>
                        </a:solidFill>
                        <a:latin typeface="+mn-lt"/>
                        <a:ea typeface="+mn-ea"/>
                        <a:cs typeface="+mn-cs"/>
                      </a:endParaRPr>
                    </a:p>
                    <a:p>
                      <a:pPr marL="0" indent="0">
                        <a:buFont typeface="Arial" panose="020B0604020202020204" pitchFamily="34" charset="0"/>
                        <a:buNone/>
                      </a:pPr>
                      <a:endParaRPr lang="cy-GB" sz="800" b="1" kern="1200" dirty="0">
                        <a:solidFill>
                          <a:srgbClr val="002060"/>
                        </a:solidFill>
                        <a:latin typeface="+mn-lt"/>
                        <a:ea typeface="+mn-ea"/>
                        <a:cs typeface="+mn-cs"/>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Â CHREU, ESBONIO a CHYSYLLTU</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Gwybod y gellir storio data fel ffeil (e.e., XLS / CSV)
Gwybod sut i ddefnyddio rhesymeg amodol i ddewis a phrosesu data (e.e., I greu fformiwla "IF" yn Scratch, Python neu Excel)
Gwybod sut i ddefnyddio rhifyddeg uwch fel "mod(%), sqrt a chodi i bwerau" mewn ieithoedd symbolaidd</a:t>
                      </a: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p>
                    <a:p>
                      <a:pPr marL="171450" indent="-171450">
                        <a:buFont typeface="Arial" panose="020B0604020202020204" pitchFamily="34" charset="0"/>
                        <a:buChar char="•"/>
                      </a:pPr>
                      <a:r>
                        <a:rPr lang="cy-GB" sz="800" kern="1200">
                          <a:solidFill>
                            <a:srgbClr val="002060"/>
                          </a:solidFill>
                          <a:latin typeface="+mn-lt"/>
                          <a:ea typeface="+mn-ea"/>
                          <a:cs typeface="+mn-cs"/>
                        </a:rPr>
                        <a:t>Ysgrifennu swyddogaeth arferiad (e.e., Ysgrifennu swyddogaeth i grynhoi dau rif, SumUp(x,y), yn Excel ysgrifennu UDF, yn Scratch, ysgrifennu bloc arfer a Python, diffinio swyddogaeth)
I ddylunio cronfeydd data ac ymholiadau cynyddol gymhleth i ddewis data.
Gallu creu a defnyddio fformiwlâu yn Excel (e.e., IF(), COUNT(), AVERAGE())</a:t>
                      </a:r>
                    </a:p>
                    <a:p>
                      <a:pPr marL="0" indent="0">
                        <a:buFont typeface="Arial" panose="020B0604020202020204" pitchFamily="34" charset="0"/>
                        <a:buNone/>
                      </a:pPr>
                      <a:endParaRPr lang="cy-GB" sz="800" b="1"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a:solidFill>
                            <a:srgbClr val="FF0000"/>
                          </a:solidFill>
                        </a:rPr>
                        <a:t>MAE HYN I GYD YN YMWNEUD AG ESBONIO a CHYSYLLTU</a:t>
                      </a:r>
                      <a:endParaRPr lang="cy-GB" sz="800">
                        <a:solidFill>
                          <a:srgbClr val="002060"/>
                        </a:solidFill>
                      </a:endParaRPr>
                    </a:p>
                    <a:p>
                      <a:pPr marL="0" indent="0">
                        <a:buFont typeface="Arial" panose="020B0604020202020204" pitchFamily="34" charset="0"/>
                        <a:buNone/>
                      </a:pPr>
                      <a:endParaRPr lang="cy-GB" sz="800">
                        <a:solidFill>
                          <a:srgbClr val="002060"/>
                        </a:solidFill>
                      </a:endParaRPr>
                    </a:p>
                    <a:p>
                      <a:pPr marL="171450" indent="-171450">
                        <a:buFont typeface="Arial" panose="020B0604020202020204" pitchFamily="34" charset="0"/>
                        <a:buChar char="•"/>
                      </a:pPr>
                      <a:r>
                        <a:rPr lang="cy-GB" sz="800">
                          <a:solidFill>
                            <a:srgbClr val="002060"/>
                          </a:solidFill>
                        </a:rPr>
                        <a:t>Defnyddio llyfrgelloedd ychwanegol i drin aphlotio data (Matplotlib, NumPy yn Python)
Deall sut y gellir cadw data a'i gyrchu o ffeiliau
Gwybod sut i holi cronfeydd data i ddychwelyd data a ddymunir (e.e., SQL sylfaenol)</a:t>
                      </a: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endParaRPr lang="cy-GB" sz="800" b="1">
                        <a:solidFill>
                          <a:srgbClr val="002060"/>
                        </a:solidFill>
                      </a:endParaRPr>
                    </a:p>
                    <a:p>
                      <a:pPr marL="0" indent="0">
                        <a:buFont typeface="Arial" panose="020B0604020202020204" pitchFamily="34" charset="0"/>
                        <a:buNone/>
                      </a:pPr>
                      <a:r>
                        <a:rPr lang="cy-GB" sz="800" b="1" kern="1200">
                          <a:solidFill>
                            <a:srgbClr val="002060"/>
                          </a:solidFill>
                          <a:latin typeface="+mn-lt"/>
                          <a:ea typeface="+mn-ea"/>
                          <a:cs typeface="+mn-cs"/>
                        </a:rPr>
                        <a:t>Sgiliau</a:t>
                      </a:r>
                      <a:endParaRPr lang="cy-GB" sz="800">
                        <a:solidFill>
                          <a:srgbClr val="002060"/>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kern="1200">
                          <a:solidFill>
                            <a:srgbClr val="002060"/>
                          </a:solidFill>
                          <a:latin typeface="+mn-lt"/>
                          <a:ea typeface="+mn-ea"/>
                          <a:cs typeface="+mn-cs"/>
                        </a:rPr>
                        <a:t>Ysgrifennu ffwythiant arferiad cymhleth. Er enghraifft, "I gyfrifo rhestr o rifau prifol o X i Y"
Gallu agor data sy'n cael ei storio mewn ffeil CSV, ei brosesu a chynrychioli'r data yn weledol (ee defnyddio Matplotlib)</a:t>
                      </a:r>
                      <a:endParaRPr lang="cy-GB" sz="800" dirty="0">
                        <a:solidFill>
                          <a:srgbClr val="002060"/>
                        </a:solidFill>
                      </a:endParaRPr>
                    </a:p>
                  </a:txBody>
                  <a:tcPr>
                    <a:solidFill>
                      <a:srgbClr val="EBF1E9"/>
                    </a:solidFill>
                  </a:tcPr>
                </a:tc>
                <a:extLst>
                  <a:ext uri="{0D108BD9-81ED-4DB2-BD59-A6C34878D82A}">
                    <a16:rowId xmlns:a16="http://schemas.microsoft.com/office/drawing/2014/main" val="1235794680"/>
                  </a:ext>
                </a:extLst>
              </a:tr>
              <a:tr h="6147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dirty="0">
                          <a:ln>
                            <a:noFill/>
                          </a:ln>
                          <a:solidFill>
                            <a:srgbClr val="002060"/>
                          </a:solidFill>
                          <a:effectLst/>
                          <a:uLnTx/>
                          <a:uFillTx/>
                          <a:latin typeface="+mn-lt"/>
                          <a:ea typeface="+mn-ea"/>
                          <a:cs typeface="+mn-cs"/>
                        </a:rPr>
                        <a:t>PROFIADAU
</a:t>
                      </a:r>
                      <a:r>
                        <a:rPr kumimoji="0" lang="cy-GB" sz="1000" b="0" i="0" u="none" strike="noStrike" kern="1200" cap="none" spc="0" normalizeH="0" baseline="0" noProof="0" dirty="0">
                          <a:ln>
                            <a:noFill/>
                          </a:ln>
                          <a:solidFill>
                            <a:srgbClr val="002060"/>
                          </a:solidFill>
                          <a:effectLst/>
                          <a:uLnTx/>
                          <a:uFillTx/>
                          <a:latin typeface="+mn-lt"/>
                          <a:ea typeface="+mn-ea"/>
                          <a:cs typeface="+mn-cs"/>
                        </a:rPr>
                        <a:t>(</a:t>
                      </a:r>
                      <a:r>
                        <a:rPr kumimoji="0" lang="cy-GB" sz="1000" b="1" i="0" u="none" strike="noStrike" kern="1200" cap="none" spc="0" normalizeH="0" baseline="0" noProof="0" dirty="0">
                          <a:ln>
                            <a:noFill/>
                          </a:ln>
                          <a:solidFill>
                            <a:srgbClr val="002060"/>
                          </a:solidFill>
                          <a:effectLst/>
                          <a:uLnTx/>
                          <a:uFillTx/>
                          <a:latin typeface="+mn-lt"/>
                          <a:ea typeface="+mn-ea"/>
                          <a:cs typeface="+mn-cs"/>
                        </a:rPr>
                        <a:t>Cyfoethogi </a:t>
                      </a:r>
                      <a:r>
                        <a:rPr kumimoji="0" lang="cy-GB" sz="1000" b="0" i="0" u="none" strike="noStrike" kern="1200" cap="none" spc="0" normalizeH="0" baseline="0" noProof="0" dirty="0">
                          <a:ln>
                            <a:noFill/>
                          </a:ln>
                          <a:solidFill>
                            <a:srgbClr val="002060"/>
                          </a:solidFill>
                          <a:effectLst/>
                          <a:uLnTx/>
                          <a:uFillTx/>
                          <a:latin typeface="+mn-lt"/>
                          <a:ea typeface="+mn-ea"/>
                          <a:cs typeface="+mn-cs"/>
                        </a:rPr>
                        <a:t>nid</a:t>
                      </a:r>
                      <a:r>
                        <a:rPr kumimoji="0" lang="cy-GB" sz="1000" b="1" i="0" u="none" strike="noStrike" kern="1200" cap="none" spc="0" normalizeH="0" baseline="0" noProof="0" dirty="0">
                          <a:ln>
                            <a:noFill/>
                          </a:ln>
                          <a:solidFill>
                            <a:srgbClr val="002060"/>
                          </a:solidFill>
                          <a:effectLst/>
                          <a:uLnTx/>
                          <a:uFillTx/>
                          <a:latin typeface="+mn-lt"/>
                          <a:ea typeface="+mn-ea"/>
                          <a:cs typeface="+mn-cs"/>
                        </a:rPr>
                        <a:t> </a:t>
                      </a:r>
                      <a:r>
                        <a:rPr kumimoji="0" lang="cy-GB" sz="1000" b="0" i="0" u="none" strike="noStrike" kern="1200" cap="none" spc="0" normalizeH="0" baseline="0" noProof="0" dirty="0">
                          <a:ln>
                            <a:noFill/>
                          </a:ln>
                          <a:solidFill>
                            <a:srgbClr val="002060"/>
                          </a:solidFill>
                          <a:effectLst/>
                          <a:uLnTx/>
                          <a:uFillTx/>
                          <a:latin typeface="+mn-lt"/>
                          <a:ea typeface="+mn-ea"/>
                          <a:cs typeface="+mn-cs"/>
                        </a:rPr>
                        <a:t>Cwricwlaidd)</a:t>
                      </a:r>
                    </a:p>
                  </a:txBody>
                  <a:tcPr>
                    <a:solidFill>
                      <a:srgbClr val="C5E0B4"/>
                    </a:solidFill>
                  </a:tcPr>
                </a:tc>
                <a:tc>
                  <a:txBody>
                    <a:bodyPr/>
                    <a:lstStyle/>
                    <a:p>
                      <a:pPr marL="0" indent="0">
                        <a:buFont typeface="Arial" panose="020B0604020202020204" pitchFamily="34" charset="0"/>
                        <a:buNone/>
                      </a:pPr>
                      <a:endParaRPr lang="cy-GB" sz="800" dirty="0">
                        <a:solidFill>
                          <a:srgbClr val="002060"/>
                        </a:solidFill>
                      </a:endParaRPr>
                    </a:p>
                  </a:txBody>
                  <a:tcPr>
                    <a:solidFill>
                      <a:srgbClr val="C5E0B4"/>
                    </a:solidFill>
                  </a:tcPr>
                </a:tc>
                <a:tc gridSpan="2">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Ymgysylltu â gweithgaredd codio / roboteg ymarferol (ee Lego League)</a:t>
                      </a:r>
                      <a:endParaRPr lang="cy-GB" sz="800" kern="1200" dirty="0">
                        <a:solidFill>
                          <a:srgbClr val="002060"/>
                        </a:solidFill>
                        <a:latin typeface="+mn-lt"/>
                        <a:ea typeface="+mn-ea"/>
                        <a:cs typeface="+mn-cs"/>
                      </a:endParaRPr>
                    </a:p>
                  </a:txBody>
                  <a:tcPr>
                    <a:solidFill>
                      <a:srgbClr val="C5E0B4"/>
                    </a:solidFill>
                  </a:tcPr>
                </a:tc>
                <a:tc hMerge="1">
                  <a:txBody>
                    <a:bodyPr/>
                    <a:lstStyle/>
                    <a:p>
                      <a:endParaRPr lang="en-GB"/>
                    </a:p>
                  </a:txBody>
                  <a:tcPr/>
                </a:tc>
                <a:tc>
                  <a:txBody>
                    <a:bodyPr/>
                    <a:lstStyle/>
                    <a:p>
                      <a:pPr marL="171450" indent="-171450">
                        <a:buFont typeface="Arial" panose="020B0604020202020204" pitchFamily="34" charset="0"/>
                        <a:buChar char="•"/>
                      </a:pPr>
                      <a:r>
                        <a:rPr lang="cy-GB" sz="800" kern="1200">
                          <a:solidFill>
                            <a:srgbClr val="002060"/>
                          </a:solidFill>
                          <a:latin typeface="+mn-lt"/>
                          <a:ea typeface="+mn-ea"/>
                          <a:cs typeface="+mn-cs"/>
                        </a:rPr>
                        <a:t>Trefnu cwblhau "hac-a-thon" i ddatrys anghenion lleol (ee pellter gellir danfon pizza a dal i fod yn gynnes)</a:t>
                      </a:r>
                      <a:endParaRPr lang="cy-GB" sz="800" kern="1200" dirty="0">
                        <a:solidFill>
                          <a:srgbClr val="002060"/>
                        </a:solidFill>
                        <a:latin typeface="+mn-lt"/>
                        <a:ea typeface="+mn-ea"/>
                        <a:cs typeface="+mn-cs"/>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Cymryd rhan mewn cystadleuaeth codio allanol</a:t>
                      </a:r>
                      <a:endParaRPr lang="cy-GB" sz="800" dirty="0">
                        <a:solidFill>
                          <a:srgbClr val="002060"/>
                        </a:solidFill>
                      </a:endParaRPr>
                    </a:p>
                  </a:txBody>
                  <a:tcPr>
                    <a:solidFill>
                      <a:srgbClr val="C5E0B4"/>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y-GB" sz="800">
                          <a:solidFill>
                            <a:srgbClr val="002060"/>
                          </a:solidFill>
                        </a:rPr>
                        <a:t>I ymweld â sefydliad sy'n defnyddio cyfrifiadureg. Er enghraifft, Prifysgolion, Cwmnïau Lleol</a:t>
                      </a:r>
                      <a:endParaRPr lang="cy-GB" sz="800" dirty="0">
                        <a:solidFill>
                          <a:srgbClr val="002060"/>
                        </a:solidFill>
                      </a:endParaRPr>
                    </a:p>
                  </a:txBody>
                  <a:tcPr>
                    <a:solidFill>
                      <a:srgbClr val="C5E0B4"/>
                    </a:solidFill>
                  </a:tcPr>
                </a:tc>
                <a:extLst>
                  <a:ext uri="{0D108BD9-81ED-4DB2-BD59-A6C34878D82A}">
                    <a16:rowId xmlns:a16="http://schemas.microsoft.com/office/drawing/2014/main" val="749163210"/>
                  </a:ext>
                </a:extLst>
              </a:tr>
              <a:tr h="644692">
                <a:tc>
                  <a:txBody>
                    <a:bodyPr/>
                    <a:lstStyle/>
                    <a:p>
                      <a:r>
                        <a:rPr lang="cy-GB" sz="1000" b="1">
                          <a:solidFill>
                            <a:srgbClr val="002060"/>
                          </a:solidFill>
                        </a:rPr>
                        <a:t>GEIRFA
</a:t>
                      </a:r>
                      <a:endParaRPr lang="cy-GB" sz="1000" b="1" dirty="0">
                        <a:solidFill>
                          <a:srgbClr val="002060"/>
                        </a:solidFill>
                      </a:endParaRPr>
                    </a:p>
                  </a:txBody>
                  <a:tcPr>
                    <a:solidFill>
                      <a:srgbClr val="EBF1E9"/>
                    </a:solidFill>
                  </a:tcPr>
                </a:tc>
                <a:tc>
                  <a:txBody>
                    <a:bodyPr/>
                    <a:lstStyle/>
                    <a:p>
                      <a:pPr algn="l" fontAlgn="t"/>
                      <a:endParaRPr lang="cy-GB" sz="800" kern="1200" dirty="0">
                        <a:solidFill>
                          <a:srgbClr val="002060"/>
                        </a:solidFill>
                        <a:latin typeface="+mn-lt"/>
                        <a:ea typeface="+mn-ea"/>
                        <a:cs typeface="+mn-cs"/>
                      </a:endParaRPr>
                    </a:p>
                  </a:txBody>
                  <a:tcPr marL="9525" marR="9525" marT="9525" marB="0">
                    <a:solidFill>
                      <a:srgbClr val="EBF1E9"/>
                    </a:solidFill>
                  </a:tcPr>
                </a:tc>
                <a:tc gridSpan="2">
                  <a:txBody>
                    <a:bodyPr/>
                    <a:lstStyle/>
                    <a:p>
                      <a:r>
                        <a:rPr lang="cy-GB" sz="800" noProof="0">
                          <a:solidFill>
                            <a:srgbClr val="002060"/>
                          </a:solidFill>
                        </a:rPr>
                        <a:t>J2E, siart, data
</a:t>
                      </a:r>
                      <a:endParaRPr lang="cy-GB" sz="800" noProof="0" dirty="0">
                        <a:solidFill>
                          <a:srgbClr val="002060"/>
                        </a:solidFill>
                      </a:endParaRPr>
                    </a:p>
                  </a:txBody>
                  <a:tcPr>
                    <a:solidFill>
                      <a:srgbClr val="EBF1E9"/>
                    </a:solidFill>
                  </a:tcPr>
                </a:tc>
                <a:tc hMerge="1">
                  <a:txBody>
                    <a:bodyPr/>
                    <a:lstStyle/>
                    <a:p>
                      <a:endParaRPr lang="en-GB"/>
                    </a:p>
                  </a:txBody>
                  <a:tcPr/>
                </a:tc>
                <a:tc>
                  <a:txBody>
                    <a:bodyPr/>
                    <a:lstStyle/>
                    <a:p>
                      <a:r>
                        <a:rPr lang="cy-GB" sz="800">
                          <a:solidFill>
                            <a:srgbClr val="002060"/>
                          </a:solidFill>
                        </a:rPr>
                        <a:t>Cronfa ddata, graff gwasgariad
</a:t>
                      </a:r>
                      <a:endParaRPr lang="cy-GB" sz="800" dirty="0">
                        <a:solidFill>
                          <a:srgbClr val="002060"/>
                        </a:solidFill>
                      </a:endParaRPr>
                    </a:p>
                  </a:txBody>
                  <a:tcPr>
                    <a:solidFill>
                      <a:srgbClr val="EBF1E9"/>
                    </a:solidFill>
                  </a:tcPr>
                </a:tc>
                <a:tc>
                  <a:txBody>
                    <a:bodyPr/>
                    <a:lstStyle/>
                    <a:p>
                      <a:r>
                        <a:rPr lang="cy-GB" sz="800">
                          <a:solidFill>
                            <a:srgbClr val="002060"/>
                          </a:solidFill>
                        </a:rPr>
                        <a:t>Amodol, mod%</a:t>
                      </a:r>
                      <a:endParaRPr lang="cy-GB" sz="800" dirty="0">
                        <a:solidFill>
                          <a:srgbClr val="002060"/>
                        </a:solidFill>
                      </a:endParaRPr>
                    </a:p>
                  </a:txBody>
                  <a:tcPr>
                    <a:solidFill>
                      <a:srgbClr val="EBF1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800" dirty="0">
                          <a:solidFill>
                            <a:srgbClr val="002060"/>
                          </a:solidFill>
                        </a:rPr>
                        <a:t>Swyddogaethau llyfrgell
</a:t>
                      </a:r>
                    </a:p>
                  </a:txBody>
                  <a:tcPr>
                    <a:solidFill>
                      <a:srgbClr val="EBF1E9"/>
                    </a:solidFill>
                  </a:tcPr>
                </a:tc>
                <a:extLst>
                  <a:ext uri="{0D108BD9-81ED-4DB2-BD59-A6C34878D82A}">
                    <a16:rowId xmlns:a16="http://schemas.microsoft.com/office/drawing/2014/main" val="1788112394"/>
                  </a:ext>
                </a:extLst>
              </a:tr>
            </a:tbl>
          </a:graphicData>
        </a:graphic>
      </p:graphicFrame>
    </p:spTree>
    <p:extLst>
      <p:ext uri="{BB962C8B-B14F-4D97-AF65-F5344CB8AC3E}">
        <p14:creationId xmlns:p14="http://schemas.microsoft.com/office/powerpoint/2010/main" val="10259998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B755DDEE23F5B4C84566CDDDAA4D91A" ma:contentTypeVersion="13" ma:contentTypeDescription="Create a new document." ma:contentTypeScope="" ma:versionID="19cd74707ee88042c6fa7583ad906d8f">
  <xsd:schema xmlns:xsd="http://www.w3.org/2001/XMLSchema" xmlns:xs="http://www.w3.org/2001/XMLSchema" xmlns:p="http://schemas.microsoft.com/office/2006/metadata/properties" xmlns:ns2="e2a09c1d-0019-41a1-a74c-d57ea89ec30b" xmlns:ns3="f0dfd61e-c1ea-4362-a262-86ee920fdfaf" targetNamespace="http://schemas.microsoft.com/office/2006/metadata/properties" ma:root="true" ma:fieldsID="ce3ff5571dca458fe9350b8fa7505c3a" ns2:_="" ns3:_="">
    <xsd:import namespace="e2a09c1d-0019-41a1-a74c-d57ea89ec30b"/>
    <xsd:import namespace="f0dfd61e-c1ea-4362-a262-86ee920fdfa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a09c1d-0019-41a1-a74c-d57ea89ec3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0dfd61e-c1ea-4362-a262-86ee920fdfa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3888166-c208-4763-a9dc-c33d2a116cc1}" ma:internalName="TaxCatchAll" ma:showField="CatchAllData" ma:web="f0dfd61e-c1ea-4362-a262-86ee920fdfa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2a09c1d-0019-41a1-a74c-d57ea89ec30b">
      <Terms xmlns="http://schemas.microsoft.com/office/infopath/2007/PartnerControls"/>
    </lcf76f155ced4ddcb4097134ff3c332f>
    <TaxCatchAll xmlns="f0dfd61e-c1ea-4362-a262-86ee920fdfaf" xsi:nil="true"/>
    <SharedWithUsers xmlns="f0dfd61e-c1ea-4362-a262-86ee920fdfaf">
      <UserInfo>
        <DisplayName>SharingLinks.9d36bc62-bdcd-4e2f-a2da-ccd35a62855c.OrganizationEdit.42d754d0-b0e6-4911-90a0-98efa669ad53</DisplayName>
        <AccountId>179</AccountId>
        <AccountType/>
      </UserInfo>
      <UserInfo>
        <DisplayName>Translation (CSC)</DisplayName>
        <AccountId>147</AccountId>
        <AccountType/>
      </UserInfo>
      <UserInfo>
        <DisplayName>Bethan Truby (CSC)</DisplayName>
        <AccountId>42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BD368A-5896-42AD-8A79-02AF3A29858B}">
  <ds:schemaRefs>
    <ds:schemaRef ds:uri="e2a09c1d-0019-41a1-a74c-d57ea89ec30b"/>
    <ds:schemaRef ds:uri="f0dfd61e-c1ea-4362-a262-86ee920fdfa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1DCA452-D72D-4C5D-A582-0F72D11A3928}">
  <ds:schemaRefs>
    <ds:schemaRef ds:uri="e2a09c1d-0019-41a1-a74c-d57ea89ec30b"/>
    <ds:schemaRef ds:uri="f0dfd61e-c1ea-4362-a262-86ee920fdfa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1FC72B3-A2DC-43C9-BF0C-13F6D271EF1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5225</TotalTime>
  <Words>18225</Words>
  <Application>Microsoft Office PowerPoint</Application>
  <PresentationFormat>Widescreen</PresentationFormat>
  <Paragraphs>1805</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Glen Gilchrist</dc:creator>
  <cp:lastModifiedBy>Helen Williams (IEH)</cp:lastModifiedBy>
  <cp:revision>45</cp:revision>
  <dcterms:created xsi:type="dcterms:W3CDTF">2022-05-08T14:34:13Z</dcterms:created>
  <dcterms:modified xsi:type="dcterms:W3CDTF">2023-10-11T18:13:14Z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0x0101003B755DDEE23F5B4C84566CDDDAA4D91A</vt:lpwstr>
  </property>
  <property fmtid="{D5CDD505-2E9C-101B-9397-08002B2CF9AE}" pid="3" name="MediaServiceImageTags">
    <vt:lpwstr/>
  </property>
</Properties>
</file>