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7DAC58-0B10-4521-B70B-3E4BA551C652}" v="188" dt="2025-12-01T07:50:38.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4" d="100"/>
          <a:sy n="64" d="100"/>
        </p:scale>
        <p:origin x="3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e Steele (2332005)" userId="7d70d621-7461-4c42-a146-f3381a3ff65e" providerId="ADAL" clId="{7EEE9375-52BB-47A9-82B3-A3379F6FD4E9}"/>
    <pc:docChg chg="undo custSel addSld modSld">
      <pc:chgData name="Dre Steele (2332005)" userId="7d70d621-7461-4c42-a146-f3381a3ff65e" providerId="ADAL" clId="{7EEE9375-52BB-47A9-82B3-A3379F6FD4E9}" dt="2025-12-01T07:52:20.555" v="390" actId="2710"/>
      <pc:docMkLst>
        <pc:docMk/>
      </pc:docMkLst>
      <pc:sldChg chg="modSp mod">
        <pc:chgData name="Dre Steele (2332005)" userId="7d70d621-7461-4c42-a146-f3381a3ff65e" providerId="ADAL" clId="{7EEE9375-52BB-47A9-82B3-A3379F6FD4E9}" dt="2025-12-01T07:40:20.847" v="351" actId="21"/>
        <pc:sldMkLst>
          <pc:docMk/>
          <pc:sldMk cId="4053999954" sldId="260"/>
        </pc:sldMkLst>
        <pc:spChg chg="mod">
          <ac:chgData name="Dre Steele (2332005)" userId="7d70d621-7461-4c42-a146-f3381a3ff65e" providerId="ADAL" clId="{7EEE9375-52BB-47A9-82B3-A3379F6FD4E9}" dt="2025-12-01T07:40:20.847" v="351" actId="21"/>
          <ac:spMkLst>
            <pc:docMk/>
            <pc:sldMk cId="4053999954" sldId="260"/>
            <ac:spMk id="3" creationId="{C196A2C2-C8AD-F12A-BCFE-4AC48004DF07}"/>
          </ac:spMkLst>
        </pc:spChg>
      </pc:sldChg>
      <pc:sldChg chg="modSp mod">
        <pc:chgData name="Dre Steele (2332005)" userId="7d70d621-7461-4c42-a146-f3381a3ff65e" providerId="ADAL" clId="{7EEE9375-52BB-47A9-82B3-A3379F6FD4E9}" dt="2025-12-01T07:41:23.029" v="354" actId="21"/>
        <pc:sldMkLst>
          <pc:docMk/>
          <pc:sldMk cId="836253632" sldId="263"/>
        </pc:sldMkLst>
        <pc:spChg chg="mod">
          <ac:chgData name="Dre Steele (2332005)" userId="7d70d621-7461-4c42-a146-f3381a3ff65e" providerId="ADAL" clId="{7EEE9375-52BB-47A9-82B3-A3379F6FD4E9}" dt="2025-12-01T07:41:23.029" v="354" actId="21"/>
          <ac:spMkLst>
            <pc:docMk/>
            <pc:sldMk cId="836253632" sldId="263"/>
            <ac:spMk id="3" creationId="{31A77FA8-4D17-0D3B-9AFD-13A49BBF6B05}"/>
          </ac:spMkLst>
        </pc:spChg>
      </pc:sldChg>
      <pc:sldChg chg="modSp mod">
        <pc:chgData name="Dre Steele (2332005)" userId="7d70d621-7461-4c42-a146-f3381a3ff65e" providerId="ADAL" clId="{7EEE9375-52BB-47A9-82B3-A3379F6FD4E9}" dt="2025-12-01T07:43:25.115" v="367" actId="27636"/>
        <pc:sldMkLst>
          <pc:docMk/>
          <pc:sldMk cId="1642983155" sldId="264"/>
        </pc:sldMkLst>
        <pc:spChg chg="mod">
          <ac:chgData name="Dre Steele (2332005)" userId="7d70d621-7461-4c42-a146-f3381a3ff65e" providerId="ADAL" clId="{7EEE9375-52BB-47A9-82B3-A3379F6FD4E9}" dt="2025-12-01T05:57:51.843" v="215" actId="14100"/>
          <ac:spMkLst>
            <pc:docMk/>
            <pc:sldMk cId="1642983155" sldId="264"/>
            <ac:spMk id="2" creationId="{69EBD902-699B-C4E4-BBCF-CEC2902CC38E}"/>
          </ac:spMkLst>
        </pc:spChg>
        <pc:spChg chg="mod">
          <ac:chgData name="Dre Steele (2332005)" userId="7d70d621-7461-4c42-a146-f3381a3ff65e" providerId="ADAL" clId="{7EEE9375-52BB-47A9-82B3-A3379F6FD4E9}" dt="2025-12-01T07:43:25.115" v="367" actId="27636"/>
          <ac:spMkLst>
            <pc:docMk/>
            <pc:sldMk cId="1642983155" sldId="264"/>
            <ac:spMk id="3" creationId="{D9CCDE75-2799-1964-FD49-50AD6238E796}"/>
          </ac:spMkLst>
        </pc:spChg>
      </pc:sldChg>
      <pc:sldChg chg="modSp mod setBg">
        <pc:chgData name="Dre Steele (2332005)" userId="7d70d621-7461-4c42-a146-f3381a3ff65e" providerId="ADAL" clId="{7EEE9375-52BB-47A9-82B3-A3379F6FD4E9}" dt="2025-12-01T07:46:26.772" v="369" actId="20578"/>
        <pc:sldMkLst>
          <pc:docMk/>
          <pc:sldMk cId="1068023986" sldId="265"/>
        </pc:sldMkLst>
        <pc:spChg chg="mod">
          <ac:chgData name="Dre Steele (2332005)" userId="7d70d621-7461-4c42-a146-f3381a3ff65e" providerId="ADAL" clId="{7EEE9375-52BB-47A9-82B3-A3379F6FD4E9}" dt="2025-12-01T05:53:37.993" v="209" actId="14100"/>
          <ac:spMkLst>
            <pc:docMk/>
            <pc:sldMk cId="1068023986" sldId="265"/>
            <ac:spMk id="2" creationId="{DCC8D990-A942-B256-58CE-778C64953613}"/>
          </ac:spMkLst>
        </pc:spChg>
        <pc:spChg chg="mod">
          <ac:chgData name="Dre Steele (2332005)" userId="7d70d621-7461-4c42-a146-f3381a3ff65e" providerId="ADAL" clId="{7EEE9375-52BB-47A9-82B3-A3379F6FD4E9}" dt="2025-12-01T07:46:26.772" v="369" actId="20578"/>
          <ac:spMkLst>
            <pc:docMk/>
            <pc:sldMk cId="1068023986" sldId="265"/>
            <ac:spMk id="3" creationId="{AF039D75-46C3-DC37-DA34-860D42A24638}"/>
          </ac:spMkLst>
        </pc:spChg>
      </pc:sldChg>
      <pc:sldChg chg="modSp mod setBg">
        <pc:chgData name="Dre Steele (2332005)" userId="7d70d621-7461-4c42-a146-f3381a3ff65e" providerId="ADAL" clId="{7EEE9375-52BB-47A9-82B3-A3379F6FD4E9}" dt="2025-12-01T05:52:20.359" v="196" actId="255"/>
        <pc:sldMkLst>
          <pc:docMk/>
          <pc:sldMk cId="215228681" sldId="266"/>
        </pc:sldMkLst>
        <pc:spChg chg="mod">
          <ac:chgData name="Dre Steele (2332005)" userId="7d70d621-7461-4c42-a146-f3381a3ff65e" providerId="ADAL" clId="{7EEE9375-52BB-47A9-82B3-A3379F6FD4E9}" dt="2025-12-01T05:52:20.359" v="196" actId="255"/>
          <ac:spMkLst>
            <pc:docMk/>
            <pc:sldMk cId="215228681" sldId="266"/>
            <ac:spMk id="3" creationId="{FE96DF49-0251-55F1-41C8-C5C28A0F95E9}"/>
          </ac:spMkLst>
        </pc:spChg>
      </pc:sldChg>
      <pc:sldChg chg="modSp mod setBg">
        <pc:chgData name="Dre Steele (2332005)" userId="7d70d621-7461-4c42-a146-f3381a3ff65e" providerId="ADAL" clId="{7EEE9375-52BB-47A9-82B3-A3379F6FD4E9}" dt="2025-12-01T05:50:20.636" v="193" actId="14100"/>
        <pc:sldMkLst>
          <pc:docMk/>
          <pc:sldMk cId="70852330" sldId="267"/>
        </pc:sldMkLst>
        <pc:spChg chg="mod">
          <ac:chgData name="Dre Steele (2332005)" userId="7d70d621-7461-4c42-a146-f3381a3ff65e" providerId="ADAL" clId="{7EEE9375-52BB-47A9-82B3-A3379F6FD4E9}" dt="2025-12-01T05:50:08.419" v="191" actId="14100"/>
          <ac:spMkLst>
            <pc:docMk/>
            <pc:sldMk cId="70852330" sldId="267"/>
            <ac:spMk id="2" creationId="{56A5825E-86B3-6F7A-1CF6-1256BDE0777D}"/>
          </ac:spMkLst>
        </pc:spChg>
        <pc:picChg chg="mod">
          <ac:chgData name="Dre Steele (2332005)" userId="7d70d621-7461-4c42-a146-f3381a3ff65e" providerId="ADAL" clId="{7EEE9375-52BB-47A9-82B3-A3379F6FD4E9}" dt="2025-12-01T05:50:20.636" v="193" actId="14100"/>
          <ac:picMkLst>
            <pc:docMk/>
            <pc:sldMk cId="70852330" sldId="267"/>
            <ac:picMk id="5" creationId="{E5239C90-FA50-DF4A-B17D-5D4602F6678B}"/>
          </ac:picMkLst>
        </pc:picChg>
      </pc:sldChg>
      <pc:sldChg chg="modSp mod setBg">
        <pc:chgData name="Dre Steele (2332005)" userId="7d70d621-7461-4c42-a146-f3381a3ff65e" providerId="ADAL" clId="{7EEE9375-52BB-47A9-82B3-A3379F6FD4E9}" dt="2025-12-01T05:47:59.497" v="157"/>
        <pc:sldMkLst>
          <pc:docMk/>
          <pc:sldMk cId="3495996100" sldId="268"/>
        </pc:sldMkLst>
        <pc:spChg chg="mod">
          <ac:chgData name="Dre Steele (2332005)" userId="7d70d621-7461-4c42-a146-f3381a3ff65e" providerId="ADAL" clId="{7EEE9375-52BB-47A9-82B3-A3379F6FD4E9}" dt="2025-12-01T05:46:17.123" v="1" actId="255"/>
          <ac:spMkLst>
            <pc:docMk/>
            <pc:sldMk cId="3495996100" sldId="268"/>
            <ac:spMk id="3" creationId="{FA532303-F1B4-B567-9B78-CE1634369367}"/>
          </ac:spMkLst>
        </pc:spChg>
      </pc:sldChg>
      <pc:sldChg chg="modSp new mod">
        <pc:chgData name="Dre Steele (2332005)" userId="7d70d621-7461-4c42-a146-f3381a3ff65e" providerId="ADAL" clId="{7EEE9375-52BB-47A9-82B3-A3379F6FD4E9}" dt="2025-12-01T07:52:20.555" v="390" actId="2710"/>
        <pc:sldMkLst>
          <pc:docMk/>
          <pc:sldMk cId="3483890576" sldId="269"/>
        </pc:sldMkLst>
        <pc:spChg chg="mod">
          <ac:chgData name="Dre Steele (2332005)" userId="7d70d621-7461-4c42-a146-f3381a3ff65e" providerId="ADAL" clId="{7EEE9375-52BB-47A9-82B3-A3379F6FD4E9}" dt="2025-12-01T07:30:41.415" v="253" actId="14100"/>
          <ac:spMkLst>
            <pc:docMk/>
            <pc:sldMk cId="3483890576" sldId="269"/>
            <ac:spMk id="2" creationId="{BB9168A6-AEDB-0D05-29FC-954C04140A1D}"/>
          </ac:spMkLst>
        </pc:spChg>
        <pc:spChg chg="mod">
          <ac:chgData name="Dre Steele (2332005)" userId="7d70d621-7461-4c42-a146-f3381a3ff65e" providerId="ADAL" clId="{7EEE9375-52BB-47A9-82B3-A3379F6FD4E9}" dt="2025-12-01T07:52:20.555" v="390" actId="2710"/>
          <ac:spMkLst>
            <pc:docMk/>
            <pc:sldMk cId="3483890576" sldId="269"/>
            <ac:spMk id="3" creationId="{41614C17-F779-22F1-98E4-9517FC0A4F1B}"/>
          </ac:spMkLst>
        </pc:spChg>
      </pc:sldChg>
      <pc:sldChg chg="modSp new mod">
        <pc:chgData name="Dre Steele (2332005)" userId="7d70d621-7461-4c42-a146-f3381a3ff65e" providerId="ADAL" clId="{7EEE9375-52BB-47A9-82B3-A3379F6FD4E9}" dt="2025-12-01T07:51:21.244" v="389" actId="14100"/>
        <pc:sldMkLst>
          <pc:docMk/>
          <pc:sldMk cId="2711959789" sldId="270"/>
        </pc:sldMkLst>
        <pc:spChg chg="mod">
          <ac:chgData name="Dre Steele (2332005)" userId="7d70d621-7461-4c42-a146-f3381a3ff65e" providerId="ADAL" clId="{7EEE9375-52BB-47A9-82B3-A3379F6FD4E9}" dt="2025-12-01T07:51:21.244" v="389" actId="14100"/>
          <ac:spMkLst>
            <pc:docMk/>
            <pc:sldMk cId="2711959789" sldId="270"/>
            <ac:spMk id="2" creationId="{C50F1CFA-B3E2-3654-8418-96B35E1D25EB}"/>
          </ac:spMkLst>
        </pc:spChg>
        <pc:spChg chg="mod">
          <ac:chgData name="Dre Steele (2332005)" userId="7d70d621-7461-4c42-a146-f3381a3ff65e" providerId="ADAL" clId="{7EEE9375-52BB-47A9-82B3-A3379F6FD4E9}" dt="2025-12-01T07:50:53.870" v="376" actId="20577"/>
          <ac:spMkLst>
            <pc:docMk/>
            <pc:sldMk cId="2711959789" sldId="270"/>
            <ac:spMk id="3" creationId="{F32ABD05-F239-5F52-1ACC-A236D13B40D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378D7A-497C-479B-8455-4CA1065C7A8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CA18CCD-594D-4169-AF47-FA41E876315E}">
      <dgm:prSet/>
      <dgm:spPr/>
      <dgm:t>
        <a:bodyPr/>
        <a:lstStyle/>
        <a:p>
          <a:r>
            <a:rPr lang="en-GB"/>
            <a:t>Social media refers to a range of online platforms and technologies that facilitate communication, interaction, and content sharing among users Aichner, T. et al. (2021).</a:t>
          </a:r>
          <a:endParaRPr lang="en-US"/>
        </a:p>
      </dgm:t>
    </dgm:pt>
    <dgm:pt modelId="{59DE8582-E7EE-4D1E-B1B0-00729FED2BF8}" type="parTrans" cxnId="{FE446DFB-01E8-41D8-8715-C8FE392F2808}">
      <dgm:prSet/>
      <dgm:spPr/>
      <dgm:t>
        <a:bodyPr/>
        <a:lstStyle/>
        <a:p>
          <a:endParaRPr lang="en-US"/>
        </a:p>
      </dgm:t>
    </dgm:pt>
    <dgm:pt modelId="{C55858D6-7A99-4422-94F3-6F6EDEF02977}" type="sibTrans" cxnId="{FE446DFB-01E8-41D8-8715-C8FE392F2808}">
      <dgm:prSet/>
      <dgm:spPr/>
      <dgm:t>
        <a:bodyPr/>
        <a:lstStyle/>
        <a:p>
          <a:endParaRPr lang="en-US"/>
        </a:p>
      </dgm:t>
    </dgm:pt>
    <dgm:pt modelId="{13ECDC2F-08AF-46CB-87C3-EDB29C727200}">
      <dgm:prSet/>
      <dgm:spPr/>
      <dgm:t>
        <a:bodyPr/>
        <a:lstStyle/>
        <a:p>
          <a:r>
            <a:rPr lang="en-GB"/>
            <a:t>In marketing, social media forms part of firms’ strategic portfolios, involving various strategies such as social commerce, content creation, monitoring, and customer relationship management </a:t>
          </a:r>
          <a:r>
            <a:rPr lang="it-IT"/>
            <a:t>Li, F., Larimo, J. and Leonidou, L.C. (2021).</a:t>
          </a:r>
          <a:endParaRPr lang="en-US"/>
        </a:p>
      </dgm:t>
    </dgm:pt>
    <dgm:pt modelId="{32BECB94-8C92-4FC6-BEFE-3115B888E60C}" type="parTrans" cxnId="{14191699-2A71-4C0B-8FDF-C0626C02BC7F}">
      <dgm:prSet/>
      <dgm:spPr/>
      <dgm:t>
        <a:bodyPr/>
        <a:lstStyle/>
        <a:p>
          <a:endParaRPr lang="en-US"/>
        </a:p>
      </dgm:t>
    </dgm:pt>
    <dgm:pt modelId="{9D84BF61-D7B9-46B3-881B-CEF057E5EB39}" type="sibTrans" cxnId="{14191699-2A71-4C0B-8FDF-C0626C02BC7F}">
      <dgm:prSet/>
      <dgm:spPr/>
      <dgm:t>
        <a:bodyPr/>
        <a:lstStyle/>
        <a:p>
          <a:endParaRPr lang="en-US"/>
        </a:p>
      </dgm:t>
    </dgm:pt>
    <dgm:pt modelId="{8DF31CDA-D088-4BB1-9106-6C6461CEC047}" type="pres">
      <dgm:prSet presAssocID="{B7378D7A-497C-479B-8455-4CA1065C7A8C}" presName="Name0" presStyleCnt="0">
        <dgm:presLayoutVars>
          <dgm:dir/>
          <dgm:animLvl val="lvl"/>
          <dgm:resizeHandles val="exact"/>
        </dgm:presLayoutVars>
      </dgm:prSet>
      <dgm:spPr/>
    </dgm:pt>
    <dgm:pt modelId="{3323F447-EE5F-4A04-9D28-F663CCF0D52C}" type="pres">
      <dgm:prSet presAssocID="{13ECDC2F-08AF-46CB-87C3-EDB29C727200}" presName="boxAndChildren" presStyleCnt="0"/>
      <dgm:spPr/>
    </dgm:pt>
    <dgm:pt modelId="{B5ECD06E-2222-42B3-B3BE-C11280147983}" type="pres">
      <dgm:prSet presAssocID="{13ECDC2F-08AF-46CB-87C3-EDB29C727200}" presName="parentTextBox" presStyleLbl="node1" presStyleIdx="0" presStyleCnt="2"/>
      <dgm:spPr/>
    </dgm:pt>
    <dgm:pt modelId="{13558CFA-97FB-4183-9E75-92A19B011F47}" type="pres">
      <dgm:prSet presAssocID="{C55858D6-7A99-4422-94F3-6F6EDEF02977}" presName="sp" presStyleCnt="0"/>
      <dgm:spPr/>
    </dgm:pt>
    <dgm:pt modelId="{3871D07F-D62D-4483-BC2A-F4F9020708D0}" type="pres">
      <dgm:prSet presAssocID="{DCA18CCD-594D-4169-AF47-FA41E876315E}" presName="arrowAndChildren" presStyleCnt="0"/>
      <dgm:spPr/>
    </dgm:pt>
    <dgm:pt modelId="{16B9AECF-8ECE-4E4D-A6B3-701577A0D93E}" type="pres">
      <dgm:prSet presAssocID="{DCA18CCD-594D-4169-AF47-FA41E876315E}" presName="parentTextArrow" presStyleLbl="node1" presStyleIdx="1" presStyleCnt="2"/>
      <dgm:spPr/>
    </dgm:pt>
  </dgm:ptLst>
  <dgm:cxnLst>
    <dgm:cxn modelId="{9D7ADE07-0478-494E-ACEA-DDCDBE87E78E}" type="presOf" srcId="{13ECDC2F-08AF-46CB-87C3-EDB29C727200}" destId="{B5ECD06E-2222-42B3-B3BE-C11280147983}" srcOrd="0" destOrd="0" presId="urn:microsoft.com/office/officeart/2005/8/layout/process4"/>
    <dgm:cxn modelId="{9F0A2D92-E82F-4A06-9682-F32748F4D7C3}" type="presOf" srcId="{B7378D7A-497C-479B-8455-4CA1065C7A8C}" destId="{8DF31CDA-D088-4BB1-9106-6C6461CEC047}" srcOrd="0" destOrd="0" presId="urn:microsoft.com/office/officeart/2005/8/layout/process4"/>
    <dgm:cxn modelId="{14191699-2A71-4C0B-8FDF-C0626C02BC7F}" srcId="{B7378D7A-497C-479B-8455-4CA1065C7A8C}" destId="{13ECDC2F-08AF-46CB-87C3-EDB29C727200}" srcOrd="1" destOrd="0" parTransId="{32BECB94-8C92-4FC6-BEFE-3115B888E60C}" sibTransId="{9D84BF61-D7B9-46B3-881B-CEF057E5EB39}"/>
    <dgm:cxn modelId="{CB51C0C8-69E0-4091-8F2D-A5B692213E8C}" type="presOf" srcId="{DCA18CCD-594D-4169-AF47-FA41E876315E}" destId="{16B9AECF-8ECE-4E4D-A6B3-701577A0D93E}" srcOrd="0" destOrd="0" presId="urn:microsoft.com/office/officeart/2005/8/layout/process4"/>
    <dgm:cxn modelId="{FE446DFB-01E8-41D8-8715-C8FE392F2808}" srcId="{B7378D7A-497C-479B-8455-4CA1065C7A8C}" destId="{DCA18CCD-594D-4169-AF47-FA41E876315E}" srcOrd="0" destOrd="0" parTransId="{59DE8582-E7EE-4D1E-B1B0-00729FED2BF8}" sibTransId="{C55858D6-7A99-4422-94F3-6F6EDEF02977}"/>
    <dgm:cxn modelId="{4EF6C1FA-F5F6-4269-8A3B-4B9CC4354B09}" type="presParOf" srcId="{8DF31CDA-D088-4BB1-9106-6C6461CEC047}" destId="{3323F447-EE5F-4A04-9D28-F663CCF0D52C}" srcOrd="0" destOrd="0" presId="urn:microsoft.com/office/officeart/2005/8/layout/process4"/>
    <dgm:cxn modelId="{F235A734-ED95-4528-BE22-3704CAFD0895}" type="presParOf" srcId="{3323F447-EE5F-4A04-9D28-F663CCF0D52C}" destId="{B5ECD06E-2222-42B3-B3BE-C11280147983}" srcOrd="0" destOrd="0" presId="urn:microsoft.com/office/officeart/2005/8/layout/process4"/>
    <dgm:cxn modelId="{CD00204D-CDB8-4AE8-8C7B-67E3160A274B}" type="presParOf" srcId="{8DF31CDA-D088-4BB1-9106-6C6461CEC047}" destId="{13558CFA-97FB-4183-9E75-92A19B011F47}" srcOrd="1" destOrd="0" presId="urn:microsoft.com/office/officeart/2005/8/layout/process4"/>
    <dgm:cxn modelId="{0784BC38-99FE-410B-8BA3-2279D3C404C7}" type="presParOf" srcId="{8DF31CDA-D088-4BB1-9106-6C6461CEC047}" destId="{3871D07F-D62D-4483-BC2A-F4F9020708D0}" srcOrd="2" destOrd="0" presId="urn:microsoft.com/office/officeart/2005/8/layout/process4"/>
    <dgm:cxn modelId="{76103897-C5F1-4D21-A22C-1A62B9D7181F}" type="presParOf" srcId="{3871D07F-D62D-4483-BC2A-F4F9020708D0}" destId="{16B9AECF-8ECE-4E4D-A6B3-701577A0D93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CD06E-2222-42B3-B3BE-C11280147983}">
      <dsp:nvSpPr>
        <dsp:cNvPr id="0" name=""/>
        <dsp:cNvSpPr/>
      </dsp:nvSpPr>
      <dsp:spPr>
        <a:xfrm>
          <a:off x="0" y="2973293"/>
          <a:ext cx="6479357" cy="19508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In marketing, social media forms part of firms’ strategic portfolios, involving various strategies such as social commerce, content creation, monitoring, and customer relationship management </a:t>
          </a:r>
          <a:r>
            <a:rPr lang="it-IT" sz="2100" kern="1200"/>
            <a:t>Li, F., Larimo, J. and Leonidou, L.C. (2021).</a:t>
          </a:r>
          <a:endParaRPr lang="en-US" sz="2100" kern="1200"/>
        </a:p>
      </dsp:txBody>
      <dsp:txXfrm>
        <a:off x="0" y="2973293"/>
        <a:ext cx="6479357" cy="1950802"/>
      </dsp:txXfrm>
    </dsp:sp>
    <dsp:sp modelId="{16B9AECF-8ECE-4E4D-A6B3-701577A0D93E}">
      <dsp:nvSpPr>
        <dsp:cNvPr id="0" name=""/>
        <dsp:cNvSpPr/>
      </dsp:nvSpPr>
      <dsp:spPr>
        <a:xfrm rot="10800000">
          <a:off x="0" y="2221"/>
          <a:ext cx="6479357" cy="3000334"/>
        </a:xfrm>
        <a:prstGeom prst="upArrowCallou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Social media refers to a range of online platforms and technologies that facilitate communication, interaction, and content sharing among users Aichner, T. et al. (2021).</a:t>
          </a:r>
          <a:endParaRPr lang="en-US" sz="2100" kern="1200"/>
        </a:p>
      </dsp:txBody>
      <dsp:txXfrm rot="10800000">
        <a:off x="0" y="2221"/>
        <a:ext cx="6479357" cy="19495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EA79E-73EB-4712-8769-8D2D83E2FB3C}"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07A053-7218-4247-A967-DE4FE7DA34BB}" type="slidenum">
              <a:rPr lang="en-GB" smtClean="0"/>
              <a:t>‹#›</a:t>
            </a:fld>
            <a:endParaRPr lang="en-GB"/>
          </a:p>
        </p:txBody>
      </p:sp>
    </p:spTree>
    <p:extLst>
      <p:ext uri="{BB962C8B-B14F-4D97-AF65-F5344CB8AC3E}">
        <p14:creationId xmlns:p14="http://schemas.microsoft.com/office/powerpoint/2010/main" val="767663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07A053-7218-4247-A967-DE4FE7DA34BB}" type="slidenum">
              <a:rPr lang="en-GB" smtClean="0"/>
              <a:t>12</a:t>
            </a:fld>
            <a:endParaRPr lang="en-GB"/>
          </a:p>
        </p:txBody>
      </p:sp>
    </p:spTree>
    <p:extLst>
      <p:ext uri="{BB962C8B-B14F-4D97-AF65-F5344CB8AC3E}">
        <p14:creationId xmlns:p14="http://schemas.microsoft.com/office/powerpoint/2010/main" val="3672132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11/30/2025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151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11/30/2025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05785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11/30/2025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6860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11/30/2025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941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11/30/2025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49489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11/30/2025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09583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11/30/2025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0580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11/30/2025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7993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11/30/2025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528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11/30/2025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1747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11/30/2025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374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11/30/2025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684783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ik.com/free-photos-vectors/digital-media-creation"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07/s11747-020-00733-3" TargetMode="External"/><Relationship Id="rId7" Type="http://schemas.openxmlformats.org/officeDocument/2006/relationships/hyperlink" Target="https://librarysearch.uwtsd.ac.uk/permalink/44WHELF_UWTSD/neci73/cdi_proquest_reports_3082840937" TargetMode="External"/><Relationship Id="rId2" Type="http://schemas.openxmlformats.org/officeDocument/2006/relationships/hyperlink" Target="https://doi.org/10.1089/cyber.2020.0134" TargetMode="External"/><Relationship Id="rId1" Type="http://schemas.openxmlformats.org/officeDocument/2006/relationships/slideLayout" Target="../slideLayouts/slideLayout2.xml"/><Relationship Id="rId6" Type="http://schemas.openxmlformats.org/officeDocument/2006/relationships/hyperlink" Target="https://librarysearch.uwtsd.ac.uk/permalink/44WHELF_UWTSD/neci73/cdi_proquest_reports_3159981521" TargetMode="External"/><Relationship Id="rId5" Type="http://schemas.openxmlformats.org/officeDocument/2006/relationships/hyperlink" Target="https://doi.org/10.4135/9781529757170" TargetMode="External"/><Relationship Id="rId4" Type="http://schemas.openxmlformats.org/officeDocument/2006/relationships/hyperlink" Target="https://doi.org/10.1504/IJBIS.2024.14219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orporate.marksandspencer.com/newsroom/blog/how-were-turbocharging-online-growth-seven-key-changes-mscom-over-past-year" TargetMode="External"/><Relationship Id="rId2" Type="http://schemas.openxmlformats.org/officeDocument/2006/relationships/hyperlink" Target="https://corporate.marksandspencer.com/newsroom/blog/how-social-media-and-good-old-fashioned-customer-engagement-attracted-hollywood" TargetMode="External"/><Relationship Id="rId1" Type="http://schemas.openxmlformats.org/officeDocument/2006/relationships/slideLayout" Target="../slideLayouts/slideLayout2.xml"/><Relationship Id="rId6" Type="http://schemas.openxmlformats.org/officeDocument/2006/relationships/hyperlink" Target="https://www.marksandspencer.com/food/l/as-seen-on-socialhttps:/yougov.co.uk/consumer/articles/31110-relaunched-ms-loyalty-scheme-sparks-customer-satis" TargetMode="External"/><Relationship Id="rId5" Type="http://schemas.openxmlformats.org/officeDocument/2006/relationships/hyperlink" Target="https://corporate.marksandspencer.com/newsroom/blog/our-secret-weapon-clothing-home-our-ms-insiders" TargetMode="External"/><Relationship Id="rId4" Type="http://schemas.openxmlformats.org/officeDocument/2006/relationships/hyperlink" Target="https://corporate.marksandspencer.com/newsroom/blog/my-role-digital-transformation-mobile-pay-g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ribbles on a notebook">
            <a:extLst>
              <a:ext uri="{FF2B5EF4-FFF2-40B4-BE49-F238E27FC236}">
                <a16:creationId xmlns:a16="http://schemas.microsoft.com/office/drawing/2014/main" id="{AB7F1762-C4E2-B9A1-905F-595CCD666F22}"/>
              </a:ext>
            </a:extLst>
          </p:cNvPr>
          <p:cNvPicPr>
            <a:picLocks noChangeAspect="1"/>
          </p:cNvPicPr>
          <p:nvPr/>
        </p:nvPicPr>
        <p:blipFill>
          <a:blip r:embed="rId2"/>
          <a:srcRect t="7091" b="1079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4F2E7-1100-41EF-CD85-FAFB806E3282}"/>
              </a:ext>
            </a:extLst>
          </p:cNvPr>
          <p:cNvSpPr>
            <a:spLocks noGrp="1"/>
          </p:cNvSpPr>
          <p:nvPr>
            <p:ph type="ctrTitle"/>
          </p:nvPr>
        </p:nvSpPr>
        <p:spPr>
          <a:xfrm>
            <a:off x="1338943" y="-2"/>
            <a:ext cx="10192066" cy="6336794"/>
          </a:xfrm>
        </p:spPr>
        <p:txBody>
          <a:bodyPr anchor="t">
            <a:normAutofit/>
          </a:bodyPr>
          <a:lstStyle/>
          <a:p>
            <a:pPr algn="ctr"/>
            <a:r>
              <a:rPr lang="en-GB" sz="6000" dirty="0">
                <a:solidFill>
                  <a:srgbClr val="FFFFFF"/>
                </a:solidFill>
                <a:latin typeface="Aharoni" panose="02010803020104030203" pitchFamily="2" charset="-79"/>
                <a:cs typeface="Aharoni" panose="02010803020104030203" pitchFamily="2" charset="-79"/>
              </a:rPr>
              <a:t>Digital &amp; Social Media</a:t>
            </a:r>
          </a:p>
        </p:txBody>
      </p:sp>
      <p:sp>
        <p:nvSpPr>
          <p:cNvPr id="3" name="Subtitle 2">
            <a:extLst>
              <a:ext uri="{FF2B5EF4-FFF2-40B4-BE49-F238E27FC236}">
                <a16:creationId xmlns:a16="http://schemas.microsoft.com/office/drawing/2014/main" id="{C2B0F5E7-D941-CC3C-407F-46969A3BF5BD}"/>
              </a:ext>
            </a:extLst>
          </p:cNvPr>
          <p:cNvSpPr>
            <a:spLocks noGrp="1"/>
          </p:cNvSpPr>
          <p:nvPr>
            <p:ph type="subTitle" idx="1"/>
          </p:nvPr>
        </p:nvSpPr>
        <p:spPr>
          <a:xfrm>
            <a:off x="660991" y="905256"/>
            <a:ext cx="10870018" cy="4636007"/>
          </a:xfrm>
        </p:spPr>
        <p:txBody>
          <a:bodyPr anchor="t">
            <a:normAutofit/>
          </a:bodyPr>
          <a:lstStyle/>
          <a:p>
            <a:pPr algn="ctr"/>
            <a:r>
              <a:rPr lang="en-GB" sz="3200" dirty="0" err="1">
                <a:solidFill>
                  <a:srgbClr val="FFFFFF"/>
                </a:solidFill>
                <a:latin typeface="Aharoni" panose="02010803020104030203" pitchFamily="2" charset="-79"/>
                <a:cs typeface="Aharoni" panose="02010803020104030203" pitchFamily="2" charset="-79"/>
              </a:rPr>
              <a:t>m&amp;s</a:t>
            </a:r>
            <a:endParaRPr lang="en-GB" sz="3200" dirty="0">
              <a:latin typeface="Aharoni" panose="02010803020104030203" pitchFamily="2" charset="-79"/>
              <a:cs typeface="Aharoni" panose="02010803020104030203" pitchFamily="2" charset="-79"/>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31236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65B7F-C85C-ABA5-F5F6-037D451D3305}"/>
              </a:ext>
            </a:extLst>
          </p:cNvPr>
          <p:cNvSpPr>
            <a:spLocks noGrp="1"/>
          </p:cNvSpPr>
          <p:nvPr>
            <p:ph type="title"/>
          </p:nvPr>
        </p:nvSpPr>
        <p:spPr>
          <a:xfrm>
            <a:off x="640080" y="1371600"/>
            <a:ext cx="3677920" cy="3919267"/>
          </a:xfrm>
        </p:spPr>
        <p:txBody>
          <a:bodyPr anchor="t">
            <a:normAutofit/>
          </a:bodyPr>
          <a:lstStyle/>
          <a:p>
            <a:r>
              <a:rPr lang="en-GB" dirty="0"/>
              <a:t>What is Social Media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9F2450C-A56F-ACBA-D70D-7300623C7324}"/>
              </a:ext>
            </a:extLst>
          </p:cNvPr>
          <p:cNvGraphicFramePr>
            <a:graphicFrameLocks noGrp="1"/>
          </p:cNvGraphicFramePr>
          <p:nvPr>
            <p:ph idx="1"/>
            <p:extLst>
              <p:ext uri="{D42A27DB-BD31-4B8C-83A1-F6EECF244321}">
                <p14:modId xmlns:p14="http://schemas.microsoft.com/office/powerpoint/2010/main" val="620822146"/>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323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BFC3-E5C8-2590-B8D3-4585083C997A}"/>
              </a:ext>
            </a:extLst>
          </p:cNvPr>
          <p:cNvSpPr>
            <a:spLocks noGrp="1"/>
          </p:cNvSpPr>
          <p:nvPr>
            <p:ph type="title"/>
          </p:nvPr>
        </p:nvSpPr>
        <p:spPr>
          <a:xfrm>
            <a:off x="640079" y="2712377"/>
            <a:ext cx="10890929" cy="996593"/>
          </a:xfrm>
        </p:spPr>
        <p:txBody>
          <a:bodyPr/>
          <a:lstStyle/>
          <a:p>
            <a:pPr algn="ctr"/>
            <a:r>
              <a:rPr lang="en-GB" dirty="0"/>
              <a:t>What is Digital Media</a:t>
            </a:r>
          </a:p>
        </p:txBody>
      </p:sp>
      <p:sp>
        <p:nvSpPr>
          <p:cNvPr id="3" name="Content Placeholder 2">
            <a:extLst>
              <a:ext uri="{FF2B5EF4-FFF2-40B4-BE49-F238E27FC236}">
                <a16:creationId xmlns:a16="http://schemas.microsoft.com/office/drawing/2014/main" id="{5C5FF87E-1F6A-9D57-5C28-48A04EAF632E}"/>
              </a:ext>
            </a:extLst>
          </p:cNvPr>
          <p:cNvSpPr>
            <a:spLocks noGrp="1"/>
          </p:cNvSpPr>
          <p:nvPr>
            <p:ph idx="1"/>
          </p:nvPr>
        </p:nvSpPr>
        <p:spPr>
          <a:xfrm>
            <a:off x="640079" y="3349488"/>
            <a:ext cx="11167607" cy="3508512"/>
          </a:xfrm>
        </p:spPr>
        <p:txBody>
          <a:bodyPr>
            <a:normAutofit lnSpcReduction="10000"/>
          </a:bodyPr>
          <a:lstStyle/>
          <a:p>
            <a:pPr marL="0" indent="0">
              <a:buNone/>
            </a:pPr>
            <a:r>
              <a:rPr kumimoji="0" lang="en-GB" sz="2000" b="0" i="0" u="none" strike="noStrike" kern="1200" cap="none" spc="0" normalizeH="0" baseline="0" noProof="0" dirty="0">
                <a:ln>
                  <a:noFill/>
                </a:ln>
                <a:solidFill>
                  <a:prstClr val="black">
                    <a:lumMod val="75000"/>
                    <a:lumOff val="25000"/>
                  </a:prstClr>
                </a:solidFill>
                <a:effectLst/>
                <a:uLnTx/>
                <a:uFillTx/>
                <a:latin typeface="Arial Black" panose="020B0A04020102020204" pitchFamily="34" charset="0"/>
              </a:rPr>
              <a:t>Digital media refers to the practices, technologies, and content involved in the creation, distribution, and consumption of media in a digital environment. Flew, T., Holt, J. and Thomas, J. (2023).</a:t>
            </a:r>
          </a:p>
          <a:p>
            <a:pPr marL="0" indent="0">
              <a:buNone/>
            </a:pPr>
            <a:endParaRPr kumimoji="0" lang="en-GB" sz="2000" b="0" i="0" u="none" strike="noStrike" kern="1200" cap="none" spc="0" normalizeH="0" baseline="0" noProof="0" dirty="0">
              <a:ln>
                <a:noFill/>
              </a:ln>
              <a:solidFill>
                <a:prstClr val="black">
                  <a:lumMod val="75000"/>
                  <a:lumOff val="25000"/>
                </a:prstClr>
              </a:solidFill>
              <a:effectLst/>
              <a:uLnTx/>
              <a:uFillTx/>
              <a:latin typeface="Arial Black" panose="020B0A04020102020204" pitchFamily="34" charset="0"/>
            </a:endParaRPr>
          </a:p>
          <a:p>
            <a:pPr marL="0" indent="0">
              <a:buNone/>
            </a:pPr>
            <a:r>
              <a:rPr kumimoji="0" lang="en-GB" sz="2000" b="0" i="0" u="none" strike="noStrike" kern="1200" cap="none" spc="0" normalizeH="0" baseline="0" noProof="0" dirty="0">
                <a:ln>
                  <a:noFill/>
                </a:ln>
                <a:solidFill>
                  <a:prstClr val="black">
                    <a:lumMod val="75000"/>
                    <a:lumOff val="25000"/>
                  </a:prstClr>
                </a:solidFill>
                <a:effectLst/>
                <a:uLnTx/>
                <a:uFillTx/>
                <a:latin typeface="Arial Black" panose="020B0A04020102020204" pitchFamily="34" charset="0"/>
              </a:rPr>
              <a:t>Digital Media Customer Relationship Management encompasses the strategic use of digital and social media tools to manage customer relationships, improve service quality, and enhance marketing communication effectiveness, with applications varying across industries and contexts Almomani, H.M. et al., 2024).</a:t>
            </a:r>
          </a:p>
        </p:txBody>
      </p:sp>
      <p:pic>
        <p:nvPicPr>
          <p:cNvPr id="6" name="Picture 5" descr="Hands holding a tablet with icons">
            <a:extLst>
              <a:ext uri="{FF2B5EF4-FFF2-40B4-BE49-F238E27FC236}">
                <a16:creationId xmlns:a16="http://schemas.microsoft.com/office/drawing/2014/main" id="{CC4A0BB1-5AF3-B036-C5BD-DB962D14245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436652"/>
            <a:ext cx="12192000" cy="3289182"/>
          </a:xfrm>
          <a:prstGeom prst="rect">
            <a:avLst/>
          </a:prstGeom>
        </p:spPr>
      </p:pic>
    </p:spTree>
    <p:extLst>
      <p:ext uri="{BB962C8B-B14F-4D97-AF65-F5344CB8AC3E}">
        <p14:creationId xmlns:p14="http://schemas.microsoft.com/office/powerpoint/2010/main" val="1008136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909A-DE75-2F2A-EC66-3037EDF6DA88}"/>
              </a:ext>
            </a:extLst>
          </p:cNvPr>
          <p:cNvSpPr>
            <a:spLocks noGrp="1"/>
          </p:cNvSpPr>
          <p:nvPr>
            <p:ph type="title"/>
          </p:nvPr>
        </p:nvSpPr>
        <p:spPr>
          <a:xfrm>
            <a:off x="640079" y="0"/>
            <a:ext cx="10890929" cy="1123123"/>
          </a:xfrm>
        </p:spPr>
        <p:txBody>
          <a:bodyPr/>
          <a:lstStyle/>
          <a:p>
            <a:pPr algn="ctr"/>
            <a:r>
              <a:rPr lang="en-GB" dirty="0"/>
              <a:t>M&amp;S Social Media Platform</a:t>
            </a:r>
          </a:p>
        </p:txBody>
      </p:sp>
      <p:sp>
        <p:nvSpPr>
          <p:cNvPr id="3" name="Content Placeholder 2">
            <a:extLst>
              <a:ext uri="{FF2B5EF4-FFF2-40B4-BE49-F238E27FC236}">
                <a16:creationId xmlns:a16="http://schemas.microsoft.com/office/drawing/2014/main" id="{C196A2C2-C8AD-F12A-BCFE-4AC48004DF07}"/>
              </a:ext>
            </a:extLst>
          </p:cNvPr>
          <p:cNvSpPr>
            <a:spLocks noGrp="1"/>
          </p:cNvSpPr>
          <p:nvPr>
            <p:ph idx="1"/>
          </p:nvPr>
        </p:nvSpPr>
        <p:spPr>
          <a:xfrm>
            <a:off x="1" y="1123122"/>
            <a:ext cx="12191999" cy="5734877"/>
          </a:xfrm>
        </p:spPr>
        <p:txBody>
          <a:bodyPr>
            <a:normAutofit/>
          </a:bodyPr>
          <a:lstStyle/>
          <a:p>
            <a:r>
              <a:rPr lang="en-GB" dirty="0"/>
              <a:t>M&amp;S uses various social media platforms for marketing campaigns, to engage with customers through content, and to respond to inquiries.</a:t>
            </a:r>
          </a:p>
          <a:p>
            <a:r>
              <a:rPr lang="en-GB" dirty="0"/>
              <a:t>TikTok </a:t>
            </a:r>
          </a:p>
          <a:p>
            <a:r>
              <a:rPr lang="en-GB" dirty="0"/>
              <a:t>Instagram M&amp;S </a:t>
            </a:r>
          </a:p>
          <a:p>
            <a:r>
              <a:rPr lang="en-GB" dirty="0"/>
              <a:t>Facebook M&amp;S </a:t>
            </a:r>
          </a:p>
          <a:p>
            <a:r>
              <a:rPr lang="en-GB" dirty="0"/>
              <a:t>Yammer</a:t>
            </a:r>
          </a:p>
          <a:p>
            <a:r>
              <a:rPr lang="en-GB" dirty="0"/>
              <a:t>Express and Star (2023) Marks &amp; Spencer's apology after posting an outtake from its Christmas advert that showed hats in the colours of the Palestinian flag burning in a fire has divided opinion on social media.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5399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A658-43AC-F209-9EDA-FE4E174C7CC3}"/>
              </a:ext>
            </a:extLst>
          </p:cNvPr>
          <p:cNvSpPr>
            <a:spLocks noGrp="1"/>
          </p:cNvSpPr>
          <p:nvPr>
            <p:ph type="title"/>
          </p:nvPr>
        </p:nvSpPr>
        <p:spPr>
          <a:xfrm>
            <a:off x="640079" y="1"/>
            <a:ext cx="10890929" cy="1033670"/>
          </a:xfrm>
        </p:spPr>
        <p:txBody>
          <a:bodyPr/>
          <a:lstStyle/>
          <a:p>
            <a:pPr algn="ctr"/>
            <a:r>
              <a:rPr lang="en-GB" dirty="0"/>
              <a:t>Benefits of Social Media M&amp;S</a:t>
            </a:r>
          </a:p>
        </p:txBody>
      </p:sp>
      <p:sp>
        <p:nvSpPr>
          <p:cNvPr id="3" name="Content Placeholder 2">
            <a:extLst>
              <a:ext uri="{FF2B5EF4-FFF2-40B4-BE49-F238E27FC236}">
                <a16:creationId xmlns:a16="http://schemas.microsoft.com/office/drawing/2014/main" id="{F1A7DA49-1021-7846-2B76-1026827F125C}"/>
              </a:ext>
            </a:extLst>
          </p:cNvPr>
          <p:cNvSpPr>
            <a:spLocks noGrp="1"/>
          </p:cNvSpPr>
          <p:nvPr>
            <p:ph idx="1"/>
          </p:nvPr>
        </p:nvSpPr>
        <p:spPr>
          <a:xfrm>
            <a:off x="640080" y="1033671"/>
            <a:ext cx="10890928" cy="5165961"/>
          </a:xfrm>
        </p:spPr>
        <p:txBody>
          <a:bodyPr/>
          <a:lstStyle/>
          <a:p>
            <a:r>
              <a:rPr lang="en-GB" sz="2400" dirty="0">
                <a:latin typeface="Arial Black" panose="020B0A04020102020204" pitchFamily="34" charset="0"/>
              </a:rPr>
              <a:t>Increased Brand Awareness</a:t>
            </a:r>
          </a:p>
          <a:p>
            <a:r>
              <a:rPr lang="en-GB" sz="2400" dirty="0">
                <a:latin typeface="Arial Black" panose="020B0A04020102020204" pitchFamily="34" charset="0"/>
              </a:rPr>
              <a:t>Increased Customer Engagement and Trust</a:t>
            </a:r>
          </a:p>
          <a:p>
            <a:r>
              <a:rPr lang="en-GB" sz="2400" dirty="0">
                <a:latin typeface="Arial Black" panose="020B0A04020102020204" pitchFamily="34" charset="0"/>
              </a:rPr>
              <a:t>New Customer Acquisition</a:t>
            </a:r>
          </a:p>
          <a:p>
            <a:r>
              <a:rPr lang="en-GB" sz="2400" dirty="0">
                <a:latin typeface="Arial Black" panose="020B0A04020102020204" pitchFamily="34" charset="0"/>
              </a:rPr>
              <a:t>Valuable Customer Insights and Product Innovation</a:t>
            </a:r>
          </a:p>
          <a:p>
            <a:r>
              <a:rPr lang="en-GB" sz="2400" dirty="0">
                <a:latin typeface="Arial Black" panose="020B0A04020102020204" pitchFamily="34" charset="0"/>
              </a:rPr>
              <a:t>Higher engagement rates on social Media platforms</a:t>
            </a:r>
          </a:p>
          <a:p>
            <a:endParaRPr lang="en-GB" dirty="0"/>
          </a:p>
        </p:txBody>
      </p:sp>
    </p:spTree>
    <p:extLst>
      <p:ext uri="{BB962C8B-B14F-4D97-AF65-F5344CB8AC3E}">
        <p14:creationId xmlns:p14="http://schemas.microsoft.com/office/powerpoint/2010/main" val="2279926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EA57-3FA8-C6FB-65FF-B9140342AFE7}"/>
              </a:ext>
            </a:extLst>
          </p:cNvPr>
          <p:cNvSpPr>
            <a:spLocks noGrp="1"/>
          </p:cNvSpPr>
          <p:nvPr>
            <p:ph type="title"/>
          </p:nvPr>
        </p:nvSpPr>
        <p:spPr>
          <a:xfrm>
            <a:off x="640079" y="0"/>
            <a:ext cx="10890929" cy="1043609"/>
          </a:xfrm>
        </p:spPr>
        <p:txBody>
          <a:bodyPr/>
          <a:lstStyle/>
          <a:p>
            <a:pPr algn="ctr"/>
            <a:r>
              <a:rPr lang="en-GB" dirty="0"/>
              <a:t>M&amp;S Customer Relationship</a:t>
            </a:r>
          </a:p>
        </p:txBody>
      </p:sp>
      <p:sp>
        <p:nvSpPr>
          <p:cNvPr id="3" name="Content Placeholder 2">
            <a:extLst>
              <a:ext uri="{FF2B5EF4-FFF2-40B4-BE49-F238E27FC236}">
                <a16:creationId xmlns:a16="http://schemas.microsoft.com/office/drawing/2014/main" id="{0B068868-ADF2-D4E4-9088-950B438023C9}"/>
              </a:ext>
            </a:extLst>
          </p:cNvPr>
          <p:cNvSpPr>
            <a:spLocks noGrp="1"/>
          </p:cNvSpPr>
          <p:nvPr>
            <p:ph idx="1"/>
          </p:nvPr>
        </p:nvSpPr>
        <p:spPr>
          <a:xfrm>
            <a:off x="0" y="944218"/>
            <a:ext cx="12192000" cy="6072808"/>
          </a:xfrm>
        </p:spPr>
        <p:txBody>
          <a:bodyPr>
            <a:normAutofit lnSpcReduction="10000"/>
          </a:bodyPr>
          <a:lstStyle/>
          <a:p>
            <a:r>
              <a:rPr lang="en-GB" sz="2400" dirty="0">
                <a:latin typeface="Arial Black" panose="020B0A04020102020204" pitchFamily="34" charset="0"/>
              </a:rPr>
              <a:t>Sparks loyalty program (via the M&amp;S app and website) Sheppard, E. (2023)</a:t>
            </a:r>
          </a:p>
          <a:p>
            <a:r>
              <a:rPr lang="en-GB" sz="2400" dirty="0">
                <a:latin typeface="Arial Black" panose="020B0A04020102020204" pitchFamily="34" charset="0"/>
              </a:rPr>
              <a:t>Email Marketing</a:t>
            </a:r>
          </a:p>
          <a:p>
            <a:r>
              <a:rPr lang="en-GB" sz="2400" dirty="0">
                <a:latin typeface="Arial Black" panose="020B0A04020102020204" pitchFamily="34" charset="0"/>
              </a:rPr>
              <a:t>M&amp;S Website (</a:t>
            </a:r>
            <a:r>
              <a:rPr lang="en-GB" sz="2400" dirty="0" err="1">
                <a:latin typeface="Arial Black" panose="020B0A04020102020204" pitchFamily="34" charset="0"/>
              </a:rPr>
              <a:t>M&amp;S.Com</a:t>
            </a:r>
            <a:r>
              <a:rPr lang="en-GB" sz="2400" dirty="0">
                <a:latin typeface="Arial Black" panose="020B0A04020102020204" pitchFamily="34" charset="0"/>
              </a:rPr>
              <a:t>) </a:t>
            </a:r>
          </a:p>
          <a:p>
            <a:r>
              <a:rPr lang="en-GB" sz="2400" dirty="0">
                <a:latin typeface="Arial Black" panose="020B0A04020102020204" pitchFamily="34" charset="0"/>
              </a:rPr>
              <a:t>Paid Digital Advertising</a:t>
            </a:r>
          </a:p>
          <a:p>
            <a:r>
              <a:rPr lang="en-GB" sz="2400" dirty="0">
                <a:latin typeface="Arial Black" panose="020B0A04020102020204" pitchFamily="34" charset="0"/>
              </a:rPr>
              <a:t>M&amp;S Food’s digital media strategy incorporates a variety of approaches aimed at engaging consumers and enhancing brand visibility.</a:t>
            </a:r>
          </a:p>
          <a:p>
            <a:r>
              <a:rPr lang="en-GB" sz="2400" dirty="0">
                <a:latin typeface="Arial Black" panose="020B0A04020102020204" pitchFamily="34" charset="0"/>
              </a:rPr>
              <a:t>One significant element is the collaboration with celebrity chef Tom Kerridge, which was integrated into a six-part ITV show. This partnership included M&amp;S Food idents during advertising breaks, and the recipes and products featured were shared with members of the brand’s Sparks loyalty scheme. Calnan, M. (2024)</a:t>
            </a:r>
          </a:p>
          <a:p>
            <a:endParaRPr lang="en-GB" dirty="0"/>
          </a:p>
        </p:txBody>
      </p:sp>
    </p:spTree>
    <p:extLst>
      <p:ext uri="{BB962C8B-B14F-4D97-AF65-F5344CB8AC3E}">
        <p14:creationId xmlns:p14="http://schemas.microsoft.com/office/powerpoint/2010/main" val="3678325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3E8BE-6697-148F-AEE1-7B5CAB3B7630}"/>
              </a:ext>
            </a:extLst>
          </p:cNvPr>
          <p:cNvSpPr>
            <a:spLocks noGrp="1"/>
          </p:cNvSpPr>
          <p:nvPr>
            <p:ph type="title"/>
          </p:nvPr>
        </p:nvSpPr>
        <p:spPr>
          <a:xfrm>
            <a:off x="640079" y="1"/>
            <a:ext cx="10890929" cy="1023730"/>
          </a:xfrm>
        </p:spPr>
        <p:txBody>
          <a:bodyPr/>
          <a:lstStyle/>
          <a:p>
            <a:pPr algn="ctr"/>
            <a:r>
              <a:rPr lang="en-GB" dirty="0"/>
              <a:t>M&amp;S Digital Improvements</a:t>
            </a:r>
          </a:p>
        </p:txBody>
      </p:sp>
      <p:sp>
        <p:nvSpPr>
          <p:cNvPr id="3" name="Content Placeholder 2">
            <a:extLst>
              <a:ext uri="{FF2B5EF4-FFF2-40B4-BE49-F238E27FC236}">
                <a16:creationId xmlns:a16="http://schemas.microsoft.com/office/drawing/2014/main" id="{31A77FA8-4D17-0D3B-9AFD-13A49BBF6B05}"/>
              </a:ext>
            </a:extLst>
          </p:cNvPr>
          <p:cNvSpPr>
            <a:spLocks noGrp="1"/>
          </p:cNvSpPr>
          <p:nvPr>
            <p:ph idx="1"/>
          </p:nvPr>
        </p:nvSpPr>
        <p:spPr>
          <a:xfrm>
            <a:off x="640080" y="1222513"/>
            <a:ext cx="10890928" cy="4977119"/>
          </a:xfrm>
        </p:spPr>
        <p:txBody>
          <a:bodyPr>
            <a:normAutofit/>
          </a:bodyPr>
          <a:lstStyle/>
          <a:p>
            <a:r>
              <a:rPr lang="en-GB" sz="2400" dirty="0">
                <a:latin typeface="Arial Black" panose="020B0A04020102020204" pitchFamily="34" charset="0"/>
              </a:rPr>
              <a:t>M&amp;S.com is changing. We’re concentrating on improving the online offer to give our customers more reasons to shop on our website, creating a digital-led customer experience and maximising M&amp;S’s omnichannel advantage</a:t>
            </a:r>
          </a:p>
          <a:p>
            <a:pPr marL="0" indent="0">
              <a:buNone/>
            </a:pPr>
            <a:endParaRPr lang="en-GB" dirty="0"/>
          </a:p>
          <a:p>
            <a:r>
              <a:rPr lang="en-GB" dirty="0"/>
              <a:t> </a:t>
            </a:r>
            <a:r>
              <a:rPr lang="en-GB" sz="2600" dirty="0">
                <a:latin typeface="Arial Black" panose="020B0A04020102020204" pitchFamily="34" charset="0"/>
              </a:rPr>
              <a:t>M&amp;S offers physical Sparks cards; the "digital-first" approach may risk alienating less tech-savvy, older customer segments who prefer traditional interactions.</a:t>
            </a:r>
          </a:p>
        </p:txBody>
      </p:sp>
    </p:spTree>
    <p:extLst>
      <p:ext uri="{BB962C8B-B14F-4D97-AF65-F5344CB8AC3E}">
        <p14:creationId xmlns:p14="http://schemas.microsoft.com/office/powerpoint/2010/main" val="836253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BD902-699B-C4E4-BBCF-CEC2902CC38E}"/>
              </a:ext>
            </a:extLst>
          </p:cNvPr>
          <p:cNvSpPr>
            <a:spLocks noGrp="1"/>
          </p:cNvSpPr>
          <p:nvPr>
            <p:ph type="title"/>
          </p:nvPr>
        </p:nvSpPr>
        <p:spPr>
          <a:xfrm>
            <a:off x="640079" y="1"/>
            <a:ext cx="10890929" cy="894522"/>
          </a:xfrm>
        </p:spPr>
        <p:txBody>
          <a:bodyPr/>
          <a:lstStyle/>
          <a:p>
            <a:pPr algn="ctr"/>
            <a:r>
              <a:rPr lang="en-GB" dirty="0"/>
              <a:t>Customers Experience</a:t>
            </a:r>
          </a:p>
        </p:txBody>
      </p:sp>
      <p:sp>
        <p:nvSpPr>
          <p:cNvPr id="3" name="Content Placeholder 2">
            <a:extLst>
              <a:ext uri="{FF2B5EF4-FFF2-40B4-BE49-F238E27FC236}">
                <a16:creationId xmlns:a16="http://schemas.microsoft.com/office/drawing/2014/main" id="{D9CCDE75-2799-1964-FD49-50AD6238E796}"/>
              </a:ext>
            </a:extLst>
          </p:cNvPr>
          <p:cNvSpPr>
            <a:spLocks noGrp="1"/>
          </p:cNvSpPr>
          <p:nvPr>
            <p:ph idx="1"/>
          </p:nvPr>
        </p:nvSpPr>
        <p:spPr>
          <a:xfrm>
            <a:off x="640080" y="1123121"/>
            <a:ext cx="10890928" cy="5804453"/>
          </a:xfrm>
        </p:spPr>
        <p:txBody>
          <a:bodyPr>
            <a:normAutofit lnSpcReduction="10000"/>
          </a:bodyPr>
          <a:lstStyle/>
          <a:p>
            <a:pPr marL="0" indent="0">
              <a:buNone/>
            </a:pPr>
            <a:endParaRPr lang="en-GB" dirty="0"/>
          </a:p>
          <a:p>
            <a:r>
              <a:rPr lang="en-GB" sz="2600" dirty="0">
                <a:latin typeface="Arial Black" panose="020B0A04020102020204" pitchFamily="34" charset="0"/>
              </a:rPr>
              <a:t>Mobile, Pay, Go allows customers to use mobile "Pay, Go" services.</a:t>
            </a:r>
          </a:p>
          <a:p>
            <a:r>
              <a:rPr lang="en-GB" sz="2800" dirty="0">
                <a:latin typeface="Arial Black" panose="020B0A04020102020204" pitchFamily="34" charset="0"/>
              </a:rPr>
              <a:t>M&amp;S Insiders program is a social media initiative where M&amp;S employees share product insights, style tips, and trends with customers on their own dedicated social media </a:t>
            </a:r>
            <a:r>
              <a:rPr lang="en-GB" sz="2800" dirty="0" err="1">
                <a:latin typeface="Arial Black" panose="020B0A04020102020204" pitchFamily="34" charset="0"/>
              </a:rPr>
              <a:t>accountsAs</a:t>
            </a:r>
            <a:r>
              <a:rPr lang="en-GB" sz="2800" dirty="0">
                <a:latin typeface="Arial Black" panose="020B0A04020102020204" pitchFamily="34" charset="0"/>
              </a:rPr>
              <a:t> Seen On Social | M&amp;S Food</a:t>
            </a:r>
            <a:r>
              <a:rPr lang="en-GB" dirty="0"/>
              <a:t>. </a:t>
            </a:r>
          </a:p>
          <a:p>
            <a:r>
              <a:rPr lang="en-GB" sz="2600" dirty="0">
                <a:latin typeface="Arial Black" panose="020B0A04020102020204" pitchFamily="34" charset="0"/>
              </a:rPr>
              <a:t>Digital Click &amp; Collect and Self-Service Returns</a:t>
            </a:r>
          </a:p>
          <a:p>
            <a:r>
              <a:rPr lang="en-GB" sz="2600" dirty="0">
                <a:latin typeface="Arial Black" panose="020B0A04020102020204" pitchFamily="34" charset="0"/>
              </a:rPr>
              <a:t>More Payment Options</a:t>
            </a:r>
          </a:p>
          <a:p>
            <a:r>
              <a:rPr lang="en-GB" sz="2600" dirty="0">
                <a:latin typeface="Arial Black" panose="020B0A04020102020204" pitchFamily="34" charset="0"/>
              </a:rPr>
              <a:t>Efficient Returns Process</a:t>
            </a:r>
          </a:p>
          <a:p>
            <a:endParaRPr lang="en-GB" sz="2600" dirty="0">
              <a:latin typeface="Arial Black" panose="020B0A04020102020204" pitchFamily="34" charset="0"/>
            </a:endParaRPr>
          </a:p>
          <a:p>
            <a:endParaRPr lang="en-GB" sz="2600" dirty="0">
              <a:latin typeface="Arial Black" panose="020B0A04020102020204" pitchFamily="34" charset="0"/>
            </a:endParaRPr>
          </a:p>
          <a:p>
            <a:endParaRPr lang="en-GB" sz="2600" dirty="0">
              <a:latin typeface="Arial Black" panose="020B0A04020102020204" pitchFamily="34" charset="0"/>
            </a:endParaRPr>
          </a:p>
          <a:p>
            <a:endParaRPr lang="en-GB" sz="2600" dirty="0">
              <a:latin typeface="Arial Black" panose="020B0A04020102020204" pitchFamily="34" charset="0"/>
            </a:endParaRPr>
          </a:p>
        </p:txBody>
      </p:sp>
    </p:spTree>
    <p:extLst>
      <p:ext uri="{BB962C8B-B14F-4D97-AF65-F5344CB8AC3E}">
        <p14:creationId xmlns:p14="http://schemas.microsoft.com/office/powerpoint/2010/main" val="1642983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8D990-A942-B256-58CE-778C64953613}"/>
              </a:ext>
            </a:extLst>
          </p:cNvPr>
          <p:cNvSpPr>
            <a:spLocks noGrp="1"/>
          </p:cNvSpPr>
          <p:nvPr>
            <p:ph type="title"/>
          </p:nvPr>
        </p:nvSpPr>
        <p:spPr>
          <a:xfrm>
            <a:off x="640079" y="69574"/>
            <a:ext cx="10890929" cy="874643"/>
          </a:xfrm>
        </p:spPr>
        <p:txBody>
          <a:bodyPr/>
          <a:lstStyle/>
          <a:p>
            <a:pPr algn="ctr"/>
            <a:r>
              <a:rPr lang="en-GB" dirty="0"/>
              <a:t>BRAND LOYALTY</a:t>
            </a:r>
          </a:p>
        </p:txBody>
      </p:sp>
      <p:sp>
        <p:nvSpPr>
          <p:cNvPr id="3" name="Content Placeholder 2">
            <a:extLst>
              <a:ext uri="{FF2B5EF4-FFF2-40B4-BE49-F238E27FC236}">
                <a16:creationId xmlns:a16="http://schemas.microsoft.com/office/drawing/2014/main" id="{AF039D75-46C3-DC37-DA34-860D42A24638}"/>
              </a:ext>
            </a:extLst>
          </p:cNvPr>
          <p:cNvSpPr>
            <a:spLocks noGrp="1"/>
          </p:cNvSpPr>
          <p:nvPr>
            <p:ph idx="1"/>
          </p:nvPr>
        </p:nvSpPr>
        <p:spPr>
          <a:xfrm>
            <a:off x="640080" y="1113183"/>
            <a:ext cx="10890928" cy="5675243"/>
          </a:xfrm>
        </p:spPr>
        <p:txBody>
          <a:bodyPr>
            <a:noAutofit/>
          </a:bodyPr>
          <a:lstStyle/>
          <a:p>
            <a:r>
              <a:rPr lang="en-GB" sz="2400" dirty="0">
                <a:latin typeface="Arial Black" panose="020B0A04020102020204" pitchFamily="34" charset="0"/>
              </a:rPr>
              <a:t>Grocer (2019) M&amp;S is giving away miniature plastic toy models of its most popular food    products to customers spending £20 or more.</a:t>
            </a:r>
          </a:p>
          <a:p>
            <a:r>
              <a:rPr lang="en-GB" sz="2400" dirty="0">
                <a:latin typeface="Arial Black" panose="020B0A04020102020204" pitchFamily="34" charset="0"/>
              </a:rPr>
              <a:t> Improved customer engagement through social media interaction</a:t>
            </a:r>
          </a:p>
          <a:p>
            <a:r>
              <a:rPr lang="en-GB" sz="2400" dirty="0">
                <a:latin typeface="Arial Black" panose="020B0A04020102020204" pitchFamily="34" charset="0"/>
              </a:rPr>
              <a:t> Digital Sparks card integration is strengthening the loyalty program</a:t>
            </a:r>
          </a:p>
          <a:p>
            <a:r>
              <a:rPr lang="en-GB" sz="2400" dirty="0">
                <a:latin typeface="Arial Black" panose="020B0A04020102020204" pitchFamily="34" charset="0"/>
              </a:rPr>
              <a:t> Enhanced brand perception through quality content</a:t>
            </a:r>
          </a:p>
          <a:p>
            <a:r>
              <a:rPr lang="en-GB" sz="2400" dirty="0">
                <a:latin typeface="Arial Black" panose="020B0A04020102020204" pitchFamily="34" charset="0"/>
              </a:rPr>
              <a:t> Building a younger customer base through digital channels</a:t>
            </a:r>
          </a:p>
          <a:p>
            <a:r>
              <a:rPr lang="en-GB" sz="2400" dirty="0">
                <a:latin typeface="Arial Black" panose="020B0A04020102020204" pitchFamily="34" charset="0"/>
              </a:rPr>
              <a:t> Omnichannel Integration</a:t>
            </a:r>
          </a:p>
        </p:txBody>
      </p:sp>
    </p:spTree>
    <p:extLst>
      <p:ext uri="{BB962C8B-B14F-4D97-AF65-F5344CB8AC3E}">
        <p14:creationId xmlns:p14="http://schemas.microsoft.com/office/powerpoint/2010/main" val="1068023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374F-42CE-F27B-5768-3445E40610F8}"/>
              </a:ext>
            </a:extLst>
          </p:cNvPr>
          <p:cNvSpPr>
            <a:spLocks noGrp="1"/>
          </p:cNvSpPr>
          <p:nvPr>
            <p:ph type="title"/>
          </p:nvPr>
        </p:nvSpPr>
        <p:spPr>
          <a:xfrm>
            <a:off x="640079" y="0"/>
            <a:ext cx="10890929" cy="2468881"/>
          </a:xfrm>
        </p:spPr>
        <p:txBody>
          <a:bodyPr/>
          <a:lstStyle/>
          <a:p>
            <a:pPr algn="ctr"/>
            <a:r>
              <a:rPr lang="en-GB" dirty="0"/>
              <a:t>M&amp;S Performance</a:t>
            </a:r>
          </a:p>
        </p:txBody>
      </p:sp>
      <p:sp>
        <p:nvSpPr>
          <p:cNvPr id="3" name="Content Placeholder 2">
            <a:extLst>
              <a:ext uri="{FF2B5EF4-FFF2-40B4-BE49-F238E27FC236}">
                <a16:creationId xmlns:a16="http://schemas.microsoft.com/office/drawing/2014/main" id="{FE96DF49-0251-55F1-41C8-C5C28A0F95E9}"/>
              </a:ext>
            </a:extLst>
          </p:cNvPr>
          <p:cNvSpPr>
            <a:spLocks noGrp="1"/>
          </p:cNvSpPr>
          <p:nvPr>
            <p:ph idx="1"/>
          </p:nvPr>
        </p:nvSpPr>
        <p:spPr>
          <a:xfrm>
            <a:off x="640080" y="1103243"/>
            <a:ext cx="10890928" cy="5096389"/>
          </a:xfrm>
        </p:spPr>
        <p:txBody>
          <a:bodyPr/>
          <a:lstStyle/>
          <a:p>
            <a:r>
              <a:rPr lang="en-GB" sz="2400" dirty="0">
                <a:latin typeface="Arial Black" panose="020B0A04020102020204" pitchFamily="34" charset="0"/>
              </a:rPr>
              <a:t>Direct Sales Uplift</a:t>
            </a:r>
          </a:p>
          <a:p>
            <a:r>
              <a:rPr lang="en-GB" sz="2400" dirty="0">
                <a:latin typeface="Arial Black" panose="020B0A04020102020204" pitchFamily="34" charset="0"/>
              </a:rPr>
              <a:t>Cost-Effective Marketing</a:t>
            </a:r>
          </a:p>
          <a:p>
            <a:r>
              <a:rPr lang="en-GB" sz="2400" dirty="0">
                <a:latin typeface="Arial Black" panose="020B0A04020102020204" pitchFamily="34" charset="0"/>
              </a:rPr>
              <a:t>Build Trust </a:t>
            </a:r>
          </a:p>
          <a:p>
            <a:r>
              <a:rPr lang="en-GB" sz="2400" dirty="0">
                <a:latin typeface="Arial Black" panose="020B0A04020102020204" pitchFamily="34" charset="0"/>
              </a:rPr>
              <a:t>Supporting the Loyalty Program</a:t>
            </a:r>
          </a:p>
          <a:p>
            <a:r>
              <a:rPr lang="en-GB" sz="2400" dirty="0">
                <a:latin typeface="Arial Black" panose="020B0A04020102020204" pitchFamily="34" charset="0"/>
              </a:rPr>
              <a:t>Internal Communication</a:t>
            </a:r>
          </a:p>
          <a:p>
            <a:pPr marL="0" indent="0">
              <a:buNone/>
            </a:pPr>
            <a:endParaRPr lang="en-GB" dirty="0"/>
          </a:p>
        </p:txBody>
      </p:sp>
    </p:spTree>
    <p:extLst>
      <p:ext uri="{BB962C8B-B14F-4D97-AF65-F5344CB8AC3E}">
        <p14:creationId xmlns:p14="http://schemas.microsoft.com/office/powerpoint/2010/main" val="215228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5825E-86B3-6F7A-1CF6-1256BDE0777D}"/>
              </a:ext>
            </a:extLst>
          </p:cNvPr>
          <p:cNvSpPr>
            <a:spLocks noGrp="1"/>
          </p:cNvSpPr>
          <p:nvPr>
            <p:ph type="title"/>
          </p:nvPr>
        </p:nvSpPr>
        <p:spPr>
          <a:xfrm>
            <a:off x="640079" y="0"/>
            <a:ext cx="10890929" cy="1341783"/>
          </a:xfrm>
        </p:spPr>
        <p:txBody>
          <a:bodyPr>
            <a:normAutofit/>
          </a:bodyPr>
          <a:lstStyle/>
          <a:p>
            <a:r>
              <a:rPr lang="en-GB" dirty="0"/>
              <a:t>“</a:t>
            </a:r>
            <a:r>
              <a:rPr lang="en-GB" sz="2700" dirty="0">
                <a:latin typeface="Arial Black" panose="020B0A04020102020204" pitchFamily="34" charset="0"/>
              </a:rPr>
              <a:t>Customers are not just more satisfied with M&amp;S and more likely to recommend the brand.” YouGov.(2020)</a:t>
            </a:r>
          </a:p>
        </p:txBody>
      </p:sp>
      <p:pic>
        <p:nvPicPr>
          <p:cNvPr id="5" name="Content Placeholder 4">
            <a:extLst>
              <a:ext uri="{FF2B5EF4-FFF2-40B4-BE49-F238E27FC236}">
                <a16:creationId xmlns:a16="http://schemas.microsoft.com/office/drawing/2014/main" id="{E5239C90-FA50-DF4A-B17D-5D4602F6678B}"/>
              </a:ext>
            </a:extLst>
          </p:cNvPr>
          <p:cNvPicPr>
            <a:picLocks noGrp="1" noChangeAspect="1"/>
          </p:cNvPicPr>
          <p:nvPr>
            <p:ph idx="1"/>
          </p:nvPr>
        </p:nvPicPr>
        <p:blipFill>
          <a:blip r:embed="rId3"/>
          <a:stretch>
            <a:fillRect/>
          </a:stretch>
        </p:blipFill>
        <p:spPr>
          <a:xfrm>
            <a:off x="725556" y="1411357"/>
            <a:ext cx="11261035" cy="5446643"/>
          </a:xfrm>
          <a:prstGeom prst="rect">
            <a:avLst/>
          </a:prstGeom>
          <a:effectLst>
            <a:softEdge rad="0"/>
          </a:effectLst>
        </p:spPr>
      </p:pic>
    </p:spTree>
    <p:extLst>
      <p:ext uri="{BB962C8B-B14F-4D97-AF65-F5344CB8AC3E}">
        <p14:creationId xmlns:p14="http://schemas.microsoft.com/office/powerpoint/2010/main" val="7085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BB5B8-E964-D383-9F71-771DE9570869}"/>
              </a:ext>
            </a:extLst>
          </p:cNvPr>
          <p:cNvSpPr>
            <a:spLocks noGrp="1"/>
          </p:cNvSpPr>
          <p:nvPr>
            <p:ph type="title"/>
          </p:nvPr>
        </p:nvSpPr>
        <p:spPr>
          <a:xfrm>
            <a:off x="640079" y="0"/>
            <a:ext cx="10890929" cy="1152939"/>
          </a:xfrm>
        </p:spPr>
        <p:txBody>
          <a:bodyPr/>
          <a:lstStyle/>
          <a:p>
            <a:pPr algn="ctr"/>
            <a:r>
              <a:rPr lang="en-GB" dirty="0"/>
              <a:t>Effectiveness of M&amp;S Strategies</a:t>
            </a:r>
          </a:p>
        </p:txBody>
      </p:sp>
      <p:sp>
        <p:nvSpPr>
          <p:cNvPr id="3" name="Content Placeholder 2">
            <a:extLst>
              <a:ext uri="{FF2B5EF4-FFF2-40B4-BE49-F238E27FC236}">
                <a16:creationId xmlns:a16="http://schemas.microsoft.com/office/drawing/2014/main" id="{FA532303-F1B4-B567-9B78-CE1634369367}"/>
              </a:ext>
            </a:extLst>
          </p:cNvPr>
          <p:cNvSpPr>
            <a:spLocks noGrp="1"/>
          </p:cNvSpPr>
          <p:nvPr>
            <p:ph idx="1"/>
          </p:nvPr>
        </p:nvSpPr>
        <p:spPr>
          <a:xfrm>
            <a:off x="640080" y="1043609"/>
            <a:ext cx="10890928" cy="5156023"/>
          </a:xfrm>
        </p:spPr>
        <p:txBody>
          <a:bodyPr/>
          <a:lstStyle/>
          <a:p>
            <a:r>
              <a:rPr lang="en-GB" sz="2400" dirty="0">
                <a:latin typeface="Arial Black" panose="020B0A04020102020204" pitchFamily="34" charset="0"/>
              </a:rPr>
              <a:t>Higher Customer Satisfaction</a:t>
            </a:r>
          </a:p>
          <a:p>
            <a:r>
              <a:rPr lang="en-GB" sz="2400" dirty="0">
                <a:latin typeface="Arial Black" panose="020B0A04020102020204" pitchFamily="34" charset="0"/>
              </a:rPr>
              <a:t>Stronger Brand loyalty.</a:t>
            </a:r>
          </a:p>
          <a:p>
            <a:r>
              <a:rPr lang="en-GB" sz="2400" dirty="0">
                <a:latin typeface="Arial Black" panose="020B0A04020102020204" pitchFamily="34" charset="0"/>
              </a:rPr>
              <a:t>Improve Sales and Growth</a:t>
            </a:r>
          </a:p>
          <a:p>
            <a:r>
              <a:rPr lang="en-GB" sz="2400" dirty="0">
                <a:latin typeface="Arial Black" panose="020B0A04020102020204" pitchFamily="34" charset="0"/>
              </a:rPr>
              <a:t>Cost Efficiency</a:t>
            </a:r>
          </a:p>
          <a:p>
            <a:pPr marL="0" indent="0">
              <a:buNone/>
            </a:pPr>
            <a:endParaRPr lang="en-GB" dirty="0"/>
          </a:p>
          <a:p>
            <a:endParaRPr lang="en-GB" dirty="0"/>
          </a:p>
        </p:txBody>
      </p:sp>
    </p:spTree>
    <p:extLst>
      <p:ext uri="{BB962C8B-B14F-4D97-AF65-F5344CB8AC3E}">
        <p14:creationId xmlns:p14="http://schemas.microsoft.com/office/powerpoint/2010/main" val="3495996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168A6-AEDB-0D05-29FC-954C04140A1D}"/>
              </a:ext>
            </a:extLst>
          </p:cNvPr>
          <p:cNvSpPr>
            <a:spLocks noGrp="1"/>
          </p:cNvSpPr>
          <p:nvPr>
            <p:ph type="title"/>
          </p:nvPr>
        </p:nvSpPr>
        <p:spPr>
          <a:xfrm>
            <a:off x="640079" y="0"/>
            <a:ext cx="10890929" cy="1013791"/>
          </a:xfrm>
        </p:spPr>
        <p:txBody>
          <a:bodyPr/>
          <a:lstStyle/>
          <a:p>
            <a:pPr algn="ctr"/>
            <a:r>
              <a:rPr lang="en-GB" dirty="0"/>
              <a:t>Refences</a:t>
            </a:r>
          </a:p>
        </p:txBody>
      </p:sp>
      <p:sp useBgFill="1">
        <p:nvSpPr>
          <p:cNvPr id="3" name="Content Placeholder 2">
            <a:extLst>
              <a:ext uri="{FF2B5EF4-FFF2-40B4-BE49-F238E27FC236}">
                <a16:creationId xmlns:a16="http://schemas.microsoft.com/office/drawing/2014/main" id="{41614C17-F779-22F1-98E4-9517FC0A4F1B}"/>
              </a:ext>
            </a:extLst>
          </p:cNvPr>
          <p:cNvSpPr>
            <a:spLocks noGrp="1"/>
          </p:cNvSpPr>
          <p:nvPr>
            <p:ph idx="1"/>
          </p:nvPr>
        </p:nvSpPr>
        <p:spPr>
          <a:xfrm>
            <a:off x="640080" y="606287"/>
            <a:ext cx="11551920" cy="6251713"/>
          </a:xfrm>
        </p:spPr>
        <p:txBody>
          <a:bodyPr>
            <a:normAutofit fontScale="85000" lnSpcReduction="10000"/>
          </a:bodyPr>
          <a:lstStyle/>
          <a:p>
            <a:pPr>
              <a:lnSpc>
                <a:spcPct val="160000"/>
              </a:lnSpc>
            </a:pPr>
            <a:r>
              <a:rPr lang="en-GB" dirty="0" err="1"/>
              <a:t>Aichner</a:t>
            </a:r>
            <a:r>
              <a:rPr lang="en-GB" dirty="0"/>
              <a:t>, T.(2021) ‘Twenty-Five Years of Social Media: A Review of Social Media Applications and Definitions from 1994 to 2019’, </a:t>
            </a:r>
            <a:r>
              <a:rPr lang="en-GB" i="1" dirty="0"/>
              <a:t>Cyberpsychology, behaviour and social networking</a:t>
            </a:r>
            <a:r>
              <a:rPr lang="en-GB" dirty="0"/>
              <a:t>, 24(4), pp. 215–222. Available at: </a:t>
            </a:r>
            <a:r>
              <a:rPr lang="en-GB" u="sng" dirty="0">
                <a:hlinkClick r:id="rId2"/>
              </a:rPr>
              <a:t>https://doi.org/10.1089/cyber.2020.0134</a:t>
            </a:r>
            <a:r>
              <a:rPr lang="en-GB" dirty="0"/>
              <a:t>. </a:t>
            </a:r>
          </a:p>
          <a:p>
            <a:r>
              <a:rPr lang="en-GB" dirty="0"/>
              <a:t>Li, F., </a:t>
            </a:r>
            <a:r>
              <a:rPr lang="en-GB" dirty="0" err="1"/>
              <a:t>Larimo</a:t>
            </a:r>
            <a:r>
              <a:rPr lang="en-GB" dirty="0"/>
              <a:t>, J. and Leonidou, L.C. (2021) ‘Social media marketing strategy: definition, conceptualisation, taxonomy, validation, and future agenda’, </a:t>
            </a:r>
            <a:r>
              <a:rPr lang="en-GB" i="1" dirty="0"/>
              <a:t>Journal of the Academy of Marketing Science</a:t>
            </a:r>
            <a:r>
              <a:rPr lang="en-GB" dirty="0"/>
              <a:t>, 49(1), pp. 51–70. Available at: </a:t>
            </a:r>
            <a:r>
              <a:rPr lang="en-GB" u="sng" dirty="0">
                <a:hlinkClick r:id="rId3"/>
              </a:rPr>
              <a:t>https://doi.org/10.1007/s11747-020-00733-3</a:t>
            </a:r>
            <a:r>
              <a:rPr lang="en-GB" dirty="0"/>
              <a:t>. </a:t>
            </a:r>
          </a:p>
          <a:p>
            <a:pPr fontAlgn="base"/>
            <a:r>
              <a:rPr lang="en-GB" dirty="0"/>
              <a:t>Almomani, H.M.(2024) ‘Moderating effect of customer relationship management on the relationship between electronic marketing and effectiveness of integrated model of marketing communication’, </a:t>
            </a:r>
            <a:r>
              <a:rPr lang="en-GB" i="1" dirty="0"/>
              <a:t>International journal of Business Information Systems</a:t>
            </a:r>
            <a:r>
              <a:rPr lang="en-GB" dirty="0"/>
              <a:t>, 47(1), pp. 91–105. Available at: </a:t>
            </a:r>
            <a:r>
              <a:rPr lang="en-GB" u="sng" dirty="0">
                <a:hlinkClick r:id="rId4"/>
              </a:rPr>
              <a:t>https://doi.org/10.1504/IJBIS.2024.142192</a:t>
            </a:r>
            <a:r>
              <a:rPr lang="en-GB" dirty="0"/>
              <a:t>. </a:t>
            </a:r>
          </a:p>
          <a:p>
            <a:pPr fontAlgn="base"/>
            <a:r>
              <a:rPr lang="en-GB" dirty="0"/>
              <a:t>Flew, T., Holt, J. and Thomas, J. (2023) </a:t>
            </a:r>
            <a:r>
              <a:rPr lang="en-GB" i="1" dirty="0"/>
              <a:t>The SAGE handbook of the digital media economy</a:t>
            </a:r>
            <a:r>
              <a:rPr lang="en-GB" dirty="0"/>
              <a:t>. 1st edition. Edited by J. Thomas, T. Flew, and J. Holt. Los Angeles: SAGE. Available at: </a:t>
            </a:r>
            <a:r>
              <a:rPr lang="en-GB" u="sng" dirty="0">
                <a:hlinkClick r:id="rId5"/>
              </a:rPr>
              <a:t>https://doi.org/10.4135/9781529757170</a:t>
            </a:r>
            <a:r>
              <a:rPr lang="en-GB" dirty="0"/>
              <a:t>. </a:t>
            </a:r>
          </a:p>
          <a:p>
            <a:pPr fontAlgn="base"/>
            <a:r>
              <a:rPr lang="en-GB" dirty="0"/>
              <a:t>Calnan, M. (2024) ‘M&amp;S Food and Tom Kerridge cook up six-part ITV show’, </a:t>
            </a:r>
            <a:r>
              <a:rPr lang="en-GB" i="1" dirty="0"/>
              <a:t>Campaign (Online)</a:t>
            </a:r>
            <a:r>
              <a:rPr lang="en-GB" dirty="0"/>
              <a:t> [Preprint]. </a:t>
            </a:r>
          </a:p>
          <a:p>
            <a:pPr fontAlgn="base"/>
            <a:r>
              <a:rPr lang="en-GB" u="sng" dirty="0">
                <a:hlinkClick r:id="rId6"/>
              </a:rPr>
              <a:t>https://librarysearch.uwtsd.ac.uk/permalink/44WHELF_UWTSD/neci73/cdi_proquest_reports_3159981521</a:t>
            </a:r>
            <a:r>
              <a:rPr lang="en-GB" dirty="0"/>
              <a:t> </a:t>
            </a:r>
          </a:p>
          <a:p>
            <a:pPr fontAlgn="base"/>
            <a:r>
              <a:rPr lang="en-GB" dirty="0"/>
              <a:t>  Sheppard, E. (2023) ‘The loyal prerogative’, Drapers, pp. 24–27. </a:t>
            </a:r>
          </a:p>
          <a:p>
            <a:pPr fontAlgn="base"/>
            <a:r>
              <a:rPr lang="en-GB" u="sng" dirty="0">
                <a:hlinkClick r:id="rId7"/>
              </a:rPr>
              <a:t>https://librarysearch.uwtsd.ac.uk/permalink/44WHELF_UWTSD/neci73/cdi_proquest_reports_3082840937</a:t>
            </a:r>
            <a:r>
              <a:rPr lang="en-GB" dirty="0"/>
              <a:t> </a:t>
            </a:r>
          </a:p>
          <a:p>
            <a:pPr fontAlgn="base"/>
            <a:r>
              <a:rPr lang="en-GB" dirty="0"/>
              <a:t> </a:t>
            </a:r>
          </a:p>
          <a:p>
            <a:pPr fontAlgn="base"/>
            <a:endParaRPr lang="en-GB" dirty="0"/>
          </a:p>
          <a:p>
            <a:endParaRPr lang="en-GB" dirty="0"/>
          </a:p>
        </p:txBody>
      </p:sp>
    </p:spTree>
    <p:extLst>
      <p:ext uri="{BB962C8B-B14F-4D97-AF65-F5344CB8AC3E}">
        <p14:creationId xmlns:p14="http://schemas.microsoft.com/office/powerpoint/2010/main" val="3483890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1CFA-B3E2-3654-8418-96B35E1D25EB}"/>
              </a:ext>
            </a:extLst>
          </p:cNvPr>
          <p:cNvSpPr>
            <a:spLocks noGrp="1"/>
          </p:cNvSpPr>
          <p:nvPr>
            <p:ph type="title"/>
          </p:nvPr>
        </p:nvSpPr>
        <p:spPr>
          <a:xfrm>
            <a:off x="640079" y="0"/>
            <a:ext cx="10890929" cy="1381539"/>
          </a:xfrm>
        </p:spPr>
        <p:txBody>
          <a:bodyPr/>
          <a:lstStyle/>
          <a:p>
            <a:pPr algn="ctr"/>
            <a:r>
              <a:rPr lang="en-GB" dirty="0"/>
              <a:t>References</a:t>
            </a:r>
          </a:p>
        </p:txBody>
      </p:sp>
      <p:sp>
        <p:nvSpPr>
          <p:cNvPr id="3" name="Content Placeholder 2">
            <a:extLst>
              <a:ext uri="{FF2B5EF4-FFF2-40B4-BE49-F238E27FC236}">
                <a16:creationId xmlns:a16="http://schemas.microsoft.com/office/drawing/2014/main" id="{F32ABD05-F239-5F52-1ACC-A236D13B40DE}"/>
              </a:ext>
            </a:extLst>
          </p:cNvPr>
          <p:cNvSpPr>
            <a:spLocks noGrp="1"/>
          </p:cNvSpPr>
          <p:nvPr>
            <p:ph idx="1"/>
          </p:nvPr>
        </p:nvSpPr>
        <p:spPr/>
        <p:txBody>
          <a:bodyPr>
            <a:normAutofit fontScale="92500" lnSpcReduction="10000"/>
          </a:bodyPr>
          <a:lstStyle/>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randview Display"/>
                <a:ea typeface="+mn-ea"/>
                <a:cs typeface="+mn-cs"/>
                <a:hlinkClick r:id="rId2"/>
              </a:rPr>
              <a:t>https://corporate.marksandspencer.com/newsroom/blog/how-social-media-and-good-old-fashioned-customer-engagement-attracted-hollywood</a:t>
            </a:r>
            <a:r>
              <a:rPr kumimoji="0" lang="en-GB" sz="2000" b="0" i="0" u="none" strike="noStrike" kern="1200" cap="none" spc="0" normalizeH="0" baseline="0" noProof="0" dirty="0">
                <a:ln>
                  <a:noFill/>
                </a:ln>
                <a:solidFill>
                  <a:prstClr val="black"/>
                </a:solidFill>
                <a:effectLst/>
                <a:uLnTx/>
                <a:uFillTx/>
                <a:latin typeface="Grandview Display"/>
                <a:ea typeface="+mn-ea"/>
                <a:cs typeface="+mn-cs"/>
              </a:rPr>
              <a:t> </a:t>
            </a: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randview Display"/>
                <a:ea typeface="+mn-ea"/>
                <a:cs typeface="+mn-cs"/>
                <a:hlinkClick r:id="rId3"/>
              </a:rPr>
              <a:t>https://corporate.marksandspencer.com/newsroom/blog/how-were-turbocharging-online-growth-seven-key-changes-mscom-over-past-year</a:t>
            </a:r>
            <a:endParaRPr kumimoji="0" lang="en-GB" sz="2000" b="0" i="0" u="none" strike="noStrike" kern="1200" cap="none" spc="0" normalizeH="0" baseline="0" noProof="0" dirty="0">
              <a:ln>
                <a:noFill/>
              </a:ln>
              <a:solidFill>
                <a:prstClr val="black"/>
              </a:solidFill>
              <a:effectLst/>
              <a:uLnTx/>
              <a:uFillTx/>
              <a:latin typeface="Grandview Display"/>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Grandview Display"/>
                <a:ea typeface="+mn-ea"/>
                <a:cs typeface="+mn-cs"/>
                <a:hlinkClick r:id="rId4"/>
              </a:rPr>
              <a:t>https://corporate.marksandspencer.com/newsroom/blog/my-role-digital-transformation-mobile-pay-go</a:t>
            </a:r>
            <a:endParaRPr kumimoji="0" lang="en-GB" sz="1700" b="0" i="0" u="none" strike="noStrike" kern="1200" cap="none" spc="0" normalizeH="0" baseline="0" noProof="0" dirty="0">
              <a:ln>
                <a:noFill/>
              </a:ln>
              <a:solidFill>
                <a:prstClr val="black"/>
              </a:solidFill>
              <a:effectLst/>
              <a:uLnTx/>
              <a:uFillTx/>
              <a:latin typeface="Grandview Display"/>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Grandview Display"/>
                <a:ea typeface="+mn-ea"/>
                <a:cs typeface="+mn-cs"/>
                <a:hlinkClick r:id="rId5"/>
              </a:rPr>
              <a:t>https://corporate.marksandspencer.com/newsroom/blog/our-secret-weapon-clothing-home-our-ms-insiders</a:t>
            </a:r>
            <a:endParaRPr kumimoji="0" lang="en-GB" sz="1900" b="0" i="0" u="none" strike="noStrike" kern="1200" cap="none" spc="0" normalizeH="0" baseline="0" noProof="0" dirty="0">
              <a:ln>
                <a:noFill/>
              </a:ln>
              <a:solidFill>
                <a:prstClr val="black"/>
              </a:solidFill>
              <a:effectLst/>
              <a:uLnTx/>
              <a:uFillTx/>
              <a:latin typeface="Grandview Display"/>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Grandview Display"/>
                <a:ea typeface="+mn-ea"/>
                <a:cs typeface="+mn-cs"/>
                <a:hlinkClick r:id="rId6"/>
              </a:rPr>
              <a:t>https://www.marksandspencer.com/food/l/as-seen-on-social</a:t>
            </a: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r>
              <a:rPr kumimoji="0" lang="en-GB" sz="1900" b="0" i="0" u="none" strike="noStrike" kern="1200" cap="none" spc="0" normalizeH="0" baseline="0" noProof="0" dirty="0">
                <a:ln>
                  <a:noFill/>
                </a:ln>
                <a:solidFill>
                  <a:prstClr val="black"/>
                </a:solidFill>
                <a:effectLst/>
                <a:uLnTx/>
                <a:uFillTx/>
                <a:latin typeface="Grandview Display"/>
                <a:ea typeface="+mn-ea"/>
                <a:cs typeface="+mn-cs"/>
                <a:hlinkClick r:id="rId6"/>
              </a:rPr>
              <a:t> https://yougov.co.uk/consumer/articles/31110-relaunched-ms-loyalty-scheme-sparks-customer-satis</a:t>
            </a:r>
            <a:endParaRPr kumimoji="0" lang="en-GB" sz="1900" b="0" i="0" u="none" strike="noStrike" kern="1200" cap="none" spc="0" normalizeH="0" baseline="0" noProof="0" dirty="0">
              <a:ln>
                <a:noFill/>
              </a:ln>
              <a:solidFill>
                <a:prstClr val="black"/>
              </a:solidFill>
              <a:effectLst/>
              <a:uLnTx/>
              <a:uFillTx/>
              <a:latin typeface="Grandview Display"/>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prstClr val="black"/>
              </a:solidFill>
              <a:effectLst/>
              <a:uLnTx/>
              <a:uFillTx/>
              <a:latin typeface="Grandview Display"/>
              <a:ea typeface="+mn-ea"/>
              <a:cs typeface="+mn-cs"/>
            </a:endParaRPr>
          </a:p>
          <a:p>
            <a:pPr marL="228600" marR="0" lvl="0" indent="-228600" algn="l" defTabSz="914400" rtl="0" eaLnBrk="1" fontAlgn="auto" latinLnBrk="0" hangingPunct="1">
              <a:lnSpc>
                <a:spcPct val="120000"/>
              </a:lnSpc>
              <a:spcBef>
                <a:spcPts val="1000"/>
              </a:spcBef>
              <a:spcAft>
                <a:spcPts val="0"/>
              </a:spcAft>
              <a:buClrTx/>
              <a:buSzPct val="87000"/>
              <a:buFont typeface="Arial" panose="020B0604020202020204" pitchFamily="34" charset="0"/>
              <a:buChar char="•"/>
              <a:tabLst/>
              <a:defRPr/>
            </a:pPr>
            <a:endParaRPr kumimoji="0" lang="en-GB" sz="1900" b="0" i="0" u="none" strike="noStrike" kern="1200" cap="none" spc="0" normalizeH="0" baseline="0" noProof="0" dirty="0">
              <a:ln>
                <a:noFill/>
              </a:ln>
              <a:solidFill>
                <a:prstClr val="black"/>
              </a:solidFill>
              <a:effectLst/>
              <a:uLnTx/>
              <a:uFillTx/>
              <a:latin typeface="Grandview Display"/>
              <a:ea typeface="+mn-ea"/>
              <a:cs typeface="+mn-cs"/>
            </a:endParaRPr>
          </a:p>
          <a:p>
            <a:endParaRPr lang="en-GB" dirty="0"/>
          </a:p>
        </p:txBody>
      </p:sp>
    </p:spTree>
    <p:extLst>
      <p:ext uri="{BB962C8B-B14F-4D97-AF65-F5344CB8AC3E}">
        <p14:creationId xmlns:p14="http://schemas.microsoft.com/office/powerpoint/2010/main" val="271195978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855</TotalTime>
  <Words>1102</Words>
  <Application>Microsoft Office PowerPoint</Application>
  <PresentationFormat>Widescreen</PresentationFormat>
  <Paragraphs>82</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Aharoni</vt:lpstr>
      <vt:lpstr>Aptos</vt:lpstr>
      <vt:lpstr>Arial</vt:lpstr>
      <vt:lpstr>Arial Black</vt:lpstr>
      <vt:lpstr>Grandview Display</vt:lpstr>
      <vt:lpstr>DashVTI</vt:lpstr>
      <vt:lpstr>Digital &amp; Social Media</vt:lpstr>
      <vt:lpstr>What is Social Media </vt:lpstr>
      <vt:lpstr>What is Digital Media</vt:lpstr>
      <vt:lpstr>M&amp;S Social Media Platform</vt:lpstr>
      <vt:lpstr>Benefits of Social Media M&amp;S</vt:lpstr>
      <vt:lpstr>M&amp;S Customer Relationship</vt:lpstr>
      <vt:lpstr>M&amp;S Digital Improvements</vt:lpstr>
      <vt:lpstr>Customers Experience</vt:lpstr>
      <vt:lpstr>BRAND LOYALTY</vt:lpstr>
      <vt:lpstr>M&amp;S Performance</vt:lpstr>
      <vt:lpstr>“Customers are not just more satisfied with M&amp;S and more likely to recommend the brand.” YouGov.(2020)</vt:lpstr>
      <vt:lpstr>Effectiveness of M&amp;S Strategies</vt:lpstr>
      <vt:lpstr>Refences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Dre Steele (2332005)</dc:creator>
  <cp:lastModifiedBy>Dre Steele (2332005)</cp:lastModifiedBy>
  <cp:revision>1</cp:revision>
  <dcterms:created xsi:type="dcterms:W3CDTF">2025-11-30T17:36:51Z</dcterms:created>
  <dcterms:modified xsi:type="dcterms:W3CDTF">2025-12-01T07:52:30Z</dcterms:modified>
</cp:coreProperties>
</file>