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Canva Sans" panose="020B0604020202020204" charset="0"/>
      <p:regular r:id="rId15"/>
    </p:embeddedFont>
    <p:embeddedFont>
      <p:font typeface="Poppins" panose="00000500000000000000" pitchFamily="2" charset="0"/>
      <p:regular r:id="rId16"/>
    </p:embeddedFont>
    <p:embeddedFont>
      <p:font typeface="Poppins Bold" panose="00000800000000000000" charset="0"/>
      <p:regular r:id="rId17"/>
    </p:embeddedFont>
    <p:embeddedFont>
      <p:font typeface="Poppins Italics" panose="020B0604020202020204" charset="0"/>
      <p:regular r:id="rId18"/>
    </p:embeddedFont>
    <p:embeddedFont>
      <p:font typeface="Wedges"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940" y="-2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6.svg"/><Relationship Id="rId4" Type="http://schemas.openxmlformats.org/officeDocument/2006/relationships/image" Target="../media/image3.svg"/><Relationship Id="rId9" Type="http://schemas.openxmlformats.org/officeDocument/2006/relationships/image" Target="../media/image15.png"/></Relationships>
</file>

<file path=ppt/slides/_rels/slide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png"/><Relationship Id="rId7"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png"/><Relationship Id="rId7"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7.svg"/><Relationship Id="rId4" Type="http://schemas.openxmlformats.org/officeDocument/2006/relationships/image" Target="../media/image3.svg"/><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png"/><Relationship Id="rId7"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png"/><Relationship Id="rId7"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4.svg"/><Relationship Id="rId4" Type="http://schemas.openxmlformats.org/officeDocument/2006/relationships/image" Target="../media/image3.svg"/><Relationship Id="rId9" Type="http://schemas.openxmlformats.org/officeDocument/2006/relationships/image" Target="../media/image23.png"/></Relationships>
</file>

<file path=ppt/slides/_rels/slide9.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png"/><Relationship Id="rId7" Type="http://schemas.openxmlformats.org/officeDocument/2006/relationships/image" Target="../media/image29.png"/><Relationship Id="rId12" Type="http://schemas.openxmlformats.org/officeDocument/2006/relationships/image" Target="../media/image40.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6.svg"/><Relationship Id="rId11" Type="http://schemas.openxmlformats.org/officeDocument/2006/relationships/image" Target="../media/image39.png"/><Relationship Id="rId5" Type="http://schemas.openxmlformats.org/officeDocument/2006/relationships/image" Target="../media/image35.png"/><Relationship Id="rId10" Type="http://schemas.openxmlformats.org/officeDocument/2006/relationships/image" Target="../media/image38.svg"/><Relationship Id="rId4" Type="http://schemas.openxmlformats.org/officeDocument/2006/relationships/image" Target="../media/image3.svg"/><Relationship Id="rId9" Type="http://schemas.openxmlformats.org/officeDocument/2006/relationships/image" Target="../media/image37.png"/></Relationships>
</file>

<file path=ppt/slides/_rels/slide1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png"/><Relationship Id="rId7" Type="http://schemas.openxmlformats.org/officeDocument/2006/relationships/image" Target="../media/image29.png"/><Relationship Id="rId12" Type="http://schemas.openxmlformats.org/officeDocument/2006/relationships/image" Target="../media/image40.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6.svg"/><Relationship Id="rId11" Type="http://schemas.openxmlformats.org/officeDocument/2006/relationships/image" Target="../media/image39.png"/><Relationship Id="rId5" Type="http://schemas.openxmlformats.org/officeDocument/2006/relationships/image" Target="../media/image35.png"/><Relationship Id="rId10" Type="http://schemas.openxmlformats.org/officeDocument/2006/relationships/image" Target="../media/image38.svg"/><Relationship Id="rId4" Type="http://schemas.openxmlformats.org/officeDocument/2006/relationships/image" Target="../media/image3.svg"/><Relationship Id="rId9" Type="http://schemas.openxmlformats.org/officeDocument/2006/relationships/image" Target="../media/image37.png"/></Relationships>
</file>

<file path=ppt/slides/_rels/slide1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png"/><Relationship Id="rId7"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38.svg"/><Relationship Id="rId4" Type="http://schemas.openxmlformats.org/officeDocument/2006/relationships/image" Target="../media/image3.svg"/><Relationship Id="rId9" Type="http://schemas.openxmlformats.org/officeDocument/2006/relationships/image" Target="../media/image37.png"/></Relationships>
</file>

<file path=ppt/slides/_rels/slide1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png"/><Relationship Id="rId7"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7.svg"/><Relationship Id="rId4" Type="http://schemas.openxmlformats.org/officeDocument/2006/relationships/image" Target="../media/image3.sv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876300"/>
            <a:ext cx="15950323" cy="10863720"/>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3977802" y="5102371"/>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2725268" y="1384310"/>
            <a:ext cx="2094559" cy="2630153"/>
          </a:xfrm>
          <a:custGeom>
            <a:avLst/>
            <a:gdLst/>
            <a:ahLst/>
            <a:cxnLst/>
            <a:rect l="l" t="t" r="r" b="b"/>
            <a:pathLst>
              <a:path w="2094559" h="2630153">
                <a:moveTo>
                  <a:pt x="0" y="0"/>
                </a:moveTo>
                <a:lnTo>
                  <a:pt x="2094559" y="0"/>
                </a:lnTo>
                <a:lnTo>
                  <a:pt x="2094559" y="2630153"/>
                </a:lnTo>
                <a:lnTo>
                  <a:pt x="0" y="263015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3356706" y="1945130"/>
            <a:ext cx="3093024" cy="2305709"/>
          </a:xfrm>
          <a:custGeom>
            <a:avLst/>
            <a:gdLst/>
            <a:ahLst/>
            <a:cxnLst/>
            <a:rect l="l" t="t" r="r" b="b"/>
            <a:pathLst>
              <a:path w="3093024" h="2305709">
                <a:moveTo>
                  <a:pt x="0" y="0"/>
                </a:moveTo>
                <a:lnTo>
                  <a:pt x="3093024" y="0"/>
                </a:lnTo>
                <a:lnTo>
                  <a:pt x="3093024" y="2305709"/>
                </a:lnTo>
                <a:lnTo>
                  <a:pt x="0" y="230570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2190121" y="7606118"/>
            <a:ext cx="3184633" cy="2680882"/>
          </a:xfrm>
          <a:custGeom>
            <a:avLst/>
            <a:gdLst/>
            <a:ahLst/>
            <a:cxnLst/>
            <a:rect l="l" t="t" r="r" b="b"/>
            <a:pathLst>
              <a:path w="3184633" h="2680882">
                <a:moveTo>
                  <a:pt x="0" y="0"/>
                </a:moveTo>
                <a:lnTo>
                  <a:pt x="3184633" y="0"/>
                </a:lnTo>
                <a:lnTo>
                  <a:pt x="3184633" y="2680882"/>
                </a:lnTo>
                <a:lnTo>
                  <a:pt x="0" y="268088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pic>
        <p:nvPicPr>
          <p:cNvPr id="9" name="Picture 8">
            <a:extLst>
              <a:ext uri="{FF2B5EF4-FFF2-40B4-BE49-F238E27FC236}">
                <a16:creationId xmlns:a16="http://schemas.microsoft.com/office/drawing/2014/main" id="{2AEB9577-7D8E-2990-7D30-9FF98AFD8728}"/>
              </a:ext>
            </a:extLst>
          </p:cNvPr>
          <p:cNvPicPr>
            <a:picLocks noChangeAspect="1"/>
          </p:cNvPicPr>
          <p:nvPr/>
        </p:nvPicPr>
        <p:blipFill>
          <a:blip r:embed="rId13"/>
          <a:stretch>
            <a:fillRect/>
          </a:stretch>
        </p:blipFill>
        <p:spPr>
          <a:xfrm>
            <a:off x="-305985" y="2689647"/>
            <a:ext cx="15950323" cy="868154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727183" y="-3922031"/>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5285814" y="3099713"/>
            <a:ext cx="2094559" cy="2630153"/>
          </a:xfrm>
          <a:custGeom>
            <a:avLst/>
            <a:gdLst/>
            <a:ahLst/>
            <a:cxnLst/>
            <a:rect l="l" t="t" r="r" b="b"/>
            <a:pathLst>
              <a:path w="2094559" h="2630153">
                <a:moveTo>
                  <a:pt x="0" y="0"/>
                </a:moveTo>
                <a:lnTo>
                  <a:pt x="2094558" y="0"/>
                </a:lnTo>
                <a:lnTo>
                  <a:pt x="2094558" y="2630153"/>
                </a:lnTo>
                <a:lnTo>
                  <a:pt x="0" y="26301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028700" y="6473169"/>
            <a:ext cx="3039330" cy="2785131"/>
          </a:xfrm>
          <a:custGeom>
            <a:avLst/>
            <a:gdLst/>
            <a:ahLst/>
            <a:cxnLst/>
            <a:rect l="l" t="t" r="r" b="b"/>
            <a:pathLst>
              <a:path w="3039330" h="2785131">
                <a:moveTo>
                  <a:pt x="0" y="0"/>
                </a:moveTo>
                <a:lnTo>
                  <a:pt x="3039330" y="0"/>
                </a:lnTo>
                <a:lnTo>
                  <a:pt x="3039330" y="2785131"/>
                </a:lnTo>
                <a:lnTo>
                  <a:pt x="0" y="278513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3413067" y="237820"/>
            <a:ext cx="3338399" cy="2130506"/>
          </a:xfrm>
          <a:custGeom>
            <a:avLst/>
            <a:gdLst/>
            <a:ahLst/>
            <a:cxnLst/>
            <a:rect l="l" t="t" r="r" b="b"/>
            <a:pathLst>
              <a:path w="3338399" h="2130506">
                <a:moveTo>
                  <a:pt x="0" y="0"/>
                </a:moveTo>
                <a:lnTo>
                  <a:pt x="3338399" y="0"/>
                </a:lnTo>
                <a:lnTo>
                  <a:pt x="3338399" y="2130506"/>
                </a:lnTo>
                <a:lnTo>
                  <a:pt x="0" y="213050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TextBox 7"/>
          <p:cNvSpPr txBox="1"/>
          <p:nvPr/>
        </p:nvSpPr>
        <p:spPr>
          <a:xfrm>
            <a:off x="2036728" y="1303941"/>
            <a:ext cx="15222572" cy="2189497"/>
          </a:xfrm>
          <a:prstGeom prst="rect">
            <a:avLst/>
          </a:prstGeom>
        </p:spPr>
        <p:txBody>
          <a:bodyPr lIns="0" tIns="0" rIns="0" bIns="0" rtlCol="0" anchor="t">
            <a:spAutoFit/>
          </a:bodyPr>
          <a:lstStyle/>
          <a:p>
            <a:pPr algn="ctr">
              <a:lnSpc>
                <a:spcPts val="8201"/>
              </a:lnSpc>
            </a:pPr>
            <a:r>
              <a:rPr lang="en-US" sz="9764">
                <a:solidFill>
                  <a:srgbClr val="9065B6"/>
                </a:solidFill>
                <a:latin typeface="Wedges"/>
                <a:ea typeface="Wedges"/>
                <a:cs typeface="Wedges"/>
                <a:sym typeface="Wedges"/>
              </a:rPr>
              <a:t>SUNRISE RESIDENTIAL CARE HOME </a:t>
            </a:r>
          </a:p>
        </p:txBody>
      </p:sp>
      <p:sp>
        <p:nvSpPr>
          <p:cNvPr id="8" name="TextBox 8"/>
          <p:cNvSpPr txBox="1"/>
          <p:nvPr/>
        </p:nvSpPr>
        <p:spPr>
          <a:xfrm>
            <a:off x="2679231" y="3426762"/>
            <a:ext cx="12865073" cy="5981065"/>
          </a:xfrm>
          <a:prstGeom prst="rect">
            <a:avLst/>
          </a:prstGeom>
        </p:spPr>
        <p:txBody>
          <a:bodyPr lIns="0" tIns="0" rIns="0" bIns="0" rtlCol="0" anchor="t">
            <a:spAutoFit/>
          </a:bodyPr>
          <a:lstStyle/>
          <a:p>
            <a:pPr algn="ctr">
              <a:lnSpc>
                <a:spcPts val="4759"/>
              </a:lnSpc>
            </a:pPr>
            <a:r>
              <a:rPr lang="en-US" sz="3399">
                <a:solidFill>
                  <a:srgbClr val="161616"/>
                </a:solidFill>
                <a:latin typeface="Canva Sans"/>
                <a:ea typeface="Canva Sans"/>
                <a:cs typeface="Canva Sans"/>
                <a:sym typeface="Canva Sans"/>
              </a:rPr>
              <a:t>Sunrise residential care home is a medium-sized facility providing long-term care forolder adults, many of whom live with dementia, mobility issues, or long-term healthconditions. The care home has around 35 residents and a team of nurses, careworkers, administrators, and visiting health professionals. In recent years, Sunrise hasbegun introducing digital tools to improve the quality and efficiency of care. Thehome has access to the Microsoft 365 suite, but staff are still developing confidencein using its full range of applications.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456581" y="1212116"/>
            <a:ext cx="2557994" cy="2649523"/>
          </a:xfrm>
          <a:custGeom>
            <a:avLst/>
            <a:gdLst/>
            <a:ahLst/>
            <a:cxnLst/>
            <a:rect l="l" t="t" r="r" b="b"/>
            <a:pathLst>
              <a:path w="2557994" h="2649523">
                <a:moveTo>
                  <a:pt x="0" y="0"/>
                </a:moveTo>
                <a:lnTo>
                  <a:pt x="2557995" y="0"/>
                </a:lnTo>
                <a:lnTo>
                  <a:pt x="2557995" y="2649523"/>
                </a:lnTo>
                <a:lnTo>
                  <a:pt x="0" y="26495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4669043" y="7124482"/>
            <a:ext cx="2773860" cy="2708296"/>
          </a:xfrm>
          <a:custGeom>
            <a:avLst/>
            <a:gdLst/>
            <a:ahLst/>
            <a:cxnLst/>
            <a:rect l="l" t="t" r="r" b="b"/>
            <a:pathLst>
              <a:path w="2773860" h="2708296">
                <a:moveTo>
                  <a:pt x="0" y="0"/>
                </a:moveTo>
                <a:lnTo>
                  <a:pt x="2773860" y="0"/>
                </a:lnTo>
                <a:lnTo>
                  <a:pt x="2773860" y="2708296"/>
                </a:lnTo>
                <a:lnTo>
                  <a:pt x="0" y="270829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2867921" y="1303941"/>
            <a:ext cx="12552159" cy="1148929"/>
          </a:xfrm>
          <a:prstGeom prst="rect">
            <a:avLst/>
          </a:prstGeom>
        </p:spPr>
        <p:txBody>
          <a:bodyPr lIns="0" tIns="0" rIns="0" bIns="0" rtlCol="0" anchor="t">
            <a:spAutoFit/>
          </a:bodyPr>
          <a:lstStyle/>
          <a:p>
            <a:pPr algn="ctr">
              <a:lnSpc>
                <a:spcPts val="8201"/>
              </a:lnSpc>
            </a:pPr>
            <a:r>
              <a:rPr lang="en-US" sz="9764">
                <a:solidFill>
                  <a:srgbClr val="9065B6"/>
                </a:solidFill>
                <a:latin typeface="Wedges"/>
                <a:ea typeface="Wedges"/>
                <a:cs typeface="Wedges"/>
                <a:sym typeface="Wedges"/>
              </a:rPr>
              <a:t>MICROSOFT EXCEL</a:t>
            </a:r>
          </a:p>
        </p:txBody>
      </p:sp>
      <p:sp>
        <p:nvSpPr>
          <p:cNvPr id="7" name="TextBox 7"/>
          <p:cNvSpPr txBox="1"/>
          <p:nvPr/>
        </p:nvSpPr>
        <p:spPr>
          <a:xfrm>
            <a:off x="1028700" y="2681216"/>
            <a:ext cx="15559794" cy="7878387"/>
          </a:xfrm>
          <a:prstGeom prst="rect">
            <a:avLst/>
          </a:prstGeom>
        </p:spPr>
        <p:txBody>
          <a:bodyPr lIns="0" tIns="0" rIns="0" bIns="0" rtlCol="0" anchor="t">
            <a:spAutoFit/>
          </a:bodyPr>
          <a:lstStyle/>
          <a:p>
            <a:pPr algn="ctr">
              <a:lnSpc>
                <a:spcPts val="6233"/>
              </a:lnSpc>
            </a:pPr>
            <a:r>
              <a:rPr lang="en-US" sz="4452">
                <a:solidFill>
                  <a:srgbClr val="161616"/>
                </a:solidFill>
                <a:latin typeface="Canva Sans"/>
                <a:ea typeface="Canva Sans"/>
                <a:cs typeface="Canva Sans"/>
                <a:sym typeface="Canva Sans"/>
              </a:rPr>
              <a:t> At Sunrise Residential Home the best   MS 365 application was Microsoft Excel, to assist the staff and organizing data and important information. It was very crucial to the residents to monitor their vital signs, Health Records and medication schedules. By Microsoft Excel Spreadsheet it can be easily to the nurse to log each residence health records. It also easily recognize or some alteration in residents condition.​</a:t>
            </a:r>
          </a:p>
          <a:p>
            <a:pPr algn="ctr">
              <a:lnSpc>
                <a:spcPts val="6233"/>
              </a:lnSpc>
            </a:pPr>
            <a:r>
              <a:rPr lang="en-US" sz="4452">
                <a:solidFill>
                  <a:srgbClr val="161616"/>
                </a:solidFill>
                <a:latin typeface="Canva Sans"/>
                <a:ea typeface="Canva Sans"/>
                <a:cs typeface="Canva Sans"/>
                <a:sym typeface="Canva Sans"/>
              </a:rPr>
              <a:t>​</a:t>
            </a:r>
          </a:p>
          <a:p>
            <a:pPr algn="ctr">
              <a:lnSpc>
                <a:spcPts val="6233"/>
              </a:lnSpc>
            </a:pPr>
            <a:endParaRPr lang="en-US" sz="4452">
              <a:solidFill>
                <a:srgbClr val="161616"/>
              </a:solidFill>
              <a:latin typeface="Canva Sans"/>
              <a:ea typeface="Canva Sans"/>
              <a:cs typeface="Canva Sans"/>
              <a:sym typeface="Canva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654325" y="638592"/>
            <a:ext cx="3093024" cy="2305709"/>
          </a:xfrm>
          <a:custGeom>
            <a:avLst/>
            <a:gdLst/>
            <a:ahLst/>
            <a:cxnLst/>
            <a:rect l="l" t="t" r="r" b="b"/>
            <a:pathLst>
              <a:path w="3093024" h="2305709">
                <a:moveTo>
                  <a:pt x="0" y="0"/>
                </a:moveTo>
                <a:lnTo>
                  <a:pt x="3093024" y="0"/>
                </a:lnTo>
                <a:lnTo>
                  <a:pt x="3093024" y="2305709"/>
                </a:lnTo>
                <a:lnTo>
                  <a:pt x="0" y="230570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2200837" y="3111045"/>
            <a:ext cx="9020016" cy="5793223"/>
          </a:xfrm>
          <a:prstGeom prst="rect">
            <a:avLst/>
          </a:prstGeom>
        </p:spPr>
        <p:txBody>
          <a:bodyPr lIns="0" tIns="0" rIns="0" bIns="0" rtlCol="0" anchor="t">
            <a:spAutoFit/>
          </a:bodyPr>
          <a:lstStyle/>
          <a:p>
            <a:pPr algn="l">
              <a:lnSpc>
                <a:spcPts val="4613"/>
              </a:lnSpc>
            </a:pPr>
            <a:r>
              <a:rPr lang="en-US" sz="3295">
                <a:solidFill>
                  <a:srgbClr val="161616"/>
                </a:solidFill>
                <a:latin typeface="Canva Sans"/>
                <a:ea typeface="Canva Sans"/>
                <a:cs typeface="Canva Sans"/>
                <a:sym typeface="Canva Sans"/>
              </a:rPr>
              <a:t>Excel speeds up tasks especially in healthcare areas it enables all staff in institutions to store data, organize and even easily analyze the data. By this it can be minimized human errors and save time in automatically calculation. It also enhance the communication with the healthcare team by sharing the spreadsheet to them and instantly view the updated data or small information.</a:t>
            </a:r>
          </a:p>
        </p:txBody>
      </p:sp>
      <p:sp>
        <p:nvSpPr>
          <p:cNvPr id="6" name="Freeform 6"/>
          <p:cNvSpPr/>
          <p:nvPr/>
        </p:nvSpPr>
        <p:spPr>
          <a:xfrm>
            <a:off x="12072435" y="2944301"/>
            <a:ext cx="4069413" cy="5109994"/>
          </a:xfrm>
          <a:custGeom>
            <a:avLst/>
            <a:gdLst/>
            <a:ahLst/>
            <a:cxnLst/>
            <a:rect l="l" t="t" r="r" b="b"/>
            <a:pathLst>
              <a:path w="4069413" h="5109994">
                <a:moveTo>
                  <a:pt x="0" y="0"/>
                </a:moveTo>
                <a:lnTo>
                  <a:pt x="4069413" y="0"/>
                </a:lnTo>
                <a:lnTo>
                  <a:pt x="4069413" y="5109993"/>
                </a:lnTo>
                <a:lnTo>
                  <a:pt x="0" y="510999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7"/>
          <p:cNvSpPr txBox="1"/>
          <p:nvPr/>
        </p:nvSpPr>
        <p:spPr>
          <a:xfrm>
            <a:off x="3286975" y="1383669"/>
            <a:ext cx="10495855" cy="1148929"/>
          </a:xfrm>
          <a:prstGeom prst="rect">
            <a:avLst/>
          </a:prstGeom>
        </p:spPr>
        <p:txBody>
          <a:bodyPr lIns="0" tIns="0" rIns="0" bIns="0" rtlCol="0" anchor="t">
            <a:spAutoFit/>
          </a:bodyPr>
          <a:lstStyle/>
          <a:p>
            <a:pPr algn="ctr">
              <a:lnSpc>
                <a:spcPts val="8201"/>
              </a:lnSpc>
            </a:pPr>
            <a:r>
              <a:rPr lang="en-US" sz="9764">
                <a:solidFill>
                  <a:srgbClr val="9065B6"/>
                </a:solidFill>
                <a:latin typeface="Wedges"/>
                <a:ea typeface="Wedges"/>
                <a:cs typeface="Wedges"/>
                <a:sym typeface="Wedges"/>
              </a:rPr>
              <a:t>BENEFITS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2971541" y="213062"/>
            <a:ext cx="4446248" cy="4114800"/>
          </a:xfrm>
          <a:custGeom>
            <a:avLst/>
            <a:gdLst/>
            <a:ahLst/>
            <a:cxnLst/>
            <a:rect l="l" t="t" r="r" b="b"/>
            <a:pathLst>
              <a:path w="4446248" h="4114800">
                <a:moveTo>
                  <a:pt x="0" y="0"/>
                </a:moveTo>
                <a:lnTo>
                  <a:pt x="4446247" y="0"/>
                </a:lnTo>
                <a:lnTo>
                  <a:pt x="4446247"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769470" y="7011488"/>
            <a:ext cx="3308549" cy="2821290"/>
          </a:xfrm>
          <a:custGeom>
            <a:avLst/>
            <a:gdLst/>
            <a:ahLst/>
            <a:cxnLst/>
            <a:rect l="l" t="t" r="r" b="b"/>
            <a:pathLst>
              <a:path w="3308549" h="2821290">
                <a:moveTo>
                  <a:pt x="0" y="0"/>
                </a:moveTo>
                <a:lnTo>
                  <a:pt x="3308549" y="0"/>
                </a:lnTo>
                <a:lnTo>
                  <a:pt x="3308549" y="2821290"/>
                </a:lnTo>
                <a:lnTo>
                  <a:pt x="0" y="282129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5524269" y="1303941"/>
            <a:ext cx="9036024" cy="1148929"/>
          </a:xfrm>
          <a:prstGeom prst="rect">
            <a:avLst/>
          </a:prstGeom>
        </p:spPr>
        <p:txBody>
          <a:bodyPr lIns="0" tIns="0" rIns="0" bIns="0" rtlCol="0" anchor="t">
            <a:spAutoFit/>
          </a:bodyPr>
          <a:lstStyle/>
          <a:p>
            <a:pPr algn="ctr">
              <a:lnSpc>
                <a:spcPts val="8201"/>
              </a:lnSpc>
            </a:pPr>
            <a:r>
              <a:rPr lang="en-US" sz="9764">
                <a:solidFill>
                  <a:srgbClr val="9065B6"/>
                </a:solidFill>
                <a:latin typeface="Wedges"/>
                <a:ea typeface="Wedges"/>
                <a:cs typeface="Wedges"/>
                <a:sym typeface="Wedges"/>
              </a:rPr>
              <a:t>LIMITATIONS</a:t>
            </a:r>
          </a:p>
        </p:txBody>
      </p:sp>
      <p:sp>
        <p:nvSpPr>
          <p:cNvPr id="7" name="TextBox 7"/>
          <p:cNvSpPr txBox="1"/>
          <p:nvPr/>
        </p:nvSpPr>
        <p:spPr>
          <a:xfrm>
            <a:off x="3306358" y="3305004"/>
            <a:ext cx="12369520" cy="5511524"/>
          </a:xfrm>
          <a:prstGeom prst="rect">
            <a:avLst/>
          </a:prstGeom>
        </p:spPr>
        <p:txBody>
          <a:bodyPr lIns="0" tIns="0" rIns="0" bIns="0" rtlCol="0" anchor="t">
            <a:spAutoFit/>
          </a:bodyPr>
          <a:lstStyle/>
          <a:p>
            <a:pPr algn="l">
              <a:lnSpc>
                <a:spcPts val="5493"/>
              </a:lnSpc>
            </a:pPr>
            <a:r>
              <a:rPr lang="en-US" sz="3924">
                <a:solidFill>
                  <a:srgbClr val="161616"/>
                </a:solidFill>
                <a:latin typeface="Canva Sans"/>
                <a:ea typeface="Canva Sans"/>
                <a:cs typeface="Canva Sans"/>
                <a:sym typeface="Canva Sans"/>
              </a:rPr>
              <a:t>Some staffs are lack confidence in utilizing Excel's advanced features, which may lead to errors or hold-ups. To ensure data accuracy and security, the system needs regular updates and appropriate training.And also it was really hard for them to use it since they didn’t have proper training. Unstable internet connection also was the biggest hindrance in using this application.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3174829" y="177525"/>
            <a:ext cx="1556491" cy="2093080"/>
          </a:xfrm>
          <a:custGeom>
            <a:avLst/>
            <a:gdLst/>
            <a:ahLst/>
            <a:cxnLst/>
            <a:rect l="l" t="t" r="r" b="b"/>
            <a:pathLst>
              <a:path w="1556491" h="2093080">
                <a:moveTo>
                  <a:pt x="0" y="0"/>
                </a:moveTo>
                <a:lnTo>
                  <a:pt x="1556490" y="0"/>
                </a:lnTo>
                <a:lnTo>
                  <a:pt x="1556490" y="2093080"/>
                </a:lnTo>
                <a:lnTo>
                  <a:pt x="0" y="209308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544402" y="6795959"/>
            <a:ext cx="3098795" cy="3036819"/>
          </a:xfrm>
          <a:custGeom>
            <a:avLst/>
            <a:gdLst/>
            <a:ahLst/>
            <a:cxnLst/>
            <a:rect l="l" t="t" r="r" b="b"/>
            <a:pathLst>
              <a:path w="3098795" h="3036819">
                <a:moveTo>
                  <a:pt x="0" y="0"/>
                </a:moveTo>
                <a:lnTo>
                  <a:pt x="3098794" y="0"/>
                </a:lnTo>
                <a:lnTo>
                  <a:pt x="3098794" y="3036819"/>
                </a:lnTo>
                <a:lnTo>
                  <a:pt x="0" y="303681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4731319" y="3071406"/>
            <a:ext cx="2094559" cy="2630153"/>
          </a:xfrm>
          <a:custGeom>
            <a:avLst/>
            <a:gdLst/>
            <a:ahLst/>
            <a:cxnLst/>
            <a:rect l="l" t="t" r="r" b="b"/>
            <a:pathLst>
              <a:path w="2094559" h="2630153">
                <a:moveTo>
                  <a:pt x="0" y="0"/>
                </a:moveTo>
                <a:lnTo>
                  <a:pt x="2094559" y="0"/>
                </a:lnTo>
                <a:lnTo>
                  <a:pt x="2094559" y="2630154"/>
                </a:lnTo>
                <a:lnTo>
                  <a:pt x="0" y="263015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TextBox 7"/>
          <p:cNvSpPr txBox="1"/>
          <p:nvPr/>
        </p:nvSpPr>
        <p:spPr>
          <a:xfrm>
            <a:off x="3170239" y="1557440"/>
            <a:ext cx="11227705" cy="1148929"/>
          </a:xfrm>
          <a:prstGeom prst="rect">
            <a:avLst/>
          </a:prstGeom>
        </p:spPr>
        <p:txBody>
          <a:bodyPr lIns="0" tIns="0" rIns="0" bIns="0" rtlCol="0" anchor="t">
            <a:spAutoFit/>
          </a:bodyPr>
          <a:lstStyle/>
          <a:p>
            <a:pPr algn="ctr">
              <a:lnSpc>
                <a:spcPts val="8201"/>
              </a:lnSpc>
            </a:pPr>
            <a:r>
              <a:rPr lang="en-US" sz="9764">
                <a:solidFill>
                  <a:srgbClr val="9065B6"/>
                </a:solidFill>
                <a:latin typeface="Wedges"/>
                <a:ea typeface="Wedges"/>
                <a:cs typeface="Wedges"/>
                <a:sym typeface="Wedges"/>
              </a:rPr>
              <a:t>MS TEAM</a:t>
            </a:r>
          </a:p>
        </p:txBody>
      </p:sp>
      <p:sp>
        <p:nvSpPr>
          <p:cNvPr id="8" name="TextBox 8"/>
          <p:cNvSpPr txBox="1"/>
          <p:nvPr/>
        </p:nvSpPr>
        <p:spPr>
          <a:xfrm>
            <a:off x="3250253" y="3689562"/>
            <a:ext cx="11067678" cy="3938270"/>
          </a:xfrm>
          <a:prstGeom prst="rect">
            <a:avLst/>
          </a:prstGeom>
        </p:spPr>
        <p:txBody>
          <a:bodyPr lIns="0" tIns="0" rIns="0" bIns="0" rtlCol="0" anchor="t">
            <a:spAutoFit/>
          </a:bodyPr>
          <a:lstStyle/>
          <a:p>
            <a:pPr algn="l">
              <a:lnSpc>
                <a:spcPts val="4480"/>
              </a:lnSpc>
            </a:pPr>
            <a:r>
              <a:rPr lang="en-US" sz="3200">
                <a:solidFill>
                  <a:srgbClr val="161616"/>
                </a:solidFill>
                <a:latin typeface="Poppins"/>
                <a:ea typeface="Poppins"/>
                <a:cs typeface="Poppins"/>
                <a:sym typeface="Poppins"/>
              </a:rPr>
              <a:t>Microsoft Teams is the ultimate messaging app for your organizationaL workspace for real-time collaboration and communication, meetings, file and app sharing, and even the occasional emoji! All in one place, all in the open, all accessible to everyone.</a:t>
            </a:r>
          </a:p>
          <a:p>
            <a:pPr algn="l">
              <a:lnSpc>
                <a:spcPts val="4480"/>
              </a:lnSpc>
            </a:pPr>
            <a:endParaRPr lang="en-US" sz="3200">
              <a:solidFill>
                <a:srgbClr val="161616"/>
              </a:solidFill>
              <a:latin typeface="Poppins"/>
              <a:ea typeface="Poppins"/>
              <a:cs typeface="Poppins"/>
              <a:sym typeface="Poppins"/>
            </a:endParaRPr>
          </a:p>
          <a:p>
            <a:pPr algn="l">
              <a:lnSpc>
                <a:spcPts val="4480"/>
              </a:lnSpc>
            </a:pPr>
            <a:endParaRPr lang="en-US" sz="3200">
              <a:solidFill>
                <a:srgbClr val="161616"/>
              </a:solidFill>
              <a:latin typeface="Poppins"/>
              <a:ea typeface="Poppins"/>
              <a:cs typeface="Poppins"/>
              <a:sym typeface="Poppi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630296">
            <a:off x="1485324" y="482711"/>
            <a:ext cx="1859885" cy="3432674"/>
          </a:xfrm>
          <a:custGeom>
            <a:avLst/>
            <a:gdLst/>
            <a:ahLst/>
            <a:cxnLst/>
            <a:rect l="l" t="t" r="r" b="b"/>
            <a:pathLst>
              <a:path w="1859885" h="3432674">
                <a:moveTo>
                  <a:pt x="0" y="0"/>
                </a:moveTo>
                <a:lnTo>
                  <a:pt x="1859885" y="0"/>
                </a:lnTo>
                <a:lnTo>
                  <a:pt x="1859885" y="3432674"/>
                </a:lnTo>
                <a:lnTo>
                  <a:pt x="0" y="34326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3666487" y="7852366"/>
            <a:ext cx="3880996" cy="1799371"/>
          </a:xfrm>
          <a:custGeom>
            <a:avLst/>
            <a:gdLst/>
            <a:ahLst/>
            <a:cxnLst/>
            <a:rect l="l" t="t" r="r" b="b"/>
            <a:pathLst>
              <a:path w="3880996" h="1799371">
                <a:moveTo>
                  <a:pt x="0" y="0"/>
                </a:moveTo>
                <a:lnTo>
                  <a:pt x="3880996" y="0"/>
                </a:lnTo>
                <a:lnTo>
                  <a:pt x="3880996" y="1799371"/>
                </a:lnTo>
                <a:lnTo>
                  <a:pt x="0" y="179937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4806068" y="2007711"/>
            <a:ext cx="8675863" cy="1148929"/>
          </a:xfrm>
          <a:prstGeom prst="rect">
            <a:avLst/>
          </a:prstGeom>
        </p:spPr>
        <p:txBody>
          <a:bodyPr lIns="0" tIns="0" rIns="0" bIns="0" rtlCol="0" anchor="t">
            <a:spAutoFit/>
          </a:bodyPr>
          <a:lstStyle/>
          <a:p>
            <a:pPr algn="ctr">
              <a:lnSpc>
                <a:spcPts val="8201"/>
              </a:lnSpc>
            </a:pPr>
            <a:r>
              <a:rPr lang="en-US" sz="9764">
                <a:solidFill>
                  <a:srgbClr val="9065B6"/>
                </a:solidFill>
                <a:latin typeface="Wedges"/>
                <a:ea typeface="Wedges"/>
                <a:cs typeface="Wedges"/>
                <a:sym typeface="Wedges"/>
              </a:rPr>
              <a:t>BENEFITS</a:t>
            </a:r>
          </a:p>
        </p:txBody>
      </p:sp>
      <p:sp>
        <p:nvSpPr>
          <p:cNvPr id="7" name="TextBox 7"/>
          <p:cNvSpPr txBox="1"/>
          <p:nvPr/>
        </p:nvSpPr>
        <p:spPr>
          <a:xfrm>
            <a:off x="3106696" y="3558747"/>
            <a:ext cx="12074609" cy="5699553"/>
          </a:xfrm>
          <a:prstGeom prst="rect">
            <a:avLst/>
          </a:prstGeom>
        </p:spPr>
        <p:txBody>
          <a:bodyPr lIns="0" tIns="0" rIns="0" bIns="0" rtlCol="0" anchor="t">
            <a:spAutoFit/>
          </a:bodyPr>
          <a:lstStyle/>
          <a:p>
            <a:pPr algn="ctr">
              <a:lnSpc>
                <a:spcPts val="5036"/>
              </a:lnSpc>
            </a:pPr>
            <a:r>
              <a:rPr lang="en-US" sz="3597">
                <a:solidFill>
                  <a:srgbClr val="161616"/>
                </a:solidFill>
                <a:latin typeface="Poppins"/>
                <a:ea typeface="Poppins"/>
                <a:cs typeface="Poppins"/>
                <a:sym typeface="Poppins"/>
              </a:rPr>
              <a:t>The usage of MS team in sunrise residential care home allows care workers to send quick messages without walking on the offices. It was easy to conduct virtual meeting in healthcare team.It also less needs to use paper notes in every documentation in each patient or residents they also has a shared access in care plan by residents history, vital signs, medications schedule and the continuity of care.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511291" y="647382"/>
            <a:ext cx="2557994" cy="2649523"/>
          </a:xfrm>
          <a:custGeom>
            <a:avLst/>
            <a:gdLst/>
            <a:ahLst/>
            <a:cxnLst/>
            <a:rect l="l" t="t" r="r" b="b"/>
            <a:pathLst>
              <a:path w="2557994" h="2649523">
                <a:moveTo>
                  <a:pt x="0" y="0"/>
                </a:moveTo>
                <a:lnTo>
                  <a:pt x="2557994" y="0"/>
                </a:lnTo>
                <a:lnTo>
                  <a:pt x="2557994" y="2649523"/>
                </a:lnTo>
                <a:lnTo>
                  <a:pt x="0" y="26495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4754244" y="647382"/>
            <a:ext cx="3184633" cy="2680882"/>
          </a:xfrm>
          <a:custGeom>
            <a:avLst/>
            <a:gdLst/>
            <a:ahLst/>
            <a:cxnLst/>
            <a:rect l="l" t="t" r="r" b="b"/>
            <a:pathLst>
              <a:path w="3184633" h="2680882">
                <a:moveTo>
                  <a:pt x="0" y="0"/>
                </a:moveTo>
                <a:lnTo>
                  <a:pt x="3184632" y="0"/>
                </a:lnTo>
                <a:lnTo>
                  <a:pt x="3184632" y="2680881"/>
                </a:lnTo>
                <a:lnTo>
                  <a:pt x="0" y="268088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7197741" y="8229600"/>
            <a:ext cx="4446248" cy="4114800"/>
          </a:xfrm>
          <a:custGeom>
            <a:avLst/>
            <a:gdLst/>
            <a:ahLst/>
            <a:cxnLst/>
            <a:rect l="l" t="t" r="r" b="b"/>
            <a:pathLst>
              <a:path w="4446248" h="4114800">
                <a:moveTo>
                  <a:pt x="0" y="0"/>
                </a:moveTo>
                <a:lnTo>
                  <a:pt x="4446247" y="0"/>
                </a:lnTo>
                <a:lnTo>
                  <a:pt x="4446247"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TextBox 7"/>
          <p:cNvSpPr txBox="1"/>
          <p:nvPr/>
        </p:nvSpPr>
        <p:spPr>
          <a:xfrm>
            <a:off x="4874999" y="1303941"/>
            <a:ext cx="9565336" cy="1151272"/>
          </a:xfrm>
          <a:prstGeom prst="rect">
            <a:avLst/>
          </a:prstGeom>
        </p:spPr>
        <p:txBody>
          <a:bodyPr lIns="0" tIns="0" rIns="0" bIns="0" rtlCol="0" anchor="t">
            <a:spAutoFit/>
          </a:bodyPr>
          <a:lstStyle/>
          <a:p>
            <a:pPr algn="l">
              <a:lnSpc>
                <a:spcPts val="8201"/>
              </a:lnSpc>
            </a:pPr>
            <a:r>
              <a:rPr lang="en-US" sz="9764">
                <a:solidFill>
                  <a:srgbClr val="9065B6"/>
                </a:solidFill>
                <a:latin typeface="Wedges"/>
                <a:ea typeface="Wedges"/>
                <a:cs typeface="Wedges"/>
                <a:sym typeface="Wedges"/>
              </a:rPr>
              <a:t>LIMITATIONS</a:t>
            </a:r>
          </a:p>
        </p:txBody>
      </p:sp>
      <p:sp>
        <p:nvSpPr>
          <p:cNvPr id="8" name="TextBox 8"/>
          <p:cNvSpPr txBox="1"/>
          <p:nvPr/>
        </p:nvSpPr>
        <p:spPr>
          <a:xfrm>
            <a:off x="1939809" y="3201655"/>
            <a:ext cx="14408381" cy="9122854"/>
          </a:xfrm>
          <a:prstGeom prst="rect">
            <a:avLst/>
          </a:prstGeom>
        </p:spPr>
        <p:txBody>
          <a:bodyPr lIns="0" tIns="0" rIns="0" bIns="0" rtlCol="0" anchor="t">
            <a:spAutoFit/>
          </a:bodyPr>
          <a:lstStyle/>
          <a:p>
            <a:pPr algn="ctr">
              <a:lnSpc>
                <a:spcPts val="4844"/>
              </a:lnSpc>
            </a:pPr>
            <a:r>
              <a:rPr lang="en-US" sz="3460">
                <a:solidFill>
                  <a:srgbClr val="161616"/>
                </a:solidFill>
                <a:latin typeface="Poppins"/>
                <a:ea typeface="Poppins"/>
                <a:cs typeface="Poppins"/>
                <a:sym typeface="Poppins"/>
              </a:rPr>
              <a:t>Some workers, especially those unfamiliar on technology. They feel intimidated by this new applications and also by using those tools you need a strong internet connection and consistent devices.Lastly, Changing established workflows (paper, face-to-face meetings) takes time.</a:t>
            </a:r>
          </a:p>
          <a:p>
            <a:pPr algn="ctr">
              <a:lnSpc>
                <a:spcPts val="4844"/>
              </a:lnSpc>
            </a:pPr>
            <a:endParaRPr lang="en-US" sz="3460">
              <a:solidFill>
                <a:srgbClr val="161616"/>
              </a:solidFill>
              <a:latin typeface="Poppins"/>
              <a:ea typeface="Poppins"/>
              <a:cs typeface="Poppins"/>
              <a:sym typeface="Poppins"/>
            </a:endParaRPr>
          </a:p>
          <a:p>
            <a:pPr algn="ctr">
              <a:lnSpc>
                <a:spcPts val="4844"/>
              </a:lnSpc>
            </a:pPr>
            <a:endParaRPr lang="en-US" sz="3460">
              <a:solidFill>
                <a:srgbClr val="161616"/>
              </a:solidFill>
              <a:latin typeface="Poppins"/>
              <a:ea typeface="Poppins"/>
              <a:cs typeface="Poppins"/>
              <a:sym typeface="Poppins"/>
            </a:endParaRPr>
          </a:p>
          <a:p>
            <a:pPr algn="ctr">
              <a:lnSpc>
                <a:spcPts val="4844"/>
              </a:lnSpc>
            </a:pPr>
            <a:endParaRPr lang="en-US" sz="3460">
              <a:solidFill>
                <a:srgbClr val="161616"/>
              </a:solidFill>
              <a:latin typeface="Poppins"/>
              <a:ea typeface="Poppins"/>
              <a:cs typeface="Poppins"/>
              <a:sym typeface="Poppins"/>
            </a:endParaRPr>
          </a:p>
          <a:p>
            <a:pPr algn="ctr">
              <a:lnSpc>
                <a:spcPts val="4844"/>
              </a:lnSpc>
            </a:pPr>
            <a:endParaRPr lang="en-US" sz="3460">
              <a:solidFill>
                <a:srgbClr val="161616"/>
              </a:solidFill>
              <a:latin typeface="Poppins"/>
              <a:ea typeface="Poppins"/>
              <a:cs typeface="Poppins"/>
              <a:sym typeface="Poppins"/>
            </a:endParaRPr>
          </a:p>
          <a:p>
            <a:pPr algn="ctr">
              <a:lnSpc>
                <a:spcPts val="4844"/>
              </a:lnSpc>
            </a:pPr>
            <a:endParaRPr lang="en-US" sz="3460">
              <a:solidFill>
                <a:srgbClr val="161616"/>
              </a:solidFill>
              <a:latin typeface="Poppins"/>
              <a:ea typeface="Poppins"/>
              <a:cs typeface="Poppins"/>
              <a:sym typeface="Poppins"/>
            </a:endParaRPr>
          </a:p>
          <a:p>
            <a:pPr algn="ctr">
              <a:lnSpc>
                <a:spcPts val="4844"/>
              </a:lnSpc>
            </a:pPr>
            <a:endParaRPr lang="en-US" sz="3460">
              <a:solidFill>
                <a:srgbClr val="161616"/>
              </a:solidFill>
              <a:latin typeface="Poppins"/>
              <a:ea typeface="Poppins"/>
              <a:cs typeface="Poppins"/>
              <a:sym typeface="Poppins"/>
            </a:endParaRPr>
          </a:p>
          <a:p>
            <a:pPr algn="ctr">
              <a:lnSpc>
                <a:spcPts val="4844"/>
              </a:lnSpc>
            </a:pPr>
            <a:endParaRPr lang="en-US" sz="3460">
              <a:solidFill>
                <a:srgbClr val="161616"/>
              </a:solidFill>
              <a:latin typeface="Poppins"/>
              <a:ea typeface="Poppins"/>
              <a:cs typeface="Poppins"/>
              <a:sym typeface="Poppins"/>
            </a:endParaRPr>
          </a:p>
          <a:p>
            <a:pPr algn="ctr">
              <a:lnSpc>
                <a:spcPts val="4844"/>
              </a:lnSpc>
            </a:pPr>
            <a:endParaRPr lang="en-US" sz="3460">
              <a:solidFill>
                <a:srgbClr val="161616"/>
              </a:solidFill>
              <a:latin typeface="Poppins"/>
              <a:ea typeface="Poppins"/>
              <a:cs typeface="Poppins"/>
              <a:sym typeface="Poppins"/>
            </a:endParaRPr>
          </a:p>
          <a:p>
            <a:pPr algn="ctr">
              <a:lnSpc>
                <a:spcPts val="4844"/>
              </a:lnSpc>
            </a:pPr>
            <a:endParaRPr lang="en-US" sz="3460">
              <a:solidFill>
                <a:srgbClr val="161616"/>
              </a:solidFill>
              <a:latin typeface="Poppins"/>
              <a:ea typeface="Poppins"/>
              <a:cs typeface="Poppins"/>
              <a:sym typeface="Poppins"/>
            </a:endParaRPr>
          </a:p>
          <a:p>
            <a:pPr algn="ctr">
              <a:lnSpc>
                <a:spcPts val="4844"/>
              </a:lnSpc>
            </a:pPr>
            <a:endParaRPr lang="en-US" sz="3460">
              <a:solidFill>
                <a:srgbClr val="161616"/>
              </a:solidFill>
              <a:latin typeface="Poppins"/>
              <a:ea typeface="Poppins"/>
              <a:cs typeface="Poppins"/>
              <a:sym typeface="Poppi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855222" y="705534"/>
            <a:ext cx="3713990" cy="2370201"/>
          </a:xfrm>
          <a:custGeom>
            <a:avLst/>
            <a:gdLst/>
            <a:ahLst/>
            <a:cxnLst/>
            <a:rect l="l" t="t" r="r" b="b"/>
            <a:pathLst>
              <a:path w="3713990" h="2370201">
                <a:moveTo>
                  <a:pt x="0" y="0"/>
                </a:moveTo>
                <a:lnTo>
                  <a:pt x="3713990" y="0"/>
                </a:lnTo>
                <a:lnTo>
                  <a:pt x="3713990" y="2370201"/>
                </a:lnTo>
                <a:lnTo>
                  <a:pt x="0" y="23702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5005885" y="2228843"/>
            <a:ext cx="2773860" cy="2708296"/>
          </a:xfrm>
          <a:custGeom>
            <a:avLst/>
            <a:gdLst/>
            <a:ahLst/>
            <a:cxnLst/>
            <a:rect l="l" t="t" r="r" b="b"/>
            <a:pathLst>
              <a:path w="2773860" h="2708296">
                <a:moveTo>
                  <a:pt x="0" y="0"/>
                </a:moveTo>
                <a:lnTo>
                  <a:pt x="2773860" y="0"/>
                </a:lnTo>
                <a:lnTo>
                  <a:pt x="2773860" y="2708296"/>
                </a:lnTo>
                <a:lnTo>
                  <a:pt x="0" y="270829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2488080" y="8379153"/>
            <a:ext cx="3093024" cy="2305709"/>
          </a:xfrm>
          <a:custGeom>
            <a:avLst/>
            <a:gdLst/>
            <a:ahLst/>
            <a:cxnLst/>
            <a:rect l="l" t="t" r="r" b="b"/>
            <a:pathLst>
              <a:path w="3093024" h="2305709">
                <a:moveTo>
                  <a:pt x="0" y="0"/>
                </a:moveTo>
                <a:lnTo>
                  <a:pt x="3093024" y="0"/>
                </a:lnTo>
                <a:lnTo>
                  <a:pt x="3093024" y="2305708"/>
                </a:lnTo>
                <a:lnTo>
                  <a:pt x="0" y="230570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TextBox 7"/>
          <p:cNvSpPr txBox="1"/>
          <p:nvPr/>
        </p:nvSpPr>
        <p:spPr>
          <a:xfrm>
            <a:off x="1944459" y="675123"/>
            <a:ext cx="15314841" cy="2184811"/>
          </a:xfrm>
          <a:prstGeom prst="rect">
            <a:avLst/>
          </a:prstGeom>
        </p:spPr>
        <p:txBody>
          <a:bodyPr lIns="0" tIns="0" rIns="0" bIns="0" rtlCol="0" anchor="t">
            <a:spAutoFit/>
          </a:bodyPr>
          <a:lstStyle/>
          <a:p>
            <a:pPr algn="ctr">
              <a:lnSpc>
                <a:spcPts val="8201"/>
              </a:lnSpc>
            </a:pPr>
            <a:r>
              <a:rPr lang="en-US" sz="9764">
                <a:solidFill>
                  <a:srgbClr val="9065B6"/>
                </a:solidFill>
                <a:latin typeface="Wedges"/>
                <a:ea typeface="Wedges"/>
                <a:cs typeface="Wedges"/>
                <a:sym typeface="Wedges"/>
              </a:rPr>
              <a:t>IMPACT OF LIMITED DIGITAL SKILLS</a:t>
            </a:r>
          </a:p>
        </p:txBody>
      </p:sp>
      <p:sp>
        <p:nvSpPr>
          <p:cNvPr id="8" name="TextBox 8"/>
          <p:cNvSpPr txBox="1"/>
          <p:nvPr/>
        </p:nvSpPr>
        <p:spPr>
          <a:xfrm>
            <a:off x="1944459" y="2970960"/>
            <a:ext cx="13995126" cy="6512373"/>
          </a:xfrm>
          <a:prstGeom prst="rect">
            <a:avLst/>
          </a:prstGeom>
        </p:spPr>
        <p:txBody>
          <a:bodyPr lIns="0" tIns="0" rIns="0" bIns="0" rtlCol="0" anchor="t">
            <a:spAutoFit/>
          </a:bodyPr>
          <a:lstStyle/>
          <a:p>
            <a:pPr algn="ctr">
              <a:lnSpc>
                <a:spcPts val="4705"/>
              </a:lnSpc>
            </a:pPr>
            <a:r>
              <a:rPr lang="en-US" sz="3361">
                <a:solidFill>
                  <a:srgbClr val="161616"/>
                </a:solidFill>
                <a:latin typeface="Poppins"/>
                <a:ea typeface="Poppins"/>
                <a:cs typeface="Poppins"/>
                <a:sym typeface="Poppins"/>
              </a:rPr>
              <a:t>In today’s environment, digital technology was a plays of critical roles in promoting health in everyone to improve quality of care and easy access in healthcare teams in institution. At Sunrise Residential Care Home, digital tools such as electronic care records, online communication platforms, and digital medication systems are being introduced to enhance care delivery. however some staff was limited in digital literacy that has biggest affect to render care. They find it difficult in inputing the data that can be lead in delayed documentation.To address this issues Sunrise Residential care home should provide digital literacy training and user friendly systems.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2640606" y="1030372"/>
            <a:ext cx="13006787" cy="1228969"/>
          </a:xfrm>
          <a:prstGeom prst="rect">
            <a:avLst/>
          </a:prstGeom>
        </p:spPr>
        <p:txBody>
          <a:bodyPr lIns="0" tIns="0" rIns="0" bIns="0" rtlCol="0" anchor="t">
            <a:spAutoFit/>
          </a:bodyPr>
          <a:lstStyle/>
          <a:p>
            <a:pPr algn="ctr">
              <a:lnSpc>
                <a:spcPts val="8750"/>
              </a:lnSpc>
            </a:pPr>
            <a:r>
              <a:rPr lang="en-US" sz="10417">
                <a:solidFill>
                  <a:srgbClr val="9065B6"/>
                </a:solidFill>
                <a:latin typeface="Wedges"/>
                <a:ea typeface="Wedges"/>
                <a:cs typeface="Wedges"/>
                <a:sym typeface="Wedges"/>
              </a:rPr>
              <a:t>CHECKLIST</a:t>
            </a:r>
          </a:p>
        </p:txBody>
      </p:sp>
      <p:sp>
        <p:nvSpPr>
          <p:cNvPr id="5" name="Freeform 5"/>
          <p:cNvSpPr/>
          <p:nvPr/>
        </p:nvSpPr>
        <p:spPr>
          <a:xfrm>
            <a:off x="1367954" y="6648859"/>
            <a:ext cx="1859885" cy="3432674"/>
          </a:xfrm>
          <a:custGeom>
            <a:avLst/>
            <a:gdLst/>
            <a:ahLst/>
            <a:cxnLst/>
            <a:rect l="l" t="t" r="r" b="b"/>
            <a:pathLst>
              <a:path w="1859885" h="3432674">
                <a:moveTo>
                  <a:pt x="0" y="0"/>
                </a:moveTo>
                <a:lnTo>
                  <a:pt x="1859885" y="0"/>
                </a:lnTo>
                <a:lnTo>
                  <a:pt x="1859885" y="3432674"/>
                </a:lnTo>
                <a:lnTo>
                  <a:pt x="0" y="34326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940760" y="1762059"/>
            <a:ext cx="3098795" cy="3036819"/>
          </a:xfrm>
          <a:custGeom>
            <a:avLst/>
            <a:gdLst/>
            <a:ahLst/>
            <a:cxnLst/>
            <a:rect l="l" t="t" r="r" b="b"/>
            <a:pathLst>
              <a:path w="3098795" h="3036819">
                <a:moveTo>
                  <a:pt x="0" y="0"/>
                </a:moveTo>
                <a:lnTo>
                  <a:pt x="3098794" y="0"/>
                </a:lnTo>
                <a:lnTo>
                  <a:pt x="3098794" y="3036819"/>
                </a:lnTo>
                <a:lnTo>
                  <a:pt x="0" y="303681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809855" y="1762059"/>
            <a:ext cx="2976082" cy="3036819"/>
          </a:xfrm>
          <a:custGeom>
            <a:avLst/>
            <a:gdLst/>
            <a:ahLst/>
            <a:cxnLst/>
            <a:rect l="l" t="t" r="r" b="b"/>
            <a:pathLst>
              <a:path w="2976082" h="3036819">
                <a:moveTo>
                  <a:pt x="0" y="0"/>
                </a:moveTo>
                <a:lnTo>
                  <a:pt x="2976083" y="0"/>
                </a:lnTo>
                <a:lnTo>
                  <a:pt x="2976083" y="3036819"/>
                </a:lnTo>
                <a:lnTo>
                  <a:pt x="0" y="303681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16293023" y="7539498"/>
            <a:ext cx="2083106" cy="2747502"/>
          </a:xfrm>
          <a:custGeom>
            <a:avLst/>
            <a:gdLst/>
            <a:ahLst/>
            <a:cxnLst/>
            <a:rect l="l" t="t" r="r" b="b"/>
            <a:pathLst>
              <a:path w="2083106" h="2747502">
                <a:moveTo>
                  <a:pt x="0" y="0"/>
                </a:moveTo>
                <a:lnTo>
                  <a:pt x="2083106" y="0"/>
                </a:lnTo>
                <a:lnTo>
                  <a:pt x="2083106" y="2747502"/>
                </a:lnTo>
                <a:lnTo>
                  <a:pt x="0" y="274750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TextBox 9"/>
          <p:cNvSpPr txBox="1"/>
          <p:nvPr/>
        </p:nvSpPr>
        <p:spPr>
          <a:xfrm>
            <a:off x="2297897" y="2361344"/>
            <a:ext cx="13995126" cy="7106003"/>
          </a:xfrm>
          <a:prstGeom prst="rect">
            <a:avLst/>
          </a:prstGeom>
        </p:spPr>
        <p:txBody>
          <a:bodyPr lIns="0" tIns="0" rIns="0" bIns="0" rtlCol="0" anchor="t">
            <a:spAutoFit/>
          </a:bodyPr>
          <a:lstStyle/>
          <a:p>
            <a:pPr algn="ctr">
              <a:lnSpc>
                <a:spcPts val="4705"/>
              </a:lnSpc>
            </a:pPr>
            <a:r>
              <a:rPr lang="en-US" sz="3361" b="1">
                <a:solidFill>
                  <a:srgbClr val="161616"/>
                </a:solidFill>
                <a:latin typeface="Poppins Bold"/>
                <a:ea typeface="Poppins Bold"/>
                <a:cs typeface="Poppins Bold"/>
                <a:sym typeface="Poppins Bold"/>
              </a:rPr>
              <a:t>SECURITY LOGINS </a:t>
            </a:r>
          </a:p>
          <a:p>
            <a:pPr algn="ctr">
              <a:lnSpc>
                <a:spcPts val="4705"/>
              </a:lnSpc>
            </a:pPr>
            <a:r>
              <a:rPr lang="en-US" sz="3361">
                <a:solidFill>
                  <a:srgbClr val="161616"/>
                </a:solidFill>
                <a:latin typeface="Poppins"/>
                <a:ea typeface="Poppins"/>
                <a:cs typeface="Poppins"/>
                <a:sym typeface="Poppins"/>
              </a:rPr>
              <a:t>☐ Log in with your own credentials every time; do not share your passwords.</a:t>
            </a:r>
          </a:p>
          <a:p>
            <a:pPr algn="ctr">
              <a:lnSpc>
                <a:spcPts val="4705"/>
              </a:lnSpc>
            </a:pPr>
            <a:r>
              <a:rPr lang="en-US" sz="3361">
                <a:solidFill>
                  <a:srgbClr val="161616"/>
                </a:solidFill>
                <a:latin typeface="Poppins"/>
                <a:ea typeface="Poppins"/>
                <a:cs typeface="Poppins"/>
                <a:sym typeface="Poppins"/>
              </a:rPr>
              <a:t>☐ Create strong passwords </a:t>
            </a:r>
          </a:p>
          <a:p>
            <a:pPr algn="ctr">
              <a:lnSpc>
                <a:spcPts val="4705"/>
              </a:lnSpc>
            </a:pPr>
            <a:r>
              <a:rPr lang="en-US" sz="3361">
                <a:solidFill>
                  <a:srgbClr val="161616"/>
                </a:solidFill>
                <a:latin typeface="Poppins"/>
                <a:ea typeface="Poppins"/>
                <a:cs typeface="Poppins"/>
                <a:sym typeface="Poppins"/>
              </a:rPr>
              <a:t>☐ Update passwords in routine basis</a:t>
            </a:r>
          </a:p>
          <a:p>
            <a:pPr algn="ctr">
              <a:lnSpc>
                <a:spcPts val="4705"/>
              </a:lnSpc>
            </a:pPr>
            <a:endParaRPr lang="en-US" sz="3361">
              <a:solidFill>
                <a:srgbClr val="161616"/>
              </a:solidFill>
              <a:latin typeface="Poppins"/>
              <a:ea typeface="Poppins"/>
              <a:cs typeface="Poppins"/>
              <a:sym typeface="Poppins"/>
            </a:endParaRPr>
          </a:p>
          <a:p>
            <a:pPr algn="ctr">
              <a:lnSpc>
                <a:spcPts val="4705"/>
              </a:lnSpc>
            </a:pPr>
            <a:r>
              <a:rPr lang="en-US" sz="3361" b="1">
                <a:solidFill>
                  <a:srgbClr val="161616"/>
                </a:solidFill>
                <a:latin typeface="Poppins Bold"/>
                <a:ea typeface="Poppins Bold"/>
                <a:cs typeface="Poppins Bold"/>
                <a:sym typeface="Poppins Bold"/>
              </a:rPr>
              <a:t>EMAIL SECURITY</a:t>
            </a:r>
          </a:p>
          <a:p>
            <a:pPr algn="ctr">
              <a:lnSpc>
                <a:spcPts val="4705"/>
              </a:lnSpc>
            </a:pPr>
            <a:r>
              <a:rPr lang="en-US" sz="3361">
                <a:solidFill>
                  <a:srgbClr val="161616"/>
                </a:solidFill>
                <a:latin typeface="Poppins"/>
                <a:ea typeface="Poppins"/>
                <a:cs typeface="Poppins"/>
                <a:sym typeface="Poppins"/>
              </a:rPr>
              <a:t>☐  Verify the sender’s address prior to opening any email</a:t>
            </a:r>
          </a:p>
          <a:p>
            <a:pPr algn="ctr">
              <a:lnSpc>
                <a:spcPts val="4705"/>
              </a:lnSpc>
            </a:pPr>
            <a:r>
              <a:rPr lang="en-US" sz="3361">
                <a:solidFill>
                  <a:srgbClr val="161616"/>
                </a:solidFill>
                <a:latin typeface="Poppins"/>
                <a:ea typeface="Poppins"/>
                <a:cs typeface="Poppins"/>
                <a:sym typeface="Poppins"/>
              </a:rPr>
              <a:t> ☐ Avoid clicking on links from sources that are unknown or suspicious.</a:t>
            </a:r>
          </a:p>
          <a:p>
            <a:pPr algn="ctr">
              <a:lnSpc>
                <a:spcPts val="4705"/>
              </a:lnSpc>
            </a:pPr>
            <a:r>
              <a:rPr lang="en-US" sz="3361">
                <a:solidFill>
                  <a:srgbClr val="161616"/>
                </a:solidFill>
                <a:latin typeface="Poppins"/>
                <a:ea typeface="Poppins"/>
                <a:cs typeface="Poppins"/>
                <a:sym typeface="Poppins"/>
              </a:rPr>
              <a:t>☐ Refrain from exchanging patient details or private information via email.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2640606" y="1030372"/>
            <a:ext cx="13006787" cy="1228969"/>
          </a:xfrm>
          <a:prstGeom prst="rect">
            <a:avLst/>
          </a:prstGeom>
        </p:spPr>
        <p:txBody>
          <a:bodyPr lIns="0" tIns="0" rIns="0" bIns="0" rtlCol="0" anchor="t">
            <a:spAutoFit/>
          </a:bodyPr>
          <a:lstStyle/>
          <a:p>
            <a:pPr algn="ctr">
              <a:lnSpc>
                <a:spcPts val="8750"/>
              </a:lnSpc>
            </a:pPr>
            <a:r>
              <a:rPr lang="en-US" sz="10417">
                <a:solidFill>
                  <a:srgbClr val="9065B6"/>
                </a:solidFill>
                <a:latin typeface="Wedges"/>
                <a:ea typeface="Wedges"/>
                <a:cs typeface="Wedges"/>
                <a:sym typeface="Wedges"/>
              </a:rPr>
              <a:t>CHECKLIST</a:t>
            </a:r>
          </a:p>
        </p:txBody>
      </p:sp>
      <p:sp>
        <p:nvSpPr>
          <p:cNvPr id="5" name="Freeform 5"/>
          <p:cNvSpPr/>
          <p:nvPr/>
        </p:nvSpPr>
        <p:spPr>
          <a:xfrm>
            <a:off x="1367954" y="6648859"/>
            <a:ext cx="1859885" cy="3432674"/>
          </a:xfrm>
          <a:custGeom>
            <a:avLst/>
            <a:gdLst/>
            <a:ahLst/>
            <a:cxnLst/>
            <a:rect l="l" t="t" r="r" b="b"/>
            <a:pathLst>
              <a:path w="1859885" h="3432674">
                <a:moveTo>
                  <a:pt x="0" y="0"/>
                </a:moveTo>
                <a:lnTo>
                  <a:pt x="1859885" y="0"/>
                </a:lnTo>
                <a:lnTo>
                  <a:pt x="1859885" y="3432674"/>
                </a:lnTo>
                <a:lnTo>
                  <a:pt x="0" y="34326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940760" y="1762059"/>
            <a:ext cx="3098795" cy="3036819"/>
          </a:xfrm>
          <a:custGeom>
            <a:avLst/>
            <a:gdLst/>
            <a:ahLst/>
            <a:cxnLst/>
            <a:rect l="l" t="t" r="r" b="b"/>
            <a:pathLst>
              <a:path w="3098795" h="3036819">
                <a:moveTo>
                  <a:pt x="0" y="0"/>
                </a:moveTo>
                <a:lnTo>
                  <a:pt x="3098794" y="0"/>
                </a:lnTo>
                <a:lnTo>
                  <a:pt x="3098794" y="3036819"/>
                </a:lnTo>
                <a:lnTo>
                  <a:pt x="0" y="303681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809855" y="1762059"/>
            <a:ext cx="2976082" cy="3036819"/>
          </a:xfrm>
          <a:custGeom>
            <a:avLst/>
            <a:gdLst/>
            <a:ahLst/>
            <a:cxnLst/>
            <a:rect l="l" t="t" r="r" b="b"/>
            <a:pathLst>
              <a:path w="2976082" h="3036819">
                <a:moveTo>
                  <a:pt x="0" y="0"/>
                </a:moveTo>
                <a:lnTo>
                  <a:pt x="2976083" y="0"/>
                </a:lnTo>
                <a:lnTo>
                  <a:pt x="2976083" y="3036819"/>
                </a:lnTo>
                <a:lnTo>
                  <a:pt x="0" y="303681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16293023" y="7539498"/>
            <a:ext cx="2083106" cy="2747502"/>
          </a:xfrm>
          <a:custGeom>
            <a:avLst/>
            <a:gdLst/>
            <a:ahLst/>
            <a:cxnLst/>
            <a:rect l="l" t="t" r="r" b="b"/>
            <a:pathLst>
              <a:path w="2083106" h="2747502">
                <a:moveTo>
                  <a:pt x="0" y="0"/>
                </a:moveTo>
                <a:lnTo>
                  <a:pt x="2083106" y="0"/>
                </a:lnTo>
                <a:lnTo>
                  <a:pt x="2083106" y="2747502"/>
                </a:lnTo>
                <a:lnTo>
                  <a:pt x="0" y="274750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TextBox 9"/>
          <p:cNvSpPr txBox="1"/>
          <p:nvPr/>
        </p:nvSpPr>
        <p:spPr>
          <a:xfrm>
            <a:off x="2321842" y="2557106"/>
            <a:ext cx="13644316" cy="6356143"/>
          </a:xfrm>
          <a:prstGeom prst="rect">
            <a:avLst/>
          </a:prstGeom>
        </p:spPr>
        <p:txBody>
          <a:bodyPr lIns="0" tIns="0" rIns="0" bIns="0" rtlCol="0" anchor="t">
            <a:spAutoFit/>
          </a:bodyPr>
          <a:lstStyle/>
          <a:p>
            <a:pPr algn="ctr">
              <a:lnSpc>
                <a:spcPts val="5616"/>
              </a:lnSpc>
            </a:pPr>
            <a:r>
              <a:rPr lang="en-US" sz="4011" b="1">
                <a:solidFill>
                  <a:srgbClr val="161616"/>
                </a:solidFill>
                <a:latin typeface="Poppins Bold"/>
                <a:ea typeface="Poppins Bold"/>
                <a:cs typeface="Poppins Bold"/>
                <a:sym typeface="Poppins Bold"/>
              </a:rPr>
              <a:t>DOCUMENT STORAGE</a:t>
            </a:r>
          </a:p>
          <a:p>
            <a:pPr algn="ctr">
              <a:lnSpc>
                <a:spcPts val="5616"/>
              </a:lnSpc>
            </a:pPr>
            <a:r>
              <a:rPr lang="en-US" sz="4011">
                <a:solidFill>
                  <a:srgbClr val="161616"/>
                </a:solidFill>
                <a:latin typeface="Poppins"/>
                <a:ea typeface="Poppins"/>
                <a:cs typeface="Poppins"/>
                <a:sym typeface="Poppins"/>
              </a:rPr>
              <a:t>☐ Save files exclusively in the care home’s approved.</a:t>
            </a:r>
          </a:p>
          <a:p>
            <a:pPr algn="ctr">
              <a:lnSpc>
                <a:spcPts val="5616"/>
              </a:lnSpc>
            </a:pPr>
            <a:r>
              <a:rPr lang="en-US" sz="4011">
                <a:solidFill>
                  <a:srgbClr val="161616"/>
                </a:solidFill>
                <a:latin typeface="Poppins"/>
                <a:ea typeface="Poppins"/>
                <a:cs typeface="Poppins"/>
                <a:sym typeface="Poppins"/>
              </a:rPr>
              <a:t>☐ Ensure devices are locked when not in use.</a:t>
            </a:r>
          </a:p>
          <a:p>
            <a:pPr algn="ctr">
              <a:lnSpc>
                <a:spcPts val="5616"/>
              </a:lnSpc>
            </a:pPr>
            <a:endParaRPr lang="en-US" sz="4011">
              <a:solidFill>
                <a:srgbClr val="161616"/>
              </a:solidFill>
              <a:latin typeface="Poppins"/>
              <a:ea typeface="Poppins"/>
              <a:cs typeface="Poppins"/>
              <a:sym typeface="Poppins"/>
            </a:endParaRPr>
          </a:p>
          <a:p>
            <a:pPr algn="ctr">
              <a:lnSpc>
                <a:spcPts val="5616"/>
              </a:lnSpc>
            </a:pPr>
            <a:r>
              <a:rPr lang="en-US" sz="4011" b="1">
                <a:solidFill>
                  <a:srgbClr val="161616"/>
                </a:solidFill>
                <a:latin typeface="Poppins Bold"/>
                <a:ea typeface="Poppins Bold"/>
                <a:cs typeface="Poppins Bold"/>
                <a:sym typeface="Poppins Bold"/>
              </a:rPr>
              <a:t>PATIENT CONFIDENTIALITY</a:t>
            </a:r>
          </a:p>
          <a:p>
            <a:pPr algn="ctr">
              <a:lnSpc>
                <a:spcPts val="5616"/>
              </a:lnSpc>
            </a:pPr>
            <a:r>
              <a:rPr lang="en-US" sz="4011">
                <a:solidFill>
                  <a:srgbClr val="161616"/>
                </a:solidFill>
                <a:latin typeface="Poppins"/>
                <a:ea typeface="Poppins"/>
                <a:cs typeface="Poppins"/>
                <a:sym typeface="Poppins"/>
              </a:rPr>
              <a:t>☐ Refrain from discussing details about residents in public </a:t>
            </a:r>
          </a:p>
          <a:p>
            <a:pPr algn="ctr">
              <a:lnSpc>
                <a:spcPts val="5616"/>
              </a:lnSpc>
            </a:pPr>
            <a:r>
              <a:rPr lang="en-US" sz="4011">
                <a:solidFill>
                  <a:srgbClr val="161616"/>
                </a:solidFill>
                <a:latin typeface="Poppins"/>
                <a:ea typeface="Poppins"/>
                <a:cs typeface="Poppins"/>
                <a:sym typeface="Poppins"/>
              </a:rPr>
              <a:t>☐ Make sure that when you are looking at digital records, screens cannot be seen by other people.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3227839" y="1322991"/>
            <a:ext cx="13006787" cy="1228969"/>
          </a:xfrm>
          <a:prstGeom prst="rect">
            <a:avLst/>
          </a:prstGeom>
        </p:spPr>
        <p:txBody>
          <a:bodyPr lIns="0" tIns="0" rIns="0" bIns="0" rtlCol="0" anchor="t">
            <a:spAutoFit/>
          </a:bodyPr>
          <a:lstStyle/>
          <a:p>
            <a:pPr algn="ctr">
              <a:lnSpc>
                <a:spcPts val="8750"/>
              </a:lnSpc>
            </a:pPr>
            <a:r>
              <a:rPr lang="en-US" sz="10417">
                <a:solidFill>
                  <a:srgbClr val="9065B6"/>
                </a:solidFill>
                <a:latin typeface="Wedges"/>
                <a:ea typeface="Wedges"/>
                <a:cs typeface="Wedges"/>
                <a:sym typeface="Wedges"/>
              </a:rPr>
              <a:t>REFERENCES</a:t>
            </a:r>
          </a:p>
        </p:txBody>
      </p:sp>
      <p:sp>
        <p:nvSpPr>
          <p:cNvPr id="5" name="Freeform 5"/>
          <p:cNvSpPr/>
          <p:nvPr/>
        </p:nvSpPr>
        <p:spPr>
          <a:xfrm>
            <a:off x="1367954" y="6648859"/>
            <a:ext cx="1859885" cy="3432674"/>
          </a:xfrm>
          <a:custGeom>
            <a:avLst/>
            <a:gdLst/>
            <a:ahLst/>
            <a:cxnLst/>
            <a:rect l="l" t="t" r="r" b="b"/>
            <a:pathLst>
              <a:path w="1859885" h="3432674">
                <a:moveTo>
                  <a:pt x="0" y="0"/>
                </a:moveTo>
                <a:lnTo>
                  <a:pt x="1859885" y="0"/>
                </a:lnTo>
                <a:lnTo>
                  <a:pt x="1859885" y="3432674"/>
                </a:lnTo>
                <a:lnTo>
                  <a:pt x="0" y="34326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940760" y="1762059"/>
            <a:ext cx="3098795" cy="3036819"/>
          </a:xfrm>
          <a:custGeom>
            <a:avLst/>
            <a:gdLst/>
            <a:ahLst/>
            <a:cxnLst/>
            <a:rect l="l" t="t" r="r" b="b"/>
            <a:pathLst>
              <a:path w="3098795" h="3036819">
                <a:moveTo>
                  <a:pt x="0" y="0"/>
                </a:moveTo>
                <a:lnTo>
                  <a:pt x="3098794" y="0"/>
                </a:lnTo>
                <a:lnTo>
                  <a:pt x="3098794" y="3036819"/>
                </a:lnTo>
                <a:lnTo>
                  <a:pt x="0" y="303681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809855" y="1762059"/>
            <a:ext cx="2976082" cy="3036819"/>
          </a:xfrm>
          <a:custGeom>
            <a:avLst/>
            <a:gdLst/>
            <a:ahLst/>
            <a:cxnLst/>
            <a:rect l="l" t="t" r="r" b="b"/>
            <a:pathLst>
              <a:path w="2976082" h="3036819">
                <a:moveTo>
                  <a:pt x="0" y="0"/>
                </a:moveTo>
                <a:lnTo>
                  <a:pt x="2976083" y="0"/>
                </a:lnTo>
                <a:lnTo>
                  <a:pt x="2976083" y="3036819"/>
                </a:lnTo>
                <a:lnTo>
                  <a:pt x="0" y="303681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TextBox 8"/>
          <p:cNvSpPr txBox="1"/>
          <p:nvPr/>
        </p:nvSpPr>
        <p:spPr>
          <a:xfrm>
            <a:off x="2096859" y="3123360"/>
            <a:ext cx="13995126" cy="5334353"/>
          </a:xfrm>
          <a:prstGeom prst="rect">
            <a:avLst/>
          </a:prstGeom>
        </p:spPr>
        <p:txBody>
          <a:bodyPr lIns="0" tIns="0" rIns="0" bIns="0" rtlCol="0" anchor="t">
            <a:spAutoFit/>
          </a:bodyPr>
          <a:lstStyle/>
          <a:p>
            <a:pPr algn="ctr">
              <a:lnSpc>
                <a:spcPts val="4705"/>
              </a:lnSpc>
            </a:pPr>
            <a:endParaRPr/>
          </a:p>
          <a:p>
            <a:pPr algn="ctr">
              <a:lnSpc>
                <a:spcPts val="4705"/>
              </a:lnSpc>
            </a:pPr>
            <a:r>
              <a:rPr lang="en-US" sz="3361">
                <a:solidFill>
                  <a:srgbClr val="161616"/>
                </a:solidFill>
                <a:latin typeface="Poppins"/>
                <a:ea typeface="Poppins"/>
                <a:cs typeface="Poppins"/>
                <a:sym typeface="Poppins"/>
              </a:rPr>
              <a:t>CFI Team.</a:t>
            </a:r>
            <a:r>
              <a:rPr lang="en-US" sz="3361" i="1">
                <a:solidFill>
                  <a:srgbClr val="161616"/>
                </a:solidFill>
                <a:latin typeface="Poppins Italics"/>
                <a:ea typeface="Poppins Italics"/>
                <a:cs typeface="Poppins Italics"/>
                <a:sym typeface="Poppins Italics"/>
              </a:rPr>
              <a:t> “Excel Definition.” </a:t>
            </a:r>
            <a:r>
              <a:rPr lang="en-US" sz="3361">
                <a:solidFill>
                  <a:srgbClr val="161616"/>
                </a:solidFill>
                <a:latin typeface="Poppins"/>
                <a:ea typeface="Poppins"/>
                <a:cs typeface="Poppins"/>
                <a:sym typeface="Poppins"/>
              </a:rPr>
              <a:t>Corporate Finance Institute, 24 Nov. 2022, corporatefinanceinstitute.com/resources/excel/excel-definition-overview/.</a:t>
            </a:r>
          </a:p>
          <a:p>
            <a:pPr algn="ctr">
              <a:lnSpc>
                <a:spcPts val="4705"/>
              </a:lnSpc>
            </a:pPr>
            <a:endParaRPr lang="en-US" sz="3361">
              <a:solidFill>
                <a:srgbClr val="161616"/>
              </a:solidFill>
              <a:latin typeface="Poppins"/>
              <a:ea typeface="Poppins"/>
              <a:cs typeface="Poppins"/>
              <a:sym typeface="Poppins"/>
            </a:endParaRPr>
          </a:p>
          <a:p>
            <a:pPr algn="ctr">
              <a:lnSpc>
                <a:spcPts val="4705"/>
              </a:lnSpc>
            </a:pPr>
            <a:r>
              <a:rPr lang="en-US" sz="3361">
                <a:solidFill>
                  <a:srgbClr val="161616"/>
                </a:solidFill>
                <a:latin typeface="Poppins"/>
                <a:ea typeface="Poppins"/>
                <a:cs typeface="Poppins"/>
                <a:sym typeface="Poppins"/>
              </a:rPr>
              <a:t>Microso</a:t>
            </a:r>
            <a:r>
              <a:rPr lang="en-US" sz="3361" i="1">
                <a:solidFill>
                  <a:srgbClr val="161616"/>
                </a:solidFill>
                <a:latin typeface="Poppins Italics"/>
                <a:ea typeface="Poppins Italics"/>
                <a:cs typeface="Poppins Italics"/>
                <a:sym typeface="Poppins Italics"/>
              </a:rPr>
              <a:t>ft. “What Is Microsoft Teams?” </a:t>
            </a:r>
            <a:r>
              <a:rPr lang="en-US" sz="3361">
                <a:solidFill>
                  <a:srgbClr val="161616"/>
                </a:solidFill>
                <a:latin typeface="Poppins"/>
                <a:ea typeface="Poppins"/>
                <a:cs typeface="Poppins"/>
                <a:sym typeface="Poppins"/>
              </a:rPr>
              <a:t>Support.microsoft.com, Microsoft, 2022, support.microsoft.com/en-us/topic/what-is-microsoft-teams-3de4d369-0167-8def-b93b-0eb5286d7a29.</a:t>
            </a:r>
          </a:p>
          <a:p>
            <a:pPr algn="ctr">
              <a:lnSpc>
                <a:spcPts val="4705"/>
              </a:lnSpc>
            </a:pPr>
            <a:endParaRPr lang="en-US" sz="3361">
              <a:solidFill>
                <a:srgbClr val="161616"/>
              </a:solidFill>
              <a:latin typeface="Poppins"/>
              <a:ea typeface="Poppins"/>
              <a:cs typeface="Poppins"/>
              <a:sym typeface="Poppin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2547480" y="-4180203"/>
            <a:ext cx="13193040" cy="18647406"/>
          </a:xfrm>
          <a:custGeom>
            <a:avLst/>
            <a:gdLst/>
            <a:ahLst/>
            <a:cxnLst/>
            <a:rect l="l" t="t" r="r" b="b"/>
            <a:pathLst>
              <a:path w="13193040" h="18647406">
                <a:moveTo>
                  <a:pt x="0" y="0"/>
                </a:moveTo>
                <a:lnTo>
                  <a:pt x="13193040" y="0"/>
                </a:lnTo>
                <a:lnTo>
                  <a:pt x="13193040" y="18647406"/>
                </a:lnTo>
                <a:lnTo>
                  <a:pt x="0" y="18647406"/>
                </a:lnTo>
                <a:lnTo>
                  <a:pt x="0" y="0"/>
                </a:lnTo>
                <a:close/>
              </a:path>
            </a:pathLst>
          </a:custGeom>
          <a:blipFill>
            <a:blip r:embed="rId2"/>
            <a:stretch>
              <a:fillRect/>
            </a:stretch>
          </a:blipFill>
        </p:spPr>
        <p:txBody>
          <a:bodyPr/>
          <a:lstStyle/>
          <a:p>
            <a:endParaRPr lang="en-GB"/>
          </a:p>
        </p:txBody>
      </p:sp>
      <p:sp>
        <p:nvSpPr>
          <p:cNvPr id="3" name="Freeform 3"/>
          <p:cNvSpPr/>
          <p:nvPr/>
        </p:nvSpPr>
        <p:spPr>
          <a:xfrm>
            <a:off x="1168838" y="970566"/>
            <a:ext cx="15950323" cy="8862212"/>
          </a:xfrm>
          <a:custGeom>
            <a:avLst/>
            <a:gdLst/>
            <a:ahLst/>
            <a:cxnLst/>
            <a:rect l="l" t="t" r="r" b="b"/>
            <a:pathLst>
              <a:path w="15950323" h="8862212">
                <a:moveTo>
                  <a:pt x="0" y="0"/>
                </a:moveTo>
                <a:lnTo>
                  <a:pt x="15950324" y="0"/>
                </a:lnTo>
                <a:lnTo>
                  <a:pt x="15950324" y="8862212"/>
                </a:lnTo>
                <a:lnTo>
                  <a:pt x="0" y="88622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3534461" y="3928034"/>
            <a:ext cx="11219078" cy="3963912"/>
          </a:xfrm>
          <a:prstGeom prst="rect">
            <a:avLst/>
          </a:prstGeom>
        </p:spPr>
        <p:txBody>
          <a:bodyPr lIns="0" tIns="0" rIns="0" bIns="0" rtlCol="0" anchor="t">
            <a:spAutoFit/>
          </a:bodyPr>
          <a:lstStyle/>
          <a:p>
            <a:pPr algn="ctr">
              <a:lnSpc>
                <a:spcPts val="14896"/>
              </a:lnSpc>
            </a:pPr>
            <a:r>
              <a:rPr lang="en-US" sz="17733">
                <a:solidFill>
                  <a:srgbClr val="9065B6"/>
                </a:solidFill>
                <a:latin typeface="Wedges"/>
                <a:ea typeface="Wedges"/>
                <a:cs typeface="Wedges"/>
                <a:sym typeface="Wedges"/>
              </a:rPr>
              <a:t>THANK</a:t>
            </a:r>
          </a:p>
          <a:p>
            <a:pPr algn="ctr">
              <a:lnSpc>
                <a:spcPts val="14896"/>
              </a:lnSpc>
            </a:pPr>
            <a:r>
              <a:rPr lang="en-US" sz="17733">
                <a:solidFill>
                  <a:srgbClr val="9065B6"/>
                </a:solidFill>
                <a:latin typeface="Wedges"/>
                <a:ea typeface="Wedges"/>
                <a:cs typeface="Wedges"/>
                <a:sym typeface="Wedges"/>
              </a:rPr>
              <a:t>you</a:t>
            </a:r>
          </a:p>
        </p:txBody>
      </p:sp>
      <p:sp>
        <p:nvSpPr>
          <p:cNvPr id="5" name="Freeform 5"/>
          <p:cNvSpPr/>
          <p:nvPr/>
        </p:nvSpPr>
        <p:spPr>
          <a:xfrm>
            <a:off x="1842141" y="1371535"/>
            <a:ext cx="2673376" cy="2970417"/>
          </a:xfrm>
          <a:custGeom>
            <a:avLst/>
            <a:gdLst/>
            <a:ahLst/>
            <a:cxnLst/>
            <a:rect l="l" t="t" r="r" b="b"/>
            <a:pathLst>
              <a:path w="2673376" h="2970417">
                <a:moveTo>
                  <a:pt x="0" y="0"/>
                </a:moveTo>
                <a:lnTo>
                  <a:pt x="2673376" y="0"/>
                </a:lnTo>
                <a:lnTo>
                  <a:pt x="2673376" y="2970418"/>
                </a:lnTo>
                <a:lnTo>
                  <a:pt x="0" y="29704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021455" y="7012542"/>
            <a:ext cx="4446248" cy="4114800"/>
          </a:xfrm>
          <a:custGeom>
            <a:avLst/>
            <a:gdLst/>
            <a:ahLst/>
            <a:cxnLst/>
            <a:rect l="l" t="t" r="r" b="b"/>
            <a:pathLst>
              <a:path w="4446248" h="4114800">
                <a:moveTo>
                  <a:pt x="0" y="0"/>
                </a:moveTo>
                <a:lnTo>
                  <a:pt x="4446248" y="0"/>
                </a:lnTo>
                <a:lnTo>
                  <a:pt x="4446248"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15024603" y="970566"/>
            <a:ext cx="2094559" cy="2630153"/>
          </a:xfrm>
          <a:custGeom>
            <a:avLst/>
            <a:gdLst/>
            <a:ahLst/>
            <a:cxnLst/>
            <a:rect l="l" t="t" r="r" b="b"/>
            <a:pathLst>
              <a:path w="2094559" h="2630153">
                <a:moveTo>
                  <a:pt x="0" y="0"/>
                </a:moveTo>
                <a:lnTo>
                  <a:pt x="2094559" y="0"/>
                </a:lnTo>
                <a:lnTo>
                  <a:pt x="2094559" y="2630153"/>
                </a:lnTo>
                <a:lnTo>
                  <a:pt x="0" y="263015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770</Words>
  <Application>Microsoft Office PowerPoint</Application>
  <PresentationFormat>Custom</PresentationFormat>
  <Paragraphs>50</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Poppins Italics</vt:lpstr>
      <vt:lpstr>Wedges</vt:lpstr>
      <vt:lpstr>Calibri</vt:lpstr>
      <vt:lpstr>Canva Sans</vt:lpstr>
      <vt:lpstr>Poppins</vt:lpstr>
      <vt:lpstr>Poppins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and White Illustrative Group Presentation</dc:title>
  <dc:creator>dorean carter</dc:creator>
  <cp:lastModifiedBy>dorean carter</cp:lastModifiedBy>
  <cp:revision>3</cp:revision>
  <dcterms:created xsi:type="dcterms:W3CDTF">2006-08-16T00:00:00Z</dcterms:created>
  <dcterms:modified xsi:type="dcterms:W3CDTF">2025-10-12T08:46:26Z</dcterms:modified>
  <dc:identifier>DAG06JXRjEk</dc:identifier>
</cp:coreProperties>
</file>