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B58086-B519-D918-4B88-17FD28572483}" v="20" dt="2026-08-09T15:08:56.403"/>
    <p1510:client id="{8B98F9BD-4542-0F4A-61FB-BEB70C85DE0D}" v="44" dt="2026-08-09T21:04:41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2546880"/>
            <a:ext cx="7811842" cy="1971041"/>
          </a:xfrm>
        </p:spPr>
        <p:txBody>
          <a:bodyPr anchor="b">
            <a:normAutofit/>
          </a:bodyPr>
          <a:lstStyle/>
          <a:p>
            <a:pPr algn="just"/>
            <a:r>
              <a:rPr lang="en-GB" sz="4000"/>
              <a:t>Clue-Driven LLM-Assisted Reverse Engineering for Obfuscated Malware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49" y="4983276"/>
            <a:ext cx="7884414" cy="112668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lnSpc>
                <a:spcPct val="90000"/>
              </a:lnSpc>
            </a:pPr>
            <a:r>
              <a:rPr lang="en-GB" sz="2000" b="1">
                <a:solidFill>
                  <a:schemeClr val="tx1"/>
                </a:solidFill>
              </a:rPr>
              <a:t>Raj Bhatia</a:t>
            </a:r>
            <a:r>
              <a:rPr lang="en-GB" sz="2000">
                <a:solidFill>
                  <a:schemeClr val="tx1"/>
                </a:solidFill>
              </a:rPr>
              <a:t> | Enrolment: </a:t>
            </a:r>
            <a:r>
              <a:rPr lang="en-GB" sz="2000" b="1">
                <a:solidFill>
                  <a:schemeClr val="tx1"/>
                </a:solidFill>
              </a:rPr>
              <a:t>2522682</a:t>
            </a:r>
            <a:endParaRPr lang="en-GB" sz="2000" b="1">
              <a:solidFill>
                <a:schemeClr val="tx1"/>
              </a:solidFill>
              <a:ea typeface="Calibri"/>
              <a:cs typeface="Calibri"/>
            </a:endParaRPr>
          </a:p>
          <a:p>
            <a:pPr algn="l">
              <a:lnSpc>
                <a:spcPct val="90000"/>
              </a:lnSpc>
            </a:pPr>
            <a:r>
              <a:rPr lang="en-GB" sz="2000">
                <a:solidFill>
                  <a:schemeClr val="tx1"/>
                </a:solidFill>
              </a:rPr>
              <a:t>Module: Research Methods and Professional Development</a:t>
            </a:r>
            <a:endParaRPr lang="en-GB" sz="2000">
              <a:solidFill>
                <a:schemeClr val="tx1"/>
              </a:solidFill>
              <a:ea typeface="Calibri"/>
              <a:cs typeface="Calibri"/>
            </a:endParaRPr>
          </a:p>
          <a:p>
            <a:pPr algn="l"/>
            <a:r>
              <a:rPr lang="en-GB" sz="2000">
                <a:solidFill>
                  <a:schemeClr val="tx1"/>
                </a:solidFill>
                <a:highlight>
                  <a:srgbClr val="FFFFFF"/>
                </a:highlight>
                <a:ea typeface="+mn-lt"/>
                <a:cs typeface="+mn-lt"/>
              </a:rPr>
              <a:t>Module code:</a:t>
            </a:r>
            <a:r>
              <a:rPr lang="en-GB" sz="2000" dirty="0">
                <a:solidFill>
                  <a:schemeClr val="tx1"/>
                </a:solidFill>
                <a:highlight>
                  <a:srgbClr val="FFFFFF"/>
                </a:highlight>
              </a:rPr>
              <a:t> </a:t>
            </a:r>
            <a:r>
              <a:rPr lang="en-GB" sz="2000" b="1">
                <a:solidFill>
                  <a:schemeClr val="tx1"/>
                </a:solidFill>
                <a:highlight>
                  <a:srgbClr val="FFFFFF"/>
                </a:highlight>
              </a:rPr>
              <a:t>ACFA7004 </a:t>
            </a:r>
            <a:endParaRPr lang="en-GB" sz="2000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University of Wales Trinity Saint David launches new digital ...">
            <a:extLst>
              <a:ext uri="{FF2B5EF4-FFF2-40B4-BE49-F238E27FC236}">
                <a16:creationId xmlns:a16="http://schemas.microsoft.com/office/drawing/2014/main" id="{3B188323-9F49-98E8-9DC8-F61E1B38AE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81"/>
          <a:stretch>
            <a:fillRect/>
          </a:stretch>
        </p:blipFill>
        <p:spPr>
          <a:xfrm>
            <a:off x="632732" y="688747"/>
            <a:ext cx="3905249" cy="192519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Presentation Overview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>
            <a:normAutofit/>
          </a:bodyPr>
          <a:lstStyle/>
          <a:p>
            <a:r>
              <a:rPr lang="en-GB" sz="1900"/>
              <a:t>Research Context / Background</a:t>
            </a:r>
          </a:p>
          <a:p>
            <a:r>
              <a:rPr lang="en-GB" sz="1900"/>
              <a:t>Research Problem</a:t>
            </a:r>
          </a:p>
          <a:p>
            <a:r>
              <a:rPr lang="en-GB" sz="1900"/>
              <a:t>Research Aim and Objectives</a:t>
            </a:r>
          </a:p>
          <a:p>
            <a:r>
              <a:rPr lang="en-GB" sz="1900"/>
              <a:t>Literature Review Summary</a:t>
            </a:r>
          </a:p>
          <a:p>
            <a:r>
              <a:rPr lang="en-GB" sz="1900"/>
              <a:t>Research Methodology</a:t>
            </a:r>
          </a:p>
          <a:p>
            <a:r>
              <a:rPr lang="en-GB" sz="1900"/>
              <a:t>Project Planning and Resources</a:t>
            </a:r>
          </a:p>
          <a:p>
            <a:r>
              <a:rPr lang="en-GB" sz="1900"/>
              <a:t>Project Impact and Limitations</a:t>
            </a:r>
          </a:p>
          <a:p>
            <a:r>
              <a:rPr lang="en-GB" sz="1900"/>
              <a:t>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Research Context / Background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900"/>
              <a:t>Reverse engineering (RE) of compiled binaries has long relied on human expertise and tools like Ghidra, with methodology largely unchanged for decades [1]–[3].</a:t>
            </a:r>
          </a:p>
          <a:p>
            <a:pPr algn="just"/>
            <a:r>
              <a:rPr lang="en-GB" sz="1900"/>
              <a:t>Large Language Models (LLMs) are increasingly used to read decompiled functions and explain what they do, reducing manual line-by-line reconstruction [4], [5].</a:t>
            </a:r>
          </a:p>
          <a:p>
            <a:pPr algn="just"/>
            <a:r>
              <a:rPr lang="en-GB" sz="1900"/>
              <a:t>“Clue-driven” reverse engineering — pointing an LLM at suspicious regions rather than a whole binary — has emerged as promising practice (Black Hat USA 2025) [7].</a:t>
            </a:r>
          </a:p>
          <a:p>
            <a:pPr algn="just"/>
            <a:r>
              <a:rPr lang="en-GB" sz="1900"/>
              <a:t>Untested against deliberately obfuscated malware — exactly where manual RE is slowest and automated tooling struggles most.</a:t>
            </a:r>
          </a:p>
          <a:p>
            <a:pPr algn="just"/>
            <a:r>
              <a:rPr lang="en-GB" sz="1900"/>
              <a:t>Important because security teams face far more malware samples than they can examine by hand.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Research Problem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900"/>
              <a:t>Feeding an LLM a full decompiled binary is expensive, hits context-length limits, and invites more hallucinated explanations than a targeted query.</a:t>
            </a:r>
          </a:p>
          <a:p>
            <a:pPr algn="just"/>
            <a:r>
              <a:rPr lang="en-GB" sz="1900"/>
              <a:t>Where practitioners do narrow the model's focus, the heuristics are rarely written down in a reproducible form.</a:t>
            </a:r>
            <a:endParaRPr lang="en-GB" sz="1900">
              <a:ea typeface="Calibri"/>
              <a:cs typeface="Calibri"/>
            </a:endParaRPr>
          </a:p>
          <a:p>
            <a:pPr algn="just"/>
            <a:r>
              <a:rPr lang="en-GB" sz="1900"/>
              <a:t>Reported error rates on stealth / anti-analysis techniques reach 46.7% [8]; large-scale benchmarking confirms substantial semantic gaps [9].</a:t>
            </a:r>
          </a:p>
          <a:p>
            <a:pPr algn="just"/>
            <a:r>
              <a:rPr lang="en-GB" sz="1900"/>
              <a:t>A 2025 review of 44 papers names obfuscation robustness and hallucination as unresolved open problems [10].</a:t>
            </a:r>
          </a:p>
          <a:p>
            <a:pPr algn="just"/>
            <a:r>
              <a:rPr lang="en-GB" sz="1900"/>
              <a:t>Gap: no reproducible, benchmarked clue-driven methodology tested against a proper baseline.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Research Aim and Objectives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1600" b="1"/>
              <a:t>Aim: </a:t>
            </a:r>
            <a:r>
              <a:rPr lang="en-GB" sz="1600"/>
              <a:t>Design, build and evaluate a clue-driven, tool-augmented LLM framework for reverse engineering obfuscated malware, and test whether an explicit clue taxonomy improves accuracy, efficiency and reliability.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n-GB" sz="160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600"/>
              <a:t>Objective: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O1 (Wk 2): Derive a working clue taxonomy (entropy, imports, packer signatures, control-flow artefacts) — Specific, Time-bound.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O2 (Wk 7): Build a clue-extraction pipeline validated on 10+ pilot samples — Measurable, Achievable.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O3 (Wk 7): Build an LLM orchestration layer with 3+ tool-call cycles per sample — Specific, Measurable.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O4 (Wk 4): Assemble a labelled 60–80 sample benchmark across 3 obfuscation classes — Measurable, Relevant.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O5 (Wk 11): Compare clue-driven vs. unstructured LLM vs. conventional tooling on accuracy, hallucination and time-to-insight — Time-bound.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O6 (Wk 12): Identify failure modes and dual-use implications — Relevant.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Literature Review Summary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900"/>
              <a:t>Deep learning → LLMs: general-purpose LLMs add natural-language explanation on top of bare malware classification [4], [16], [17].</a:t>
            </a:r>
          </a:p>
          <a:p>
            <a:pPr algn="just"/>
            <a:r>
              <a:rPr lang="en-GB" sz="1900"/>
              <a:t>Decompilation &amp; function understanding: strong on general code, weak once anti-analysis/stealth techniques appear [8], [9]; domain-tuned models are narrowing the gap [12], [13].</a:t>
            </a:r>
          </a:p>
          <a:p>
            <a:pPr algn="just"/>
            <a:r>
              <a:rPr lang="en-GB" sz="1900"/>
              <a:t>Obfuscation is a persistent, unresolved challenge across every model and setup tested [10], [14], [15].</a:t>
            </a:r>
          </a:p>
          <a:p>
            <a:pPr algn="just"/>
            <a:r>
              <a:rPr lang="en-GB" sz="1900"/>
              <a:t>Context-focused, tool-augmented RE (LAMD, MalParse, MCP decompiler bridges) shows structuring what a model sees drives most of the improvement [5], [6], [16], [17].</a:t>
            </a:r>
          </a:p>
          <a:p>
            <a:pPr algn="just"/>
            <a:r>
              <a:rPr lang="en-GB" sz="1900"/>
              <a:t>Gap: no formally specified, benchmarked clue taxonomy exists yet for native-binary obfuscation — this project's specific contribution.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Research Methodology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900"/>
              <a:t>Design Science Research (DSR): build and evaluate the clue-driven framework together, rather than testing a pre-existing theory.</a:t>
            </a:r>
            <a:endParaRPr lang="en-US"/>
          </a:p>
          <a:p>
            <a:r>
              <a:rPr lang="en-GB" sz="1900"/>
              <a:t>Mixed methods: a controlled experiment comparing the clue-driven framework, an unstructured LLM baseline, and conventional tooling, plus qualitative coding of reasoning-trace failures.</a:t>
            </a:r>
          </a:p>
          <a:p>
            <a:r>
              <a:rPr lang="en-GB" sz="1900"/>
              <a:t>System: a clue-extraction module (entropy, import/API patterns, packer signatures) feeds a ranking function, which drives an LLM orchestration layer over a tool-calling interface to the </a:t>
            </a:r>
            <a:r>
              <a:rPr lang="en-GB" sz="1900" err="1"/>
              <a:t>decompiler</a:t>
            </a:r>
            <a:r>
              <a:rPr lang="en-GB" sz="1900"/>
              <a:t>.</a:t>
            </a:r>
            <a:endParaRPr lang="en-GB" sz="1900">
              <a:ea typeface="Calibri"/>
              <a:cs typeface="Calibri"/>
            </a:endParaRPr>
          </a:p>
          <a:p>
            <a:r>
              <a:rPr lang="en-GB" sz="1900"/>
              <a:t>Metrics: functional-identification accuracy (F1), hallucination rate, and time-to-insight — reported per obfuscation class.</a:t>
            </a:r>
          </a:p>
          <a:p>
            <a:r>
              <a:rPr lang="en-GB" sz="1900"/>
              <a:t>Ethics: all malware handling stays within an isolated, network-segmented sandbox; dual-use risk managed by focusing outputs on defensive methodology.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700"/>
              <a:t>Project Planning and Resources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sX0" fmla="*/ 0 w 4480560"/>
              <a:gd name="csY0" fmla="*/ 0 h 13716"/>
              <a:gd name="csX1" fmla="*/ 595274 w 4480560"/>
              <a:gd name="csY1" fmla="*/ 0 h 13716"/>
              <a:gd name="csX2" fmla="*/ 1100938 w 4480560"/>
              <a:gd name="csY2" fmla="*/ 0 h 13716"/>
              <a:gd name="csX3" fmla="*/ 1651406 w 4480560"/>
              <a:gd name="csY3" fmla="*/ 0 h 13716"/>
              <a:gd name="csX4" fmla="*/ 2336292 w 4480560"/>
              <a:gd name="csY4" fmla="*/ 0 h 13716"/>
              <a:gd name="csX5" fmla="*/ 2931566 w 4480560"/>
              <a:gd name="csY5" fmla="*/ 0 h 13716"/>
              <a:gd name="csX6" fmla="*/ 3482035 w 4480560"/>
              <a:gd name="csY6" fmla="*/ 0 h 13716"/>
              <a:gd name="csX7" fmla="*/ 4480560 w 4480560"/>
              <a:gd name="csY7" fmla="*/ 0 h 13716"/>
              <a:gd name="csX8" fmla="*/ 4480560 w 4480560"/>
              <a:gd name="csY8" fmla="*/ 13716 h 13716"/>
              <a:gd name="csX9" fmla="*/ 3840480 w 4480560"/>
              <a:gd name="csY9" fmla="*/ 13716 h 13716"/>
              <a:gd name="csX10" fmla="*/ 3290011 w 4480560"/>
              <a:gd name="csY10" fmla="*/ 13716 h 13716"/>
              <a:gd name="csX11" fmla="*/ 2560320 w 4480560"/>
              <a:gd name="csY11" fmla="*/ 13716 h 13716"/>
              <a:gd name="csX12" fmla="*/ 1965046 w 4480560"/>
              <a:gd name="csY12" fmla="*/ 13716 h 13716"/>
              <a:gd name="csX13" fmla="*/ 1459382 w 4480560"/>
              <a:gd name="csY13" fmla="*/ 13716 h 13716"/>
              <a:gd name="csX14" fmla="*/ 774497 w 4480560"/>
              <a:gd name="csY14" fmla="*/ 13716 h 13716"/>
              <a:gd name="csX15" fmla="*/ 0 w 4480560"/>
              <a:gd name="csY15" fmla="*/ 13716 h 13716"/>
              <a:gd name="csX16" fmla="*/ 0 w 4480560"/>
              <a:gd name="csY16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1600"/>
              <a:t>12-week timeline across six phases: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1 (Wk 1–2): Literature, ethics approval, corpus access, sample labelling begins.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2 (Wk 3–4): Build isolated sandbox; finalise clue taxonomy; complete sample collection (60–80 samples).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3 (Wk 5–7): Implement clue-extraction pipeline and LLM orchestration layer.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4 (Wk 8): Pilot evaluation on 10–15 obfuscated samples.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5 (Wk 9–11): Full benchmark evaluation against clue-free and tooling baselines.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Phase 6 (Wk 12): Statistical analysis, write-up, archive code/data.</a:t>
            </a:r>
          </a:p>
          <a:p>
            <a:pPr algn="just">
              <a:lnSpc>
                <a:spcPct val="90000"/>
              </a:lnSpc>
            </a:pPr>
            <a:r>
              <a:rPr lang="en-GB" sz="1600"/>
              <a:t>Resources: Ghidra / IDA Free, an MCP tool-calling bridge, Python (pefile/lief, pandas/scipy), LLM API access, and a single 32GB-RAM workstation/VM.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Project Impact and Limitations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GB" sz="1900"/>
              <a:t>Impact: gives security teams a validated method to speed obfuscated-malware triage without simply trading accuracy for speed.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Leaves behind a reusable clue taxonomy and evaluation benchmark others can build on.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Sharpens the field's understanding of where LLM-assisted RE still cannot be trusted unsupervised.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Limitations: the 60–80 sample benchmark is modest against real-world malware diversity.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Results may be model-specific and not transfer cleanly to other providers or later model versions.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Objective ground truth for malware behaviour is harder to pin down than it sounds.</a:t>
            </a:r>
          </a:p>
          <a:p>
            <a:pPr algn="just">
              <a:lnSpc>
                <a:spcPct val="90000"/>
              </a:lnSpc>
            </a:pPr>
            <a:r>
              <a:rPr lang="en-GB" sz="1900"/>
              <a:t>Dual-use risk: publishing clue-extraction heuristics could help evasion — managed by keeping the write-up focused on defensive methodology.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n-GB" sz="4700"/>
              <a:t>References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777" y="1677373"/>
            <a:ext cx="8140446" cy="18288"/>
          </a:xfrm>
          <a:custGeom>
            <a:avLst/>
            <a:gdLst>
              <a:gd name="csX0" fmla="*/ 0 w 8140446"/>
              <a:gd name="csY0" fmla="*/ 0 h 18288"/>
              <a:gd name="csX1" fmla="*/ 434157 w 8140446"/>
              <a:gd name="csY1" fmla="*/ 0 h 18288"/>
              <a:gd name="csX2" fmla="*/ 1193932 w 8140446"/>
              <a:gd name="csY2" fmla="*/ 0 h 18288"/>
              <a:gd name="csX3" fmla="*/ 1628089 w 8140446"/>
              <a:gd name="csY3" fmla="*/ 0 h 18288"/>
              <a:gd name="csX4" fmla="*/ 2225055 w 8140446"/>
              <a:gd name="csY4" fmla="*/ 0 h 18288"/>
              <a:gd name="csX5" fmla="*/ 3066235 w 8140446"/>
              <a:gd name="csY5" fmla="*/ 0 h 18288"/>
              <a:gd name="csX6" fmla="*/ 3744605 w 8140446"/>
              <a:gd name="csY6" fmla="*/ 0 h 18288"/>
              <a:gd name="csX7" fmla="*/ 4504380 w 8140446"/>
              <a:gd name="csY7" fmla="*/ 0 h 18288"/>
              <a:gd name="csX8" fmla="*/ 5101346 w 8140446"/>
              <a:gd name="csY8" fmla="*/ 0 h 18288"/>
              <a:gd name="csX9" fmla="*/ 5779717 w 8140446"/>
              <a:gd name="csY9" fmla="*/ 0 h 18288"/>
              <a:gd name="csX10" fmla="*/ 6620896 w 8140446"/>
              <a:gd name="csY10" fmla="*/ 0 h 18288"/>
              <a:gd name="csX11" fmla="*/ 7136458 w 8140446"/>
              <a:gd name="csY11" fmla="*/ 0 h 18288"/>
              <a:gd name="csX12" fmla="*/ 8140446 w 8140446"/>
              <a:gd name="csY12" fmla="*/ 0 h 18288"/>
              <a:gd name="csX13" fmla="*/ 8140446 w 8140446"/>
              <a:gd name="csY13" fmla="*/ 18288 h 18288"/>
              <a:gd name="csX14" fmla="*/ 7543480 w 8140446"/>
              <a:gd name="csY14" fmla="*/ 18288 h 18288"/>
              <a:gd name="csX15" fmla="*/ 7109323 w 8140446"/>
              <a:gd name="csY15" fmla="*/ 18288 h 18288"/>
              <a:gd name="csX16" fmla="*/ 6430952 w 8140446"/>
              <a:gd name="csY16" fmla="*/ 18288 h 18288"/>
              <a:gd name="csX17" fmla="*/ 5915391 w 8140446"/>
              <a:gd name="csY17" fmla="*/ 18288 h 18288"/>
              <a:gd name="csX18" fmla="*/ 5237020 w 8140446"/>
              <a:gd name="csY18" fmla="*/ 18288 h 18288"/>
              <a:gd name="csX19" fmla="*/ 4558650 w 8140446"/>
              <a:gd name="csY19" fmla="*/ 18288 h 18288"/>
              <a:gd name="csX20" fmla="*/ 3880279 w 8140446"/>
              <a:gd name="csY20" fmla="*/ 18288 h 18288"/>
              <a:gd name="csX21" fmla="*/ 3201909 w 8140446"/>
              <a:gd name="csY21" fmla="*/ 18288 h 18288"/>
              <a:gd name="csX22" fmla="*/ 2604943 w 8140446"/>
              <a:gd name="csY22" fmla="*/ 18288 h 18288"/>
              <a:gd name="csX23" fmla="*/ 1845168 w 8140446"/>
              <a:gd name="csY23" fmla="*/ 18288 h 18288"/>
              <a:gd name="csX24" fmla="*/ 1166797 w 8140446"/>
              <a:gd name="csY24" fmla="*/ 18288 h 18288"/>
              <a:gd name="csX25" fmla="*/ 0 w 8140446"/>
              <a:gd name="csY25" fmla="*/ 18288 h 18288"/>
              <a:gd name="csX26" fmla="*/ 0 w 8140446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8140446" h="18288" fill="none" extrusionOk="0">
                <a:moveTo>
                  <a:pt x="0" y="0"/>
                </a:moveTo>
                <a:cubicBezTo>
                  <a:pt x="94920" y="9103"/>
                  <a:pt x="287892" y="-4966"/>
                  <a:pt x="434157" y="0"/>
                </a:cubicBezTo>
                <a:cubicBezTo>
                  <a:pt x="580422" y="4966"/>
                  <a:pt x="943595" y="-14182"/>
                  <a:pt x="1193932" y="0"/>
                </a:cubicBezTo>
                <a:cubicBezTo>
                  <a:pt x="1444270" y="14182"/>
                  <a:pt x="1472129" y="5523"/>
                  <a:pt x="1628089" y="0"/>
                </a:cubicBezTo>
                <a:cubicBezTo>
                  <a:pt x="1784049" y="-5523"/>
                  <a:pt x="1962419" y="-17322"/>
                  <a:pt x="2225055" y="0"/>
                </a:cubicBezTo>
                <a:cubicBezTo>
                  <a:pt x="2487691" y="17322"/>
                  <a:pt x="2700681" y="1311"/>
                  <a:pt x="3066235" y="0"/>
                </a:cubicBezTo>
                <a:cubicBezTo>
                  <a:pt x="3431789" y="-1311"/>
                  <a:pt x="3405662" y="25081"/>
                  <a:pt x="3744605" y="0"/>
                </a:cubicBezTo>
                <a:cubicBezTo>
                  <a:pt x="4083548" y="-25081"/>
                  <a:pt x="4265111" y="-11945"/>
                  <a:pt x="4504380" y="0"/>
                </a:cubicBezTo>
                <a:cubicBezTo>
                  <a:pt x="4743649" y="11945"/>
                  <a:pt x="4860394" y="-2832"/>
                  <a:pt x="5101346" y="0"/>
                </a:cubicBezTo>
                <a:cubicBezTo>
                  <a:pt x="5342298" y="2832"/>
                  <a:pt x="5456387" y="23676"/>
                  <a:pt x="5779717" y="0"/>
                </a:cubicBezTo>
                <a:cubicBezTo>
                  <a:pt x="6103047" y="-23676"/>
                  <a:pt x="6270379" y="-37291"/>
                  <a:pt x="6620896" y="0"/>
                </a:cubicBezTo>
                <a:cubicBezTo>
                  <a:pt x="6971413" y="37291"/>
                  <a:pt x="6989068" y="24674"/>
                  <a:pt x="7136458" y="0"/>
                </a:cubicBezTo>
                <a:cubicBezTo>
                  <a:pt x="7283848" y="-24674"/>
                  <a:pt x="7752532" y="-22436"/>
                  <a:pt x="8140446" y="0"/>
                </a:cubicBezTo>
                <a:cubicBezTo>
                  <a:pt x="8140314" y="7702"/>
                  <a:pt x="8140234" y="13511"/>
                  <a:pt x="8140446" y="18288"/>
                </a:cubicBezTo>
                <a:cubicBezTo>
                  <a:pt x="7906329" y="-3043"/>
                  <a:pt x="7681180" y="27465"/>
                  <a:pt x="7543480" y="18288"/>
                </a:cubicBezTo>
                <a:cubicBezTo>
                  <a:pt x="7405780" y="9111"/>
                  <a:pt x="7216607" y="3660"/>
                  <a:pt x="7109323" y="18288"/>
                </a:cubicBezTo>
                <a:cubicBezTo>
                  <a:pt x="7002039" y="32916"/>
                  <a:pt x="6576231" y="42692"/>
                  <a:pt x="6430952" y="18288"/>
                </a:cubicBezTo>
                <a:cubicBezTo>
                  <a:pt x="6285673" y="-6116"/>
                  <a:pt x="6138840" y="34521"/>
                  <a:pt x="5915391" y="18288"/>
                </a:cubicBezTo>
                <a:cubicBezTo>
                  <a:pt x="5691942" y="2055"/>
                  <a:pt x="5459460" y="51666"/>
                  <a:pt x="5237020" y="18288"/>
                </a:cubicBezTo>
                <a:cubicBezTo>
                  <a:pt x="5014580" y="-15090"/>
                  <a:pt x="4747677" y="40449"/>
                  <a:pt x="4558650" y="18288"/>
                </a:cubicBezTo>
                <a:cubicBezTo>
                  <a:pt x="4369623" y="-3873"/>
                  <a:pt x="4146061" y="12568"/>
                  <a:pt x="3880279" y="18288"/>
                </a:cubicBezTo>
                <a:cubicBezTo>
                  <a:pt x="3614497" y="24008"/>
                  <a:pt x="3473808" y="-12908"/>
                  <a:pt x="3201909" y="18288"/>
                </a:cubicBezTo>
                <a:cubicBezTo>
                  <a:pt x="2930010" y="49484"/>
                  <a:pt x="2728175" y="-3430"/>
                  <a:pt x="2604943" y="18288"/>
                </a:cubicBezTo>
                <a:cubicBezTo>
                  <a:pt x="2481711" y="40006"/>
                  <a:pt x="2004334" y="26952"/>
                  <a:pt x="1845168" y="18288"/>
                </a:cubicBezTo>
                <a:cubicBezTo>
                  <a:pt x="1686003" y="9624"/>
                  <a:pt x="1375070" y="37580"/>
                  <a:pt x="1166797" y="18288"/>
                </a:cubicBezTo>
                <a:cubicBezTo>
                  <a:pt x="958524" y="-1004"/>
                  <a:pt x="342846" y="888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8140446" h="18288" stroke="0" extrusionOk="0">
                <a:moveTo>
                  <a:pt x="0" y="0"/>
                </a:moveTo>
                <a:cubicBezTo>
                  <a:pt x="142435" y="-24533"/>
                  <a:pt x="380026" y="17447"/>
                  <a:pt x="596966" y="0"/>
                </a:cubicBezTo>
                <a:cubicBezTo>
                  <a:pt x="813906" y="-17447"/>
                  <a:pt x="830530" y="13462"/>
                  <a:pt x="1031123" y="0"/>
                </a:cubicBezTo>
                <a:cubicBezTo>
                  <a:pt x="1231716" y="-13462"/>
                  <a:pt x="1634038" y="0"/>
                  <a:pt x="1872303" y="0"/>
                </a:cubicBezTo>
                <a:cubicBezTo>
                  <a:pt x="2110568" y="0"/>
                  <a:pt x="2261934" y="-25727"/>
                  <a:pt x="2469269" y="0"/>
                </a:cubicBezTo>
                <a:cubicBezTo>
                  <a:pt x="2676604" y="25727"/>
                  <a:pt x="2790440" y="16284"/>
                  <a:pt x="3066235" y="0"/>
                </a:cubicBezTo>
                <a:cubicBezTo>
                  <a:pt x="3342030" y="-16284"/>
                  <a:pt x="3685603" y="41976"/>
                  <a:pt x="3907414" y="0"/>
                </a:cubicBezTo>
                <a:cubicBezTo>
                  <a:pt x="4129225" y="-41976"/>
                  <a:pt x="4177416" y="-7598"/>
                  <a:pt x="4422976" y="0"/>
                </a:cubicBezTo>
                <a:cubicBezTo>
                  <a:pt x="4668536" y="7598"/>
                  <a:pt x="5023499" y="-28058"/>
                  <a:pt x="5264155" y="0"/>
                </a:cubicBezTo>
                <a:cubicBezTo>
                  <a:pt x="5504811" y="28058"/>
                  <a:pt x="5703675" y="13288"/>
                  <a:pt x="6105335" y="0"/>
                </a:cubicBezTo>
                <a:cubicBezTo>
                  <a:pt x="6506995" y="-13288"/>
                  <a:pt x="6455516" y="-5124"/>
                  <a:pt x="6783705" y="0"/>
                </a:cubicBezTo>
                <a:cubicBezTo>
                  <a:pt x="7111894" y="5124"/>
                  <a:pt x="7512856" y="10604"/>
                  <a:pt x="8140446" y="0"/>
                </a:cubicBezTo>
                <a:cubicBezTo>
                  <a:pt x="8140458" y="8833"/>
                  <a:pt x="8140986" y="9830"/>
                  <a:pt x="8140446" y="18288"/>
                </a:cubicBezTo>
                <a:cubicBezTo>
                  <a:pt x="7959314" y="3345"/>
                  <a:pt x="7870113" y="10437"/>
                  <a:pt x="7706289" y="18288"/>
                </a:cubicBezTo>
                <a:cubicBezTo>
                  <a:pt x="7542465" y="26139"/>
                  <a:pt x="7157940" y="17482"/>
                  <a:pt x="6865109" y="18288"/>
                </a:cubicBezTo>
                <a:cubicBezTo>
                  <a:pt x="6572278" y="19094"/>
                  <a:pt x="6524256" y="38051"/>
                  <a:pt x="6349548" y="18288"/>
                </a:cubicBezTo>
                <a:cubicBezTo>
                  <a:pt x="6174840" y="-1475"/>
                  <a:pt x="5951624" y="174"/>
                  <a:pt x="5671177" y="18288"/>
                </a:cubicBezTo>
                <a:cubicBezTo>
                  <a:pt x="5390730" y="36402"/>
                  <a:pt x="5222992" y="60058"/>
                  <a:pt x="4829998" y="18288"/>
                </a:cubicBezTo>
                <a:cubicBezTo>
                  <a:pt x="4437004" y="-23482"/>
                  <a:pt x="4344181" y="39087"/>
                  <a:pt x="4151627" y="18288"/>
                </a:cubicBezTo>
                <a:cubicBezTo>
                  <a:pt x="3959073" y="-2511"/>
                  <a:pt x="3886970" y="32875"/>
                  <a:pt x="3717470" y="18288"/>
                </a:cubicBezTo>
                <a:cubicBezTo>
                  <a:pt x="3547970" y="3701"/>
                  <a:pt x="3451521" y="31872"/>
                  <a:pt x="3201909" y="18288"/>
                </a:cubicBezTo>
                <a:cubicBezTo>
                  <a:pt x="2952297" y="4704"/>
                  <a:pt x="2543413" y="6029"/>
                  <a:pt x="2360729" y="18288"/>
                </a:cubicBezTo>
                <a:cubicBezTo>
                  <a:pt x="2178045" y="30547"/>
                  <a:pt x="1906056" y="25847"/>
                  <a:pt x="1682359" y="18288"/>
                </a:cubicBezTo>
                <a:cubicBezTo>
                  <a:pt x="1458662" y="10730"/>
                  <a:pt x="1330405" y="8046"/>
                  <a:pt x="1166797" y="18288"/>
                </a:cubicBezTo>
                <a:cubicBezTo>
                  <a:pt x="1003189" y="28530"/>
                  <a:pt x="278098" y="19533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29384"/>
            <a:ext cx="7886700" cy="425196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[1] E. J. Chikofsky and J. H. Cross, “Reverse engineering and design recovery: A taxonomy,” IEEE Software, vol. 7, no. 1, pp. 13–17, Jan. 1990.</a:t>
            </a:r>
            <a:endParaRPr lang="en-US" sz="480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[2] National Security Agency, “</a:t>
            </a:r>
            <a:r>
              <a:rPr lang="en-GB" sz="1400" err="1"/>
              <a:t>Ghidra</a:t>
            </a:r>
            <a:r>
              <a:rPr lang="en-GB" sz="1400"/>
              <a:t> software reverse engineering framework,” 2019. [Online]. Available: https://ghidra-sre.org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[3] M. Sikorski and A. Honig, Practical Malware Analysis. San Francisco, CA, USA: No Starch Press, 2012.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[4] H. Jelodar et al., “Large language model (LLM) for software security,” arXiv:2504.07137,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[5] A. Apvrille and D. Nakov, “Malware analysis assisted by AI with R2AI,” arXiv:2504.07574,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[6] F. Fiegel and F. Drechsler, “IDA Pro MCP server,” GitHub,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[7] Black Hat USA, “Clue-driven reverse engineering by LLM in real-world malware analysis,”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[8] S. </a:t>
            </a:r>
            <a:r>
              <a:rPr lang="en-GB" sz="1400" err="1"/>
              <a:t>Pordanesh</a:t>
            </a:r>
            <a:r>
              <a:rPr lang="en-GB" sz="1400"/>
              <a:t> and B. Tan, “Exploring the efficacy of LLMs (GPT-4) in binary RE,” arXiv:2406.06637, 2024.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[9] D. Manuel et al., “Enhancing reverse engineering — vulnerability analysis in decompiled binaries,” arXiv:2411.04981, 2024.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[10] X. Hu et al., “</a:t>
            </a:r>
            <a:r>
              <a:rPr lang="en-GB" sz="1400" err="1"/>
              <a:t>SoK</a:t>
            </a:r>
            <a:r>
              <a:rPr lang="en-GB" sz="1400"/>
              <a:t>: Potentials and challenges of LLMs for reverse engineering,” arXiv:2509.21821,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[11] R. Lyda and J. Hamrock, “Using entropy analysis to find encrypted and packed malware,” IEEE S&amp;P, vol. 5, no. 2, 2007.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[12] H. Tan et al., “LLM4Decompile,” Proc. EMNLP 2024, pp. 3473–3487.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[13] G. Chen et al., “</a:t>
            </a:r>
            <a:r>
              <a:rPr lang="en-GB" sz="1400" err="1"/>
              <a:t>ReCopilot</a:t>
            </a:r>
            <a:r>
              <a:rPr lang="en-GB" sz="1400"/>
              <a:t>: Reverse engineering copilot in binary analysis,” arXiv:2505.16366,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[14] C. </a:t>
            </a:r>
            <a:r>
              <a:rPr lang="en-GB" sz="1400" err="1"/>
              <a:t>Patsakis</a:t>
            </a:r>
            <a:r>
              <a:rPr lang="en-GB" sz="1400"/>
              <a:t>, F. Casino, and N. </a:t>
            </a:r>
            <a:r>
              <a:rPr lang="en-GB" sz="1400" err="1"/>
              <a:t>Lykousas</a:t>
            </a:r>
            <a:r>
              <a:rPr lang="en-GB" sz="1400"/>
              <a:t>, “Assessing LLMs in malicious code </a:t>
            </a:r>
            <a:r>
              <a:rPr lang="en-GB" sz="1400" err="1"/>
              <a:t>deobfuscation</a:t>
            </a:r>
            <a:r>
              <a:rPr lang="en-GB" sz="1400"/>
              <a:t>,” Expert Syst. Appl., vol. 256, 2024.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[15] E. </a:t>
            </a:r>
            <a:r>
              <a:rPr lang="en-GB" sz="1400" err="1"/>
              <a:t>Böke</a:t>
            </a:r>
            <a:r>
              <a:rPr lang="en-GB" sz="1400"/>
              <a:t> and S. </a:t>
            </a:r>
            <a:r>
              <a:rPr lang="en-GB" sz="1400" err="1"/>
              <a:t>Torka</a:t>
            </a:r>
            <a:r>
              <a:rPr lang="en-GB" sz="1400"/>
              <a:t>, “‘Digital camouflage’: The LLVM challenge in LLM-based malware detection,” arXiv:2509.16671,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[16] X. Qian et al., “LAMD: Context-driven Android malware detection with LLMs,” arXiv:2502.13055, 2025.</a:t>
            </a:r>
            <a:endParaRPr lang="en-GB" sz="1400">
              <a:ea typeface="Calibri"/>
              <a:cs typeface="Calibri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1400"/>
              <a:t>[17] B. J. Walton et al., “Exploring LLMs for semantic analysis of Android malware,” Proc. ACSAC Workshops 2024, pp. 248–254.</a:t>
            </a:r>
            <a:endParaRPr lang="en-GB" sz="140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Clue-Driven LLM-Assisted Reverse Engineering for Obfuscated Malware Analysis</vt:lpstr>
      <vt:lpstr>Presentation Overview</vt:lpstr>
      <vt:lpstr>Research Context / Background</vt:lpstr>
      <vt:lpstr>Research Problem</vt:lpstr>
      <vt:lpstr>Research Aim and Objectives</vt:lpstr>
      <vt:lpstr>Literature Review Summary</vt:lpstr>
      <vt:lpstr>Research Methodology</vt:lpstr>
      <vt:lpstr>Project Planning and Resources</vt:lpstr>
      <vt:lpstr>Project Impact and Limitations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Clue-Driven LLM-Assisted Reverse Engineering for Obfuscated Malware Analysis</dc:title>
  <dc:subject/>
  <dc:creator>Suresh Shanmugasundaram</dc:creator>
  <cp:keywords/>
  <dc:description>generated using python-pptx</dc:description>
  <cp:revision>9</cp:revision>
  <dcterms:created xsi:type="dcterms:W3CDTF">2013-01-27T09:14:16Z</dcterms:created>
  <dcterms:modified xsi:type="dcterms:W3CDTF">2026-08-09T21:05:10Z</dcterms:modified>
  <cp:category/>
</cp:coreProperties>
</file>