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 id="2147483726" r:id="rId2"/>
    <p:sldMasterId id="2147483738" r:id="rId3"/>
  </p:sldMasterIdLst>
  <p:notesMasterIdLst>
    <p:notesMasterId r:id="rId3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FBBA1-0365-1D42-B82C-9D217BAAA18C}" v="4" dt="2021-05-14T15:33:34.001"/>
    <p1510:client id="{CF6B5187-DD59-174C-9314-70D2BE26783B}" v="13" dt="2021-05-14T09:48:28.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60"/>
  </p:normalViewPr>
  <p:slideViewPr>
    <p:cSldViewPr snapToGrid="0" snapToObjects="1">
      <p:cViewPr varScale="1">
        <p:scale>
          <a:sx n="100" d="100"/>
          <a:sy n="100" d="100"/>
        </p:scale>
        <p:origin x="7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A46356-1F78-4165-96FE-16F1DA7C944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3E3744D-6781-43F5-A33C-9330F926BFB7}">
      <dgm:prSet/>
      <dgm:spPr/>
      <dgm:t>
        <a:bodyPr/>
        <a:lstStyle/>
        <a:p>
          <a:r>
            <a:rPr lang="en-GB" dirty="0"/>
            <a:t>Children can master both languages from an early age.</a:t>
          </a:r>
          <a:endParaRPr lang="en-US" dirty="0"/>
        </a:p>
      </dgm:t>
    </dgm:pt>
    <dgm:pt modelId="{FF089A3B-B461-4AD2-949C-0FC17DAFD8AF}" type="parTrans" cxnId="{BD14AD8F-0CEE-4187-B4EB-6595DE85059C}">
      <dgm:prSet/>
      <dgm:spPr/>
      <dgm:t>
        <a:bodyPr/>
        <a:lstStyle/>
        <a:p>
          <a:endParaRPr lang="en-US"/>
        </a:p>
      </dgm:t>
    </dgm:pt>
    <dgm:pt modelId="{71BD8A0B-29D0-49AA-80FF-39F2FED42AFB}" type="sibTrans" cxnId="{BD14AD8F-0CEE-4187-B4EB-6595DE85059C}">
      <dgm:prSet/>
      <dgm:spPr/>
      <dgm:t>
        <a:bodyPr/>
        <a:lstStyle/>
        <a:p>
          <a:endParaRPr lang="en-US"/>
        </a:p>
      </dgm:t>
    </dgm:pt>
    <dgm:pt modelId="{A311D9C0-0E6C-46C7-81F0-61A473C98664}">
      <dgm:prSet/>
      <dgm:spPr/>
      <dgm:t>
        <a:bodyPr/>
        <a:lstStyle/>
        <a:p>
          <a:r>
            <a:rPr lang="en-GB"/>
            <a:t>Children understand that language is a tool for communication.</a:t>
          </a:r>
          <a:endParaRPr lang="en-US"/>
        </a:p>
      </dgm:t>
    </dgm:pt>
    <dgm:pt modelId="{C3BA6022-FD5A-4A26-BD2E-51E4DA283ADC}" type="parTrans" cxnId="{3771B438-6048-4B10-A453-E305A5229F19}">
      <dgm:prSet/>
      <dgm:spPr/>
      <dgm:t>
        <a:bodyPr/>
        <a:lstStyle/>
        <a:p>
          <a:endParaRPr lang="en-US"/>
        </a:p>
      </dgm:t>
    </dgm:pt>
    <dgm:pt modelId="{7D222D06-BBE9-4410-AC11-58264E1C3DAD}" type="sibTrans" cxnId="{3771B438-6048-4B10-A453-E305A5229F19}">
      <dgm:prSet/>
      <dgm:spPr/>
      <dgm:t>
        <a:bodyPr/>
        <a:lstStyle/>
        <a:p>
          <a:endParaRPr lang="en-US"/>
        </a:p>
      </dgm:t>
    </dgm:pt>
    <dgm:pt modelId="{9308962D-C08C-4701-BA96-4B36E0A22A3D}">
      <dgm:prSet/>
      <dgm:spPr/>
      <dgm:t>
        <a:bodyPr/>
        <a:lstStyle/>
        <a:p>
          <a:r>
            <a:rPr lang="en-GB"/>
            <a:t>Having an enhanced vocabulary which is positively transferred into education.</a:t>
          </a:r>
          <a:endParaRPr lang="en-US"/>
        </a:p>
      </dgm:t>
    </dgm:pt>
    <dgm:pt modelId="{E7E0D4E5-E25D-4BC8-94B5-4A25A2E7FBC8}" type="parTrans" cxnId="{3762A60C-1DBD-412F-9739-1AA8189AF4F7}">
      <dgm:prSet/>
      <dgm:spPr/>
      <dgm:t>
        <a:bodyPr/>
        <a:lstStyle/>
        <a:p>
          <a:endParaRPr lang="en-US"/>
        </a:p>
      </dgm:t>
    </dgm:pt>
    <dgm:pt modelId="{28C8D4DA-B569-4D3F-ABE9-1D264EBA6FCD}" type="sibTrans" cxnId="{3762A60C-1DBD-412F-9739-1AA8189AF4F7}">
      <dgm:prSet/>
      <dgm:spPr/>
      <dgm:t>
        <a:bodyPr/>
        <a:lstStyle/>
        <a:p>
          <a:endParaRPr lang="en-US"/>
        </a:p>
      </dgm:t>
    </dgm:pt>
    <dgm:pt modelId="{0E995DC0-A011-42EA-BBD3-40DA376A0E5D}">
      <dgm:prSet/>
      <dgm:spPr/>
      <dgm:t>
        <a:bodyPr/>
        <a:lstStyle/>
        <a:p>
          <a:r>
            <a:rPr lang="en-GB" dirty="0"/>
            <a:t>Have greater employment opportunities over children who only speak one language. </a:t>
          </a:r>
          <a:endParaRPr lang="en-US" dirty="0"/>
        </a:p>
      </dgm:t>
    </dgm:pt>
    <dgm:pt modelId="{05279F56-4EC7-46DF-9D92-E390F2F7B57C}" type="parTrans" cxnId="{18F85EE4-78AB-435F-A445-C3F9E81A6846}">
      <dgm:prSet/>
      <dgm:spPr/>
      <dgm:t>
        <a:bodyPr/>
        <a:lstStyle/>
        <a:p>
          <a:endParaRPr lang="en-US"/>
        </a:p>
      </dgm:t>
    </dgm:pt>
    <dgm:pt modelId="{63F2C9FA-3644-467E-B94F-10B68DC78E3D}" type="sibTrans" cxnId="{18F85EE4-78AB-435F-A445-C3F9E81A6846}">
      <dgm:prSet/>
      <dgm:spPr/>
      <dgm:t>
        <a:bodyPr/>
        <a:lstStyle/>
        <a:p>
          <a:endParaRPr lang="en-US"/>
        </a:p>
      </dgm:t>
    </dgm:pt>
    <dgm:pt modelId="{9F3D3173-9DE0-4C00-BD96-6C6DAC00F647}">
      <dgm:prSet/>
      <dgm:spPr/>
      <dgm:t>
        <a:bodyPr/>
        <a:lstStyle/>
        <a:p>
          <a:r>
            <a:rPr lang="en-GB" dirty="0"/>
            <a:t>Have a better feel for their cultural background and the world around them. </a:t>
          </a:r>
          <a:endParaRPr lang="en-US" dirty="0"/>
        </a:p>
      </dgm:t>
    </dgm:pt>
    <dgm:pt modelId="{39979DD6-E00F-4FF8-94CA-499AD507A11C}" type="parTrans" cxnId="{BE2C5EE4-2E49-4FAB-A3C5-20D3803CDA2E}">
      <dgm:prSet/>
      <dgm:spPr/>
      <dgm:t>
        <a:bodyPr/>
        <a:lstStyle/>
        <a:p>
          <a:endParaRPr lang="en-US"/>
        </a:p>
      </dgm:t>
    </dgm:pt>
    <dgm:pt modelId="{A9C7D56E-F0DC-4AB8-80D9-205E9CAACB59}" type="sibTrans" cxnId="{BE2C5EE4-2E49-4FAB-A3C5-20D3803CDA2E}">
      <dgm:prSet/>
      <dgm:spPr/>
      <dgm:t>
        <a:bodyPr/>
        <a:lstStyle/>
        <a:p>
          <a:endParaRPr lang="en-US"/>
        </a:p>
      </dgm:t>
    </dgm:pt>
    <dgm:pt modelId="{F7A2DB02-209A-5646-8148-8CA92B692B5A}" type="pres">
      <dgm:prSet presAssocID="{71A46356-1F78-4165-96FE-16F1DA7C944D}" presName="linear" presStyleCnt="0">
        <dgm:presLayoutVars>
          <dgm:animLvl val="lvl"/>
          <dgm:resizeHandles val="exact"/>
        </dgm:presLayoutVars>
      </dgm:prSet>
      <dgm:spPr/>
    </dgm:pt>
    <dgm:pt modelId="{F2DCF920-E40D-1D4F-96FF-A0E2AB73D8EF}" type="pres">
      <dgm:prSet presAssocID="{13E3744D-6781-43F5-A33C-9330F926BFB7}" presName="parentText" presStyleLbl="node1" presStyleIdx="0" presStyleCnt="5">
        <dgm:presLayoutVars>
          <dgm:chMax val="0"/>
          <dgm:bulletEnabled val="1"/>
        </dgm:presLayoutVars>
      </dgm:prSet>
      <dgm:spPr/>
    </dgm:pt>
    <dgm:pt modelId="{19277D86-EFEF-884A-A204-9FC699295C9C}" type="pres">
      <dgm:prSet presAssocID="{71BD8A0B-29D0-49AA-80FF-39F2FED42AFB}" presName="spacer" presStyleCnt="0"/>
      <dgm:spPr/>
    </dgm:pt>
    <dgm:pt modelId="{CF1BE6D4-F9C3-EE4D-B831-58BB5708C812}" type="pres">
      <dgm:prSet presAssocID="{A311D9C0-0E6C-46C7-81F0-61A473C98664}" presName="parentText" presStyleLbl="node1" presStyleIdx="1" presStyleCnt="5">
        <dgm:presLayoutVars>
          <dgm:chMax val="0"/>
          <dgm:bulletEnabled val="1"/>
        </dgm:presLayoutVars>
      </dgm:prSet>
      <dgm:spPr/>
    </dgm:pt>
    <dgm:pt modelId="{23254607-6F46-1D48-AB73-17B434C270AE}" type="pres">
      <dgm:prSet presAssocID="{7D222D06-BBE9-4410-AC11-58264E1C3DAD}" presName="spacer" presStyleCnt="0"/>
      <dgm:spPr/>
    </dgm:pt>
    <dgm:pt modelId="{21BD58FF-8644-6242-A760-04AA2E7B9BB0}" type="pres">
      <dgm:prSet presAssocID="{9308962D-C08C-4701-BA96-4B36E0A22A3D}" presName="parentText" presStyleLbl="node1" presStyleIdx="2" presStyleCnt="5">
        <dgm:presLayoutVars>
          <dgm:chMax val="0"/>
          <dgm:bulletEnabled val="1"/>
        </dgm:presLayoutVars>
      </dgm:prSet>
      <dgm:spPr/>
    </dgm:pt>
    <dgm:pt modelId="{7B9A49B5-6BE3-784B-95C8-97C5203B66A8}" type="pres">
      <dgm:prSet presAssocID="{28C8D4DA-B569-4D3F-ABE9-1D264EBA6FCD}" presName="spacer" presStyleCnt="0"/>
      <dgm:spPr/>
    </dgm:pt>
    <dgm:pt modelId="{59FF0E44-9F19-7548-ADFC-7F1A6555F8D0}" type="pres">
      <dgm:prSet presAssocID="{0E995DC0-A011-42EA-BBD3-40DA376A0E5D}" presName="parentText" presStyleLbl="node1" presStyleIdx="3" presStyleCnt="5">
        <dgm:presLayoutVars>
          <dgm:chMax val="0"/>
          <dgm:bulletEnabled val="1"/>
        </dgm:presLayoutVars>
      </dgm:prSet>
      <dgm:spPr/>
    </dgm:pt>
    <dgm:pt modelId="{2105AEFB-F561-7D47-AEFD-79A47082BF0F}" type="pres">
      <dgm:prSet presAssocID="{63F2C9FA-3644-467E-B94F-10B68DC78E3D}" presName="spacer" presStyleCnt="0"/>
      <dgm:spPr/>
    </dgm:pt>
    <dgm:pt modelId="{61F8C97C-CDEA-FF4E-B991-6F3FB6F9CA0C}" type="pres">
      <dgm:prSet presAssocID="{9F3D3173-9DE0-4C00-BD96-6C6DAC00F647}" presName="parentText" presStyleLbl="node1" presStyleIdx="4" presStyleCnt="5">
        <dgm:presLayoutVars>
          <dgm:chMax val="0"/>
          <dgm:bulletEnabled val="1"/>
        </dgm:presLayoutVars>
      </dgm:prSet>
      <dgm:spPr/>
    </dgm:pt>
  </dgm:ptLst>
  <dgm:cxnLst>
    <dgm:cxn modelId="{3762A60C-1DBD-412F-9739-1AA8189AF4F7}" srcId="{71A46356-1F78-4165-96FE-16F1DA7C944D}" destId="{9308962D-C08C-4701-BA96-4B36E0A22A3D}" srcOrd="2" destOrd="0" parTransId="{E7E0D4E5-E25D-4BC8-94B5-4A25A2E7FBC8}" sibTransId="{28C8D4DA-B569-4D3F-ABE9-1D264EBA6FCD}"/>
    <dgm:cxn modelId="{1E470A32-47DD-DD46-BD23-17A8930B9B0F}" type="presOf" srcId="{9308962D-C08C-4701-BA96-4B36E0A22A3D}" destId="{21BD58FF-8644-6242-A760-04AA2E7B9BB0}" srcOrd="0" destOrd="0" presId="urn:microsoft.com/office/officeart/2005/8/layout/vList2"/>
    <dgm:cxn modelId="{3771B438-6048-4B10-A453-E305A5229F19}" srcId="{71A46356-1F78-4165-96FE-16F1DA7C944D}" destId="{A311D9C0-0E6C-46C7-81F0-61A473C98664}" srcOrd="1" destOrd="0" parTransId="{C3BA6022-FD5A-4A26-BD2E-51E4DA283ADC}" sibTransId="{7D222D06-BBE9-4410-AC11-58264E1C3DAD}"/>
    <dgm:cxn modelId="{F0BC124B-D4A1-8346-BFA2-341895DF9FAE}" type="presOf" srcId="{0E995DC0-A011-42EA-BBD3-40DA376A0E5D}" destId="{59FF0E44-9F19-7548-ADFC-7F1A6555F8D0}" srcOrd="0" destOrd="0" presId="urn:microsoft.com/office/officeart/2005/8/layout/vList2"/>
    <dgm:cxn modelId="{50AE1653-F1CB-2340-86EB-77BFEB6902C1}" type="presOf" srcId="{13E3744D-6781-43F5-A33C-9330F926BFB7}" destId="{F2DCF920-E40D-1D4F-96FF-A0E2AB73D8EF}" srcOrd="0" destOrd="0" presId="urn:microsoft.com/office/officeart/2005/8/layout/vList2"/>
    <dgm:cxn modelId="{1095B677-A354-AF42-B2FC-8CF5D407F350}" type="presOf" srcId="{A311D9C0-0E6C-46C7-81F0-61A473C98664}" destId="{CF1BE6D4-F9C3-EE4D-B831-58BB5708C812}" srcOrd="0" destOrd="0" presId="urn:microsoft.com/office/officeart/2005/8/layout/vList2"/>
    <dgm:cxn modelId="{BD14AD8F-0CEE-4187-B4EB-6595DE85059C}" srcId="{71A46356-1F78-4165-96FE-16F1DA7C944D}" destId="{13E3744D-6781-43F5-A33C-9330F926BFB7}" srcOrd="0" destOrd="0" parTransId="{FF089A3B-B461-4AD2-949C-0FC17DAFD8AF}" sibTransId="{71BD8A0B-29D0-49AA-80FF-39F2FED42AFB}"/>
    <dgm:cxn modelId="{B37CB7A3-4943-3D40-9DE1-AECA12EB7931}" type="presOf" srcId="{9F3D3173-9DE0-4C00-BD96-6C6DAC00F647}" destId="{61F8C97C-CDEA-FF4E-B991-6F3FB6F9CA0C}" srcOrd="0" destOrd="0" presId="urn:microsoft.com/office/officeart/2005/8/layout/vList2"/>
    <dgm:cxn modelId="{A3F83FD8-DFC0-BF49-8FF2-C20877E5D428}" type="presOf" srcId="{71A46356-1F78-4165-96FE-16F1DA7C944D}" destId="{F7A2DB02-209A-5646-8148-8CA92B692B5A}" srcOrd="0" destOrd="0" presId="urn:microsoft.com/office/officeart/2005/8/layout/vList2"/>
    <dgm:cxn modelId="{BE2C5EE4-2E49-4FAB-A3C5-20D3803CDA2E}" srcId="{71A46356-1F78-4165-96FE-16F1DA7C944D}" destId="{9F3D3173-9DE0-4C00-BD96-6C6DAC00F647}" srcOrd="4" destOrd="0" parTransId="{39979DD6-E00F-4FF8-94CA-499AD507A11C}" sibTransId="{A9C7D56E-F0DC-4AB8-80D9-205E9CAACB59}"/>
    <dgm:cxn modelId="{18F85EE4-78AB-435F-A445-C3F9E81A6846}" srcId="{71A46356-1F78-4165-96FE-16F1DA7C944D}" destId="{0E995DC0-A011-42EA-BBD3-40DA376A0E5D}" srcOrd="3" destOrd="0" parTransId="{05279F56-4EC7-46DF-9D92-E390F2F7B57C}" sibTransId="{63F2C9FA-3644-467E-B94F-10B68DC78E3D}"/>
    <dgm:cxn modelId="{3FB97075-657D-B346-A3FA-AF6BCDDABAB5}" type="presParOf" srcId="{F7A2DB02-209A-5646-8148-8CA92B692B5A}" destId="{F2DCF920-E40D-1D4F-96FF-A0E2AB73D8EF}" srcOrd="0" destOrd="0" presId="urn:microsoft.com/office/officeart/2005/8/layout/vList2"/>
    <dgm:cxn modelId="{357AD553-4474-3F4B-A40E-D4AFA86560E1}" type="presParOf" srcId="{F7A2DB02-209A-5646-8148-8CA92B692B5A}" destId="{19277D86-EFEF-884A-A204-9FC699295C9C}" srcOrd="1" destOrd="0" presId="urn:microsoft.com/office/officeart/2005/8/layout/vList2"/>
    <dgm:cxn modelId="{EE9E8BAB-53A5-F644-866C-B342F71FE647}" type="presParOf" srcId="{F7A2DB02-209A-5646-8148-8CA92B692B5A}" destId="{CF1BE6D4-F9C3-EE4D-B831-58BB5708C812}" srcOrd="2" destOrd="0" presId="urn:microsoft.com/office/officeart/2005/8/layout/vList2"/>
    <dgm:cxn modelId="{1E9C6A7E-BEEA-DE4D-8FAD-8A2DD2EBFBE1}" type="presParOf" srcId="{F7A2DB02-209A-5646-8148-8CA92B692B5A}" destId="{23254607-6F46-1D48-AB73-17B434C270AE}" srcOrd="3" destOrd="0" presId="urn:microsoft.com/office/officeart/2005/8/layout/vList2"/>
    <dgm:cxn modelId="{DEE8623C-AECA-9743-A8DF-A58A25DE52E3}" type="presParOf" srcId="{F7A2DB02-209A-5646-8148-8CA92B692B5A}" destId="{21BD58FF-8644-6242-A760-04AA2E7B9BB0}" srcOrd="4" destOrd="0" presId="urn:microsoft.com/office/officeart/2005/8/layout/vList2"/>
    <dgm:cxn modelId="{0E2AD142-9693-CB42-93BC-D9C74203DFB9}" type="presParOf" srcId="{F7A2DB02-209A-5646-8148-8CA92B692B5A}" destId="{7B9A49B5-6BE3-784B-95C8-97C5203B66A8}" srcOrd="5" destOrd="0" presId="urn:microsoft.com/office/officeart/2005/8/layout/vList2"/>
    <dgm:cxn modelId="{FF915807-0371-9949-80EE-3BAC782D4682}" type="presParOf" srcId="{F7A2DB02-209A-5646-8148-8CA92B692B5A}" destId="{59FF0E44-9F19-7548-ADFC-7F1A6555F8D0}" srcOrd="6" destOrd="0" presId="urn:microsoft.com/office/officeart/2005/8/layout/vList2"/>
    <dgm:cxn modelId="{0BF8D982-2DC5-1842-B4BB-1BFF47EF19DB}" type="presParOf" srcId="{F7A2DB02-209A-5646-8148-8CA92B692B5A}" destId="{2105AEFB-F561-7D47-AEFD-79A47082BF0F}" srcOrd="7" destOrd="0" presId="urn:microsoft.com/office/officeart/2005/8/layout/vList2"/>
    <dgm:cxn modelId="{E44C2AE0-504C-B743-BB54-30A026006CA1}" type="presParOf" srcId="{F7A2DB02-209A-5646-8148-8CA92B692B5A}" destId="{61F8C97C-CDEA-FF4E-B991-6F3FB6F9CA0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60C0AB-39CD-4E15-9641-5AB17090D4C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6A0B2D7-B3D3-4817-829B-D881CD2F7F57}">
      <dgm:prSet/>
      <dgm:spPr/>
      <dgm:t>
        <a:bodyPr/>
        <a:lstStyle/>
        <a:p>
          <a:r>
            <a:rPr lang="en-GB"/>
            <a:t>Risk of not mastering either language, getting confused between the two languages and therefore having difficulties within education.</a:t>
          </a:r>
          <a:endParaRPr lang="en-US"/>
        </a:p>
      </dgm:t>
    </dgm:pt>
    <dgm:pt modelId="{33079BA7-247D-4C83-A691-110775ADAF42}" type="parTrans" cxnId="{0D003B18-BBD2-4DDA-B204-12FEAE2A6474}">
      <dgm:prSet/>
      <dgm:spPr/>
      <dgm:t>
        <a:bodyPr/>
        <a:lstStyle/>
        <a:p>
          <a:endParaRPr lang="en-US"/>
        </a:p>
      </dgm:t>
    </dgm:pt>
    <dgm:pt modelId="{90BAE8A2-DAC8-4337-8C1F-9A3A786F8405}" type="sibTrans" cxnId="{0D003B18-BBD2-4DDA-B204-12FEAE2A6474}">
      <dgm:prSet/>
      <dgm:spPr/>
      <dgm:t>
        <a:bodyPr/>
        <a:lstStyle/>
        <a:p>
          <a:endParaRPr lang="en-US"/>
        </a:p>
      </dgm:t>
    </dgm:pt>
    <dgm:pt modelId="{0A7956FE-4D0A-45A2-BE05-68367D7C4786}">
      <dgm:prSet/>
      <dgm:spPr/>
      <dgm:t>
        <a:bodyPr/>
        <a:lstStyle/>
        <a:p>
          <a:r>
            <a:rPr lang="en-GB"/>
            <a:t>Could be teased for speaking another language.</a:t>
          </a:r>
          <a:endParaRPr lang="en-US"/>
        </a:p>
      </dgm:t>
    </dgm:pt>
    <dgm:pt modelId="{F23E23D8-2762-4B54-8EE6-86DAFF397267}" type="parTrans" cxnId="{85B6D232-607B-452B-8C68-62BCC6B24BA5}">
      <dgm:prSet/>
      <dgm:spPr/>
      <dgm:t>
        <a:bodyPr/>
        <a:lstStyle/>
        <a:p>
          <a:endParaRPr lang="en-US"/>
        </a:p>
      </dgm:t>
    </dgm:pt>
    <dgm:pt modelId="{B55566E9-270A-4C96-A452-CC2405803DD8}" type="sibTrans" cxnId="{85B6D232-607B-452B-8C68-62BCC6B24BA5}">
      <dgm:prSet/>
      <dgm:spPr/>
      <dgm:t>
        <a:bodyPr/>
        <a:lstStyle/>
        <a:p>
          <a:endParaRPr lang="en-US"/>
        </a:p>
      </dgm:t>
    </dgm:pt>
    <dgm:pt modelId="{311107B4-D8E8-4145-9F24-5E5B3FBA9157}">
      <dgm:prSet/>
      <dgm:spPr/>
      <dgm:t>
        <a:bodyPr/>
        <a:lstStyle/>
        <a:p>
          <a:r>
            <a:rPr lang="en-GB" dirty="0"/>
            <a:t>Having a speech impediment, whether its physical nature or difficulties in pronunciation. The language becomes more difficult as each language is addressed individually. </a:t>
          </a:r>
          <a:endParaRPr lang="en-US" dirty="0"/>
        </a:p>
      </dgm:t>
    </dgm:pt>
    <dgm:pt modelId="{5FD68320-D0F3-4AE0-8156-8867CDD0D2A0}" type="parTrans" cxnId="{CFA724D9-4491-4CD0-B4C2-C603DD4000BA}">
      <dgm:prSet/>
      <dgm:spPr/>
      <dgm:t>
        <a:bodyPr/>
        <a:lstStyle/>
        <a:p>
          <a:endParaRPr lang="en-US"/>
        </a:p>
      </dgm:t>
    </dgm:pt>
    <dgm:pt modelId="{06366A97-1A58-49C2-932D-CC81C82ADECF}" type="sibTrans" cxnId="{CFA724D9-4491-4CD0-B4C2-C603DD4000BA}">
      <dgm:prSet/>
      <dgm:spPr/>
      <dgm:t>
        <a:bodyPr/>
        <a:lstStyle/>
        <a:p>
          <a:endParaRPr lang="en-US"/>
        </a:p>
      </dgm:t>
    </dgm:pt>
    <dgm:pt modelId="{79F4140C-2531-7142-B1B1-5E949B46DE5C}" type="pres">
      <dgm:prSet presAssocID="{4660C0AB-39CD-4E15-9641-5AB17090D4C3}" presName="linear" presStyleCnt="0">
        <dgm:presLayoutVars>
          <dgm:animLvl val="lvl"/>
          <dgm:resizeHandles val="exact"/>
        </dgm:presLayoutVars>
      </dgm:prSet>
      <dgm:spPr/>
    </dgm:pt>
    <dgm:pt modelId="{21D586BF-3EA9-8C48-8AD5-915CC6DEB08A}" type="pres">
      <dgm:prSet presAssocID="{F6A0B2D7-B3D3-4817-829B-D881CD2F7F57}" presName="parentText" presStyleLbl="node1" presStyleIdx="0" presStyleCnt="3">
        <dgm:presLayoutVars>
          <dgm:chMax val="0"/>
          <dgm:bulletEnabled val="1"/>
        </dgm:presLayoutVars>
      </dgm:prSet>
      <dgm:spPr/>
    </dgm:pt>
    <dgm:pt modelId="{CAAEA352-4B8D-0347-8242-2AD703A0B680}" type="pres">
      <dgm:prSet presAssocID="{90BAE8A2-DAC8-4337-8C1F-9A3A786F8405}" presName="spacer" presStyleCnt="0"/>
      <dgm:spPr/>
    </dgm:pt>
    <dgm:pt modelId="{BE1FBAA4-46AD-4A48-9F12-92CF38CFC828}" type="pres">
      <dgm:prSet presAssocID="{0A7956FE-4D0A-45A2-BE05-68367D7C4786}" presName="parentText" presStyleLbl="node1" presStyleIdx="1" presStyleCnt="3">
        <dgm:presLayoutVars>
          <dgm:chMax val="0"/>
          <dgm:bulletEnabled val="1"/>
        </dgm:presLayoutVars>
      </dgm:prSet>
      <dgm:spPr/>
    </dgm:pt>
    <dgm:pt modelId="{56E803A7-DF01-E941-9D06-7F38905468A9}" type="pres">
      <dgm:prSet presAssocID="{B55566E9-270A-4C96-A452-CC2405803DD8}" presName="spacer" presStyleCnt="0"/>
      <dgm:spPr/>
    </dgm:pt>
    <dgm:pt modelId="{F75CCC56-9C8D-2647-8141-6684B87E5EA1}" type="pres">
      <dgm:prSet presAssocID="{311107B4-D8E8-4145-9F24-5E5B3FBA9157}" presName="parentText" presStyleLbl="node1" presStyleIdx="2" presStyleCnt="3">
        <dgm:presLayoutVars>
          <dgm:chMax val="0"/>
          <dgm:bulletEnabled val="1"/>
        </dgm:presLayoutVars>
      </dgm:prSet>
      <dgm:spPr/>
    </dgm:pt>
  </dgm:ptLst>
  <dgm:cxnLst>
    <dgm:cxn modelId="{0D003B18-BBD2-4DDA-B204-12FEAE2A6474}" srcId="{4660C0AB-39CD-4E15-9641-5AB17090D4C3}" destId="{F6A0B2D7-B3D3-4817-829B-D881CD2F7F57}" srcOrd="0" destOrd="0" parTransId="{33079BA7-247D-4C83-A691-110775ADAF42}" sibTransId="{90BAE8A2-DAC8-4337-8C1F-9A3A786F8405}"/>
    <dgm:cxn modelId="{85B6D232-607B-452B-8C68-62BCC6B24BA5}" srcId="{4660C0AB-39CD-4E15-9641-5AB17090D4C3}" destId="{0A7956FE-4D0A-45A2-BE05-68367D7C4786}" srcOrd="1" destOrd="0" parTransId="{F23E23D8-2762-4B54-8EE6-86DAFF397267}" sibTransId="{B55566E9-270A-4C96-A452-CC2405803DD8}"/>
    <dgm:cxn modelId="{8F803B8F-426D-774E-B5DF-32517CDB9EF6}" type="presOf" srcId="{311107B4-D8E8-4145-9F24-5E5B3FBA9157}" destId="{F75CCC56-9C8D-2647-8141-6684B87E5EA1}" srcOrd="0" destOrd="0" presId="urn:microsoft.com/office/officeart/2005/8/layout/vList2"/>
    <dgm:cxn modelId="{D47A00BA-A323-8D45-AB08-135996E56926}" type="presOf" srcId="{4660C0AB-39CD-4E15-9641-5AB17090D4C3}" destId="{79F4140C-2531-7142-B1B1-5E949B46DE5C}" srcOrd="0" destOrd="0" presId="urn:microsoft.com/office/officeart/2005/8/layout/vList2"/>
    <dgm:cxn modelId="{A10F46C7-5ED6-8145-AB14-6C30E5F284C4}" type="presOf" srcId="{0A7956FE-4D0A-45A2-BE05-68367D7C4786}" destId="{BE1FBAA4-46AD-4A48-9F12-92CF38CFC828}" srcOrd="0" destOrd="0" presId="urn:microsoft.com/office/officeart/2005/8/layout/vList2"/>
    <dgm:cxn modelId="{B0E10ED4-2740-8D41-9D09-FCFA6C0ADB71}" type="presOf" srcId="{F6A0B2D7-B3D3-4817-829B-D881CD2F7F57}" destId="{21D586BF-3EA9-8C48-8AD5-915CC6DEB08A}" srcOrd="0" destOrd="0" presId="urn:microsoft.com/office/officeart/2005/8/layout/vList2"/>
    <dgm:cxn modelId="{CFA724D9-4491-4CD0-B4C2-C603DD4000BA}" srcId="{4660C0AB-39CD-4E15-9641-5AB17090D4C3}" destId="{311107B4-D8E8-4145-9F24-5E5B3FBA9157}" srcOrd="2" destOrd="0" parTransId="{5FD68320-D0F3-4AE0-8156-8867CDD0D2A0}" sibTransId="{06366A97-1A58-49C2-932D-CC81C82ADECF}"/>
    <dgm:cxn modelId="{45926539-FAD9-EA48-8F21-73077A7CE76C}" type="presParOf" srcId="{79F4140C-2531-7142-B1B1-5E949B46DE5C}" destId="{21D586BF-3EA9-8C48-8AD5-915CC6DEB08A}" srcOrd="0" destOrd="0" presId="urn:microsoft.com/office/officeart/2005/8/layout/vList2"/>
    <dgm:cxn modelId="{180C3B2E-6B4C-704F-968A-8B4EE911DA23}" type="presParOf" srcId="{79F4140C-2531-7142-B1B1-5E949B46DE5C}" destId="{CAAEA352-4B8D-0347-8242-2AD703A0B680}" srcOrd="1" destOrd="0" presId="urn:microsoft.com/office/officeart/2005/8/layout/vList2"/>
    <dgm:cxn modelId="{041F6A46-1711-6347-9809-E327B0121FDF}" type="presParOf" srcId="{79F4140C-2531-7142-B1B1-5E949B46DE5C}" destId="{BE1FBAA4-46AD-4A48-9F12-92CF38CFC828}" srcOrd="2" destOrd="0" presId="urn:microsoft.com/office/officeart/2005/8/layout/vList2"/>
    <dgm:cxn modelId="{49BFC551-6C13-7242-A97D-E0241822212E}" type="presParOf" srcId="{79F4140C-2531-7142-B1B1-5E949B46DE5C}" destId="{56E803A7-DF01-E941-9D06-7F38905468A9}" srcOrd="3" destOrd="0" presId="urn:microsoft.com/office/officeart/2005/8/layout/vList2"/>
    <dgm:cxn modelId="{789E0F62-ED8E-EB44-867A-D7289378C5C1}" type="presParOf" srcId="{79F4140C-2531-7142-B1B1-5E949B46DE5C}" destId="{F75CCC56-9C8D-2647-8141-6684B87E5EA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3091CD-F96B-4836-ADAD-86A0BF4383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B5B9AFC-5C53-4D2D-A44D-621F2FB0AEDC}">
      <dgm:prSet/>
      <dgm:spPr/>
      <dgm:t>
        <a:bodyPr/>
        <a:lstStyle/>
        <a:p>
          <a:r>
            <a:rPr lang="en-GB" dirty="0"/>
            <a:t>To achieve this vision, the Welsh Government have set out three strategic aims:</a:t>
          </a:r>
          <a:endParaRPr lang="en-US" dirty="0"/>
        </a:p>
      </dgm:t>
    </dgm:pt>
    <dgm:pt modelId="{9A4174C5-DF5F-4C88-BCA8-02D0A134ABFA}" type="parTrans" cxnId="{5171A3EC-C9FC-45F9-A5F6-51891C8EE3DF}">
      <dgm:prSet/>
      <dgm:spPr/>
      <dgm:t>
        <a:bodyPr/>
        <a:lstStyle/>
        <a:p>
          <a:endParaRPr lang="en-US"/>
        </a:p>
      </dgm:t>
    </dgm:pt>
    <dgm:pt modelId="{471F79D2-3F5C-4B62-AE0E-C4AAB3DDD60D}" type="sibTrans" cxnId="{5171A3EC-C9FC-45F9-A5F6-51891C8EE3DF}">
      <dgm:prSet/>
      <dgm:spPr/>
      <dgm:t>
        <a:bodyPr/>
        <a:lstStyle/>
        <a:p>
          <a:endParaRPr lang="en-US"/>
        </a:p>
      </dgm:t>
    </dgm:pt>
    <dgm:pt modelId="{2B46F70F-2AA7-4071-BD24-8DBD555E15BD}">
      <dgm:prSet/>
      <dgm:spPr/>
      <dgm:t>
        <a:bodyPr/>
        <a:lstStyle/>
        <a:p>
          <a:pPr>
            <a:buFont typeface="+mj-lt"/>
            <a:buAutoNum type="arabicPeriod"/>
          </a:pPr>
          <a:r>
            <a:rPr lang="en-US" dirty="0"/>
            <a:t>Increasing the number of Welsh speakers </a:t>
          </a:r>
        </a:p>
      </dgm:t>
    </dgm:pt>
    <dgm:pt modelId="{565A6927-966D-45BA-A51D-D73F51428AF2}" type="parTrans" cxnId="{F40AE0C4-B4FC-44D8-9B7A-764EF0016D57}">
      <dgm:prSet/>
      <dgm:spPr/>
      <dgm:t>
        <a:bodyPr/>
        <a:lstStyle/>
        <a:p>
          <a:endParaRPr lang="en-US"/>
        </a:p>
      </dgm:t>
    </dgm:pt>
    <dgm:pt modelId="{E91CF611-B0C5-434C-942F-B60304267040}" type="sibTrans" cxnId="{F40AE0C4-B4FC-44D8-9B7A-764EF0016D57}">
      <dgm:prSet/>
      <dgm:spPr/>
      <dgm:t>
        <a:bodyPr/>
        <a:lstStyle/>
        <a:p>
          <a:endParaRPr lang="en-US"/>
        </a:p>
      </dgm:t>
    </dgm:pt>
    <dgm:pt modelId="{6C022799-2B7A-482C-B2C1-C6CA443F3D4F}">
      <dgm:prSet/>
      <dgm:spPr/>
      <dgm:t>
        <a:bodyPr/>
        <a:lstStyle/>
        <a:p>
          <a:pPr>
            <a:buFont typeface="+mj-lt"/>
            <a:buAutoNum type="arabicPeriod"/>
          </a:pPr>
          <a:r>
            <a:rPr lang="en-US" dirty="0"/>
            <a:t>Increasing the use of Welsh</a:t>
          </a:r>
        </a:p>
      </dgm:t>
    </dgm:pt>
    <dgm:pt modelId="{9E68E630-FDAD-44E5-9214-BAFC24C7EBB8}" type="parTrans" cxnId="{CA395443-8869-4A96-9518-265971D1F92C}">
      <dgm:prSet/>
      <dgm:spPr/>
      <dgm:t>
        <a:bodyPr/>
        <a:lstStyle/>
        <a:p>
          <a:endParaRPr lang="en-US"/>
        </a:p>
      </dgm:t>
    </dgm:pt>
    <dgm:pt modelId="{9F35BF0B-DCB1-48A6-9BEE-71D4FBA4B304}" type="sibTrans" cxnId="{CA395443-8869-4A96-9518-265971D1F92C}">
      <dgm:prSet/>
      <dgm:spPr/>
      <dgm:t>
        <a:bodyPr/>
        <a:lstStyle/>
        <a:p>
          <a:endParaRPr lang="en-US"/>
        </a:p>
      </dgm:t>
    </dgm:pt>
    <dgm:pt modelId="{347D205D-0E91-4D32-ADF6-247DF28441F2}">
      <dgm:prSet/>
      <dgm:spPr/>
      <dgm:t>
        <a:bodyPr/>
        <a:lstStyle/>
        <a:p>
          <a:pPr>
            <a:buFont typeface="+mj-lt"/>
            <a:buAutoNum type="arabicPeriod"/>
          </a:pPr>
          <a:r>
            <a:rPr lang="en-US" dirty="0"/>
            <a:t>Creating favorable conditions</a:t>
          </a:r>
        </a:p>
      </dgm:t>
    </dgm:pt>
    <dgm:pt modelId="{C9A6EB09-772D-4CEA-B53C-3F9D7CC0926F}" type="parTrans" cxnId="{DD2B0E1C-1939-48D5-9CB0-A7E3480252FA}">
      <dgm:prSet/>
      <dgm:spPr/>
      <dgm:t>
        <a:bodyPr/>
        <a:lstStyle/>
        <a:p>
          <a:endParaRPr lang="en-US"/>
        </a:p>
      </dgm:t>
    </dgm:pt>
    <dgm:pt modelId="{3A33E822-FF5A-4C55-AE57-75B6E37FF5DE}" type="sibTrans" cxnId="{DD2B0E1C-1939-48D5-9CB0-A7E3480252FA}">
      <dgm:prSet/>
      <dgm:spPr/>
      <dgm:t>
        <a:bodyPr/>
        <a:lstStyle/>
        <a:p>
          <a:endParaRPr lang="en-US"/>
        </a:p>
      </dgm:t>
    </dgm:pt>
    <dgm:pt modelId="{5F7F95B6-5FDD-254B-ABCD-D5B2FBB36446}" type="pres">
      <dgm:prSet presAssocID="{303091CD-F96B-4836-ADAD-86A0BF438339}" presName="linear" presStyleCnt="0">
        <dgm:presLayoutVars>
          <dgm:animLvl val="lvl"/>
          <dgm:resizeHandles val="exact"/>
        </dgm:presLayoutVars>
      </dgm:prSet>
      <dgm:spPr/>
    </dgm:pt>
    <dgm:pt modelId="{C7631A1F-1E69-434D-89E8-529AA16C6254}" type="pres">
      <dgm:prSet presAssocID="{4B5B9AFC-5C53-4D2D-A44D-621F2FB0AEDC}" presName="parentText" presStyleLbl="node1" presStyleIdx="0" presStyleCnt="1">
        <dgm:presLayoutVars>
          <dgm:chMax val="0"/>
          <dgm:bulletEnabled val="1"/>
        </dgm:presLayoutVars>
      </dgm:prSet>
      <dgm:spPr/>
    </dgm:pt>
    <dgm:pt modelId="{F2ECD4D1-7963-F44E-A081-B90E4B2C9373}" type="pres">
      <dgm:prSet presAssocID="{4B5B9AFC-5C53-4D2D-A44D-621F2FB0AEDC}" presName="childText" presStyleLbl="revTx" presStyleIdx="0" presStyleCnt="1">
        <dgm:presLayoutVars>
          <dgm:bulletEnabled val="1"/>
        </dgm:presLayoutVars>
      </dgm:prSet>
      <dgm:spPr/>
    </dgm:pt>
  </dgm:ptLst>
  <dgm:cxnLst>
    <dgm:cxn modelId="{88A14B0D-876F-4142-92BD-4A3815371986}" type="presOf" srcId="{303091CD-F96B-4836-ADAD-86A0BF438339}" destId="{5F7F95B6-5FDD-254B-ABCD-D5B2FBB36446}" srcOrd="0" destOrd="0" presId="urn:microsoft.com/office/officeart/2005/8/layout/vList2"/>
    <dgm:cxn modelId="{DD2B0E1C-1939-48D5-9CB0-A7E3480252FA}" srcId="{4B5B9AFC-5C53-4D2D-A44D-621F2FB0AEDC}" destId="{347D205D-0E91-4D32-ADF6-247DF28441F2}" srcOrd="2" destOrd="0" parTransId="{C9A6EB09-772D-4CEA-B53C-3F9D7CC0926F}" sibTransId="{3A33E822-FF5A-4C55-AE57-75B6E37FF5DE}"/>
    <dgm:cxn modelId="{CA395443-8869-4A96-9518-265971D1F92C}" srcId="{4B5B9AFC-5C53-4D2D-A44D-621F2FB0AEDC}" destId="{6C022799-2B7A-482C-B2C1-C6CA443F3D4F}" srcOrd="1" destOrd="0" parTransId="{9E68E630-FDAD-44E5-9214-BAFC24C7EBB8}" sibTransId="{9F35BF0B-DCB1-48A6-9BEE-71D4FBA4B304}"/>
    <dgm:cxn modelId="{FBCD0886-6787-BF4B-A9EA-6BA0D56D2BC7}" type="presOf" srcId="{347D205D-0E91-4D32-ADF6-247DF28441F2}" destId="{F2ECD4D1-7963-F44E-A081-B90E4B2C9373}" srcOrd="0" destOrd="2" presId="urn:microsoft.com/office/officeart/2005/8/layout/vList2"/>
    <dgm:cxn modelId="{5DE2C49B-BB3F-8A4B-B3EE-73722982E0F3}" type="presOf" srcId="{6C022799-2B7A-482C-B2C1-C6CA443F3D4F}" destId="{F2ECD4D1-7963-F44E-A081-B90E4B2C9373}" srcOrd="0" destOrd="1" presId="urn:microsoft.com/office/officeart/2005/8/layout/vList2"/>
    <dgm:cxn modelId="{5FE102A4-01B2-4C43-83AA-5CB69BE8C892}" type="presOf" srcId="{4B5B9AFC-5C53-4D2D-A44D-621F2FB0AEDC}" destId="{C7631A1F-1E69-434D-89E8-529AA16C6254}" srcOrd="0" destOrd="0" presId="urn:microsoft.com/office/officeart/2005/8/layout/vList2"/>
    <dgm:cxn modelId="{F40AE0C4-B4FC-44D8-9B7A-764EF0016D57}" srcId="{4B5B9AFC-5C53-4D2D-A44D-621F2FB0AEDC}" destId="{2B46F70F-2AA7-4071-BD24-8DBD555E15BD}" srcOrd="0" destOrd="0" parTransId="{565A6927-966D-45BA-A51D-D73F51428AF2}" sibTransId="{E91CF611-B0C5-434C-942F-B60304267040}"/>
    <dgm:cxn modelId="{5171A3EC-C9FC-45F9-A5F6-51891C8EE3DF}" srcId="{303091CD-F96B-4836-ADAD-86A0BF438339}" destId="{4B5B9AFC-5C53-4D2D-A44D-621F2FB0AEDC}" srcOrd="0" destOrd="0" parTransId="{9A4174C5-DF5F-4C88-BCA8-02D0A134ABFA}" sibTransId="{471F79D2-3F5C-4B62-AE0E-C4AAB3DDD60D}"/>
    <dgm:cxn modelId="{2001BFFB-52BA-D145-A2E0-80A8543ECCA5}" type="presOf" srcId="{2B46F70F-2AA7-4071-BD24-8DBD555E15BD}" destId="{F2ECD4D1-7963-F44E-A081-B90E4B2C9373}" srcOrd="0" destOrd="0" presId="urn:microsoft.com/office/officeart/2005/8/layout/vList2"/>
    <dgm:cxn modelId="{02C0EDFA-92D5-6740-BD9A-54C4ABB2C77E}" type="presParOf" srcId="{5F7F95B6-5FDD-254B-ABCD-D5B2FBB36446}" destId="{C7631A1F-1E69-434D-89E8-529AA16C6254}" srcOrd="0" destOrd="0" presId="urn:microsoft.com/office/officeart/2005/8/layout/vList2"/>
    <dgm:cxn modelId="{C0C2494F-C52B-CB42-8E39-E7AD4E64F8A4}" type="presParOf" srcId="{5F7F95B6-5FDD-254B-ABCD-D5B2FBB36446}" destId="{F2ECD4D1-7963-F44E-A081-B90E4B2C937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EB75E8-A93E-451A-944B-3D84C4237EC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910336C-28C0-48C5-911B-B27852D00791}">
      <dgm:prSet/>
      <dgm:spPr/>
      <dgm:t>
        <a:bodyPr/>
        <a:lstStyle/>
        <a:p>
          <a:r>
            <a:rPr lang="en-GB" dirty="0">
              <a:latin typeface="Trebuchet MS" panose="020B0703020202090204" pitchFamily="34" charset="0"/>
            </a:rPr>
            <a:t>Like Cummins’ theory, there are five factors that dictate the acquisition of the second language in Baker’s theory, including</a:t>
          </a:r>
          <a:r>
            <a:rPr lang="en-GB" dirty="0"/>
            <a:t>:</a:t>
          </a:r>
          <a:endParaRPr lang="en-US" dirty="0"/>
        </a:p>
      </dgm:t>
    </dgm:pt>
    <dgm:pt modelId="{C9FAED38-07D6-4024-BB53-B432B0CC9434}" type="parTrans" cxnId="{E899CD5D-B80E-48C1-88E8-4E5D3A9D5775}">
      <dgm:prSet/>
      <dgm:spPr/>
      <dgm:t>
        <a:bodyPr/>
        <a:lstStyle/>
        <a:p>
          <a:endParaRPr lang="en-US"/>
        </a:p>
      </dgm:t>
    </dgm:pt>
    <dgm:pt modelId="{22F11431-D76C-49C7-9162-264568F8A2C7}" type="sibTrans" cxnId="{E899CD5D-B80E-48C1-88E8-4E5D3A9D5775}">
      <dgm:prSet/>
      <dgm:spPr/>
      <dgm:t>
        <a:bodyPr/>
        <a:lstStyle/>
        <a:p>
          <a:endParaRPr lang="en-US"/>
        </a:p>
      </dgm:t>
    </dgm:pt>
    <dgm:pt modelId="{BD0825F9-C0DD-4182-B214-091F09E96AAB}">
      <dgm:prSet/>
      <dgm:spPr/>
      <dgm:t>
        <a:bodyPr/>
        <a:lstStyle/>
        <a:p>
          <a:pPr algn="l">
            <a:lnSpc>
              <a:spcPct val="100000"/>
            </a:lnSpc>
            <a:buFont typeface="+mj-lt"/>
            <a:buAutoNum type="arabicPeriod"/>
          </a:pPr>
          <a:r>
            <a:rPr lang="en-GB" dirty="0">
              <a:latin typeface="Trebuchet MS" panose="020B0703020202090204" pitchFamily="34" charset="0"/>
            </a:rPr>
            <a:t>Input</a:t>
          </a:r>
          <a:endParaRPr lang="en-US" dirty="0">
            <a:latin typeface="Trebuchet MS" panose="020B0703020202090204" pitchFamily="34" charset="0"/>
          </a:endParaRPr>
        </a:p>
      </dgm:t>
    </dgm:pt>
    <dgm:pt modelId="{C2B33FC5-C5D9-4025-87C2-76769242D2A7}" type="parTrans" cxnId="{8353EB35-E44F-4C61-A190-640C435A345C}">
      <dgm:prSet/>
      <dgm:spPr/>
      <dgm:t>
        <a:bodyPr/>
        <a:lstStyle/>
        <a:p>
          <a:endParaRPr lang="en-US"/>
        </a:p>
      </dgm:t>
    </dgm:pt>
    <dgm:pt modelId="{EAA32536-848B-46C7-8BB4-F9D5619F813E}" type="sibTrans" cxnId="{8353EB35-E44F-4C61-A190-640C435A345C}">
      <dgm:prSet/>
      <dgm:spPr/>
      <dgm:t>
        <a:bodyPr/>
        <a:lstStyle/>
        <a:p>
          <a:endParaRPr lang="en-US"/>
        </a:p>
      </dgm:t>
    </dgm:pt>
    <dgm:pt modelId="{40D5DD06-06E9-4442-9A70-E691F9E46432}">
      <dgm:prSet/>
      <dgm:spPr/>
      <dgm:t>
        <a:bodyPr/>
        <a:lstStyle/>
        <a:p>
          <a:pPr algn="l">
            <a:lnSpc>
              <a:spcPct val="100000"/>
            </a:lnSpc>
            <a:buFont typeface="+mj-lt"/>
            <a:buAutoNum type="arabicPeriod"/>
          </a:pPr>
          <a:r>
            <a:rPr lang="en-GB" dirty="0">
              <a:latin typeface="Trebuchet MS" panose="020B0703020202090204" pitchFamily="34" charset="0"/>
            </a:rPr>
            <a:t>Learner differences</a:t>
          </a:r>
          <a:endParaRPr lang="en-US" dirty="0">
            <a:latin typeface="Trebuchet MS" panose="020B0703020202090204" pitchFamily="34" charset="0"/>
          </a:endParaRPr>
        </a:p>
      </dgm:t>
    </dgm:pt>
    <dgm:pt modelId="{D1B7AD4E-E5A5-4FC6-9613-0F83B8855575}" type="parTrans" cxnId="{E32D1CED-8BD0-42E4-BD1B-E8EFDE180567}">
      <dgm:prSet/>
      <dgm:spPr/>
      <dgm:t>
        <a:bodyPr/>
        <a:lstStyle/>
        <a:p>
          <a:endParaRPr lang="en-US"/>
        </a:p>
      </dgm:t>
    </dgm:pt>
    <dgm:pt modelId="{3D55F155-5C87-4A8C-BF6B-BAC7B0BB012A}" type="sibTrans" cxnId="{E32D1CED-8BD0-42E4-BD1B-E8EFDE180567}">
      <dgm:prSet/>
      <dgm:spPr/>
      <dgm:t>
        <a:bodyPr/>
        <a:lstStyle/>
        <a:p>
          <a:endParaRPr lang="en-US"/>
        </a:p>
      </dgm:t>
    </dgm:pt>
    <dgm:pt modelId="{763A2F21-E775-486B-83FB-B70106D0A368}">
      <dgm:prSet/>
      <dgm:spPr/>
      <dgm:t>
        <a:bodyPr/>
        <a:lstStyle/>
        <a:p>
          <a:pPr algn="l">
            <a:lnSpc>
              <a:spcPct val="100000"/>
            </a:lnSpc>
            <a:buFont typeface="+mj-lt"/>
            <a:buAutoNum type="arabicPeriod"/>
          </a:pPr>
          <a:r>
            <a:rPr lang="en-GB" dirty="0">
              <a:latin typeface="Trebuchet MS" panose="020B0703020202090204" pitchFamily="34" charset="0"/>
            </a:rPr>
            <a:t>Learner’s process</a:t>
          </a:r>
          <a:endParaRPr lang="en-US" dirty="0">
            <a:latin typeface="Trebuchet MS" panose="020B0703020202090204" pitchFamily="34" charset="0"/>
          </a:endParaRPr>
        </a:p>
      </dgm:t>
    </dgm:pt>
    <dgm:pt modelId="{05888459-92EE-4896-979F-6F573D2F33F8}" type="parTrans" cxnId="{D7911EA3-31E9-4B55-BDEC-E4A4EFB13E37}">
      <dgm:prSet/>
      <dgm:spPr/>
      <dgm:t>
        <a:bodyPr/>
        <a:lstStyle/>
        <a:p>
          <a:endParaRPr lang="en-US"/>
        </a:p>
      </dgm:t>
    </dgm:pt>
    <dgm:pt modelId="{C9C9BFA2-4D6A-49D0-A4EF-D75D6C485274}" type="sibTrans" cxnId="{D7911EA3-31E9-4B55-BDEC-E4A4EFB13E37}">
      <dgm:prSet/>
      <dgm:spPr/>
      <dgm:t>
        <a:bodyPr/>
        <a:lstStyle/>
        <a:p>
          <a:endParaRPr lang="en-US"/>
        </a:p>
      </dgm:t>
    </dgm:pt>
    <dgm:pt modelId="{DF425043-420E-4832-AB4C-CE3BF2D805B5}">
      <dgm:prSet/>
      <dgm:spPr/>
      <dgm:t>
        <a:bodyPr/>
        <a:lstStyle/>
        <a:p>
          <a:pPr algn="l">
            <a:lnSpc>
              <a:spcPct val="100000"/>
            </a:lnSpc>
            <a:buFont typeface="+mj-lt"/>
            <a:buAutoNum type="arabicPeriod"/>
          </a:pPr>
          <a:r>
            <a:rPr lang="en-GB" dirty="0">
              <a:latin typeface="Trebuchet MS" panose="020B0703020202090204" pitchFamily="34" charset="0"/>
            </a:rPr>
            <a:t>Linguistic output </a:t>
          </a:r>
          <a:endParaRPr lang="en-US" dirty="0">
            <a:latin typeface="Trebuchet MS" panose="020B0703020202090204" pitchFamily="34" charset="0"/>
          </a:endParaRPr>
        </a:p>
      </dgm:t>
    </dgm:pt>
    <dgm:pt modelId="{7B9223B7-709D-4D2C-9A19-D896A631BC60}" type="parTrans" cxnId="{5315B291-A391-4179-8098-7902B15B3F3C}">
      <dgm:prSet/>
      <dgm:spPr/>
      <dgm:t>
        <a:bodyPr/>
        <a:lstStyle/>
        <a:p>
          <a:endParaRPr lang="en-US"/>
        </a:p>
      </dgm:t>
    </dgm:pt>
    <dgm:pt modelId="{733C3C88-F8D5-4123-8B03-6CE5C75A94EB}" type="sibTrans" cxnId="{5315B291-A391-4179-8098-7902B15B3F3C}">
      <dgm:prSet/>
      <dgm:spPr/>
      <dgm:t>
        <a:bodyPr/>
        <a:lstStyle/>
        <a:p>
          <a:endParaRPr lang="en-US"/>
        </a:p>
      </dgm:t>
    </dgm:pt>
    <dgm:pt modelId="{A1EF4C39-FA1C-2043-97E6-C0516DA1B357}">
      <dgm:prSet/>
      <dgm:spPr/>
      <dgm:t>
        <a:bodyPr/>
        <a:lstStyle/>
        <a:p>
          <a:pPr algn="l">
            <a:lnSpc>
              <a:spcPct val="100000"/>
            </a:lnSpc>
            <a:buFont typeface="+mj-lt"/>
            <a:buAutoNum type="arabicPeriod"/>
          </a:pPr>
          <a:r>
            <a:rPr lang="en-GB" dirty="0">
              <a:latin typeface="Trebuchet MS" panose="020B0703020202090204" pitchFamily="34" charset="0"/>
            </a:rPr>
            <a:t>Situational factors</a:t>
          </a:r>
          <a:endParaRPr lang="en-US" dirty="0">
            <a:latin typeface="Trebuchet MS" panose="020B0703020202090204" pitchFamily="34" charset="0"/>
          </a:endParaRPr>
        </a:p>
      </dgm:t>
    </dgm:pt>
    <dgm:pt modelId="{3CD2B600-8A44-5B40-A7E2-B1E01656B175}" type="parTrans" cxnId="{B06099E0-9605-974C-A85C-8A56C89BAB17}">
      <dgm:prSet/>
      <dgm:spPr/>
      <dgm:t>
        <a:bodyPr/>
        <a:lstStyle/>
        <a:p>
          <a:endParaRPr lang="en-GB"/>
        </a:p>
      </dgm:t>
    </dgm:pt>
    <dgm:pt modelId="{8B6AD395-B31D-2D40-A6DC-5D1B89D57099}" type="sibTrans" cxnId="{B06099E0-9605-974C-A85C-8A56C89BAB17}">
      <dgm:prSet/>
      <dgm:spPr/>
      <dgm:t>
        <a:bodyPr/>
        <a:lstStyle/>
        <a:p>
          <a:endParaRPr lang="en-GB"/>
        </a:p>
      </dgm:t>
    </dgm:pt>
    <dgm:pt modelId="{B57C6BEB-4CDE-774D-B05D-48F92279A258}">
      <dgm:prSet/>
      <dgm:spPr/>
      <dgm:t>
        <a:bodyPr/>
        <a:lstStyle/>
        <a:p>
          <a:pPr algn="l">
            <a:lnSpc>
              <a:spcPct val="100000"/>
            </a:lnSpc>
            <a:buFont typeface="+mj-lt"/>
            <a:buAutoNum type="arabicPeriod"/>
          </a:pPr>
          <a:endParaRPr lang="en-US" dirty="0">
            <a:latin typeface="Trebuchet MS" panose="020B0703020202090204" pitchFamily="34" charset="0"/>
          </a:endParaRPr>
        </a:p>
      </dgm:t>
    </dgm:pt>
    <dgm:pt modelId="{848BBDB5-50D7-E94B-B7C0-78D8CFC37E2D}" type="parTrans" cxnId="{A7981BB7-4223-FD4B-AD11-C39A82A8D1C6}">
      <dgm:prSet/>
      <dgm:spPr/>
      <dgm:t>
        <a:bodyPr/>
        <a:lstStyle/>
        <a:p>
          <a:endParaRPr lang="en-GB"/>
        </a:p>
      </dgm:t>
    </dgm:pt>
    <dgm:pt modelId="{44DB468C-2FE2-8147-AB74-4DF67CD2E7D4}" type="sibTrans" cxnId="{A7981BB7-4223-FD4B-AD11-C39A82A8D1C6}">
      <dgm:prSet/>
      <dgm:spPr/>
      <dgm:t>
        <a:bodyPr/>
        <a:lstStyle/>
        <a:p>
          <a:endParaRPr lang="en-GB"/>
        </a:p>
      </dgm:t>
    </dgm:pt>
    <dgm:pt modelId="{73668C0F-52B3-C04D-BCE5-E38E610D9141}" type="pres">
      <dgm:prSet presAssocID="{5FEB75E8-A93E-451A-944B-3D84C4237ECA}" presName="linear" presStyleCnt="0">
        <dgm:presLayoutVars>
          <dgm:animLvl val="lvl"/>
          <dgm:resizeHandles val="exact"/>
        </dgm:presLayoutVars>
      </dgm:prSet>
      <dgm:spPr/>
    </dgm:pt>
    <dgm:pt modelId="{65A1C1A5-416D-6446-BDBC-D2CAD25C8D8E}" type="pres">
      <dgm:prSet presAssocID="{5910336C-28C0-48C5-911B-B27852D00791}" presName="parentText" presStyleLbl="node1" presStyleIdx="0" presStyleCnt="1" custScaleX="92509" custScaleY="74390">
        <dgm:presLayoutVars>
          <dgm:chMax val="0"/>
          <dgm:bulletEnabled val="1"/>
        </dgm:presLayoutVars>
      </dgm:prSet>
      <dgm:spPr/>
    </dgm:pt>
    <dgm:pt modelId="{D4647493-744F-644C-AAC2-9F9380121F0F}" type="pres">
      <dgm:prSet presAssocID="{5910336C-28C0-48C5-911B-B27852D00791}" presName="childText" presStyleLbl="revTx" presStyleIdx="0" presStyleCnt="1">
        <dgm:presLayoutVars>
          <dgm:bulletEnabled val="1"/>
        </dgm:presLayoutVars>
      </dgm:prSet>
      <dgm:spPr/>
    </dgm:pt>
  </dgm:ptLst>
  <dgm:cxnLst>
    <dgm:cxn modelId="{558BCD09-CAFE-B14E-806D-0468CAFB2AF0}" type="presOf" srcId="{763A2F21-E775-486B-83FB-B70106D0A368}" destId="{D4647493-744F-644C-AAC2-9F9380121F0F}" srcOrd="0" destOrd="4" presId="urn:microsoft.com/office/officeart/2005/8/layout/vList2"/>
    <dgm:cxn modelId="{8353EB35-E44F-4C61-A190-640C435A345C}" srcId="{5910336C-28C0-48C5-911B-B27852D00791}" destId="{BD0825F9-C0DD-4182-B214-091F09E96AAB}" srcOrd="2" destOrd="0" parTransId="{C2B33FC5-C5D9-4025-87C2-76769242D2A7}" sibTransId="{EAA32536-848B-46C7-8BB4-F9D5619F813E}"/>
    <dgm:cxn modelId="{2EDE683E-8BC6-7B4E-B671-669FEB1FC686}" type="presOf" srcId="{5910336C-28C0-48C5-911B-B27852D00791}" destId="{65A1C1A5-416D-6446-BDBC-D2CAD25C8D8E}" srcOrd="0" destOrd="0" presId="urn:microsoft.com/office/officeart/2005/8/layout/vList2"/>
    <dgm:cxn modelId="{7082F74D-EFAA-E74A-AB62-8D491EDA3064}" type="presOf" srcId="{BD0825F9-C0DD-4182-B214-091F09E96AAB}" destId="{D4647493-744F-644C-AAC2-9F9380121F0F}" srcOrd="0" destOrd="2" presId="urn:microsoft.com/office/officeart/2005/8/layout/vList2"/>
    <dgm:cxn modelId="{E899CD5D-B80E-48C1-88E8-4E5D3A9D5775}" srcId="{5FEB75E8-A93E-451A-944B-3D84C4237ECA}" destId="{5910336C-28C0-48C5-911B-B27852D00791}" srcOrd="0" destOrd="0" parTransId="{C9FAED38-07D6-4024-BB53-B432B0CC9434}" sibTransId="{22F11431-D76C-49C7-9162-264568F8A2C7}"/>
    <dgm:cxn modelId="{5F838F7D-BA17-4946-81D5-02CB44E0AB7A}" type="presOf" srcId="{A1EF4C39-FA1C-2043-97E6-C0516DA1B357}" destId="{D4647493-744F-644C-AAC2-9F9380121F0F}" srcOrd="0" destOrd="1" presId="urn:microsoft.com/office/officeart/2005/8/layout/vList2"/>
    <dgm:cxn modelId="{5315B291-A391-4179-8098-7902B15B3F3C}" srcId="{5910336C-28C0-48C5-911B-B27852D00791}" destId="{DF425043-420E-4832-AB4C-CE3BF2D805B5}" srcOrd="5" destOrd="0" parTransId="{7B9223B7-709D-4D2C-9A19-D896A631BC60}" sibTransId="{733C3C88-F8D5-4123-8B03-6CE5C75A94EB}"/>
    <dgm:cxn modelId="{D7911EA3-31E9-4B55-BDEC-E4A4EFB13E37}" srcId="{5910336C-28C0-48C5-911B-B27852D00791}" destId="{763A2F21-E775-486B-83FB-B70106D0A368}" srcOrd="4" destOrd="0" parTransId="{05888459-92EE-4896-979F-6F573D2F33F8}" sibTransId="{C9C9BFA2-4D6A-49D0-A4EF-D75D6C485274}"/>
    <dgm:cxn modelId="{77E24BB3-489A-B840-B719-2E537B1BC89D}" type="presOf" srcId="{40D5DD06-06E9-4442-9A70-E691F9E46432}" destId="{D4647493-744F-644C-AAC2-9F9380121F0F}" srcOrd="0" destOrd="3" presId="urn:microsoft.com/office/officeart/2005/8/layout/vList2"/>
    <dgm:cxn modelId="{A7981BB7-4223-FD4B-AD11-C39A82A8D1C6}" srcId="{5910336C-28C0-48C5-911B-B27852D00791}" destId="{B57C6BEB-4CDE-774D-B05D-48F92279A258}" srcOrd="0" destOrd="0" parTransId="{848BBDB5-50D7-E94B-B7C0-78D8CFC37E2D}" sibTransId="{44DB468C-2FE2-8147-AB74-4DF67CD2E7D4}"/>
    <dgm:cxn modelId="{99F171CE-9DA8-FD45-AE19-9D3293033BC7}" type="presOf" srcId="{5FEB75E8-A93E-451A-944B-3D84C4237ECA}" destId="{73668C0F-52B3-C04D-BCE5-E38E610D9141}" srcOrd="0" destOrd="0" presId="urn:microsoft.com/office/officeart/2005/8/layout/vList2"/>
    <dgm:cxn modelId="{50EC51D8-7343-D74A-B71C-40CBDCCCFEA5}" type="presOf" srcId="{DF425043-420E-4832-AB4C-CE3BF2D805B5}" destId="{D4647493-744F-644C-AAC2-9F9380121F0F}" srcOrd="0" destOrd="5" presId="urn:microsoft.com/office/officeart/2005/8/layout/vList2"/>
    <dgm:cxn modelId="{B06099E0-9605-974C-A85C-8A56C89BAB17}" srcId="{5910336C-28C0-48C5-911B-B27852D00791}" destId="{A1EF4C39-FA1C-2043-97E6-C0516DA1B357}" srcOrd="1" destOrd="0" parTransId="{3CD2B600-8A44-5B40-A7E2-B1E01656B175}" sibTransId="{8B6AD395-B31D-2D40-A6DC-5D1B89D57099}"/>
    <dgm:cxn modelId="{014C89E8-FE95-8749-A824-BF8C0BC44ACC}" type="presOf" srcId="{B57C6BEB-4CDE-774D-B05D-48F92279A258}" destId="{D4647493-744F-644C-AAC2-9F9380121F0F}" srcOrd="0" destOrd="0" presId="urn:microsoft.com/office/officeart/2005/8/layout/vList2"/>
    <dgm:cxn modelId="{E32D1CED-8BD0-42E4-BD1B-E8EFDE180567}" srcId="{5910336C-28C0-48C5-911B-B27852D00791}" destId="{40D5DD06-06E9-4442-9A70-E691F9E46432}" srcOrd="3" destOrd="0" parTransId="{D1B7AD4E-E5A5-4FC6-9613-0F83B8855575}" sibTransId="{3D55F155-5C87-4A8C-BF6B-BAC7B0BB012A}"/>
    <dgm:cxn modelId="{A4C17572-D712-9F43-9EE3-0096CC6B0524}" type="presParOf" srcId="{73668C0F-52B3-C04D-BCE5-E38E610D9141}" destId="{65A1C1A5-416D-6446-BDBC-D2CAD25C8D8E}" srcOrd="0" destOrd="0" presId="urn:microsoft.com/office/officeart/2005/8/layout/vList2"/>
    <dgm:cxn modelId="{93562CA6-B7B0-5546-B88F-0AA441CDBC52}" type="presParOf" srcId="{73668C0F-52B3-C04D-BCE5-E38E610D9141}" destId="{D4647493-744F-644C-AAC2-9F9380121F0F}"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CF920-E40D-1D4F-96FF-A0E2AB73D8EF}">
      <dsp:nvSpPr>
        <dsp:cNvPr id="0" name=""/>
        <dsp:cNvSpPr/>
      </dsp:nvSpPr>
      <dsp:spPr>
        <a:xfrm>
          <a:off x="0" y="280437"/>
          <a:ext cx="5664038"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Children can master both languages from an early age.</a:t>
          </a:r>
          <a:endParaRPr lang="en-US" sz="2100" kern="1200" dirty="0"/>
        </a:p>
      </dsp:txBody>
      <dsp:txXfrm>
        <a:off x="40780" y="321217"/>
        <a:ext cx="5582478" cy="753819"/>
      </dsp:txXfrm>
    </dsp:sp>
    <dsp:sp modelId="{CF1BE6D4-F9C3-EE4D-B831-58BB5708C812}">
      <dsp:nvSpPr>
        <dsp:cNvPr id="0" name=""/>
        <dsp:cNvSpPr/>
      </dsp:nvSpPr>
      <dsp:spPr>
        <a:xfrm>
          <a:off x="0" y="1176297"/>
          <a:ext cx="5664038" cy="835379"/>
        </a:xfrm>
        <a:prstGeom prst="roundRect">
          <a:avLst/>
        </a:prstGeom>
        <a:solidFill>
          <a:schemeClr val="accent2">
            <a:hueOff val="-373738"/>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Children understand that language is a tool for communication.</a:t>
          </a:r>
          <a:endParaRPr lang="en-US" sz="2100" kern="1200"/>
        </a:p>
      </dsp:txBody>
      <dsp:txXfrm>
        <a:off x="40780" y="1217077"/>
        <a:ext cx="5582478" cy="753819"/>
      </dsp:txXfrm>
    </dsp:sp>
    <dsp:sp modelId="{21BD58FF-8644-6242-A760-04AA2E7B9BB0}">
      <dsp:nvSpPr>
        <dsp:cNvPr id="0" name=""/>
        <dsp:cNvSpPr/>
      </dsp:nvSpPr>
      <dsp:spPr>
        <a:xfrm>
          <a:off x="0" y="2072157"/>
          <a:ext cx="5664038" cy="835379"/>
        </a:xfrm>
        <a:prstGeom prst="roundRect">
          <a:avLst/>
        </a:prstGeom>
        <a:solidFill>
          <a:schemeClr val="accent2">
            <a:hueOff val="-74747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Having an enhanced vocabulary which is positively transferred into education.</a:t>
          </a:r>
          <a:endParaRPr lang="en-US" sz="2100" kern="1200"/>
        </a:p>
      </dsp:txBody>
      <dsp:txXfrm>
        <a:off x="40780" y="2112937"/>
        <a:ext cx="5582478" cy="753819"/>
      </dsp:txXfrm>
    </dsp:sp>
    <dsp:sp modelId="{59FF0E44-9F19-7548-ADFC-7F1A6555F8D0}">
      <dsp:nvSpPr>
        <dsp:cNvPr id="0" name=""/>
        <dsp:cNvSpPr/>
      </dsp:nvSpPr>
      <dsp:spPr>
        <a:xfrm>
          <a:off x="0" y="2968017"/>
          <a:ext cx="5664038" cy="835379"/>
        </a:xfrm>
        <a:prstGeom prst="roundRect">
          <a:avLst/>
        </a:prstGeom>
        <a:solidFill>
          <a:schemeClr val="accent2">
            <a:hueOff val="-1121214"/>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Have greater employment opportunities over children who only speak one language. </a:t>
          </a:r>
          <a:endParaRPr lang="en-US" sz="2100" kern="1200" dirty="0"/>
        </a:p>
      </dsp:txBody>
      <dsp:txXfrm>
        <a:off x="40780" y="3008797"/>
        <a:ext cx="5582478" cy="753819"/>
      </dsp:txXfrm>
    </dsp:sp>
    <dsp:sp modelId="{61F8C97C-CDEA-FF4E-B991-6F3FB6F9CA0C}">
      <dsp:nvSpPr>
        <dsp:cNvPr id="0" name=""/>
        <dsp:cNvSpPr/>
      </dsp:nvSpPr>
      <dsp:spPr>
        <a:xfrm>
          <a:off x="0" y="3863877"/>
          <a:ext cx="5664038" cy="835379"/>
        </a:xfrm>
        <a:prstGeom prst="roundRect">
          <a:avLst/>
        </a:prstGeom>
        <a:solidFill>
          <a:schemeClr val="accent2">
            <a:hueOff val="-1494952"/>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Have a better feel for their cultural background and the world around them. </a:t>
          </a:r>
          <a:endParaRPr lang="en-US" sz="2100" kern="1200" dirty="0"/>
        </a:p>
      </dsp:txBody>
      <dsp:txXfrm>
        <a:off x="40780" y="3904657"/>
        <a:ext cx="5582478"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586BF-3EA9-8C48-8AD5-915CC6DEB08A}">
      <dsp:nvSpPr>
        <dsp:cNvPr id="0" name=""/>
        <dsp:cNvSpPr/>
      </dsp:nvSpPr>
      <dsp:spPr>
        <a:xfrm>
          <a:off x="0" y="318568"/>
          <a:ext cx="5664038" cy="14091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Risk of not mastering either language, getting confused between the two languages and therefore having difficulties within education.</a:t>
          </a:r>
          <a:endParaRPr lang="en-US" sz="2000" kern="1200"/>
        </a:p>
      </dsp:txBody>
      <dsp:txXfrm>
        <a:off x="68787" y="387355"/>
        <a:ext cx="5526464" cy="1271544"/>
      </dsp:txXfrm>
    </dsp:sp>
    <dsp:sp modelId="{BE1FBAA4-46AD-4A48-9F12-92CF38CFC828}">
      <dsp:nvSpPr>
        <dsp:cNvPr id="0" name=""/>
        <dsp:cNvSpPr/>
      </dsp:nvSpPr>
      <dsp:spPr>
        <a:xfrm>
          <a:off x="0" y="1785287"/>
          <a:ext cx="5664038" cy="1409118"/>
        </a:xfrm>
        <a:prstGeom prst="roundRect">
          <a:avLst/>
        </a:prstGeom>
        <a:solidFill>
          <a:schemeClr val="accent2">
            <a:hueOff val="-74747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Could be teased for speaking another language.</a:t>
          </a:r>
          <a:endParaRPr lang="en-US" sz="2000" kern="1200"/>
        </a:p>
      </dsp:txBody>
      <dsp:txXfrm>
        <a:off x="68787" y="1854074"/>
        <a:ext cx="5526464" cy="1271544"/>
      </dsp:txXfrm>
    </dsp:sp>
    <dsp:sp modelId="{F75CCC56-9C8D-2647-8141-6684B87E5EA1}">
      <dsp:nvSpPr>
        <dsp:cNvPr id="0" name=""/>
        <dsp:cNvSpPr/>
      </dsp:nvSpPr>
      <dsp:spPr>
        <a:xfrm>
          <a:off x="0" y="3252006"/>
          <a:ext cx="5664038" cy="1409118"/>
        </a:xfrm>
        <a:prstGeom prst="roundRect">
          <a:avLst/>
        </a:prstGeom>
        <a:solidFill>
          <a:schemeClr val="accent2">
            <a:hueOff val="-1494952"/>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Having a speech impediment, whether its physical nature or difficulties in pronunciation. The language becomes more difficult as each language is addressed individually. </a:t>
          </a:r>
          <a:endParaRPr lang="en-US" sz="2000" kern="1200" dirty="0"/>
        </a:p>
      </dsp:txBody>
      <dsp:txXfrm>
        <a:off x="68787" y="3320793"/>
        <a:ext cx="5526464" cy="12715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31A1F-1E69-434D-89E8-529AA16C6254}">
      <dsp:nvSpPr>
        <dsp:cNvPr id="0" name=""/>
        <dsp:cNvSpPr/>
      </dsp:nvSpPr>
      <dsp:spPr>
        <a:xfrm>
          <a:off x="0" y="42296"/>
          <a:ext cx="5664038" cy="2597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To achieve this vision, the Welsh Government have set out three strategic aims:</a:t>
          </a:r>
          <a:endParaRPr lang="en-US" sz="3700" kern="1200" dirty="0"/>
        </a:p>
      </dsp:txBody>
      <dsp:txXfrm>
        <a:off x="126795" y="169091"/>
        <a:ext cx="5410448" cy="2343810"/>
      </dsp:txXfrm>
    </dsp:sp>
    <dsp:sp modelId="{F2ECD4D1-7963-F44E-A081-B90E4B2C9373}">
      <dsp:nvSpPr>
        <dsp:cNvPr id="0" name=""/>
        <dsp:cNvSpPr/>
      </dsp:nvSpPr>
      <dsp:spPr>
        <a:xfrm>
          <a:off x="0" y="2639697"/>
          <a:ext cx="5664038" cy="2297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33" tIns="46990" rIns="263144" bIns="46990" numCol="1" spcCol="1270" anchor="t" anchorCtr="0">
          <a:noAutofit/>
        </a:bodyPr>
        <a:lstStyle/>
        <a:p>
          <a:pPr marL="285750" lvl="1" indent="-285750" algn="l" defTabSz="1289050">
            <a:lnSpc>
              <a:spcPct val="90000"/>
            </a:lnSpc>
            <a:spcBef>
              <a:spcPct val="0"/>
            </a:spcBef>
            <a:spcAft>
              <a:spcPct val="20000"/>
            </a:spcAft>
            <a:buFont typeface="+mj-lt"/>
            <a:buAutoNum type="arabicPeriod"/>
          </a:pPr>
          <a:r>
            <a:rPr lang="en-US" sz="2900" kern="1200" dirty="0"/>
            <a:t>Increasing the number of Welsh speakers </a:t>
          </a:r>
        </a:p>
        <a:p>
          <a:pPr marL="285750" lvl="1" indent="-285750" algn="l" defTabSz="1289050">
            <a:lnSpc>
              <a:spcPct val="90000"/>
            </a:lnSpc>
            <a:spcBef>
              <a:spcPct val="0"/>
            </a:spcBef>
            <a:spcAft>
              <a:spcPct val="20000"/>
            </a:spcAft>
            <a:buFont typeface="+mj-lt"/>
            <a:buAutoNum type="arabicPeriod"/>
          </a:pPr>
          <a:r>
            <a:rPr lang="en-US" sz="2900" kern="1200" dirty="0"/>
            <a:t>Increasing the use of Welsh</a:t>
          </a:r>
        </a:p>
        <a:p>
          <a:pPr marL="285750" lvl="1" indent="-285750" algn="l" defTabSz="1289050">
            <a:lnSpc>
              <a:spcPct val="90000"/>
            </a:lnSpc>
            <a:spcBef>
              <a:spcPct val="0"/>
            </a:spcBef>
            <a:spcAft>
              <a:spcPct val="20000"/>
            </a:spcAft>
            <a:buFont typeface="+mj-lt"/>
            <a:buAutoNum type="arabicPeriod"/>
          </a:pPr>
          <a:r>
            <a:rPr lang="en-US" sz="2900" kern="1200" dirty="0"/>
            <a:t>Creating favorable conditions</a:t>
          </a:r>
        </a:p>
      </dsp:txBody>
      <dsp:txXfrm>
        <a:off x="0" y="2639697"/>
        <a:ext cx="5664038" cy="2297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1C1A5-416D-6446-BDBC-D2CAD25C8D8E}">
      <dsp:nvSpPr>
        <dsp:cNvPr id="0" name=""/>
        <dsp:cNvSpPr/>
      </dsp:nvSpPr>
      <dsp:spPr>
        <a:xfrm>
          <a:off x="384614" y="60287"/>
          <a:ext cx="9499482" cy="10966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Trebuchet MS" panose="020B0703020202090204" pitchFamily="34" charset="0"/>
            </a:rPr>
            <a:t>Like Cummins’ theory, there are five factors that dictate the acquisition of the second language in Baker’s theory, including</a:t>
          </a:r>
          <a:r>
            <a:rPr lang="en-GB" sz="2500" kern="1200" dirty="0"/>
            <a:t>:</a:t>
          </a:r>
          <a:endParaRPr lang="en-US" sz="2500" kern="1200" dirty="0"/>
        </a:p>
      </dsp:txBody>
      <dsp:txXfrm>
        <a:off x="438148" y="113821"/>
        <a:ext cx="9392414" cy="989589"/>
      </dsp:txXfrm>
    </dsp:sp>
    <dsp:sp modelId="{D4647493-744F-644C-AAC2-9F9380121F0F}">
      <dsp:nvSpPr>
        <dsp:cNvPr id="0" name=""/>
        <dsp:cNvSpPr/>
      </dsp:nvSpPr>
      <dsp:spPr>
        <a:xfrm>
          <a:off x="0" y="1156944"/>
          <a:ext cx="10268712" cy="23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6032" tIns="31750" rIns="177800" bIns="31750" numCol="1" spcCol="1270" anchor="t" anchorCtr="0">
          <a:noAutofit/>
        </a:bodyPr>
        <a:lstStyle/>
        <a:p>
          <a:pPr marL="228600" lvl="1" indent="-228600" algn="l" defTabSz="889000">
            <a:lnSpc>
              <a:spcPct val="100000"/>
            </a:lnSpc>
            <a:spcBef>
              <a:spcPct val="0"/>
            </a:spcBef>
            <a:spcAft>
              <a:spcPct val="20000"/>
            </a:spcAft>
            <a:buFont typeface="+mj-lt"/>
            <a:buAutoNum type="arabicPeriod"/>
          </a:pPr>
          <a:endParaRPr lang="en-US" sz="2000" kern="1200" dirty="0">
            <a:latin typeface="Trebuchet MS" panose="020B0703020202090204" pitchFamily="34" charset="0"/>
          </a:endParaRPr>
        </a:p>
        <a:p>
          <a:pPr marL="228600" lvl="1" indent="-228600" algn="l" defTabSz="889000">
            <a:lnSpc>
              <a:spcPct val="100000"/>
            </a:lnSpc>
            <a:spcBef>
              <a:spcPct val="0"/>
            </a:spcBef>
            <a:spcAft>
              <a:spcPct val="20000"/>
            </a:spcAft>
            <a:buFont typeface="+mj-lt"/>
            <a:buAutoNum type="arabicPeriod"/>
          </a:pPr>
          <a:r>
            <a:rPr lang="en-GB" sz="2000" kern="1200" dirty="0">
              <a:latin typeface="Trebuchet MS" panose="020B0703020202090204" pitchFamily="34" charset="0"/>
            </a:rPr>
            <a:t>Situational factors</a:t>
          </a:r>
          <a:endParaRPr lang="en-US" sz="2000" kern="1200" dirty="0">
            <a:latin typeface="Trebuchet MS" panose="020B0703020202090204" pitchFamily="34" charset="0"/>
          </a:endParaRPr>
        </a:p>
        <a:p>
          <a:pPr marL="228600" lvl="1" indent="-228600" algn="l" defTabSz="889000">
            <a:lnSpc>
              <a:spcPct val="100000"/>
            </a:lnSpc>
            <a:spcBef>
              <a:spcPct val="0"/>
            </a:spcBef>
            <a:spcAft>
              <a:spcPct val="20000"/>
            </a:spcAft>
            <a:buFont typeface="+mj-lt"/>
            <a:buAutoNum type="arabicPeriod"/>
          </a:pPr>
          <a:r>
            <a:rPr lang="en-GB" sz="2000" kern="1200" dirty="0">
              <a:latin typeface="Trebuchet MS" panose="020B0703020202090204" pitchFamily="34" charset="0"/>
            </a:rPr>
            <a:t>Input</a:t>
          </a:r>
          <a:endParaRPr lang="en-US" sz="2000" kern="1200" dirty="0">
            <a:latin typeface="Trebuchet MS" panose="020B0703020202090204" pitchFamily="34" charset="0"/>
          </a:endParaRPr>
        </a:p>
        <a:p>
          <a:pPr marL="228600" lvl="1" indent="-228600" algn="l" defTabSz="889000">
            <a:lnSpc>
              <a:spcPct val="100000"/>
            </a:lnSpc>
            <a:spcBef>
              <a:spcPct val="0"/>
            </a:spcBef>
            <a:spcAft>
              <a:spcPct val="20000"/>
            </a:spcAft>
            <a:buFont typeface="+mj-lt"/>
            <a:buAutoNum type="arabicPeriod"/>
          </a:pPr>
          <a:r>
            <a:rPr lang="en-GB" sz="2000" kern="1200" dirty="0">
              <a:latin typeface="Trebuchet MS" panose="020B0703020202090204" pitchFamily="34" charset="0"/>
            </a:rPr>
            <a:t>Learner differences</a:t>
          </a:r>
          <a:endParaRPr lang="en-US" sz="2000" kern="1200" dirty="0">
            <a:latin typeface="Trebuchet MS" panose="020B0703020202090204" pitchFamily="34" charset="0"/>
          </a:endParaRPr>
        </a:p>
        <a:p>
          <a:pPr marL="228600" lvl="1" indent="-228600" algn="l" defTabSz="889000">
            <a:lnSpc>
              <a:spcPct val="100000"/>
            </a:lnSpc>
            <a:spcBef>
              <a:spcPct val="0"/>
            </a:spcBef>
            <a:spcAft>
              <a:spcPct val="20000"/>
            </a:spcAft>
            <a:buFont typeface="+mj-lt"/>
            <a:buAutoNum type="arabicPeriod"/>
          </a:pPr>
          <a:r>
            <a:rPr lang="en-GB" sz="2000" kern="1200" dirty="0">
              <a:latin typeface="Trebuchet MS" panose="020B0703020202090204" pitchFamily="34" charset="0"/>
            </a:rPr>
            <a:t>Learner’s process</a:t>
          </a:r>
          <a:endParaRPr lang="en-US" sz="2000" kern="1200" dirty="0">
            <a:latin typeface="Trebuchet MS" panose="020B0703020202090204" pitchFamily="34" charset="0"/>
          </a:endParaRPr>
        </a:p>
        <a:p>
          <a:pPr marL="228600" lvl="1" indent="-228600" algn="l" defTabSz="889000">
            <a:lnSpc>
              <a:spcPct val="100000"/>
            </a:lnSpc>
            <a:spcBef>
              <a:spcPct val="0"/>
            </a:spcBef>
            <a:spcAft>
              <a:spcPct val="20000"/>
            </a:spcAft>
            <a:buFont typeface="+mj-lt"/>
            <a:buAutoNum type="arabicPeriod"/>
          </a:pPr>
          <a:r>
            <a:rPr lang="en-GB" sz="2000" kern="1200" dirty="0">
              <a:latin typeface="Trebuchet MS" panose="020B0703020202090204" pitchFamily="34" charset="0"/>
            </a:rPr>
            <a:t>Linguistic output </a:t>
          </a:r>
          <a:endParaRPr lang="en-US" sz="2000" kern="1200" dirty="0">
            <a:latin typeface="Trebuchet MS" panose="020B0703020202090204" pitchFamily="34" charset="0"/>
          </a:endParaRPr>
        </a:p>
      </dsp:txBody>
      <dsp:txXfrm>
        <a:off x="0" y="1156944"/>
        <a:ext cx="10268712" cy="23763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EC8DE-999E-5C42-A947-4680763BF5A6}" type="datetimeFigureOut">
              <a:rPr lang="en-US" smtClean="0"/>
              <a:t>5/17/21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06C5AB-FEF3-A544-A3CB-8249B6F279B0}" type="slidenum">
              <a:rPr lang="en-US" smtClean="0"/>
              <a:t>‹#›</a:t>
            </a:fld>
            <a:endParaRPr lang="en-US"/>
          </a:p>
        </p:txBody>
      </p:sp>
    </p:spTree>
    <p:extLst>
      <p:ext uri="{BB962C8B-B14F-4D97-AF65-F5344CB8AC3E}">
        <p14:creationId xmlns:p14="http://schemas.microsoft.com/office/powerpoint/2010/main" val="3590977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06C5AB-FEF3-A544-A3CB-8249B6F279B0}" type="slidenum">
              <a:rPr lang="en-US" smtClean="0"/>
              <a:t>11</a:t>
            </a:fld>
            <a:endParaRPr lang="en-US"/>
          </a:p>
        </p:txBody>
      </p:sp>
    </p:spTree>
    <p:extLst>
      <p:ext uri="{BB962C8B-B14F-4D97-AF65-F5344CB8AC3E}">
        <p14:creationId xmlns:p14="http://schemas.microsoft.com/office/powerpoint/2010/main" val="171660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E75131-9D16-1F4F-93EE-48997C6D617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8973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5/17/21</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372344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65696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24392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07676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0001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01820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44282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81302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898068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4437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9481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5/17/21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75098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682542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97883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26483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80691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4102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5089420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376726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52829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37724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5/17/21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1545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5/17/21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74570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398058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5/17/21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322917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320807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732161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658250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061032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5/17/21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046027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5/17/21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281195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22994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7832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5/17/21</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5380522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5/17/21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035960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5/17/21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64904189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defTabSz="914400" rtl="0" eaLnBrk="1" latinLnBrk="0" hangingPunct="1">
        <a:lnSpc>
          <a:spcPct val="90000"/>
        </a:lnSpc>
        <a:spcBef>
          <a:spcPct val="0"/>
        </a:spcBef>
        <a:buNone/>
        <a:defRPr lang="en-US" sz="48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file:////var/folders/43/9n00mwfn1jjcxwsx8lwwwnq80000gn/T/com.microsoft.Word/WebArchiveCopyPasteTempFiles/number-of-people-aged-3-or-over-able-to-speak-welsh-2001-to-june-2020.PN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wales/history/sites/themes/society/language_education.shtml" TargetMode="External"/><Relationship Id="rId7" Type="http://schemas.openxmlformats.org/officeDocument/2006/relationships/hyperlink" Target="https://gov.wales/welsh-language-data-annual-population-survey-july-2019-june-202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www.multilingualchildren.org/getting_started/pro_con.html" TargetMode="External"/><Relationship Id="rId5" Type="http://schemas.openxmlformats.org/officeDocument/2006/relationships/hyperlink" Target="https://frenchly.us/how-encourage-bilingualism-home/" TargetMode="External"/><Relationship Id="rId4" Type="http://schemas.openxmlformats.org/officeDocument/2006/relationships/hyperlink" Target="http://www.bbc.co.uk/ahistoryoftheworld/objects/j35VCjYcS0CC3RGzvkLb-Q"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stmartins.caerphilly.sch.uk/page/?title=Inspection+Reports+%5BAdroddiadau+arolygu%5D&amp;pid=16" TargetMode="External"/><Relationship Id="rId2" Type="http://schemas.openxmlformats.org/officeDocument/2006/relationships/hyperlink" Target="https://www.creativeml.ox.ac.uk/blog/exploring-multilingualism/bilingualism-multilingualism-promoting-language-learning-wales" TargetMode="External"/><Relationship Id="rId1" Type="http://schemas.openxmlformats.org/officeDocument/2006/relationships/slideLayout" Target="../slideLayouts/slideLayout13.xml"/><Relationship Id="rId5" Type="http://schemas.openxmlformats.org/officeDocument/2006/relationships/hyperlink" Target="http://ematusov.soe.udel.edu/final.paper.pub/_BookRev/1000000c.htm" TargetMode="External"/><Relationship Id="rId4" Type="http://schemas.openxmlformats.org/officeDocument/2006/relationships/hyperlink" Target="https://mrmichieliedu251summer2014.weebly.com/professor-jim-cummins.html"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4.xml"/><Relationship Id="rId1" Type="http://schemas.openxmlformats.org/officeDocument/2006/relationships/video" Target="https://www.youtube.com/embed/A-fs5JB_b7E?feature=oembed"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pn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4.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26.png"/><Relationship Id="rId7" Type="http://schemas.microsoft.com/office/2007/relationships/hdphoto" Target="../media/hdphoto4.wdp"/><Relationship Id="rId2" Type="http://schemas.openxmlformats.org/officeDocument/2006/relationships/image" Target="../media/image25.png"/><Relationship Id="rId1" Type="http://schemas.openxmlformats.org/officeDocument/2006/relationships/slideLayout" Target="../slideLayouts/slideLayout24.xml"/><Relationship Id="rId6" Type="http://schemas.microsoft.com/office/2007/relationships/hdphoto" Target="../media/hdphoto3.wdp"/><Relationship Id="rId5" Type="http://schemas.microsoft.com/office/2007/relationships/hdphoto" Target="../media/hdphoto2.wdp"/><Relationship Id="rId10" Type="http://schemas.microsoft.com/office/2007/relationships/hdphoto" Target="../media/hdphoto7.wdp"/><Relationship Id="rId4" Type="http://schemas.microsoft.com/office/2007/relationships/hdphoto" Target="../media/hdphoto1.wdp"/><Relationship Id="rId9" Type="http://schemas.microsoft.com/office/2007/relationships/hdphoto" Target="../media/hdphoto6.wdp"/></Relationships>
</file>

<file path=ppt/slides/_rels/slide27.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jpe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8" Type="http://schemas.openxmlformats.org/officeDocument/2006/relationships/hyperlink" Target="https://imgur.com/t/treasure_chest/ldUxcEN" TargetMode="External"/><Relationship Id="rId13" Type="http://schemas.openxmlformats.org/officeDocument/2006/relationships/hyperlink" Target="https://thingdb.io/things-that-are-naturally-purple/" TargetMode="External"/><Relationship Id="rId3" Type="http://schemas.openxmlformats.org/officeDocument/2006/relationships/hyperlink" Target="http://www.clipartbest.com/cartoon-smiley-faces" TargetMode="External"/><Relationship Id="rId7" Type="http://schemas.openxmlformats.org/officeDocument/2006/relationships/hyperlink" Target="https://www.lovethegarden.com/uk-en/article/complete-guide-lawn-and-grass-feeding" TargetMode="External"/><Relationship Id="rId12" Type="http://schemas.openxmlformats.org/officeDocument/2006/relationships/hyperlink" Target="https://www.shutterstock.com/search/cartoon+pig" TargetMode="External"/><Relationship Id="rId2" Type="http://schemas.openxmlformats.org/officeDocument/2006/relationships/hyperlink" Target="https://www.amazon.co.uk/LCCL-Silk-Artificial-Flowers-Natural/dp/B00YY0B2DG" TargetMode="External"/><Relationship Id="rId1" Type="http://schemas.openxmlformats.org/officeDocument/2006/relationships/slideLayout" Target="../slideLayouts/slideLayout24.xml"/><Relationship Id="rId6" Type="http://schemas.openxmlformats.org/officeDocument/2006/relationships/hyperlink" Target="https://www.dreamstime.com/illustration/cartoon-key.html" TargetMode="External"/><Relationship Id="rId11" Type="http://schemas.openxmlformats.org/officeDocument/2006/relationships/hyperlink" Target="https://www.sciencenewsforstudents.org/article/worlds-biggest-volcano-hiding-under-sea" TargetMode="External"/><Relationship Id="rId5" Type="http://schemas.openxmlformats.org/officeDocument/2006/relationships/hyperlink" Target="https://www.youtube.com/watch?v=A-fs5JB_b7E" TargetMode="External"/><Relationship Id="rId10" Type="http://schemas.openxmlformats.org/officeDocument/2006/relationships/hyperlink" Target="https://producemadesimple.ca/orange/" TargetMode="External"/><Relationship Id="rId4" Type="http://schemas.openxmlformats.org/officeDocument/2006/relationships/hyperlink" Target="http://clipart-library.com/clipart/8cAErr5Ki.htm" TargetMode="External"/><Relationship Id="rId9" Type="http://schemas.openxmlformats.org/officeDocument/2006/relationships/hyperlink" Target="https://www.livescience.com/45005-banana-nutrition-fac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8A279-21DC-0C44-8004-37AAD19070BD}"/>
              </a:ext>
            </a:extLst>
          </p:cNvPr>
          <p:cNvSpPr>
            <a:spLocks noGrp="1"/>
          </p:cNvSpPr>
          <p:nvPr>
            <p:ph type="ctrTitle"/>
          </p:nvPr>
        </p:nvSpPr>
        <p:spPr>
          <a:xfrm>
            <a:off x="5978914" y="893935"/>
            <a:ext cx="5364937" cy="3339390"/>
          </a:xfrm>
        </p:spPr>
        <p:txBody>
          <a:bodyPr anchor="ctr">
            <a:normAutofit/>
          </a:bodyPr>
          <a:lstStyle/>
          <a:p>
            <a:r>
              <a:rPr lang="en-US" sz="6000" dirty="0"/>
              <a:t>Academic presentation</a:t>
            </a:r>
          </a:p>
        </p:txBody>
      </p:sp>
      <p:sp>
        <p:nvSpPr>
          <p:cNvPr id="3" name="Subtitle 2">
            <a:extLst>
              <a:ext uri="{FF2B5EF4-FFF2-40B4-BE49-F238E27FC236}">
                <a16:creationId xmlns:a16="http://schemas.microsoft.com/office/drawing/2014/main" id="{26D7339C-0456-A745-ACBE-5F6EEE91598E}"/>
              </a:ext>
            </a:extLst>
          </p:cNvPr>
          <p:cNvSpPr>
            <a:spLocks noGrp="1"/>
          </p:cNvSpPr>
          <p:nvPr>
            <p:ph type="subTitle" idx="1"/>
          </p:nvPr>
        </p:nvSpPr>
        <p:spPr>
          <a:xfrm>
            <a:off x="5978915" y="4876803"/>
            <a:ext cx="5364936" cy="909848"/>
          </a:xfrm>
        </p:spPr>
        <p:txBody>
          <a:bodyPr anchor="t">
            <a:normAutofit/>
          </a:bodyPr>
          <a:lstStyle/>
          <a:p>
            <a:r>
              <a:rPr lang="en-US"/>
              <a:t>Holly Thomas</a:t>
            </a:r>
          </a:p>
          <a:p>
            <a:r>
              <a:rPr lang="en-US"/>
              <a:t>1910079</a:t>
            </a:r>
            <a:endParaRPr lang="en-US" dirty="0"/>
          </a:p>
        </p:txBody>
      </p:sp>
      <p:pic>
        <p:nvPicPr>
          <p:cNvPr id="50" name="Picture 3">
            <a:extLst>
              <a:ext uri="{FF2B5EF4-FFF2-40B4-BE49-F238E27FC236}">
                <a16:creationId xmlns:a16="http://schemas.microsoft.com/office/drawing/2014/main" id="{865B52C9-4547-4635-A822-CF2E7CD6D746}"/>
              </a:ext>
            </a:extLst>
          </p:cNvPr>
          <p:cNvPicPr>
            <a:picLocks noChangeAspect="1"/>
          </p:cNvPicPr>
          <p:nvPr/>
        </p:nvPicPr>
        <p:blipFill rotWithShape="1">
          <a:blip r:embed="rId2"/>
          <a:srcRect l="24188" r="30185"/>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26999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B0869-D8DD-C043-B740-1E2A4B98280E}"/>
              </a:ext>
            </a:extLst>
          </p:cNvPr>
          <p:cNvSpPr>
            <a:spLocks noGrp="1"/>
          </p:cNvSpPr>
          <p:nvPr>
            <p:ph type="title"/>
          </p:nvPr>
        </p:nvSpPr>
        <p:spPr>
          <a:xfrm>
            <a:off x="758952" y="420625"/>
            <a:ext cx="10667998" cy="1326814"/>
          </a:xfrm>
        </p:spPr>
        <p:txBody>
          <a:bodyPr anchor="ctr">
            <a:normAutofit/>
          </a:bodyPr>
          <a:lstStyle/>
          <a:p>
            <a:r>
              <a:rPr lang="en-US" dirty="0"/>
              <a:t>Defining Bilingualism </a:t>
            </a:r>
          </a:p>
        </p:txBody>
      </p:sp>
      <p:cxnSp>
        <p:nvCxnSpPr>
          <p:cNvPr id="73" name="Straight Connector 7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How to Encourage Bilingualism at Home - Frenchly">
            <a:extLst>
              <a:ext uri="{FF2B5EF4-FFF2-40B4-BE49-F238E27FC236}">
                <a16:creationId xmlns:a16="http://schemas.microsoft.com/office/drawing/2014/main" id="{ECEE3E9B-7DF3-7E49-81BC-88ECE36108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167" y="2369489"/>
            <a:ext cx="6143273" cy="340951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68726C-3F8A-174B-BB28-B3C45B7872DD}"/>
              </a:ext>
            </a:extLst>
          </p:cNvPr>
          <p:cNvSpPr>
            <a:spLocks noGrp="1"/>
          </p:cNvSpPr>
          <p:nvPr>
            <p:ph idx="1"/>
          </p:nvPr>
        </p:nvSpPr>
        <p:spPr>
          <a:xfrm>
            <a:off x="7888666" y="2202302"/>
            <a:ext cx="3541205" cy="3579788"/>
          </a:xfrm>
        </p:spPr>
        <p:txBody>
          <a:bodyPr>
            <a:normAutofit lnSpcReduction="10000"/>
          </a:bodyPr>
          <a:lstStyle/>
          <a:p>
            <a:pPr marL="0" indent="0">
              <a:buNone/>
            </a:pPr>
            <a:r>
              <a:rPr lang="en-GB" sz="2400" dirty="0">
                <a:latin typeface="Trebuchet MS" panose="020B0703020202090204" pitchFamily="34" charset="0"/>
              </a:rPr>
              <a:t>Bilingualism holds many complex and diverse definitions. </a:t>
            </a:r>
            <a:r>
              <a:rPr lang="en-GB" sz="2400" dirty="0" err="1">
                <a:latin typeface="Trebuchet MS" panose="020B0703020202090204" pitchFamily="34" charset="0"/>
              </a:rPr>
              <a:t>Vadlez</a:t>
            </a:r>
            <a:r>
              <a:rPr lang="en-GB" sz="2400" dirty="0">
                <a:latin typeface="Trebuchet MS" panose="020B0703020202090204" pitchFamily="34" charset="0"/>
              </a:rPr>
              <a:t> and </a:t>
            </a:r>
            <a:r>
              <a:rPr lang="en-GB" sz="2400" dirty="0" err="1">
                <a:latin typeface="Trebuchet MS" panose="020B0703020202090204" pitchFamily="34" charset="0"/>
              </a:rPr>
              <a:t>Fuguero</a:t>
            </a:r>
            <a:r>
              <a:rPr lang="en-GB" sz="2400" dirty="0">
                <a:latin typeface="Trebuchet MS" panose="020B0703020202090204" pitchFamily="34" charset="0"/>
              </a:rPr>
              <a:t> (2008, cited in Gottardo and Grant 2008) provide the simplest definition of bilingualism includes knowing two languages.</a:t>
            </a:r>
            <a:endParaRPr lang="en-US" sz="2400" dirty="0">
              <a:latin typeface="Trebuchet MS" panose="020B0703020202090204" pitchFamily="34" charset="0"/>
            </a:endParaRPr>
          </a:p>
        </p:txBody>
      </p:sp>
      <p:sp>
        <p:nvSpPr>
          <p:cNvPr id="7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E9100831-D793-B747-A6FB-DEAE6F16705F}"/>
              </a:ext>
            </a:extLst>
          </p:cNvPr>
          <p:cNvSpPr txBox="1"/>
          <p:nvPr/>
        </p:nvSpPr>
        <p:spPr>
          <a:xfrm>
            <a:off x="1075167" y="5987789"/>
            <a:ext cx="3927764" cy="400110"/>
          </a:xfrm>
          <a:prstGeom prst="rect">
            <a:avLst/>
          </a:prstGeom>
          <a:noFill/>
        </p:spPr>
        <p:txBody>
          <a:bodyPr wrap="square" rtlCol="0">
            <a:spAutoFit/>
          </a:bodyPr>
          <a:lstStyle/>
          <a:p>
            <a:r>
              <a:rPr lang="en-US" dirty="0"/>
              <a:t>(</a:t>
            </a:r>
            <a:r>
              <a:rPr lang="en-US" sz="2000" dirty="0">
                <a:latin typeface="Trebuchet MS" panose="020B0703020202090204" pitchFamily="34" charset="0"/>
              </a:rPr>
              <a:t>Buisson, 2018).</a:t>
            </a:r>
            <a:endParaRPr lang="en-US" dirty="0">
              <a:latin typeface="Trebuchet MS" panose="020B0703020202090204" pitchFamily="34" charset="0"/>
            </a:endParaRPr>
          </a:p>
        </p:txBody>
      </p:sp>
    </p:spTree>
    <p:extLst>
      <p:ext uri="{BB962C8B-B14F-4D97-AF65-F5344CB8AC3E}">
        <p14:creationId xmlns:p14="http://schemas.microsoft.com/office/powerpoint/2010/main" val="1375400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BDC1A-2637-784F-ACBC-1049EF2F0D7E}"/>
              </a:ext>
            </a:extLst>
          </p:cNvPr>
          <p:cNvSpPr>
            <a:spLocks noGrp="1"/>
          </p:cNvSpPr>
          <p:nvPr>
            <p:ph type="title"/>
          </p:nvPr>
        </p:nvSpPr>
        <p:spPr>
          <a:xfrm>
            <a:off x="1068497" y="1063255"/>
            <a:ext cx="3122148" cy="4807541"/>
          </a:xfrm>
        </p:spPr>
        <p:txBody>
          <a:bodyPr>
            <a:normAutofit/>
          </a:bodyPr>
          <a:lstStyle/>
          <a:p>
            <a:r>
              <a:rPr lang="en-US" sz="4200"/>
              <a:t>The advantages of bilingualism </a:t>
            </a:r>
          </a:p>
        </p:txBody>
      </p:sp>
      <p:cxnSp>
        <p:nvCxnSpPr>
          <p:cNvPr id="20" name="Straight Connector 1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14" name="Content Placeholder 2">
            <a:extLst>
              <a:ext uri="{FF2B5EF4-FFF2-40B4-BE49-F238E27FC236}">
                <a16:creationId xmlns:a16="http://schemas.microsoft.com/office/drawing/2014/main" id="{AFC1DF68-4C2A-4192-A148-39E1DF19962E}"/>
              </a:ext>
            </a:extLst>
          </p:cNvPr>
          <p:cNvGraphicFramePr>
            <a:graphicFrameLocks noGrp="1"/>
          </p:cNvGraphicFramePr>
          <p:nvPr>
            <p:ph idx="1"/>
            <p:extLst>
              <p:ext uri="{D42A27DB-BD31-4B8C-83A1-F6EECF244321}">
                <p14:modId xmlns:p14="http://schemas.microsoft.com/office/powerpoint/2010/main" val="156248692"/>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13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6BDE1-19D8-664A-BA51-3683F31B8E73}"/>
              </a:ext>
            </a:extLst>
          </p:cNvPr>
          <p:cNvSpPr>
            <a:spLocks noGrp="1"/>
          </p:cNvSpPr>
          <p:nvPr>
            <p:ph type="title"/>
          </p:nvPr>
        </p:nvSpPr>
        <p:spPr>
          <a:xfrm>
            <a:off x="1068497" y="1063255"/>
            <a:ext cx="3122148" cy="4807541"/>
          </a:xfrm>
        </p:spPr>
        <p:txBody>
          <a:bodyPr>
            <a:normAutofit/>
          </a:bodyPr>
          <a:lstStyle/>
          <a:p>
            <a:r>
              <a:rPr lang="en-US" sz="3800"/>
              <a:t>The disadvantages of bilingualism </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3D6AB032-9323-4EF4-9A76-40392935C0FE}"/>
              </a:ext>
            </a:extLst>
          </p:cNvPr>
          <p:cNvGraphicFramePr>
            <a:graphicFrameLocks noGrp="1"/>
          </p:cNvGraphicFramePr>
          <p:nvPr>
            <p:ph idx="1"/>
            <p:extLst>
              <p:ext uri="{D42A27DB-BD31-4B8C-83A1-F6EECF244321}">
                <p14:modId xmlns:p14="http://schemas.microsoft.com/office/powerpoint/2010/main" val="821708237"/>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59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CD1FE-0AED-6848-92F8-7858F5AEF0EA}"/>
              </a:ext>
            </a:extLst>
          </p:cNvPr>
          <p:cNvSpPr>
            <a:spLocks noGrp="1"/>
          </p:cNvSpPr>
          <p:nvPr>
            <p:ph type="title"/>
          </p:nvPr>
        </p:nvSpPr>
        <p:spPr>
          <a:xfrm>
            <a:off x="758952" y="420625"/>
            <a:ext cx="10667998" cy="1326814"/>
          </a:xfrm>
        </p:spPr>
        <p:txBody>
          <a:bodyPr anchor="ctr">
            <a:normAutofit/>
          </a:bodyPr>
          <a:lstStyle/>
          <a:p>
            <a:r>
              <a:rPr lang="en-US" dirty="0"/>
              <a:t>Welsh language statistics</a:t>
            </a:r>
          </a:p>
        </p:txBody>
      </p:sp>
      <p:cxnSp>
        <p:nvCxnSpPr>
          <p:cNvPr id="74" name="Straight Connector 73">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2051" name="Picture 1" descr="The chart shows the results of the APS from 2001 to the end of June 2020. In 2001 there were 834,500 Welsh speakers. The trend declines to 2007 and then increases again to 861,700 by the end of June 2020. The Census results for 2001 and 2011 are also plotted on the same for chart, to illustrate that the Census estimates for the number of Welsh speakers are considerably lower; over 200,000 lower.">
            <a:extLst>
              <a:ext uri="{FF2B5EF4-FFF2-40B4-BE49-F238E27FC236}">
                <a16:creationId xmlns:a16="http://schemas.microsoft.com/office/drawing/2014/main" id="{8645C680-EA76-3D43-9CEB-EC092128527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1102591" y="2369489"/>
            <a:ext cx="6088424" cy="340951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B66911-A45E-1842-A09B-32C49DC0BEB0}"/>
              </a:ext>
            </a:extLst>
          </p:cNvPr>
          <p:cNvSpPr>
            <a:spLocks noGrp="1"/>
          </p:cNvSpPr>
          <p:nvPr>
            <p:ph idx="1"/>
          </p:nvPr>
        </p:nvSpPr>
        <p:spPr>
          <a:xfrm>
            <a:off x="7888666" y="2202302"/>
            <a:ext cx="3541205" cy="3579788"/>
          </a:xfrm>
        </p:spPr>
        <p:txBody>
          <a:bodyPr>
            <a:normAutofit/>
          </a:bodyPr>
          <a:lstStyle/>
          <a:p>
            <a:pPr marL="0" indent="0">
              <a:buNone/>
            </a:pPr>
            <a:r>
              <a:rPr lang="en-GB" dirty="0">
                <a:latin typeface="Trebuchet MS" panose="020B0703020202090204" pitchFamily="34" charset="0"/>
              </a:rPr>
              <a:t>Welsh language data from the Annual Population Survey (Welsh Government, 2020) shows that, in the year ending 30</a:t>
            </a:r>
            <a:r>
              <a:rPr lang="en-GB" baseline="30000" dirty="0">
                <a:latin typeface="Trebuchet MS" panose="020B0703020202090204" pitchFamily="34" charset="0"/>
              </a:rPr>
              <a:t>th</a:t>
            </a:r>
            <a:r>
              <a:rPr lang="en-GB" dirty="0">
                <a:latin typeface="Trebuchet MS" panose="020B0703020202090204" pitchFamily="34" charset="0"/>
              </a:rPr>
              <a:t> June 2020, 28.5% of people aged three and over could speak Welsh, estimating figure of 861,700. Showing to be 1.1% lower than the previous year.</a:t>
            </a:r>
            <a:endParaRPr lang="en-US" dirty="0">
              <a:latin typeface="Trebuchet MS" panose="020B0703020202090204" pitchFamily="34" charset="0"/>
            </a:endParaRPr>
          </a:p>
        </p:txBody>
      </p:sp>
      <p:sp>
        <p:nvSpPr>
          <p:cNvPr id="7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Rectangle 2">
            <a:extLst>
              <a:ext uri="{FF2B5EF4-FFF2-40B4-BE49-F238E27FC236}">
                <a16:creationId xmlns:a16="http://schemas.microsoft.com/office/drawing/2014/main" id="{EA3D80E8-2494-0E4A-A9F6-A08C09742BF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4">
            <a:extLst>
              <a:ext uri="{FF2B5EF4-FFF2-40B4-BE49-F238E27FC236}">
                <a16:creationId xmlns:a16="http://schemas.microsoft.com/office/drawing/2014/main" id="{95F74C8C-DB91-0A46-8766-D3E53499A047}"/>
              </a:ext>
            </a:extLst>
          </p:cNvPr>
          <p:cNvSpPr>
            <a:spLocks noChangeArrowheads="1"/>
          </p:cNvSpPr>
          <p:nvPr/>
        </p:nvSpPr>
        <p:spPr bwMode="auto">
          <a:xfrm>
            <a:off x="5833123" y="347061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E7C51C4A-0AE0-0D48-8EB1-194F88B75DB1}"/>
              </a:ext>
            </a:extLst>
          </p:cNvPr>
          <p:cNvSpPr txBox="1"/>
          <p:nvPr/>
        </p:nvSpPr>
        <p:spPr>
          <a:xfrm>
            <a:off x="1102591" y="5918393"/>
            <a:ext cx="4364182" cy="400110"/>
          </a:xfrm>
          <a:prstGeom prst="rect">
            <a:avLst/>
          </a:prstGeom>
          <a:noFill/>
        </p:spPr>
        <p:txBody>
          <a:bodyPr wrap="square" rtlCol="0">
            <a:spAutoFit/>
          </a:bodyPr>
          <a:lstStyle/>
          <a:p>
            <a:r>
              <a:rPr lang="en-US" sz="2000" dirty="0">
                <a:latin typeface="Trebuchet MS" panose="020B0703020202090204" pitchFamily="34" charset="0"/>
              </a:rPr>
              <a:t>(Welsh Government, 2020).</a:t>
            </a:r>
          </a:p>
        </p:txBody>
      </p:sp>
    </p:spTree>
    <p:extLst>
      <p:ext uri="{BB962C8B-B14F-4D97-AF65-F5344CB8AC3E}">
        <p14:creationId xmlns:p14="http://schemas.microsoft.com/office/powerpoint/2010/main" val="1899716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78D09-75CD-5E45-B81F-B05899ED9C09}"/>
              </a:ext>
            </a:extLst>
          </p:cNvPr>
          <p:cNvSpPr>
            <a:spLocks noGrp="1"/>
          </p:cNvSpPr>
          <p:nvPr>
            <p:ph type="title"/>
          </p:nvPr>
        </p:nvSpPr>
        <p:spPr>
          <a:xfrm>
            <a:off x="1068497" y="1063255"/>
            <a:ext cx="3122148" cy="4807541"/>
          </a:xfrm>
        </p:spPr>
        <p:txBody>
          <a:bodyPr>
            <a:normAutofit/>
          </a:bodyPr>
          <a:lstStyle/>
          <a:p>
            <a:r>
              <a:rPr lang="en-US" dirty="0"/>
              <a:t>A million welsh speakers by 2050 </a:t>
            </a:r>
          </a:p>
        </p:txBody>
      </p:sp>
      <p:cxnSp>
        <p:nvCxnSpPr>
          <p:cNvPr id="20" name="Straight Connector 1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14" name="Content Placeholder 2">
            <a:extLst>
              <a:ext uri="{FF2B5EF4-FFF2-40B4-BE49-F238E27FC236}">
                <a16:creationId xmlns:a16="http://schemas.microsoft.com/office/drawing/2014/main" id="{A637095C-ED21-4135-9EEB-56971B014016}"/>
              </a:ext>
            </a:extLst>
          </p:cNvPr>
          <p:cNvGraphicFramePr>
            <a:graphicFrameLocks noGrp="1"/>
          </p:cNvGraphicFramePr>
          <p:nvPr>
            <p:ph idx="1"/>
            <p:extLst>
              <p:ext uri="{D42A27DB-BD31-4B8C-83A1-F6EECF244321}">
                <p14:modId xmlns:p14="http://schemas.microsoft.com/office/powerpoint/2010/main" val="3672181118"/>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4048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39905-B6AC-6A40-B72C-94F1EA4A9066}"/>
              </a:ext>
            </a:extLst>
          </p:cNvPr>
          <p:cNvSpPr>
            <a:spLocks noGrp="1"/>
          </p:cNvSpPr>
          <p:nvPr>
            <p:ph type="title"/>
          </p:nvPr>
        </p:nvSpPr>
        <p:spPr>
          <a:xfrm>
            <a:off x="758952" y="420625"/>
            <a:ext cx="10667998" cy="1326814"/>
          </a:xfrm>
        </p:spPr>
        <p:txBody>
          <a:bodyPr anchor="ctr">
            <a:normAutofit/>
          </a:bodyPr>
          <a:lstStyle/>
          <a:p>
            <a:r>
              <a:rPr lang="en-US" sz="4200" dirty="0"/>
              <a:t>The history of the Welsh language – Treachery of the Blue Books </a:t>
            </a:r>
          </a:p>
        </p:txBody>
      </p:sp>
      <p:cxnSp>
        <p:nvCxnSpPr>
          <p:cNvPr id="73" name="Straight Connector 7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D102E44D-B97C-6843-A4AB-1AF4B4E21B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265"/>
          <a:stretch/>
        </p:blipFill>
        <p:spPr bwMode="auto">
          <a:xfrm>
            <a:off x="408008" y="2184739"/>
            <a:ext cx="7126517" cy="441797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B2C898E-2147-F74A-A8CD-CBF6517E04E1}"/>
              </a:ext>
            </a:extLst>
          </p:cNvPr>
          <p:cNvSpPr>
            <a:spLocks noGrp="1"/>
          </p:cNvSpPr>
          <p:nvPr>
            <p:ph idx="1"/>
          </p:nvPr>
        </p:nvSpPr>
        <p:spPr>
          <a:xfrm>
            <a:off x="7888666" y="2202302"/>
            <a:ext cx="3541205" cy="3579788"/>
          </a:xfrm>
        </p:spPr>
        <p:txBody>
          <a:bodyPr>
            <a:normAutofit fontScale="92500" lnSpcReduction="10000"/>
          </a:bodyPr>
          <a:lstStyle/>
          <a:p>
            <a:pPr marL="0" indent="0">
              <a:buNone/>
            </a:pPr>
            <a:r>
              <a:rPr lang="en-GB" sz="2400" dirty="0">
                <a:latin typeface="Trebuchet MS" panose="020B0703020202090204" pitchFamily="34" charset="0"/>
              </a:rPr>
              <a:t>The Welsh language has faced many challenges and setbacks over the decades, such as the Treachery of the Blue Books. According to </a:t>
            </a:r>
            <a:r>
              <a:rPr lang="en-GB" sz="2400" dirty="0" err="1">
                <a:latin typeface="Trebuchet MS" panose="020B0703020202090204" pitchFamily="34" charset="0"/>
              </a:rPr>
              <a:t>Carradice</a:t>
            </a:r>
            <a:r>
              <a:rPr lang="en-GB" sz="2400" dirty="0">
                <a:latin typeface="Trebuchet MS" panose="020B0703020202090204" pitchFamily="34" charset="0"/>
              </a:rPr>
              <a:t> (2011) The Treachery of the Blue Books has contributed to the Welsh language dying. </a:t>
            </a:r>
            <a:endParaRPr lang="en-US" sz="2400" dirty="0">
              <a:latin typeface="Trebuchet MS" panose="020B0703020202090204" pitchFamily="34" charset="0"/>
            </a:endParaRPr>
          </a:p>
        </p:txBody>
      </p:sp>
      <p:sp>
        <p:nvSpPr>
          <p:cNvPr id="7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26F424B0-A1C8-7042-9052-2E39D69A8B9F}"/>
              </a:ext>
            </a:extLst>
          </p:cNvPr>
          <p:cNvSpPr txBox="1"/>
          <p:nvPr/>
        </p:nvSpPr>
        <p:spPr>
          <a:xfrm>
            <a:off x="7534525" y="6235790"/>
            <a:ext cx="2461530" cy="400110"/>
          </a:xfrm>
          <a:prstGeom prst="rect">
            <a:avLst/>
          </a:prstGeom>
          <a:noFill/>
        </p:spPr>
        <p:txBody>
          <a:bodyPr wrap="square" rtlCol="0">
            <a:spAutoFit/>
          </a:bodyPr>
          <a:lstStyle/>
          <a:p>
            <a:r>
              <a:rPr lang="en-US" sz="2000" dirty="0">
                <a:latin typeface="Trebuchet MS" panose="020B0703020202090204" pitchFamily="34" charset="0"/>
              </a:rPr>
              <a:t>(</a:t>
            </a:r>
            <a:r>
              <a:rPr lang="en-US" sz="2000" dirty="0" err="1">
                <a:latin typeface="Trebuchet MS" panose="020B0703020202090204" pitchFamily="34" charset="0"/>
              </a:rPr>
              <a:t>Carradice</a:t>
            </a:r>
            <a:r>
              <a:rPr lang="en-US" sz="2000" dirty="0">
                <a:latin typeface="Trebuchet MS" panose="020B0703020202090204" pitchFamily="34" charset="0"/>
              </a:rPr>
              <a:t>, 2011).</a:t>
            </a:r>
          </a:p>
        </p:txBody>
      </p:sp>
    </p:spTree>
    <p:extLst>
      <p:ext uri="{BB962C8B-B14F-4D97-AF65-F5344CB8AC3E}">
        <p14:creationId xmlns:p14="http://schemas.microsoft.com/office/powerpoint/2010/main" val="1242653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C4433-A009-F145-AF32-B3BE8DDE194E}"/>
              </a:ext>
            </a:extLst>
          </p:cNvPr>
          <p:cNvSpPr>
            <a:spLocks noGrp="1"/>
          </p:cNvSpPr>
          <p:nvPr>
            <p:ph type="title"/>
          </p:nvPr>
        </p:nvSpPr>
        <p:spPr>
          <a:xfrm>
            <a:off x="5596336" y="1063256"/>
            <a:ext cx="5774019" cy="1540106"/>
          </a:xfrm>
        </p:spPr>
        <p:txBody>
          <a:bodyPr>
            <a:normAutofit/>
          </a:bodyPr>
          <a:lstStyle/>
          <a:p>
            <a:r>
              <a:rPr lang="en-US" sz="4200"/>
              <a:t>The history of the Welsh language –The Welsh Not</a:t>
            </a:r>
          </a:p>
        </p:txBody>
      </p:sp>
      <p:pic>
        <p:nvPicPr>
          <p:cNvPr id="9" name="Picture 2" descr="BBC - A History of the World - Object : The Welsh Not">
            <a:extLst>
              <a:ext uri="{FF2B5EF4-FFF2-40B4-BE49-F238E27FC236}">
                <a16:creationId xmlns:a16="http://schemas.microsoft.com/office/drawing/2014/main" id="{4F959C59-08CF-1E40-B3B3-60815FA070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9" r="14985"/>
          <a:stretch/>
        </p:blipFill>
        <p:spPr bwMode="auto">
          <a:xfrm>
            <a:off x="956571" y="1904341"/>
            <a:ext cx="3818120" cy="3049310"/>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79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CA943F-1856-0A49-BFFF-8FE6478A4561}"/>
              </a:ext>
            </a:extLst>
          </p:cNvPr>
          <p:cNvSpPr>
            <a:spLocks noGrp="1"/>
          </p:cNvSpPr>
          <p:nvPr>
            <p:ph idx="1"/>
          </p:nvPr>
        </p:nvSpPr>
        <p:spPr>
          <a:xfrm>
            <a:off x="5596337" y="2933390"/>
            <a:ext cx="5774028" cy="3508974"/>
          </a:xfrm>
        </p:spPr>
        <p:txBody>
          <a:bodyPr>
            <a:normAutofit fontScale="92500"/>
          </a:bodyPr>
          <a:lstStyle/>
          <a:p>
            <a:pPr marL="0" indent="0">
              <a:lnSpc>
                <a:spcPct val="100000"/>
              </a:lnSpc>
              <a:buNone/>
            </a:pPr>
            <a:r>
              <a:rPr lang="en-GB" sz="2400" dirty="0">
                <a:latin typeface="Trebuchet MS" panose="020B0703020202090204" pitchFamily="34" charset="0"/>
              </a:rPr>
              <a:t>BBC Wales History (2015) suggest that because of the Blue Books report, the Welsh Not was brought into schools across Wales. The Welsh Not is a wooden plaque, worn by children who were heard speaking Welsh during school hours. The next person heard speaking Welsh would be forced to wear the plaque, and whoever was wearing the Welsh Not at the end of lessons would be punished. </a:t>
            </a:r>
            <a:endParaRPr lang="en-US" sz="2400" dirty="0">
              <a:latin typeface="Trebuchet MS" panose="020B0703020202090204" pitchFamily="34" charset="0"/>
            </a:endParaRPr>
          </a:p>
        </p:txBody>
      </p:sp>
      <p:sp>
        <p:nvSpPr>
          <p:cNvPr id="2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D6CA7BC6-A153-6A43-A1A1-657DE54C2F08}"/>
              </a:ext>
            </a:extLst>
          </p:cNvPr>
          <p:cNvSpPr txBox="1"/>
          <p:nvPr/>
        </p:nvSpPr>
        <p:spPr>
          <a:xfrm>
            <a:off x="956571" y="4959870"/>
            <a:ext cx="1911928" cy="400110"/>
          </a:xfrm>
          <a:prstGeom prst="rect">
            <a:avLst/>
          </a:prstGeom>
          <a:noFill/>
        </p:spPr>
        <p:txBody>
          <a:bodyPr wrap="square" rtlCol="0">
            <a:spAutoFit/>
          </a:bodyPr>
          <a:lstStyle/>
          <a:p>
            <a:r>
              <a:rPr lang="en-US" sz="2000" dirty="0">
                <a:latin typeface="Trebuchet MS" panose="020B0703020202090204" pitchFamily="34" charset="0"/>
              </a:rPr>
              <a:t>(BBC, 2014).</a:t>
            </a:r>
          </a:p>
        </p:txBody>
      </p:sp>
    </p:spTree>
    <p:extLst>
      <p:ext uri="{BB962C8B-B14F-4D97-AF65-F5344CB8AC3E}">
        <p14:creationId xmlns:p14="http://schemas.microsoft.com/office/powerpoint/2010/main" val="3427437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E8A50-8CEE-B24A-9C9A-789641DE2501}"/>
              </a:ext>
            </a:extLst>
          </p:cNvPr>
          <p:cNvSpPr>
            <a:spLocks noGrp="1"/>
          </p:cNvSpPr>
          <p:nvPr>
            <p:ph type="title"/>
          </p:nvPr>
        </p:nvSpPr>
        <p:spPr>
          <a:xfrm>
            <a:off x="1935480" y="758952"/>
            <a:ext cx="8321040" cy="1855475"/>
          </a:xfrm>
        </p:spPr>
        <p:txBody>
          <a:bodyPr anchor="ctr">
            <a:normAutofit/>
          </a:bodyPr>
          <a:lstStyle/>
          <a:p>
            <a:pPr algn="ctr"/>
            <a:r>
              <a:rPr lang="en-US" dirty="0"/>
              <a:t>Conclusion</a:t>
            </a:r>
            <a:endParaRPr lang="en-US"/>
          </a:p>
        </p:txBody>
      </p:sp>
      <p:cxnSp>
        <p:nvCxnSpPr>
          <p:cNvPr id="19" name="Straight Connector 18">
            <a:extLst>
              <a:ext uri="{FF2B5EF4-FFF2-40B4-BE49-F238E27FC236}">
                <a16:creationId xmlns:a16="http://schemas.microsoft.com/office/drawing/2014/main" id="{8BD593FB-2EA4-4795-AC37-1F9E8954E4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981200" y="2936160"/>
            <a:ext cx="8229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124E5B-F8B2-724E-B1E8-7FA559009E73}"/>
              </a:ext>
            </a:extLst>
          </p:cNvPr>
          <p:cNvSpPr>
            <a:spLocks noGrp="1"/>
          </p:cNvSpPr>
          <p:nvPr>
            <p:ph idx="1"/>
          </p:nvPr>
        </p:nvSpPr>
        <p:spPr>
          <a:xfrm>
            <a:off x="1935417" y="3257894"/>
            <a:ext cx="8321167" cy="2841145"/>
          </a:xfrm>
        </p:spPr>
        <p:txBody>
          <a:bodyPr>
            <a:normAutofit/>
          </a:bodyPr>
          <a:lstStyle/>
          <a:p>
            <a:pPr marL="0" indent="0" algn="ctr">
              <a:buNone/>
            </a:pPr>
            <a:r>
              <a:rPr lang="en-GB" dirty="0">
                <a:latin typeface="Trebuchet MS" panose="020B0703020202090204" pitchFamily="34" charset="0"/>
              </a:rPr>
              <a:t>To conclude, I can see that there are many mixed views on bilingualism and that there is not just one definition surrounding this topic. There are many advantages and disadvantages to bilingualism but can vary by person. Regarding the Welsh language, it has suffered over the decades and has faced many barriers in keeping the language alive .  Today, the welsh language is making a comeback,  the Welsh government have created an action plan in reaching a million Welsh speakers by 2050. </a:t>
            </a:r>
            <a:endParaRPr lang="en-US" dirty="0">
              <a:latin typeface="Trebuchet MS" panose="020B0703020202090204" pitchFamily="34" charset="0"/>
            </a:endParaRP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78838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2"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53" name="Straight Connector 4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54" name="Rectangle 44">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A8385-C0A3-A94D-9758-B313428BF300}"/>
              </a:ext>
            </a:extLst>
          </p:cNvPr>
          <p:cNvSpPr>
            <a:spLocks noGrp="1"/>
          </p:cNvSpPr>
          <p:nvPr>
            <p:ph type="title"/>
          </p:nvPr>
        </p:nvSpPr>
        <p:spPr>
          <a:xfrm>
            <a:off x="5978914" y="893935"/>
            <a:ext cx="5364937" cy="3339390"/>
          </a:xfrm>
        </p:spPr>
        <p:txBody>
          <a:bodyPr vert="horz" lIns="91440" tIns="45720" rIns="91440" bIns="45720" rtlCol="0" anchor="ctr">
            <a:normAutofit/>
          </a:bodyPr>
          <a:lstStyle/>
          <a:p>
            <a:r>
              <a:rPr lang="en-US" i="1" kern="1200" spc="100" baseline="0">
                <a:solidFill>
                  <a:schemeClr val="bg1"/>
                </a:solidFill>
                <a:latin typeface="+mj-lt"/>
                <a:ea typeface="+mj-ea"/>
                <a:cs typeface="+mj-cs"/>
              </a:rPr>
              <a:t>Thank you for listening</a:t>
            </a:r>
          </a:p>
        </p:txBody>
      </p:sp>
      <p:sp>
        <p:nvSpPr>
          <p:cNvPr id="55" name="Freeform: Shape 46">
            <a:extLst>
              <a:ext uri="{FF2B5EF4-FFF2-40B4-BE49-F238E27FC236}">
                <a16:creationId xmlns:a16="http://schemas.microsoft.com/office/drawing/2014/main" id="{AAD3D935-ECFC-4862-B395-207C13BA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5" name="Graphic 24" descr="Smiling Face with No Fill">
            <a:extLst>
              <a:ext uri="{FF2B5EF4-FFF2-40B4-BE49-F238E27FC236}">
                <a16:creationId xmlns:a16="http://schemas.microsoft.com/office/drawing/2014/main" id="{27C5F2CC-FEC2-4879-B21B-9A8089EF65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401" y="1793908"/>
            <a:ext cx="3491811" cy="3491811"/>
          </a:xfrm>
          <a:prstGeom prst="rect">
            <a:avLst/>
          </a:prstGeom>
        </p:spPr>
      </p:pic>
      <p:cxnSp>
        <p:nvCxnSpPr>
          <p:cNvPr id="56" name="Straight Connector 48">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5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816671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C2EDB-9432-4943-9B55-B0AFAF541115}"/>
              </a:ext>
            </a:extLst>
          </p:cNvPr>
          <p:cNvSpPr>
            <a:spLocks noGrp="1"/>
          </p:cNvSpPr>
          <p:nvPr>
            <p:ph type="title"/>
          </p:nvPr>
        </p:nvSpPr>
        <p:spPr>
          <a:xfrm>
            <a:off x="758952" y="379475"/>
            <a:ext cx="10671048" cy="1554480"/>
          </a:xfrm>
        </p:spPr>
        <p:txBody>
          <a:bodyPr anchor="ctr">
            <a:normAutofit/>
          </a:bodyPr>
          <a:lstStyle/>
          <a:p>
            <a:r>
              <a:rPr lang="en-US" dirty="0">
                <a:solidFill>
                  <a:schemeClr val="bg1"/>
                </a:solidFill>
              </a:rPr>
              <a:t>Reference list</a:t>
            </a:r>
          </a:p>
        </p:txBody>
      </p:sp>
      <p:sp>
        <p:nvSpPr>
          <p:cNvPr id="3" name="Content Placeholder 2">
            <a:extLst>
              <a:ext uri="{FF2B5EF4-FFF2-40B4-BE49-F238E27FC236}">
                <a16:creationId xmlns:a16="http://schemas.microsoft.com/office/drawing/2014/main" id="{8712AA8C-36D3-9E48-8C19-94C748F804C1}"/>
              </a:ext>
            </a:extLst>
          </p:cNvPr>
          <p:cNvSpPr>
            <a:spLocks noGrp="1"/>
          </p:cNvSpPr>
          <p:nvPr>
            <p:ph idx="1"/>
          </p:nvPr>
        </p:nvSpPr>
        <p:spPr>
          <a:xfrm>
            <a:off x="102841" y="2609206"/>
            <a:ext cx="11327159" cy="3993507"/>
          </a:xfrm>
        </p:spPr>
        <p:txBody>
          <a:bodyPr>
            <a:normAutofit fontScale="40000" lnSpcReduction="20000"/>
          </a:bodyPr>
          <a:lstStyle/>
          <a:p>
            <a:pPr>
              <a:lnSpc>
                <a:spcPct val="170000"/>
              </a:lnSpc>
            </a:pPr>
            <a:r>
              <a:rPr lang="en-GB" sz="3100" dirty="0"/>
              <a:t>BBC Wales History (2014) </a:t>
            </a:r>
            <a:r>
              <a:rPr lang="en-GB" sz="3100" i="1" dirty="0"/>
              <a:t>Welsh and 19</a:t>
            </a:r>
            <a:r>
              <a:rPr lang="en-GB" sz="3100" i="1" baseline="30000" dirty="0"/>
              <a:t>th</a:t>
            </a:r>
            <a:r>
              <a:rPr lang="en-GB" sz="3100" i="1" dirty="0"/>
              <a:t> century education. </a:t>
            </a:r>
            <a:r>
              <a:rPr lang="en-GB" sz="3100" dirty="0"/>
              <a:t>Available at: </a:t>
            </a:r>
            <a:r>
              <a:rPr lang="en-GB" sz="3100" u="sng" dirty="0">
                <a:hlinkClick r:id="rId3"/>
              </a:rPr>
              <a:t>https://www.bbc.co.uk/wales/history/sites/themes/society/language_education.shtml</a:t>
            </a:r>
            <a:r>
              <a:rPr lang="en-GB" sz="3100" dirty="0"/>
              <a:t> (Accessed: 10</a:t>
            </a:r>
            <a:r>
              <a:rPr lang="en-GB" sz="3100" baseline="30000" dirty="0"/>
              <a:t>th</a:t>
            </a:r>
            <a:r>
              <a:rPr lang="en-GB" sz="3100" dirty="0"/>
              <a:t> May 2021).</a:t>
            </a:r>
          </a:p>
          <a:p>
            <a:pPr>
              <a:lnSpc>
                <a:spcPct val="170000"/>
              </a:lnSpc>
            </a:pPr>
            <a:r>
              <a:rPr lang="en-GB" sz="3100" dirty="0"/>
              <a:t>BBC (2014) </a:t>
            </a:r>
            <a:r>
              <a:rPr lang="en-GB" sz="3100" i="1" dirty="0"/>
              <a:t>The Welsh Not</a:t>
            </a:r>
            <a:r>
              <a:rPr lang="en-GB" sz="3100" dirty="0"/>
              <a:t>. Available at: </a:t>
            </a:r>
            <a:r>
              <a:rPr lang="en-GB" sz="3100" u="sng" dirty="0">
                <a:hlinkClick r:id="rId4"/>
              </a:rPr>
              <a:t>http://www.bbc.co.uk/ahistoryoftheworld/objects/j35VCjYcS0CC3RGzvkLb-Q</a:t>
            </a:r>
            <a:r>
              <a:rPr lang="en-GB" sz="3100" dirty="0"/>
              <a:t> (Accessed: 14</a:t>
            </a:r>
            <a:r>
              <a:rPr lang="en-GB" sz="3100" baseline="30000" dirty="0"/>
              <a:t>th</a:t>
            </a:r>
            <a:r>
              <a:rPr lang="en-GB" sz="3100" dirty="0"/>
              <a:t> May 2021). </a:t>
            </a:r>
          </a:p>
          <a:p>
            <a:pPr>
              <a:lnSpc>
                <a:spcPct val="170000"/>
              </a:lnSpc>
            </a:pPr>
            <a:r>
              <a:rPr lang="en-GB" sz="3100" dirty="0"/>
              <a:t>Buisson (2018) </a:t>
            </a:r>
            <a:r>
              <a:rPr lang="en-GB" sz="3100" i="1" dirty="0"/>
              <a:t>How to encourage bilingualism at home. </a:t>
            </a:r>
            <a:r>
              <a:rPr lang="en-GB" sz="3100" dirty="0"/>
              <a:t>Available at: </a:t>
            </a:r>
            <a:r>
              <a:rPr lang="en-GB" sz="3100" u="sng" dirty="0">
                <a:hlinkClick r:id="rId5"/>
              </a:rPr>
              <a:t>https://frenchly.us/how-encourage-bilingualism-home/</a:t>
            </a:r>
            <a:r>
              <a:rPr lang="en-GB" sz="3100" dirty="0"/>
              <a:t> (Accessed: 14</a:t>
            </a:r>
            <a:r>
              <a:rPr lang="en-GB" sz="3100" baseline="30000" dirty="0"/>
              <a:t>th</a:t>
            </a:r>
            <a:r>
              <a:rPr lang="en-GB" sz="3100" dirty="0"/>
              <a:t> May 2021). </a:t>
            </a:r>
          </a:p>
          <a:p>
            <a:pPr>
              <a:lnSpc>
                <a:spcPct val="170000"/>
              </a:lnSpc>
            </a:pPr>
            <a:r>
              <a:rPr lang="en-GB" sz="3100" dirty="0" err="1"/>
              <a:t>Carradice</a:t>
            </a:r>
            <a:r>
              <a:rPr lang="en-GB" sz="3100" dirty="0"/>
              <a:t>, P. (2011). ‘The Treason of the Blue Books’, BBC Wales, 21</a:t>
            </a:r>
            <a:r>
              <a:rPr lang="en-GB" sz="3100" baseline="30000" dirty="0"/>
              <a:t>st</a:t>
            </a:r>
            <a:r>
              <a:rPr lang="en-GB" sz="3100" dirty="0"/>
              <a:t> January. </a:t>
            </a:r>
          </a:p>
          <a:p>
            <a:pPr>
              <a:lnSpc>
                <a:spcPct val="170000"/>
              </a:lnSpc>
            </a:pPr>
            <a:r>
              <a:rPr lang="en-GB" sz="3100" dirty="0"/>
              <a:t>Gottardo, A. and Grant, A. (2008) ‘Defining Bilingualism’, p.1. </a:t>
            </a:r>
          </a:p>
          <a:p>
            <a:pPr>
              <a:lnSpc>
                <a:spcPct val="170000"/>
              </a:lnSpc>
            </a:pPr>
            <a:r>
              <a:rPr lang="en-GB" sz="3100" dirty="0"/>
              <a:t>Multilingual Children’s Association (2004) </a:t>
            </a:r>
            <a:r>
              <a:rPr lang="en-GB" sz="3100" i="1" dirty="0"/>
              <a:t>The Pros and Cons of Raising a Multilingual Child</a:t>
            </a:r>
            <a:r>
              <a:rPr lang="en-GB" sz="3100" dirty="0"/>
              <a:t>. Available at </a:t>
            </a:r>
            <a:r>
              <a:rPr lang="en-GB" sz="3100" u="sng" dirty="0">
                <a:hlinkClick r:id="rId6"/>
              </a:rPr>
              <a:t>http://www.multilingualchildren.org/getting_started/pro_con.html</a:t>
            </a:r>
            <a:r>
              <a:rPr lang="en-GB" sz="3100" dirty="0"/>
              <a:t>. (Accessed: 10</a:t>
            </a:r>
            <a:r>
              <a:rPr lang="en-GB" sz="3100" baseline="30000" dirty="0"/>
              <a:t>th</a:t>
            </a:r>
            <a:r>
              <a:rPr lang="en-GB" sz="3100" dirty="0"/>
              <a:t> May 2021).</a:t>
            </a:r>
          </a:p>
          <a:p>
            <a:pPr>
              <a:lnSpc>
                <a:spcPct val="170000"/>
              </a:lnSpc>
            </a:pPr>
            <a:r>
              <a:rPr lang="en-GB" sz="3100" dirty="0"/>
              <a:t>Welsh Government (2020) </a:t>
            </a:r>
            <a:r>
              <a:rPr lang="en-GB" sz="3100" i="1" dirty="0"/>
              <a:t>Welsh language data from the Annual Population Survey: July 2019 to June 2020. </a:t>
            </a:r>
            <a:r>
              <a:rPr lang="en-GB" sz="3100" dirty="0"/>
              <a:t>Available at: </a:t>
            </a:r>
            <a:r>
              <a:rPr lang="en-GB" sz="3100" u="sng" dirty="0">
                <a:hlinkClick r:id="rId7"/>
              </a:rPr>
              <a:t>https://gov.wales/welsh-language-data-annual-population-survey-july-2019-june-2020</a:t>
            </a:r>
            <a:r>
              <a:rPr lang="en-GB" sz="3100" dirty="0"/>
              <a:t> (Accessed: 10</a:t>
            </a:r>
            <a:r>
              <a:rPr lang="en-GB" sz="3100" baseline="30000" dirty="0"/>
              <a:t>th</a:t>
            </a:r>
            <a:r>
              <a:rPr lang="en-GB" sz="3100" dirty="0"/>
              <a:t> May 2021).</a:t>
            </a:r>
          </a:p>
          <a:p>
            <a:pPr>
              <a:lnSpc>
                <a:spcPct val="170000"/>
              </a:lnSpc>
            </a:pPr>
            <a:r>
              <a:rPr lang="en-GB" sz="3100" dirty="0"/>
              <a:t>Welsh Government (2017) </a:t>
            </a:r>
            <a:r>
              <a:rPr lang="en-GB" sz="3100" i="1" dirty="0"/>
              <a:t>Cymraeg 2050. </a:t>
            </a:r>
            <a:r>
              <a:rPr lang="en-GB" sz="3100" dirty="0"/>
              <a:t>Cardiff: Welsh Language Division. </a:t>
            </a:r>
          </a:p>
          <a:p>
            <a:pPr marL="0" indent="0">
              <a:buNone/>
            </a:pPr>
            <a:endParaRPr lang="en-US"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532897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pic>
        <p:nvPicPr>
          <p:cNvPr id="4" name="Picture 3" descr="White bulbs with a yellow one standing out">
            <a:extLst>
              <a:ext uri="{FF2B5EF4-FFF2-40B4-BE49-F238E27FC236}">
                <a16:creationId xmlns:a16="http://schemas.microsoft.com/office/drawing/2014/main" id="{3713ACB8-3CD7-451F-9D5D-9085009FE750}"/>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B1F8B17F-984D-3940-BC52-E7756235603B}"/>
              </a:ext>
            </a:extLst>
          </p:cNvPr>
          <p:cNvSpPr>
            <a:spLocks noGrp="1"/>
          </p:cNvSpPr>
          <p:nvPr>
            <p:ph type="ctrTitle"/>
          </p:nvPr>
        </p:nvSpPr>
        <p:spPr>
          <a:xfrm>
            <a:off x="961644" y="4675366"/>
            <a:ext cx="10268712" cy="846223"/>
          </a:xfrm>
        </p:spPr>
        <p:txBody>
          <a:bodyPr anchor="b">
            <a:normAutofit/>
          </a:bodyPr>
          <a:lstStyle/>
          <a:p>
            <a:r>
              <a:rPr lang="en-US" sz="4600" dirty="0">
                <a:solidFill>
                  <a:srgbClr val="FFFFFF"/>
                </a:solidFill>
              </a:rPr>
              <a:t>Theory and Pedagogy </a:t>
            </a:r>
            <a:r>
              <a:rPr lang="en-US" sz="4000" dirty="0">
                <a:solidFill>
                  <a:srgbClr val="FFFFFF"/>
                </a:solidFill>
              </a:rPr>
              <a:t>presentation</a:t>
            </a:r>
            <a:endParaRPr lang="en-US" sz="4600" dirty="0">
              <a:solidFill>
                <a:srgbClr val="FFFFFF"/>
              </a:solidFill>
            </a:endParaRPr>
          </a:p>
        </p:txBody>
      </p:sp>
      <p:sp>
        <p:nvSpPr>
          <p:cNvPr id="3" name="Subtitle 2">
            <a:extLst>
              <a:ext uri="{FF2B5EF4-FFF2-40B4-BE49-F238E27FC236}">
                <a16:creationId xmlns:a16="http://schemas.microsoft.com/office/drawing/2014/main" id="{26878804-EA0B-2D47-B4EB-850D18A7A278}"/>
              </a:ext>
            </a:extLst>
          </p:cNvPr>
          <p:cNvSpPr>
            <a:spLocks noGrp="1"/>
          </p:cNvSpPr>
          <p:nvPr>
            <p:ph type="subTitle" idx="1"/>
          </p:nvPr>
        </p:nvSpPr>
        <p:spPr>
          <a:xfrm>
            <a:off x="961644" y="5545443"/>
            <a:ext cx="10268712" cy="513449"/>
          </a:xfrm>
        </p:spPr>
        <p:txBody>
          <a:bodyPr anchor="t">
            <a:noAutofit/>
          </a:bodyPr>
          <a:lstStyle/>
          <a:p>
            <a:pPr>
              <a:lnSpc>
                <a:spcPct val="91000"/>
              </a:lnSpc>
            </a:pPr>
            <a:r>
              <a:rPr lang="en-US" sz="1600" dirty="0"/>
              <a:t>Holly Thomas</a:t>
            </a:r>
          </a:p>
          <a:p>
            <a:pPr>
              <a:lnSpc>
                <a:spcPct val="91000"/>
              </a:lnSpc>
            </a:pPr>
            <a:r>
              <a:rPr lang="en-US" sz="1600" dirty="0"/>
              <a:t>1910079</a:t>
            </a:r>
          </a:p>
        </p:txBody>
      </p:sp>
    </p:spTree>
    <p:extLst>
      <p:ext uri="{BB962C8B-B14F-4D97-AF65-F5344CB8AC3E}">
        <p14:creationId xmlns:p14="http://schemas.microsoft.com/office/powerpoint/2010/main" val="354963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10"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2C9CE494-3E78-1741-AF86-3CD1D9176CC5}"/>
              </a:ext>
            </a:extLst>
          </p:cNvPr>
          <p:cNvSpPr>
            <a:spLocks noGrp="1"/>
          </p:cNvSpPr>
          <p:nvPr>
            <p:ph type="title"/>
          </p:nvPr>
        </p:nvSpPr>
        <p:spPr>
          <a:xfrm>
            <a:off x="960120" y="643467"/>
            <a:ext cx="3212593" cy="5571066"/>
          </a:xfrm>
        </p:spPr>
        <p:txBody>
          <a:bodyPr>
            <a:normAutofit/>
          </a:bodyPr>
          <a:lstStyle/>
          <a:p>
            <a:r>
              <a:rPr lang="en-US" sz="3100"/>
              <a:t>Primary school categorisation</a:t>
            </a:r>
          </a:p>
        </p:txBody>
      </p:sp>
      <p:sp>
        <p:nvSpPr>
          <p:cNvPr id="13" name="Content Placeholder 2">
            <a:extLst>
              <a:ext uri="{FF2B5EF4-FFF2-40B4-BE49-F238E27FC236}">
                <a16:creationId xmlns:a16="http://schemas.microsoft.com/office/drawing/2014/main" id="{9368346D-B164-344C-A683-725F6AFE5928}"/>
              </a:ext>
            </a:extLst>
          </p:cNvPr>
          <p:cNvSpPr>
            <a:spLocks noGrp="1"/>
          </p:cNvSpPr>
          <p:nvPr>
            <p:ph idx="1"/>
          </p:nvPr>
        </p:nvSpPr>
        <p:spPr>
          <a:xfrm>
            <a:off x="5302336" y="643467"/>
            <a:ext cx="5926496" cy="5571066"/>
          </a:xfrm>
        </p:spPr>
        <p:txBody>
          <a:bodyPr anchor="ctr">
            <a:normAutofit/>
          </a:bodyPr>
          <a:lstStyle/>
          <a:p>
            <a:r>
              <a:rPr lang="en-GB" dirty="0">
                <a:latin typeface="Trebuchet MS" panose="020B0703020202090204" pitchFamily="34" charset="0"/>
              </a:rPr>
              <a:t>In Wales, primary schools fall into 5 categories:</a:t>
            </a:r>
          </a:p>
          <a:p>
            <a:pPr marL="457200" indent="-457200">
              <a:buFont typeface="+mj-lt"/>
              <a:buAutoNum type="arabicPeriod"/>
            </a:pPr>
            <a:r>
              <a:rPr lang="en-GB" dirty="0">
                <a:latin typeface="Trebuchet MS" panose="020B0703020202090204" pitchFamily="34" charset="0"/>
              </a:rPr>
              <a:t>Welsh-medium schools</a:t>
            </a:r>
          </a:p>
          <a:p>
            <a:pPr marL="457200" indent="-457200">
              <a:buFont typeface="+mj-lt"/>
              <a:buAutoNum type="arabicPeriod"/>
            </a:pPr>
            <a:r>
              <a:rPr lang="en-GB" dirty="0">
                <a:latin typeface="Trebuchet MS" panose="020B0703020202090204" pitchFamily="34" charset="0"/>
              </a:rPr>
              <a:t>Dual stream schools</a:t>
            </a:r>
          </a:p>
          <a:p>
            <a:pPr marL="457200" indent="-457200">
              <a:buFont typeface="+mj-lt"/>
              <a:buAutoNum type="arabicPeriod"/>
            </a:pPr>
            <a:r>
              <a:rPr lang="en-GB" dirty="0">
                <a:latin typeface="Trebuchet MS" panose="020B0703020202090204" pitchFamily="34" charset="0"/>
              </a:rPr>
              <a:t>Transition schools</a:t>
            </a:r>
          </a:p>
          <a:p>
            <a:pPr marL="457200" indent="-457200">
              <a:buFont typeface="+mj-lt"/>
              <a:buAutoNum type="arabicPeriod"/>
            </a:pPr>
            <a:r>
              <a:rPr lang="en-GB" dirty="0">
                <a:latin typeface="Trebuchet MS" panose="020B0703020202090204" pitchFamily="34" charset="0"/>
              </a:rPr>
              <a:t>Predominantly English-medium schools</a:t>
            </a:r>
          </a:p>
          <a:p>
            <a:pPr marL="457200" indent="-457200">
              <a:buFont typeface="+mj-lt"/>
              <a:buAutoNum type="arabicPeriod"/>
            </a:pPr>
            <a:r>
              <a:rPr lang="en-GB" dirty="0">
                <a:latin typeface="Trebuchet MS" panose="020B0703020202090204" pitchFamily="34" charset="0"/>
              </a:rPr>
              <a:t>English-medium schools </a:t>
            </a:r>
          </a:p>
          <a:p>
            <a:endParaRPr lang="en-US" dirty="0"/>
          </a:p>
        </p:txBody>
      </p:sp>
    </p:spTree>
    <p:extLst>
      <p:ext uri="{BB962C8B-B14F-4D97-AF65-F5344CB8AC3E}">
        <p14:creationId xmlns:p14="http://schemas.microsoft.com/office/powerpoint/2010/main" val="2594852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useBgFill="1">
        <p:nvSpPr>
          <p:cNvPr id="73" name="Rectangle 7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E40F52C5-F2BF-4840-A69D-6AB8450BFD36}"/>
              </a:ext>
            </a:extLst>
          </p:cNvPr>
          <p:cNvSpPr>
            <a:spLocks noGrp="1"/>
          </p:cNvSpPr>
          <p:nvPr>
            <p:ph type="title"/>
          </p:nvPr>
        </p:nvSpPr>
        <p:spPr>
          <a:xfrm>
            <a:off x="960438" y="317499"/>
            <a:ext cx="4500737" cy="2095501"/>
          </a:xfrm>
        </p:spPr>
        <p:txBody>
          <a:bodyPr>
            <a:normAutofit/>
          </a:bodyPr>
          <a:lstStyle/>
          <a:p>
            <a:r>
              <a:rPr lang="en-US" sz="3600" dirty="0">
                <a:solidFill>
                  <a:schemeClr val="tx1"/>
                </a:solidFill>
              </a:rPr>
              <a:t>Cummins' theory on second language acquisition </a:t>
            </a:r>
          </a:p>
        </p:txBody>
      </p:sp>
      <p:sp>
        <p:nvSpPr>
          <p:cNvPr id="3" name="Content Placeholder 2">
            <a:extLst>
              <a:ext uri="{FF2B5EF4-FFF2-40B4-BE49-F238E27FC236}">
                <a16:creationId xmlns:a16="http://schemas.microsoft.com/office/drawing/2014/main" id="{8F02C086-0AFC-8046-8B9A-E264F8B64EAB}"/>
              </a:ext>
            </a:extLst>
          </p:cNvPr>
          <p:cNvSpPr>
            <a:spLocks noGrp="1"/>
          </p:cNvSpPr>
          <p:nvPr>
            <p:ph idx="1"/>
          </p:nvPr>
        </p:nvSpPr>
        <p:spPr>
          <a:xfrm>
            <a:off x="960438" y="2587625"/>
            <a:ext cx="4500737" cy="3594100"/>
          </a:xfrm>
        </p:spPr>
        <p:txBody>
          <a:bodyPr anchor="t">
            <a:normAutofit fontScale="92500" lnSpcReduction="10000"/>
          </a:bodyPr>
          <a:lstStyle/>
          <a:p>
            <a:pPr>
              <a:lnSpc>
                <a:spcPct val="110000"/>
              </a:lnSpc>
            </a:pPr>
            <a:r>
              <a:rPr lang="en-GB" sz="1800" dirty="0">
                <a:latin typeface="Trebuchet MS" panose="020B0703020202090204" pitchFamily="34" charset="0"/>
              </a:rPr>
              <a:t>Cummins’ (2001) theory that if a learner has already learned a language, for example English then they are equipped to learn a second, such as Welsh. Cummins (2001) argued that exposure to a second language is not enough, and instead, comprehensible input from the learner is required. Input from the learner determines whether the second language acquisition is successful. Cummins (2001) created a framework surrounding second language teaching.</a:t>
            </a:r>
          </a:p>
          <a:p>
            <a:pPr>
              <a:lnSpc>
                <a:spcPct val="91000"/>
              </a:lnSpc>
            </a:pPr>
            <a:endParaRPr lang="en-US" sz="1800" dirty="0"/>
          </a:p>
        </p:txBody>
      </p:sp>
      <p:pic>
        <p:nvPicPr>
          <p:cNvPr id="1026" name="Picture 2" descr="Professor Jim Cummins - Teaching ELL Students">
            <a:extLst>
              <a:ext uri="{FF2B5EF4-FFF2-40B4-BE49-F238E27FC236}">
                <a16:creationId xmlns:a16="http://schemas.microsoft.com/office/drawing/2014/main" id="{C7C96076-F4F5-C447-9030-0AC5B95576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89" r="2" b="2"/>
          <a:stretch/>
        </p:blipFill>
        <p:spPr bwMode="auto">
          <a:xfrm>
            <a:off x="6420088" y="10"/>
            <a:ext cx="5771911" cy="64917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1884CA-841E-0A41-B580-25E1F95D31C3}"/>
              </a:ext>
            </a:extLst>
          </p:cNvPr>
          <p:cNvSpPr txBox="1"/>
          <p:nvPr/>
        </p:nvSpPr>
        <p:spPr>
          <a:xfrm>
            <a:off x="6420088" y="6490222"/>
            <a:ext cx="24238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Franklin Gothic Medium"/>
                <a:ea typeface="+mn-ea"/>
                <a:cs typeface="+mn-cs"/>
              </a:rPr>
              <a:t>(Weebly, no date)</a:t>
            </a:r>
          </a:p>
        </p:txBody>
      </p:sp>
    </p:spTree>
    <p:extLst>
      <p:ext uri="{BB962C8B-B14F-4D97-AF65-F5344CB8AC3E}">
        <p14:creationId xmlns:p14="http://schemas.microsoft.com/office/powerpoint/2010/main" val="128282404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4E0A-1645-1845-A538-F3FCECF3DA62}"/>
              </a:ext>
            </a:extLst>
          </p:cNvPr>
          <p:cNvSpPr>
            <a:spLocks noGrp="1"/>
          </p:cNvSpPr>
          <p:nvPr>
            <p:ph type="title"/>
          </p:nvPr>
        </p:nvSpPr>
        <p:spPr/>
        <p:txBody>
          <a:bodyPr>
            <a:noAutofit/>
          </a:bodyPr>
          <a:lstStyle/>
          <a:p>
            <a:r>
              <a:rPr lang="en-US" sz="5400" dirty="0"/>
              <a:t>Cummins's framework on teaching a second language  </a:t>
            </a:r>
          </a:p>
        </p:txBody>
      </p:sp>
      <p:sp>
        <p:nvSpPr>
          <p:cNvPr id="3" name="Content Placeholder 2">
            <a:extLst>
              <a:ext uri="{FF2B5EF4-FFF2-40B4-BE49-F238E27FC236}">
                <a16:creationId xmlns:a16="http://schemas.microsoft.com/office/drawing/2014/main" id="{B20F4952-28A6-014E-81CD-3777D8C8818E}"/>
              </a:ext>
            </a:extLst>
          </p:cNvPr>
          <p:cNvSpPr>
            <a:spLocks noGrp="1"/>
          </p:cNvSpPr>
          <p:nvPr>
            <p:ph idx="1"/>
          </p:nvPr>
        </p:nvSpPr>
        <p:spPr/>
        <p:txBody>
          <a:bodyPr/>
          <a:lstStyle/>
          <a:p>
            <a:r>
              <a:rPr lang="en-GB" sz="2000" dirty="0">
                <a:latin typeface="Trebuchet MS" panose="020B0703020202090204" pitchFamily="34" charset="0"/>
              </a:rPr>
              <a:t>The starting point of the framework acknowledges how the teacher uses effective instruction to the second language, Cummins suggests that they should be initially focusing on meanings or messages. This process is split into 5 phases:</a:t>
            </a:r>
          </a:p>
          <a:p>
            <a:pPr marL="457200" indent="-457200">
              <a:buFont typeface="+mj-lt"/>
              <a:buAutoNum type="arabicPeriod"/>
            </a:pPr>
            <a:r>
              <a:rPr lang="en-GB" sz="2000" dirty="0">
                <a:highlight>
                  <a:srgbClr val="FFFF00"/>
                </a:highlight>
                <a:latin typeface="Trebuchet MS" panose="020B0703020202090204" pitchFamily="34" charset="0"/>
              </a:rPr>
              <a:t>Experiential phase</a:t>
            </a:r>
          </a:p>
          <a:p>
            <a:pPr marL="457200" indent="-457200">
              <a:buFont typeface="+mj-lt"/>
              <a:buAutoNum type="arabicPeriod"/>
            </a:pPr>
            <a:r>
              <a:rPr lang="en-GB" sz="2000" dirty="0">
                <a:highlight>
                  <a:srgbClr val="FFFF00"/>
                </a:highlight>
                <a:latin typeface="Trebuchet MS" panose="020B0703020202090204" pitchFamily="34" charset="0"/>
              </a:rPr>
              <a:t>Literal phase</a:t>
            </a:r>
          </a:p>
          <a:p>
            <a:pPr marL="457200" indent="-457200">
              <a:buFont typeface="+mj-lt"/>
              <a:buAutoNum type="arabicPeriod"/>
            </a:pPr>
            <a:r>
              <a:rPr lang="en-GB" sz="2000" dirty="0">
                <a:highlight>
                  <a:srgbClr val="FFFF00"/>
                </a:highlight>
                <a:latin typeface="Trebuchet MS" panose="020B0703020202090204" pitchFamily="34" charset="0"/>
              </a:rPr>
              <a:t>Personal phase</a:t>
            </a:r>
          </a:p>
          <a:p>
            <a:pPr marL="457200" indent="-457200">
              <a:buFont typeface="+mj-lt"/>
              <a:buAutoNum type="arabicPeriod"/>
            </a:pPr>
            <a:r>
              <a:rPr lang="en-GB" sz="2000" dirty="0">
                <a:highlight>
                  <a:srgbClr val="FFFF00"/>
                </a:highlight>
                <a:latin typeface="Trebuchet MS" panose="020B0703020202090204" pitchFamily="34" charset="0"/>
              </a:rPr>
              <a:t>Critical phase</a:t>
            </a:r>
          </a:p>
          <a:p>
            <a:pPr marL="457200" indent="-457200">
              <a:buFont typeface="+mj-lt"/>
              <a:buAutoNum type="arabicPeriod"/>
            </a:pPr>
            <a:r>
              <a:rPr lang="en-GB" sz="2000" dirty="0">
                <a:highlight>
                  <a:srgbClr val="FFFF00"/>
                </a:highlight>
                <a:latin typeface="Trebuchet MS" panose="020B0703020202090204" pitchFamily="34" charset="0"/>
              </a:rPr>
              <a:t>Creative phase</a:t>
            </a:r>
          </a:p>
          <a:p>
            <a:endParaRPr lang="en-US" dirty="0"/>
          </a:p>
        </p:txBody>
      </p:sp>
    </p:spTree>
    <p:extLst>
      <p:ext uri="{BB962C8B-B14F-4D97-AF65-F5344CB8AC3E}">
        <p14:creationId xmlns:p14="http://schemas.microsoft.com/office/powerpoint/2010/main" val="4188867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666091B-3E48-445D-9D54-63D9E8017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useBgFill="1">
        <p:nvSpPr>
          <p:cNvPr id="73" name="Rectangle 72">
            <a:extLst>
              <a:ext uri="{FF2B5EF4-FFF2-40B4-BE49-F238E27FC236}">
                <a16:creationId xmlns:a16="http://schemas.microsoft.com/office/drawing/2014/main" id="{D7477F8F-3259-4F49-9F98-9097DDBD9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152632"/>
            <a:ext cx="12190476" cy="37053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A155AB26-DDBE-0B4A-8770-E949228ED0A1}"/>
              </a:ext>
            </a:extLst>
          </p:cNvPr>
          <p:cNvSpPr>
            <a:spLocks noGrp="1"/>
          </p:cNvSpPr>
          <p:nvPr>
            <p:ph type="title"/>
          </p:nvPr>
        </p:nvSpPr>
        <p:spPr>
          <a:xfrm>
            <a:off x="588646" y="3556109"/>
            <a:ext cx="4426267" cy="2486011"/>
          </a:xfrm>
        </p:spPr>
        <p:txBody>
          <a:bodyPr vert="horz" lIns="91440" tIns="45720" rIns="91440" bIns="45720" rtlCol="0" anchor="ctr">
            <a:normAutofit/>
          </a:bodyPr>
          <a:lstStyle/>
          <a:p>
            <a:r>
              <a:rPr lang="en-US" sz="4100" kern="1200" cap="all" spc="120" baseline="0" dirty="0">
                <a:solidFill>
                  <a:schemeClr val="tx1"/>
                </a:solidFill>
                <a:latin typeface="+mj-lt"/>
                <a:ea typeface="+mj-ea"/>
                <a:cs typeface="+mj-cs"/>
              </a:rPr>
              <a:t>best practice relating to teaching welsh in schools</a:t>
            </a:r>
          </a:p>
        </p:txBody>
      </p:sp>
      <p:pic>
        <p:nvPicPr>
          <p:cNvPr id="2050" name="Picture 2" descr="St Martin's School - Inspection Reports [Adroddiadau arolygu]">
            <a:extLst>
              <a:ext uri="{FF2B5EF4-FFF2-40B4-BE49-F238E27FC236}">
                <a16:creationId xmlns:a16="http://schemas.microsoft.com/office/drawing/2014/main" id="{0509B841-EB2E-B64B-9455-B61F125E65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16596" y="529448"/>
            <a:ext cx="7943570" cy="21249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14ECAE-E1E6-FC4C-8587-8A4F04192CBA}"/>
              </a:ext>
            </a:extLst>
          </p:cNvPr>
          <p:cNvSpPr txBox="1"/>
          <p:nvPr/>
        </p:nvSpPr>
        <p:spPr>
          <a:xfrm>
            <a:off x="5014913" y="3286125"/>
            <a:ext cx="7043737" cy="3257549"/>
          </a:xfrm>
          <a:prstGeom prst="rect">
            <a:avLst/>
          </a:prstGeom>
        </p:spPr>
        <p:txBody>
          <a:bodyPr vert="horz" lIns="91440" tIns="45720" rIns="91440" bIns="45720" rtlCol="0" anchor="ctr">
            <a:normAutofit fontScale="85000" lnSpcReduction="20000"/>
          </a:bodyPr>
          <a:lstStyle/>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rPr>
              <a:t>Best practice across schools in Wales is overseen by </a:t>
            </a:r>
            <a:r>
              <a:rPr kumimoji="0" lang="en-US" sz="1900" b="0" i="0" u="none" strike="noStrike" kern="1200" cap="none" spc="50" normalizeH="0" baseline="0" noProof="0" dirty="0" err="1">
                <a:ln>
                  <a:noFill/>
                </a:ln>
                <a:solidFill>
                  <a:prstClr val="white"/>
                </a:solidFill>
                <a:effectLst/>
                <a:uLnTx/>
                <a:uFillTx/>
                <a:latin typeface="Trebuchet MS" panose="020B0703020202090204" pitchFamily="34" charset="0"/>
                <a:ea typeface="+mn-ea"/>
                <a:cs typeface="+mn-cs"/>
              </a:rPr>
              <a:t>Estyn</a:t>
            </a:r>
            <a:r>
              <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rPr>
              <a:t> (2021) and it is their duty to inspect quality and standards in education and training in Wales.</a:t>
            </a:r>
          </a:p>
          <a:p>
            <a:pPr marL="0" marR="0" lvl="0" indent="0" algn="l" defTabSz="914400" rtl="0" eaLnBrk="1" fontAlgn="auto" latinLnBrk="0" hangingPunct="1">
              <a:lnSpc>
                <a:spcPct val="120000"/>
              </a:lnSpc>
              <a:spcBef>
                <a:spcPts val="0"/>
              </a:spcBef>
              <a:spcAft>
                <a:spcPts val="600"/>
              </a:spcAft>
              <a:buClrTx/>
              <a:buSzTx/>
              <a:buFontTx/>
              <a:buNone/>
              <a:tabLst/>
              <a:defRPr/>
            </a:pPr>
            <a:endPar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900" b="0" i="0" u="none" strike="noStrike" kern="1200" cap="none" spc="50" normalizeH="0" baseline="0" noProof="0" dirty="0" err="1">
                <a:ln>
                  <a:noFill/>
                </a:ln>
                <a:solidFill>
                  <a:prstClr val="white"/>
                </a:solidFill>
                <a:effectLst/>
                <a:uLnTx/>
                <a:uFillTx/>
                <a:latin typeface="Trebuchet MS" panose="020B0703020202090204" pitchFamily="34" charset="0"/>
                <a:ea typeface="+mn-ea"/>
                <a:cs typeface="+mn-cs"/>
              </a:rPr>
              <a:t>Estyn</a:t>
            </a:r>
            <a:r>
              <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rPr>
              <a:t> (2021) provide an example of best practice of teaching Welsh spelling and writing in primary schools, they found that learners are more sufficient with their spelling when they have a reason to write it and an audience to write for. According to </a:t>
            </a:r>
            <a:r>
              <a:rPr kumimoji="0" lang="en-US" sz="1900" b="0" i="0" u="none" strike="noStrike" kern="1200" cap="none" spc="50" normalizeH="0" baseline="0" noProof="0" dirty="0" err="1">
                <a:ln>
                  <a:noFill/>
                </a:ln>
                <a:solidFill>
                  <a:prstClr val="white"/>
                </a:solidFill>
                <a:effectLst/>
                <a:uLnTx/>
                <a:uFillTx/>
                <a:latin typeface="Trebuchet MS" panose="020B0703020202090204" pitchFamily="34" charset="0"/>
                <a:ea typeface="+mn-ea"/>
                <a:cs typeface="+mn-cs"/>
              </a:rPr>
              <a:t>Estyn</a:t>
            </a:r>
            <a:r>
              <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rPr>
              <a:t> (2021) the most effective way in teaching grammar and vocabulary in schools across Wales, includes using rich and varied contexts, such as participating in the </a:t>
            </a:r>
            <a:r>
              <a:rPr kumimoji="0" lang="en-US" sz="1900" b="0" i="0" u="none" strike="noStrike" kern="1200" cap="none" spc="50" normalizeH="0" baseline="0" noProof="0" dirty="0" err="1">
                <a:ln>
                  <a:noFill/>
                </a:ln>
                <a:solidFill>
                  <a:prstClr val="white"/>
                </a:solidFill>
                <a:effectLst/>
                <a:uLnTx/>
                <a:uFillTx/>
                <a:latin typeface="Trebuchet MS" panose="020B0703020202090204" pitchFamily="34" charset="0"/>
                <a:ea typeface="+mn-ea"/>
                <a:cs typeface="+mn-cs"/>
              </a:rPr>
              <a:t>Urdd</a:t>
            </a:r>
            <a:r>
              <a:rPr kumimoji="0" lang="en-US" sz="19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rPr>
              <a:t>, to teach learners how to specifically listen and talk in Welsh. </a:t>
            </a:r>
          </a:p>
          <a:p>
            <a:pPr marL="0" marR="0" lvl="0" indent="0" algn="l" defTabSz="914400" rtl="0" eaLnBrk="1" fontAlgn="auto" latinLnBrk="0" hangingPunct="1">
              <a:lnSpc>
                <a:spcPct val="91000"/>
              </a:lnSpc>
              <a:spcBef>
                <a:spcPts val="0"/>
              </a:spcBef>
              <a:spcAft>
                <a:spcPts val="600"/>
              </a:spcAft>
              <a:buClrTx/>
              <a:buSzTx/>
              <a:buFontTx/>
              <a:buNone/>
              <a:tabLst/>
              <a:defRPr/>
            </a:pPr>
            <a:endParaRPr kumimoji="0" lang="en-US" sz="11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endParaRPr>
          </a:p>
          <a:p>
            <a:pPr marL="0" marR="0" lvl="0" indent="0" algn="l" defTabSz="914400" rtl="0" eaLnBrk="1" fontAlgn="auto" latinLnBrk="0" hangingPunct="1">
              <a:lnSpc>
                <a:spcPct val="91000"/>
              </a:lnSpc>
              <a:spcBef>
                <a:spcPts val="0"/>
              </a:spcBef>
              <a:spcAft>
                <a:spcPts val="600"/>
              </a:spcAft>
              <a:buClrTx/>
              <a:buSzTx/>
              <a:buFontTx/>
              <a:buNone/>
              <a:tabLst/>
              <a:defRPr/>
            </a:pPr>
            <a:endParaRPr kumimoji="0" lang="en-US" sz="1100" b="0" i="0" u="none" strike="noStrike" kern="1200" cap="none" spc="50" normalizeH="0" baseline="0" noProof="0" dirty="0">
              <a:ln>
                <a:noFill/>
              </a:ln>
              <a:solidFill>
                <a:prstClr val="white"/>
              </a:solidFill>
              <a:effectLst/>
              <a:uLnTx/>
              <a:uFillTx/>
              <a:latin typeface="Trebuchet MS" panose="020B0703020202090204" pitchFamily="34" charset="0"/>
              <a:ea typeface="+mn-ea"/>
              <a:cs typeface="+mn-cs"/>
            </a:endParaRPr>
          </a:p>
        </p:txBody>
      </p:sp>
      <p:sp>
        <p:nvSpPr>
          <p:cNvPr id="6" name="TextBox 5">
            <a:extLst>
              <a:ext uri="{FF2B5EF4-FFF2-40B4-BE49-F238E27FC236}">
                <a16:creationId xmlns:a16="http://schemas.microsoft.com/office/drawing/2014/main" id="{58A8B31B-2916-B34A-A55F-7E978B6091EB}"/>
              </a:ext>
            </a:extLst>
          </p:cNvPr>
          <p:cNvSpPr txBox="1"/>
          <p:nvPr/>
        </p:nvSpPr>
        <p:spPr>
          <a:xfrm>
            <a:off x="8586789" y="2654353"/>
            <a:ext cx="328612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(St. Martins schools, 2015)</a:t>
            </a:r>
          </a:p>
        </p:txBody>
      </p:sp>
    </p:spTree>
    <p:extLst>
      <p:ext uri="{BB962C8B-B14F-4D97-AF65-F5344CB8AC3E}">
        <p14:creationId xmlns:p14="http://schemas.microsoft.com/office/powerpoint/2010/main" val="36825231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82" name="Rectangle 81">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00CF8D41-FF5C-404D-891B-E678984033A2}"/>
              </a:ext>
            </a:extLst>
          </p:cNvPr>
          <p:cNvSpPr>
            <a:spLocks noGrp="1"/>
          </p:cNvSpPr>
          <p:nvPr>
            <p:ph type="title"/>
          </p:nvPr>
        </p:nvSpPr>
        <p:spPr>
          <a:xfrm>
            <a:off x="960120" y="317814"/>
            <a:ext cx="10268712" cy="1700784"/>
          </a:xfrm>
        </p:spPr>
        <p:txBody>
          <a:bodyPr>
            <a:normAutofit/>
          </a:bodyPr>
          <a:lstStyle/>
          <a:p>
            <a:r>
              <a:rPr lang="en-US" sz="5600"/>
              <a:t>Baker’s theory on bilingualism</a:t>
            </a:r>
          </a:p>
        </p:txBody>
      </p:sp>
      <p:sp>
        <p:nvSpPr>
          <p:cNvPr id="3" name="Content Placeholder 2">
            <a:extLst>
              <a:ext uri="{FF2B5EF4-FFF2-40B4-BE49-F238E27FC236}">
                <a16:creationId xmlns:a16="http://schemas.microsoft.com/office/drawing/2014/main" id="{D8A3627A-CCA4-2C4E-952F-944C545780E7}"/>
              </a:ext>
            </a:extLst>
          </p:cNvPr>
          <p:cNvSpPr>
            <a:spLocks noGrp="1"/>
          </p:cNvSpPr>
          <p:nvPr>
            <p:ph idx="1"/>
          </p:nvPr>
        </p:nvSpPr>
        <p:spPr>
          <a:xfrm>
            <a:off x="960121" y="2587752"/>
            <a:ext cx="5132832" cy="3593592"/>
          </a:xfrm>
        </p:spPr>
        <p:txBody>
          <a:bodyPr>
            <a:normAutofit fontScale="92500" lnSpcReduction="10000"/>
          </a:bodyPr>
          <a:lstStyle/>
          <a:p>
            <a:pPr>
              <a:lnSpc>
                <a:spcPct val="110000"/>
              </a:lnSpc>
            </a:pPr>
            <a:r>
              <a:rPr lang="en-GB" sz="1800" dirty="0">
                <a:latin typeface="Trebuchet MS" panose="020B0703020202090204" pitchFamily="34" charset="0"/>
              </a:rPr>
              <a:t>Baker’s (cited in Valivis,1999) theory that there are two routes to bilingualism, the first being simultaneous which occurs up to the age of three when two languages are acquired and the second being sequential which occurs through education. Baker (cited in </a:t>
            </a:r>
            <a:r>
              <a:rPr lang="en-GB" sz="1800" dirty="0" err="1">
                <a:latin typeface="Trebuchet MS" panose="020B0703020202090204" pitchFamily="34" charset="0"/>
              </a:rPr>
              <a:t>Valivis</a:t>
            </a:r>
            <a:r>
              <a:rPr lang="en-GB" sz="1800" dirty="0">
                <a:latin typeface="Trebuchet MS" panose="020B0703020202090204" pitchFamily="34" charset="0"/>
              </a:rPr>
              <a:t>, 1999) argued that a one language approach is very efficient. He suggested that learning two languages at a time can seriously damage children’s language development and is best to only focus on one. However, Baker acknowledges that this isn’t always the case and therefore created a second language framework. </a:t>
            </a:r>
          </a:p>
          <a:p>
            <a:pPr>
              <a:lnSpc>
                <a:spcPct val="91000"/>
              </a:lnSpc>
            </a:pPr>
            <a:endParaRPr lang="en-US" sz="1800" dirty="0">
              <a:latin typeface="Trebuchet MS" panose="020B0703020202090204" pitchFamily="34" charset="0"/>
            </a:endParaRPr>
          </a:p>
        </p:txBody>
      </p:sp>
      <p:pic>
        <p:nvPicPr>
          <p:cNvPr id="4" name="Picture 4" descr="From bilingualism to multilingualism: promoting language learning in Wales  | Creative Multilingualism">
            <a:extLst>
              <a:ext uri="{FF2B5EF4-FFF2-40B4-BE49-F238E27FC236}">
                <a16:creationId xmlns:a16="http://schemas.microsoft.com/office/drawing/2014/main" id="{94D54B1D-9982-194B-9BBD-24C7EB634D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26" r="8998"/>
          <a:stretch/>
        </p:blipFill>
        <p:spPr bwMode="auto">
          <a:xfrm>
            <a:off x="6300788" y="2776483"/>
            <a:ext cx="5557837" cy="34048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EA596FA-7524-2F4A-BD2C-7DCD4FBB2CC3}"/>
              </a:ext>
            </a:extLst>
          </p:cNvPr>
          <p:cNvSpPr txBox="1"/>
          <p:nvPr/>
        </p:nvSpPr>
        <p:spPr>
          <a:xfrm>
            <a:off x="9944100" y="6515100"/>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
        <p:nvSpPr>
          <p:cNvPr id="6" name="TextBox 5">
            <a:extLst>
              <a:ext uri="{FF2B5EF4-FFF2-40B4-BE49-F238E27FC236}">
                <a16:creationId xmlns:a16="http://schemas.microsoft.com/office/drawing/2014/main" id="{BCBAFCCD-8957-9141-BBED-DE706E602DFA}"/>
              </a:ext>
            </a:extLst>
          </p:cNvPr>
          <p:cNvSpPr txBox="1"/>
          <p:nvPr/>
        </p:nvSpPr>
        <p:spPr>
          <a:xfrm>
            <a:off x="8627364" y="5965674"/>
            <a:ext cx="372903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rebuchet MS" panose="020B0703020202090204" pitchFamily="34" charset="0"/>
                <a:ea typeface="+mn-ea"/>
                <a:cs typeface="+mn-cs"/>
              </a:rPr>
              <a:t>(Creative multilingualism , 2019).</a:t>
            </a:r>
          </a:p>
        </p:txBody>
      </p:sp>
    </p:spTree>
    <p:extLst>
      <p:ext uri="{BB962C8B-B14F-4D97-AF65-F5344CB8AC3E}">
        <p14:creationId xmlns:p14="http://schemas.microsoft.com/office/powerpoint/2010/main" val="902652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6A5AA-3B4C-A046-A0C4-B609ED4CDF7F}"/>
              </a:ext>
            </a:extLst>
          </p:cNvPr>
          <p:cNvSpPr>
            <a:spLocks noGrp="1"/>
          </p:cNvSpPr>
          <p:nvPr>
            <p:ph type="title"/>
          </p:nvPr>
        </p:nvSpPr>
        <p:spPr/>
        <p:txBody>
          <a:bodyPr>
            <a:normAutofit fontScale="90000"/>
          </a:bodyPr>
          <a:lstStyle/>
          <a:p>
            <a:r>
              <a:rPr lang="en-US" dirty="0"/>
              <a:t>Baker’s second language framework</a:t>
            </a:r>
          </a:p>
        </p:txBody>
      </p:sp>
      <p:graphicFrame>
        <p:nvGraphicFramePr>
          <p:cNvPr id="5" name="Content Placeholder 2">
            <a:extLst>
              <a:ext uri="{FF2B5EF4-FFF2-40B4-BE49-F238E27FC236}">
                <a16:creationId xmlns:a16="http://schemas.microsoft.com/office/drawing/2014/main" id="{270DC81B-4F0B-47B2-8FCF-AC2ECB87AC8C}"/>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689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E02AB-3260-F244-812D-06948113794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8C5AC5F5-A97F-6040-A24C-009BB89A27B5}"/>
              </a:ext>
            </a:extLst>
          </p:cNvPr>
          <p:cNvSpPr>
            <a:spLocks noGrp="1"/>
          </p:cNvSpPr>
          <p:nvPr>
            <p:ph idx="1"/>
          </p:nvPr>
        </p:nvSpPr>
        <p:spPr>
          <a:xfrm>
            <a:off x="1715357" y="2802063"/>
            <a:ext cx="8758238" cy="3913061"/>
          </a:xfrm>
        </p:spPr>
        <p:txBody>
          <a:bodyPr>
            <a:normAutofit fontScale="70000" lnSpcReduction="20000"/>
          </a:bodyPr>
          <a:lstStyle/>
          <a:p>
            <a:pPr>
              <a:lnSpc>
                <a:spcPct val="120000"/>
              </a:lnSpc>
            </a:pPr>
            <a:r>
              <a:rPr lang="en-GB" dirty="0">
                <a:latin typeface="Trebuchet MS" panose="020B0703020202090204" pitchFamily="34" charset="0"/>
              </a:rPr>
              <a:t>To conclude, I can see that the Welsh Government and schools across Wales have created reliable and appropriate sources in learning Welsh throughout the curriculum. Best practice in school’s works alongside reaching the million welsh speakers by 2050. The theories surrounding second language acquisition include the Cummins and Baker theory. Although the theories have some similarities, such as the five factors dictating second language, including personal input and social contexts. There are also some differences, Cummins feels that if a person has learnt one language, then they are able to learn a second language. On the other hand, Baker believes that a one language approach is more effective. </a:t>
            </a:r>
          </a:p>
          <a:p>
            <a:r>
              <a:rPr lang="en-GB" dirty="0"/>
              <a:t> </a:t>
            </a:r>
          </a:p>
          <a:p>
            <a:r>
              <a:rPr lang="en-GB" dirty="0"/>
              <a:t> </a:t>
            </a:r>
          </a:p>
          <a:p>
            <a:endParaRPr lang="en-US" sz="2000" dirty="0">
              <a:latin typeface="Trebuchet MS" panose="020B0703020202090204" pitchFamily="34" charset="0"/>
            </a:endParaRPr>
          </a:p>
        </p:txBody>
      </p:sp>
    </p:spTree>
    <p:extLst>
      <p:ext uri="{BB962C8B-B14F-4D97-AF65-F5344CB8AC3E}">
        <p14:creationId xmlns:p14="http://schemas.microsoft.com/office/powerpoint/2010/main" val="3960707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14" name="Rectangle 13">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6AF36546-1E11-7E4E-AF90-CB30549C5A1C}"/>
              </a:ext>
            </a:extLst>
          </p:cNvPr>
          <p:cNvSpPr>
            <a:spLocks noGrp="1"/>
          </p:cNvSpPr>
          <p:nvPr>
            <p:ph type="title"/>
          </p:nvPr>
        </p:nvSpPr>
        <p:spPr>
          <a:xfrm>
            <a:off x="961644" y="4572003"/>
            <a:ext cx="10268712" cy="1169121"/>
          </a:xfrm>
        </p:spPr>
        <p:txBody>
          <a:bodyPr vert="horz" lIns="91440" tIns="45720" rIns="91440" bIns="45720" rtlCol="0" anchor="ctr">
            <a:normAutofit/>
          </a:bodyPr>
          <a:lstStyle/>
          <a:p>
            <a:pPr algn="ctr"/>
            <a:r>
              <a:rPr lang="en-US" sz="7200" dirty="0"/>
              <a:t>Thank you for listening</a:t>
            </a:r>
          </a:p>
        </p:txBody>
      </p:sp>
      <p:pic>
        <p:nvPicPr>
          <p:cNvPr id="7" name="Graphic 6" descr="Smiling Face with No Fill">
            <a:extLst>
              <a:ext uri="{FF2B5EF4-FFF2-40B4-BE49-F238E27FC236}">
                <a16:creationId xmlns:a16="http://schemas.microsoft.com/office/drawing/2014/main" id="{9D9BD992-13A1-4683-8481-5B5179DDD9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54668" y="639575"/>
            <a:ext cx="3082664" cy="3082664"/>
          </a:xfrm>
          <a:prstGeom prst="rect">
            <a:avLst/>
          </a:prstGeom>
        </p:spPr>
      </p:pic>
    </p:spTree>
    <p:extLst>
      <p:ext uri="{BB962C8B-B14F-4D97-AF65-F5344CB8AC3E}">
        <p14:creationId xmlns:p14="http://schemas.microsoft.com/office/powerpoint/2010/main" val="2144127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61A67-047D-3347-8CE1-B7B269A7C96C}"/>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41A74A2A-C793-B843-892D-5D180D9D8AA1}"/>
              </a:ext>
            </a:extLst>
          </p:cNvPr>
          <p:cNvSpPr>
            <a:spLocks noGrp="1"/>
          </p:cNvSpPr>
          <p:nvPr>
            <p:ph idx="1"/>
          </p:nvPr>
        </p:nvSpPr>
        <p:spPr>
          <a:xfrm>
            <a:off x="314325" y="2471737"/>
            <a:ext cx="11630025" cy="4243387"/>
          </a:xfrm>
        </p:spPr>
        <p:txBody>
          <a:bodyPr>
            <a:normAutofit fontScale="55000" lnSpcReduction="20000"/>
          </a:bodyPr>
          <a:lstStyle/>
          <a:p>
            <a:pPr marL="457200" indent="-457200">
              <a:buFont typeface="Arial" panose="020B0604020202020204" pitchFamily="34" charset="0"/>
              <a:buChar char="•"/>
            </a:pPr>
            <a:r>
              <a:rPr lang="en-GB" dirty="0">
                <a:latin typeface="Trebuchet MS" panose="020B0703020202090204" pitchFamily="34" charset="0"/>
              </a:rPr>
              <a:t>Creative multilingualism (2019) </a:t>
            </a:r>
            <a:r>
              <a:rPr lang="en-GB" i="1" dirty="0">
                <a:latin typeface="Trebuchet MS" panose="020B0703020202090204" pitchFamily="34" charset="0"/>
              </a:rPr>
              <a:t>From promoting bilingualism to multilingualism: promoting language learning in Wales. </a:t>
            </a:r>
            <a:r>
              <a:rPr lang="en-GB" dirty="0">
                <a:latin typeface="Trebuchet MS" panose="020B0703020202090204" pitchFamily="34" charset="0"/>
              </a:rPr>
              <a:t>Available at: </a:t>
            </a:r>
            <a:r>
              <a:rPr lang="en-GB" u="sng" dirty="0">
                <a:latin typeface="Trebuchet MS" panose="020B0703020202090204" pitchFamily="34" charset="0"/>
                <a:hlinkClick r:id="rId2"/>
              </a:rPr>
              <a:t>https://www.creativeml.ox.ac.uk/blog/exploring-multilingualism/bilingualism-multilingualism-promoting-language-learning-wales</a:t>
            </a:r>
            <a:r>
              <a:rPr lang="en-GB" dirty="0">
                <a:latin typeface="Trebuchet MS" panose="020B0703020202090204" pitchFamily="34" charset="0"/>
              </a:rPr>
              <a:t> (Accessed: 14</a:t>
            </a:r>
            <a:r>
              <a:rPr lang="en-GB" baseline="30000" dirty="0">
                <a:latin typeface="Trebuchet MS" panose="020B0703020202090204" pitchFamily="34" charset="0"/>
              </a:rPr>
              <a:t>th</a:t>
            </a:r>
            <a:r>
              <a:rPr lang="en-GB" dirty="0">
                <a:latin typeface="Trebuchet MS" panose="020B0703020202090204" pitchFamily="34" charset="0"/>
              </a:rPr>
              <a:t> May 2021).</a:t>
            </a:r>
          </a:p>
          <a:p>
            <a:pPr marL="457200" indent="-457200">
              <a:buFont typeface="Arial" panose="020B0604020202020204" pitchFamily="34" charset="0"/>
              <a:buChar char="•"/>
            </a:pPr>
            <a:r>
              <a:rPr lang="en-GB" dirty="0">
                <a:latin typeface="Trebuchet MS" panose="020B0703020202090204" pitchFamily="34" charset="0"/>
              </a:rPr>
              <a:t>Cummins, J. (2001) ‘Instructional Conditions for Trilingual Development’, 4(1), pp.61-69. </a:t>
            </a:r>
          </a:p>
          <a:p>
            <a:pPr marL="457200" indent="-457200">
              <a:buFont typeface="Arial" panose="020B0604020202020204" pitchFamily="34" charset="0"/>
              <a:buChar char="•"/>
            </a:pPr>
            <a:r>
              <a:rPr lang="en-GB" dirty="0">
                <a:latin typeface="Trebuchet MS" panose="020B0703020202090204" pitchFamily="34" charset="0"/>
              </a:rPr>
              <a:t>Estyn (2021) </a:t>
            </a:r>
            <a:r>
              <a:rPr lang="en-GB" i="1" dirty="0">
                <a:latin typeface="Trebuchet MS" panose="020B0703020202090204" pitchFamily="34" charset="0"/>
              </a:rPr>
              <a:t>Welsh language acquisition. </a:t>
            </a:r>
            <a:r>
              <a:rPr lang="en-GB" dirty="0">
                <a:latin typeface="Trebuchet MS" panose="020B0703020202090204" pitchFamily="34" charset="0"/>
              </a:rPr>
              <a:t>Cardiff: Estyn Publication Section. </a:t>
            </a:r>
          </a:p>
          <a:p>
            <a:pPr marL="457200" indent="-457200">
              <a:buFont typeface="Arial" panose="020B0604020202020204" pitchFamily="34" charset="0"/>
              <a:buChar char="•"/>
            </a:pPr>
            <a:r>
              <a:rPr lang="en-GB" dirty="0">
                <a:latin typeface="Trebuchet MS" panose="020B0703020202090204" pitchFamily="34" charset="0"/>
              </a:rPr>
              <a:t>St. Martins schools (2015) </a:t>
            </a:r>
            <a:r>
              <a:rPr lang="en-GB" i="1" dirty="0">
                <a:latin typeface="Trebuchet MS" panose="020B0703020202090204" pitchFamily="34" charset="0"/>
              </a:rPr>
              <a:t>Inspection Reports. </a:t>
            </a:r>
            <a:r>
              <a:rPr lang="en-GB" dirty="0">
                <a:latin typeface="Trebuchet MS" panose="020B0703020202090204" pitchFamily="34" charset="0"/>
              </a:rPr>
              <a:t>Available at: </a:t>
            </a:r>
            <a:r>
              <a:rPr lang="en-GB" u="sng" dirty="0">
                <a:latin typeface="Trebuchet MS" panose="020B0703020202090204" pitchFamily="34" charset="0"/>
                <a:hlinkClick r:id="rId3"/>
              </a:rPr>
              <a:t>https://www.stmartins.caerphilly.sch.uk/page/?title=Inspection+Reports+%5BAdroddiadau+arolygu%5D&amp;pid=16</a:t>
            </a:r>
            <a:r>
              <a:rPr lang="en-GB" dirty="0">
                <a:latin typeface="Trebuchet MS" panose="020B0703020202090204" pitchFamily="34" charset="0"/>
              </a:rPr>
              <a:t> (Accessed: 14</a:t>
            </a:r>
            <a:r>
              <a:rPr lang="en-GB" baseline="30000" dirty="0">
                <a:latin typeface="Trebuchet MS" panose="020B0703020202090204" pitchFamily="34" charset="0"/>
              </a:rPr>
              <a:t>th</a:t>
            </a:r>
            <a:r>
              <a:rPr lang="en-GB" dirty="0">
                <a:latin typeface="Trebuchet MS" panose="020B0703020202090204" pitchFamily="34" charset="0"/>
              </a:rPr>
              <a:t> May 2021). </a:t>
            </a:r>
          </a:p>
          <a:p>
            <a:pPr marL="457200" indent="-457200">
              <a:buFont typeface="Arial" panose="020B0604020202020204" pitchFamily="34" charset="0"/>
              <a:buChar char="•"/>
            </a:pPr>
            <a:r>
              <a:rPr lang="en-GB" dirty="0">
                <a:latin typeface="Trebuchet MS" panose="020B0703020202090204" pitchFamily="34" charset="0"/>
              </a:rPr>
              <a:t>Weebly (no date) </a:t>
            </a:r>
            <a:r>
              <a:rPr lang="en-GB" i="1" dirty="0">
                <a:latin typeface="Trebuchet MS" panose="020B0703020202090204" pitchFamily="34" charset="0"/>
              </a:rPr>
              <a:t>Professor Jim Cummins. </a:t>
            </a:r>
            <a:r>
              <a:rPr lang="en-GB" dirty="0">
                <a:latin typeface="Trebuchet MS" panose="020B0703020202090204" pitchFamily="34" charset="0"/>
              </a:rPr>
              <a:t>Available at: </a:t>
            </a:r>
            <a:r>
              <a:rPr lang="en-GB" u="sng" dirty="0">
                <a:latin typeface="Trebuchet MS" panose="020B0703020202090204" pitchFamily="34" charset="0"/>
                <a:hlinkClick r:id="rId4"/>
              </a:rPr>
              <a:t>https://mrmichieliedu251summer2014.weebly.com/professor-jim-cummins.html</a:t>
            </a:r>
            <a:r>
              <a:rPr lang="en-GB" dirty="0">
                <a:latin typeface="Trebuchet MS" panose="020B0703020202090204" pitchFamily="34" charset="0"/>
              </a:rPr>
              <a:t> (Accessed: 14</a:t>
            </a:r>
            <a:r>
              <a:rPr lang="en-GB" baseline="30000" dirty="0">
                <a:latin typeface="Trebuchet MS" panose="020B0703020202090204" pitchFamily="34" charset="0"/>
              </a:rPr>
              <a:t>th</a:t>
            </a:r>
            <a:r>
              <a:rPr lang="en-GB" dirty="0">
                <a:latin typeface="Trebuchet MS" panose="020B0703020202090204" pitchFamily="34" charset="0"/>
              </a:rPr>
              <a:t> May 2021). </a:t>
            </a:r>
          </a:p>
          <a:p>
            <a:pPr marL="457200" indent="-457200">
              <a:buFont typeface="Arial" panose="020B0604020202020204" pitchFamily="34" charset="0"/>
              <a:buChar char="•"/>
            </a:pPr>
            <a:r>
              <a:rPr lang="en-GB" dirty="0">
                <a:latin typeface="Trebuchet MS" panose="020B0703020202090204" pitchFamily="34" charset="0"/>
              </a:rPr>
              <a:t>Welsh Assembly Government (2020) </a:t>
            </a:r>
            <a:r>
              <a:rPr lang="en-GB" i="1" dirty="0">
                <a:latin typeface="Trebuchet MS" panose="020B0703020202090204" pitchFamily="34" charset="0"/>
              </a:rPr>
              <a:t>School’s categories according to Welsh-medium provision. </a:t>
            </a:r>
            <a:r>
              <a:rPr lang="en-GB" dirty="0">
                <a:latin typeface="Trebuchet MS" panose="020B0703020202090204" pitchFamily="34" charset="0"/>
              </a:rPr>
              <a:t>Cardiff: Department for Children, Education, Lifelong Learning and Skills. </a:t>
            </a:r>
          </a:p>
          <a:p>
            <a:pPr marL="457200" indent="-457200">
              <a:buFont typeface="Arial" panose="020B0604020202020204" pitchFamily="34" charset="0"/>
              <a:buChar char="•"/>
            </a:pPr>
            <a:r>
              <a:rPr lang="en-GB" dirty="0">
                <a:latin typeface="Trebuchet MS" panose="020B0703020202090204" pitchFamily="34" charset="0"/>
              </a:rPr>
              <a:t>Welsh Government (2019) </a:t>
            </a:r>
            <a:r>
              <a:rPr lang="en-GB" i="1" dirty="0">
                <a:latin typeface="Trebuchet MS" panose="020B0703020202090204" pitchFamily="34" charset="0"/>
              </a:rPr>
              <a:t>National School Categorisation System. </a:t>
            </a:r>
            <a:r>
              <a:rPr lang="en-GB" dirty="0">
                <a:latin typeface="Trebuchet MS" panose="020B0703020202090204" pitchFamily="34" charset="0"/>
              </a:rPr>
              <a:t>Cardiff: Schools Effectiveness Division. </a:t>
            </a:r>
          </a:p>
          <a:p>
            <a:pPr marL="457200" indent="-457200">
              <a:buFont typeface="Arial" panose="020B0604020202020204" pitchFamily="34" charset="0"/>
              <a:buChar char="•"/>
            </a:pPr>
            <a:r>
              <a:rPr lang="en-GB" dirty="0">
                <a:latin typeface="Trebuchet MS" panose="020B0703020202090204" pitchFamily="34" charset="0"/>
              </a:rPr>
              <a:t> </a:t>
            </a:r>
            <a:r>
              <a:rPr lang="en-GB" dirty="0" err="1">
                <a:latin typeface="Trebuchet MS" panose="020B0703020202090204" pitchFamily="34" charset="0"/>
              </a:rPr>
              <a:t>Valvis</a:t>
            </a:r>
            <a:r>
              <a:rPr lang="en-GB" dirty="0">
                <a:latin typeface="Trebuchet MS" panose="020B0703020202090204" pitchFamily="34" charset="0"/>
              </a:rPr>
              <a:t>, M. (1999) </a:t>
            </a:r>
            <a:r>
              <a:rPr lang="en-GB" i="1" dirty="0">
                <a:latin typeface="Trebuchet MS" panose="020B0703020202090204" pitchFamily="34" charset="0"/>
              </a:rPr>
              <a:t>Foundations of Bilingual Education and Bilingualism. </a:t>
            </a:r>
            <a:r>
              <a:rPr lang="en-GB" dirty="0">
                <a:latin typeface="Trebuchet MS" panose="020B0703020202090204" pitchFamily="34" charset="0"/>
              </a:rPr>
              <a:t>Available at: </a:t>
            </a:r>
            <a:r>
              <a:rPr lang="en-GB" u="sng" dirty="0">
                <a:latin typeface="Trebuchet MS" panose="020B0703020202090204" pitchFamily="34" charset="0"/>
                <a:hlinkClick r:id="rId5"/>
              </a:rPr>
              <a:t>http://ematusov.soe.udel.edu/final.paper.pub/_BookRev/1000000c.htm</a:t>
            </a:r>
            <a:r>
              <a:rPr lang="en-GB" dirty="0">
                <a:latin typeface="Trebuchet MS" panose="020B0703020202090204" pitchFamily="34" charset="0"/>
              </a:rPr>
              <a:t> (Accessed: 12</a:t>
            </a:r>
            <a:r>
              <a:rPr lang="en-GB" baseline="30000" dirty="0">
                <a:latin typeface="Trebuchet MS" panose="020B0703020202090204" pitchFamily="34" charset="0"/>
              </a:rPr>
              <a:t>th</a:t>
            </a:r>
            <a:r>
              <a:rPr lang="en-GB" dirty="0">
                <a:latin typeface="Trebuchet MS" panose="020B0703020202090204" pitchFamily="34" charset="0"/>
              </a:rPr>
              <a:t> May 2021). </a:t>
            </a:r>
          </a:p>
          <a:p>
            <a:endParaRPr lang="en-US" dirty="0"/>
          </a:p>
        </p:txBody>
      </p:sp>
    </p:spTree>
    <p:extLst>
      <p:ext uri="{BB962C8B-B14F-4D97-AF65-F5344CB8AC3E}">
        <p14:creationId xmlns:p14="http://schemas.microsoft.com/office/powerpoint/2010/main" val="1085918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rainbow background">
            <a:extLst>
              <a:ext uri="{FF2B5EF4-FFF2-40B4-BE49-F238E27FC236}">
                <a16:creationId xmlns:a16="http://schemas.microsoft.com/office/drawing/2014/main" id="{0FE67A90-85B5-44EE-823E-8A317940DC75}"/>
              </a:ext>
            </a:extLst>
          </p:cNvPr>
          <p:cNvPicPr>
            <a:picLocks noChangeAspect="1"/>
          </p:cNvPicPr>
          <p:nvPr/>
        </p:nvPicPr>
        <p:blipFill rotWithShape="1">
          <a:blip r:embed="rId2">
            <a:alphaModFix amt="90000"/>
          </a:blip>
          <a:srcRect b="15730"/>
          <a:stretch/>
        </p:blipFill>
        <p:spPr>
          <a:xfrm>
            <a:off x="21" y="336894"/>
            <a:ext cx="12191979" cy="6857990"/>
          </a:xfrm>
          <a:prstGeom prst="rect">
            <a:avLst/>
          </a:prstGeom>
        </p:spPr>
      </p:pic>
      <p:sp>
        <p:nvSpPr>
          <p:cNvPr id="16" name="Rectangle 15">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8" name="Rectangle 17">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27AEFCF7-D592-5A4E-8709-FC54E8F3F260}"/>
              </a:ext>
            </a:extLst>
          </p:cNvPr>
          <p:cNvSpPr>
            <a:spLocks noGrp="1"/>
          </p:cNvSpPr>
          <p:nvPr>
            <p:ph type="ctrTitle"/>
          </p:nvPr>
        </p:nvSpPr>
        <p:spPr>
          <a:xfrm>
            <a:off x="1629103" y="2244830"/>
            <a:ext cx="8933796" cy="2437232"/>
          </a:xfrm>
        </p:spPr>
        <p:txBody>
          <a:bodyPr>
            <a:normAutofit/>
          </a:bodyPr>
          <a:lstStyle/>
          <a:p>
            <a:r>
              <a:rPr lang="en-US" dirty="0"/>
              <a:t>Micro lesson</a:t>
            </a:r>
          </a:p>
        </p:txBody>
      </p:sp>
      <p:sp>
        <p:nvSpPr>
          <p:cNvPr id="3" name="Subtitle 2">
            <a:extLst>
              <a:ext uri="{FF2B5EF4-FFF2-40B4-BE49-F238E27FC236}">
                <a16:creationId xmlns:a16="http://schemas.microsoft.com/office/drawing/2014/main" id="{4C06DD23-0760-B844-91F7-54DE880241E4}"/>
              </a:ext>
            </a:extLst>
          </p:cNvPr>
          <p:cNvSpPr>
            <a:spLocks noGrp="1"/>
          </p:cNvSpPr>
          <p:nvPr>
            <p:ph type="subTitle" idx="1"/>
          </p:nvPr>
        </p:nvSpPr>
        <p:spPr>
          <a:xfrm>
            <a:off x="1629101" y="4439654"/>
            <a:ext cx="8936846" cy="699610"/>
          </a:xfrm>
        </p:spPr>
        <p:txBody>
          <a:bodyPr>
            <a:normAutofit/>
          </a:bodyPr>
          <a:lstStyle/>
          <a:p>
            <a:pPr>
              <a:lnSpc>
                <a:spcPct val="90000"/>
              </a:lnSpc>
              <a:spcAft>
                <a:spcPts val="600"/>
              </a:spcAft>
            </a:pPr>
            <a:r>
              <a:rPr lang="en-US" sz="1600" dirty="0"/>
              <a:t>Holly Thomas</a:t>
            </a:r>
          </a:p>
          <a:p>
            <a:pPr>
              <a:lnSpc>
                <a:spcPct val="90000"/>
              </a:lnSpc>
              <a:spcAft>
                <a:spcPts val="600"/>
              </a:spcAft>
            </a:pPr>
            <a:r>
              <a:rPr lang="en-US" sz="1600" dirty="0"/>
              <a:t>1910079</a:t>
            </a:r>
          </a:p>
        </p:txBody>
      </p:sp>
      <p:sp>
        <p:nvSpPr>
          <p:cNvPr id="20" name="Rectangle 19">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06650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useBgFill="1">
        <p:nvSpPr>
          <p:cNvPr id="17" name="Rectangle 16">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1" name="Rectangle 20">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3" name="Group 2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4" name="Straight Connector 23">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p:nvSpPr>
          <p:cNvPr id="30" name="Rectangle 29">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2" name="Rectangle 31">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5D7E6B6F-557D-8D4C-BDF2-4CC0E101A78D}"/>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800" cap="all" spc="-100" dirty="0">
                <a:solidFill>
                  <a:schemeClr val="tx1"/>
                </a:solidFill>
              </a:rPr>
              <a:t>Bore da plant</a:t>
            </a:r>
          </a:p>
        </p:txBody>
      </p:sp>
      <p:cxnSp>
        <p:nvCxnSpPr>
          <p:cNvPr id="34" name="Straight Connector 33">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2" name="Picture 4" descr="Cartoon Smiley Faces - ClipArt Best">
            <a:extLst>
              <a:ext uri="{FF2B5EF4-FFF2-40B4-BE49-F238E27FC236}">
                <a16:creationId xmlns:a16="http://schemas.microsoft.com/office/drawing/2014/main" id="{F78B34FE-3564-A84B-BCE8-0B6E0B7A0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0230" y="2498528"/>
            <a:ext cx="2476498" cy="21335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4B0521-28FA-A043-A5D4-912C2ABDEC98}"/>
              </a:ext>
            </a:extLst>
          </p:cNvPr>
          <p:cNvSpPr txBox="1"/>
          <p:nvPr/>
        </p:nvSpPr>
        <p:spPr>
          <a:xfrm>
            <a:off x="9333660" y="4715389"/>
            <a:ext cx="21437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Garamond" panose="02020404030301010803"/>
                <a:ea typeface="+mn-ea"/>
                <a:cs typeface="+mn-cs"/>
              </a:rPr>
              <a:t>(ClipArt Best, 2013).</a:t>
            </a:r>
          </a:p>
        </p:txBody>
      </p:sp>
    </p:spTree>
    <p:extLst>
      <p:ext uri="{BB962C8B-B14F-4D97-AF65-F5344CB8AC3E}">
        <p14:creationId xmlns:p14="http://schemas.microsoft.com/office/powerpoint/2010/main" val="36514128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p:nvSpPr>
          <p:cNvPr id="5" name="TextBox 4">
            <a:extLst>
              <a:ext uri="{FF2B5EF4-FFF2-40B4-BE49-F238E27FC236}">
                <a16:creationId xmlns:a16="http://schemas.microsoft.com/office/drawing/2014/main" id="{55658C2E-877D-F148-B693-DB8F8D03D03A}"/>
              </a:ext>
            </a:extLst>
          </p:cNvPr>
          <p:cNvSpPr txBox="1"/>
          <p:nvPr/>
        </p:nvSpPr>
        <p:spPr>
          <a:xfrm>
            <a:off x="9205532" y="6098773"/>
            <a:ext cx="261461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srgbClr val="FFFFFF"/>
                </a:solidFill>
                <a:effectLst/>
                <a:uLnTx/>
                <a:uFillTx/>
                <a:latin typeface="Garamond" panose="02020404030301010803"/>
                <a:ea typeface="+mn-ea"/>
                <a:cs typeface="+mn-cs"/>
              </a:rPr>
              <a:t>(Cymraeg 2018</a:t>
            </a:r>
            <a:r>
              <a:rPr kumimoji="0" lang="cy-GB" sz="1800" b="0" i="0" u="none" strike="noStrike" kern="1200" cap="none" spc="0" normalizeH="0" baseline="0" noProof="0" dirty="0">
                <a:ln>
                  <a:noFill/>
                </a:ln>
                <a:solidFill>
                  <a:srgbClr val="FFFFFF"/>
                </a:solidFill>
                <a:effectLst/>
                <a:uLnTx/>
                <a:uFillTx/>
                <a:latin typeface="Garamond" panose="02020404030301010803"/>
                <a:ea typeface="+mn-ea"/>
                <a:cs typeface="+mn-cs"/>
              </a:rPr>
              <a:t>)</a:t>
            </a:r>
          </a:p>
        </p:txBody>
      </p:sp>
      <p:pic>
        <p:nvPicPr>
          <p:cNvPr id="2" name="Online Media 1" descr="Lliwiau'r Enfys">
            <a:hlinkClick r:id="" action="ppaction://media"/>
            <a:extLst>
              <a:ext uri="{FF2B5EF4-FFF2-40B4-BE49-F238E27FC236}">
                <a16:creationId xmlns:a16="http://schemas.microsoft.com/office/drawing/2014/main" id="{CFD20133-191A-6747-A53A-DF8BF5F7773A}"/>
              </a:ext>
            </a:extLst>
          </p:cNvPr>
          <p:cNvPicPr>
            <a:picLocks noRot="1" noChangeAspect="1"/>
          </p:cNvPicPr>
          <p:nvPr>
            <a:videoFile r:link="rId1"/>
          </p:nvPr>
        </p:nvPicPr>
        <p:blipFill>
          <a:blip r:embed="rId3"/>
          <a:stretch>
            <a:fillRect/>
          </a:stretch>
        </p:blipFill>
        <p:spPr>
          <a:xfrm>
            <a:off x="1030629" y="306324"/>
            <a:ext cx="10130741" cy="5723869"/>
          </a:xfrm>
          <a:prstGeom prst="rect">
            <a:avLst/>
          </a:prstGeom>
        </p:spPr>
      </p:pic>
    </p:spTree>
    <p:extLst>
      <p:ext uri="{BB962C8B-B14F-4D97-AF65-F5344CB8AC3E}">
        <p14:creationId xmlns:p14="http://schemas.microsoft.com/office/powerpoint/2010/main" val="31686652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D52B-D7CF-5946-9F32-7AB73AB29744}"/>
              </a:ext>
            </a:extLst>
          </p:cNvPr>
          <p:cNvSpPr>
            <a:spLocks noGrp="1"/>
          </p:cNvSpPr>
          <p:nvPr>
            <p:ph type="title"/>
          </p:nvPr>
        </p:nvSpPr>
        <p:spPr>
          <a:xfrm>
            <a:off x="562431" y="143373"/>
            <a:ext cx="10058400" cy="1371600"/>
          </a:xfrm>
        </p:spPr>
        <p:txBody>
          <a:bodyPr>
            <a:normAutofit/>
          </a:bodyPr>
          <a:lstStyle/>
          <a:p>
            <a:r>
              <a:rPr lang="cy-GB" sz="3600" dirty="0"/>
              <a:t>Pethau sy’n…</a:t>
            </a:r>
          </a:p>
        </p:txBody>
      </p:sp>
      <p:pic>
        <p:nvPicPr>
          <p:cNvPr id="1026" name="Picture 2" descr="World's biggest volcano is hiding under the sea | Science News for Students">
            <a:extLst>
              <a:ext uri="{FF2B5EF4-FFF2-40B4-BE49-F238E27FC236}">
                <a16:creationId xmlns:a16="http://schemas.microsoft.com/office/drawing/2014/main" id="{9E184396-8AE8-514B-A38B-984A1E03A2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349464">
            <a:off x="7985583" y="4423899"/>
            <a:ext cx="3520440"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CCL Silk Rose 17&quot; Artificial Flowers As Natural - 1,Red: Amazon.co.uk:  Kitchen &amp; Home">
            <a:extLst>
              <a:ext uri="{FF2B5EF4-FFF2-40B4-BE49-F238E27FC236}">
                <a16:creationId xmlns:a16="http://schemas.microsoft.com/office/drawing/2014/main" id="{E072DB8B-24E4-8B46-A054-2ECADB5CB6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99686">
            <a:off x="1023953" y="1337088"/>
            <a:ext cx="1321534" cy="232926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ranges | Produce Made Simple">
            <a:extLst>
              <a:ext uri="{FF2B5EF4-FFF2-40B4-BE49-F238E27FC236}">
                <a16:creationId xmlns:a16="http://schemas.microsoft.com/office/drawing/2014/main" id="{B296A2D3-07D6-B447-B27E-E9C4305BC0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010120">
            <a:off x="3100671" y="791515"/>
            <a:ext cx="2834639" cy="21259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ananas: Health Benefits, Risks &amp; Nutrition Facts | Live Science">
            <a:extLst>
              <a:ext uri="{FF2B5EF4-FFF2-40B4-BE49-F238E27FC236}">
                <a16:creationId xmlns:a16="http://schemas.microsoft.com/office/drawing/2014/main" id="{121FC1EB-DD6E-9C45-9F0A-B92EF42765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5454" y="516196"/>
            <a:ext cx="2994190" cy="199755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216 Things That Are Naturally Purple">
            <a:extLst>
              <a:ext uri="{FF2B5EF4-FFF2-40B4-BE49-F238E27FC236}">
                <a16:creationId xmlns:a16="http://schemas.microsoft.com/office/drawing/2014/main" id="{8CDF013D-9E7A-514C-AC95-9144B52047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385556">
            <a:off x="3527063" y="3985547"/>
            <a:ext cx="3175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artoon Pig HD Stock Images | Shutterstock">
            <a:extLst>
              <a:ext uri="{FF2B5EF4-FFF2-40B4-BE49-F238E27FC236}">
                <a16:creationId xmlns:a16="http://schemas.microsoft.com/office/drawing/2014/main" id="{A626F6B7-E5FD-6C45-AC7D-FBCE6D59BE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0729719">
            <a:off x="829739" y="3948494"/>
            <a:ext cx="1845510" cy="234883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C85A61F9-3739-CB45-A2DC-80858BF11D0E}"/>
              </a:ext>
            </a:extLst>
          </p:cNvPr>
          <p:cNvSpPr/>
          <p:nvPr/>
        </p:nvSpPr>
        <p:spPr>
          <a:xfrm>
            <a:off x="562431" y="2285213"/>
            <a:ext cx="2249052" cy="923330"/>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FF00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Coch</a:t>
            </a:r>
          </a:p>
        </p:txBody>
      </p:sp>
      <p:sp>
        <p:nvSpPr>
          <p:cNvPr id="13" name="Rectangle 12">
            <a:extLst>
              <a:ext uri="{FF2B5EF4-FFF2-40B4-BE49-F238E27FC236}">
                <a16:creationId xmlns:a16="http://schemas.microsoft.com/office/drawing/2014/main" id="{FA8F2D19-065C-894D-AD02-02A32765BE85}"/>
              </a:ext>
            </a:extLst>
          </p:cNvPr>
          <p:cNvSpPr/>
          <p:nvPr/>
        </p:nvSpPr>
        <p:spPr>
          <a:xfrm>
            <a:off x="3750778" y="1257174"/>
            <a:ext cx="168700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w="9525">
                  <a:solidFill>
                    <a:srgbClr val="FFFFFF"/>
                  </a:solidFill>
                  <a:prstDash val="solid"/>
                </a:ln>
                <a:solidFill>
                  <a:srgbClr val="FF93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Oren</a:t>
            </a:r>
          </a:p>
        </p:txBody>
      </p:sp>
      <p:pic>
        <p:nvPicPr>
          <p:cNvPr id="1038" name="Picture 14" descr="A complete guide to lawn and grass feeding | lovethegarden">
            <a:extLst>
              <a:ext uri="{FF2B5EF4-FFF2-40B4-BE49-F238E27FC236}">
                <a16:creationId xmlns:a16="http://schemas.microsoft.com/office/drawing/2014/main" id="{4AFF38E3-1D00-D74D-868D-1FBAFB3044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6067">
            <a:off x="5886711" y="2673347"/>
            <a:ext cx="4508572" cy="1465286"/>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A4A822C-1EE5-D443-AA91-E11193D1C184}"/>
              </a:ext>
            </a:extLst>
          </p:cNvPr>
          <p:cNvSpPr/>
          <p:nvPr/>
        </p:nvSpPr>
        <p:spPr>
          <a:xfrm>
            <a:off x="8140997" y="1022220"/>
            <a:ext cx="2039662"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FFFF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Melyn</a:t>
            </a:r>
          </a:p>
        </p:txBody>
      </p:sp>
      <p:sp>
        <p:nvSpPr>
          <p:cNvPr id="17" name="Rectangle 16">
            <a:extLst>
              <a:ext uri="{FF2B5EF4-FFF2-40B4-BE49-F238E27FC236}">
                <a16:creationId xmlns:a16="http://schemas.microsoft.com/office/drawing/2014/main" id="{31A6B104-2DE1-B546-BE08-495493591D49}"/>
              </a:ext>
            </a:extLst>
          </p:cNvPr>
          <p:cNvSpPr/>
          <p:nvPr/>
        </p:nvSpPr>
        <p:spPr>
          <a:xfrm>
            <a:off x="6666282" y="2746878"/>
            <a:ext cx="2510624"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27B821"/>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Gwyrdd</a:t>
            </a:r>
          </a:p>
        </p:txBody>
      </p:sp>
      <p:sp>
        <p:nvSpPr>
          <p:cNvPr id="19" name="Rectangle 18">
            <a:extLst>
              <a:ext uri="{FF2B5EF4-FFF2-40B4-BE49-F238E27FC236}">
                <a16:creationId xmlns:a16="http://schemas.microsoft.com/office/drawing/2014/main" id="{55B60DA8-5DA6-D14B-96A6-EACFE2B30D3A}"/>
              </a:ext>
            </a:extLst>
          </p:cNvPr>
          <p:cNvSpPr/>
          <p:nvPr/>
        </p:nvSpPr>
        <p:spPr>
          <a:xfrm>
            <a:off x="8947340" y="4661244"/>
            <a:ext cx="148951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0070C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Glas</a:t>
            </a:r>
          </a:p>
        </p:txBody>
      </p:sp>
      <p:sp>
        <p:nvSpPr>
          <p:cNvPr id="21" name="Rectangle 20">
            <a:extLst>
              <a:ext uri="{FF2B5EF4-FFF2-40B4-BE49-F238E27FC236}">
                <a16:creationId xmlns:a16="http://schemas.microsoft.com/office/drawing/2014/main" id="{E3591EC9-C972-5D49-9C3C-F216B6080F50}"/>
              </a:ext>
            </a:extLst>
          </p:cNvPr>
          <p:cNvSpPr/>
          <p:nvPr/>
        </p:nvSpPr>
        <p:spPr>
          <a:xfrm>
            <a:off x="4001287" y="4643372"/>
            <a:ext cx="2033209"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800" b="1" i="0" u="none" strike="noStrike" kern="1200" cap="none" spc="0" normalizeH="0" baseline="0" noProof="0" dirty="0">
                <a:ln w="9525">
                  <a:solidFill>
                    <a:srgbClr val="FFFFFF"/>
                  </a:solidFill>
                  <a:prstDash val="solid"/>
                </a:ln>
                <a:solidFill>
                  <a:srgbClr val="7030A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Porffor</a:t>
            </a:r>
          </a:p>
        </p:txBody>
      </p:sp>
      <p:sp>
        <p:nvSpPr>
          <p:cNvPr id="22" name="Rectangle 21">
            <a:extLst>
              <a:ext uri="{FF2B5EF4-FFF2-40B4-BE49-F238E27FC236}">
                <a16:creationId xmlns:a16="http://schemas.microsoft.com/office/drawing/2014/main" id="{5512095E-37EA-2B47-9883-A9C76DE059EA}"/>
              </a:ext>
            </a:extLst>
          </p:cNvPr>
          <p:cNvSpPr/>
          <p:nvPr/>
        </p:nvSpPr>
        <p:spPr>
          <a:xfrm>
            <a:off x="778274" y="4951375"/>
            <a:ext cx="2033209"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800" b="1" i="0" u="none" strike="noStrike" kern="1200" cap="none" spc="0" normalizeH="0" baseline="0" noProof="0" dirty="0">
                <a:ln w="9525">
                  <a:solidFill>
                    <a:srgbClr val="FFFFFF"/>
                  </a:solidFill>
                  <a:prstDash val="solid"/>
                </a:ln>
                <a:solidFill>
                  <a:srgbClr val="FF40FF"/>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Pinc</a:t>
            </a:r>
          </a:p>
        </p:txBody>
      </p:sp>
    </p:spTree>
    <p:extLst>
      <p:ext uri="{BB962C8B-B14F-4D97-AF65-F5344CB8AC3E}">
        <p14:creationId xmlns:p14="http://schemas.microsoft.com/office/powerpoint/2010/main" val="34813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linds(horizontal)">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03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blinds(horizontal)">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3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blinds(horizontal)">
                                      <p:cBhvr>
                                        <p:cTn id="29" dur="500"/>
                                        <p:tgtEl>
                                          <p:spTgt spid="16"/>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03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blinds(horizontal)">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blinds(horizontal)">
                                      <p:cBhvr>
                                        <p:cTn id="47" dur="500"/>
                                        <p:tgtEl>
                                          <p:spTgt spid="19"/>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34"/>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3" presetClass="entr" presetSubtype="10" fill="hold" grpId="0" nodeType="clickEffect">
                                  <p:stCondLst>
                                    <p:cond delay="0"/>
                                  </p:stCondLst>
                                  <p:childTnLst>
                                    <p:set>
                                      <p:cBhvr>
                                        <p:cTn id="55" dur="1" fill="hold">
                                          <p:stCondLst>
                                            <p:cond delay="0"/>
                                          </p:stCondLst>
                                        </p:cTn>
                                        <p:tgtEl>
                                          <p:spTgt spid="21"/>
                                        </p:tgtEl>
                                        <p:attrNameLst>
                                          <p:attrName>style.visibility</p:attrName>
                                        </p:attrNameLst>
                                      </p:cBhvr>
                                      <p:to>
                                        <p:strVal val="visible"/>
                                      </p:to>
                                    </p:set>
                                    <p:animEffect transition="in" filter="blinds(horizontal)">
                                      <p:cBhvr>
                                        <p:cTn id="56" dur="500"/>
                                        <p:tgtEl>
                                          <p:spTgt spid="21"/>
                                        </p:tgtEl>
                                      </p:cBhvr>
                                    </p:animEffec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103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3" presetClass="entr" presetSubtype="10" fill="hold" grpId="0" nodeType="click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blinds(horizontal)">
                                      <p:cBhvr>
                                        <p:cTn id="6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6" grpId="0"/>
      <p:bldP spid="17" grpId="0"/>
      <p:bldP spid="19" grpId="0"/>
      <p:bldP spid="21" grpId="0"/>
      <p:bldP spid="2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ictures Of Cartoon Rainbows ">
            <a:extLst>
              <a:ext uri="{FF2B5EF4-FFF2-40B4-BE49-F238E27FC236}">
                <a16:creationId xmlns:a16="http://schemas.microsoft.com/office/drawing/2014/main" id="{6C5E7FB4-BE5C-7347-BE2B-0FC99D822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098" y="1907270"/>
            <a:ext cx="7862888" cy="4034849"/>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03B5B13A-BFF2-D34B-9E6C-C42AE542F8C8}"/>
              </a:ext>
            </a:extLst>
          </p:cNvPr>
          <p:cNvCxnSpPr>
            <a:cxnSpLocks/>
          </p:cNvCxnSpPr>
          <p:nvPr/>
        </p:nvCxnSpPr>
        <p:spPr>
          <a:xfrm>
            <a:off x="1943196" y="3429000"/>
            <a:ext cx="748910" cy="88537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FB9E99D4-6045-F542-9F9D-DFCBB78F3C76}"/>
              </a:ext>
            </a:extLst>
          </p:cNvPr>
          <p:cNvSpPr txBox="1"/>
          <p:nvPr/>
        </p:nvSpPr>
        <p:spPr>
          <a:xfrm>
            <a:off x="7782020" y="5845845"/>
            <a:ext cx="264160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Garamond" panose="02020404030301010803"/>
                <a:ea typeface="+mn-ea"/>
                <a:cs typeface="+mn-cs"/>
              </a:rPr>
              <a:t>(Clipart Library, 2019).</a:t>
            </a:r>
          </a:p>
        </p:txBody>
      </p:sp>
      <p:sp>
        <p:nvSpPr>
          <p:cNvPr id="8" name="Rectangle 7">
            <a:extLst>
              <a:ext uri="{FF2B5EF4-FFF2-40B4-BE49-F238E27FC236}">
                <a16:creationId xmlns:a16="http://schemas.microsoft.com/office/drawing/2014/main" id="{BCA84DB0-77B5-8A45-8E76-2F87E413E864}"/>
              </a:ext>
            </a:extLst>
          </p:cNvPr>
          <p:cNvSpPr/>
          <p:nvPr/>
        </p:nvSpPr>
        <p:spPr>
          <a:xfrm>
            <a:off x="853688" y="2606513"/>
            <a:ext cx="172355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FF00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Coch</a:t>
            </a:r>
          </a:p>
        </p:txBody>
      </p:sp>
      <p:pic>
        <p:nvPicPr>
          <p:cNvPr id="12" name="Picture 4" descr="Cartoon Key Stock Illustrations – 25,816 Cartoon Key Stock Illustrations,  Vectors &amp; Clipart - Dreamstime">
            <a:extLst>
              <a:ext uri="{FF2B5EF4-FFF2-40B4-BE49-F238E27FC236}">
                <a16:creationId xmlns:a16="http://schemas.microsoft.com/office/drawing/2014/main" id="{B2BA819E-D03B-A64E-9802-9B8F640C3B6E}"/>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448650" y="3729744"/>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15" name="Straight Arrow Connector 14">
            <a:extLst>
              <a:ext uri="{FF2B5EF4-FFF2-40B4-BE49-F238E27FC236}">
                <a16:creationId xmlns:a16="http://schemas.microsoft.com/office/drawing/2014/main" id="{4286C784-994A-A44A-B25F-E010A5E1F85C}"/>
              </a:ext>
            </a:extLst>
          </p:cNvPr>
          <p:cNvCxnSpPr>
            <a:cxnSpLocks/>
          </p:cNvCxnSpPr>
          <p:nvPr/>
        </p:nvCxnSpPr>
        <p:spPr>
          <a:xfrm>
            <a:off x="2504088" y="2209205"/>
            <a:ext cx="915883" cy="1448609"/>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7" name="Rectangle 16">
            <a:extLst>
              <a:ext uri="{FF2B5EF4-FFF2-40B4-BE49-F238E27FC236}">
                <a16:creationId xmlns:a16="http://schemas.microsoft.com/office/drawing/2014/main" id="{1441C0CC-1743-304C-A4BF-50B94C69FC3A}"/>
              </a:ext>
            </a:extLst>
          </p:cNvPr>
          <p:cNvSpPr/>
          <p:nvPr/>
        </p:nvSpPr>
        <p:spPr>
          <a:xfrm>
            <a:off x="1424083" y="1291869"/>
            <a:ext cx="168700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w="9525">
                  <a:solidFill>
                    <a:srgbClr val="FFFFFF"/>
                  </a:solidFill>
                  <a:prstDash val="solid"/>
                </a:ln>
                <a:solidFill>
                  <a:srgbClr val="FF93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Oren</a:t>
            </a:r>
          </a:p>
        </p:txBody>
      </p:sp>
      <p:pic>
        <p:nvPicPr>
          <p:cNvPr id="18" name="Picture 4" descr="Cartoon Key Stock Illustrations – 25,816 Cartoon Key Stock Illustrations,  Vectors &amp; Clipart - Dreamstime">
            <a:extLst>
              <a:ext uri="{FF2B5EF4-FFF2-40B4-BE49-F238E27FC236}">
                <a16:creationId xmlns:a16="http://schemas.microsoft.com/office/drawing/2014/main" id="{8890DB61-4C0B-ED4F-A7A4-7806EA45CB6F}"/>
              </a:ext>
            </a:extLst>
          </p:cNvPr>
          <p:cNvPicPr>
            <a:picLocks noChangeAspect="1" noChangeArrowheads="1"/>
          </p:cNvPicPr>
          <p:nvPr/>
        </p:nvPicPr>
        <p:blipFill rotWithShape="1">
          <a:blip r:embed="rId3">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647876" y="864355"/>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0E64BFA7-5B47-AA42-8BB1-EBA8E406C2AD}"/>
              </a:ext>
            </a:extLst>
          </p:cNvPr>
          <p:cNvCxnSpPr>
            <a:cxnSpLocks/>
          </p:cNvCxnSpPr>
          <p:nvPr/>
        </p:nvCxnSpPr>
        <p:spPr>
          <a:xfrm>
            <a:off x="4119986" y="1737993"/>
            <a:ext cx="407120" cy="146915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23" name="Rectangle 22">
            <a:extLst>
              <a:ext uri="{FF2B5EF4-FFF2-40B4-BE49-F238E27FC236}">
                <a16:creationId xmlns:a16="http://schemas.microsoft.com/office/drawing/2014/main" id="{8D6CDB94-0256-8147-92E4-8729FE88CCF4}"/>
              </a:ext>
            </a:extLst>
          </p:cNvPr>
          <p:cNvSpPr/>
          <p:nvPr/>
        </p:nvSpPr>
        <p:spPr>
          <a:xfrm>
            <a:off x="3100156" y="789042"/>
            <a:ext cx="2039662"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FFFF0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Melyn</a:t>
            </a:r>
          </a:p>
        </p:txBody>
      </p:sp>
      <p:pic>
        <p:nvPicPr>
          <p:cNvPr id="24" name="Picture 4" descr="Cartoon Key Stock Illustrations – 25,816 Cartoon Key Stock Illustrations,  Vectors &amp; Clipart - Dreamstime">
            <a:extLst>
              <a:ext uri="{FF2B5EF4-FFF2-40B4-BE49-F238E27FC236}">
                <a16:creationId xmlns:a16="http://schemas.microsoft.com/office/drawing/2014/main" id="{99A89852-50DE-DE45-B473-6C1CA2A1B217}"/>
              </a:ext>
            </a:extLst>
          </p:cNvPr>
          <p:cNvPicPr>
            <a:picLocks noChangeAspect="1" noChangeArrowheads="1"/>
          </p:cNvPicPr>
          <p:nvPr/>
        </p:nvPicPr>
        <p:blipFill rotWithShape="1">
          <a:blip r:embed="rId3">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4333767" y="1269747"/>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Arrow Connector 24">
            <a:extLst>
              <a:ext uri="{FF2B5EF4-FFF2-40B4-BE49-F238E27FC236}">
                <a16:creationId xmlns:a16="http://schemas.microsoft.com/office/drawing/2014/main" id="{0BA7BBC5-A8A0-2540-ABE8-6BFC8A674C87}"/>
              </a:ext>
            </a:extLst>
          </p:cNvPr>
          <p:cNvCxnSpPr>
            <a:cxnSpLocks/>
          </p:cNvCxnSpPr>
          <p:nvPr/>
        </p:nvCxnSpPr>
        <p:spPr>
          <a:xfrm flipH="1">
            <a:off x="6536284" y="1485900"/>
            <a:ext cx="261902" cy="169562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27" name="Rectangle 26">
            <a:extLst>
              <a:ext uri="{FF2B5EF4-FFF2-40B4-BE49-F238E27FC236}">
                <a16:creationId xmlns:a16="http://schemas.microsoft.com/office/drawing/2014/main" id="{E3B08B03-A8D0-884E-9FB3-E090C1DF6D0B}"/>
              </a:ext>
            </a:extLst>
          </p:cNvPr>
          <p:cNvSpPr/>
          <p:nvPr/>
        </p:nvSpPr>
        <p:spPr>
          <a:xfrm>
            <a:off x="6027650" y="586844"/>
            <a:ext cx="2510624"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27B821"/>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Gwyrdd</a:t>
            </a:r>
          </a:p>
        </p:txBody>
      </p:sp>
      <p:pic>
        <p:nvPicPr>
          <p:cNvPr id="28" name="Picture 4" descr="Cartoon Key Stock Illustrations – 25,816 Cartoon Key Stock Illustrations,  Vectors &amp; Clipart - Dreamstime">
            <a:extLst>
              <a:ext uri="{FF2B5EF4-FFF2-40B4-BE49-F238E27FC236}">
                <a16:creationId xmlns:a16="http://schemas.microsoft.com/office/drawing/2014/main" id="{AF90D378-588E-204C-9451-9292A29944F6}"/>
              </a:ext>
            </a:extLst>
          </p:cNvPr>
          <p:cNvPicPr>
            <a:picLocks noChangeAspect="1" noChangeArrowheads="1"/>
          </p:cNvPicPr>
          <p:nvPr/>
        </p:nvPicPr>
        <p:blipFill rotWithShape="1">
          <a:blip r:embed="rId3">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7178773" y="1349628"/>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30" name="Straight Arrow Connector 29">
            <a:extLst>
              <a:ext uri="{FF2B5EF4-FFF2-40B4-BE49-F238E27FC236}">
                <a16:creationId xmlns:a16="http://schemas.microsoft.com/office/drawing/2014/main" id="{71189499-111F-3C4B-B112-0933D0CBBF07}"/>
              </a:ext>
            </a:extLst>
          </p:cNvPr>
          <p:cNvCxnSpPr>
            <a:cxnSpLocks/>
          </p:cNvCxnSpPr>
          <p:nvPr/>
        </p:nvCxnSpPr>
        <p:spPr>
          <a:xfrm flipH="1">
            <a:off x="7595628" y="2522912"/>
            <a:ext cx="1512508" cy="147878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2" name="Rectangle 31">
            <a:extLst>
              <a:ext uri="{FF2B5EF4-FFF2-40B4-BE49-F238E27FC236}">
                <a16:creationId xmlns:a16="http://schemas.microsoft.com/office/drawing/2014/main" id="{44AC2976-D6F4-AC4B-9246-0E757DFEBF1A}"/>
              </a:ext>
            </a:extLst>
          </p:cNvPr>
          <p:cNvSpPr/>
          <p:nvPr/>
        </p:nvSpPr>
        <p:spPr>
          <a:xfrm>
            <a:off x="8910800" y="1727173"/>
            <a:ext cx="148951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5400" b="1" i="0" u="none" strike="noStrike" kern="1200" cap="none" spc="0" normalizeH="0" baseline="0" noProof="0" dirty="0">
                <a:ln w="9525">
                  <a:solidFill>
                    <a:srgbClr val="FFFFFF"/>
                  </a:solidFill>
                  <a:prstDash val="solid"/>
                </a:ln>
                <a:solidFill>
                  <a:srgbClr val="0070C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Glas</a:t>
            </a:r>
          </a:p>
        </p:txBody>
      </p:sp>
      <p:pic>
        <p:nvPicPr>
          <p:cNvPr id="33" name="Picture 4" descr="Cartoon Key Stock Illustrations – 25,816 Cartoon Key Stock Illustrations,  Vectors &amp; Clipart - Dreamstime">
            <a:extLst>
              <a:ext uri="{FF2B5EF4-FFF2-40B4-BE49-F238E27FC236}">
                <a16:creationId xmlns:a16="http://schemas.microsoft.com/office/drawing/2014/main" id="{A2AA1680-EA5E-2D4D-B5E4-CC2962020B39}"/>
              </a:ext>
            </a:extLst>
          </p:cNvPr>
          <p:cNvPicPr>
            <a:picLocks noChangeAspect="1" noChangeArrowheads="1"/>
          </p:cNvPicPr>
          <p:nvPr/>
        </p:nvPicPr>
        <p:blipFill rotWithShape="1">
          <a:blip r:embed="rId3">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9259165" y="1061672"/>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Straight Arrow Connector 33">
            <a:extLst>
              <a:ext uri="{FF2B5EF4-FFF2-40B4-BE49-F238E27FC236}">
                <a16:creationId xmlns:a16="http://schemas.microsoft.com/office/drawing/2014/main" id="{E6CF7661-0FC8-6748-AEEA-19424A19BBFD}"/>
              </a:ext>
            </a:extLst>
          </p:cNvPr>
          <p:cNvCxnSpPr>
            <a:cxnSpLocks/>
          </p:cNvCxnSpPr>
          <p:nvPr/>
        </p:nvCxnSpPr>
        <p:spPr>
          <a:xfrm flipH="1">
            <a:off x="7782020" y="3429000"/>
            <a:ext cx="1798720" cy="118208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7" name="Rectangle 36">
            <a:extLst>
              <a:ext uri="{FF2B5EF4-FFF2-40B4-BE49-F238E27FC236}">
                <a16:creationId xmlns:a16="http://schemas.microsoft.com/office/drawing/2014/main" id="{3EEAD134-FB52-B747-A71E-1066ED48DC98}"/>
              </a:ext>
            </a:extLst>
          </p:cNvPr>
          <p:cNvSpPr/>
          <p:nvPr/>
        </p:nvSpPr>
        <p:spPr>
          <a:xfrm>
            <a:off x="9554384" y="2916053"/>
            <a:ext cx="2033209"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800" b="1" i="0" u="none" strike="noStrike" kern="1200" cap="none" spc="0" normalizeH="0" baseline="0" noProof="0" dirty="0">
                <a:ln w="9525">
                  <a:solidFill>
                    <a:srgbClr val="FFFFFF"/>
                  </a:solidFill>
                  <a:prstDash val="solid"/>
                </a:ln>
                <a:solidFill>
                  <a:srgbClr val="7030A0"/>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Porffor</a:t>
            </a:r>
          </a:p>
        </p:txBody>
      </p:sp>
      <p:pic>
        <p:nvPicPr>
          <p:cNvPr id="38" name="Picture 4" descr="Cartoon Key Stock Illustrations – 25,816 Cartoon Key Stock Illustrations,  Vectors &amp; Clipart - Dreamstime">
            <a:extLst>
              <a:ext uri="{FF2B5EF4-FFF2-40B4-BE49-F238E27FC236}">
                <a16:creationId xmlns:a16="http://schemas.microsoft.com/office/drawing/2014/main" id="{764304D5-5934-EC4E-9ACE-E20CB95BC131}"/>
              </a:ext>
            </a:extLst>
          </p:cNvPr>
          <p:cNvPicPr>
            <a:picLocks noChangeAspect="1" noChangeArrowheads="1"/>
          </p:cNvPicPr>
          <p:nvPr/>
        </p:nvPicPr>
        <p:blipFill rotWithShape="1">
          <a:blip r:embed="rId3">
            <a:extLst>
              <a:ext uri="{BEBA8EAE-BF5A-486C-A8C5-ECC9F3942E4B}">
                <a14:imgProps xmlns:a14="http://schemas.microsoft.com/office/drawing/2010/main">
                  <a14:imgLayer r:embed="rId9">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9995909" y="2225961"/>
            <a:ext cx="1899585" cy="659647"/>
          </a:xfrm>
          <a:prstGeom prst="rect">
            <a:avLst/>
          </a:prstGeom>
          <a:noFill/>
          <a:extLst>
            <a:ext uri="{909E8E84-426E-40DD-AFC4-6F175D3DCCD1}">
              <a14:hiddenFill xmlns:a14="http://schemas.microsoft.com/office/drawing/2010/main">
                <a:solidFill>
                  <a:srgbClr val="FFFFFF"/>
                </a:solidFill>
              </a14:hiddenFill>
            </a:ext>
          </a:extLst>
        </p:spPr>
      </p:pic>
      <p:cxnSp>
        <p:nvCxnSpPr>
          <p:cNvPr id="39" name="Straight Arrow Connector 38">
            <a:extLst>
              <a:ext uri="{FF2B5EF4-FFF2-40B4-BE49-F238E27FC236}">
                <a16:creationId xmlns:a16="http://schemas.microsoft.com/office/drawing/2014/main" id="{F62AFA9E-87F5-904B-B5E6-39FA806C627F}"/>
              </a:ext>
            </a:extLst>
          </p:cNvPr>
          <p:cNvCxnSpPr>
            <a:cxnSpLocks/>
          </p:cNvCxnSpPr>
          <p:nvPr/>
        </p:nvCxnSpPr>
        <p:spPr>
          <a:xfrm flipH="1">
            <a:off x="7851804" y="4548899"/>
            <a:ext cx="2257139" cy="65322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1" name="Rectangle 40">
            <a:extLst>
              <a:ext uri="{FF2B5EF4-FFF2-40B4-BE49-F238E27FC236}">
                <a16:creationId xmlns:a16="http://schemas.microsoft.com/office/drawing/2014/main" id="{66F25662-796B-0241-8997-11146FAAAB19}"/>
              </a:ext>
            </a:extLst>
          </p:cNvPr>
          <p:cNvSpPr/>
          <p:nvPr/>
        </p:nvSpPr>
        <p:spPr>
          <a:xfrm>
            <a:off x="9855028" y="4019978"/>
            <a:ext cx="2033209" cy="830997"/>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800" b="1" i="0" u="none" strike="noStrike" kern="1200" cap="none" spc="0" normalizeH="0" baseline="0" noProof="0" dirty="0">
                <a:ln w="9525">
                  <a:solidFill>
                    <a:srgbClr val="FFFFFF"/>
                  </a:solidFill>
                  <a:prstDash val="solid"/>
                </a:ln>
                <a:solidFill>
                  <a:srgbClr val="FF40FF"/>
                </a:solidFill>
                <a:effectLst>
                  <a:outerShdw blurRad="12700" dist="38100" dir="2700000" algn="tl" rotWithShape="0">
                    <a:srgbClr val="E76029">
                      <a:lumMod val="60000"/>
                      <a:lumOff val="40000"/>
                    </a:srgbClr>
                  </a:outerShdw>
                </a:effectLst>
                <a:uLnTx/>
                <a:uFillTx/>
                <a:latin typeface="Garamond" panose="02020404030301010803"/>
                <a:ea typeface="+mn-ea"/>
                <a:cs typeface="+mn-cs"/>
              </a:rPr>
              <a:t>Pinc</a:t>
            </a:r>
          </a:p>
        </p:txBody>
      </p:sp>
      <p:pic>
        <p:nvPicPr>
          <p:cNvPr id="44" name="Picture 4" descr="Cartoon Key Stock Illustrations – 25,816 Cartoon Key Stock Illustrations,  Vectors &amp; Clipart - Dreamstime">
            <a:extLst>
              <a:ext uri="{FF2B5EF4-FFF2-40B4-BE49-F238E27FC236}">
                <a16:creationId xmlns:a16="http://schemas.microsoft.com/office/drawing/2014/main" id="{C356CBA8-093D-3B4A-9AD6-C2824A9181CA}"/>
              </a:ext>
            </a:extLst>
          </p:cNvPr>
          <p:cNvPicPr>
            <a:picLocks noChangeAspect="1" noChangeArrowheads="1"/>
          </p:cNvPicPr>
          <p:nvPr/>
        </p:nvPicPr>
        <p:blipFill rotWithShape="1">
          <a:blip r:embed="rId3">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t="31707" b="33567"/>
          <a:stretch/>
        </p:blipFill>
        <p:spPr bwMode="auto">
          <a:xfrm rot="19669628">
            <a:off x="9958875" y="4895992"/>
            <a:ext cx="1899585" cy="659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47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strips(downLeft)">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additive="base">
                                        <p:cTn id="28" dur="500" fill="hold"/>
                                        <p:tgtEl>
                                          <p:spTgt spid="15"/>
                                        </p:tgtEl>
                                        <p:attrNameLst>
                                          <p:attrName>ppt_x</p:attrName>
                                        </p:attrNameLst>
                                      </p:cBhvr>
                                      <p:tavLst>
                                        <p:tav tm="0">
                                          <p:val>
                                            <p:strVal val="#ppt_x"/>
                                          </p:val>
                                        </p:tav>
                                        <p:tav tm="100000">
                                          <p:val>
                                            <p:strVal val="#ppt_x"/>
                                          </p:val>
                                        </p:tav>
                                      </p:tavLst>
                                    </p:anim>
                                    <p:anim calcmode="lin" valueType="num">
                                      <p:cBhvr additive="base">
                                        <p:cTn id="2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blinds(horizontal)">
                                      <p:cBhvr>
                                        <p:cTn id="34" dur="500"/>
                                        <p:tgtEl>
                                          <p:spTgt spid="17"/>
                                        </p:tgtEl>
                                      </p:cBhvr>
                                    </p:animEffec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strips(downLeft)">
                                      <p:cBhvr>
                                        <p:cTn id="39" dur="500"/>
                                        <p:tgtEl>
                                          <p:spTgt spid="18"/>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9"/>
                                        </p:tgtEl>
                                        <p:attrNameLst>
                                          <p:attrName>style.visibility</p:attrName>
                                        </p:attrNameLst>
                                      </p:cBhvr>
                                      <p:to>
                                        <p:strVal val="visible"/>
                                      </p:to>
                                    </p:set>
                                    <p:anim calcmode="lin" valueType="num">
                                      <p:cBhvr additive="base">
                                        <p:cTn id="44" dur="500" fill="hold"/>
                                        <p:tgtEl>
                                          <p:spTgt spid="19"/>
                                        </p:tgtEl>
                                        <p:attrNameLst>
                                          <p:attrName>ppt_x</p:attrName>
                                        </p:attrNameLst>
                                      </p:cBhvr>
                                      <p:tavLst>
                                        <p:tav tm="0">
                                          <p:val>
                                            <p:strVal val="#ppt_x"/>
                                          </p:val>
                                        </p:tav>
                                        <p:tav tm="100000">
                                          <p:val>
                                            <p:strVal val="#ppt_x"/>
                                          </p:val>
                                        </p:tav>
                                      </p:tavLst>
                                    </p:anim>
                                    <p:anim calcmode="lin" valueType="num">
                                      <p:cBhvr additive="base">
                                        <p:cTn id="4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3" presetClass="entr" presetSubtype="10" fill="hold" grpId="0" nodeType="clickEffect">
                                  <p:stCondLst>
                                    <p:cond delay="0"/>
                                  </p:stCondLst>
                                  <p:childTnLst>
                                    <p:set>
                                      <p:cBhvr>
                                        <p:cTn id="49" dur="1" fill="hold">
                                          <p:stCondLst>
                                            <p:cond delay="0"/>
                                          </p:stCondLst>
                                        </p:cTn>
                                        <p:tgtEl>
                                          <p:spTgt spid="23"/>
                                        </p:tgtEl>
                                        <p:attrNameLst>
                                          <p:attrName>style.visibility</p:attrName>
                                        </p:attrNameLst>
                                      </p:cBhvr>
                                      <p:to>
                                        <p:strVal val="visible"/>
                                      </p:to>
                                    </p:set>
                                    <p:animEffect transition="in" filter="blinds(horizontal)">
                                      <p:cBhvr>
                                        <p:cTn id="50" dur="500"/>
                                        <p:tgtEl>
                                          <p:spTgt spid="23"/>
                                        </p:tgtEl>
                                      </p:cBhvr>
                                    </p:animEffect>
                                  </p:childTnLst>
                                </p:cTn>
                              </p:par>
                            </p:childTnLst>
                          </p:cTn>
                        </p:par>
                      </p:childTnLst>
                    </p:cTn>
                  </p:par>
                  <p:par>
                    <p:cTn id="51" fill="hold">
                      <p:stCondLst>
                        <p:cond delay="indefinite"/>
                      </p:stCondLst>
                      <p:childTnLst>
                        <p:par>
                          <p:cTn id="52" fill="hold">
                            <p:stCondLst>
                              <p:cond delay="0"/>
                            </p:stCondLst>
                            <p:childTnLst>
                              <p:par>
                                <p:cTn id="53" presetID="18" presetClass="entr" presetSubtype="12" fill="hold" nodeType="click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strips(downLeft)">
                                      <p:cBhvr>
                                        <p:cTn id="55" dur="500"/>
                                        <p:tgtEl>
                                          <p:spTgt spid="24"/>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25"/>
                                        </p:tgtEl>
                                        <p:attrNameLst>
                                          <p:attrName>style.visibility</p:attrName>
                                        </p:attrNameLst>
                                      </p:cBhvr>
                                      <p:to>
                                        <p:strVal val="visible"/>
                                      </p:to>
                                    </p:set>
                                    <p:anim calcmode="lin" valueType="num">
                                      <p:cBhvr additive="base">
                                        <p:cTn id="60" dur="500" fill="hold"/>
                                        <p:tgtEl>
                                          <p:spTgt spid="25"/>
                                        </p:tgtEl>
                                        <p:attrNameLst>
                                          <p:attrName>ppt_x</p:attrName>
                                        </p:attrNameLst>
                                      </p:cBhvr>
                                      <p:tavLst>
                                        <p:tav tm="0">
                                          <p:val>
                                            <p:strVal val="#ppt_x"/>
                                          </p:val>
                                        </p:tav>
                                        <p:tav tm="100000">
                                          <p:val>
                                            <p:strVal val="#ppt_x"/>
                                          </p:val>
                                        </p:tav>
                                      </p:tavLst>
                                    </p:anim>
                                    <p:anim calcmode="lin" valueType="num">
                                      <p:cBhvr additive="base">
                                        <p:cTn id="61"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3" presetClass="entr" presetSubtype="10" fill="hold" grpId="0" nodeType="click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blinds(horizontal)">
                                      <p:cBhvr>
                                        <p:cTn id="66" dur="500"/>
                                        <p:tgtEl>
                                          <p:spTgt spid="27"/>
                                        </p:tgtEl>
                                      </p:cBhvr>
                                    </p:animEffect>
                                  </p:childTnLst>
                                </p:cTn>
                              </p:par>
                            </p:childTnLst>
                          </p:cTn>
                        </p:par>
                      </p:childTnLst>
                    </p:cTn>
                  </p:par>
                  <p:par>
                    <p:cTn id="67" fill="hold">
                      <p:stCondLst>
                        <p:cond delay="indefinite"/>
                      </p:stCondLst>
                      <p:childTnLst>
                        <p:par>
                          <p:cTn id="68" fill="hold">
                            <p:stCondLst>
                              <p:cond delay="0"/>
                            </p:stCondLst>
                            <p:childTnLst>
                              <p:par>
                                <p:cTn id="69" presetID="18" presetClass="entr" presetSubtype="12" fill="hold" nodeType="click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strips(downLeft)">
                                      <p:cBhvr>
                                        <p:cTn id="71" dur="500"/>
                                        <p:tgtEl>
                                          <p:spTgt spid="28"/>
                                        </p:tgtEl>
                                      </p:cBhvr>
                                    </p:animEffect>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nodeType="clickEffect">
                                  <p:stCondLst>
                                    <p:cond delay="0"/>
                                  </p:stCondLst>
                                  <p:childTnLst>
                                    <p:set>
                                      <p:cBhvr>
                                        <p:cTn id="75" dur="1" fill="hold">
                                          <p:stCondLst>
                                            <p:cond delay="0"/>
                                          </p:stCondLst>
                                        </p:cTn>
                                        <p:tgtEl>
                                          <p:spTgt spid="30"/>
                                        </p:tgtEl>
                                        <p:attrNameLst>
                                          <p:attrName>style.visibility</p:attrName>
                                        </p:attrNameLst>
                                      </p:cBhvr>
                                      <p:to>
                                        <p:strVal val="visible"/>
                                      </p:to>
                                    </p:set>
                                    <p:anim calcmode="lin" valueType="num">
                                      <p:cBhvr additive="base">
                                        <p:cTn id="76" dur="500" fill="hold"/>
                                        <p:tgtEl>
                                          <p:spTgt spid="30"/>
                                        </p:tgtEl>
                                        <p:attrNameLst>
                                          <p:attrName>ppt_x</p:attrName>
                                        </p:attrNameLst>
                                      </p:cBhvr>
                                      <p:tavLst>
                                        <p:tav tm="0">
                                          <p:val>
                                            <p:strVal val="#ppt_x"/>
                                          </p:val>
                                        </p:tav>
                                        <p:tav tm="100000">
                                          <p:val>
                                            <p:strVal val="#ppt_x"/>
                                          </p:val>
                                        </p:tav>
                                      </p:tavLst>
                                    </p:anim>
                                    <p:anim calcmode="lin" valueType="num">
                                      <p:cBhvr additive="base">
                                        <p:cTn id="77"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3" presetClass="entr" presetSubtype="10" fill="hold" grpId="0" nodeType="clickEffect">
                                  <p:stCondLst>
                                    <p:cond delay="0"/>
                                  </p:stCondLst>
                                  <p:childTnLst>
                                    <p:set>
                                      <p:cBhvr>
                                        <p:cTn id="81" dur="1" fill="hold">
                                          <p:stCondLst>
                                            <p:cond delay="0"/>
                                          </p:stCondLst>
                                        </p:cTn>
                                        <p:tgtEl>
                                          <p:spTgt spid="32"/>
                                        </p:tgtEl>
                                        <p:attrNameLst>
                                          <p:attrName>style.visibility</p:attrName>
                                        </p:attrNameLst>
                                      </p:cBhvr>
                                      <p:to>
                                        <p:strVal val="visible"/>
                                      </p:to>
                                    </p:set>
                                    <p:animEffect transition="in" filter="blinds(horizontal)">
                                      <p:cBhvr>
                                        <p:cTn id="82" dur="500"/>
                                        <p:tgtEl>
                                          <p:spTgt spid="32"/>
                                        </p:tgtEl>
                                      </p:cBhvr>
                                    </p:animEffect>
                                  </p:childTnLst>
                                </p:cTn>
                              </p:par>
                            </p:childTnLst>
                          </p:cTn>
                        </p:par>
                      </p:childTnLst>
                    </p:cTn>
                  </p:par>
                  <p:par>
                    <p:cTn id="83" fill="hold">
                      <p:stCondLst>
                        <p:cond delay="indefinite"/>
                      </p:stCondLst>
                      <p:childTnLst>
                        <p:par>
                          <p:cTn id="84" fill="hold">
                            <p:stCondLst>
                              <p:cond delay="0"/>
                            </p:stCondLst>
                            <p:childTnLst>
                              <p:par>
                                <p:cTn id="85" presetID="18" presetClass="entr" presetSubtype="12" fill="hold" nodeType="clickEffect">
                                  <p:stCondLst>
                                    <p:cond delay="0"/>
                                  </p:stCondLst>
                                  <p:childTnLst>
                                    <p:set>
                                      <p:cBhvr>
                                        <p:cTn id="86" dur="1" fill="hold">
                                          <p:stCondLst>
                                            <p:cond delay="0"/>
                                          </p:stCondLst>
                                        </p:cTn>
                                        <p:tgtEl>
                                          <p:spTgt spid="33"/>
                                        </p:tgtEl>
                                        <p:attrNameLst>
                                          <p:attrName>style.visibility</p:attrName>
                                        </p:attrNameLst>
                                      </p:cBhvr>
                                      <p:to>
                                        <p:strVal val="visible"/>
                                      </p:to>
                                    </p:set>
                                    <p:animEffect transition="in" filter="strips(downLeft)">
                                      <p:cBhvr>
                                        <p:cTn id="87" dur="500"/>
                                        <p:tgtEl>
                                          <p:spTgt spid="33"/>
                                        </p:tgtEl>
                                      </p:cBhvr>
                                    </p:animEffect>
                                  </p:childTnLst>
                                </p:cTn>
                              </p:par>
                            </p:childTnLst>
                          </p:cTn>
                        </p:par>
                      </p:childTnLst>
                    </p:cTn>
                  </p:par>
                  <p:par>
                    <p:cTn id="88" fill="hold">
                      <p:stCondLst>
                        <p:cond delay="indefinite"/>
                      </p:stCondLst>
                      <p:childTnLst>
                        <p:par>
                          <p:cTn id="89" fill="hold">
                            <p:stCondLst>
                              <p:cond delay="0"/>
                            </p:stCondLst>
                            <p:childTnLst>
                              <p:par>
                                <p:cTn id="90" presetID="2" presetClass="entr" presetSubtype="4" fill="hold" nodeType="clickEffect">
                                  <p:stCondLst>
                                    <p:cond delay="0"/>
                                  </p:stCondLst>
                                  <p:childTnLst>
                                    <p:set>
                                      <p:cBhvr>
                                        <p:cTn id="91" dur="1" fill="hold">
                                          <p:stCondLst>
                                            <p:cond delay="0"/>
                                          </p:stCondLst>
                                        </p:cTn>
                                        <p:tgtEl>
                                          <p:spTgt spid="34"/>
                                        </p:tgtEl>
                                        <p:attrNameLst>
                                          <p:attrName>style.visibility</p:attrName>
                                        </p:attrNameLst>
                                      </p:cBhvr>
                                      <p:to>
                                        <p:strVal val="visible"/>
                                      </p:to>
                                    </p:set>
                                    <p:anim calcmode="lin" valueType="num">
                                      <p:cBhvr additive="base">
                                        <p:cTn id="92" dur="500" fill="hold"/>
                                        <p:tgtEl>
                                          <p:spTgt spid="34"/>
                                        </p:tgtEl>
                                        <p:attrNameLst>
                                          <p:attrName>ppt_x</p:attrName>
                                        </p:attrNameLst>
                                      </p:cBhvr>
                                      <p:tavLst>
                                        <p:tav tm="0">
                                          <p:val>
                                            <p:strVal val="#ppt_x"/>
                                          </p:val>
                                        </p:tav>
                                        <p:tav tm="100000">
                                          <p:val>
                                            <p:strVal val="#ppt_x"/>
                                          </p:val>
                                        </p:tav>
                                      </p:tavLst>
                                    </p:anim>
                                    <p:anim calcmode="lin" valueType="num">
                                      <p:cBhvr additive="base">
                                        <p:cTn id="93"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3" presetClass="entr" presetSubtype="10" fill="hold" grpId="0" nodeType="clickEffect">
                                  <p:stCondLst>
                                    <p:cond delay="0"/>
                                  </p:stCondLst>
                                  <p:childTnLst>
                                    <p:set>
                                      <p:cBhvr>
                                        <p:cTn id="97" dur="1" fill="hold">
                                          <p:stCondLst>
                                            <p:cond delay="0"/>
                                          </p:stCondLst>
                                        </p:cTn>
                                        <p:tgtEl>
                                          <p:spTgt spid="37"/>
                                        </p:tgtEl>
                                        <p:attrNameLst>
                                          <p:attrName>style.visibility</p:attrName>
                                        </p:attrNameLst>
                                      </p:cBhvr>
                                      <p:to>
                                        <p:strVal val="visible"/>
                                      </p:to>
                                    </p:set>
                                    <p:animEffect transition="in" filter="blinds(horizontal)">
                                      <p:cBhvr>
                                        <p:cTn id="98" dur="500"/>
                                        <p:tgtEl>
                                          <p:spTgt spid="37"/>
                                        </p:tgtEl>
                                      </p:cBhvr>
                                    </p:animEffect>
                                  </p:childTnLst>
                                </p:cTn>
                              </p:par>
                            </p:childTnLst>
                          </p:cTn>
                        </p:par>
                      </p:childTnLst>
                    </p:cTn>
                  </p:par>
                  <p:par>
                    <p:cTn id="99" fill="hold">
                      <p:stCondLst>
                        <p:cond delay="indefinite"/>
                      </p:stCondLst>
                      <p:childTnLst>
                        <p:par>
                          <p:cTn id="100" fill="hold">
                            <p:stCondLst>
                              <p:cond delay="0"/>
                            </p:stCondLst>
                            <p:childTnLst>
                              <p:par>
                                <p:cTn id="101" presetID="18" presetClass="entr" presetSubtype="12" fill="hold" nodeType="clickEffect">
                                  <p:stCondLst>
                                    <p:cond delay="0"/>
                                  </p:stCondLst>
                                  <p:childTnLst>
                                    <p:set>
                                      <p:cBhvr>
                                        <p:cTn id="102" dur="1" fill="hold">
                                          <p:stCondLst>
                                            <p:cond delay="0"/>
                                          </p:stCondLst>
                                        </p:cTn>
                                        <p:tgtEl>
                                          <p:spTgt spid="38"/>
                                        </p:tgtEl>
                                        <p:attrNameLst>
                                          <p:attrName>style.visibility</p:attrName>
                                        </p:attrNameLst>
                                      </p:cBhvr>
                                      <p:to>
                                        <p:strVal val="visible"/>
                                      </p:to>
                                    </p:set>
                                    <p:animEffect transition="in" filter="strips(downLeft)">
                                      <p:cBhvr>
                                        <p:cTn id="103" dur="500"/>
                                        <p:tgtEl>
                                          <p:spTgt spid="38"/>
                                        </p:tgtEl>
                                      </p:cBhvr>
                                    </p:animEffect>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nodeType="clickEffect">
                                  <p:stCondLst>
                                    <p:cond delay="0"/>
                                  </p:stCondLst>
                                  <p:childTnLst>
                                    <p:set>
                                      <p:cBhvr>
                                        <p:cTn id="107" dur="1" fill="hold">
                                          <p:stCondLst>
                                            <p:cond delay="0"/>
                                          </p:stCondLst>
                                        </p:cTn>
                                        <p:tgtEl>
                                          <p:spTgt spid="39"/>
                                        </p:tgtEl>
                                        <p:attrNameLst>
                                          <p:attrName>style.visibility</p:attrName>
                                        </p:attrNameLst>
                                      </p:cBhvr>
                                      <p:to>
                                        <p:strVal val="visible"/>
                                      </p:to>
                                    </p:set>
                                    <p:anim calcmode="lin" valueType="num">
                                      <p:cBhvr additive="base">
                                        <p:cTn id="108" dur="500" fill="hold"/>
                                        <p:tgtEl>
                                          <p:spTgt spid="39"/>
                                        </p:tgtEl>
                                        <p:attrNameLst>
                                          <p:attrName>ppt_x</p:attrName>
                                        </p:attrNameLst>
                                      </p:cBhvr>
                                      <p:tavLst>
                                        <p:tav tm="0">
                                          <p:val>
                                            <p:strVal val="#ppt_x"/>
                                          </p:val>
                                        </p:tav>
                                        <p:tav tm="100000">
                                          <p:val>
                                            <p:strVal val="#ppt_x"/>
                                          </p:val>
                                        </p:tav>
                                      </p:tavLst>
                                    </p:anim>
                                    <p:anim calcmode="lin" valueType="num">
                                      <p:cBhvr additive="base">
                                        <p:cTn id="109"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3" presetClass="entr" presetSubtype="10" fill="hold" grpId="0" nodeType="clickEffect">
                                  <p:stCondLst>
                                    <p:cond delay="0"/>
                                  </p:stCondLst>
                                  <p:childTnLst>
                                    <p:set>
                                      <p:cBhvr>
                                        <p:cTn id="113" dur="1" fill="hold">
                                          <p:stCondLst>
                                            <p:cond delay="0"/>
                                          </p:stCondLst>
                                        </p:cTn>
                                        <p:tgtEl>
                                          <p:spTgt spid="41"/>
                                        </p:tgtEl>
                                        <p:attrNameLst>
                                          <p:attrName>style.visibility</p:attrName>
                                        </p:attrNameLst>
                                      </p:cBhvr>
                                      <p:to>
                                        <p:strVal val="visible"/>
                                      </p:to>
                                    </p:set>
                                    <p:animEffect transition="in" filter="blinds(horizontal)">
                                      <p:cBhvr>
                                        <p:cTn id="114" dur="500"/>
                                        <p:tgtEl>
                                          <p:spTgt spid="41"/>
                                        </p:tgtEl>
                                      </p:cBhvr>
                                    </p:animEffect>
                                  </p:childTnLst>
                                </p:cTn>
                              </p:par>
                            </p:childTnLst>
                          </p:cTn>
                        </p:par>
                      </p:childTnLst>
                    </p:cTn>
                  </p:par>
                  <p:par>
                    <p:cTn id="115" fill="hold">
                      <p:stCondLst>
                        <p:cond delay="indefinite"/>
                      </p:stCondLst>
                      <p:childTnLst>
                        <p:par>
                          <p:cTn id="116" fill="hold">
                            <p:stCondLst>
                              <p:cond delay="0"/>
                            </p:stCondLst>
                            <p:childTnLst>
                              <p:par>
                                <p:cTn id="117" presetID="18" presetClass="entr" presetSubtype="12" fill="hold" nodeType="clickEffect">
                                  <p:stCondLst>
                                    <p:cond delay="0"/>
                                  </p:stCondLst>
                                  <p:childTnLst>
                                    <p:set>
                                      <p:cBhvr>
                                        <p:cTn id="118" dur="1" fill="hold">
                                          <p:stCondLst>
                                            <p:cond delay="0"/>
                                          </p:stCondLst>
                                        </p:cTn>
                                        <p:tgtEl>
                                          <p:spTgt spid="44"/>
                                        </p:tgtEl>
                                        <p:attrNameLst>
                                          <p:attrName>style.visibility</p:attrName>
                                        </p:attrNameLst>
                                      </p:cBhvr>
                                      <p:to>
                                        <p:strVal val="visible"/>
                                      </p:to>
                                    </p:set>
                                    <p:animEffect transition="in" filter="strips(downLeft)">
                                      <p:cBhvr>
                                        <p:cTn id="119"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7" grpId="0"/>
      <p:bldP spid="23" grpId="0"/>
      <p:bldP spid="27" grpId="0"/>
      <p:bldP spid="32" grpId="0"/>
      <p:bldP spid="37" grpId="0"/>
      <p:bldP spid="41"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useBgFill="1">
        <p:nvSpPr>
          <p:cNvPr id="75" name="Rectangle 74">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9" name="Rectangle 78">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1" name="Group 8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2" name="Straight Connector 81">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6" name="Rectangle 85">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p:nvSpPr>
          <p:cNvPr id="88" name="Rectangle 87">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0" name="Rectangle 89">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20404030301010803"/>
              <a:ea typeface="+mn-ea"/>
              <a:cs typeface="+mn-cs"/>
            </a:endParaRPr>
          </a:p>
        </p:txBody>
      </p:sp>
      <p:sp>
        <p:nvSpPr>
          <p:cNvPr id="92" name="Rectangle 91">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94" name="Rectangle 93">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95194C6C-8540-2941-ADE8-BD4373CBE1F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cap="all" spc="-100">
                <a:solidFill>
                  <a:schemeClr val="bg1"/>
                </a:solidFill>
              </a:rPr>
              <a:t>Da iawn pawb</a:t>
            </a:r>
          </a:p>
        </p:txBody>
      </p:sp>
      <p:sp>
        <p:nvSpPr>
          <p:cNvPr id="96" name="Rectangle 95">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8" name="Straight Connector 97">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3076" name="Picture 4">
            <a:extLst>
              <a:ext uri="{FF2B5EF4-FFF2-40B4-BE49-F238E27FC236}">
                <a16:creationId xmlns:a16="http://schemas.microsoft.com/office/drawing/2014/main" id="{ADF5D9B8-E401-8842-8718-4F8EC1EC38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38618" y="-193014"/>
            <a:ext cx="6640942" cy="6640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9969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 calcmode="lin" valueType="num">
                                      <p:cBhvr>
                                        <p:cTn id="7" dur="1000" fill="hold"/>
                                        <p:tgtEl>
                                          <p:spTgt spid="3076"/>
                                        </p:tgtEl>
                                        <p:attrNameLst>
                                          <p:attrName>ppt_w</p:attrName>
                                        </p:attrNameLst>
                                      </p:cBhvr>
                                      <p:tavLst>
                                        <p:tav tm="0">
                                          <p:val>
                                            <p:fltVal val="0"/>
                                          </p:val>
                                        </p:tav>
                                        <p:tav tm="100000">
                                          <p:val>
                                            <p:strVal val="#ppt_w"/>
                                          </p:val>
                                        </p:tav>
                                      </p:tavLst>
                                    </p:anim>
                                    <p:anim calcmode="lin" valueType="num">
                                      <p:cBhvr>
                                        <p:cTn id="8" dur="1000" fill="hold"/>
                                        <p:tgtEl>
                                          <p:spTgt spid="3076"/>
                                        </p:tgtEl>
                                        <p:attrNameLst>
                                          <p:attrName>ppt_h</p:attrName>
                                        </p:attrNameLst>
                                      </p:cBhvr>
                                      <p:tavLst>
                                        <p:tav tm="0">
                                          <p:val>
                                            <p:fltVal val="0"/>
                                          </p:val>
                                        </p:tav>
                                        <p:tav tm="100000">
                                          <p:val>
                                            <p:strVal val="#ppt_h"/>
                                          </p:val>
                                        </p:tav>
                                      </p:tavLst>
                                    </p:anim>
                                    <p:anim calcmode="lin" valueType="num">
                                      <p:cBhvr>
                                        <p:cTn id="9" dur="1000" fill="hold"/>
                                        <p:tgtEl>
                                          <p:spTgt spid="3076"/>
                                        </p:tgtEl>
                                        <p:attrNameLst>
                                          <p:attrName>style.rotation</p:attrName>
                                        </p:attrNameLst>
                                      </p:cBhvr>
                                      <p:tavLst>
                                        <p:tav tm="0">
                                          <p:val>
                                            <p:fltVal val="90"/>
                                          </p:val>
                                        </p:tav>
                                        <p:tav tm="100000">
                                          <p:val>
                                            <p:fltVal val="0"/>
                                          </p:val>
                                        </p:tav>
                                      </p:tavLst>
                                    </p:anim>
                                    <p:animEffect transition="in" filter="fade">
                                      <p:cBhvr>
                                        <p:cTn id="10" dur="10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02B8F-DD6D-5A4A-8281-FD5217E1792E}"/>
              </a:ext>
            </a:extLst>
          </p:cNvPr>
          <p:cNvSpPr>
            <a:spLocks noGrp="1"/>
          </p:cNvSpPr>
          <p:nvPr>
            <p:ph type="title"/>
          </p:nvPr>
        </p:nvSpPr>
        <p:spPr>
          <a:xfrm>
            <a:off x="617517" y="215082"/>
            <a:ext cx="10058400" cy="1371600"/>
          </a:xfrm>
        </p:spPr>
        <p:txBody>
          <a:bodyPr/>
          <a:lstStyle/>
          <a:p>
            <a:r>
              <a:rPr lang="en-US" dirty="0"/>
              <a:t>Reference list</a:t>
            </a:r>
          </a:p>
        </p:txBody>
      </p:sp>
      <p:sp>
        <p:nvSpPr>
          <p:cNvPr id="3" name="Content Placeholder 2">
            <a:extLst>
              <a:ext uri="{FF2B5EF4-FFF2-40B4-BE49-F238E27FC236}">
                <a16:creationId xmlns:a16="http://schemas.microsoft.com/office/drawing/2014/main" id="{079424F0-14A8-EA4F-B3D2-FBCD4F96C19B}"/>
              </a:ext>
            </a:extLst>
          </p:cNvPr>
          <p:cNvSpPr>
            <a:spLocks noGrp="1"/>
          </p:cNvSpPr>
          <p:nvPr>
            <p:ph idx="1"/>
          </p:nvPr>
        </p:nvSpPr>
        <p:spPr>
          <a:xfrm>
            <a:off x="498764" y="1472541"/>
            <a:ext cx="11269683" cy="4857008"/>
          </a:xfrm>
        </p:spPr>
        <p:txBody>
          <a:bodyPr>
            <a:normAutofit fontScale="62500" lnSpcReduction="20000"/>
          </a:bodyPr>
          <a:lstStyle/>
          <a:p>
            <a:pPr>
              <a:lnSpc>
                <a:spcPct val="120000"/>
              </a:lnSpc>
            </a:pPr>
            <a:r>
              <a:rPr lang="cy-GB" sz="2200" dirty="0"/>
              <a:t>Amazon (2021) </a:t>
            </a:r>
            <a:r>
              <a:rPr lang="cy-GB" sz="2200" i="1" dirty="0"/>
              <a:t>Silk rose.</a:t>
            </a:r>
            <a:r>
              <a:rPr lang="cy-GB" sz="2200" dirty="0"/>
              <a:t> Available at: </a:t>
            </a:r>
            <a:r>
              <a:rPr lang="cy-GB" sz="2200" u="sng" dirty="0">
                <a:hlinkClick r:id="rId2"/>
              </a:rPr>
              <a:t>https://www.amazon.co.uk/LCCL-Silk-Artificial-Flowers-Natural/dp/B00YY0B2DG</a:t>
            </a:r>
            <a:r>
              <a:rPr lang="cy-GB" sz="2200" dirty="0"/>
              <a:t> (Accessed: 15th May 2021).</a:t>
            </a:r>
            <a:endParaRPr lang="en-GB" sz="2200" dirty="0"/>
          </a:p>
          <a:p>
            <a:pPr>
              <a:lnSpc>
                <a:spcPct val="120000"/>
              </a:lnSpc>
            </a:pPr>
            <a:r>
              <a:rPr lang="cy-GB" sz="2200" dirty="0"/>
              <a:t>ClipArt Best (2013) </a:t>
            </a:r>
            <a:r>
              <a:rPr lang="cy-GB" sz="2200" i="1" dirty="0"/>
              <a:t>Cartoon smiley faces. </a:t>
            </a:r>
            <a:r>
              <a:rPr lang="cy-GB" sz="2200" dirty="0"/>
              <a:t>Available at </a:t>
            </a:r>
            <a:r>
              <a:rPr lang="cy-GB" sz="2200" u="sng" dirty="0">
                <a:hlinkClick r:id="rId3"/>
              </a:rPr>
              <a:t>http://www.clipartbest.com/cartoon-smiley-faces</a:t>
            </a:r>
            <a:r>
              <a:rPr lang="cy-GB" sz="2200" dirty="0"/>
              <a:t> (Accessed: 15th May 2021). </a:t>
            </a:r>
            <a:endParaRPr lang="en-GB" sz="2200" dirty="0"/>
          </a:p>
          <a:p>
            <a:pPr>
              <a:lnSpc>
                <a:spcPct val="120000"/>
              </a:lnSpc>
            </a:pPr>
            <a:r>
              <a:rPr lang="cy-GB" sz="2200" dirty="0"/>
              <a:t>Clipart Library (2019) </a:t>
            </a:r>
            <a:r>
              <a:rPr lang="cy-GB" sz="2200" i="1" dirty="0"/>
              <a:t>Cartoon rainbows. </a:t>
            </a:r>
            <a:r>
              <a:rPr lang="cy-GB" sz="2200" dirty="0"/>
              <a:t>Available at: </a:t>
            </a:r>
            <a:r>
              <a:rPr lang="cy-GB" sz="2200" u="sng" dirty="0">
                <a:hlinkClick r:id="rId4"/>
              </a:rPr>
              <a:t>http://clipart-library.com/clipart/8cAErr5Ki.htm</a:t>
            </a:r>
            <a:r>
              <a:rPr lang="cy-GB" sz="2200" dirty="0"/>
              <a:t> (Accessed: 15th May 2021).</a:t>
            </a:r>
            <a:endParaRPr lang="en-GB" sz="2200" dirty="0"/>
          </a:p>
          <a:p>
            <a:pPr>
              <a:lnSpc>
                <a:spcPct val="120000"/>
              </a:lnSpc>
            </a:pPr>
            <a:r>
              <a:rPr lang="cy-GB" sz="2200" dirty="0"/>
              <a:t>Cymraeg (2018) </a:t>
            </a:r>
            <a:r>
              <a:rPr lang="cy-GB" sz="2200" i="1" dirty="0"/>
              <a:t>Lliwiau’r Enfys. </a:t>
            </a:r>
            <a:r>
              <a:rPr lang="cy-GB" sz="2200" dirty="0"/>
              <a:t>Available at: </a:t>
            </a:r>
            <a:r>
              <a:rPr lang="cy-GB" sz="2200" u="sng" dirty="0">
                <a:hlinkClick r:id="rId5"/>
              </a:rPr>
              <a:t>https://www.youtube.com/watch?v=A-fs5JB_b7E</a:t>
            </a:r>
            <a:r>
              <a:rPr lang="cy-GB" sz="2200" dirty="0"/>
              <a:t> (Accessed: 15th May 2021). </a:t>
            </a:r>
            <a:endParaRPr lang="en-GB" sz="2200" dirty="0"/>
          </a:p>
          <a:p>
            <a:pPr>
              <a:lnSpc>
                <a:spcPct val="120000"/>
              </a:lnSpc>
            </a:pPr>
            <a:r>
              <a:rPr lang="cy-GB" sz="2200" dirty="0"/>
              <a:t>Dreamstine (2021) </a:t>
            </a:r>
            <a:r>
              <a:rPr lang="cy-GB" sz="2200" i="1" dirty="0"/>
              <a:t>Cartoon Key Illustrations &amp; Vectors. </a:t>
            </a:r>
            <a:r>
              <a:rPr lang="cy-GB" sz="2200" dirty="0"/>
              <a:t>Available at: </a:t>
            </a:r>
            <a:r>
              <a:rPr lang="cy-GB" sz="2200" u="sng" dirty="0">
                <a:hlinkClick r:id="rId6"/>
              </a:rPr>
              <a:t>https://www.dreamstime.com/illustration/cartoon-key.html</a:t>
            </a:r>
            <a:r>
              <a:rPr lang="cy-GB" sz="2200" dirty="0"/>
              <a:t> (Accessed: 15th May 2021). </a:t>
            </a:r>
            <a:endParaRPr lang="en-GB" sz="2200" dirty="0"/>
          </a:p>
          <a:p>
            <a:pPr>
              <a:lnSpc>
                <a:spcPct val="120000"/>
              </a:lnSpc>
            </a:pPr>
            <a:r>
              <a:rPr lang="cy-GB" sz="2200" dirty="0"/>
              <a:t>Evergreen garden care (2021) </a:t>
            </a:r>
            <a:r>
              <a:rPr lang="cy-GB" sz="2200" i="1" dirty="0"/>
              <a:t>A complete guide to lawn and grass feeding.</a:t>
            </a:r>
            <a:r>
              <a:rPr lang="cy-GB" sz="2200" dirty="0"/>
              <a:t> Available at: </a:t>
            </a:r>
            <a:r>
              <a:rPr lang="cy-GB" sz="2200" u="sng" dirty="0">
                <a:hlinkClick r:id="rId7"/>
              </a:rPr>
              <a:t>https://www.lovethegarden.com/uk-en/article/complete-guide-lawn-and-grass-feeding</a:t>
            </a:r>
            <a:r>
              <a:rPr lang="cy-GB" sz="2200" dirty="0"/>
              <a:t> (Accessed: 15th May 2021). </a:t>
            </a:r>
            <a:endParaRPr lang="en-GB" sz="2200" dirty="0"/>
          </a:p>
          <a:p>
            <a:pPr>
              <a:lnSpc>
                <a:spcPct val="120000"/>
              </a:lnSpc>
            </a:pPr>
            <a:r>
              <a:rPr lang="cy-GB" sz="2200" dirty="0"/>
              <a:t>Imgus (2021) </a:t>
            </a:r>
            <a:r>
              <a:rPr lang="cy-GB" sz="2200" i="1" dirty="0"/>
              <a:t>treasure chest gif. </a:t>
            </a:r>
            <a:r>
              <a:rPr lang="cy-GB" sz="2200" dirty="0"/>
              <a:t>Available at: </a:t>
            </a:r>
            <a:r>
              <a:rPr lang="cy-GB" sz="2200" u="sng" dirty="0">
                <a:hlinkClick r:id="rId8"/>
              </a:rPr>
              <a:t>https://imgur.com/t/treasure_chest/ldUxcEN</a:t>
            </a:r>
            <a:r>
              <a:rPr lang="cy-GB" sz="2200" dirty="0"/>
              <a:t> (Accessed: 15th May 2021). </a:t>
            </a:r>
          </a:p>
          <a:p>
            <a:pPr>
              <a:lnSpc>
                <a:spcPct val="120000"/>
              </a:lnSpc>
            </a:pPr>
            <a:r>
              <a:rPr lang="cy-GB" sz="2200" dirty="0"/>
              <a:t>Live Science (2018) </a:t>
            </a:r>
            <a:r>
              <a:rPr lang="cy-GB" sz="2200" i="1" dirty="0"/>
              <a:t>Bananas: Health benefits, risks &amp; Nutrition facts</a:t>
            </a:r>
            <a:r>
              <a:rPr lang="cy-GB" sz="2200" dirty="0"/>
              <a:t>. Available at: </a:t>
            </a:r>
            <a:r>
              <a:rPr lang="cy-GB" sz="2200" u="sng" dirty="0">
                <a:hlinkClick r:id="rId9"/>
              </a:rPr>
              <a:t>https://www.livescience.com/45005-banana-nutrition-facts.html</a:t>
            </a:r>
            <a:r>
              <a:rPr lang="cy-GB" sz="2200" dirty="0"/>
              <a:t> (Accessed: 15th May 2021). </a:t>
            </a:r>
          </a:p>
          <a:p>
            <a:pPr>
              <a:lnSpc>
                <a:spcPct val="120000"/>
              </a:lnSpc>
            </a:pPr>
            <a:r>
              <a:rPr lang="cy-GB" sz="2200" dirty="0"/>
              <a:t>Produce made simple (2021) </a:t>
            </a:r>
            <a:r>
              <a:rPr lang="cy-GB" sz="2200" i="1" dirty="0"/>
              <a:t>Everything you need to know about oranges. </a:t>
            </a:r>
            <a:r>
              <a:rPr lang="cy-GB" sz="2200" dirty="0"/>
              <a:t>Available at: </a:t>
            </a:r>
            <a:r>
              <a:rPr lang="cy-GB" sz="2200" u="sng" dirty="0">
                <a:hlinkClick r:id="rId10"/>
              </a:rPr>
              <a:t>https://producemadesimple.ca/orange/</a:t>
            </a:r>
            <a:r>
              <a:rPr lang="cy-GB" sz="2200" dirty="0"/>
              <a:t> (Accessed: 15th May 2021). </a:t>
            </a:r>
          </a:p>
          <a:p>
            <a:pPr>
              <a:lnSpc>
                <a:spcPct val="120000"/>
              </a:lnSpc>
            </a:pPr>
            <a:r>
              <a:rPr lang="cy-GB" sz="2200" dirty="0"/>
              <a:t>Science News for Students (2013) </a:t>
            </a:r>
            <a:r>
              <a:rPr lang="cy-GB" sz="2200" i="1" dirty="0"/>
              <a:t>World’s biggest volcano is hidding under the Sea. </a:t>
            </a:r>
            <a:r>
              <a:rPr lang="cy-GB" sz="2200" dirty="0"/>
              <a:t>Available at: </a:t>
            </a:r>
            <a:r>
              <a:rPr lang="cy-GB" sz="2200" u="sng" dirty="0">
                <a:hlinkClick r:id="rId11"/>
              </a:rPr>
              <a:t>https://www.sciencenewsforstudents.org/article/worlds-biggest-volcano-hiding-under-sea</a:t>
            </a:r>
            <a:r>
              <a:rPr lang="cy-GB" sz="2200" dirty="0"/>
              <a:t> (Accessed: 15th May 2021). </a:t>
            </a:r>
          </a:p>
          <a:p>
            <a:pPr>
              <a:lnSpc>
                <a:spcPct val="120000"/>
              </a:lnSpc>
            </a:pPr>
            <a:r>
              <a:rPr lang="cy-GB" sz="2200" dirty="0"/>
              <a:t>Shutterstock (2021) </a:t>
            </a:r>
            <a:r>
              <a:rPr lang="cy-GB" sz="2200" i="1" dirty="0"/>
              <a:t>Cartoon pig images</a:t>
            </a:r>
            <a:r>
              <a:rPr lang="cy-GB" sz="2200" dirty="0"/>
              <a:t>. Available at: </a:t>
            </a:r>
            <a:r>
              <a:rPr lang="cy-GB" sz="2200" u="sng" dirty="0">
                <a:hlinkClick r:id="rId12"/>
              </a:rPr>
              <a:t>https://www.shutterstock.com/search/cartoon+pig</a:t>
            </a:r>
            <a:r>
              <a:rPr lang="cy-GB" sz="2200" dirty="0"/>
              <a:t> (Accessed: 16th May 2021). </a:t>
            </a:r>
          </a:p>
          <a:p>
            <a:pPr>
              <a:lnSpc>
                <a:spcPct val="120000"/>
              </a:lnSpc>
            </a:pPr>
            <a:r>
              <a:rPr lang="cy-GB" sz="2200" dirty="0"/>
              <a:t>Thingb (2021) </a:t>
            </a:r>
            <a:r>
              <a:rPr lang="cy-GB" sz="2200" i="1" dirty="0"/>
              <a:t>Things that are naturally purple</a:t>
            </a:r>
            <a:r>
              <a:rPr lang="cy-GB" sz="2200" dirty="0"/>
              <a:t>. Available at: </a:t>
            </a:r>
            <a:r>
              <a:rPr lang="cy-GB" sz="2200" u="sng" dirty="0">
                <a:hlinkClick r:id="rId13"/>
              </a:rPr>
              <a:t>https://thingdb.io/things-that-are-naturally-purple/</a:t>
            </a:r>
            <a:r>
              <a:rPr lang="cy-GB" sz="2200" dirty="0"/>
              <a:t> (Acceseed: 15th May 2021). </a:t>
            </a:r>
            <a:endParaRPr lang="en-GB" sz="2200" dirty="0"/>
          </a:p>
          <a:p>
            <a:pPr marL="0" indent="0">
              <a:buNone/>
            </a:pPr>
            <a:endParaRPr lang="en-US" dirty="0"/>
          </a:p>
        </p:txBody>
      </p:sp>
    </p:spTree>
    <p:extLst>
      <p:ext uri="{BB962C8B-B14F-4D97-AF65-F5344CB8AC3E}">
        <p14:creationId xmlns:p14="http://schemas.microsoft.com/office/powerpoint/2010/main" val="366427247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HeadlinesVTI">
  <a:themeElements>
    <a:clrScheme name="AnalogousFromDarkSeedLeftStep">
      <a:dk1>
        <a:srgbClr val="000000"/>
      </a:dk1>
      <a:lt1>
        <a:srgbClr val="FFFFFF"/>
      </a:lt1>
      <a:dk2>
        <a:srgbClr val="31241B"/>
      </a:dk2>
      <a:lt2>
        <a:srgbClr val="F0F3F2"/>
      </a:lt2>
      <a:accent1>
        <a:srgbClr val="C34D6A"/>
      </a:accent1>
      <a:accent2>
        <a:srgbClr val="B13B8A"/>
      </a:accent2>
      <a:accent3>
        <a:srgbClr val="B94DC3"/>
      </a:accent3>
      <a:accent4>
        <a:srgbClr val="763BB1"/>
      </a:accent4>
      <a:accent5>
        <a:srgbClr val="564DC3"/>
      </a:accent5>
      <a:accent6>
        <a:srgbClr val="3B62B1"/>
      </a:accent6>
      <a:hlink>
        <a:srgbClr val="785DC9"/>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JuxtaposeVTI">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3.xml><?xml version="1.0" encoding="utf-8"?>
<a:theme xmlns:a="http://schemas.openxmlformats.org/drawingml/2006/main" name="SavonVTI">
  <a:themeElements>
    <a:clrScheme name="AnalogousFromRegularSeedLeftStep">
      <a:dk1>
        <a:srgbClr val="000000"/>
      </a:dk1>
      <a:lt1>
        <a:srgbClr val="FFFFFF"/>
      </a:lt1>
      <a:dk2>
        <a:srgbClr val="392820"/>
      </a:dk2>
      <a:lt2>
        <a:srgbClr val="E8E2E8"/>
      </a:lt2>
      <a:accent1>
        <a:srgbClr val="27B821"/>
      </a:accent1>
      <a:accent2>
        <a:srgbClr val="5DB414"/>
      </a:accent2>
      <a:accent3>
        <a:srgbClr val="98A91E"/>
      </a:accent3>
      <a:accent4>
        <a:srgbClr val="CF9917"/>
      </a:accent4>
      <a:accent5>
        <a:srgbClr val="E76029"/>
      </a:accent5>
      <a:accent6>
        <a:srgbClr val="D5172F"/>
      </a:accent6>
      <a:hlink>
        <a:srgbClr val="B93FBF"/>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2028</Words>
  <Application>Microsoft Macintosh PowerPoint</Application>
  <PresentationFormat>Widescreen</PresentationFormat>
  <Paragraphs>129</Paragraphs>
  <Slides>28</Slides>
  <Notes>2</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28</vt:i4>
      </vt:variant>
    </vt:vector>
  </HeadingPairs>
  <TitlesOfParts>
    <vt:vector size="40" baseType="lpstr">
      <vt:lpstr>Arial</vt:lpstr>
      <vt:lpstr>Avenir Next LT Pro</vt:lpstr>
      <vt:lpstr>Calibri</vt:lpstr>
      <vt:lpstr>Franklin Gothic Demi Cond</vt:lpstr>
      <vt:lpstr>Franklin Gothic Medium</vt:lpstr>
      <vt:lpstr>Garamond</vt:lpstr>
      <vt:lpstr>Sitka Banner</vt:lpstr>
      <vt:lpstr>Trebuchet MS</vt:lpstr>
      <vt:lpstr>Wingdings</vt:lpstr>
      <vt:lpstr>HeadlinesVTI</vt:lpstr>
      <vt:lpstr>JuxtaposeVTI</vt:lpstr>
      <vt:lpstr>SavonVTI</vt:lpstr>
      <vt:lpstr>Academic presentation</vt:lpstr>
      <vt:lpstr>Defining Bilingualism </vt:lpstr>
      <vt:lpstr>The advantages of bilingualism </vt:lpstr>
      <vt:lpstr>The disadvantages of bilingualism </vt:lpstr>
      <vt:lpstr>Welsh language statistics</vt:lpstr>
      <vt:lpstr>A million welsh speakers by 2050 </vt:lpstr>
      <vt:lpstr>The history of the Welsh language – Treachery of the Blue Books </vt:lpstr>
      <vt:lpstr>The history of the Welsh language –The Welsh Not</vt:lpstr>
      <vt:lpstr>Conclusion</vt:lpstr>
      <vt:lpstr>Thank you for listening</vt:lpstr>
      <vt:lpstr>Reference list</vt:lpstr>
      <vt:lpstr>Theory and Pedagogy presentation</vt:lpstr>
      <vt:lpstr>Primary school categorisation</vt:lpstr>
      <vt:lpstr>Cummins' theory on second language acquisition </vt:lpstr>
      <vt:lpstr>Cummins's framework on teaching a second language  </vt:lpstr>
      <vt:lpstr>best practice relating to teaching welsh in schools</vt:lpstr>
      <vt:lpstr>Baker’s theory on bilingualism</vt:lpstr>
      <vt:lpstr>Baker’s second language framework</vt:lpstr>
      <vt:lpstr>Conclusion</vt:lpstr>
      <vt:lpstr>Thank you for listening</vt:lpstr>
      <vt:lpstr>Reference list</vt:lpstr>
      <vt:lpstr>Micro lesson</vt:lpstr>
      <vt:lpstr>Bore da plant</vt:lpstr>
      <vt:lpstr>PowerPoint Presentation</vt:lpstr>
      <vt:lpstr>Pethau sy’n…</vt:lpstr>
      <vt:lpstr>PowerPoint Presentation</vt:lpstr>
      <vt:lpstr>Da iawn pawb</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presentation</dc:title>
  <dc:creator>Holly Thomas (1910079)</dc:creator>
  <cp:lastModifiedBy>Holly Thomas (1910079)</cp:lastModifiedBy>
  <cp:revision>13</cp:revision>
  <dcterms:created xsi:type="dcterms:W3CDTF">2021-05-14T08:03:03Z</dcterms:created>
  <dcterms:modified xsi:type="dcterms:W3CDTF">2021-05-17T09:41:06Z</dcterms:modified>
</cp:coreProperties>
</file>