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tiff" ContentType="image/tiff"/>
  <Default Extension="wdp" ContentType="image/vnd.ms-photo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2.xml" ContentType="application/vnd.openxmlformats-officedocument.theme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  <p:sldMasterId id="2147484122" r:id="rId4"/>
  </p:sldMasterIdLst>
  <p:notesMasterIdLst>
    <p:notesMasterId r:id="rId24"/>
  </p:notesMasterIdLst>
  <p:handoutMasterIdLst>
    <p:handoutMasterId r:id="rId25"/>
  </p:handoutMasterIdLst>
  <p:sldIdLst>
    <p:sldId id="474" r:id="rId5"/>
    <p:sldId id="475" r:id="rId6"/>
    <p:sldId id="498" r:id="rId7"/>
    <p:sldId id="500" r:id="rId8"/>
    <p:sldId id="514" r:id="rId9"/>
    <p:sldId id="427" r:id="rId10"/>
    <p:sldId id="426" r:id="rId11"/>
    <p:sldId id="403" r:id="rId12"/>
    <p:sldId id="513" r:id="rId13"/>
    <p:sldId id="517" r:id="rId14"/>
    <p:sldId id="262" r:id="rId15"/>
    <p:sldId id="288" r:id="rId16"/>
    <p:sldId id="518" r:id="rId17"/>
    <p:sldId id="506" r:id="rId18"/>
    <p:sldId id="515" r:id="rId19"/>
    <p:sldId id="328" r:id="rId20"/>
    <p:sldId id="297" r:id="rId21"/>
    <p:sldId id="307" r:id="rId22"/>
    <p:sldId id="268" r:id="rId23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DCE9"/>
    <a:srgbClr val="FDFFB9"/>
    <a:srgbClr val="FFA3FA"/>
    <a:srgbClr val="D9F3CB"/>
    <a:srgbClr val="F3F08A"/>
    <a:srgbClr val="F5FF41"/>
    <a:srgbClr val="D3DC34"/>
    <a:srgbClr val="A6FFB2"/>
    <a:srgbClr val="D42CD5"/>
    <a:srgbClr val="7F36B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6151"/>
    <p:restoredTop sz="95940" autoAdjust="0"/>
  </p:normalViewPr>
  <p:slideViewPr>
    <p:cSldViewPr snapToGrid="0" snapToObjects="1">
      <p:cViewPr varScale="1">
        <p:scale>
          <a:sx n="90" d="100"/>
          <a:sy n="90" d="100"/>
        </p:scale>
        <p:origin x="736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handoutMaster" Target="handoutMasters/handout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09/11/2020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11/9/20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tr.ee/jenny_b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tr.ee/jenny_b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tr.ee/jenny_b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tr.ee/jenny_b" TargetMode="External"/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64075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49294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g902f012775_224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6" name="Google Shape;176;g902f012775_224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Products created by Jennifer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Babeu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. All right reserved. Please do </a:t>
            </a:r>
            <a:r>
              <a:rPr lang="en-GB" sz="1100" u="sng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not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sell, or claim products as your own. If you use any of my products, you must give credit by linking back to my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Linktree</a:t>
            </a:r>
            <a:r>
              <a:rPr lang="en-GB" sz="1100" b="1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</a:t>
            </a:r>
            <a:r>
              <a:rPr lang="en-GB" sz="1100" b="1" u="sng" dirty="0">
                <a:solidFill>
                  <a:schemeClr val="accent5"/>
                </a:solidFill>
                <a:latin typeface="Fredoka One"/>
                <a:ea typeface="Fredoka One"/>
                <a:cs typeface="Fredoka One"/>
                <a:sym typeface="Fredoka One"/>
                <a:hlinkClick r:id="rId3"/>
              </a:rPr>
              <a:t>https://linktr.ee/jenny_b</a:t>
            </a:r>
            <a:endParaRPr lang="en-GB" sz="1100" dirty="0">
              <a:solidFill>
                <a:schemeClr val="dk1"/>
              </a:solidFill>
              <a:latin typeface="Fredoka One"/>
              <a:ea typeface="Fredoka One"/>
              <a:cs typeface="Fredoka One"/>
              <a:sym typeface="Fredoka One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8249304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g902f012775_224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6" name="Google Shape;176;g902f012775_224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Products created by Jennifer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Babeu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. All right reserved. Please do </a:t>
            </a:r>
            <a:r>
              <a:rPr lang="en-GB" sz="1100" u="sng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not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sell, or claim products as your own. If you use any of my products, you must give credit by linking back to my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Linktree</a:t>
            </a:r>
            <a:r>
              <a:rPr lang="en-GB" sz="1100" b="1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</a:t>
            </a:r>
            <a:r>
              <a:rPr lang="en-GB" sz="1100" b="1" u="sng" dirty="0">
                <a:solidFill>
                  <a:schemeClr val="accent5"/>
                </a:solidFill>
                <a:latin typeface="Fredoka One"/>
                <a:ea typeface="Fredoka One"/>
                <a:cs typeface="Fredoka One"/>
                <a:sym typeface="Fredoka One"/>
                <a:hlinkClick r:id="rId3"/>
              </a:rPr>
              <a:t>https://linktr.ee/jenny_b</a:t>
            </a:r>
            <a:endParaRPr lang="en-GB" sz="1100" dirty="0">
              <a:solidFill>
                <a:schemeClr val="dk1"/>
              </a:solidFill>
              <a:latin typeface="Fredoka One"/>
              <a:ea typeface="Fredoka One"/>
              <a:cs typeface="Fredoka One"/>
              <a:sym typeface="Fredoka One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3641493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g902f012775_224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6" name="Google Shape;176;g902f012775_224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Products created by Jennifer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Babeu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. All right reserved. Please do </a:t>
            </a:r>
            <a:r>
              <a:rPr lang="en-GB" sz="1100" u="sng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not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sell, or claim products as your own. If you use any of my products, you must give credit by linking back to my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Linktree</a:t>
            </a:r>
            <a:r>
              <a:rPr lang="en-GB" sz="1100" b="1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</a:t>
            </a:r>
            <a:r>
              <a:rPr lang="en-GB" sz="1100" b="1" u="sng" dirty="0">
                <a:solidFill>
                  <a:schemeClr val="accent5"/>
                </a:solidFill>
                <a:latin typeface="Fredoka One"/>
                <a:ea typeface="Fredoka One"/>
                <a:cs typeface="Fredoka One"/>
                <a:sym typeface="Fredoka One"/>
                <a:hlinkClick r:id="rId3"/>
              </a:rPr>
              <a:t>https://linktr.ee/jenny_b</a:t>
            </a:r>
            <a:endParaRPr lang="en-GB" sz="1100" dirty="0">
              <a:solidFill>
                <a:schemeClr val="dk1"/>
              </a:solidFill>
              <a:latin typeface="Fredoka One"/>
              <a:ea typeface="Fredoka One"/>
              <a:cs typeface="Fredoka One"/>
              <a:sym typeface="Fredoka One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2039872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448FEFD-66AB-41F2-8016-6F415F77BE66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4410206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g902f012775_224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6" name="Google Shape;176;g902f012775_224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Products created by Jennifer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Babeu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. All right reserved. Please do </a:t>
            </a:r>
            <a:r>
              <a:rPr lang="en-GB" sz="1100" u="sng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not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sell, or claim products as your own. If you use any of my products, you must give credit by linking back to my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Linktree</a:t>
            </a:r>
            <a:r>
              <a:rPr lang="en-GB" sz="1100" b="1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</a:t>
            </a:r>
            <a:r>
              <a:rPr lang="en-GB" sz="1100" b="1" u="sng" dirty="0">
                <a:solidFill>
                  <a:schemeClr val="accent5"/>
                </a:solidFill>
                <a:latin typeface="Fredoka One"/>
                <a:ea typeface="Fredoka One"/>
                <a:cs typeface="Fredoka One"/>
                <a:sym typeface="Fredoka One"/>
                <a:hlinkClick r:id="rId3"/>
              </a:rPr>
              <a:t>https://linktr.ee/jenny_b</a:t>
            </a:r>
            <a:endParaRPr lang="en-GB" sz="1100" dirty="0">
              <a:solidFill>
                <a:schemeClr val="dk1"/>
              </a:solidFill>
              <a:latin typeface="Fredoka One"/>
              <a:ea typeface="Fredoka One"/>
              <a:cs typeface="Fredoka One"/>
              <a:sym typeface="Fredoka One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61788406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8 Segments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49B328-75EF-4903-B932-E7F60FD8E0DE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50566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11/9/20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99592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11/9/20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11/9/20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11/9/20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11/9/20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11/9/20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04585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C83D86-ED73-7842-8CFE-D2807059B6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2ACBE3-DC4C-D44A-903F-74A96D4A55E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C6515A-0524-F84F-A485-E8B9E45953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8552DE-72B6-134F-9F03-BB71A12381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8A608-F849-A249-A1B2-89433DF9E780}" type="datetimeFigureOut">
              <a:rPr lang="cy-GB" smtClean="0"/>
              <a:t>09/11/20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147EA2-EF1E-FE43-85F2-1774198708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58130D-F509-9045-B467-111062B826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A2B17-CDC4-D644-8C30-48F66DE6BD8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4242734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Same Side Corner Rectangle 7"/>
          <p:cNvSpPr/>
          <p:nvPr/>
        </p:nvSpPr>
        <p:spPr>
          <a:xfrm rot="16200000">
            <a:off x="5541263" y="-3828877"/>
            <a:ext cx="1450260" cy="11851216"/>
          </a:xfrm>
          <a:prstGeom prst="round2SameRect">
            <a:avLst>
              <a:gd name="adj1" fmla="val 50000"/>
              <a:gd name="adj2" fmla="val 0"/>
            </a:avLst>
          </a:prstGeom>
          <a:solidFill>
            <a:srgbClr val="073779">
              <a:alpha val="30000"/>
            </a:srgbClr>
          </a:solidFill>
          <a:ln w="25400">
            <a:solidFill>
              <a:schemeClr val="accent2"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377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B69E8-23E9-4C1F-AA2B-3C5BA6EDBEAE}" type="datetimeFigureOut">
              <a:rPr lang="en-US" smtClean="0"/>
              <a:pPr/>
              <a:t>11/9/20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649791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">
    <p:spTree>
      <p:nvGrpSpPr>
        <p:cNvPr id="1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8" name="Google Shape;208;p13"/>
          <p:cNvGrpSpPr/>
          <p:nvPr/>
        </p:nvGrpSpPr>
        <p:grpSpPr>
          <a:xfrm>
            <a:off x="927600" y="927600"/>
            <a:ext cx="10336800" cy="5002800"/>
            <a:chOff x="695700" y="695700"/>
            <a:chExt cx="7752600" cy="3752100"/>
          </a:xfrm>
        </p:grpSpPr>
        <p:sp>
          <p:nvSpPr>
            <p:cNvPr id="209" name="Google Shape;209;p13"/>
            <p:cNvSpPr/>
            <p:nvPr/>
          </p:nvSpPr>
          <p:spPr>
            <a:xfrm>
              <a:off x="695700" y="695700"/>
              <a:ext cx="7752600" cy="37521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  <a:effectLst>
              <a:outerShdw blurRad="300038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" name="Google Shape;210;p13"/>
            <p:cNvSpPr/>
            <p:nvPr/>
          </p:nvSpPr>
          <p:spPr>
            <a:xfrm>
              <a:off x="695700" y="695700"/>
              <a:ext cx="7752600" cy="3752100"/>
            </a:xfrm>
            <a:prstGeom prst="frame">
              <a:avLst>
                <a:gd name="adj1" fmla="val 204"/>
              </a:avLst>
            </a:prstGeom>
            <a:gradFill>
              <a:gsLst>
                <a:gs pos="0">
                  <a:schemeClr val="accent3"/>
                </a:gs>
                <a:gs pos="100000">
                  <a:schemeClr val="accent2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211" name="Google Shape;211;p13"/>
          <p:cNvSpPr txBox="1">
            <a:spLocks noGrp="1"/>
          </p:cNvSpPr>
          <p:nvPr>
            <p:ph type="body" idx="1"/>
          </p:nvPr>
        </p:nvSpPr>
        <p:spPr>
          <a:xfrm>
            <a:off x="1083967" y="5367067"/>
            <a:ext cx="10024000" cy="524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609585" lvl="0" indent="-304792" algn="ctr" rtl="0">
              <a:spcBef>
                <a:spcPts val="480"/>
              </a:spcBef>
              <a:spcAft>
                <a:spcPts val="0"/>
              </a:spcAft>
              <a:buSzPts val="1800"/>
              <a:buNone/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12" name="Google Shape;212;p13"/>
          <p:cNvSpPr txBox="1">
            <a:spLocks noGrp="1"/>
          </p:cNvSpPr>
          <p:nvPr>
            <p:ph type="sldNum" idx="12"/>
          </p:nvPr>
        </p:nvSpPr>
        <p:spPr>
          <a:xfrm>
            <a:off x="5730200" y="6333135"/>
            <a:ext cx="731600" cy="524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861661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20283"/>
            <a:ext cx="5181600" cy="98001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90800"/>
            <a:ext cx="42672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48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096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44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19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240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337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385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11/9/20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44268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19EF0202-BB45-884D-A997-F82D89F5EA84}" type="datetimeFigureOut">
              <a:rPr lang="en-US" smtClean="0"/>
              <a:t>11/9/20</a:t>
            </a:fld>
            <a:endParaRPr lang="en-US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5C8455F-741A-E847-9074-A7B4A17F05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14978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F0202-BB45-884D-A997-F82D89F5EA84}" type="datetimeFigureOut">
              <a:rPr lang="en-US" smtClean="0"/>
              <a:t>11/9/20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8455F-741A-E847-9074-A7B4A17F05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934490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19EF0202-BB45-884D-A997-F82D89F5EA84}" type="datetimeFigureOut">
              <a:rPr lang="en-US" smtClean="0"/>
              <a:t>11/9/20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65C8455F-741A-E847-9074-A7B4A17F05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37540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F0202-BB45-884D-A997-F82D89F5EA84}" type="datetimeFigureOut">
              <a:rPr lang="en-US" smtClean="0"/>
              <a:t>11/9/20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8455F-741A-E847-9074-A7B4A17F05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779025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F0202-BB45-884D-A997-F82D89F5EA84}" type="datetimeFigureOut">
              <a:rPr lang="en-US" smtClean="0"/>
              <a:t>11/9/20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8455F-741A-E847-9074-A7B4A17F05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662146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F0202-BB45-884D-A997-F82D89F5EA84}" type="datetimeFigureOut">
              <a:rPr lang="en-US" smtClean="0"/>
              <a:t>11/9/20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8455F-741A-E847-9074-A7B4A17F05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6308807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F0202-BB45-884D-A997-F82D89F5EA84}" type="datetimeFigureOut">
              <a:rPr lang="en-US" smtClean="0"/>
              <a:t>11/9/20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8455F-741A-E847-9074-A7B4A17F05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389503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F0202-BB45-884D-A997-F82D89F5EA84}" type="datetimeFigureOut">
              <a:rPr lang="en-US" smtClean="0"/>
              <a:t>11/9/20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5C8455F-741A-E847-9074-A7B4A17F05E6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3150000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19EF0202-BB45-884D-A997-F82D89F5EA84}" type="datetimeFigureOut">
              <a:rPr lang="en-US" smtClean="0"/>
              <a:t>11/9/20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5C8455F-741A-E847-9074-A7B4A17F05E6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43859610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F0202-BB45-884D-A997-F82D89F5EA84}" type="datetimeFigureOut">
              <a:rPr lang="en-US" smtClean="0"/>
              <a:t>11/9/20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8455F-741A-E847-9074-A7B4A17F05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1848462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F0202-BB45-884D-A997-F82D89F5EA84}" type="datetimeFigureOut">
              <a:rPr lang="en-US" smtClean="0"/>
              <a:t>11/9/20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8455F-741A-E847-9074-A7B4A17F05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5801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0.xml"/><Relationship Id="rId21" Type="http://schemas.openxmlformats.org/officeDocument/2006/relationships/slideLayout" Target="../slideLayouts/slideLayout28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slideLayout" Target="../slideLayouts/slideLayout24.xml"/><Relationship Id="rId25" Type="http://schemas.openxmlformats.org/officeDocument/2006/relationships/theme" Target="../theme/theme2.xml"/><Relationship Id="rId2" Type="http://schemas.openxmlformats.org/officeDocument/2006/relationships/slideLayout" Target="../slideLayouts/slideLayout9.xml"/><Relationship Id="rId16" Type="http://schemas.openxmlformats.org/officeDocument/2006/relationships/slideLayout" Target="../slideLayouts/slideLayout23.xml"/><Relationship Id="rId20" Type="http://schemas.openxmlformats.org/officeDocument/2006/relationships/slideLayout" Target="../slideLayouts/slideLayout27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24" Type="http://schemas.openxmlformats.org/officeDocument/2006/relationships/slideLayout" Target="../slideLayouts/slideLayout31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23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26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Relationship Id="rId22" Type="http://schemas.openxmlformats.org/officeDocument/2006/relationships/slideLayout" Target="../slideLayouts/slideLayout29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33.xml"/><Relationship Id="rId1" Type="http://schemas.openxmlformats.org/officeDocument/2006/relationships/slideLayout" Target="../slideLayouts/slideLayout32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4" r:id="rId3"/>
    <p:sldLayoutId id="2147484085" r:id="rId4"/>
    <p:sldLayoutId id="2147484086" r:id="rId5"/>
    <p:sldLayoutId id="2147484087" r:id="rId6"/>
    <p:sldLayoutId id="214748408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  <p:sldLayoutId id="2147484113" r:id="rId21"/>
    <p:sldLayoutId id="2147484119" r:id="rId22"/>
    <p:sldLayoutId id="2147484120" r:id="rId23"/>
    <p:sldLayoutId id="2147484121" r:id="rId2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  <p:sldLayoutId id="214748411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EF0202-BB45-884D-A997-F82D89F5EA84}" type="datetimeFigureOut">
              <a:rPr lang="en-US" smtClean="0"/>
              <a:t>11/9/20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5C8455F-741A-E847-9074-A7B4A17F05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389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23" r:id="rId1"/>
    <p:sldLayoutId id="2147484124" r:id="rId2"/>
    <p:sldLayoutId id="2147484125" r:id="rId3"/>
    <p:sldLayoutId id="2147484126" r:id="rId4"/>
    <p:sldLayoutId id="2147484127" r:id="rId5"/>
    <p:sldLayoutId id="2147484128" r:id="rId6"/>
    <p:sldLayoutId id="2147484129" r:id="rId7"/>
    <p:sldLayoutId id="2147484130" r:id="rId8"/>
    <p:sldLayoutId id="2147484131" r:id="rId9"/>
    <p:sldLayoutId id="2147484132" r:id="rId10"/>
    <p:sldLayoutId id="214748413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8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8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hyperlink" Target="http://resources.hwb.wales.gov.uk/VTC/2012-13/20032013/you-and-me/cym/ar-lein/index.html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resources.hwb.wales.gov.uk/VTC/2012-13/20032013/you-and-me/cym/ar-lein/index.html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8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://resources.hwb.wales.gov.uk/VTC/2012-13/20032013/you-and-me/cym/ar-lein/index.html" TargetMode="External"/><Relationship Id="rId1" Type="http://schemas.openxmlformats.org/officeDocument/2006/relationships/slideLayout" Target="../slideLayouts/slideLayout30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8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nline-stopwatch.com/random-name-pickers/card-picker/" TargetMode="Externa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8.xml"/><Relationship Id="rId4" Type="http://schemas.openxmlformats.org/officeDocument/2006/relationships/image" Target="../media/image8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7" Type="http://schemas.openxmlformats.org/officeDocument/2006/relationships/image" Target="../media/image29.wmf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28.wmf"/><Relationship Id="rId5" Type="http://schemas.openxmlformats.org/officeDocument/2006/relationships/image" Target="../media/image27.wmf"/><Relationship Id="rId4" Type="http://schemas.openxmlformats.org/officeDocument/2006/relationships/image" Target="../media/image26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wmf"/><Relationship Id="rId3" Type="http://schemas.openxmlformats.org/officeDocument/2006/relationships/slideLayout" Target="../slideLayouts/slideLayout35.xml"/><Relationship Id="rId7" Type="http://schemas.openxmlformats.org/officeDocument/2006/relationships/image" Target="../media/image30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hyperlink" Target="https://www.youtube.com/watch?v=HX-gzE0FZyk" TargetMode="External"/><Relationship Id="rId5" Type="http://schemas.openxmlformats.org/officeDocument/2006/relationships/image" Target="../media/image10.png"/><Relationship Id="rId4" Type="http://schemas.openxmlformats.org/officeDocument/2006/relationships/image" Target="../media/image2.jp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0.xml"/><Relationship Id="rId5" Type="http://schemas.microsoft.com/office/2007/relationships/hdphoto" Target="../media/hdphoto1.wdp"/><Relationship Id="rId4" Type="http://schemas.openxmlformats.org/officeDocument/2006/relationships/image" Target="../media/image3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58DFE55-F09E-4349-84B6-DD79C9E2D226}"/>
              </a:ext>
            </a:extLst>
          </p:cNvPr>
          <p:cNvSpPr txBox="1"/>
          <p:nvPr/>
        </p:nvSpPr>
        <p:spPr>
          <a:xfrm>
            <a:off x="2338387" y="4745304"/>
            <a:ext cx="7515225" cy="2154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>
                <a:solidFill>
                  <a:schemeClr val="bg1"/>
                </a:solidFill>
              </a:rPr>
              <a:t>Grŵp</a:t>
            </a:r>
            <a:r>
              <a:rPr lang="en-US" sz="2400" dirty="0">
                <a:solidFill>
                  <a:schemeClr val="bg1"/>
                </a:solidFill>
              </a:rPr>
              <a:t> C – </a:t>
            </a:r>
            <a:r>
              <a:rPr lang="en-US" sz="2400" dirty="0" err="1">
                <a:solidFill>
                  <a:schemeClr val="bg1"/>
                </a:solidFill>
              </a:rPr>
              <a:t>Darlith</a:t>
            </a:r>
            <a:r>
              <a:rPr lang="en-US" sz="2400" dirty="0">
                <a:solidFill>
                  <a:schemeClr val="bg1"/>
                </a:solidFill>
              </a:rPr>
              <a:t>/Lecture 7</a:t>
            </a:r>
          </a:p>
          <a:p>
            <a:pPr algn="ctr"/>
            <a:r>
              <a:rPr lang="en-US" sz="2400" dirty="0">
                <a:solidFill>
                  <a:schemeClr val="bg1"/>
                </a:solidFill>
              </a:rPr>
              <a:t>10.11.2020</a:t>
            </a: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r>
              <a:rPr lang="en-US" sz="2400" dirty="0" err="1">
                <a:solidFill>
                  <a:schemeClr val="bg1"/>
                </a:solidFill>
              </a:rPr>
              <a:t>Catrin</a:t>
            </a:r>
            <a:r>
              <a:rPr lang="en-US" sz="2400" dirty="0">
                <a:solidFill>
                  <a:schemeClr val="bg1"/>
                </a:solidFill>
              </a:rPr>
              <a:t> Evans-Thomas</a:t>
            </a: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endParaRPr lang="en-US" sz="2400" dirty="0">
              <a:solidFill>
                <a:schemeClr val="bg1"/>
              </a:solidFill>
            </a:endParaRPr>
          </a:p>
          <a:p>
            <a:endParaRPr lang="en-US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9929FB11-77DF-754E-8C95-7B563561384C}"/>
              </a:ext>
            </a:extLst>
          </p:cNvPr>
          <p:cNvSpPr txBox="1">
            <a:spLocks/>
          </p:cNvSpPr>
          <p:nvPr/>
        </p:nvSpPr>
        <p:spPr>
          <a:xfrm>
            <a:off x="0" y="-200728"/>
            <a:ext cx="12192000" cy="424440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Llwybr</a:t>
            </a:r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y </a:t>
            </a:r>
            <a:r>
              <a:rPr lang="en-US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Gymraeg</a:t>
            </a:r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         </a:t>
            </a:r>
          </a:p>
          <a:p>
            <a:pPr algn="ctr"/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Welsh Pathway</a:t>
            </a:r>
          </a:p>
          <a:p>
            <a:pPr algn="ctr"/>
            <a:r>
              <a:rPr lang="en-US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Blwyddyn</a:t>
            </a:r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3</a:t>
            </a:r>
          </a:p>
        </p:txBody>
      </p:sp>
      <p:pic>
        <p:nvPicPr>
          <p:cNvPr id="9" name="Picture 8" descr="A picture containing drawing&#10;&#10;Description automatically generated">
            <a:extLst>
              <a:ext uri="{FF2B5EF4-FFF2-40B4-BE49-F238E27FC236}">
                <a16:creationId xmlns:a16="http://schemas.microsoft.com/office/drawing/2014/main" id="{2EC07D1F-50C1-4541-B8CE-C6816F40F5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84922" y="575580"/>
            <a:ext cx="3993483" cy="8974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7236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0" name="Group 109">
            <a:extLst>
              <a:ext uri="{FF2B5EF4-FFF2-40B4-BE49-F238E27FC236}">
                <a16:creationId xmlns:a16="http://schemas.microsoft.com/office/drawing/2014/main" id="{A0010A3B-A076-4F4E-B4CF-EB2607C0268B}"/>
              </a:ext>
            </a:extLst>
          </p:cNvPr>
          <p:cNvGrpSpPr/>
          <p:nvPr/>
        </p:nvGrpSpPr>
        <p:grpSpPr>
          <a:xfrm>
            <a:off x="6777297" y="2943752"/>
            <a:ext cx="4299406" cy="2714669"/>
            <a:chOff x="6715489" y="7295468"/>
            <a:chExt cx="5732540" cy="2705861"/>
          </a:xfrm>
        </p:grpSpPr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B173E096-BB55-472B-BC17-90588069DAE9}"/>
                </a:ext>
              </a:extLst>
            </p:cNvPr>
            <p:cNvSpPr txBox="1"/>
            <p:nvPr/>
          </p:nvSpPr>
          <p:spPr>
            <a:xfrm>
              <a:off x="6715489" y="7295468"/>
              <a:ext cx="5732540" cy="1196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dirty="0">
                  <a:latin typeface="Tw Cen MT" panose="020B0602020104020603" pitchFamily="34" charset="0"/>
                </a:rPr>
                <a:t>Nod Ac </a:t>
              </a:r>
              <a:r>
                <a:rPr lang="en-US" sz="3600" dirty="0" err="1">
                  <a:latin typeface="Tw Cen MT" panose="020B0602020104020603" pitchFamily="34" charset="0"/>
                </a:rPr>
                <a:t>Amcanion</a:t>
              </a:r>
              <a:br>
                <a:rPr lang="en-US" sz="3600" dirty="0">
                  <a:latin typeface="Tw Cen MT" panose="020B0602020104020603" pitchFamily="34" charset="0"/>
                </a:rPr>
              </a:br>
              <a:r>
                <a:rPr lang="en-US" sz="3600" dirty="0">
                  <a:latin typeface="Tw Cen MT" panose="020B0602020104020603" pitchFamily="34" charset="0"/>
                </a:rPr>
                <a:t>Aims and Objectives</a:t>
              </a: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BA22A125-AE2A-4E24-AEC3-D5CE82BD7E65}"/>
                </a:ext>
              </a:extLst>
            </p:cNvPr>
            <p:cNvSpPr txBox="1"/>
            <p:nvPr/>
          </p:nvSpPr>
          <p:spPr>
            <a:xfrm>
              <a:off x="7131905" y="9418451"/>
              <a:ext cx="5316124" cy="58287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dirty="0" err="1">
                  <a:latin typeface="Tw Cen MT" panose="020B0602020104020603" pitchFamily="34" charset="0"/>
                </a:rPr>
                <a:t>Sesiwn</a:t>
              </a:r>
              <a:r>
                <a:rPr lang="en-US" sz="3200" dirty="0">
                  <a:latin typeface="Tw Cen MT" panose="020B0602020104020603" pitchFamily="34" charset="0"/>
                </a:rPr>
                <a:t> 7</a:t>
              </a:r>
            </a:p>
          </p:txBody>
        </p:sp>
      </p:grpSp>
      <p:sp>
        <p:nvSpPr>
          <p:cNvPr id="53" name="Title 6">
            <a:extLst>
              <a:ext uri="{FF2B5EF4-FFF2-40B4-BE49-F238E27FC236}">
                <a16:creationId xmlns:a16="http://schemas.microsoft.com/office/drawing/2014/main" id="{6F218D6E-5B42-814F-9A3A-F1AF83B2F5CA}"/>
              </a:ext>
            </a:extLst>
          </p:cNvPr>
          <p:cNvSpPr txBox="1">
            <a:spLocks/>
          </p:cNvSpPr>
          <p:nvPr/>
        </p:nvSpPr>
        <p:spPr>
          <a:xfrm>
            <a:off x="5830253" y="-170256"/>
            <a:ext cx="6065376" cy="270550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500" b="1" cap="none" dirty="0" err="1">
                <a:latin typeface="Ink Free" panose="03080402000500000000" pitchFamily="66" charset="0"/>
              </a:rPr>
              <a:t>Llwybr</a:t>
            </a:r>
            <a:r>
              <a:rPr lang="en-US" sz="4500" b="1" cap="none" dirty="0">
                <a:latin typeface="Ink Free" panose="03080402000500000000" pitchFamily="66" charset="0"/>
              </a:rPr>
              <a:t> y </a:t>
            </a:r>
            <a:r>
              <a:rPr lang="en-US" sz="4500" b="1" cap="none" dirty="0" err="1">
                <a:latin typeface="Ink Free" panose="03080402000500000000" pitchFamily="66" charset="0"/>
              </a:rPr>
              <a:t>Gymraeg</a:t>
            </a:r>
            <a:r>
              <a:rPr lang="en-US" sz="4500" b="1" cap="none" dirty="0">
                <a:latin typeface="Ink Free" panose="03080402000500000000" pitchFamily="66" charset="0"/>
              </a:rPr>
              <a:t>          </a:t>
            </a:r>
          </a:p>
          <a:p>
            <a:pPr algn="ctr"/>
            <a:r>
              <a:rPr lang="en-US" sz="4500" b="1" cap="none" dirty="0">
                <a:latin typeface="Ink Free" panose="03080402000500000000" pitchFamily="66" charset="0"/>
              </a:rPr>
              <a:t> Welsh Pathway </a:t>
            </a:r>
            <a:r>
              <a:rPr lang="en-US" sz="4500" b="1" cap="none" dirty="0" err="1">
                <a:latin typeface="Ink Free" panose="03080402000500000000" pitchFamily="66" charset="0"/>
              </a:rPr>
              <a:t>Blwyddyn</a:t>
            </a:r>
            <a:r>
              <a:rPr lang="en-US" sz="4500" b="1" cap="none" dirty="0">
                <a:latin typeface="Ink Free" panose="03080402000500000000" pitchFamily="66" charset="0"/>
              </a:rPr>
              <a:t> 3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39937E-2886-984A-8BC2-EB8D1AFFEC7E}"/>
              </a:ext>
            </a:extLst>
          </p:cNvPr>
          <p:cNvSpPr txBox="1"/>
          <p:nvPr/>
        </p:nvSpPr>
        <p:spPr>
          <a:xfrm>
            <a:off x="5715000" y="380047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AEAF5BE-537D-0241-BA4E-75D8A6378AC2}"/>
              </a:ext>
            </a:extLst>
          </p:cNvPr>
          <p:cNvSpPr txBox="1">
            <a:spLocks/>
          </p:cNvSpPr>
          <p:nvPr/>
        </p:nvSpPr>
        <p:spPr>
          <a:xfrm>
            <a:off x="538885" y="502784"/>
            <a:ext cx="5799629" cy="5898016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Berfau’r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Gorffennol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– Past Tense Verbs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-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adolygu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/ revise ‘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mynd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’ a ‘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gwneud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’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Tx/>
              <a:buChar char="-"/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cyflwyno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/ introduce ‘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dod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’ a ‘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cael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’ </a:t>
            </a:r>
          </a:p>
          <a:p>
            <a:pPr>
              <a:lnSpc>
                <a:spcPct val="100000"/>
              </a:lnSpc>
              <a:spcBef>
                <a:spcPts val="0"/>
              </a:spcBef>
              <a:buFontTx/>
              <a:buChar char="-"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* </a:t>
            </a:r>
            <a:r>
              <a:rPr lang="en-US" sz="2800" b="1" dirty="0">
                <a:latin typeface="Cavolini" panose="03000502040302020204" pitchFamily="66" charset="0"/>
                <a:cs typeface="Cavolini" panose="03000502040302020204" pitchFamily="66" charset="0"/>
              </a:rPr>
              <a:t>MEICRODDYSGU – </a:t>
            </a:r>
            <a:r>
              <a:rPr lang="en-US" sz="28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Stori</a:t>
            </a:r>
            <a:r>
              <a:rPr lang="en-US" sz="2800" b="1" dirty="0">
                <a:latin typeface="Cavolini" panose="03000502040302020204" pitchFamily="66" charset="0"/>
                <a:cs typeface="Cavolini" panose="03000502040302020204" pitchFamily="66" charset="0"/>
              </a:rPr>
              <a:t> Huw</a:t>
            </a:r>
          </a:p>
        </p:txBody>
      </p:sp>
    </p:spTree>
    <p:extLst>
      <p:ext uri="{BB962C8B-B14F-4D97-AF65-F5344CB8AC3E}">
        <p14:creationId xmlns:p14="http://schemas.microsoft.com/office/powerpoint/2010/main" val="1135842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peech Bubble: Rectangle with Corners Rounded 4">
            <a:extLst>
              <a:ext uri="{FF2B5EF4-FFF2-40B4-BE49-F238E27FC236}">
                <a16:creationId xmlns:a16="http://schemas.microsoft.com/office/drawing/2014/main" id="{FA92C1AF-EA0F-0C44-8253-A8AEFAF84EEB}"/>
              </a:ext>
            </a:extLst>
          </p:cNvPr>
          <p:cNvSpPr/>
          <p:nvPr/>
        </p:nvSpPr>
        <p:spPr>
          <a:xfrm>
            <a:off x="1707594" y="2157612"/>
            <a:ext cx="3437872" cy="1516365"/>
          </a:xfrm>
          <a:prstGeom prst="wedgeRoundRectCallout">
            <a:avLst>
              <a:gd name="adj1" fmla="val -62149"/>
              <a:gd name="adj2" fmla="val 41570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Byddwn ni’n ymarfer y sgiliau yma heddiw.</a:t>
            </a:r>
          </a:p>
          <a:p>
            <a:pPr algn="ctr"/>
            <a:endParaRPr lang="en-GB" i="1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i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We’ll be practicing these skills today.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2" name="Title 6">
            <a:extLst>
              <a:ext uri="{FF2B5EF4-FFF2-40B4-BE49-F238E27FC236}">
                <a16:creationId xmlns:a16="http://schemas.microsoft.com/office/drawing/2014/main" id="{3B83D9F2-1BF2-1D44-A770-E9A9F660BCAD}"/>
              </a:ext>
            </a:extLst>
          </p:cNvPr>
          <p:cNvSpPr txBox="1">
            <a:spLocks/>
          </p:cNvSpPr>
          <p:nvPr/>
        </p:nvSpPr>
        <p:spPr>
          <a:xfrm>
            <a:off x="165846" y="-212223"/>
            <a:ext cx="12026153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Berfau’r</a:t>
            </a:r>
            <a:r>
              <a:rPr lang="en-US" sz="5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5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Gorffennol</a:t>
            </a:r>
            <a:r>
              <a:rPr lang="en-US" sz="5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– ‘</a:t>
            </a:r>
            <a:r>
              <a:rPr lang="en-US" sz="5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cael</a:t>
            </a:r>
            <a:r>
              <a:rPr lang="en-US" sz="5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’ a ‘</a:t>
            </a:r>
            <a:r>
              <a:rPr lang="en-US" sz="5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dod</a:t>
            </a:r>
            <a:r>
              <a:rPr lang="en-US" sz="5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’</a:t>
            </a:r>
          </a:p>
          <a:p>
            <a:r>
              <a:rPr lang="en-US" sz="5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Past Tense Verbs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0BEA279-46F5-3F4A-A994-9EF111D313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-1031170" y="2746123"/>
            <a:ext cx="4457700" cy="4111877"/>
          </a:xfrm>
          <a:prstGeom prst="rect">
            <a:avLst/>
          </a:prstGeom>
        </p:spPr>
      </p:pic>
      <p:pic>
        <p:nvPicPr>
          <p:cNvPr id="4" name="Picture 3" descr="Table&#10;&#10;Description automatically generated">
            <a:extLst>
              <a:ext uri="{FF2B5EF4-FFF2-40B4-BE49-F238E27FC236}">
                <a16:creationId xmlns:a16="http://schemas.microsoft.com/office/drawing/2014/main" id="{4AC4E711-B767-8B44-A316-1D3446450E08}"/>
              </a:ext>
            </a:extLst>
          </p:cNvPr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410"/>
          <a:stretch/>
        </p:blipFill>
        <p:spPr>
          <a:xfrm>
            <a:off x="5228492" y="1723869"/>
            <a:ext cx="6703877" cy="491400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A13CE34-D842-7344-8053-8279ED814FA9}"/>
              </a:ext>
            </a:extLst>
          </p:cNvPr>
          <p:cNvSpPr txBox="1"/>
          <p:nvPr/>
        </p:nvSpPr>
        <p:spPr>
          <a:xfrm>
            <a:off x="6938720" y="2576447"/>
            <a:ext cx="3860848" cy="369332"/>
          </a:xfrm>
          <a:prstGeom prst="rect">
            <a:avLst/>
          </a:prstGeom>
          <a:noFill/>
          <a:ln w="508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en-US" dirty="0">
              <a:highlight>
                <a:srgbClr val="FFFF00"/>
              </a:highlight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81751FA-E753-544E-9D34-E72BB5D2BCCC}"/>
              </a:ext>
            </a:extLst>
          </p:cNvPr>
          <p:cNvSpPr txBox="1"/>
          <p:nvPr/>
        </p:nvSpPr>
        <p:spPr>
          <a:xfrm>
            <a:off x="7256012" y="3551375"/>
            <a:ext cx="3860848" cy="369332"/>
          </a:xfrm>
          <a:prstGeom prst="rect">
            <a:avLst/>
          </a:prstGeom>
          <a:noFill/>
          <a:ln w="508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en-US" dirty="0">
              <a:highlight>
                <a:srgbClr val="FFFF00"/>
              </a:highlight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1375A31-410F-2049-BB7C-B4D9F42CCAB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37939" y="4180871"/>
            <a:ext cx="3143234" cy="1757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65366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7" name="Google Shape;227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5400000">
            <a:off x="5741894" y="2504167"/>
            <a:ext cx="749167" cy="6418800"/>
          </a:xfrm>
          <a:prstGeom prst="rect">
            <a:avLst/>
          </a:prstGeom>
          <a:noFill/>
          <a:ln>
            <a:noFill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</p:pic>
      <p:pic>
        <p:nvPicPr>
          <p:cNvPr id="3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3B65C333-2103-0A43-B21B-1FFED27CF78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59899" b="20876"/>
          <a:stretch/>
        </p:blipFill>
        <p:spPr>
          <a:xfrm>
            <a:off x="7187187" y="6267448"/>
            <a:ext cx="2620925" cy="597565"/>
          </a:xfrm>
          <a:prstGeom prst="rect">
            <a:avLst/>
          </a:prstGeom>
        </p:spPr>
      </p:pic>
      <p:pic>
        <p:nvPicPr>
          <p:cNvPr id="67" name="Picture 66" descr="A screenshot of a cell phone&#10;&#10;Description automatically generated">
            <a:extLst>
              <a:ext uri="{FF2B5EF4-FFF2-40B4-BE49-F238E27FC236}">
                <a16:creationId xmlns:a16="http://schemas.microsoft.com/office/drawing/2014/main" id="{5291AA0F-C2D6-8D4D-AC7E-99FCE76E368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39762" b="40548"/>
          <a:stretch/>
        </p:blipFill>
        <p:spPr>
          <a:xfrm>
            <a:off x="4829306" y="6262461"/>
            <a:ext cx="2574344" cy="601107"/>
          </a:xfrm>
          <a:prstGeom prst="rect">
            <a:avLst/>
          </a:prstGeom>
        </p:spPr>
      </p:pic>
      <p:pic>
        <p:nvPicPr>
          <p:cNvPr id="68" name="Picture 67" descr="A screenshot of a cell phone&#10;&#10;Description automatically generated">
            <a:extLst>
              <a:ext uri="{FF2B5EF4-FFF2-40B4-BE49-F238E27FC236}">
                <a16:creationId xmlns:a16="http://schemas.microsoft.com/office/drawing/2014/main" id="{AB6EEC73-527A-394C-ADFE-0C2F3F38E3D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0139" b="60246"/>
          <a:stretch/>
        </p:blipFill>
        <p:spPr>
          <a:xfrm>
            <a:off x="2457555" y="6255802"/>
            <a:ext cx="2584105" cy="601085"/>
          </a:xfrm>
          <a:prstGeom prst="rect">
            <a:avLst/>
          </a:prstGeom>
        </p:spPr>
      </p:pic>
      <p:pic>
        <p:nvPicPr>
          <p:cNvPr id="69" name="Picture 68" descr="A screenshot of a cell phone&#10;&#10;Description automatically generated">
            <a:extLst>
              <a:ext uri="{FF2B5EF4-FFF2-40B4-BE49-F238E27FC236}">
                <a16:creationId xmlns:a16="http://schemas.microsoft.com/office/drawing/2014/main" id="{DE5AE4B1-EFCB-724B-882B-A297869F1BB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80428"/>
          <a:stretch/>
        </p:blipFill>
        <p:spPr>
          <a:xfrm>
            <a:off x="0" y="6238538"/>
            <a:ext cx="2692824" cy="625031"/>
          </a:xfrm>
          <a:prstGeom prst="rect">
            <a:avLst/>
          </a:prstGeom>
        </p:spPr>
      </p:pic>
      <p:pic>
        <p:nvPicPr>
          <p:cNvPr id="70" name="Picture 69" descr="A screenshot of a cell phone&#10;&#10;Description automatically generated">
            <a:extLst>
              <a:ext uri="{FF2B5EF4-FFF2-40B4-BE49-F238E27FC236}">
                <a16:creationId xmlns:a16="http://schemas.microsoft.com/office/drawing/2014/main" id="{7ABBF52B-DC17-E547-8805-E2577309C01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8875" t="79521" r="7951" b="930"/>
          <a:stretch/>
        </p:blipFill>
        <p:spPr>
          <a:xfrm>
            <a:off x="9599184" y="6263715"/>
            <a:ext cx="2143883" cy="59756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C0224C8-456B-4E41-9240-2EC03E3DCE11}"/>
              </a:ext>
            </a:extLst>
          </p:cNvPr>
          <p:cNvSpPr txBox="1"/>
          <p:nvPr/>
        </p:nvSpPr>
        <p:spPr>
          <a:xfrm>
            <a:off x="3194667" y="162830"/>
            <a:ext cx="2007281" cy="514538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Es i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Est ti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 e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 hi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Aethon ni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Aethoch chi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Aethon nhw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4BBAFFA-0A17-F042-9818-6043C6FEF354}"/>
              </a:ext>
            </a:extLst>
          </p:cNvPr>
          <p:cNvSpPr txBox="1"/>
          <p:nvPr/>
        </p:nvSpPr>
        <p:spPr>
          <a:xfrm>
            <a:off x="5567074" y="181160"/>
            <a:ext cx="2692825" cy="5145383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Es i?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Est ti?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 e?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 hi?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Aethon ni?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Aethoch chi?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Aethon nhw?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9FBF248-57A8-2A45-9CE9-AE9339D900A2}"/>
              </a:ext>
            </a:extLst>
          </p:cNvPr>
          <p:cNvSpPr txBox="1"/>
          <p:nvPr/>
        </p:nvSpPr>
        <p:spPr>
          <a:xfrm>
            <a:off x="-118012" y="7335611"/>
            <a:ext cx="214552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dirty="0">
                <a:latin typeface="Century Gothic" panose="020B0502020202020204" pitchFamily="34" charset="0"/>
              </a:rPr>
              <a:t> </a:t>
            </a:r>
          </a:p>
          <a:p>
            <a:endParaRPr lang="cy-GB" sz="3200" dirty="0">
              <a:latin typeface="Century Gothic" panose="020B0502020202020204" pitchFamily="34" charset="0"/>
            </a:endParaRPr>
          </a:p>
          <a:p>
            <a:endParaRPr lang="cy-GB" sz="3200" dirty="0">
              <a:latin typeface="Century Gothic" panose="020B0502020202020204" pitchFamily="34" charset="0"/>
            </a:endParaRPr>
          </a:p>
          <a:p>
            <a:endParaRPr lang="cy-GB" sz="3200" dirty="0">
              <a:latin typeface="Century Gothic" panose="020B05020202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91BA30E-8C3B-D64A-ACDC-2252BBB028AE}"/>
              </a:ext>
            </a:extLst>
          </p:cNvPr>
          <p:cNvSpPr txBox="1"/>
          <p:nvPr/>
        </p:nvSpPr>
        <p:spPr>
          <a:xfrm>
            <a:off x="8540199" y="162830"/>
            <a:ext cx="3491204" cy="5145383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Es i  ddim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Est ti ddim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 e ddim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 hi ddim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Aethon ni ddim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Aethoch chi ddim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Aethon nhw ddim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4D45BF1-6940-804D-A943-E14A40C973BB}"/>
              </a:ext>
            </a:extLst>
          </p:cNvPr>
          <p:cNvSpPr txBox="1"/>
          <p:nvPr/>
        </p:nvSpPr>
        <p:spPr>
          <a:xfrm>
            <a:off x="1417231" y="162165"/>
            <a:ext cx="1777436" cy="5159554"/>
          </a:xfrm>
          <a:prstGeom prst="rect">
            <a:avLst/>
          </a:prstGeom>
          <a:solidFill>
            <a:srgbClr val="F4E8CD"/>
          </a:solidFill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I went</a:t>
            </a:r>
          </a:p>
          <a:p>
            <a:pPr>
              <a:lnSpc>
                <a:spcPct val="200000"/>
              </a:lnSpc>
            </a:pP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You went</a:t>
            </a:r>
          </a:p>
          <a:p>
            <a:pPr>
              <a:lnSpc>
                <a:spcPct val="200000"/>
              </a:lnSpc>
            </a:pP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He went</a:t>
            </a:r>
          </a:p>
          <a:p>
            <a:pPr>
              <a:lnSpc>
                <a:spcPct val="200000"/>
              </a:lnSpc>
            </a:pP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She went</a:t>
            </a:r>
          </a:p>
          <a:p>
            <a:pPr>
              <a:lnSpc>
                <a:spcPct val="200000"/>
              </a:lnSpc>
            </a:pP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We went</a:t>
            </a:r>
          </a:p>
          <a:p>
            <a:pPr>
              <a:lnSpc>
                <a:spcPct val="200000"/>
              </a:lnSpc>
            </a:pP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You went</a:t>
            </a:r>
          </a:p>
          <a:p>
            <a:pPr>
              <a:lnSpc>
                <a:spcPct val="200000"/>
              </a:lnSpc>
            </a:pP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They went</a:t>
            </a:r>
          </a:p>
        </p:txBody>
      </p:sp>
      <p:sp>
        <p:nvSpPr>
          <p:cNvPr id="21" name="Title 6">
            <a:extLst>
              <a:ext uri="{FF2B5EF4-FFF2-40B4-BE49-F238E27FC236}">
                <a16:creationId xmlns:a16="http://schemas.microsoft.com/office/drawing/2014/main" id="{A70345D7-F6D1-C048-BEBF-E66BB6FE70D8}"/>
              </a:ext>
            </a:extLst>
          </p:cNvPr>
          <p:cNvSpPr txBox="1">
            <a:spLocks/>
          </p:cNvSpPr>
          <p:nvPr/>
        </p:nvSpPr>
        <p:spPr>
          <a:xfrm rot="16200000">
            <a:off x="-2698782" y="2634979"/>
            <a:ext cx="6623154" cy="104331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0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Gorffennol</a:t>
            </a:r>
            <a:r>
              <a:rPr lang="en-US" sz="40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‘</a:t>
            </a:r>
            <a:r>
              <a:rPr lang="en-US" sz="40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Mynd</a:t>
            </a:r>
            <a:r>
              <a:rPr lang="en-US" sz="40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’(‘to go’)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8125CFA-2489-D24C-8F45-DB7876A6C639}"/>
              </a:ext>
            </a:extLst>
          </p:cNvPr>
          <p:cNvSpPr/>
          <p:nvPr/>
        </p:nvSpPr>
        <p:spPr>
          <a:xfrm>
            <a:off x="4090922" y="5359624"/>
            <a:ext cx="405110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4000" b="1" dirty="0" err="1">
                <a:solidFill>
                  <a:srgbClr val="FF0000"/>
                </a:solidFill>
                <a:latin typeface="Ink Free" panose="03080402000500000000" pitchFamily="66" charset="0"/>
              </a:rPr>
              <a:t>Adolygu</a:t>
            </a:r>
            <a:r>
              <a:rPr lang="en-US" sz="4000" b="1" dirty="0">
                <a:solidFill>
                  <a:srgbClr val="FF0000"/>
                </a:solidFill>
                <a:latin typeface="Ink Free" panose="03080402000500000000" pitchFamily="66" charset="0"/>
              </a:rPr>
              <a:t> / Revision</a:t>
            </a:r>
          </a:p>
        </p:txBody>
      </p:sp>
    </p:spTree>
    <p:extLst>
      <p:ext uri="{BB962C8B-B14F-4D97-AF65-F5344CB8AC3E}">
        <p14:creationId xmlns:p14="http://schemas.microsoft.com/office/powerpoint/2010/main" val="1155603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Google Shape;227;p17">
            <a:extLst>
              <a:ext uri="{FF2B5EF4-FFF2-40B4-BE49-F238E27FC236}">
                <a16:creationId xmlns:a16="http://schemas.microsoft.com/office/drawing/2014/main" id="{806C6B46-417F-3D40-9C8B-1F29CD8BE053}"/>
              </a:ext>
            </a:extLst>
          </p:cNvPr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5400000">
            <a:off x="5794861" y="2469081"/>
            <a:ext cx="749167" cy="6418800"/>
          </a:xfrm>
          <a:prstGeom prst="rect">
            <a:avLst/>
          </a:prstGeom>
          <a:noFill/>
          <a:ln>
            <a:noFill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</p:pic>
      <p:pic>
        <p:nvPicPr>
          <p:cNvPr id="3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3B65C333-2103-0A43-B21B-1FFED27CF78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59899" b="20876"/>
          <a:stretch/>
        </p:blipFill>
        <p:spPr>
          <a:xfrm>
            <a:off x="7187187" y="6267448"/>
            <a:ext cx="2620925" cy="597565"/>
          </a:xfrm>
          <a:prstGeom prst="rect">
            <a:avLst/>
          </a:prstGeom>
        </p:spPr>
      </p:pic>
      <p:pic>
        <p:nvPicPr>
          <p:cNvPr id="67" name="Picture 66" descr="A screenshot of a cell phone&#10;&#10;Description automatically generated">
            <a:extLst>
              <a:ext uri="{FF2B5EF4-FFF2-40B4-BE49-F238E27FC236}">
                <a16:creationId xmlns:a16="http://schemas.microsoft.com/office/drawing/2014/main" id="{5291AA0F-C2D6-8D4D-AC7E-99FCE76E368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39762" b="40548"/>
          <a:stretch/>
        </p:blipFill>
        <p:spPr>
          <a:xfrm>
            <a:off x="4829306" y="6262461"/>
            <a:ext cx="2574344" cy="601107"/>
          </a:xfrm>
          <a:prstGeom prst="rect">
            <a:avLst/>
          </a:prstGeom>
        </p:spPr>
      </p:pic>
      <p:pic>
        <p:nvPicPr>
          <p:cNvPr id="68" name="Picture 67" descr="A screenshot of a cell phone&#10;&#10;Description automatically generated">
            <a:extLst>
              <a:ext uri="{FF2B5EF4-FFF2-40B4-BE49-F238E27FC236}">
                <a16:creationId xmlns:a16="http://schemas.microsoft.com/office/drawing/2014/main" id="{AB6EEC73-527A-394C-ADFE-0C2F3F38E3D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0139" b="60246"/>
          <a:stretch/>
        </p:blipFill>
        <p:spPr>
          <a:xfrm>
            <a:off x="2457555" y="6255802"/>
            <a:ext cx="2584105" cy="601085"/>
          </a:xfrm>
          <a:prstGeom prst="rect">
            <a:avLst/>
          </a:prstGeom>
        </p:spPr>
      </p:pic>
      <p:pic>
        <p:nvPicPr>
          <p:cNvPr id="69" name="Picture 68" descr="A screenshot of a cell phone&#10;&#10;Description automatically generated">
            <a:extLst>
              <a:ext uri="{FF2B5EF4-FFF2-40B4-BE49-F238E27FC236}">
                <a16:creationId xmlns:a16="http://schemas.microsoft.com/office/drawing/2014/main" id="{DE5AE4B1-EFCB-724B-882B-A297869F1BB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80428"/>
          <a:stretch/>
        </p:blipFill>
        <p:spPr>
          <a:xfrm>
            <a:off x="0" y="6238538"/>
            <a:ext cx="2692824" cy="625031"/>
          </a:xfrm>
          <a:prstGeom prst="rect">
            <a:avLst/>
          </a:prstGeom>
        </p:spPr>
      </p:pic>
      <p:pic>
        <p:nvPicPr>
          <p:cNvPr id="70" name="Picture 69" descr="A screenshot of a cell phone&#10;&#10;Description automatically generated">
            <a:extLst>
              <a:ext uri="{FF2B5EF4-FFF2-40B4-BE49-F238E27FC236}">
                <a16:creationId xmlns:a16="http://schemas.microsoft.com/office/drawing/2014/main" id="{7ABBF52B-DC17-E547-8805-E2577309C01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8875" t="79521" r="7951" b="930"/>
          <a:stretch/>
        </p:blipFill>
        <p:spPr>
          <a:xfrm>
            <a:off x="9599184" y="6263715"/>
            <a:ext cx="2143883" cy="59756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C0224C8-456B-4E41-9240-2EC03E3DCE11}"/>
              </a:ext>
            </a:extLst>
          </p:cNvPr>
          <p:cNvSpPr txBox="1"/>
          <p:nvPr/>
        </p:nvSpPr>
        <p:spPr>
          <a:xfrm>
            <a:off x="2960045" y="313031"/>
            <a:ext cx="2565126" cy="4934877"/>
          </a:xfrm>
          <a:prstGeom prst="rect">
            <a:avLst/>
          </a:prstGeom>
          <a:solidFill>
            <a:srgbClr val="D9F3CB"/>
          </a:solidFill>
        </p:spPr>
        <p:txBody>
          <a:bodyPr wrap="non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Gwnes i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Gwnest ti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Gwnaeth e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Gwnaeth hi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Gwnaethon ni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Gwnaethoch chi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Gwnaethon nhw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4BBAFFA-0A17-F042-9818-6043C6FEF354}"/>
              </a:ext>
            </a:extLst>
          </p:cNvPr>
          <p:cNvSpPr txBox="1"/>
          <p:nvPr/>
        </p:nvSpPr>
        <p:spPr>
          <a:xfrm>
            <a:off x="5673103" y="295503"/>
            <a:ext cx="2692825" cy="4986622"/>
          </a:xfrm>
          <a:prstGeom prst="rect">
            <a:avLst/>
          </a:prstGeom>
          <a:solidFill>
            <a:srgbClr val="A6FFB2"/>
          </a:solidFill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Wnes i?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Wnest ti?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Wnaeth e?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Wnaeth hi?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Wnaethon ni?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Wnaethoch chi?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Wnaethon nhw</a:t>
            </a:r>
            <a:r>
              <a:rPr lang="cy-GB" sz="2500" b="1" dirty="0">
                <a:latin typeface="Century Gothic" panose="020B0502020202020204" pitchFamily="34" charset="0"/>
              </a:rPr>
              <a:t>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9FBF248-57A8-2A45-9CE9-AE9339D900A2}"/>
              </a:ext>
            </a:extLst>
          </p:cNvPr>
          <p:cNvSpPr txBox="1"/>
          <p:nvPr/>
        </p:nvSpPr>
        <p:spPr>
          <a:xfrm>
            <a:off x="-118012" y="7335611"/>
            <a:ext cx="214552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dirty="0">
                <a:latin typeface="Century Gothic" panose="020B0502020202020204" pitchFamily="34" charset="0"/>
              </a:rPr>
              <a:t> </a:t>
            </a:r>
          </a:p>
          <a:p>
            <a:endParaRPr lang="cy-GB" sz="3200" dirty="0">
              <a:latin typeface="Century Gothic" panose="020B0502020202020204" pitchFamily="34" charset="0"/>
            </a:endParaRPr>
          </a:p>
          <a:p>
            <a:endParaRPr lang="cy-GB" sz="3200" dirty="0">
              <a:latin typeface="Century Gothic" panose="020B0502020202020204" pitchFamily="34" charset="0"/>
            </a:endParaRPr>
          </a:p>
          <a:p>
            <a:endParaRPr lang="cy-GB" sz="3200" dirty="0">
              <a:latin typeface="Century Gothic" panose="020B05020202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91BA30E-8C3B-D64A-ACDC-2252BBB028AE}"/>
              </a:ext>
            </a:extLst>
          </p:cNvPr>
          <p:cNvSpPr txBox="1"/>
          <p:nvPr/>
        </p:nvSpPr>
        <p:spPr>
          <a:xfrm>
            <a:off x="8484867" y="330960"/>
            <a:ext cx="3491204" cy="4934877"/>
          </a:xfrm>
          <a:prstGeom prst="rect">
            <a:avLst/>
          </a:prstGeom>
          <a:solidFill>
            <a:srgbClr val="24DC4C"/>
          </a:solidFill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Wnes i ddim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Wnest ti ddim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Wnaeth e ddim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Wnaeth hi ddim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Wnaethon ni ddim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Wnaethoch chi ddim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Waethon nhw ddim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4D45BF1-6940-804D-A943-E14A40C973BB}"/>
              </a:ext>
            </a:extLst>
          </p:cNvPr>
          <p:cNvSpPr txBox="1"/>
          <p:nvPr/>
        </p:nvSpPr>
        <p:spPr>
          <a:xfrm>
            <a:off x="658404" y="312366"/>
            <a:ext cx="2337499" cy="5009961"/>
          </a:xfrm>
          <a:prstGeom prst="rect">
            <a:avLst/>
          </a:prstGeom>
          <a:solidFill>
            <a:srgbClr val="F4E8CD"/>
          </a:solidFill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500" i="1" dirty="0">
                <a:latin typeface="Calibri" panose="020F0502020204030204" pitchFamily="34" charset="0"/>
                <a:cs typeface="Calibri" panose="020F0502020204030204" pitchFamily="34" charset="0"/>
              </a:rPr>
              <a:t>I did/</a:t>
            </a: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made</a:t>
            </a:r>
          </a:p>
          <a:p>
            <a:pPr>
              <a:lnSpc>
                <a:spcPct val="200000"/>
              </a:lnSpc>
            </a:pP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You did/made</a:t>
            </a:r>
          </a:p>
          <a:p>
            <a:pPr>
              <a:lnSpc>
                <a:spcPct val="200000"/>
              </a:lnSpc>
            </a:pP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He did/made</a:t>
            </a:r>
          </a:p>
          <a:p>
            <a:pPr>
              <a:lnSpc>
                <a:spcPct val="200000"/>
              </a:lnSpc>
            </a:pP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She did/made</a:t>
            </a:r>
          </a:p>
          <a:p>
            <a:pPr>
              <a:lnSpc>
                <a:spcPct val="200000"/>
              </a:lnSpc>
            </a:pP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We did/made</a:t>
            </a:r>
          </a:p>
          <a:p>
            <a:pPr>
              <a:lnSpc>
                <a:spcPct val="200000"/>
              </a:lnSpc>
            </a:pP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You did/made</a:t>
            </a:r>
          </a:p>
          <a:p>
            <a:pPr>
              <a:lnSpc>
                <a:spcPct val="200000"/>
              </a:lnSpc>
            </a:pP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They did/made</a:t>
            </a:r>
          </a:p>
        </p:txBody>
      </p:sp>
      <p:sp>
        <p:nvSpPr>
          <p:cNvPr id="21" name="Title 6">
            <a:extLst>
              <a:ext uri="{FF2B5EF4-FFF2-40B4-BE49-F238E27FC236}">
                <a16:creationId xmlns:a16="http://schemas.microsoft.com/office/drawing/2014/main" id="{A70345D7-F6D1-C048-BEBF-E66BB6FE70D8}"/>
              </a:ext>
            </a:extLst>
          </p:cNvPr>
          <p:cNvSpPr txBox="1">
            <a:spLocks/>
          </p:cNvSpPr>
          <p:nvPr/>
        </p:nvSpPr>
        <p:spPr>
          <a:xfrm rot="16200000">
            <a:off x="-3568722" y="2335372"/>
            <a:ext cx="7018506" cy="143574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3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Gorffennol</a:t>
            </a:r>
            <a:r>
              <a:rPr lang="en-US" sz="33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‘</a:t>
            </a:r>
            <a:r>
              <a:rPr lang="en-US" sz="33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Gwneud</a:t>
            </a:r>
            <a:r>
              <a:rPr lang="en-US" sz="33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’ (‘to do/make’)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78441B1-AC12-2C4A-ADD1-3DF1521CAD6C}"/>
              </a:ext>
            </a:extLst>
          </p:cNvPr>
          <p:cNvSpPr/>
          <p:nvPr/>
        </p:nvSpPr>
        <p:spPr>
          <a:xfrm>
            <a:off x="4090922" y="5359624"/>
            <a:ext cx="405110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4000" b="1" dirty="0" err="1">
                <a:solidFill>
                  <a:srgbClr val="FF0000"/>
                </a:solidFill>
                <a:latin typeface="Ink Free" panose="03080402000500000000" pitchFamily="66" charset="0"/>
              </a:rPr>
              <a:t>Adolygu</a:t>
            </a:r>
            <a:r>
              <a:rPr lang="en-US" sz="4000" b="1" dirty="0">
                <a:solidFill>
                  <a:srgbClr val="FF0000"/>
                </a:solidFill>
                <a:latin typeface="Ink Free" panose="03080402000500000000" pitchFamily="66" charset="0"/>
              </a:rPr>
              <a:t> / Revision</a:t>
            </a:r>
          </a:p>
        </p:txBody>
      </p:sp>
    </p:spTree>
    <p:extLst>
      <p:ext uri="{BB962C8B-B14F-4D97-AF65-F5344CB8AC3E}">
        <p14:creationId xmlns:p14="http://schemas.microsoft.com/office/powerpoint/2010/main" val="605937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29FAD45F-DBF9-844A-B5B6-F514DF52936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67638751"/>
              </p:ext>
            </p:extLst>
          </p:nvPr>
        </p:nvGraphicFramePr>
        <p:xfrm>
          <a:off x="1872342" y="2912339"/>
          <a:ext cx="9550400" cy="3461171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775200">
                  <a:extLst>
                    <a:ext uri="{9D8B030D-6E8A-4147-A177-3AD203B41FA5}">
                      <a16:colId xmlns:a16="http://schemas.microsoft.com/office/drawing/2014/main" val="3042991045"/>
                    </a:ext>
                  </a:extLst>
                </a:gridCol>
                <a:gridCol w="4775200">
                  <a:extLst>
                    <a:ext uri="{9D8B030D-6E8A-4147-A177-3AD203B41FA5}">
                      <a16:colId xmlns:a16="http://schemas.microsoft.com/office/drawing/2014/main" val="120231837"/>
                    </a:ext>
                  </a:extLst>
                </a:gridCol>
              </a:tblGrid>
              <a:tr h="494453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deffro</a:t>
                      </a:r>
                      <a:endParaRPr lang="en-US" sz="2400" b="1" dirty="0">
                        <a:latin typeface="Cavolini" panose="03000502040302020204" pitchFamily="66" charset="0"/>
                        <a:cs typeface="Cavolini" panose="03000502040302020204" pitchFamily="66" charset="0"/>
                      </a:endParaRP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dihuno</a:t>
                      </a:r>
                      <a:r>
                        <a:rPr lang="en-US" sz="24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, </a:t>
                      </a:r>
                      <a:r>
                        <a:rPr lang="en-US" sz="2400" b="1" i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to wake</a:t>
                      </a: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37723107"/>
                  </a:ext>
                </a:extLst>
              </a:tr>
              <a:tr h="494453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yn</a:t>
                      </a:r>
                      <a:r>
                        <a:rPr lang="en-US" sz="24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US" sz="2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fuan</a:t>
                      </a:r>
                      <a:endParaRPr lang="en-US" sz="2400" b="1" dirty="0">
                        <a:latin typeface="Cavolini" panose="03000502040302020204" pitchFamily="66" charset="0"/>
                        <a:cs typeface="Cavolini" panose="03000502040302020204" pitchFamily="66" charset="0"/>
                      </a:endParaRP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yn</a:t>
                      </a:r>
                      <a:r>
                        <a:rPr lang="en-US" sz="24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US" sz="2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gynnar</a:t>
                      </a:r>
                      <a:r>
                        <a:rPr lang="en-US" sz="24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, </a:t>
                      </a:r>
                      <a:r>
                        <a:rPr lang="en-US" sz="2400" b="1" i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early</a:t>
                      </a:r>
                      <a:endParaRPr lang="en-US" sz="2400" b="1" dirty="0">
                        <a:latin typeface="Cavolini" panose="03000502040302020204" pitchFamily="66" charset="0"/>
                        <a:cs typeface="Cavolini" panose="03000502040302020204" pitchFamily="66" charset="0"/>
                      </a:endParaRP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11259408"/>
                  </a:ext>
                </a:extLst>
              </a:tr>
              <a:tr h="494453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gwydraid</a:t>
                      </a:r>
                      <a:endParaRPr lang="en-US" sz="2400" b="1" dirty="0">
                        <a:latin typeface="Cavolini" panose="03000502040302020204" pitchFamily="66" charset="0"/>
                        <a:cs typeface="Cavolini" panose="03000502040302020204" pitchFamily="66" charset="0"/>
                      </a:endParaRP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a glass</a:t>
                      </a: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25973985"/>
                  </a:ext>
                </a:extLst>
              </a:tr>
              <a:tr h="494453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bwrdd</a:t>
                      </a:r>
                      <a:r>
                        <a:rPr lang="en-US" sz="24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US" sz="2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gwyn</a:t>
                      </a:r>
                      <a:r>
                        <a:rPr lang="en-US" sz="24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US" sz="2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rhyngweithiol</a:t>
                      </a:r>
                      <a:endParaRPr lang="en-US" sz="2400" b="1" dirty="0">
                        <a:latin typeface="Cavolini" panose="03000502040302020204" pitchFamily="66" charset="0"/>
                        <a:cs typeface="Cavolini" panose="03000502040302020204" pitchFamily="66" charset="0"/>
                      </a:endParaRP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interactive whiteboard</a:t>
                      </a: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52669134"/>
                  </a:ext>
                </a:extLst>
              </a:tr>
              <a:tr h="494453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bwydo</a:t>
                      </a:r>
                      <a:endParaRPr lang="en-US" sz="2400" b="1" dirty="0">
                        <a:latin typeface="Cavolini" panose="03000502040302020204" pitchFamily="66" charset="0"/>
                        <a:cs typeface="Cavolini" panose="03000502040302020204" pitchFamily="66" charset="0"/>
                      </a:endParaRP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to feed</a:t>
                      </a: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61608502"/>
                  </a:ext>
                </a:extLst>
              </a:tr>
              <a:tr h="494453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gosod</a:t>
                      </a:r>
                      <a:r>
                        <a:rPr lang="en-US" sz="24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 y </a:t>
                      </a:r>
                      <a:r>
                        <a:rPr lang="en-US" sz="2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bwrdd</a:t>
                      </a:r>
                      <a:endParaRPr lang="en-US" sz="2400" b="1" dirty="0">
                        <a:latin typeface="Cavolini" panose="03000502040302020204" pitchFamily="66" charset="0"/>
                        <a:cs typeface="Cavolini" panose="03000502040302020204" pitchFamily="66" charset="0"/>
                      </a:endParaRP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lay the table</a:t>
                      </a: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05447185"/>
                  </a:ext>
                </a:extLst>
              </a:tr>
              <a:tr h="494453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byddaf</a:t>
                      </a:r>
                      <a:r>
                        <a:rPr lang="en-US" sz="24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US" sz="2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yn</a:t>
                      </a:r>
                      <a:r>
                        <a:rPr lang="en-US" sz="24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... (</a:t>
                      </a:r>
                      <a:r>
                        <a:rPr lang="en-US" sz="2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byddaf</a:t>
                      </a:r>
                      <a:r>
                        <a:rPr lang="en-US" sz="24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US" sz="2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i’n</a:t>
                      </a:r>
                      <a:r>
                        <a:rPr lang="en-US" sz="2400" b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...)</a:t>
                      </a:r>
                      <a:endParaRPr lang="en-US" sz="2400" b="1" dirty="0">
                        <a:latin typeface="Cavolini" panose="03000502040302020204" pitchFamily="66" charset="0"/>
                        <a:cs typeface="Cavolini" panose="03000502040302020204" pitchFamily="66" charset="0"/>
                      </a:endParaRPr>
                    </a:p>
                  </a:txBody>
                  <a:tcPr marL="121920" marR="121920" marT="60960" marB="6096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I will...</a:t>
                      </a:r>
                    </a:p>
                  </a:txBody>
                  <a:tcPr marL="121920" marR="121920" marT="60960" marB="6096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9523434"/>
                  </a:ext>
                </a:extLst>
              </a:tr>
            </a:tbl>
          </a:graphicData>
        </a:graphic>
      </p:graphicFrame>
      <p:sp>
        <p:nvSpPr>
          <p:cNvPr id="4" name="Rectangle 3">
            <a:extLst>
              <a:ext uri="{FF2B5EF4-FFF2-40B4-BE49-F238E27FC236}">
                <a16:creationId xmlns:a16="http://schemas.microsoft.com/office/drawing/2014/main" id="{5B38086A-7486-B440-8153-E37D3826EABD}"/>
              </a:ext>
            </a:extLst>
          </p:cNvPr>
          <p:cNvSpPr/>
          <p:nvPr/>
        </p:nvSpPr>
        <p:spPr>
          <a:xfrm>
            <a:off x="1812633" y="1919758"/>
            <a:ext cx="9615453" cy="992581"/>
          </a:xfrm>
          <a:prstGeom prst="rect">
            <a:avLst/>
          </a:prstGeom>
          <a:noFill/>
        </p:spPr>
        <p:txBody>
          <a:bodyPr wrap="none" lIns="68580" tIns="34291" rIns="68580" bIns="34291">
            <a:spAutoFit/>
          </a:bodyPr>
          <a:lstStyle/>
          <a:p>
            <a:pPr algn="ctr"/>
            <a:r>
              <a:rPr lang="en-GB" sz="60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Geirfa</a:t>
            </a:r>
            <a:r>
              <a:rPr lang="en-GB" sz="6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GB" sz="60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Stori</a:t>
            </a:r>
            <a:r>
              <a:rPr lang="en-GB" sz="6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GB" sz="60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Diwrnod</a:t>
            </a:r>
            <a:r>
              <a:rPr lang="en-GB" sz="6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Huw</a:t>
            </a:r>
          </a:p>
        </p:txBody>
      </p:sp>
      <p:pic>
        <p:nvPicPr>
          <p:cNvPr id="5" name="Picture 4">
            <a:hlinkClick r:id="rId4"/>
            <a:extLst>
              <a:ext uri="{FF2B5EF4-FFF2-40B4-BE49-F238E27FC236}">
                <a16:creationId xmlns:a16="http://schemas.microsoft.com/office/drawing/2014/main" id="{D3AF6678-E320-6046-AF61-0A396AEF7D3E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8225" b="83272"/>
          <a:stretch/>
        </p:blipFill>
        <p:spPr>
          <a:xfrm>
            <a:off x="729960" y="881130"/>
            <a:ext cx="3508919" cy="707632"/>
          </a:xfrm>
          <a:prstGeom prst="rect">
            <a:avLst/>
          </a:prstGeom>
        </p:spPr>
      </p:pic>
      <p:pic>
        <p:nvPicPr>
          <p:cNvPr id="2" name="A486 17" descr="A486 17">
            <a:hlinkClick r:id="" action="ppaction://media"/>
            <a:extLst>
              <a:ext uri="{FF2B5EF4-FFF2-40B4-BE49-F238E27FC236}">
                <a16:creationId xmlns:a16="http://schemas.microsoft.com/office/drawing/2014/main" id="{5A948770-F494-A641-9D64-0EB73A96384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126724" y="610668"/>
            <a:ext cx="812800" cy="812800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4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258534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307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36F24846-815F-4345-BBD4-AAB7B9ADA0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082" y="3215032"/>
            <a:ext cx="3604539" cy="2499742"/>
          </a:xfrm>
          <a:prstGeom prst="rect">
            <a:avLst/>
          </a:prstGeom>
        </p:spPr>
      </p:pic>
      <p:pic>
        <p:nvPicPr>
          <p:cNvPr id="4" name="Picture 3">
            <a:hlinkClick r:id="rId3"/>
            <a:extLst>
              <a:ext uri="{FF2B5EF4-FFF2-40B4-BE49-F238E27FC236}">
                <a16:creationId xmlns:a16="http://schemas.microsoft.com/office/drawing/2014/main" id="{5201DF7D-DB81-E342-827D-010F5864719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8225" b="83272"/>
          <a:stretch/>
        </p:blipFill>
        <p:spPr>
          <a:xfrm>
            <a:off x="360715" y="2101731"/>
            <a:ext cx="3863275" cy="77909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8A920AB-8049-D64F-B0CE-6430B1CCBC66}"/>
              </a:ext>
            </a:extLst>
          </p:cNvPr>
          <p:cNvSpPr txBox="1"/>
          <p:nvPr/>
        </p:nvSpPr>
        <p:spPr>
          <a:xfrm>
            <a:off x="4895358" y="1984236"/>
            <a:ext cx="6404040" cy="101408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/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Gweithgaredd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meicroddysgu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: / </a:t>
            </a:r>
          </a:p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Microteaching activity :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5ABA340-037A-A341-8A62-9545A1D1B05F}"/>
              </a:ext>
            </a:extLst>
          </p:cNvPr>
          <p:cNvSpPr txBox="1"/>
          <p:nvPr/>
        </p:nvSpPr>
        <p:spPr>
          <a:xfrm>
            <a:off x="4249640" y="3215032"/>
            <a:ext cx="7695477" cy="345539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/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altLang="en-US" sz="2000" b="1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1.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Cymrwch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eich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tro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arwain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gweithgaredd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/ You will be taking turns to lead this activity : </a:t>
            </a:r>
          </a:p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altLang="en-US" sz="2000" b="1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Rhoi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lluniau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mewn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trefn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(</a:t>
            </a:r>
            <a:r>
              <a:rPr lang="en-US" altLang="en-US" sz="2000" b="1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in order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). </a:t>
            </a:r>
            <a:endParaRPr lang="en-US" altLang="en-US" sz="20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altLang="en-US" sz="2000" b="1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2.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Cymrwch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eich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tro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ofyn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cwestiynau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am Huw.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e.e.</a:t>
            </a:r>
            <a:endParaRPr lang="en-US" altLang="en-US" sz="2000" b="1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Take it in turns to ask questions about Huw </a:t>
            </a:r>
          </a:p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b="1" dirty="0">
                <a:solidFill>
                  <a:schemeClr val="accent6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Beth </a:t>
            </a:r>
            <a:r>
              <a:rPr lang="en-US" altLang="en-US" sz="2000" b="1" dirty="0" err="1">
                <a:solidFill>
                  <a:schemeClr val="accent6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wnaeth</a:t>
            </a:r>
            <a:r>
              <a:rPr lang="en-US" altLang="en-US" sz="2000" b="1" dirty="0">
                <a:solidFill>
                  <a:schemeClr val="accent6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Huw </a:t>
            </a:r>
            <a:r>
              <a:rPr lang="en-US" altLang="en-US" sz="2000" b="1" dirty="0" err="1">
                <a:solidFill>
                  <a:schemeClr val="accent6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US" altLang="en-US" sz="2000" b="1" dirty="0">
                <a:solidFill>
                  <a:schemeClr val="accent6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bore?</a:t>
            </a:r>
          </a:p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b="1" dirty="0">
                <a:solidFill>
                  <a:schemeClr val="accent6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Sut </a:t>
            </a:r>
            <a:r>
              <a:rPr lang="en-US" altLang="en-US" sz="2000" b="1" dirty="0" err="1">
                <a:solidFill>
                  <a:schemeClr val="accent6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aeth</a:t>
            </a:r>
            <a:r>
              <a:rPr lang="en-US" altLang="en-US" sz="2000" b="1" dirty="0">
                <a:solidFill>
                  <a:schemeClr val="accent6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Huw </a:t>
            </a:r>
            <a:r>
              <a:rPr lang="en-US" altLang="en-US" sz="2000" b="1" dirty="0" err="1">
                <a:solidFill>
                  <a:schemeClr val="accent6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i’r</a:t>
            </a:r>
            <a:r>
              <a:rPr lang="en-US" altLang="en-US" sz="2000" b="1" dirty="0">
                <a:solidFill>
                  <a:schemeClr val="accent6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accent6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ysgol</a:t>
            </a:r>
            <a:r>
              <a:rPr lang="en-US" altLang="en-US" sz="2000" b="1" dirty="0">
                <a:solidFill>
                  <a:schemeClr val="accent6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</a:p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b="1" dirty="0" err="1">
                <a:solidFill>
                  <a:schemeClr val="accent6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Wnaeth</a:t>
            </a:r>
            <a:r>
              <a:rPr lang="en-US" altLang="en-US" sz="2000" b="1" dirty="0">
                <a:solidFill>
                  <a:schemeClr val="accent6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Huw </a:t>
            </a:r>
            <a:r>
              <a:rPr lang="en-US" altLang="en-US" sz="2000" b="1" dirty="0" err="1">
                <a:solidFill>
                  <a:schemeClr val="accent6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helpu</a:t>
            </a:r>
            <a:r>
              <a:rPr lang="en-US" altLang="en-US" sz="2000" b="1" dirty="0">
                <a:solidFill>
                  <a:schemeClr val="accent6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Mam </a:t>
            </a:r>
            <a:r>
              <a:rPr lang="en-US" altLang="en-US" sz="2000" b="1" dirty="0" err="1">
                <a:solidFill>
                  <a:schemeClr val="accent6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gyda’r</a:t>
            </a:r>
            <a:r>
              <a:rPr lang="en-US" altLang="en-US" sz="2000" b="1" dirty="0">
                <a:solidFill>
                  <a:schemeClr val="accent6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accent6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llestri</a:t>
            </a:r>
            <a:r>
              <a:rPr lang="en-US" altLang="en-US" sz="2000" b="1" dirty="0">
                <a:solidFill>
                  <a:schemeClr val="accent6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</a:p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altLang="en-US" sz="20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3310022-6A29-5B4E-9816-79C6563BB9C3}"/>
              </a:ext>
            </a:extLst>
          </p:cNvPr>
          <p:cNvSpPr/>
          <p:nvPr/>
        </p:nvSpPr>
        <p:spPr>
          <a:xfrm>
            <a:off x="0" y="230193"/>
            <a:ext cx="12192000" cy="168507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3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Paratowch</a:t>
            </a:r>
            <a:r>
              <a:rPr lang="en-GB" sz="3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at </a:t>
            </a:r>
            <a:r>
              <a:rPr lang="en-GB" sz="3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sesiwn</a:t>
            </a:r>
            <a:r>
              <a:rPr lang="en-GB" sz="3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GB" sz="3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wythnos</a:t>
            </a:r>
            <a:r>
              <a:rPr lang="en-GB" sz="3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GB" sz="3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nesa</a:t>
            </a:r>
            <a:r>
              <a:rPr lang="en-GB" sz="3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/</a:t>
            </a:r>
          </a:p>
          <a:p>
            <a:pPr algn="ctr"/>
            <a:r>
              <a:rPr lang="en-GB" sz="3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Prepare for next week’s session </a:t>
            </a:r>
          </a:p>
          <a:p>
            <a:pPr algn="ctr"/>
            <a:r>
              <a:rPr lang="en-GB" sz="3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(10.11.20) :</a:t>
            </a:r>
          </a:p>
        </p:txBody>
      </p:sp>
    </p:spTree>
    <p:extLst>
      <p:ext uri="{BB962C8B-B14F-4D97-AF65-F5344CB8AC3E}">
        <p14:creationId xmlns:p14="http://schemas.microsoft.com/office/powerpoint/2010/main" val="24693409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369090" y="1323338"/>
            <a:ext cx="7669407" cy="249677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/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Rydyn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ni’n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mynd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ddarllen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a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gwrando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stori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‘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Diwrnod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Huw’. </a:t>
            </a:r>
          </a:p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altLang="en-US" sz="2000" b="1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Mewn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grwpiau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byddwch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chi’n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darllen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stori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–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cliciwch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llun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fynd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wefan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HWB. </a:t>
            </a:r>
          </a:p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b="1" i="1" dirty="0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In groups we will be reading the story. You can practice before next week by clicking on the link in the picture. </a:t>
            </a:r>
            <a:endParaRPr lang="en-US" altLang="en-US" sz="2000" i="1" dirty="0">
              <a:solidFill>
                <a:srgbClr val="0070C0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0" name="Rectangle 10"/>
          <p:cNvSpPr>
            <a:spLocks noChangeArrowheads="1"/>
          </p:cNvSpPr>
          <p:nvPr/>
        </p:nvSpPr>
        <p:spPr bwMode="auto">
          <a:xfrm>
            <a:off x="1524001" y="9873734"/>
            <a:ext cx="2031325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defTabSz="914377"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lang="en-US" altLang="en-US">
                <a:latin typeface="Arial" charset="0"/>
              </a:rPr>
              <a:t>		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FAB3A14-B24A-9149-B8FB-6A295BD2292F}"/>
              </a:ext>
            </a:extLst>
          </p:cNvPr>
          <p:cNvSpPr/>
          <p:nvPr/>
        </p:nvSpPr>
        <p:spPr>
          <a:xfrm>
            <a:off x="466630" y="303158"/>
            <a:ext cx="7669407" cy="80791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lIns="68580" tIns="34291" rIns="68580" bIns="34291">
            <a:spAutoFit/>
          </a:bodyPr>
          <a:lstStyle/>
          <a:p>
            <a:pPr algn="ctr"/>
            <a:r>
              <a:rPr lang="en-GB" sz="48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Gweithgaredd</a:t>
            </a:r>
            <a:r>
              <a:rPr lang="en-GB" sz="4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Mini </a:t>
            </a:r>
            <a:r>
              <a:rPr lang="en-GB" sz="48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Meicro</a:t>
            </a:r>
            <a:endParaRPr lang="en-GB" sz="4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pic>
        <p:nvPicPr>
          <p:cNvPr id="11" name="Picture 10">
            <a:hlinkClick r:id="rId2"/>
            <a:extLst>
              <a:ext uri="{FF2B5EF4-FFF2-40B4-BE49-F238E27FC236}">
                <a16:creationId xmlns:a16="http://schemas.microsoft.com/office/drawing/2014/main" id="{D364237F-CDA7-5041-A037-756EB5CCD3D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67548" y="3200448"/>
            <a:ext cx="3009661" cy="224143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5AB449A1-90AB-7142-B2CD-8BDF59BFA924}"/>
              </a:ext>
            </a:extLst>
          </p:cNvPr>
          <p:cNvSpPr txBox="1"/>
          <p:nvPr/>
        </p:nvSpPr>
        <p:spPr>
          <a:xfrm>
            <a:off x="369090" y="3931902"/>
            <a:ext cx="7669407" cy="99258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/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Cymrwch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eich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tro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–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bydd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pawb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grŵp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darllen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un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dudalen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yr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un. </a:t>
            </a:r>
          </a:p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b="1" i="1" dirty="0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Everyone will take their turn to read one page. </a:t>
            </a:r>
            <a:endParaRPr lang="en-US" altLang="en-US" sz="2000" i="1" dirty="0">
              <a:solidFill>
                <a:srgbClr val="0070C0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EBC8454-5E70-9E43-B39D-FE8E369B4F12}"/>
              </a:ext>
            </a:extLst>
          </p:cNvPr>
          <p:cNvSpPr txBox="1"/>
          <p:nvPr/>
        </p:nvSpPr>
        <p:spPr>
          <a:xfrm>
            <a:off x="369090" y="5413187"/>
            <a:ext cx="7734145" cy="99258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/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Mae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eirfa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i’ch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helpu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sleid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nesaf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:</a:t>
            </a:r>
          </a:p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b="1" i="1" dirty="0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 have recorded some key vocabulary on the next page: </a:t>
            </a:r>
            <a:endParaRPr lang="en-US" altLang="en-US" sz="2000" i="1" dirty="0">
              <a:solidFill>
                <a:srgbClr val="0070C0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16" name="Picture 15">
            <a:hlinkClick r:id="rId2"/>
            <a:extLst>
              <a:ext uri="{FF2B5EF4-FFF2-40B4-BE49-F238E27FC236}">
                <a16:creationId xmlns:a16="http://schemas.microsoft.com/office/drawing/2014/main" id="{1099F5D8-5524-384D-A636-41D0C528E2C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5475" y="311672"/>
            <a:ext cx="3534441" cy="2682218"/>
          </a:xfrm>
          <a:prstGeom prst="rect">
            <a:avLst/>
          </a:prstGeom>
        </p:spPr>
      </p:pic>
      <p:sp>
        <p:nvSpPr>
          <p:cNvPr id="17" name="Freeform 16">
            <a:extLst>
              <a:ext uri="{FF2B5EF4-FFF2-40B4-BE49-F238E27FC236}">
                <a16:creationId xmlns:a16="http://schemas.microsoft.com/office/drawing/2014/main" id="{85A9A1D7-B3FA-8948-AEDD-836047138666}"/>
              </a:ext>
            </a:extLst>
          </p:cNvPr>
          <p:cNvSpPr/>
          <p:nvPr/>
        </p:nvSpPr>
        <p:spPr>
          <a:xfrm>
            <a:off x="10162997" y="1464945"/>
            <a:ext cx="1706919" cy="1293464"/>
          </a:xfrm>
          <a:custGeom>
            <a:avLst/>
            <a:gdLst>
              <a:gd name="connsiteX0" fmla="*/ 785191 w 924339"/>
              <a:gd name="connsiteY0" fmla="*/ 49696 h 834887"/>
              <a:gd name="connsiteX1" fmla="*/ 675861 w 924339"/>
              <a:gd name="connsiteY1" fmla="*/ 9940 h 834887"/>
              <a:gd name="connsiteX2" fmla="*/ 646043 w 924339"/>
              <a:gd name="connsiteY2" fmla="*/ 0 h 834887"/>
              <a:gd name="connsiteX3" fmla="*/ 228600 w 924339"/>
              <a:gd name="connsiteY3" fmla="*/ 9940 h 834887"/>
              <a:gd name="connsiteX4" fmla="*/ 198782 w 924339"/>
              <a:gd name="connsiteY4" fmla="*/ 19879 h 834887"/>
              <a:gd name="connsiteX5" fmla="*/ 139147 w 924339"/>
              <a:gd name="connsiteY5" fmla="*/ 59635 h 834887"/>
              <a:gd name="connsiteX6" fmla="*/ 69574 w 924339"/>
              <a:gd name="connsiteY6" fmla="*/ 159027 h 834887"/>
              <a:gd name="connsiteX7" fmla="*/ 29817 w 924339"/>
              <a:gd name="connsiteY7" fmla="*/ 228600 h 834887"/>
              <a:gd name="connsiteX8" fmla="*/ 9939 w 924339"/>
              <a:gd name="connsiteY8" fmla="*/ 298174 h 834887"/>
              <a:gd name="connsiteX9" fmla="*/ 0 w 924339"/>
              <a:gd name="connsiteY9" fmla="*/ 327992 h 834887"/>
              <a:gd name="connsiteX10" fmla="*/ 9939 w 924339"/>
              <a:gd name="connsiteY10" fmla="*/ 566531 h 834887"/>
              <a:gd name="connsiteX11" fmla="*/ 29817 w 924339"/>
              <a:gd name="connsiteY11" fmla="*/ 646044 h 834887"/>
              <a:gd name="connsiteX12" fmla="*/ 79513 w 924339"/>
              <a:gd name="connsiteY12" fmla="*/ 695740 h 834887"/>
              <a:gd name="connsiteX13" fmla="*/ 109330 w 924339"/>
              <a:gd name="connsiteY13" fmla="*/ 725557 h 834887"/>
              <a:gd name="connsiteX14" fmla="*/ 129208 w 924339"/>
              <a:gd name="connsiteY14" fmla="*/ 755374 h 834887"/>
              <a:gd name="connsiteX15" fmla="*/ 168965 w 924339"/>
              <a:gd name="connsiteY15" fmla="*/ 775253 h 834887"/>
              <a:gd name="connsiteX16" fmla="*/ 198782 w 924339"/>
              <a:gd name="connsiteY16" fmla="*/ 795131 h 834887"/>
              <a:gd name="connsiteX17" fmla="*/ 258417 w 924339"/>
              <a:gd name="connsiteY17" fmla="*/ 815009 h 834887"/>
              <a:gd name="connsiteX18" fmla="*/ 288234 w 924339"/>
              <a:gd name="connsiteY18" fmla="*/ 824948 h 834887"/>
              <a:gd name="connsiteX19" fmla="*/ 318052 w 924339"/>
              <a:gd name="connsiteY19" fmla="*/ 834887 h 834887"/>
              <a:gd name="connsiteX20" fmla="*/ 546652 w 924339"/>
              <a:gd name="connsiteY20" fmla="*/ 815009 h 834887"/>
              <a:gd name="connsiteX21" fmla="*/ 606287 w 924339"/>
              <a:gd name="connsiteY21" fmla="*/ 795131 h 834887"/>
              <a:gd name="connsiteX22" fmla="*/ 636104 w 924339"/>
              <a:gd name="connsiteY22" fmla="*/ 785192 h 834887"/>
              <a:gd name="connsiteX23" fmla="*/ 735495 w 924339"/>
              <a:gd name="connsiteY23" fmla="*/ 715618 h 834887"/>
              <a:gd name="connsiteX24" fmla="*/ 755374 w 924339"/>
              <a:gd name="connsiteY24" fmla="*/ 685800 h 834887"/>
              <a:gd name="connsiteX25" fmla="*/ 785191 w 924339"/>
              <a:gd name="connsiteY25" fmla="*/ 665922 h 834887"/>
              <a:gd name="connsiteX26" fmla="*/ 834887 w 924339"/>
              <a:gd name="connsiteY26" fmla="*/ 616227 h 834887"/>
              <a:gd name="connsiteX27" fmla="*/ 854765 w 924339"/>
              <a:gd name="connsiteY27" fmla="*/ 576470 h 834887"/>
              <a:gd name="connsiteX28" fmla="*/ 874643 w 924339"/>
              <a:gd name="connsiteY28" fmla="*/ 546653 h 834887"/>
              <a:gd name="connsiteX29" fmla="*/ 894521 w 924339"/>
              <a:gd name="connsiteY29" fmla="*/ 487018 h 834887"/>
              <a:gd name="connsiteX30" fmla="*/ 914400 w 924339"/>
              <a:gd name="connsiteY30" fmla="*/ 427383 h 834887"/>
              <a:gd name="connsiteX31" fmla="*/ 924339 w 924339"/>
              <a:gd name="connsiteY31" fmla="*/ 397566 h 834887"/>
              <a:gd name="connsiteX32" fmla="*/ 914400 w 924339"/>
              <a:gd name="connsiteY32" fmla="*/ 248479 h 834887"/>
              <a:gd name="connsiteX33" fmla="*/ 874643 w 924339"/>
              <a:gd name="connsiteY33" fmla="*/ 159027 h 834887"/>
              <a:gd name="connsiteX34" fmla="*/ 854765 w 924339"/>
              <a:gd name="connsiteY34" fmla="*/ 139148 h 834887"/>
              <a:gd name="connsiteX35" fmla="*/ 834887 w 924339"/>
              <a:gd name="connsiteY35" fmla="*/ 109331 h 834887"/>
              <a:gd name="connsiteX36" fmla="*/ 765313 w 924339"/>
              <a:gd name="connsiteY36" fmla="*/ 49696 h 834887"/>
              <a:gd name="connsiteX37" fmla="*/ 785191 w 924339"/>
              <a:gd name="connsiteY37" fmla="*/ 49696 h 8348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924339" h="834887">
                <a:moveTo>
                  <a:pt x="785191" y="49696"/>
                </a:moveTo>
                <a:cubicBezTo>
                  <a:pt x="716033" y="22033"/>
                  <a:pt x="752429" y="35463"/>
                  <a:pt x="675861" y="9940"/>
                </a:cubicBezTo>
                <a:lnTo>
                  <a:pt x="646043" y="0"/>
                </a:lnTo>
                <a:cubicBezTo>
                  <a:pt x="506895" y="3313"/>
                  <a:pt x="367650" y="3760"/>
                  <a:pt x="228600" y="9940"/>
                </a:cubicBezTo>
                <a:cubicBezTo>
                  <a:pt x="218133" y="10405"/>
                  <a:pt x="207941" y="14791"/>
                  <a:pt x="198782" y="19879"/>
                </a:cubicBezTo>
                <a:cubicBezTo>
                  <a:pt x="177898" y="31481"/>
                  <a:pt x="139147" y="59635"/>
                  <a:pt x="139147" y="59635"/>
                </a:cubicBezTo>
                <a:cubicBezTo>
                  <a:pt x="94989" y="118514"/>
                  <a:pt x="118529" y="85596"/>
                  <a:pt x="69574" y="159027"/>
                </a:cubicBezTo>
                <a:cubicBezTo>
                  <a:pt x="49608" y="188976"/>
                  <a:pt x="44951" y="193286"/>
                  <a:pt x="29817" y="228600"/>
                </a:cubicBezTo>
                <a:cubicBezTo>
                  <a:pt x="19605" y="252428"/>
                  <a:pt x="17143" y="272959"/>
                  <a:pt x="9939" y="298174"/>
                </a:cubicBezTo>
                <a:cubicBezTo>
                  <a:pt x="7061" y="308248"/>
                  <a:pt x="3313" y="318053"/>
                  <a:pt x="0" y="327992"/>
                </a:cubicBezTo>
                <a:cubicBezTo>
                  <a:pt x="3313" y="407505"/>
                  <a:pt x="2511" y="487296"/>
                  <a:pt x="9939" y="566531"/>
                </a:cubicBezTo>
                <a:cubicBezTo>
                  <a:pt x="12489" y="593732"/>
                  <a:pt x="10499" y="626726"/>
                  <a:pt x="29817" y="646044"/>
                </a:cubicBezTo>
                <a:lnTo>
                  <a:pt x="79513" y="695740"/>
                </a:lnTo>
                <a:cubicBezTo>
                  <a:pt x="89452" y="705679"/>
                  <a:pt x="101533" y="713862"/>
                  <a:pt x="109330" y="725557"/>
                </a:cubicBezTo>
                <a:cubicBezTo>
                  <a:pt x="115956" y="735496"/>
                  <a:pt x="120031" y="747727"/>
                  <a:pt x="129208" y="755374"/>
                </a:cubicBezTo>
                <a:cubicBezTo>
                  <a:pt x="140590" y="764859"/>
                  <a:pt x="156101" y="767902"/>
                  <a:pt x="168965" y="775253"/>
                </a:cubicBezTo>
                <a:cubicBezTo>
                  <a:pt x="179336" y="781180"/>
                  <a:pt x="187866" y="790280"/>
                  <a:pt x="198782" y="795131"/>
                </a:cubicBezTo>
                <a:cubicBezTo>
                  <a:pt x="217930" y="803641"/>
                  <a:pt x="238539" y="808383"/>
                  <a:pt x="258417" y="815009"/>
                </a:cubicBezTo>
                <a:lnTo>
                  <a:pt x="288234" y="824948"/>
                </a:lnTo>
                <a:lnTo>
                  <a:pt x="318052" y="834887"/>
                </a:lnTo>
                <a:cubicBezTo>
                  <a:pt x="426413" y="829184"/>
                  <a:pt x="466139" y="839162"/>
                  <a:pt x="546652" y="815009"/>
                </a:cubicBezTo>
                <a:cubicBezTo>
                  <a:pt x="566722" y="808988"/>
                  <a:pt x="586409" y="801757"/>
                  <a:pt x="606287" y="795131"/>
                </a:cubicBezTo>
                <a:lnTo>
                  <a:pt x="636104" y="785192"/>
                </a:lnTo>
                <a:cubicBezTo>
                  <a:pt x="645843" y="778699"/>
                  <a:pt x="720779" y="730334"/>
                  <a:pt x="735495" y="715618"/>
                </a:cubicBezTo>
                <a:cubicBezTo>
                  <a:pt x="743942" y="707171"/>
                  <a:pt x="746927" y="694247"/>
                  <a:pt x="755374" y="685800"/>
                </a:cubicBezTo>
                <a:cubicBezTo>
                  <a:pt x="763821" y="677353"/>
                  <a:pt x="776201" y="673788"/>
                  <a:pt x="785191" y="665922"/>
                </a:cubicBezTo>
                <a:cubicBezTo>
                  <a:pt x="802821" y="650496"/>
                  <a:pt x="834887" y="616227"/>
                  <a:pt x="834887" y="616227"/>
                </a:cubicBezTo>
                <a:cubicBezTo>
                  <a:pt x="841513" y="602975"/>
                  <a:pt x="847414" y="589334"/>
                  <a:pt x="854765" y="576470"/>
                </a:cubicBezTo>
                <a:cubicBezTo>
                  <a:pt x="860691" y="566099"/>
                  <a:pt x="869792" y="557569"/>
                  <a:pt x="874643" y="546653"/>
                </a:cubicBezTo>
                <a:cubicBezTo>
                  <a:pt x="883153" y="527505"/>
                  <a:pt x="887895" y="506896"/>
                  <a:pt x="894521" y="487018"/>
                </a:cubicBezTo>
                <a:lnTo>
                  <a:pt x="914400" y="427383"/>
                </a:lnTo>
                <a:lnTo>
                  <a:pt x="924339" y="397566"/>
                </a:lnTo>
                <a:cubicBezTo>
                  <a:pt x="921026" y="347870"/>
                  <a:pt x="921444" y="297784"/>
                  <a:pt x="914400" y="248479"/>
                </a:cubicBezTo>
                <a:cubicBezTo>
                  <a:pt x="909603" y="214899"/>
                  <a:pt x="895393" y="184965"/>
                  <a:pt x="874643" y="159027"/>
                </a:cubicBezTo>
                <a:cubicBezTo>
                  <a:pt x="868789" y="151710"/>
                  <a:pt x="860619" y="146465"/>
                  <a:pt x="854765" y="139148"/>
                </a:cubicBezTo>
                <a:cubicBezTo>
                  <a:pt x="847303" y="129820"/>
                  <a:pt x="842661" y="118400"/>
                  <a:pt x="834887" y="109331"/>
                </a:cubicBezTo>
                <a:cubicBezTo>
                  <a:pt x="809244" y="79414"/>
                  <a:pt x="796345" y="68315"/>
                  <a:pt x="765313" y="49696"/>
                </a:cubicBezTo>
                <a:cubicBezTo>
                  <a:pt x="758960" y="45884"/>
                  <a:pt x="752060" y="43070"/>
                  <a:pt x="785191" y="49696"/>
                </a:cubicBezTo>
                <a:close/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2400"/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99A43538-5B53-B34D-A82B-942EB84970EC}"/>
              </a:ext>
            </a:extLst>
          </p:cNvPr>
          <p:cNvCxnSpPr>
            <a:cxnSpLocks/>
          </p:cNvCxnSpPr>
          <p:nvPr/>
        </p:nvCxnSpPr>
        <p:spPr>
          <a:xfrm flipH="1">
            <a:off x="11206252" y="2758409"/>
            <a:ext cx="570395" cy="650641"/>
          </a:xfrm>
          <a:prstGeom prst="straightConnector1">
            <a:avLst/>
          </a:prstGeom>
          <a:ln w="952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18" descr="Icon&#10;&#10;Description automatically generated">
            <a:extLst>
              <a:ext uri="{FF2B5EF4-FFF2-40B4-BE49-F238E27FC236}">
                <a16:creationId xmlns:a16="http://schemas.microsoft.com/office/drawing/2014/main" id="{42CD45EF-F7CF-044C-97D3-A54C9A5732B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28938" y="5648444"/>
            <a:ext cx="1405141" cy="1095752"/>
          </a:xfrm>
          <a:prstGeom prst="rect">
            <a:avLst/>
          </a:prstGeom>
        </p:spPr>
      </p:pic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8AF6E2EE-1E56-3249-81CC-96B206741B80}"/>
              </a:ext>
            </a:extLst>
          </p:cNvPr>
          <p:cNvCxnSpPr>
            <a:cxnSpLocks/>
          </p:cNvCxnSpPr>
          <p:nvPr/>
        </p:nvCxnSpPr>
        <p:spPr>
          <a:xfrm flipH="1">
            <a:off x="10662988" y="5318932"/>
            <a:ext cx="706935" cy="659025"/>
          </a:xfrm>
          <a:prstGeom prst="straightConnector1">
            <a:avLst/>
          </a:prstGeom>
          <a:ln w="952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30626EBC-C747-AF42-B574-614844840B2A}"/>
              </a:ext>
            </a:extLst>
          </p:cNvPr>
          <p:cNvCxnSpPr>
            <a:cxnSpLocks/>
          </p:cNvCxnSpPr>
          <p:nvPr/>
        </p:nvCxnSpPr>
        <p:spPr>
          <a:xfrm flipV="1">
            <a:off x="7814873" y="1874431"/>
            <a:ext cx="1434363" cy="328040"/>
          </a:xfrm>
          <a:prstGeom prst="straightConnector1">
            <a:avLst/>
          </a:prstGeom>
          <a:ln w="952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411519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Google Shape;227;p17">
            <a:extLst>
              <a:ext uri="{FF2B5EF4-FFF2-40B4-BE49-F238E27FC236}">
                <a16:creationId xmlns:a16="http://schemas.microsoft.com/office/drawing/2014/main" id="{806C6B46-417F-3D40-9C8B-1F29CD8BE053}"/>
              </a:ext>
            </a:extLst>
          </p:cNvPr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5400000">
            <a:off x="5741894" y="2504167"/>
            <a:ext cx="749167" cy="6418800"/>
          </a:xfrm>
          <a:prstGeom prst="rect">
            <a:avLst/>
          </a:prstGeom>
          <a:noFill/>
          <a:ln>
            <a:noFill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</p:pic>
      <p:pic>
        <p:nvPicPr>
          <p:cNvPr id="3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3B65C333-2103-0A43-B21B-1FFED27CF78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59899" b="20876"/>
          <a:stretch/>
        </p:blipFill>
        <p:spPr>
          <a:xfrm>
            <a:off x="7187187" y="6267448"/>
            <a:ext cx="2620925" cy="597565"/>
          </a:xfrm>
          <a:prstGeom prst="rect">
            <a:avLst/>
          </a:prstGeom>
        </p:spPr>
      </p:pic>
      <p:pic>
        <p:nvPicPr>
          <p:cNvPr id="67" name="Picture 66" descr="A screenshot of a cell phone&#10;&#10;Description automatically generated">
            <a:extLst>
              <a:ext uri="{FF2B5EF4-FFF2-40B4-BE49-F238E27FC236}">
                <a16:creationId xmlns:a16="http://schemas.microsoft.com/office/drawing/2014/main" id="{5291AA0F-C2D6-8D4D-AC7E-99FCE76E368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39762" b="40548"/>
          <a:stretch/>
        </p:blipFill>
        <p:spPr>
          <a:xfrm>
            <a:off x="4829306" y="6262461"/>
            <a:ext cx="2574344" cy="601107"/>
          </a:xfrm>
          <a:prstGeom prst="rect">
            <a:avLst/>
          </a:prstGeom>
        </p:spPr>
      </p:pic>
      <p:pic>
        <p:nvPicPr>
          <p:cNvPr id="68" name="Picture 67" descr="A screenshot of a cell phone&#10;&#10;Description automatically generated">
            <a:extLst>
              <a:ext uri="{FF2B5EF4-FFF2-40B4-BE49-F238E27FC236}">
                <a16:creationId xmlns:a16="http://schemas.microsoft.com/office/drawing/2014/main" id="{AB6EEC73-527A-394C-ADFE-0C2F3F38E3D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0139" b="60246"/>
          <a:stretch/>
        </p:blipFill>
        <p:spPr>
          <a:xfrm>
            <a:off x="2457555" y="6255802"/>
            <a:ext cx="2584105" cy="601085"/>
          </a:xfrm>
          <a:prstGeom prst="rect">
            <a:avLst/>
          </a:prstGeom>
        </p:spPr>
      </p:pic>
      <p:pic>
        <p:nvPicPr>
          <p:cNvPr id="69" name="Picture 68" descr="A screenshot of a cell phone&#10;&#10;Description automatically generated">
            <a:extLst>
              <a:ext uri="{FF2B5EF4-FFF2-40B4-BE49-F238E27FC236}">
                <a16:creationId xmlns:a16="http://schemas.microsoft.com/office/drawing/2014/main" id="{DE5AE4B1-EFCB-724B-882B-A297869F1BB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80428"/>
          <a:stretch/>
        </p:blipFill>
        <p:spPr>
          <a:xfrm>
            <a:off x="0" y="6238538"/>
            <a:ext cx="2692824" cy="625031"/>
          </a:xfrm>
          <a:prstGeom prst="rect">
            <a:avLst/>
          </a:prstGeom>
        </p:spPr>
      </p:pic>
      <p:pic>
        <p:nvPicPr>
          <p:cNvPr id="70" name="Picture 69" descr="A screenshot of a cell phone&#10;&#10;Description automatically generated">
            <a:extLst>
              <a:ext uri="{FF2B5EF4-FFF2-40B4-BE49-F238E27FC236}">
                <a16:creationId xmlns:a16="http://schemas.microsoft.com/office/drawing/2014/main" id="{7ABBF52B-DC17-E547-8805-E2577309C01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8875" t="79521" r="7951" b="930"/>
          <a:stretch/>
        </p:blipFill>
        <p:spPr>
          <a:xfrm>
            <a:off x="9599184" y="6263715"/>
            <a:ext cx="2143883" cy="59756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C0224C8-456B-4E41-9240-2EC03E3DCE11}"/>
              </a:ext>
            </a:extLst>
          </p:cNvPr>
          <p:cNvSpPr txBox="1"/>
          <p:nvPr/>
        </p:nvSpPr>
        <p:spPr>
          <a:xfrm>
            <a:off x="2911890" y="889845"/>
            <a:ext cx="2045753" cy="5222392"/>
          </a:xfrm>
          <a:prstGeom prst="rect">
            <a:avLst/>
          </a:prstGeom>
          <a:solidFill>
            <a:srgbClr val="FDFFB9"/>
          </a:solidFill>
        </p:spPr>
        <p:txBody>
          <a:bodyPr wrap="non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Ces i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Cest ti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Cafodd e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Cafodd hi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Cawson ni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Cawsoch chi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Cawson nhw</a:t>
            </a:r>
          </a:p>
          <a:p>
            <a:pPr>
              <a:lnSpc>
                <a:spcPct val="200000"/>
              </a:lnSpc>
            </a:pPr>
            <a:endParaRPr lang="cy-GB" sz="200" b="1" dirty="0">
              <a:latin typeface="Century Gothic" panose="020B0502020202020204" pitchFamily="34" charset="0"/>
            </a:endParaRPr>
          </a:p>
          <a:p>
            <a:pPr>
              <a:lnSpc>
                <a:spcPct val="200000"/>
              </a:lnSpc>
            </a:pPr>
            <a:endParaRPr lang="cy-GB" sz="200" b="1" dirty="0">
              <a:latin typeface="Century Gothic" panose="020B0502020202020204" pitchFamily="34" charset="0"/>
            </a:endParaRPr>
          </a:p>
          <a:p>
            <a:pPr>
              <a:lnSpc>
                <a:spcPct val="200000"/>
              </a:lnSpc>
            </a:pPr>
            <a:endParaRPr lang="cy-GB" sz="200" b="1" dirty="0">
              <a:latin typeface="Century Gothic" panose="020B0502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4BBAFFA-0A17-F042-9818-6043C6FEF354}"/>
              </a:ext>
            </a:extLst>
          </p:cNvPr>
          <p:cNvSpPr txBox="1"/>
          <p:nvPr/>
        </p:nvSpPr>
        <p:spPr>
          <a:xfrm>
            <a:off x="5494197" y="917759"/>
            <a:ext cx="2692825" cy="4986622"/>
          </a:xfrm>
          <a:prstGeom prst="rect">
            <a:avLst/>
          </a:prstGeom>
          <a:solidFill>
            <a:srgbClr val="F5FF41"/>
          </a:solidFill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Ges i?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Gest ti?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Gafodd e?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Gafodd hi?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Gawson ni?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Gawsoch chi?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Gawson nhw</a:t>
            </a:r>
            <a:r>
              <a:rPr lang="cy-GB" sz="2500" b="1" dirty="0">
                <a:latin typeface="Century Gothic" panose="020B0502020202020204" pitchFamily="34" charset="0"/>
              </a:rPr>
              <a:t>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9FBF248-57A8-2A45-9CE9-AE9339D900A2}"/>
              </a:ext>
            </a:extLst>
          </p:cNvPr>
          <p:cNvSpPr txBox="1"/>
          <p:nvPr/>
        </p:nvSpPr>
        <p:spPr>
          <a:xfrm>
            <a:off x="-118012" y="7335611"/>
            <a:ext cx="214552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dirty="0">
                <a:latin typeface="Century Gothic" panose="020B0502020202020204" pitchFamily="34" charset="0"/>
              </a:rPr>
              <a:t> </a:t>
            </a:r>
          </a:p>
          <a:p>
            <a:endParaRPr lang="cy-GB" sz="3200" dirty="0">
              <a:latin typeface="Century Gothic" panose="020B0502020202020204" pitchFamily="34" charset="0"/>
            </a:endParaRPr>
          </a:p>
          <a:p>
            <a:endParaRPr lang="cy-GB" sz="3200" dirty="0">
              <a:latin typeface="Century Gothic" panose="020B0502020202020204" pitchFamily="34" charset="0"/>
            </a:endParaRPr>
          </a:p>
          <a:p>
            <a:endParaRPr lang="cy-GB" sz="3200" dirty="0">
              <a:latin typeface="Century Gothic" panose="020B05020202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91BA30E-8C3B-D64A-ACDC-2252BBB028AE}"/>
              </a:ext>
            </a:extLst>
          </p:cNvPr>
          <p:cNvSpPr txBox="1"/>
          <p:nvPr/>
        </p:nvSpPr>
        <p:spPr>
          <a:xfrm>
            <a:off x="8526357" y="961561"/>
            <a:ext cx="3491204" cy="4934877"/>
          </a:xfrm>
          <a:prstGeom prst="rect">
            <a:avLst/>
          </a:prstGeom>
          <a:solidFill>
            <a:srgbClr val="D3DC34"/>
          </a:solidFill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Ches i ddim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Chest ti ddim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Chafodd e ddim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Chafodd hi ddim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Chawson ni ddim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Chawsoch chi ddim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Chawson nhw ddim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4D45BF1-6940-804D-A943-E14A40C973BB}"/>
              </a:ext>
            </a:extLst>
          </p:cNvPr>
          <p:cNvSpPr txBox="1"/>
          <p:nvPr/>
        </p:nvSpPr>
        <p:spPr>
          <a:xfrm>
            <a:off x="592320" y="889180"/>
            <a:ext cx="2337499" cy="5190332"/>
          </a:xfrm>
          <a:prstGeom prst="rect">
            <a:avLst/>
          </a:prstGeom>
          <a:solidFill>
            <a:srgbClr val="F4E8CD"/>
          </a:solidFill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500" i="1" dirty="0">
                <a:latin typeface="Calibri" panose="020F0502020204030204" pitchFamily="34" charset="0"/>
                <a:cs typeface="Calibri" panose="020F0502020204030204" pitchFamily="34" charset="0"/>
              </a:rPr>
              <a:t>I had</a:t>
            </a:r>
            <a:endParaRPr lang="cy-GB" sz="2300" i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200000"/>
              </a:lnSpc>
            </a:pP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You </a:t>
            </a: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had</a:t>
            </a:r>
            <a:endParaRPr lang="cy-GB" sz="2300" i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200000"/>
              </a:lnSpc>
            </a:pP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He </a:t>
            </a: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had</a:t>
            </a:r>
            <a:endParaRPr lang="cy-GB" sz="2300" i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200000"/>
              </a:lnSpc>
            </a:pP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She </a:t>
            </a: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had</a:t>
            </a:r>
            <a:endParaRPr lang="cy-GB" sz="2300" i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200000"/>
              </a:lnSpc>
            </a:pP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We </a:t>
            </a: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had</a:t>
            </a:r>
            <a:endParaRPr lang="cy-GB" sz="2300" i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200000"/>
              </a:lnSpc>
            </a:pP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You </a:t>
            </a: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had</a:t>
            </a:r>
            <a:endParaRPr lang="cy-GB" sz="2300" i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200000"/>
              </a:lnSpc>
            </a:pP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They </a:t>
            </a: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had</a:t>
            </a:r>
            <a:endParaRPr lang="cy-GB" sz="2300" i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1" name="Title 6">
            <a:extLst>
              <a:ext uri="{FF2B5EF4-FFF2-40B4-BE49-F238E27FC236}">
                <a16:creationId xmlns:a16="http://schemas.microsoft.com/office/drawing/2014/main" id="{A70345D7-F6D1-C048-BEBF-E66BB6FE70D8}"/>
              </a:ext>
            </a:extLst>
          </p:cNvPr>
          <p:cNvSpPr txBox="1">
            <a:spLocks/>
          </p:cNvSpPr>
          <p:nvPr/>
        </p:nvSpPr>
        <p:spPr>
          <a:xfrm>
            <a:off x="2789606" y="-702419"/>
            <a:ext cx="7018506" cy="143574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3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Gorffennol</a:t>
            </a:r>
            <a:r>
              <a:rPr lang="en-US" sz="33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‘Cael’ (‘to have’)</a:t>
            </a:r>
          </a:p>
        </p:txBody>
      </p:sp>
    </p:spTree>
    <p:extLst>
      <p:ext uri="{BB962C8B-B14F-4D97-AF65-F5344CB8AC3E}">
        <p14:creationId xmlns:p14="http://schemas.microsoft.com/office/powerpoint/2010/main" val="1756260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4">
            <a:extLst>
              <a:ext uri="{FF2B5EF4-FFF2-40B4-BE49-F238E27FC236}">
                <a16:creationId xmlns:a16="http://schemas.microsoft.com/office/drawing/2014/main" id="{84F04768-897E-474F-9096-3AFF4D381D2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91" r="4157" b="8703"/>
          <a:stretch/>
        </p:blipFill>
        <p:spPr>
          <a:xfrm>
            <a:off x="842682" y="480965"/>
            <a:ext cx="5450541" cy="58960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04721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4CBCA-7B59-5A47-856E-B0F261C9AC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7" name="Picture 6" descr="Table&#10;&#10;Description automatically generated">
            <a:extLst>
              <a:ext uri="{FF2B5EF4-FFF2-40B4-BE49-F238E27FC236}">
                <a16:creationId xmlns:a16="http://schemas.microsoft.com/office/drawing/2014/main" id="{79564A9F-8C18-F046-9C7C-3DFDCFEE630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62"/>
          <a:stretch/>
        </p:blipFill>
        <p:spPr>
          <a:xfrm>
            <a:off x="165846" y="1063151"/>
            <a:ext cx="9299537" cy="5394799"/>
          </a:xfrm>
          <a:prstGeom prst="rect">
            <a:avLst/>
          </a:prstGeom>
        </p:spPr>
      </p:pic>
      <p:sp>
        <p:nvSpPr>
          <p:cNvPr id="5" name="Title 6">
            <a:extLst>
              <a:ext uri="{FF2B5EF4-FFF2-40B4-BE49-F238E27FC236}">
                <a16:creationId xmlns:a16="http://schemas.microsoft.com/office/drawing/2014/main" id="{56B1E425-DA62-E14D-AAA3-600D95628C84}"/>
              </a:ext>
            </a:extLst>
          </p:cNvPr>
          <p:cNvSpPr txBox="1">
            <a:spLocks/>
          </p:cNvSpPr>
          <p:nvPr/>
        </p:nvSpPr>
        <p:spPr>
          <a:xfrm>
            <a:off x="82923" y="-339278"/>
            <a:ext cx="12026153" cy="126949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Beth </a:t>
            </a:r>
            <a:r>
              <a:rPr lang="en-US" sz="5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gafodd</a:t>
            </a:r>
            <a:r>
              <a:rPr lang="en-US" sz="5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5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pawb</a:t>
            </a:r>
            <a:r>
              <a:rPr lang="en-US" sz="5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?</a:t>
            </a:r>
          </a:p>
        </p:txBody>
      </p:sp>
      <p:pic>
        <p:nvPicPr>
          <p:cNvPr id="6" name="Picture 5" descr="A picture containing icon&#10;&#10;Description automatically generated">
            <a:hlinkClick r:id="rId3"/>
            <a:extLst>
              <a:ext uri="{FF2B5EF4-FFF2-40B4-BE49-F238E27FC236}">
                <a16:creationId xmlns:a16="http://schemas.microsoft.com/office/drawing/2014/main" id="{E6CC9B25-840E-0C4A-967F-F5D41727651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44620" y="122557"/>
            <a:ext cx="1570049" cy="1881187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7B1EB396-E1FD-F043-A535-BB9F9CD926B7}"/>
              </a:ext>
            </a:extLst>
          </p:cNvPr>
          <p:cNvSpPr txBox="1">
            <a:spLocks/>
          </p:cNvSpPr>
          <p:nvPr/>
        </p:nvSpPr>
        <p:spPr>
          <a:xfrm>
            <a:off x="9686925" y="2194482"/>
            <a:ext cx="2339229" cy="4077730"/>
          </a:xfrm>
          <a:prstGeom prst="rect">
            <a:avLst/>
          </a:prstGeom>
          <a:solidFill>
            <a:srgbClr val="FFDCE9"/>
          </a:solidFill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endParaRPr lang="en-US" sz="2600" b="1" dirty="0">
              <a:latin typeface="Segoe Print" panose="02000800000000000000" pitchFamily="2" charset="0"/>
            </a:endParaRP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cy-GB" sz="1500" dirty="0">
                <a:latin typeface="Segoe Print" panose="02000800000000000000" pitchFamily="2" charset="0"/>
              </a:rPr>
              <a:t>Cliciwch ar y cerdyn i fynd i wefan dewis cardiau.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cy-GB" sz="1500" dirty="0">
                <a:solidFill>
                  <a:schemeClr val="accent6"/>
                </a:solidFill>
                <a:latin typeface="Segoe Print" panose="02000800000000000000" pitchFamily="2" charset="0"/>
              </a:rPr>
              <a:t>Cliciwch a dywedwch beth gafodd y person.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cy-GB" sz="1500" dirty="0">
              <a:solidFill>
                <a:schemeClr val="accent6"/>
              </a:solidFill>
              <a:latin typeface="Segoe Print" panose="02000800000000000000" pitchFamily="2" charset="0"/>
            </a:endParaRP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cy-GB" sz="1500" dirty="0">
                <a:latin typeface="Segoe Print" panose="02000800000000000000" pitchFamily="2" charset="0"/>
              </a:rPr>
              <a:t>Click on the playing card to go to the card shuffling website.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cy-GB" sz="1500" dirty="0">
                <a:solidFill>
                  <a:schemeClr val="accent6"/>
                </a:solidFill>
                <a:latin typeface="Segoe Print" panose="02000800000000000000" pitchFamily="2" charset="0"/>
              </a:rPr>
              <a:t>Choose a card and put what that person has to eat and drink in a sentence. </a:t>
            </a:r>
            <a:endParaRPr lang="en-GB" sz="1500" dirty="0">
              <a:solidFill>
                <a:schemeClr val="accent6"/>
              </a:solidFill>
              <a:latin typeface="Segoe Print" panose="02000800000000000000" pitchFamily="2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06755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1976" y="1649506"/>
            <a:ext cx="10345271" cy="4554070"/>
          </a:xfrm>
          <a:solidFill>
            <a:schemeClr val="bg1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i="1" dirty="0"/>
              <a:t>A </a:t>
            </a:r>
            <a:r>
              <a:rPr lang="en-GB" sz="2800" dirty="0" err="1">
                <a:solidFill>
                  <a:srgbClr val="FF0000"/>
                </a:solidFill>
              </a:rPr>
              <a:t>treiglad</a:t>
            </a:r>
            <a:r>
              <a:rPr lang="en-GB" sz="2800" dirty="0">
                <a:solidFill>
                  <a:srgbClr val="FF0000"/>
                </a:solidFill>
              </a:rPr>
              <a:t> </a:t>
            </a:r>
            <a:r>
              <a:rPr lang="en-GB" sz="2800" dirty="0" err="1">
                <a:solidFill>
                  <a:srgbClr val="FF0000"/>
                </a:solidFill>
              </a:rPr>
              <a:t>meddal</a:t>
            </a:r>
            <a:r>
              <a:rPr lang="en-GB" sz="2800" dirty="0">
                <a:solidFill>
                  <a:srgbClr val="FF0000"/>
                </a:solidFill>
              </a:rPr>
              <a:t> </a:t>
            </a:r>
            <a:r>
              <a:rPr lang="en-GB" sz="2800" i="1" dirty="0"/>
              <a:t>is used at the beginning of a question.</a:t>
            </a:r>
          </a:p>
          <a:p>
            <a:pPr marL="0" indent="0">
              <a:buNone/>
            </a:pPr>
            <a:r>
              <a:rPr lang="en-GB" sz="2800" i="1" dirty="0"/>
              <a:t>A </a:t>
            </a:r>
            <a:r>
              <a:rPr lang="en-GB" sz="2800" i="1" dirty="0" err="1">
                <a:solidFill>
                  <a:srgbClr val="0070C0"/>
                </a:solidFill>
              </a:rPr>
              <a:t>treiglad</a:t>
            </a:r>
            <a:r>
              <a:rPr lang="en-GB" sz="2800" i="1" dirty="0">
                <a:solidFill>
                  <a:srgbClr val="0070C0"/>
                </a:solidFill>
              </a:rPr>
              <a:t> </a:t>
            </a:r>
            <a:r>
              <a:rPr lang="en-GB" sz="2800" i="1" dirty="0" err="1">
                <a:solidFill>
                  <a:srgbClr val="0070C0"/>
                </a:solidFill>
              </a:rPr>
              <a:t>llaes</a:t>
            </a:r>
            <a:r>
              <a:rPr lang="en-GB" sz="2800" i="1" dirty="0">
                <a:solidFill>
                  <a:srgbClr val="0070C0"/>
                </a:solidFill>
              </a:rPr>
              <a:t> </a:t>
            </a:r>
            <a:r>
              <a:rPr lang="en-GB" sz="2800" i="1" dirty="0"/>
              <a:t>is used for the negative e.g.</a:t>
            </a:r>
          </a:p>
          <a:p>
            <a:pPr marL="0" indent="0">
              <a:buNone/>
            </a:pPr>
            <a:endParaRPr lang="en-GB" sz="2800" i="1" dirty="0"/>
          </a:p>
          <a:p>
            <a:pPr marL="0" indent="0">
              <a:buNone/>
            </a:pPr>
            <a:r>
              <a:rPr lang="en-GB" sz="2800" i="1" dirty="0"/>
              <a:t>   </a:t>
            </a:r>
            <a:r>
              <a:rPr lang="en-GB" sz="2800" b="1" dirty="0" err="1"/>
              <a:t>Ces</a:t>
            </a:r>
            <a:r>
              <a:rPr lang="en-GB" sz="2800" b="1" dirty="0"/>
              <a:t> i </a:t>
            </a:r>
            <a:r>
              <a:rPr lang="en-GB" sz="2800" b="1" dirty="0" err="1"/>
              <a:t>ginio</a:t>
            </a:r>
            <a:r>
              <a:rPr lang="en-GB" sz="2800" dirty="0"/>
              <a:t>		 </a:t>
            </a:r>
            <a:r>
              <a:rPr lang="en-GB" sz="2800" i="1" dirty="0"/>
              <a:t>I had dinner</a:t>
            </a:r>
          </a:p>
          <a:p>
            <a:pPr marL="0" indent="0">
              <a:buNone/>
            </a:pPr>
            <a:r>
              <a:rPr lang="en-GB" sz="2800" dirty="0"/>
              <a:t>   </a:t>
            </a:r>
            <a:r>
              <a:rPr lang="en-GB" sz="2800" b="1" dirty="0" err="1">
                <a:solidFill>
                  <a:srgbClr val="FF0000"/>
                </a:solidFill>
              </a:rPr>
              <a:t>G</a:t>
            </a:r>
            <a:r>
              <a:rPr lang="en-GB" sz="2800" b="1" dirty="0" err="1"/>
              <a:t>es</a:t>
            </a:r>
            <a:r>
              <a:rPr lang="en-GB" sz="2800" b="1" dirty="0"/>
              <a:t> </a:t>
            </a:r>
            <a:r>
              <a:rPr lang="en-GB" sz="2800" b="1" dirty="0" err="1"/>
              <a:t>i</a:t>
            </a:r>
            <a:r>
              <a:rPr lang="en-GB" sz="2800" b="1" dirty="0"/>
              <a:t> </a:t>
            </a:r>
            <a:r>
              <a:rPr lang="en-GB" sz="2800" b="1" dirty="0" err="1"/>
              <a:t>ginio</a:t>
            </a:r>
            <a:r>
              <a:rPr lang="en-GB" sz="2800" b="1" dirty="0"/>
              <a:t>? </a:t>
            </a:r>
            <a:r>
              <a:rPr lang="en-GB" sz="2800" dirty="0"/>
              <a:t>		</a:t>
            </a:r>
            <a:r>
              <a:rPr lang="en-GB" sz="2800" i="1" dirty="0"/>
              <a:t>Did I have dinner?</a:t>
            </a:r>
          </a:p>
          <a:p>
            <a:pPr marL="0" indent="0">
              <a:buNone/>
            </a:pPr>
            <a:r>
              <a:rPr lang="en-GB" sz="2800" dirty="0"/>
              <a:t>   </a:t>
            </a:r>
            <a:r>
              <a:rPr lang="en-GB" sz="2800" b="1" dirty="0" err="1">
                <a:solidFill>
                  <a:srgbClr val="0070C0"/>
                </a:solidFill>
              </a:rPr>
              <a:t>Ch</a:t>
            </a:r>
            <a:r>
              <a:rPr lang="en-GB" sz="2800" b="1" dirty="0" err="1"/>
              <a:t>es</a:t>
            </a:r>
            <a:r>
              <a:rPr lang="en-GB" sz="2800" b="1" dirty="0"/>
              <a:t> i </a:t>
            </a:r>
            <a:r>
              <a:rPr lang="en-GB" sz="2800" b="1" dirty="0" err="1"/>
              <a:t>ddim</a:t>
            </a:r>
            <a:r>
              <a:rPr lang="en-GB" sz="2800" b="1" dirty="0"/>
              <a:t> </a:t>
            </a:r>
            <a:r>
              <a:rPr lang="en-GB" sz="2800" b="1" dirty="0" err="1"/>
              <a:t>cinio</a:t>
            </a:r>
            <a:r>
              <a:rPr lang="en-GB" sz="2800" dirty="0"/>
              <a:t>	</a:t>
            </a:r>
            <a:r>
              <a:rPr lang="en-GB" sz="2800" i="1" dirty="0"/>
              <a:t>I did not have lunch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021976" y="513658"/>
            <a:ext cx="23622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1" i="1" u="none" strike="noStrike" kern="1200" cap="none" spc="0" normalizeH="0" baseline="0" noProof="0" dirty="0">
                <a:ln w="12700">
                  <a:solidFill>
                    <a:srgbClr val="1CADE4"/>
                  </a:solidFill>
                  <a:prstDash val="solid"/>
                </a:ln>
                <a:pattFill prst="pct90">
                  <a:fgClr>
                    <a:srgbClr val="3E8853">
                      <a:lumMod val="75000"/>
                    </a:srgbClr>
                  </a:fgClr>
                  <a:bgClr>
                    <a:srgbClr val="1CADE4">
                      <a:lumMod val="20000"/>
                      <a:lumOff val="80000"/>
                    </a:srgbClr>
                  </a:bgClr>
                </a:pattFill>
                <a:effectLst>
                  <a:outerShdw dist="38100" dir="2640000" algn="bl" rotWithShape="0">
                    <a:srgbClr val="1CADE4"/>
                  </a:outerShdw>
                </a:effectLst>
                <a:uLnTx/>
                <a:uFillTx/>
                <a:latin typeface="Century Gothic" panose="020B0502020202020204"/>
                <a:ea typeface="+mn-ea"/>
                <a:cs typeface="+mn-cs"/>
              </a:rPr>
              <a:t>“Cael”</a:t>
            </a:r>
            <a:endParaRPr kumimoji="0" lang="en-US" sz="4800" b="1" i="0" u="none" strike="noStrike" kern="1200" cap="none" spc="0" normalizeH="0" baseline="0" noProof="0" dirty="0">
              <a:ln w="12700">
                <a:solidFill>
                  <a:srgbClr val="1CADE4"/>
                </a:solidFill>
                <a:prstDash val="solid"/>
              </a:ln>
              <a:pattFill prst="pct90">
                <a:fgClr>
                  <a:srgbClr val="3E8853">
                    <a:lumMod val="75000"/>
                  </a:srgbClr>
                </a:fgClr>
                <a:bgClr>
                  <a:srgbClr val="1CADE4">
                    <a:lumMod val="20000"/>
                    <a:lumOff val="80000"/>
                  </a:srgbClr>
                </a:bgClr>
              </a:pattFill>
              <a:effectLst>
                <a:outerShdw dist="38100" dir="2640000" algn="bl" rotWithShape="0">
                  <a:srgbClr val="1CADE4"/>
                </a:outerShdw>
              </a:effectLst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43144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680"/>
    </mc:Choice>
    <mc:Fallback xmlns="">
      <p:transition spd="slow" advTm="42680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>
            <a:extLst>
              <a:ext uri="{FF2B5EF4-FFF2-40B4-BE49-F238E27FC236}">
                <a16:creationId xmlns:a16="http://schemas.microsoft.com/office/drawing/2014/main" id="{8F05C04C-4374-024D-A05A-E209951366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9334" y="2134877"/>
            <a:ext cx="1414825" cy="14099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AC51FFE-EAEC-A440-A291-6656CE2200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7804" y="178389"/>
            <a:ext cx="1614714" cy="1143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AE9E941-F9BE-1947-9D2B-A1B94F75F29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52529" y="257223"/>
            <a:ext cx="1204250" cy="148444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E702CF3-D3C5-E44A-ABE3-F60A75AAF51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09208" y="420757"/>
            <a:ext cx="1593899" cy="148444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E2C8938-4EE3-1848-B377-E57D3E10414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709633" y="1885308"/>
            <a:ext cx="1307135" cy="174509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B9915B7-9B4B-B14D-9F12-8C8F460DBA6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472127" y="3774039"/>
            <a:ext cx="1565354" cy="117250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81FE183-3AE0-F447-9AC5-38DEBA121A9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009208" y="3928992"/>
            <a:ext cx="2032765" cy="1407878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CAD2CB5C-0361-5F46-815C-81027ADA8A3A}"/>
              </a:ext>
            </a:extLst>
          </p:cNvPr>
          <p:cNvSpPr/>
          <p:nvPr/>
        </p:nvSpPr>
        <p:spPr>
          <a:xfrm>
            <a:off x="521699" y="357474"/>
            <a:ext cx="3454792" cy="784830"/>
          </a:xfrm>
          <a:prstGeom prst="rect">
            <a:avLst/>
          </a:prstGeom>
          <a:solidFill>
            <a:schemeClr val="bg1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500" b="1" dirty="0" err="1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Ches</a:t>
            </a:r>
            <a:r>
              <a:rPr lang="en-GB" sz="45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 </a:t>
            </a:r>
            <a:r>
              <a:rPr lang="en-GB" sz="4500" b="1" dirty="0" err="1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i</a:t>
            </a:r>
            <a:r>
              <a:rPr lang="en-GB" sz="45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 </a:t>
            </a:r>
            <a:r>
              <a:rPr lang="en-GB" sz="4500" b="1" dirty="0" err="1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ddim</a:t>
            </a:r>
            <a:endParaRPr lang="en-US" sz="4500" b="1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E937DB8-0EDD-BA4D-97C2-6C5C2F878214}"/>
              </a:ext>
            </a:extLst>
          </p:cNvPr>
          <p:cNvSpPr txBox="1"/>
          <p:nvPr/>
        </p:nvSpPr>
        <p:spPr>
          <a:xfrm>
            <a:off x="386699" y="1528335"/>
            <a:ext cx="7261605" cy="480131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3200" b="1" dirty="0" err="1">
                <a:solidFill>
                  <a:srgbClr val="FF0000"/>
                </a:solidFill>
                <a:latin typeface="Segoe Print" panose="02000800000000000000" pitchFamily="2" charset="0"/>
              </a:rPr>
              <a:t>Ch</a:t>
            </a:r>
            <a:r>
              <a:rPr lang="en-US" sz="3200" b="1" dirty="0" err="1">
                <a:latin typeface="Segoe Print" panose="02000800000000000000" pitchFamily="2" charset="0"/>
              </a:rPr>
              <a:t>es</a:t>
            </a:r>
            <a:r>
              <a:rPr lang="en-US" sz="3200" b="1" dirty="0">
                <a:latin typeface="Segoe Print" panose="02000800000000000000" pitchFamily="2" charset="0"/>
              </a:rPr>
              <a:t> </a:t>
            </a:r>
            <a:r>
              <a:rPr lang="en-US" sz="3200" b="1" dirty="0" err="1">
                <a:latin typeface="Segoe Print" panose="02000800000000000000" pitchFamily="2" charset="0"/>
              </a:rPr>
              <a:t>i</a:t>
            </a:r>
            <a:r>
              <a:rPr lang="en-US" sz="3200" b="1" dirty="0">
                <a:latin typeface="Segoe Print" panose="02000800000000000000" pitchFamily="2" charset="0"/>
              </a:rPr>
              <a:t> </a:t>
            </a:r>
            <a:r>
              <a:rPr lang="en-US" sz="3200" b="1" dirty="0" err="1">
                <a:latin typeface="Segoe Print" panose="02000800000000000000" pitchFamily="2" charset="0"/>
              </a:rPr>
              <a:t>ddim</a:t>
            </a:r>
            <a:r>
              <a:rPr lang="en-US" sz="3200" b="1" dirty="0">
                <a:latin typeface="Segoe Print" panose="02000800000000000000" pitchFamily="2" charset="0"/>
              </a:rPr>
              <a:t> </a:t>
            </a:r>
            <a:r>
              <a:rPr lang="en-US" sz="3200" b="1" dirty="0" err="1">
                <a:latin typeface="Segoe Print" panose="02000800000000000000" pitchFamily="2" charset="0"/>
              </a:rPr>
              <a:t>cwpanaid</a:t>
            </a:r>
            <a:r>
              <a:rPr lang="en-US" sz="3200" b="1" dirty="0">
                <a:latin typeface="Segoe Print" panose="02000800000000000000" pitchFamily="2" charset="0"/>
              </a:rPr>
              <a:t> o de.</a:t>
            </a:r>
          </a:p>
          <a:p>
            <a:pPr>
              <a:lnSpc>
                <a:spcPct val="150000"/>
              </a:lnSpc>
            </a:pPr>
            <a:r>
              <a:rPr lang="en-US" sz="3200" b="1" dirty="0">
                <a:solidFill>
                  <a:srgbClr val="FF0000"/>
                </a:solidFill>
                <a:latin typeface="Segoe Print" panose="02000800000000000000" pitchFamily="2" charset="0"/>
              </a:rPr>
              <a:t>Ch</a:t>
            </a:r>
            <a:r>
              <a:rPr lang="en-US" sz="3200" b="1" dirty="0">
                <a:latin typeface="Segoe Print" panose="02000800000000000000" pitchFamily="2" charset="0"/>
              </a:rPr>
              <a:t>est </a:t>
            </a:r>
            <a:r>
              <a:rPr lang="en-US" sz="3200" b="1" dirty="0" err="1">
                <a:latin typeface="Segoe Print" panose="02000800000000000000" pitchFamily="2" charset="0"/>
              </a:rPr>
              <a:t>ti</a:t>
            </a:r>
            <a:r>
              <a:rPr lang="en-US" sz="3200" b="1" dirty="0">
                <a:latin typeface="Segoe Print" panose="02000800000000000000" pitchFamily="2" charset="0"/>
              </a:rPr>
              <a:t> </a:t>
            </a:r>
            <a:r>
              <a:rPr lang="en-US" sz="3200" b="1" dirty="0" err="1">
                <a:latin typeface="Segoe Print" panose="02000800000000000000" pitchFamily="2" charset="0"/>
              </a:rPr>
              <a:t>ddim</a:t>
            </a:r>
            <a:r>
              <a:rPr lang="en-US" sz="3200" b="1" dirty="0">
                <a:latin typeface="Segoe Print" panose="02000800000000000000" pitchFamily="2" charset="0"/>
              </a:rPr>
              <a:t> </a:t>
            </a:r>
            <a:r>
              <a:rPr lang="en-US" sz="3200" b="1" dirty="0" err="1">
                <a:latin typeface="Segoe Print" panose="02000800000000000000" pitchFamily="2" charset="0"/>
              </a:rPr>
              <a:t>peint</a:t>
            </a:r>
            <a:r>
              <a:rPr lang="en-US" sz="3200" b="1" dirty="0">
                <a:latin typeface="Segoe Print" panose="02000800000000000000" pitchFamily="2" charset="0"/>
              </a:rPr>
              <a:t> o </a:t>
            </a:r>
            <a:r>
              <a:rPr lang="en-US" sz="3200" b="1" dirty="0" err="1">
                <a:latin typeface="Segoe Print" panose="02000800000000000000" pitchFamily="2" charset="0"/>
              </a:rPr>
              <a:t>gwrw</a:t>
            </a:r>
            <a:r>
              <a:rPr lang="en-US" sz="3200" b="1" dirty="0">
                <a:latin typeface="Segoe Print" panose="02000800000000000000" pitchFamily="2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3200" b="1" dirty="0" err="1">
                <a:solidFill>
                  <a:srgbClr val="FF0000"/>
                </a:solidFill>
                <a:latin typeface="Segoe Print" panose="02000800000000000000" pitchFamily="2" charset="0"/>
              </a:rPr>
              <a:t>Ch</a:t>
            </a:r>
            <a:r>
              <a:rPr lang="en-US" sz="3200" b="1" dirty="0" err="1">
                <a:latin typeface="Segoe Print" panose="02000800000000000000" pitchFamily="2" charset="0"/>
              </a:rPr>
              <a:t>afodd</a:t>
            </a:r>
            <a:r>
              <a:rPr lang="en-US" sz="3200" b="1" dirty="0">
                <a:latin typeface="Segoe Print" panose="02000800000000000000" pitchFamily="2" charset="0"/>
              </a:rPr>
              <a:t> e </a:t>
            </a:r>
            <a:r>
              <a:rPr lang="en-US" sz="3200" b="1" dirty="0" err="1">
                <a:latin typeface="Segoe Print" panose="02000800000000000000" pitchFamily="2" charset="0"/>
              </a:rPr>
              <a:t>ddim</a:t>
            </a:r>
            <a:r>
              <a:rPr lang="en-US" sz="3200" b="1" dirty="0">
                <a:latin typeface="Segoe Print" panose="02000800000000000000" pitchFamily="2" charset="0"/>
              </a:rPr>
              <a:t> </a:t>
            </a:r>
            <a:r>
              <a:rPr lang="en-US" sz="3200" b="1" dirty="0" err="1">
                <a:latin typeface="Segoe Print" panose="02000800000000000000" pitchFamily="2" charset="0"/>
              </a:rPr>
              <a:t>pecyn</a:t>
            </a:r>
            <a:r>
              <a:rPr lang="en-US" sz="3200" b="1" dirty="0">
                <a:latin typeface="Segoe Print" panose="02000800000000000000" pitchFamily="2" charset="0"/>
              </a:rPr>
              <a:t> o </a:t>
            </a:r>
            <a:r>
              <a:rPr lang="en-US" sz="3200" b="1" dirty="0" err="1">
                <a:latin typeface="Segoe Print" panose="02000800000000000000" pitchFamily="2" charset="0"/>
              </a:rPr>
              <a:t>greision</a:t>
            </a:r>
            <a:r>
              <a:rPr lang="en-US" sz="3200" b="1" dirty="0">
                <a:latin typeface="Segoe Print" panose="02000800000000000000" pitchFamily="2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3200" b="1" dirty="0" err="1">
                <a:solidFill>
                  <a:srgbClr val="FF0000"/>
                </a:solidFill>
                <a:latin typeface="Segoe Print" panose="02000800000000000000" pitchFamily="2" charset="0"/>
              </a:rPr>
              <a:t>Ch</a:t>
            </a:r>
            <a:r>
              <a:rPr lang="en-US" sz="3200" b="1" dirty="0" err="1">
                <a:latin typeface="Segoe Print" panose="02000800000000000000" pitchFamily="2" charset="0"/>
              </a:rPr>
              <a:t>afodd</a:t>
            </a:r>
            <a:r>
              <a:rPr lang="en-US" sz="3200" b="1" dirty="0">
                <a:latin typeface="Segoe Print" panose="02000800000000000000" pitchFamily="2" charset="0"/>
              </a:rPr>
              <a:t> hi </a:t>
            </a:r>
            <a:r>
              <a:rPr lang="en-US" sz="3200" b="1" dirty="0" err="1">
                <a:latin typeface="Segoe Print" panose="02000800000000000000" pitchFamily="2" charset="0"/>
              </a:rPr>
              <a:t>ddim</a:t>
            </a:r>
            <a:r>
              <a:rPr lang="en-US" sz="3200" b="1" dirty="0">
                <a:latin typeface="Segoe Print" panose="02000800000000000000" pitchFamily="2" charset="0"/>
              </a:rPr>
              <a:t> banana.</a:t>
            </a:r>
            <a:endParaRPr lang="en-US" sz="3200" b="1" dirty="0">
              <a:solidFill>
                <a:srgbClr val="FF0000"/>
              </a:solidFill>
              <a:latin typeface="Segoe Print" panose="02000800000000000000" pitchFamily="2" charset="0"/>
            </a:endParaRPr>
          </a:p>
          <a:p>
            <a:pPr>
              <a:lnSpc>
                <a:spcPct val="150000"/>
              </a:lnSpc>
            </a:pPr>
            <a:r>
              <a:rPr lang="en-US" sz="3200" b="1" dirty="0" err="1">
                <a:solidFill>
                  <a:srgbClr val="FF0000"/>
                </a:solidFill>
                <a:latin typeface="Segoe Print" panose="02000800000000000000" pitchFamily="2" charset="0"/>
              </a:rPr>
              <a:t>Ch</a:t>
            </a:r>
            <a:r>
              <a:rPr lang="en-US" sz="3200" b="1" dirty="0" err="1">
                <a:latin typeface="Segoe Print" panose="02000800000000000000" pitchFamily="2" charset="0"/>
              </a:rPr>
              <a:t>awson</a:t>
            </a:r>
            <a:r>
              <a:rPr lang="en-US" sz="3200" b="1" dirty="0">
                <a:latin typeface="Segoe Print" panose="02000800000000000000" pitchFamily="2" charset="0"/>
              </a:rPr>
              <a:t> </a:t>
            </a:r>
            <a:r>
              <a:rPr lang="en-US" sz="3200" b="1" dirty="0" err="1">
                <a:latin typeface="Segoe Print" panose="02000800000000000000" pitchFamily="2" charset="0"/>
              </a:rPr>
              <a:t>ni</a:t>
            </a:r>
            <a:r>
              <a:rPr lang="en-US" sz="3200" b="1" dirty="0">
                <a:latin typeface="Segoe Print" panose="02000800000000000000" pitchFamily="2" charset="0"/>
              </a:rPr>
              <a:t> </a:t>
            </a:r>
            <a:r>
              <a:rPr lang="en-US" sz="3200" b="1" dirty="0" err="1">
                <a:latin typeface="Segoe Print" panose="02000800000000000000" pitchFamily="2" charset="0"/>
              </a:rPr>
              <a:t>ddim</a:t>
            </a:r>
            <a:r>
              <a:rPr lang="en-US" sz="3200" b="1" dirty="0">
                <a:latin typeface="Segoe Print" panose="02000800000000000000" pitchFamily="2" charset="0"/>
              </a:rPr>
              <a:t> </a:t>
            </a:r>
            <a:r>
              <a:rPr lang="en-US" sz="3200" b="1" dirty="0" err="1">
                <a:latin typeface="Segoe Print" panose="02000800000000000000" pitchFamily="2" charset="0"/>
              </a:rPr>
              <a:t>brechdanau</a:t>
            </a:r>
            <a:r>
              <a:rPr lang="en-US" sz="3200" b="1" dirty="0">
                <a:latin typeface="Segoe Print" panose="02000800000000000000" pitchFamily="2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3200" b="1" dirty="0" err="1">
                <a:solidFill>
                  <a:srgbClr val="FF0000"/>
                </a:solidFill>
                <a:latin typeface="Segoe Print" panose="02000800000000000000" pitchFamily="2" charset="0"/>
              </a:rPr>
              <a:t>Ch</a:t>
            </a:r>
            <a:r>
              <a:rPr lang="en-US" sz="3200" b="1" dirty="0" err="1">
                <a:latin typeface="Segoe Print" panose="02000800000000000000" pitchFamily="2" charset="0"/>
              </a:rPr>
              <a:t>awson</a:t>
            </a:r>
            <a:r>
              <a:rPr lang="en-US" sz="3200" b="1" dirty="0">
                <a:latin typeface="Segoe Print" panose="02000800000000000000" pitchFamily="2" charset="0"/>
              </a:rPr>
              <a:t> </a:t>
            </a:r>
            <a:r>
              <a:rPr lang="en-US" sz="3200" b="1" dirty="0" err="1">
                <a:latin typeface="Segoe Print" panose="02000800000000000000" pitchFamily="2" charset="0"/>
              </a:rPr>
              <a:t>nhw</a:t>
            </a:r>
            <a:r>
              <a:rPr lang="en-US" sz="3200" b="1" dirty="0">
                <a:latin typeface="Segoe Print" panose="02000800000000000000" pitchFamily="2" charset="0"/>
              </a:rPr>
              <a:t> </a:t>
            </a:r>
            <a:r>
              <a:rPr lang="en-US" sz="3200" b="1" dirty="0" err="1">
                <a:latin typeface="Segoe Print" panose="02000800000000000000" pitchFamily="2" charset="0"/>
              </a:rPr>
              <a:t>ddim</a:t>
            </a:r>
            <a:r>
              <a:rPr lang="en-US" sz="3200" b="1" dirty="0">
                <a:latin typeface="Segoe Print" panose="02000800000000000000" pitchFamily="2" charset="0"/>
              </a:rPr>
              <a:t> </a:t>
            </a:r>
            <a:r>
              <a:rPr lang="en-US" sz="3200" b="1" dirty="0" err="1">
                <a:latin typeface="Segoe Print" panose="02000800000000000000" pitchFamily="2" charset="0"/>
              </a:rPr>
              <a:t>cawl</a:t>
            </a:r>
            <a:r>
              <a:rPr lang="en-US" sz="3200" b="1" dirty="0">
                <a:latin typeface="Segoe Print" panose="02000800000000000000" pitchFamily="2" charset="0"/>
              </a:rPr>
              <a:t> </a:t>
            </a:r>
            <a:r>
              <a:rPr lang="en-US" sz="3200" b="1" dirty="0" err="1">
                <a:latin typeface="Segoe Print" panose="02000800000000000000" pitchFamily="2" charset="0"/>
              </a:rPr>
              <a:t>pys</a:t>
            </a:r>
            <a:endParaRPr lang="en-US" sz="3200" b="1" dirty="0">
              <a:latin typeface="Segoe Print" panose="02000800000000000000" pitchFamily="2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67496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Google Shape;227;p17">
            <a:extLst>
              <a:ext uri="{FF2B5EF4-FFF2-40B4-BE49-F238E27FC236}">
                <a16:creationId xmlns:a16="http://schemas.microsoft.com/office/drawing/2014/main" id="{806C6B46-417F-3D40-9C8B-1F29CD8BE053}"/>
              </a:ext>
            </a:extLst>
          </p:cNvPr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5400000">
            <a:off x="5741894" y="2504167"/>
            <a:ext cx="749167" cy="6418800"/>
          </a:xfrm>
          <a:prstGeom prst="rect">
            <a:avLst/>
          </a:prstGeom>
          <a:noFill/>
          <a:ln>
            <a:noFill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</p:pic>
      <p:pic>
        <p:nvPicPr>
          <p:cNvPr id="3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3B65C333-2103-0A43-B21B-1FFED27CF78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59899" b="20876"/>
          <a:stretch/>
        </p:blipFill>
        <p:spPr>
          <a:xfrm>
            <a:off x="7187187" y="6267448"/>
            <a:ext cx="2620925" cy="597565"/>
          </a:xfrm>
          <a:prstGeom prst="rect">
            <a:avLst/>
          </a:prstGeom>
        </p:spPr>
      </p:pic>
      <p:pic>
        <p:nvPicPr>
          <p:cNvPr id="67" name="Picture 66" descr="A screenshot of a cell phone&#10;&#10;Description automatically generated">
            <a:extLst>
              <a:ext uri="{FF2B5EF4-FFF2-40B4-BE49-F238E27FC236}">
                <a16:creationId xmlns:a16="http://schemas.microsoft.com/office/drawing/2014/main" id="{5291AA0F-C2D6-8D4D-AC7E-99FCE76E368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39762" b="40548"/>
          <a:stretch/>
        </p:blipFill>
        <p:spPr>
          <a:xfrm>
            <a:off x="4829306" y="6262461"/>
            <a:ext cx="2574344" cy="601107"/>
          </a:xfrm>
          <a:prstGeom prst="rect">
            <a:avLst/>
          </a:prstGeom>
        </p:spPr>
      </p:pic>
      <p:pic>
        <p:nvPicPr>
          <p:cNvPr id="68" name="Picture 67" descr="A screenshot of a cell phone&#10;&#10;Description automatically generated">
            <a:extLst>
              <a:ext uri="{FF2B5EF4-FFF2-40B4-BE49-F238E27FC236}">
                <a16:creationId xmlns:a16="http://schemas.microsoft.com/office/drawing/2014/main" id="{AB6EEC73-527A-394C-ADFE-0C2F3F38E3D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0139" b="60246"/>
          <a:stretch/>
        </p:blipFill>
        <p:spPr>
          <a:xfrm>
            <a:off x="2457555" y="6255802"/>
            <a:ext cx="2584105" cy="601085"/>
          </a:xfrm>
          <a:prstGeom prst="rect">
            <a:avLst/>
          </a:prstGeom>
        </p:spPr>
      </p:pic>
      <p:pic>
        <p:nvPicPr>
          <p:cNvPr id="69" name="Picture 68" descr="A screenshot of a cell phone&#10;&#10;Description automatically generated">
            <a:extLst>
              <a:ext uri="{FF2B5EF4-FFF2-40B4-BE49-F238E27FC236}">
                <a16:creationId xmlns:a16="http://schemas.microsoft.com/office/drawing/2014/main" id="{DE5AE4B1-EFCB-724B-882B-A297869F1BB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80428"/>
          <a:stretch/>
        </p:blipFill>
        <p:spPr>
          <a:xfrm>
            <a:off x="0" y="6238538"/>
            <a:ext cx="2692824" cy="625031"/>
          </a:xfrm>
          <a:prstGeom prst="rect">
            <a:avLst/>
          </a:prstGeom>
        </p:spPr>
      </p:pic>
      <p:pic>
        <p:nvPicPr>
          <p:cNvPr id="70" name="Picture 69" descr="A screenshot of a cell phone&#10;&#10;Description automatically generated">
            <a:extLst>
              <a:ext uri="{FF2B5EF4-FFF2-40B4-BE49-F238E27FC236}">
                <a16:creationId xmlns:a16="http://schemas.microsoft.com/office/drawing/2014/main" id="{7ABBF52B-DC17-E547-8805-E2577309C01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8875" t="79521" r="7951" b="930"/>
          <a:stretch/>
        </p:blipFill>
        <p:spPr>
          <a:xfrm>
            <a:off x="9599184" y="6263715"/>
            <a:ext cx="2143883" cy="59756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C0224C8-456B-4E41-9240-2EC03E3DCE11}"/>
              </a:ext>
            </a:extLst>
          </p:cNvPr>
          <p:cNvSpPr txBox="1"/>
          <p:nvPr/>
        </p:nvSpPr>
        <p:spPr>
          <a:xfrm>
            <a:off x="2486991" y="961561"/>
            <a:ext cx="2180952" cy="5126590"/>
          </a:xfrm>
          <a:prstGeom prst="rect">
            <a:avLst/>
          </a:prstGeom>
          <a:solidFill>
            <a:srgbClr val="FFA3FA"/>
          </a:solidFill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Des i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Dest ti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Daeth e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Daeth hi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Daethon ni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Daethoch chi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Daethon nhw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4BBAFFA-0A17-F042-9818-6043C6FEF354}"/>
              </a:ext>
            </a:extLst>
          </p:cNvPr>
          <p:cNvSpPr txBox="1"/>
          <p:nvPr/>
        </p:nvSpPr>
        <p:spPr>
          <a:xfrm>
            <a:off x="5339202" y="961561"/>
            <a:ext cx="2692825" cy="4986622"/>
          </a:xfrm>
          <a:prstGeom prst="rect">
            <a:avLst/>
          </a:prstGeom>
          <a:solidFill>
            <a:srgbClr val="D42CD5"/>
          </a:solidFill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Ddes i?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Ddest ti?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Ddaeth e?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Ddaeth hi?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Ddaethon ni?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Ddaethoch chi?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Ddaethon nhw?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9FBF248-57A8-2A45-9CE9-AE9339D900A2}"/>
              </a:ext>
            </a:extLst>
          </p:cNvPr>
          <p:cNvSpPr txBox="1"/>
          <p:nvPr/>
        </p:nvSpPr>
        <p:spPr>
          <a:xfrm>
            <a:off x="-118012" y="7335611"/>
            <a:ext cx="214552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dirty="0">
                <a:latin typeface="Century Gothic" panose="020B0502020202020204" pitchFamily="34" charset="0"/>
              </a:rPr>
              <a:t> </a:t>
            </a:r>
          </a:p>
          <a:p>
            <a:endParaRPr lang="cy-GB" sz="3200" dirty="0">
              <a:latin typeface="Century Gothic" panose="020B0502020202020204" pitchFamily="34" charset="0"/>
            </a:endParaRPr>
          </a:p>
          <a:p>
            <a:endParaRPr lang="cy-GB" sz="3200" dirty="0">
              <a:latin typeface="Century Gothic" panose="020B0502020202020204" pitchFamily="34" charset="0"/>
            </a:endParaRPr>
          </a:p>
          <a:p>
            <a:endParaRPr lang="cy-GB" sz="3200" dirty="0">
              <a:latin typeface="Century Gothic" panose="020B05020202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91BA30E-8C3B-D64A-ACDC-2252BBB028AE}"/>
              </a:ext>
            </a:extLst>
          </p:cNvPr>
          <p:cNvSpPr txBox="1"/>
          <p:nvPr/>
        </p:nvSpPr>
        <p:spPr>
          <a:xfrm>
            <a:off x="8526357" y="961561"/>
            <a:ext cx="3491204" cy="4934877"/>
          </a:xfrm>
          <a:prstGeom prst="rect">
            <a:avLst/>
          </a:prstGeom>
          <a:solidFill>
            <a:srgbClr val="7F36BA"/>
          </a:solidFill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Ddes i ddim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Ddest ti ddim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Ddaeth e ddim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Ddaeth hi ddim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Ddaethon ni ddim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Ddaethoch chi ddim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Ddaethon nhw ddim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4D45BF1-6940-804D-A943-E14A40C973BB}"/>
              </a:ext>
            </a:extLst>
          </p:cNvPr>
          <p:cNvSpPr txBox="1"/>
          <p:nvPr/>
        </p:nvSpPr>
        <p:spPr>
          <a:xfrm>
            <a:off x="699894" y="942967"/>
            <a:ext cx="1757661" cy="5194627"/>
          </a:xfrm>
          <a:prstGeom prst="rect">
            <a:avLst/>
          </a:prstGeom>
          <a:solidFill>
            <a:srgbClr val="F4E8CD"/>
          </a:solidFill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500" i="1" dirty="0">
                <a:latin typeface="Calibri" panose="020F0502020204030204" pitchFamily="34" charset="0"/>
                <a:cs typeface="Calibri" panose="020F0502020204030204" pitchFamily="34" charset="0"/>
              </a:rPr>
              <a:t>I came</a:t>
            </a:r>
            <a:endParaRPr lang="cy-GB" sz="2300" i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200000"/>
              </a:lnSpc>
            </a:pP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You </a:t>
            </a: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came</a:t>
            </a:r>
            <a:endParaRPr lang="cy-GB" sz="2300" i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200000"/>
              </a:lnSpc>
            </a:pP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He </a:t>
            </a: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came</a:t>
            </a:r>
            <a:endParaRPr lang="cy-GB" sz="2300" i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200000"/>
              </a:lnSpc>
            </a:pP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She </a:t>
            </a: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came</a:t>
            </a:r>
            <a:endParaRPr lang="cy-GB" sz="2300" i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200000"/>
              </a:lnSpc>
            </a:pP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We </a:t>
            </a: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came</a:t>
            </a:r>
            <a:endParaRPr lang="cy-GB" sz="2300" i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200000"/>
              </a:lnSpc>
            </a:pP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You </a:t>
            </a: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came</a:t>
            </a:r>
            <a:endParaRPr lang="cy-GB" sz="2300" i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200000"/>
              </a:lnSpc>
            </a:pP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They </a:t>
            </a: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came</a:t>
            </a:r>
            <a:endParaRPr lang="cy-GB" sz="2300" i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1" name="Title 6">
            <a:extLst>
              <a:ext uri="{FF2B5EF4-FFF2-40B4-BE49-F238E27FC236}">
                <a16:creationId xmlns:a16="http://schemas.microsoft.com/office/drawing/2014/main" id="{A70345D7-F6D1-C048-BEBF-E66BB6FE70D8}"/>
              </a:ext>
            </a:extLst>
          </p:cNvPr>
          <p:cNvSpPr txBox="1">
            <a:spLocks/>
          </p:cNvSpPr>
          <p:nvPr/>
        </p:nvSpPr>
        <p:spPr>
          <a:xfrm>
            <a:off x="2789606" y="-702419"/>
            <a:ext cx="7018506" cy="143574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3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Gorffennol</a:t>
            </a:r>
            <a:r>
              <a:rPr lang="en-US" sz="33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‘</a:t>
            </a:r>
            <a:r>
              <a:rPr lang="en-US" sz="33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Dod</a:t>
            </a:r>
            <a:r>
              <a:rPr lang="en-US" sz="33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’ (‘to come’)</a:t>
            </a:r>
          </a:p>
        </p:txBody>
      </p:sp>
    </p:spTree>
    <p:extLst>
      <p:ext uri="{BB962C8B-B14F-4D97-AF65-F5344CB8AC3E}">
        <p14:creationId xmlns:p14="http://schemas.microsoft.com/office/powerpoint/2010/main" val="863132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21C403CF-5FF8-D040-8D86-13D16AE4E976}"/>
              </a:ext>
            </a:extLst>
          </p:cNvPr>
          <p:cNvSpPr txBox="1">
            <a:spLocks/>
          </p:cNvSpPr>
          <p:nvPr/>
        </p:nvSpPr>
        <p:spPr>
          <a:xfrm>
            <a:off x="3245663" y="1502891"/>
            <a:ext cx="5862486" cy="4431744"/>
          </a:xfrm>
          <a:prstGeom prst="rect">
            <a:avLst/>
          </a:prstGeom>
          <a:solidFill>
            <a:srgbClr val="FFDCE9"/>
          </a:solidFill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endParaRPr lang="en-US" sz="2600" b="1" dirty="0">
              <a:latin typeface="Segoe Print" panose="02000800000000000000" pitchFamily="2" charset="0"/>
            </a:endParaRP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US" sz="2600" b="1" dirty="0">
                <a:latin typeface="Segoe Print" panose="02000800000000000000" pitchFamily="2" charset="0"/>
              </a:rPr>
              <a:t>‘</a:t>
            </a:r>
            <a:r>
              <a:rPr lang="en-US" sz="2600" b="1" dirty="0" err="1">
                <a:latin typeface="Segoe Print" panose="02000800000000000000" pitchFamily="2" charset="0"/>
              </a:rPr>
              <a:t>Dod</a:t>
            </a:r>
            <a:r>
              <a:rPr lang="en-US" sz="2600" b="1" dirty="0">
                <a:latin typeface="Segoe Print" panose="02000800000000000000" pitchFamily="2" charset="0"/>
              </a:rPr>
              <a:t>’</a:t>
            </a:r>
            <a:r>
              <a:rPr lang="en-US" sz="2600" dirty="0">
                <a:latin typeface="Segoe Print" panose="02000800000000000000" pitchFamily="2" charset="0"/>
              </a:rPr>
              <a:t> is another irregular verb, which means ‘to come’.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en-US" sz="2600" dirty="0">
              <a:latin typeface="Segoe Print" panose="02000800000000000000" pitchFamily="2" charset="0"/>
            </a:endParaRP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US" sz="2600" dirty="0">
                <a:latin typeface="Segoe Print" panose="02000800000000000000" pitchFamily="2" charset="0"/>
              </a:rPr>
              <a:t> It can be followed by ‘</a:t>
            </a:r>
            <a:r>
              <a:rPr lang="en-US" sz="2600" b="1" dirty="0" err="1">
                <a:latin typeface="Segoe Print" panose="02000800000000000000" pitchFamily="2" charset="0"/>
              </a:rPr>
              <a:t>â</a:t>
            </a:r>
            <a:r>
              <a:rPr lang="en-US" sz="2600" dirty="0">
                <a:latin typeface="Segoe Print" panose="02000800000000000000" pitchFamily="2" charset="0"/>
              </a:rPr>
              <a:t>’ - </a:t>
            </a:r>
            <a:r>
              <a:rPr lang="en-US" sz="2600" b="1" dirty="0" err="1">
                <a:latin typeface="Segoe Print" panose="02000800000000000000" pitchFamily="2" charset="0"/>
              </a:rPr>
              <a:t>dod</a:t>
            </a:r>
            <a:r>
              <a:rPr lang="en-US" sz="2600" b="1" dirty="0">
                <a:latin typeface="Segoe Print" panose="02000800000000000000" pitchFamily="2" charset="0"/>
              </a:rPr>
              <a:t> </a:t>
            </a:r>
            <a:r>
              <a:rPr lang="en-US" sz="2600" b="1" dirty="0" err="1">
                <a:latin typeface="Segoe Print" panose="02000800000000000000" pitchFamily="2" charset="0"/>
              </a:rPr>
              <a:t>â</a:t>
            </a:r>
            <a:r>
              <a:rPr lang="en-US" sz="2600" dirty="0">
                <a:latin typeface="Segoe Print" panose="02000800000000000000" pitchFamily="2" charset="0"/>
              </a:rPr>
              <a:t>’ – which means ‘to bring’          (lit. to come with) </a:t>
            </a:r>
            <a:r>
              <a:rPr lang="en-US" sz="2600" dirty="0" err="1">
                <a:latin typeface="Segoe Print" panose="02000800000000000000" pitchFamily="2" charset="0"/>
              </a:rPr>
              <a:t>e.e.</a:t>
            </a:r>
            <a:endParaRPr lang="en-US" sz="2600" dirty="0">
              <a:latin typeface="Segoe Print" panose="02000800000000000000" pitchFamily="2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2600" b="1" dirty="0">
                <a:solidFill>
                  <a:schemeClr val="accent6"/>
                </a:solidFill>
                <a:latin typeface="Segoe Print" panose="02000800000000000000" pitchFamily="2" charset="0"/>
              </a:rPr>
              <a:t>Des </a:t>
            </a:r>
            <a:r>
              <a:rPr lang="en-US" sz="2600" b="1" dirty="0" err="1">
                <a:solidFill>
                  <a:schemeClr val="accent6"/>
                </a:solidFill>
                <a:latin typeface="Segoe Print" panose="02000800000000000000" pitchFamily="2" charset="0"/>
              </a:rPr>
              <a:t>i</a:t>
            </a:r>
            <a:r>
              <a:rPr lang="en-US" sz="2600" b="1" dirty="0">
                <a:solidFill>
                  <a:schemeClr val="accent6"/>
                </a:solidFill>
                <a:latin typeface="Segoe Print" panose="02000800000000000000" pitchFamily="2" charset="0"/>
              </a:rPr>
              <a:t> </a:t>
            </a:r>
            <a:r>
              <a:rPr lang="en-US" sz="2600" b="1" dirty="0" err="1">
                <a:solidFill>
                  <a:schemeClr val="accent6"/>
                </a:solidFill>
                <a:latin typeface="Segoe Print" panose="02000800000000000000" pitchFamily="2" charset="0"/>
              </a:rPr>
              <a:t>â</a:t>
            </a:r>
            <a:r>
              <a:rPr lang="en-US" sz="2600" b="1" dirty="0">
                <a:solidFill>
                  <a:schemeClr val="accent6"/>
                </a:solidFill>
                <a:latin typeface="Segoe Print" panose="02000800000000000000" pitchFamily="2" charset="0"/>
              </a:rPr>
              <a:t> </a:t>
            </a:r>
            <a:r>
              <a:rPr lang="en-US" sz="2600" b="1" dirty="0" err="1">
                <a:solidFill>
                  <a:schemeClr val="accent6"/>
                </a:solidFill>
                <a:latin typeface="Segoe Print" panose="02000800000000000000" pitchFamily="2" charset="0"/>
              </a:rPr>
              <a:t>llyfr</a:t>
            </a:r>
            <a:r>
              <a:rPr lang="en-US" sz="2600" b="1" dirty="0">
                <a:solidFill>
                  <a:schemeClr val="accent6"/>
                </a:solidFill>
                <a:latin typeface="Segoe Print" panose="02000800000000000000" pitchFamily="2" charset="0"/>
              </a:rPr>
              <a:t> </a:t>
            </a:r>
            <a:r>
              <a:rPr lang="en-US" sz="2600" b="1" dirty="0" err="1">
                <a:solidFill>
                  <a:schemeClr val="accent6"/>
                </a:solidFill>
                <a:latin typeface="Segoe Print" panose="02000800000000000000" pitchFamily="2" charset="0"/>
              </a:rPr>
              <a:t>darllen</a:t>
            </a:r>
            <a:r>
              <a:rPr lang="en-US" sz="2600" b="1" dirty="0">
                <a:solidFill>
                  <a:schemeClr val="accent6"/>
                </a:solidFill>
                <a:latin typeface="Segoe Print" panose="02000800000000000000" pitchFamily="2" charset="0"/>
              </a:rPr>
              <a:t> </a:t>
            </a:r>
            <a:r>
              <a:rPr lang="en-US" sz="2600" b="1" dirty="0" err="1">
                <a:solidFill>
                  <a:schemeClr val="accent6"/>
                </a:solidFill>
                <a:latin typeface="Segoe Print" panose="02000800000000000000" pitchFamily="2" charset="0"/>
              </a:rPr>
              <a:t>i</a:t>
            </a:r>
            <a:r>
              <a:rPr lang="en-US" sz="2600" b="1" dirty="0">
                <a:solidFill>
                  <a:schemeClr val="accent6"/>
                </a:solidFill>
                <a:latin typeface="Segoe Print" panose="02000800000000000000" pitchFamily="2" charset="0"/>
              </a:rPr>
              <a:t> </a:t>
            </a:r>
            <a:r>
              <a:rPr lang="en-US" sz="2600" b="1" dirty="0" err="1">
                <a:solidFill>
                  <a:schemeClr val="accent6"/>
                </a:solidFill>
                <a:latin typeface="Segoe Print" panose="02000800000000000000" pitchFamily="2" charset="0"/>
              </a:rPr>
              <a:t>ti</a:t>
            </a:r>
            <a:r>
              <a:rPr lang="en-US" sz="2600" b="1" dirty="0">
                <a:solidFill>
                  <a:schemeClr val="accent6"/>
                </a:solidFill>
                <a:latin typeface="Segoe Print" panose="02000800000000000000" pitchFamily="2" charset="0"/>
              </a:rPr>
              <a:t>.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US" sz="2600" b="1" dirty="0" err="1">
                <a:solidFill>
                  <a:schemeClr val="accent6"/>
                </a:solidFill>
                <a:latin typeface="Segoe Print" panose="02000800000000000000" pitchFamily="2" charset="0"/>
              </a:rPr>
              <a:t>Daeth</a:t>
            </a:r>
            <a:r>
              <a:rPr lang="en-US" sz="2600" b="1" dirty="0">
                <a:solidFill>
                  <a:schemeClr val="accent6"/>
                </a:solidFill>
                <a:latin typeface="Segoe Print" panose="02000800000000000000" pitchFamily="2" charset="0"/>
              </a:rPr>
              <a:t> </a:t>
            </a:r>
            <a:r>
              <a:rPr lang="en-US" sz="2600" b="1" dirty="0" err="1">
                <a:solidFill>
                  <a:schemeClr val="accent6"/>
                </a:solidFill>
                <a:latin typeface="Segoe Print" panose="02000800000000000000" pitchFamily="2" charset="0"/>
              </a:rPr>
              <a:t>Mr</a:t>
            </a:r>
            <a:r>
              <a:rPr lang="en-US" sz="2600" b="1" dirty="0">
                <a:solidFill>
                  <a:schemeClr val="accent6"/>
                </a:solidFill>
                <a:latin typeface="Segoe Print" panose="02000800000000000000" pitchFamily="2" charset="0"/>
              </a:rPr>
              <a:t> Davies </a:t>
            </a:r>
            <a:r>
              <a:rPr lang="en-US" sz="2600" b="1" dirty="0" err="1">
                <a:solidFill>
                  <a:schemeClr val="accent6"/>
                </a:solidFill>
                <a:latin typeface="Segoe Print" panose="02000800000000000000" pitchFamily="2" charset="0"/>
              </a:rPr>
              <a:t>â</a:t>
            </a:r>
            <a:r>
              <a:rPr lang="en-US" sz="2600" b="1" dirty="0">
                <a:solidFill>
                  <a:schemeClr val="accent6"/>
                </a:solidFill>
                <a:latin typeface="Segoe Print" panose="02000800000000000000" pitchFamily="2" charset="0"/>
              </a:rPr>
              <a:t> </a:t>
            </a:r>
            <a:r>
              <a:rPr lang="en-US" sz="2600" b="1" dirty="0" err="1">
                <a:solidFill>
                  <a:schemeClr val="accent6"/>
                </a:solidFill>
                <a:latin typeface="Segoe Print" panose="02000800000000000000" pitchFamily="2" charset="0"/>
              </a:rPr>
              <a:t>bisgedi</a:t>
            </a:r>
            <a:r>
              <a:rPr lang="en-US" sz="2600" b="1" dirty="0">
                <a:solidFill>
                  <a:schemeClr val="accent6"/>
                </a:solidFill>
                <a:latin typeface="Segoe Print" panose="02000800000000000000" pitchFamily="2" charset="0"/>
              </a:rPr>
              <a:t> </a:t>
            </a:r>
            <a:r>
              <a:rPr lang="en-US" sz="2600" b="1" dirty="0" err="1">
                <a:solidFill>
                  <a:schemeClr val="accent6"/>
                </a:solidFill>
                <a:latin typeface="Segoe Print" panose="02000800000000000000" pitchFamily="2" charset="0"/>
              </a:rPr>
              <a:t>i</a:t>
            </a:r>
            <a:r>
              <a:rPr lang="en-US" sz="2600" b="1" dirty="0">
                <a:solidFill>
                  <a:schemeClr val="accent6"/>
                </a:solidFill>
                <a:latin typeface="Segoe Print" panose="02000800000000000000" pitchFamily="2" charset="0"/>
              </a:rPr>
              <a:t> </a:t>
            </a:r>
            <a:r>
              <a:rPr lang="en-US" sz="2600" b="1" dirty="0" err="1">
                <a:solidFill>
                  <a:schemeClr val="accent6"/>
                </a:solidFill>
                <a:latin typeface="Segoe Print" panose="02000800000000000000" pitchFamily="2" charset="0"/>
              </a:rPr>
              <a:t>bawb</a:t>
            </a:r>
            <a:r>
              <a:rPr lang="en-US" sz="2600" b="1" dirty="0">
                <a:solidFill>
                  <a:schemeClr val="accent6"/>
                </a:solidFill>
                <a:latin typeface="Segoe Print" panose="02000800000000000000" pitchFamily="2" charset="0"/>
              </a:rPr>
              <a:t>!</a:t>
            </a:r>
            <a:endParaRPr lang="en-GB" sz="2600" b="1" dirty="0">
              <a:solidFill>
                <a:schemeClr val="accent6"/>
              </a:solidFill>
              <a:latin typeface="Segoe Print" panose="02000800000000000000" pitchFamily="2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</p:txBody>
      </p:sp>
      <p:sp>
        <p:nvSpPr>
          <p:cNvPr id="4" name="Title 6">
            <a:extLst>
              <a:ext uri="{FF2B5EF4-FFF2-40B4-BE49-F238E27FC236}">
                <a16:creationId xmlns:a16="http://schemas.microsoft.com/office/drawing/2014/main" id="{FD6D0B5C-F214-B546-A2BB-C2393D954AE9}"/>
              </a:ext>
            </a:extLst>
          </p:cNvPr>
          <p:cNvSpPr txBox="1">
            <a:spLocks/>
          </p:cNvSpPr>
          <p:nvPr/>
        </p:nvSpPr>
        <p:spPr>
          <a:xfrm>
            <a:off x="0" y="-224114"/>
            <a:ext cx="12192000" cy="143574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Gorffennol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‘</a:t>
            </a:r>
            <a:r>
              <a:rPr lang="en-US" sz="4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Dod</a:t>
            </a:r>
            <a:r>
              <a:rPr lang="en-US" sz="4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’ (‘to come’)</a:t>
            </a:r>
          </a:p>
        </p:txBody>
      </p:sp>
    </p:spTree>
    <p:extLst>
      <p:ext uri="{BB962C8B-B14F-4D97-AF65-F5344CB8AC3E}">
        <p14:creationId xmlns:p14="http://schemas.microsoft.com/office/powerpoint/2010/main" val="25335188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able&#10;&#10;Description automatically generated">
            <a:extLst>
              <a:ext uri="{FF2B5EF4-FFF2-40B4-BE49-F238E27FC236}">
                <a16:creationId xmlns:a16="http://schemas.microsoft.com/office/drawing/2014/main" id="{F8164327-9312-044C-A7CC-1020EDA3BD5D}"/>
              </a:ext>
            </a:extLst>
          </p:cNvPr>
          <p:cNvPicPr>
            <a:picLocks noChangeAspect="1"/>
          </p:cNvPicPr>
          <p:nvPr/>
        </p:nvPicPr>
        <p:blipFill>
          <a:blip r:embed="rId2">
            <a:grayscl/>
          </a:blip>
          <a:stretch>
            <a:fillRect/>
          </a:stretch>
        </p:blipFill>
        <p:spPr>
          <a:xfrm>
            <a:off x="482045" y="69745"/>
            <a:ext cx="4753342" cy="6718509"/>
          </a:xfrm>
          <a:prstGeom prst="rect">
            <a:avLst/>
          </a:prstGeom>
        </p:spPr>
      </p:pic>
      <p:sp>
        <p:nvSpPr>
          <p:cNvPr id="9" name="Rounded Rectangular Callout 8">
            <a:extLst>
              <a:ext uri="{FF2B5EF4-FFF2-40B4-BE49-F238E27FC236}">
                <a16:creationId xmlns:a16="http://schemas.microsoft.com/office/drawing/2014/main" id="{48374758-ACA6-1340-8C70-247417995C9C}"/>
              </a:ext>
            </a:extLst>
          </p:cNvPr>
          <p:cNvSpPr/>
          <p:nvPr/>
        </p:nvSpPr>
        <p:spPr>
          <a:xfrm>
            <a:off x="6777037" y="1086124"/>
            <a:ext cx="4114641" cy="884318"/>
          </a:xfrm>
          <a:prstGeom prst="wedgeRoundRectCallout">
            <a:avLst>
              <a:gd name="adj1" fmla="val -41976"/>
              <a:gd name="adj2" fmla="val 84930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3">
            <a:extLst>
              <a:ext uri="{FF2B5EF4-FFF2-40B4-BE49-F238E27FC236}">
                <a16:creationId xmlns:a16="http://schemas.microsoft.com/office/drawing/2014/main" id="{B16AA1A3-0E47-6D43-BC2D-63D013C7B4A1}"/>
              </a:ext>
            </a:extLst>
          </p:cNvPr>
          <p:cNvSpPr txBox="1">
            <a:spLocks/>
          </p:cNvSpPr>
          <p:nvPr/>
        </p:nvSpPr>
        <p:spPr>
          <a:xfrm>
            <a:off x="7144906" y="1307054"/>
            <a:ext cx="3632789" cy="609600"/>
          </a:xfrm>
          <a:prstGeom prst="rect">
            <a:avLst/>
          </a:prstGeom>
        </p:spPr>
        <p:txBody>
          <a:bodyPr>
            <a:normAutofit fontScale="2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charset="0"/>
              <a:buNone/>
            </a:pPr>
            <a:r>
              <a:rPr lang="en-GB" sz="12800" dirty="0">
                <a:solidFill>
                  <a:schemeClr val="bg1"/>
                </a:solidFill>
              </a:rPr>
              <a:t>	</a:t>
            </a:r>
            <a:r>
              <a:rPr lang="en-GB" sz="12800" dirty="0" err="1">
                <a:solidFill>
                  <a:schemeClr val="bg1"/>
                </a:solidFill>
              </a:rPr>
              <a:t>Ddest</a:t>
            </a:r>
            <a:r>
              <a:rPr lang="en-GB" sz="12800" dirty="0">
                <a:solidFill>
                  <a:schemeClr val="bg1"/>
                </a:solidFill>
              </a:rPr>
              <a:t> </a:t>
            </a:r>
            <a:r>
              <a:rPr lang="en-GB" sz="12800" dirty="0" err="1">
                <a:solidFill>
                  <a:schemeClr val="bg1"/>
                </a:solidFill>
              </a:rPr>
              <a:t>ti</a:t>
            </a:r>
            <a:r>
              <a:rPr lang="en-GB" sz="12800" dirty="0">
                <a:solidFill>
                  <a:schemeClr val="bg1"/>
                </a:solidFill>
              </a:rPr>
              <a:t> </a:t>
            </a:r>
            <a:r>
              <a:rPr lang="en-GB" sz="12800" dirty="0" err="1">
                <a:solidFill>
                  <a:schemeClr val="bg1"/>
                </a:solidFill>
              </a:rPr>
              <a:t>yma</a:t>
            </a:r>
            <a:r>
              <a:rPr lang="en-GB" sz="12800" dirty="0">
                <a:solidFill>
                  <a:schemeClr val="bg1"/>
                </a:solidFill>
              </a:rPr>
              <a:t> ...?</a:t>
            </a:r>
          </a:p>
          <a:p>
            <a:pPr>
              <a:buFont typeface="Arial" charset="0"/>
              <a:buNone/>
            </a:pPr>
            <a:r>
              <a:rPr lang="en-GB" dirty="0"/>
              <a:t>	</a:t>
            </a:r>
          </a:p>
          <a:p>
            <a:pPr>
              <a:buFont typeface="Arial" charset="0"/>
              <a:buNone/>
            </a:pPr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375C521-3EBA-354D-BE5D-EBCEEB6B4771}"/>
              </a:ext>
            </a:extLst>
          </p:cNvPr>
          <p:cNvSpPr/>
          <p:nvPr/>
        </p:nvSpPr>
        <p:spPr>
          <a:xfrm>
            <a:off x="7173823" y="273711"/>
            <a:ext cx="3603872" cy="630942"/>
          </a:xfrm>
          <a:prstGeom prst="rect">
            <a:avLst/>
          </a:prstGeom>
          <a:solidFill>
            <a:schemeClr val="bg1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500" b="1" dirty="0" err="1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Gofyn</a:t>
            </a:r>
            <a:r>
              <a:rPr lang="en-GB" sz="35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 </a:t>
            </a:r>
            <a:r>
              <a:rPr lang="en-GB" sz="3500" b="1" dirty="0" err="1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cwestiwn</a:t>
            </a:r>
            <a:endParaRPr lang="en-US" sz="3500" b="1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  <p:pic>
        <p:nvPicPr>
          <p:cNvPr id="17" name="Picture 5" descr="MC900383850[1]">
            <a:extLst>
              <a:ext uri="{FF2B5EF4-FFF2-40B4-BE49-F238E27FC236}">
                <a16:creationId xmlns:a16="http://schemas.microsoft.com/office/drawing/2014/main" id="{C283F2FC-1C89-CD4E-AB44-1F72F51B1D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1329" y="1804815"/>
            <a:ext cx="1371600" cy="773113"/>
          </a:xfrm>
          <a:prstGeom prst="rect">
            <a:avLst/>
          </a:prstGeom>
          <a:noFill/>
        </p:spPr>
      </p:pic>
      <p:pic>
        <p:nvPicPr>
          <p:cNvPr id="18" name="Picture 6" descr="MC900440349[1]">
            <a:extLst>
              <a:ext uri="{FF2B5EF4-FFF2-40B4-BE49-F238E27FC236}">
                <a16:creationId xmlns:a16="http://schemas.microsoft.com/office/drawing/2014/main" id="{8C7C40E6-02D9-D846-9FF0-1AE4603804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46237" y="2137584"/>
            <a:ext cx="1828800" cy="952500"/>
          </a:xfrm>
          <a:prstGeom prst="rect">
            <a:avLst/>
          </a:prstGeom>
          <a:noFill/>
        </p:spPr>
      </p:pic>
      <p:pic>
        <p:nvPicPr>
          <p:cNvPr id="19" name="Picture 7" descr="MC900197730[1]">
            <a:extLst>
              <a:ext uri="{FF2B5EF4-FFF2-40B4-BE49-F238E27FC236}">
                <a16:creationId xmlns:a16="http://schemas.microsoft.com/office/drawing/2014/main" id="{E912CD06-11A7-9E42-A214-A7056BD75D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401867" y="1656871"/>
            <a:ext cx="1143000" cy="1023938"/>
          </a:xfrm>
          <a:prstGeom prst="rect">
            <a:avLst/>
          </a:prstGeom>
          <a:noFill/>
        </p:spPr>
      </p:pic>
      <p:pic>
        <p:nvPicPr>
          <p:cNvPr id="20" name="Picture 8" descr="MC900415748[1]">
            <a:extLst>
              <a:ext uri="{FF2B5EF4-FFF2-40B4-BE49-F238E27FC236}">
                <a16:creationId xmlns:a16="http://schemas.microsoft.com/office/drawing/2014/main" id="{F82B24C0-BEED-6C47-9ED8-332187F3F3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0403702" y="3978399"/>
            <a:ext cx="1362075" cy="1371600"/>
          </a:xfrm>
          <a:prstGeom prst="rect">
            <a:avLst/>
          </a:prstGeom>
          <a:noFill/>
        </p:spPr>
      </p:pic>
      <p:pic>
        <p:nvPicPr>
          <p:cNvPr id="21" name="Picture 9" descr="MC900048847[1]">
            <a:extLst>
              <a:ext uri="{FF2B5EF4-FFF2-40B4-BE49-F238E27FC236}">
                <a16:creationId xmlns:a16="http://schemas.microsoft.com/office/drawing/2014/main" id="{01174E36-E72A-D841-A55D-75F2724753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96324" y="3721294"/>
            <a:ext cx="1295400" cy="1260475"/>
          </a:xfrm>
          <a:prstGeom prst="rect">
            <a:avLst/>
          </a:prstGeom>
          <a:noFill/>
        </p:spPr>
      </p:pic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59A84BA6-5E5A-A64E-8129-740B1921990D}"/>
              </a:ext>
            </a:extLst>
          </p:cNvPr>
          <p:cNvSpPr txBox="1">
            <a:spLocks/>
          </p:cNvSpPr>
          <p:nvPr/>
        </p:nvSpPr>
        <p:spPr>
          <a:xfrm>
            <a:off x="10150132" y="2767551"/>
            <a:ext cx="1916741" cy="780853"/>
          </a:xfrm>
          <a:prstGeom prst="rect">
            <a:avLst/>
          </a:prstGeom>
          <a:solidFill>
            <a:schemeClr val="bg1"/>
          </a:solidFill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y-GB" sz="2600" b="1" dirty="0">
                <a:latin typeface="Segoe Print" panose="02000800000000000000" pitchFamily="2" charset="0"/>
              </a:rPr>
              <a:t>ar y beic? </a:t>
            </a:r>
            <a:endParaRPr lang="en-GB" sz="2600" dirty="0">
              <a:latin typeface="Segoe Print" panose="02000800000000000000" pitchFamily="2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E35A04BD-11F5-D74A-97BB-547EAE028E7E}"/>
              </a:ext>
            </a:extLst>
          </p:cNvPr>
          <p:cNvSpPr txBox="1">
            <a:spLocks/>
          </p:cNvSpPr>
          <p:nvPr/>
        </p:nvSpPr>
        <p:spPr>
          <a:xfrm>
            <a:off x="7802266" y="3033168"/>
            <a:ext cx="1916741" cy="780853"/>
          </a:xfrm>
          <a:prstGeom prst="rect">
            <a:avLst/>
          </a:prstGeom>
          <a:solidFill>
            <a:schemeClr val="bg1"/>
          </a:solidFill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y-GB" sz="2600" b="1" dirty="0">
                <a:latin typeface="Segoe Print" panose="02000800000000000000" pitchFamily="2" charset="0"/>
              </a:rPr>
              <a:t>mewn car?</a:t>
            </a:r>
            <a:endParaRPr lang="en-GB" sz="2600" dirty="0">
              <a:latin typeface="Segoe Print" panose="02000800000000000000" pitchFamily="2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97351F80-CC7F-024F-A4CF-EDFD92043DB1}"/>
              </a:ext>
            </a:extLst>
          </p:cNvPr>
          <p:cNvSpPr txBox="1">
            <a:spLocks/>
          </p:cNvSpPr>
          <p:nvPr/>
        </p:nvSpPr>
        <p:spPr>
          <a:xfrm>
            <a:off x="5232336" y="2833510"/>
            <a:ext cx="1916741" cy="780853"/>
          </a:xfrm>
          <a:prstGeom prst="rect">
            <a:avLst/>
          </a:prstGeom>
          <a:solidFill>
            <a:schemeClr val="bg1"/>
          </a:solidFill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y-GB" sz="2600" b="1" dirty="0">
                <a:latin typeface="Segoe Print" panose="02000800000000000000" pitchFamily="2" charset="0"/>
              </a:rPr>
              <a:t>ar y bws?</a:t>
            </a:r>
            <a:endParaRPr lang="en-GB" sz="2600" dirty="0">
              <a:latin typeface="Segoe Print" panose="02000800000000000000" pitchFamily="2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</p:txBody>
      </p:sp>
      <p:sp>
        <p:nvSpPr>
          <p:cNvPr id="25" name="Content Placeholder 2">
            <a:extLst>
              <a:ext uri="{FF2B5EF4-FFF2-40B4-BE49-F238E27FC236}">
                <a16:creationId xmlns:a16="http://schemas.microsoft.com/office/drawing/2014/main" id="{291339C7-8229-294D-9937-7942F263607A}"/>
              </a:ext>
            </a:extLst>
          </p:cNvPr>
          <p:cNvSpPr txBox="1">
            <a:spLocks/>
          </p:cNvSpPr>
          <p:nvPr/>
        </p:nvSpPr>
        <p:spPr>
          <a:xfrm>
            <a:off x="5084375" y="5088700"/>
            <a:ext cx="1779046" cy="780853"/>
          </a:xfrm>
          <a:prstGeom prst="rect">
            <a:avLst/>
          </a:prstGeom>
          <a:solidFill>
            <a:schemeClr val="bg1"/>
          </a:solidFill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y-GB" sz="2600" b="1" dirty="0">
                <a:latin typeface="Segoe Print" panose="02000800000000000000" pitchFamily="2" charset="0"/>
              </a:rPr>
              <a:t>mewn tacsi</a:t>
            </a:r>
            <a:endParaRPr lang="en-GB" sz="2600" dirty="0">
              <a:latin typeface="Segoe Print" panose="02000800000000000000" pitchFamily="2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</p:txBody>
      </p:sp>
      <p:sp>
        <p:nvSpPr>
          <p:cNvPr id="26" name="Content Placeholder 2">
            <a:extLst>
              <a:ext uri="{FF2B5EF4-FFF2-40B4-BE49-F238E27FC236}">
                <a16:creationId xmlns:a16="http://schemas.microsoft.com/office/drawing/2014/main" id="{4B3E5445-FFAF-5D48-8704-D77263253CBF}"/>
              </a:ext>
            </a:extLst>
          </p:cNvPr>
          <p:cNvSpPr txBox="1">
            <a:spLocks/>
          </p:cNvSpPr>
          <p:nvPr/>
        </p:nvSpPr>
        <p:spPr>
          <a:xfrm>
            <a:off x="10027873" y="5271248"/>
            <a:ext cx="1916741" cy="780853"/>
          </a:xfrm>
          <a:prstGeom prst="rect">
            <a:avLst/>
          </a:prstGeom>
          <a:solidFill>
            <a:schemeClr val="bg1"/>
          </a:solidFill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y-GB" sz="2600" b="1" dirty="0">
                <a:latin typeface="Segoe Print" panose="02000800000000000000" pitchFamily="2" charset="0"/>
              </a:rPr>
              <a:t>ar y trên?</a:t>
            </a:r>
            <a:endParaRPr lang="en-GB" sz="2600" dirty="0">
              <a:latin typeface="Segoe Print" panose="02000800000000000000" pitchFamily="2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2D80620-4322-E640-A5AE-791013B61993}"/>
              </a:ext>
            </a:extLst>
          </p:cNvPr>
          <p:cNvSpPr txBox="1"/>
          <p:nvPr/>
        </p:nvSpPr>
        <p:spPr>
          <a:xfrm>
            <a:off x="7107626" y="5228669"/>
            <a:ext cx="2676041" cy="1038582"/>
          </a:xfrm>
          <a:prstGeom prst="wedgeRoundRectCallout">
            <a:avLst>
              <a:gd name="adj1" fmla="val -41801"/>
              <a:gd name="adj2" fmla="val 109612"/>
              <a:gd name="adj3" fmla="val 16667"/>
            </a:avLst>
          </a:prstGeom>
          <a:solidFill>
            <a:schemeClr val="accent6">
              <a:lumMod val="20000"/>
              <a:lumOff val="80000"/>
            </a:schemeClr>
          </a:solidFill>
          <a:ln w="7620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35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Print" panose="02000800000000000000" pitchFamily="2" charset="0"/>
              </a:rPr>
              <a:t>Naddo</a:t>
            </a:r>
            <a:r>
              <a:rPr kumimoji="0" lang="en-GB" sz="35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Print" panose="02000800000000000000" pitchFamily="2" charset="0"/>
              </a:rPr>
              <a:t> </a:t>
            </a:r>
            <a:r>
              <a:rPr kumimoji="0" lang="en-GB" sz="35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Print" panose="02000800000000000000" pitchFamily="2" charset="0"/>
                <a:sym typeface="Wingdings" pitchFamily="2" charset="2"/>
              </a:rPr>
              <a:t> </a:t>
            </a:r>
            <a:endParaRPr kumimoji="0" lang="en-GB" sz="35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Print" panose="02000800000000000000" pitchFamily="2" charset="0"/>
            </a:endParaRP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O"/>
              <a:tabLst/>
              <a:defRPr/>
            </a:pP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587AA4AE-B930-8941-9E7C-65F840B9F811}"/>
              </a:ext>
            </a:extLst>
          </p:cNvPr>
          <p:cNvSpPr txBox="1"/>
          <p:nvPr/>
        </p:nvSpPr>
        <p:spPr>
          <a:xfrm>
            <a:off x="7701433" y="4040890"/>
            <a:ext cx="2118406" cy="1038582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rgbClr val="D9F3CB"/>
          </a:solidFill>
          <a:ln w="76200" cap="flat" cmpd="sng" algn="ctr">
            <a:solidFill>
              <a:srgbClr val="70AD47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35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Print" panose="02000800000000000000" pitchFamily="2" charset="0"/>
              </a:rPr>
              <a:t>Do </a:t>
            </a:r>
            <a:r>
              <a:rPr kumimoji="0" lang="en-GB" sz="35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egoe Print" panose="02000800000000000000" pitchFamily="2" charset="0"/>
                <a:sym typeface="Wingdings" pitchFamily="2" charset="2"/>
              </a:rPr>
              <a:t> </a:t>
            </a:r>
            <a:endParaRPr kumimoji="0" lang="en-GB" sz="35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Print" panose="02000800000000000000" pitchFamily="2" charset="0"/>
            </a:endParaRP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P"/>
              <a:tabLst/>
              <a:defRPr/>
            </a:pP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10138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4556"/>
    </mc:Choice>
    <mc:Fallback xmlns="">
      <p:transition spd="slow" advTm="224556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Rectangle 69">
            <a:extLst>
              <a:ext uri="{FF2B5EF4-FFF2-40B4-BE49-F238E27FC236}">
                <a16:creationId xmlns:a16="http://schemas.microsoft.com/office/drawing/2014/main" id="{3E25BDA2-3F4D-4B38-90E7-989465ECD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F65EEA05-AD42-442F-B6C6-CB9FC2894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4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BC96869A-A70D-42F7-876F-605CB1718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2108" y="610955"/>
            <a:ext cx="10927784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6CD407CC-EF5C-486F-9A14-7F681F986D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052" y="777240"/>
            <a:ext cx="10597896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88203" y="1126943"/>
            <a:ext cx="4189217" cy="4016587"/>
          </a:xfrm>
        </p:spPr>
        <p:txBody>
          <a:bodyPr>
            <a:normAutofit/>
          </a:bodyPr>
          <a:lstStyle/>
          <a:p>
            <a:pPr algn="ctr"/>
            <a:r>
              <a:rPr lang="en-US" sz="4000" b="1" i="1" dirty="0" err="1">
                <a:solidFill>
                  <a:schemeClr val="accent4"/>
                </a:solidFill>
              </a:rPr>
              <a:t>Ddaethoch</a:t>
            </a:r>
            <a:r>
              <a:rPr lang="en-US" sz="4000" b="1" i="1" dirty="0">
                <a:solidFill>
                  <a:schemeClr val="accent4"/>
                </a:solidFill>
              </a:rPr>
              <a:t> chi </a:t>
            </a:r>
            <a:r>
              <a:rPr lang="en-US" sz="4000" b="1" i="1" dirty="0" err="1">
                <a:solidFill>
                  <a:schemeClr val="accent4"/>
                </a:solidFill>
              </a:rPr>
              <a:t>â</a:t>
            </a:r>
            <a:r>
              <a:rPr lang="en-US" sz="4000" b="1" i="1" dirty="0">
                <a:solidFill>
                  <a:schemeClr val="accent4"/>
                </a:solidFill>
              </a:rPr>
              <a:t> </a:t>
            </a:r>
            <a:r>
              <a:rPr lang="en-US" sz="4000" b="1" i="1" dirty="0" err="1">
                <a:solidFill>
                  <a:schemeClr val="accent4"/>
                </a:solidFill>
              </a:rPr>
              <a:t>losin</a:t>
            </a:r>
            <a:r>
              <a:rPr lang="en-US" sz="4000" b="1" i="1" dirty="0">
                <a:solidFill>
                  <a:schemeClr val="accent4"/>
                </a:solidFill>
              </a:rPr>
              <a:t> </a:t>
            </a:r>
            <a:r>
              <a:rPr lang="en-US" sz="4000" b="1" i="1" dirty="0" err="1">
                <a:solidFill>
                  <a:schemeClr val="accent4"/>
                </a:solidFill>
              </a:rPr>
              <a:t>i</a:t>
            </a:r>
            <a:r>
              <a:rPr lang="en-US" sz="4000" b="1" i="1" dirty="0">
                <a:solidFill>
                  <a:schemeClr val="accent4"/>
                </a:solidFill>
              </a:rPr>
              <a:t> fi?</a:t>
            </a:r>
            <a:br>
              <a:rPr lang="en-US" sz="4000" b="1" i="1" dirty="0">
                <a:solidFill>
                  <a:schemeClr val="accent4"/>
                </a:solidFill>
              </a:rPr>
            </a:br>
            <a:br>
              <a:rPr lang="en-US" sz="3600" b="1" dirty="0">
                <a:solidFill>
                  <a:schemeClr val="accent4"/>
                </a:solidFill>
              </a:rPr>
            </a:br>
            <a:r>
              <a:rPr lang="en-US" sz="2400" dirty="0"/>
              <a:t>(</a:t>
            </a:r>
            <a:r>
              <a:rPr lang="en-US" sz="2400" i="1" dirty="0" err="1"/>
              <a:t>tôn</a:t>
            </a:r>
            <a:r>
              <a:rPr lang="en-US" sz="2400" i="1" dirty="0"/>
              <a:t> : Wheels on the bus</a:t>
            </a:r>
            <a:r>
              <a:rPr lang="en-US" sz="2400" dirty="0"/>
              <a:t>)</a:t>
            </a:r>
          </a:p>
        </p:txBody>
      </p:sp>
      <p:sp>
        <p:nvSpPr>
          <p:cNvPr id="77" name="Content Placeholder 2"/>
          <p:cNvSpPr>
            <a:spLocks noGrp="1"/>
          </p:cNvSpPr>
          <p:nvPr>
            <p:ph idx="1"/>
          </p:nvPr>
        </p:nvSpPr>
        <p:spPr>
          <a:xfrm>
            <a:off x="1091108" y="860383"/>
            <a:ext cx="5514758" cy="5303520"/>
          </a:xfrm>
        </p:spPr>
        <p:txBody>
          <a:bodyPr anchor="ctr">
            <a:normAutofit/>
          </a:bodyPr>
          <a:lstStyle/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3000" b="1" dirty="0" err="1"/>
              <a:t>Ddaethoch</a:t>
            </a:r>
            <a:r>
              <a:rPr lang="en-US" sz="3000" b="1" dirty="0"/>
              <a:t> chi </a:t>
            </a:r>
            <a:r>
              <a:rPr lang="en-US" sz="3000" b="1" dirty="0" err="1"/>
              <a:t>â</a:t>
            </a:r>
            <a:r>
              <a:rPr lang="en-US" sz="3000" b="1" dirty="0"/>
              <a:t> </a:t>
            </a:r>
            <a:r>
              <a:rPr lang="en-US" sz="3000" b="1" dirty="0" err="1"/>
              <a:t>losin</a:t>
            </a:r>
            <a:r>
              <a:rPr lang="en-US" sz="3000" b="1" dirty="0"/>
              <a:t> </a:t>
            </a:r>
            <a:r>
              <a:rPr lang="en-US" sz="3000" b="1" dirty="0" err="1"/>
              <a:t>i</a:t>
            </a:r>
            <a:r>
              <a:rPr lang="en-US" sz="3000" b="1" dirty="0"/>
              <a:t> fi?</a:t>
            </a:r>
          </a:p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3000" b="1" dirty="0" err="1"/>
              <a:t>Ddaethoch</a:t>
            </a:r>
            <a:r>
              <a:rPr lang="en-US" sz="3000" b="1" dirty="0"/>
              <a:t> chi </a:t>
            </a:r>
            <a:r>
              <a:rPr lang="en-US" sz="3000" b="1" dirty="0" err="1"/>
              <a:t>â</a:t>
            </a:r>
            <a:r>
              <a:rPr lang="en-US" sz="3000" b="1" dirty="0"/>
              <a:t> </a:t>
            </a:r>
            <a:r>
              <a:rPr lang="en-US" sz="3000" b="1" dirty="0" err="1"/>
              <a:t>losin</a:t>
            </a:r>
            <a:r>
              <a:rPr lang="en-US" sz="3000" b="1" dirty="0"/>
              <a:t> </a:t>
            </a:r>
            <a:r>
              <a:rPr lang="en-US" sz="3000" b="1" dirty="0" err="1"/>
              <a:t>i</a:t>
            </a:r>
            <a:r>
              <a:rPr lang="en-US" sz="3000" b="1" dirty="0"/>
              <a:t> fi?</a:t>
            </a:r>
          </a:p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3000" b="1" dirty="0" err="1"/>
              <a:t>Ddaethoch</a:t>
            </a:r>
            <a:r>
              <a:rPr lang="en-US" sz="3000" b="1" dirty="0"/>
              <a:t> chi </a:t>
            </a:r>
            <a:r>
              <a:rPr lang="en-US" sz="3000" b="1" dirty="0" err="1"/>
              <a:t>â</a:t>
            </a:r>
            <a:r>
              <a:rPr lang="en-US" sz="3000" b="1" dirty="0"/>
              <a:t> </a:t>
            </a:r>
            <a:r>
              <a:rPr lang="en-US" sz="3000" b="1" dirty="0" err="1"/>
              <a:t>losin</a:t>
            </a:r>
            <a:r>
              <a:rPr lang="en-US" sz="3000" b="1" dirty="0"/>
              <a:t> </a:t>
            </a:r>
            <a:r>
              <a:rPr lang="en-US" sz="3000" b="1" dirty="0" err="1"/>
              <a:t>i</a:t>
            </a:r>
            <a:r>
              <a:rPr lang="en-US" sz="3000" b="1" dirty="0"/>
              <a:t> fi?</a:t>
            </a:r>
          </a:p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3000" b="1" dirty="0"/>
              <a:t>Do, </a:t>
            </a:r>
            <a:r>
              <a:rPr lang="en-US" sz="3000" b="1" dirty="0" err="1"/>
              <a:t>dyma</a:t>
            </a:r>
            <a:r>
              <a:rPr lang="en-US" sz="3000" b="1" dirty="0"/>
              <a:t> </a:t>
            </a:r>
            <a:r>
              <a:rPr lang="en-US" sz="3000" b="1" dirty="0" err="1"/>
              <a:t>ti</a:t>
            </a:r>
            <a:r>
              <a:rPr lang="en-US" sz="3000" b="1" dirty="0"/>
              <a:t>.</a:t>
            </a:r>
          </a:p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lang="en-US" sz="3000" dirty="0"/>
          </a:p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3000" dirty="0" err="1"/>
              <a:t>cacen</a:t>
            </a:r>
            <a:r>
              <a:rPr lang="en-US" sz="3000" dirty="0"/>
              <a:t>...</a:t>
            </a:r>
          </a:p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3000" dirty="0" err="1"/>
              <a:t>tost</a:t>
            </a:r>
            <a:r>
              <a:rPr lang="en-US" sz="3000" dirty="0"/>
              <a:t>…</a:t>
            </a:r>
          </a:p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3000" dirty="0"/>
              <a:t>ham…</a:t>
            </a:r>
          </a:p>
        </p:txBody>
      </p:sp>
      <p:cxnSp>
        <p:nvCxnSpPr>
          <p:cNvPr id="78" name="Straight Connector 77">
            <a:extLst>
              <a:ext uri="{FF2B5EF4-FFF2-40B4-BE49-F238E27FC236}">
                <a16:creationId xmlns:a16="http://schemas.microsoft.com/office/drawing/2014/main" id="{0DD76B5F-5BAA-48C6-9065-9AEF15D30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05731" y="2057401"/>
            <a:ext cx="0" cy="2743200"/>
          </a:xfrm>
          <a:prstGeom prst="line">
            <a:avLst/>
          </a:prstGeom>
          <a:ln w="158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EC3A18AD-D339-7F48-B3CB-262F1DD2651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  <p:pic>
        <p:nvPicPr>
          <p:cNvPr id="11" name="Picture 10">
            <a:hlinkClick r:id="rId6"/>
            <a:extLst>
              <a:ext uri="{FF2B5EF4-FFF2-40B4-BE49-F238E27FC236}">
                <a16:creationId xmlns:a16="http://schemas.microsoft.com/office/drawing/2014/main" id="{2B7A2A88-56CF-8A49-9839-560EDADBE84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775756" y="916870"/>
            <a:ext cx="947383" cy="1007671"/>
          </a:xfrm>
          <a:prstGeom prst="rect">
            <a:avLst/>
          </a:prstGeom>
        </p:spPr>
      </p:pic>
      <p:pic>
        <p:nvPicPr>
          <p:cNvPr id="12" name="Picture 5" descr="MC900383850[1]">
            <a:extLst>
              <a:ext uri="{FF2B5EF4-FFF2-40B4-BE49-F238E27FC236}">
                <a16:creationId xmlns:a16="http://schemas.microsoft.com/office/drawing/2014/main" id="{5204310F-8DA7-1B45-B297-B8418DA268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837839" y="4280622"/>
            <a:ext cx="2923749" cy="164799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207850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7954"/>
    </mc:Choice>
    <mc:Fallback xmlns="">
      <p:transition spd="slow" advTm="1179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D7ABEF-E4F7-4269-A875-7D3F3548FCD1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09600" y="204300"/>
            <a:ext cx="10972800" cy="667018"/>
          </a:xfrm>
        </p:spPr>
        <p:txBody>
          <a:bodyPr>
            <a:normAutofit/>
          </a:bodyPr>
          <a:lstStyle/>
          <a:p>
            <a:r>
              <a:rPr lang="en-US" sz="2800" u="sng" dirty="0"/>
              <a:t>Y </a:t>
            </a:r>
            <a:r>
              <a:rPr lang="en-US" sz="2800" u="sng" dirty="0" err="1"/>
              <a:t>Gorffennol</a:t>
            </a:r>
            <a:r>
              <a:rPr lang="en-US" sz="2800" u="sng" dirty="0"/>
              <a:t> </a:t>
            </a:r>
            <a:r>
              <a:rPr lang="en-US" sz="2800" u="sng" dirty="0" err="1"/>
              <a:t>Cryno</a:t>
            </a:r>
            <a:r>
              <a:rPr lang="en-US" sz="2800" u="sng" dirty="0"/>
              <a:t> </a:t>
            </a:r>
            <a:r>
              <a:rPr lang="en-US" sz="2800" u="sng" dirty="0" err="1"/>
              <a:t>Afreolaidd</a:t>
            </a:r>
            <a:r>
              <a:rPr lang="en-US" sz="2800" u="sng" dirty="0"/>
              <a:t>  /  Irregular Past Tense Verbs</a:t>
            </a:r>
            <a:endParaRPr lang="en-GB" sz="2800" u="sng" dirty="0"/>
          </a:p>
        </p:txBody>
      </p:sp>
      <p:graphicFrame>
        <p:nvGraphicFramePr>
          <p:cNvPr id="4" name="Content Placeholder 6">
            <a:extLst>
              <a:ext uri="{FF2B5EF4-FFF2-40B4-BE49-F238E27FC236}">
                <a16:creationId xmlns:a16="http://schemas.microsoft.com/office/drawing/2014/main" id="{DEB18C5E-D2AF-458C-AAB5-58AF894D095E}"/>
              </a:ext>
            </a:extLst>
          </p:cNvPr>
          <p:cNvGraphicFramePr>
            <a:graphicFrameLocks/>
          </p:cNvGraphicFramePr>
          <p:nvPr/>
        </p:nvGraphicFramePr>
        <p:xfrm>
          <a:off x="245163" y="998133"/>
          <a:ext cx="5691809" cy="2415209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67218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1962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82578">
                <a:tc>
                  <a:txBody>
                    <a:bodyPr/>
                    <a:lstStyle/>
                    <a:p>
                      <a:r>
                        <a:rPr lang="en-GB" sz="2800" b="1" dirty="0" err="1"/>
                        <a:t>Mynd</a:t>
                      </a:r>
                      <a:endParaRPr lang="en-GB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 sz="2800" b="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10877">
                <a:tc>
                  <a:txBody>
                    <a:bodyPr/>
                    <a:lstStyle/>
                    <a:p>
                      <a:r>
                        <a:rPr lang="en-GB" sz="3200" b="0" baseline="0" dirty="0"/>
                        <a:t>Es </a:t>
                      </a:r>
                      <a:r>
                        <a:rPr lang="en-GB" sz="3200" b="0" baseline="0" dirty="0" err="1"/>
                        <a:t>i</a:t>
                      </a:r>
                      <a:endParaRPr lang="en-GB" sz="32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3200" b="0" baseline="0" dirty="0" err="1"/>
                        <a:t>Aethon</a:t>
                      </a:r>
                      <a:r>
                        <a:rPr lang="en-GB" sz="3200" b="0" baseline="0" dirty="0"/>
                        <a:t> </a:t>
                      </a:r>
                      <a:r>
                        <a:rPr lang="en-GB" sz="3200" b="0" baseline="0" dirty="0" err="1"/>
                        <a:t>ni</a:t>
                      </a:r>
                      <a:endParaRPr lang="en-GB" sz="3200" b="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10877">
                <a:tc>
                  <a:txBody>
                    <a:bodyPr/>
                    <a:lstStyle/>
                    <a:p>
                      <a:r>
                        <a:rPr lang="en-GB" sz="3200" b="0" dirty="0"/>
                        <a:t>Est </a:t>
                      </a:r>
                      <a:r>
                        <a:rPr lang="en-GB" sz="3200" b="0" dirty="0" err="1"/>
                        <a:t>ti</a:t>
                      </a:r>
                      <a:endParaRPr lang="en-GB" sz="32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3200" b="0" dirty="0" err="1"/>
                        <a:t>Aethoch</a:t>
                      </a:r>
                      <a:r>
                        <a:rPr lang="en-GB" sz="3200" b="0" dirty="0"/>
                        <a:t> chi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10877">
                <a:tc>
                  <a:txBody>
                    <a:bodyPr/>
                    <a:lstStyle/>
                    <a:p>
                      <a:r>
                        <a:rPr lang="en-GB" sz="3200" b="0" baseline="0" dirty="0" err="1"/>
                        <a:t>Aeth</a:t>
                      </a:r>
                      <a:r>
                        <a:rPr lang="en-GB" sz="3200" b="0" baseline="0" dirty="0"/>
                        <a:t> e / hi</a:t>
                      </a:r>
                      <a:endParaRPr lang="en-GB" sz="32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3200" b="0" dirty="0" err="1"/>
                        <a:t>Aethon</a:t>
                      </a:r>
                      <a:r>
                        <a:rPr lang="en-GB" sz="3200" b="0" dirty="0"/>
                        <a:t> </a:t>
                      </a:r>
                      <a:r>
                        <a:rPr lang="en-GB" sz="3200" b="0" dirty="0" err="1"/>
                        <a:t>nhw</a:t>
                      </a:r>
                      <a:endParaRPr lang="en-GB" sz="3200" b="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5" name="Content Placeholder 6">
            <a:extLst>
              <a:ext uri="{FF2B5EF4-FFF2-40B4-BE49-F238E27FC236}">
                <a16:creationId xmlns:a16="http://schemas.microsoft.com/office/drawing/2014/main" id="{73FB7119-F042-4E85-838F-A8F2A9A9B608}"/>
              </a:ext>
            </a:extLst>
          </p:cNvPr>
          <p:cNvGraphicFramePr>
            <a:graphicFrameLocks/>
          </p:cNvGraphicFramePr>
          <p:nvPr/>
        </p:nvGraphicFramePr>
        <p:xfrm>
          <a:off x="245163" y="3566480"/>
          <a:ext cx="5691809" cy="3327055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65954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3226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82578">
                <a:tc>
                  <a:txBody>
                    <a:bodyPr/>
                    <a:lstStyle/>
                    <a:p>
                      <a:r>
                        <a:rPr lang="en-GB" sz="2800" b="1" dirty="0" err="1"/>
                        <a:t>Gwneud</a:t>
                      </a:r>
                      <a:endParaRPr lang="en-GB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 sz="2800" b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10877">
                <a:tc>
                  <a:txBody>
                    <a:bodyPr/>
                    <a:lstStyle/>
                    <a:p>
                      <a:r>
                        <a:rPr lang="en-GB" sz="3200" b="0" baseline="0" dirty="0" err="1"/>
                        <a:t>Gwnes</a:t>
                      </a:r>
                      <a:r>
                        <a:rPr lang="en-GB" sz="3200" b="0" baseline="0" dirty="0"/>
                        <a:t> </a:t>
                      </a:r>
                      <a:r>
                        <a:rPr lang="en-GB" sz="3200" b="0" baseline="0" dirty="0" err="1"/>
                        <a:t>i</a:t>
                      </a:r>
                      <a:endParaRPr lang="en-GB" sz="32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3200" b="0" baseline="0" dirty="0" err="1"/>
                        <a:t>Gwnaethon</a:t>
                      </a:r>
                      <a:r>
                        <a:rPr lang="en-GB" sz="3200" b="0" baseline="0" dirty="0"/>
                        <a:t> </a:t>
                      </a:r>
                      <a:r>
                        <a:rPr lang="en-GB" sz="3200" b="0" baseline="0" dirty="0" err="1"/>
                        <a:t>ni</a:t>
                      </a:r>
                      <a:endParaRPr lang="en-GB" sz="3200" b="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10877">
                <a:tc>
                  <a:txBody>
                    <a:bodyPr/>
                    <a:lstStyle/>
                    <a:p>
                      <a:r>
                        <a:rPr lang="en-GB" sz="3200" b="0" dirty="0" err="1"/>
                        <a:t>Gwnest</a:t>
                      </a:r>
                      <a:r>
                        <a:rPr lang="en-GB" sz="3200" b="0" dirty="0"/>
                        <a:t> </a:t>
                      </a:r>
                      <a:r>
                        <a:rPr lang="en-GB" sz="3200" b="0" dirty="0" err="1"/>
                        <a:t>ti</a:t>
                      </a:r>
                      <a:endParaRPr lang="en-GB" sz="32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3200" b="0" dirty="0" err="1"/>
                        <a:t>Gwnaethoch</a:t>
                      </a:r>
                      <a:r>
                        <a:rPr lang="en-GB" sz="3200" b="0" dirty="0"/>
                        <a:t> chi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10877">
                <a:tc>
                  <a:txBody>
                    <a:bodyPr/>
                    <a:lstStyle/>
                    <a:p>
                      <a:r>
                        <a:rPr lang="en-GB" sz="3200" b="0" baseline="0" dirty="0" err="1"/>
                        <a:t>Gwnaeth</a:t>
                      </a:r>
                      <a:r>
                        <a:rPr lang="en-GB" sz="3200" b="0" baseline="0" dirty="0"/>
                        <a:t> e / hi</a:t>
                      </a:r>
                      <a:endParaRPr lang="en-GB" sz="32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3200" b="0" dirty="0" err="1"/>
                        <a:t>Gwnaethon</a:t>
                      </a:r>
                      <a:r>
                        <a:rPr lang="en-GB" sz="3200" b="0" dirty="0"/>
                        <a:t> </a:t>
                      </a:r>
                      <a:r>
                        <a:rPr lang="en-GB" sz="3200" b="0" dirty="0" err="1"/>
                        <a:t>nhw</a:t>
                      </a:r>
                      <a:endParaRPr lang="en-GB" sz="3200" b="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175AA9B5-77D6-49C7-A57D-A43BAA78F712}"/>
              </a:ext>
            </a:extLst>
          </p:cNvPr>
          <p:cNvGraphicFramePr>
            <a:graphicFrameLocks/>
          </p:cNvGraphicFramePr>
          <p:nvPr/>
        </p:nvGraphicFramePr>
        <p:xfrm>
          <a:off x="6195391" y="871318"/>
          <a:ext cx="5691809" cy="2871132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67218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1962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82578">
                <a:tc>
                  <a:txBody>
                    <a:bodyPr/>
                    <a:lstStyle/>
                    <a:p>
                      <a:r>
                        <a:rPr lang="en-GB" sz="2800" b="1" dirty="0"/>
                        <a:t>Cael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 sz="2800" b="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10877">
                <a:tc>
                  <a:txBody>
                    <a:bodyPr/>
                    <a:lstStyle/>
                    <a:p>
                      <a:r>
                        <a:rPr lang="en-GB" sz="3200" b="0" baseline="0" dirty="0" err="1"/>
                        <a:t>Ces</a:t>
                      </a:r>
                      <a:r>
                        <a:rPr lang="en-GB" sz="3200" b="0" baseline="0" dirty="0"/>
                        <a:t> </a:t>
                      </a:r>
                      <a:r>
                        <a:rPr lang="en-GB" sz="3200" b="0" baseline="0" dirty="0" err="1"/>
                        <a:t>i</a:t>
                      </a:r>
                      <a:endParaRPr lang="en-GB" sz="32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3200" b="0" baseline="0" dirty="0" err="1"/>
                        <a:t>Cawson</a:t>
                      </a:r>
                      <a:r>
                        <a:rPr lang="en-GB" sz="3200" b="0" baseline="0" dirty="0"/>
                        <a:t> </a:t>
                      </a:r>
                      <a:r>
                        <a:rPr lang="en-GB" sz="3200" b="0" baseline="0" dirty="0" err="1"/>
                        <a:t>ni</a:t>
                      </a:r>
                      <a:endParaRPr lang="en-GB" sz="3200" b="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10877">
                <a:tc>
                  <a:txBody>
                    <a:bodyPr/>
                    <a:lstStyle/>
                    <a:p>
                      <a:r>
                        <a:rPr lang="en-GB" sz="3200" b="0" dirty="0" err="1"/>
                        <a:t>Cest</a:t>
                      </a:r>
                      <a:r>
                        <a:rPr lang="en-GB" sz="3200" b="0" dirty="0"/>
                        <a:t> </a:t>
                      </a:r>
                      <a:r>
                        <a:rPr lang="en-GB" sz="3200" b="0" dirty="0" err="1"/>
                        <a:t>ti</a:t>
                      </a:r>
                      <a:endParaRPr lang="en-GB" sz="32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3200" b="0" dirty="0" err="1"/>
                        <a:t>Cawsoch</a:t>
                      </a:r>
                      <a:r>
                        <a:rPr lang="en-GB" sz="3200" b="0" dirty="0"/>
                        <a:t> chi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10877">
                <a:tc>
                  <a:txBody>
                    <a:bodyPr/>
                    <a:lstStyle/>
                    <a:p>
                      <a:r>
                        <a:rPr lang="en-GB" sz="3200" b="0" baseline="0" dirty="0" err="1"/>
                        <a:t>Cafodd</a:t>
                      </a:r>
                      <a:r>
                        <a:rPr lang="en-GB" sz="3200" b="0" baseline="0" dirty="0"/>
                        <a:t> e / hi</a:t>
                      </a:r>
                      <a:endParaRPr lang="en-GB" sz="32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3200" b="0" dirty="0" err="1"/>
                        <a:t>Cawson</a:t>
                      </a:r>
                      <a:r>
                        <a:rPr lang="en-GB" sz="3200" b="0" dirty="0"/>
                        <a:t> </a:t>
                      </a:r>
                      <a:r>
                        <a:rPr lang="en-GB" sz="3200" b="0" dirty="0" err="1"/>
                        <a:t>nhw</a:t>
                      </a:r>
                      <a:endParaRPr lang="en-GB" sz="3200" b="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8" name="Content Placeholder 6">
            <a:extLst>
              <a:ext uri="{FF2B5EF4-FFF2-40B4-BE49-F238E27FC236}">
                <a16:creationId xmlns:a16="http://schemas.microsoft.com/office/drawing/2014/main" id="{1C70FE4E-7B1D-4CB7-AAD1-61192A0EDCD7}"/>
              </a:ext>
            </a:extLst>
          </p:cNvPr>
          <p:cNvGraphicFramePr>
            <a:graphicFrameLocks/>
          </p:cNvGraphicFramePr>
          <p:nvPr/>
        </p:nvGraphicFramePr>
        <p:xfrm>
          <a:off x="6255030" y="3768879"/>
          <a:ext cx="5691809" cy="2405256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67218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1962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72625">
                <a:tc>
                  <a:txBody>
                    <a:bodyPr/>
                    <a:lstStyle/>
                    <a:p>
                      <a:r>
                        <a:rPr lang="en-GB" sz="2800" b="1" dirty="0" err="1"/>
                        <a:t>Dod</a:t>
                      </a:r>
                      <a:endParaRPr lang="en-GB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GB" sz="2800" b="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10877">
                <a:tc>
                  <a:txBody>
                    <a:bodyPr/>
                    <a:lstStyle/>
                    <a:p>
                      <a:r>
                        <a:rPr lang="en-GB" sz="3200" b="0" baseline="0" dirty="0"/>
                        <a:t>Des </a:t>
                      </a:r>
                      <a:r>
                        <a:rPr lang="en-GB" sz="3200" b="0" baseline="0" dirty="0" err="1"/>
                        <a:t>i</a:t>
                      </a:r>
                      <a:endParaRPr lang="en-GB" sz="32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3200" b="0" baseline="0" dirty="0" err="1"/>
                        <a:t>Daethon</a:t>
                      </a:r>
                      <a:r>
                        <a:rPr lang="en-GB" sz="3200" b="0" baseline="0" dirty="0"/>
                        <a:t> </a:t>
                      </a:r>
                      <a:r>
                        <a:rPr lang="en-GB" sz="3200" b="0" baseline="0" dirty="0" err="1"/>
                        <a:t>ni</a:t>
                      </a:r>
                      <a:endParaRPr lang="en-GB" sz="3200" b="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10877">
                <a:tc>
                  <a:txBody>
                    <a:bodyPr/>
                    <a:lstStyle/>
                    <a:p>
                      <a:r>
                        <a:rPr lang="en-GB" sz="3200" b="0" dirty="0" err="1"/>
                        <a:t>Dest</a:t>
                      </a:r>
                      <a:r>
                        <a:rPr lang="en-GB" sz="3200" b="0" dirty="0"/>
                        <a:t> </a:t>
                      </a:r>
                      <a:r>
                        <a:rPr lang="en-GB" sz="3200" b="0" dirty="0" err="1"/>
                        <a:t>ti</a:t>
                      </a:r>
                      <a:endParaRPr lang="en-GB" sz="32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3200" b="0" dirty="0" err="1"/>
                        <a:t>Daethoch</a:t>
                      </a:r>
                      <a:r>
                        <a:rPr lang="en-GB" sz="3200" b="0" dirty="0"/>
                        <a:t> chi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10877">
                <a:tc>
                  <a:txBody>
                    <a:bodyPr/>
                    <a:lstStyle/>
                    <a:p>
                      <a:r>
                        <a:rPr lang="en-GB" sz="3200" b="0" baseline="0" dirty="0" err="1"/>
                        <a:t>Daeth</a:t>
                      </a:r>
                      <a:r>
                        <a:rPr lang="en-GB" sz="3200" b="0" baseline="0" dirty="0"/>
                        <a:t> e / hi</a:t>
                      </a:r>
                      <a:endParaRPr lang="en-GB" sz="32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3200" b="0" dirty="0" err="1"/>
                        <a:t>Daethon</a:t>
                      </a:r>
                      <a:r>
                        <a:rPr lang="en-GB" sz="3200" b="0" dirty="0"/>
                        <a:t> </a:t>
                      </a:r>
                      <a:r>
                        <a:rPr lang="en-GB" sz="3200" b="0" dirty="0" err="1"/>
                        <a:t>nhw</a:t>
                      </a:r>
                      <a:endParaRPr lang="en-GB" sz="3200" b="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53880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BG">
            <a:extLst>
              <a:ext uri="{FF2B5EF4-FFF2-40B4-BE49-F238E27FC236}">
                <a16:creationId xmlns:a16="http://schemas.microsoft.com/office/drawing/2014/main" id="{D40854B3-7181-4797-8793-E6FF00A296E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25" name="Tekhnologic Logo">
            <a:extLst>
              <a:ext uri="{FF2B5EF4-FFF2-40B4-BE49-F238E27FC236}">
                <a16:creationId xmlns:a16="http://schemas.microsoft.com/office/drawing/2014/main" id="{C5D662CC-1BE3-434A-87C6-6DCBC37C88A8}"/>
              </a:ext>
            </a:extLst>
          </p:cNvPr>
          <p:cNvGrpSpPr/>
          <p:nvPr/>
        </p:nvGrpSpPr>
        <p:grpSpPr>
          <a:xfrm>
            <a:off x="5685616" y="6661025"/>
            <a:ext cx="820768" cy="180000"/>
            <a:chOff x="5464435" y="6630924"/>
            <a:chExt cx="820768" cy="180000"/>
          </a:xfrm>
        </p:grpSpPr>
        <p:pic>
          <p:nvPicPr>
            <p:cNvPr id="26" name="Image">
              <a:extLst>
                <a:ext uri="{FF2B5EF4-FFF2-40B4-BE49-F238E27FC236}">
                  <a16:creationId xmlns:a16="http://schemas.microsoft.com/office/drawing/2014/main" id="{B6C46ED3-364F-42FD-9E9B-2627FCCB1D4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rightnessContrast bright="4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464435" y="6630924"/>
              <a:ext cx="180000" cy="180000"/>
            </a:xfrm>
            <a:prstGeom prst="rect">
              <a:avLst/>
            </a:prstGeom>
          </p:spPr>
        </p:pic>
        <p:sp>
          <p:nvSpPr>
            <p:cNvPr id="27" name="Text">
              <a:extLst>
                <a:ext uri="{FF2B5EF4-FFF2-40B4-BE49-F238E27FC236}">
                  <a16:creationId xmlns:a16="http://schemas.microsoft.com/office/drawing/2014/main" id="{8C8A5E28-D2DF-40B5-802B-38576B3EE85E}"/>
                </a:ext>
              </a:extLst>
            </p:cNvPr>
            <p:cNvSpPr/>
            <p:nvPr/>
          </p:nvSpPr>
          <p:spPr>
            <a:xfrm>
              <a:off x="5624766" y="6651674"/>
              <a:ext cx="660437" cy="138499"/>
            </a:xfrm>
            <a:prstGeom prst="rect">
              <a:avLst/>
            </a:prstGeom>
            <a:noFill/>
          </p:spPr>
          <p:txBody>
            <a:bodyPr wrap="none" lIns="0" tIns="0" rIns="0" bIns="0">
              <a:spAutoFit/>
            </a:bodyPr>
            <a:lstStyle/>
            <a:p>
              <a:pPr algn="ctr"/>
              <a:r>
                <a:rPr lang="en-US" sz="900" b="1" cap="none" spc="0" dirty="0">
                  <a:ln w="0"/>
                  <a:solidFill>
                    <a:srgbClr val="3059A2"/>
                  </a:solidFill>
                  <a:latin typeface="Century Gothic" panose="020B0502020202020204" pitchFamily="34" charset="0"/>
                </a:rPr>
                <a:t>tekhnologic</a:t>
              </a:r>
            </a:p>
          </p:txBody>
        </p:sp>
      </p:grpSp>
      <p:sp>
        <p:nvSpPr>
          <p:cNvPr id="28" name="Spinner BG">
            <a:extLst>
              <a:ext uri="{FF2B5EF4-FFF2-40B4-BE49-F238E27FC236}">
                <a16:creationId xmlns:a16="http://schemas.microsoft.com/office/drawing/2014/main" id="{E7247EFC-DA6F-4517-958E-60940FA8DC84}"/>
              </a:ext>
            </a:extLst>
          </p:cNvPr>
          <p:cNvSpPr/>
          <p:nvPr/>
        </p:nvSpPr>
        <p:spPr>
          <a:xfrm>
            <a:off x="2856000" y="189000"/>
            <a:ext cx="6480000" cy="6480000"/>
          </a:xfrm>
          <a:prstGeom prst="ellipse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6" name="Anchor">
            <a:extLst>
              <a:ext uri="{FF2B5EF4-FFF2-40B4-BE49-F238E27FC236}">
                <a16:creationId xmlns:a16="http://schemas.microsoft.com/office/drawing/2014/main" id="{B316AF16-047B-4F82-AB9C-1224E1DDA737}"/>
              </a:ext>
            </a:extLst>
          </p:cNvPr>
          <p:cNvSpPr/>
          <p:nvPr/>
        </p:nvSpPr>
        <p:spPr>
          <a:xfrm>
            <a:off x="5196000" y="2529000"/>
            <a:ext cx="1800000" cy="1800000"/>
          </a:xfrm>
          <a:prstGeom prst="ellipse">
            <a:avLst/>
          </a:prstGeom>
          <a:solidFill>
            <a:srgbClr val="00B050">
              <a:alpha val="0"/>
            </a:srgb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3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31" name="Spinning Wheel 8">
            <a:extLst>
              <a:ext uri="{FF2B5EF4-FFF2-40B4-BE49-F238E27FC236}">
                <a16:creationId xmlns:a16="http://schemas.microsoft.com/office/drawing/2014/main" id="{E921064C-EBBA-4E80-AB6A-A190838B5F84}"/>
              </a:ext>
            </a:extLst>
          </p:cNvPr>
          <p:cNvGrpSpPr/>
          <p:nvPr/>
        </p:nvGrpSpPr>
        <p:grpSpPr>
          <a:xfrm>
            <a:off x="2815164" y="143576"/>
            <a:ext cx="6566993" cy="6572859"/>
            <a:chOff x="2815164" y="143576"/>
            <a:chExt cx="6566993" cy="6572859"/>
          </a:xfrm>
        </p:grpSpPr>
        <p:sp>
          <p:nvSpPr>
            <p:cNvPr id="32" name="Segment 8">
              <a:extLst>
                <a:ext uri="{FF2B5EF4-FFF2-40B4-BE49-F238E27FC236}">
                  <a16:creationId xmlns:a16="http://schemas.microsoft.com/office/drawing/2014/main" id="{D20BC89B-AB14-4202-B21D-9F98D737CFDE}"/>
                </a:ext>
              </a:extLst>
            </p:cNvPr>
            <p:cNvSpPr/>
            <p:nvPr/>
          </p:nvSpPr>
          <p:spPr>
            <a:xfrm rot="2700000">
              <a:off x="4336406" y="283644"/>
              <a:ext cx="2449781" cy="2169646"/>
            </a:xfrm>
            <a:custGeom>
              <a:avLst/>
              <a:gdLst>
                <a:gd name="connsiteX0" fmla="*/ 896254 w 2449781"/>
                <a:gd name="connsiteY0" fmla="*/ 0 h 2169646"/>
                <a:gd name="connsiteX1" fmla="*/ 2449781 w 2449781"/>
                <a:gd name="connsiteY1" fmla="*/ 1553527 h 2169646"/>
                <a:gd name="connsiteX2" fmla="*/ 2197019 w 2449781"/>
                <a:gd name="connsiteY2" fmla="*/ 2163747 h 2169646"/>
                <a:gd name="connsiteX3" fmla="*/ 2197585 w 2449781"/>
                <a:gd name="connsiteY3" fmla="*/ 2169646 h 2169646"/>
                <a:gd name="connsiteX4" fmla="*/ 282 w 2449781"/>
                <a:gd name="connsiteY4" fmla="*/ 2169646 h 2169646"/>
                <a:gd name="connsiteX5" fmla="*/ 0 w 2449781"/>
                <a:gd name="connsiteY5" fmla="*/ 2163747 h 2169646"/>
                <a:gd name="connsiteX6" fmla="*/ 896254 w 2449781"/>
                <a:gd name="connsiteY6" fmla="*/ 0 h 21696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49781" h="2169646">
                  <a:moveTo>
                    <a:pt x="896254" y="0"/>
                  </a:moveTo>
                  <a:lnTo>
                    <a:pt x="2449781" y="1553527"/>
                  </a:lnTo>
                  <a:cubicBezTo>
                    <a:pt x="2281273" y="1722035"/>
                    <a:pt x="2197020" y="1942891"/>
                    <a:pt x="2197019" y="2163747"/>
                  </a:cubicBezTo>
                  <a:lnTo>
                    <a:pt x="2197585" y="2169646"/>
                  </a:lnTo>
                  <a:lnTo>
                    <a:pt x="282" y="2169646"/>
                  </a:lnTo>
                  <a:lnTo>
                    <a:pt x="0" y="2163747"/>
                  </a:lnTo>
                  <a:cubicBezTo>
                    <a:pt x="1" y="1380625"/>
                    <a:pt x="298752" y="597502"/>
                    <a:pt x="896254" y="0"/>
                  </a:cubicBezTo>
                  <a:close/>
                </a:path>
              </a:pathLst>
            </a:custGeom>
            <a:solidFill>
              <a:srgbClr val="FFFF00"/>
            </a:solidFill>
            <a:ln w="6350"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3" name="Segment 7">
              <a:extLst>
                <a:ext uri="{FF2B5EF4-FFF2-40B4-BE49-F238E27FC236}">
                  <a16:creationId xmlns:a16="http://schemas.microsoft.com/office/drawing/2014/main" id="{33F905B7-1DEB-4661-98A9-311BA29BA9EA}"/>
                </a:ext>
              </a:extLst>
            </p:cNvPr>
            <p:cNvSpPr/>
            <p:nvPr/>
          </p:nvSpPr>
          <p:spPr>
            <a:xfrm rot="2700000">
              <a:off x="2805840" y="1822658"/>
              <a:ext cx="2448722" cy="2153595"/>
            </a:xfrm>
            <a:custGeom>
              <a:avLst/>
              <a:gdLst>
                <a:gd name="connsiteX0" fmla="*/ 0 w 2448722"/>
                <a:gd name="connsiteY0" fmla="*/ 0 h 2153595"/>
                <a:gd name="connsiteX1" fmla="*/ 2197476 w 2448722"/>
                <a:gd name="connsiteY1" fmla="*/ 0 h 2153595"/>
                <a:gd name="connsiteX2" fmla="*/ 2212363 w 2448722"/>
                <a:gd name="connsiteY2" fmla="*/ 155325 h 2153595"/>
                <a:gd name="connsiteX3" fmla="*/ 2390086 w 2448722"/>
                <a:gd name="connsiteY3" fmla="*/ 535179 h 2153595"/>
                <a:gd name="connsiteX4" fmla="*/ 2448722 w 2448722"/>
                <a:gd name="connsiteY4" fmla="*/ 600051 h 2153595"/>
                <a:gd name="connsiteX5" fmla="*/ 895179 w 2448722"/>
                <a:gd name="connsiteY5" fmla="*/ 2153595 h 2153595"/>
                <a:gd name="connsiteX6" fmla="*/ 787270 w 2448722"/>
                <a:gd name="connsiteY6" fmla="*/ 2040086 h 2153595"/>
                <a:gd name="connsiteX7" fmla="*/ 13551 w 2448722"/>
                <a:gd name="connsiteY7" fmla="*/ 283810 h 2153595"/>
                <a:gd name="connsiteX8" fmla="*/ 0 w 2448722"/>
                <a:gd name="connsiteY8" fmla="*/ 0 h 2153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48722" h="2153595">
                  <a:moveTo>
                    <a:pt x="0" y="0"/>
                  </a:moveTo>
                  <a:lnTo>
                    <a:pt x="2197476" y="0"/>
                  </a:lnTo>
                  <a:lnTo>
                    <a:pt x="2212363" y="155325"/>
                  </a:lnTo>
                  <a:cubicBezTo>
                    <a:pt x="2238693" y="291316"/>
                    <a:pt x="2297933" y="422193"/>
                    <a:pt x="2390086" y="535179"/>
                  </a:cubicBezTo>
                  <a:lnTo>
                    <a:pt x="2448722" y="600051"/>
                  </a:lnTo>
                  <a:lnTo>
                    <a:pt x="895179" y="2153595"/>
                  </a:lnTo>
                  <a:lnTo>
                    <a:pt x="787270" y="2040086"/>
                  </a:lnTo>
                  <a:cubicBezTo>
                    <a:pt x="332141" y="1536353"/>
                    <a:pt x="74235" y="917740"/>
                    <a:pt x="13551" y="28381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7030A0"/>
            </a:solidFill>
            <a:ln w="6350"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4" name="Segment 6">
              <a:extLst>
                <a:ext uri="{FF2B5EF4-FFF2-40B4-BE49-F238E27FC236}">
                  <a16:creationId xmlns:a16="http://schemas.microsoft.com/office/drawing/2014/main" id="{FE539E03-1C95-4FAD-94E2-4E0EA4D283E2}"/>
                </a:ext>
              </a:extLst>
            </p:cNvPr>
            <p:cNvSpPr/>
            <p:nvPr/>
          </p:nvSpPr>
          <p:spPr>
            <a:xfrm rot="2700000">
              <a:off x="2950172" y="2744681"/>
              <a:ext cx="2177951" cy="2447968"/>
            </a:xfrm>
            <a:custGeom>
              <a:avLst/>
              <a:gdLst>
                <a:gd name="connsiteX0" fmla="*/ 0 w 2177951"/>
                <a:gd name="connsiteY0" fmla="*/ 1553575 h 2447968"/>
                <a:gd name="connsiteX1" fmla="*/ 1553575 w 2177951"/>
                <a:gd name="connsiteY1" fmla="*/ 0 h 2447968"/>
                <a:gd name="connsiteX2" fmla="*/ 1617112 w 2177951"/>
                <a:gd name="connsiteY2" fmla="*/ 57429 h 2447968"/>
                <a:gd name="connsiteX3" fmla="*/ 2161790 w 2177951"/>
                <a:gd name="connsiteY3" fmla="*/ 250949 h 2447968"/>
                <a:gd name="connsiteX4" fmla="*/ 2177951 w 2177951"/>
                <a:gd name="connsiteY4" fmla="*/ 249400 h 2447968"/>
                <a:gd name="connsiteX5" fmla="*/ 2177951 w 2177951"/>
                <a:gd name="connsiteY5" fmla="*/ 2447197 h 2447968"/>
                <a:gd name="connsiteX6" fmla="*/ 2161790 w 2177951"/>
                <a:gd name="connsiteY6" fmla="*/ 2447968 h 2447968"/>
                <a:gd name="connsiteX7" fmla="*/ 112205 w 2177951"/>
                <a:gd name="connsiteY7" fmla="*/ 1660245 h 2447968"/>
                <a:gd name="connsiteX8" fmla="*/ 0 w 2177951"/>
                <a:gd name="connsiteY8" fmla="*/ 1553575 h 2447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77951" h="2447968">
                  <a:moveTo>
                    <a:pt x="0" y="1553575"/>
                  </a:moveTo>
                  <a:lnTo>
                    <a:pt x="1553575" y="0"/>
                  </a:lnTo>
                  <a:lnTo>
                    <a:pt x="1617112" y="57429"/>
                  </a:lnTo>
                  <a:cubicBezTo>
                    <a:pt x="1775291" y="186442"/>
                    <a:pt x="1968540" y="250949"/>
                    <a:pt x="2161790" y="250949"/>
                  </a:cubicBezTo>
                  <a:lnTo>
                    <a:pt x="2177951" y="249400"/>
                  </a:lnTo>
                  <a:lnTo>
                    <a:pt x="2177951" y="2447197"/>
                  </a:lnTo>
                  <a:lnTo>
                    <a:pt x="2161790" y="2447968"/>
                  </a:lnTo>
                  <a:cubicBezTo>
                    <a:pt x="1427612" y="2447968"/>
                    <a:pt x="693435" y="2185394"/>
                    <a:pt x="112205" y="1660245"/>
                  </a:cubicBezTo>
                  <a:lnTo>
                    <a:pt x="0" y="1553575"/>
                  </a:lnTo>
                  <a:close/>
                </a:path>
              </a:pathLst>
            </a:custGeom>
            <a:solidFill>
              <a:srgbClr val="FFC000"/>
            </a:solidFill>
            <a:ln w="6350"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5" name="Segment 5">
              <a:extLst>
                <a:ext uri="{FF2B5EF4-FFF2-40B4-BE49-F238E27FC236}">
                  <a16:creationId xmlns:a16="http://schemas.microsoft.com/office/drawing/2014/main" id="{1929078E-1E45-4548-A344-70624D576E9C}"/>
                </a:ext>
              </a:extLst>
            </p:cNvPr>
            <p:cNvSpPr/>
            <p:nvPr/>
          </p:nvSpPr>
          <p:spPr>
            <a:xfrm rot="2700000">
              <a:off x="4498473" y="4274424"/>
              <a:ext cx="2142680" cy="2447628"/>
            </a:xfrm>
            <a:custGeom>
              <a:avLst/>
              <a:gdLst>
                <a:gd name="connsiteX0" fmla="*/ 0 w 2142680"/>
                <a:gd name="connsiteY0" fmla="*/ 249658 h 2447628"/>
                <a:gd name="connsiteX1" fmla="*/ 145062 w 2142680"/>
                <a:gd name="connsiteY1" fmla="*/ 235754 h 2447628"/>
                <a:gd name="connsiteX2" fmla="*/ 524917 w 2142680"/>
                <a:gd name="connsiteY2" fmla="*/ 58032 h 2447628"/>
                <a:gd name="connsiteX3" fmla="*/ 589120 w 2142680"/>
                <a:gd name="connsiteY3" fmla="*/ 0 h 2447628"/>
                <a:gd name="connsiteX4" fmla="*/ 2142680 w 2142680"/>
                <a:gd name="connsiteY4" fmla="*/ 1553559 h 2447628"/>
                <a:gd name="connsiteX5" fmla="*/ 2029824 w 2142680"/>
                <a:gd name="connsiteY5" fmla="*/ 1660848 h 2447628"/>
                <a:gd name="connsiteX6" fmla="*/ 273547 w 2142680"/>
                <a:gd name="connsiteY6" fmla="*/ 2434567 h 2447628"/>
                <a:gd name="connsiteX7" fmla="*/ 0 w 2142680"/>
                <a:gd name="connsiteY7" fmla="*/ 2447628 h 2447628"/>
                <a:gd name="connsiteX8" fmla="*/ 0 w 2142680"/>
                <a:gd name="connsiteY8" fmla="*/ 249658 h 2447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42680" h="2447628">
                  <a:moveTo>
                    <a:pt x="0" y="249658"/>
                  </a:moveTo>
                  <a:lnTo>
                    <a:pt x="145062" y="235754"/>
                  </a:lnTo>
                  <a:cubicBezTo>
                    <a:pt x="281053" y="209425"/>
                    <a:pt x="411931" y="150184"/>
                    <a:pt x="524917" y="58032"/>
                  </a:cubicBezTo>
                  <a:lnTo>
                    <a:pt x="589120" y="0"/>
                  </a:lnTo>
                  <a:lnTo>
                    <a:pt x="2142680" y="1553559"/>
                  </a:lnTo>
                  <a:lnTo>
                    <a:pt x="2029824" y="1660848"/>
                  </a:lnTo>
                  <a:cubicBezTo>
                    <a:pt x="1526090" y="2115977"/>
                    <a:pt x="907477" y="2373883"/>
                    <a:pt x="273547" y="2434567"/>
                  </a:cubicBezTo>
                  <a:lnTo>
                    <a:pt x="0" y="2447628"/>
                  </a:lnTo>
                  <a:lnTo>
                    <a:pt x="0" y="249658"/>
                  </a:lnTo>
                  <a:close/>
                </a:path>
              </a:pathLst>
            </a:custGeom>
            <a:solidFill>
              <a:srgbClr val="FF0000"/>
            </a:solidFill>
            <a:ln w="63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6" name="Segment 4">
              <a:extLst>
                <a:ext uri="{FF2B5EF4-FFF2-40B4-BE49-F238E27FC236}">
                  <a16:creationId xmlns:a16="http://schemas.microsoft.com/office/drawing/2014/main" id="{21180D1E-FED8-4EAE-9B9B-263A0B6C9DA2}"/>
                </a:ext>
              </a:extLst>
            </p:cNvPr>
            <p:cNvSpPr/>
            <p:nvPr/>
          </p:nvSpPr>
          <p:spPr>
            <a:xfrm rot="2700000">
              <a:off x="5404598" y="4411870"/>
              <a:ext cx="2448487" cy="2160643"/>
            </a:xfrm>
            <a:custGeom>
              <a:avLst/>
              <a:gdLst>
                <a:gd name="connsiteX0" fmla="*/ 251381 w 2448487"/>
                <a:gd name="connsiteY0" fmla="*/ 0 h 2160643"/>
                <a:gd name="connsiteX1" fmla="*/ 2448487 w 2448487"/>
                <a:gd name="connsiteY1" fmla="*/ 1 h 2160643"/>
                <a:gd name="connsiteX2" fmla="*/ 2434569 w 2448487"/>
                <a:gd name="connsiteY2" fmla="*/ 291509 h 2160643"/>
                <a:gd name="connsiteX3" fmla="*/ 1660850 w 2448487"/>
                <a:gd name="connsiteY3" fmla="*/ 2047785 h 2160643"/>
                <a:gd name="connsiteX4" fmla="*/ 1553559 w 2448487"/>
                <a:gd name="connsiteY4" fmla="*/ 2160643 h 2160643"/>
                <a:gd name="connsiteX5" fmla="*/ 0 w 2448487"/>
                <a:gd name="connsiteY5" fmla="*/ 607083 h 2160643"/>
                <a:gd name="connsiteX6" fmla="*/ 58034 w 2448487"/>
                <a:gd name="connsiteY6" fmla="*/ 542878 h 2160643"/>
                <a:gd name="connsiteX7" fmla="*/ 235756 w 2448487"/>
                <a:gd name="connsiteY7" fmla="*/ 163024 h 2160643"/>
                <a:gd name="connsiteX8" fmla="*/ 251381 w 2448487"/>
                <a:gd name="connsiteY8" fmla="*/ 0 h 2160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48487" h="2160643">
                  <a:moveTo>
                    <a:pt x="251381" y="0"/>
                  </a:moveTo>
                  <a:lnTo>
                    <a:pt x="2448487" y="1"/>
                  </a:lnTo>
                  <a:lnTo>
                    <a:pt x="2434569" y="291509"/>
                  </a:lnTo>
                  <a:cubicBezTo>
                    <a:pt x="2373884" y="925439"/>
                    <a:pt x="2115979" y="1544052"/>
                    <a:pt x="1660850" y="2047785"/>
                  </a:cubicBezTo>
                  <a:lnTo>
                    <a:pt x="1553559" y="2160643"/>
                  </a:lnTo>
                  <a:lnTo>
                    <a:pt x="0" y="607083"/>
                  </a:lnTo>
                  <a:lnTo>
                    <a:pt x="58034" y="542878"/>
                  </a:lnTo>
                  <a:cubicBezTo>
                    <a:pt x="150186" y="429893"/>
                    <a:pt x="209427" y="299015"/>
                    <a:pt x="235756" y="163024"/>
                  </a:cubicBezTo>
                  <a:lnTo>
                    <a:pt x="251381" y="0"/>
                  </a:lnTo>
                  <a:close/>
                </a:path>
              </a:pathLst>
            </a:custGeom>
            <a:solidFill>
              <a:srgbClr val="00B0F0"/>
            </a:solidFill>
            <a:ln w="63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7" name="Segment 3">
              <a:extLst>
                <a:ext uri="{FF2B5EF4-FFF2-40B4-BE49-F238E27FC236}">
                  <a16:creationId xmlns:a16="http://schemas.microsoft.com/office/drawing/2014/main" id="{F5BB40EF-1594-42AB-954D-75E904090D19}"/>
                </a:ext>
              </a:extLst>
            </p:cNvPr>
            <p:cNvSpPr/>
            <p:nvPr/>
          </p:nvSpPr>
          <p:spPr>
            <a:xfrm rot="2700000">
              <a:off x="6933676" y="2878448"/>
              <a:ext cx="2451031" cy="2163188"/>
            </a:xfrm>
            <a:custGeom>
              <a:avLst/>
              <a:gdLst>
                <a:gd name="connsiteX0" fmla="*/ 0 w 2451031"/>
                <a:gd name="connsiteY0" fmla="*/ 1553560 h 2163188"/>
                <a:gd name="connsiteX1" fmla="*/ 1553559 w 2451031"/>
                <a:gd name="connsiteY1" fmla="*/ 0 h 2163188"/>
                <a:gd name="connsiteX2" fmla="*/ 1554863 w 2451031"/>
                <a:gd name="connsiteY2" fmla="*/ 1240 h 2163188"/>
                <a:gd name="connsiteX3" fmla="*/ 2437113 w 2451031"/>
                <a:gd name="connsiteY3" fmla="*/ 1871678 h 2163188"/>
                <a:gd name="connsiteX4" fmla="*/ 2451031 w 2451031"/>
                <a:gd name="connsiteY4" fmla="*/ 2163188 h 2163188"/>
                <a:gd name="connsiteX5" fmla="*/ 253925 w 2451031"/>
                <a:gd name="connsiteY5" fmla="*/ 2163188 h 2163188"/>
                <a:gd name="connsiteX6" fmla="*/ 238300 w 2451031"/>
                <a:gd name="connsiteY6" fmla="*/ 2000163 h 2163188"/>
                <a:gd name="connsiteX7" fmla="*/ 1336 w 2451031"/>
                <a:gd name="connsiteY7" fmla="*/ 1554767 h 2163188"/>
                <a:gd name="connsiteX8" fmla="*/ 0 w 2451031"/>
                <a:gd name="connsiteY8" fmla="*/ 1553560 h 2163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51031" h="2163188">
                  <a:moveTo>
                    <a:pt x="0" y="1553560"/>
                  </a:moveTo>
                  <a:lnTo>
                    <a:pt x="1553559" y="0"/>
                  </a:lnTo>
                  <a:lnTo>
                    <a:pt x="1554863" y="1240"/>
                  </a:lnTo>
                  <a:cubicBezTo>
                    <a:pt x="2077678" y="524055"/>
                    <a:pt x="2371761" y="1188984"/>
                    <a:pt x="2437113" y="1871678"/>
                  </a:cubicBezTo>
                  <a:lnTo>
                    <a:pt x="2451031" y="2163188"/>
                  </a:lnTo>
                  <a:lnTo>
                    <a:pt x="253925" y="2163188"/>
                  </a:lnTo>
                  <a:lnTo>
                    <a:pt x="238300" y="2000163"/>
                  </a:lnTo>
                  <a:cubicBezTo>
                    <a:pt x="206705" y="1836975"/>
                    <a:pt x="127717" y="1681148"/>
                    <a:pt x="1336" y="1554767"/>
                  </a:cubicBezTo>
                  <a:lnTo>
                    <a:pt x="0" y="1553560"/>
                  </a:lnTo>
                  <a:close/>
                </a:path>
              </a:pathLst>
            </a:custGeom>
            <a:solidFill>
              <a:srgbClr val="FF3399"/>
            </a:solidFill>
            <a:ln w="6350">
              <a:solidFill>
                <a:srgbClr val="FF339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8" name="Segment 2">
              <a:extLst>
                <a:ext uri="{FF2B5EF4-FFF2-40B4-BE49-F238E27FC236}">
                  <a16:creationId xmlns:a16="http://schemas.microsoft.com/office/drawing/2014/main" id="{6970B667-AB1B-4963-AAF4-E765CDEC26EB}"/>
                </a:ext>
              </a:extLst>
            </p:cNvPr>
            <p:cNvSpPr/>
            <p:nvPr/>
          </p:nvSpPr>
          <p:spPr>
            <a:xfrm rot="2700000">
              <a:off x="7080107" y="1671349"/>
              <a:ext cx="2158032" cy="2446069"/>
            </a:xfrm>
            <a:custGeom>
              <a:avLst/>
              <a:gdLst>
                <a:gd name="connsiteX0" fmla="*/ 0 w 2158032"/>
                <a:gd name="connsiteY0" fmla="*/ 0 h 2446069"/>
                <a:gd name="connsiteX1" fmla="*/ 291508 w 2158032"/>
                <a:gd name="connsiteY1" fmla="*/ 13918 h 2446069"/>
                <a:gd name="connsiteX2" fmla="*/ 2047785 w 2158032"/>
                <a:gd name="connsiteY2" fmla="*/ 787637 h 2446069"/>
                <a:gd name="connsiteX3" fmla="*/ 2158032 w 2158032"/>
                <a:gd name="connsiteY3" fmla="*/ 892446 h 2446069"/>
                <a:gd name="connsiteX4" fmla="*/ 604409 w 2158032"/>
                <a:gd name="connsiteY4" fmla="*/ 2446069 h 2446069"/>
                <a:gd name="connsiteX5" fmla="*/ 542878 w 2158032"/>
                <a:gd name="connsiteY5" fmla="*/ 2390453 h 2446069"/>
                <a:gd name="connsiteX6" fmla="*/ 163023 w 2158032"/>
                <a:gd name="connsiteY6" fmla="*/ 2212731 h 2446069"/>
                <a:gd name="connsiteX7" fmla="*/ 0 w 2158032"/>
                <a:gd name="connsiteY7" fmla="*/ 2197105 h 2446069"/>
                <a:gd name="connsiteX8" fmla="*/ 0 w 2158032"/>
                <a:gd name="connsiteY8" fmla="*/ 0 h 24460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58032" h="2446069">
                  <a:moveTo>
                    <a:pt x="0" y="0"/>
                  </a:moveTo>
                  <a:lnTo>
                    <a:pt x="291508" y="13918"/>
                  </a:lnTo>
                  <a:cubicBezTo>
                    <a:pt x="925438" y="74602"/>
                    <a:pt x="1544052" y="332508"/>
                    <a:pt x="2047785" y="787637"/>
                  </a:cubicBezTo>
                  <a:lnTo>
                    <a:pt x="2158032" y="892446"/>
                  </a:lnTo>
                  <a:lnTo>
                    <a:pt x="604409" y="2446069"/>
                  </a:lnTo>
                  <a:lnTo>
                    <a:pt x="542878" y="2390453"/>
                  </a:lnTo>
                  <a:cubicBezTo>
                    <a:pt x="429892" y="2298301"/>
                    <a:pt x="299014" y="2239060"/>
                    <a:pt x="163023" y="2212731"/>
                  </a:cubicBezTo>
                  <a:lnTo>
                    <a:pt x="0" y="219710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B050"/>
            </a:solidFill>
            <a:ln w="6350"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9" name="Segment 1">
              <a:extLst>
                <a:ext uri="{FF2B5EF4-FFF2-40B4-BE49-F238E27FC236}">
                  <a16:creationId xmlns:a16="http://schemas.microsoft.com/office/drawing/2014/main" id="{6AC31196-611C-45F8-9AAB-64E751271C66}"/>
                </a:ext>
              </a:extLst>
            </p:cNvPr>
            <p:cNvSpPr/>
            <p:nvPr/>
          </p:nvSpPr>
          <p:spPr>
            <a:xfrm rot="2700000">
              <a:off x="5550063" y="142205"/>
              <a:ext cx="2159337" cy="2447277"/>
            </a:xfrm>
            <a:custGeom>
              <a:avLst/>
              <a:gdLst>
                <a:gd name="connsiteX0" fmla="*/ 0 w 2159337"/>
                <a:gd name="connsiteY0" fmla="*/ 893686 h 2447277"/>
                <a:gd name="connsiteX1" fmla="*/ 111552 w 2159337"/>
                <a:gd name="connsiteY1" fmla="*/ 787637 h 2447277"/>
                <a:gd name="connsiteX2" fmla="*/ 1867828 w 2159337"/>
                <a:gd name="connsiteY2" fmla="*/ 13918 h 2447277"/>
                <a:gd name="connsiteX3" fmla="*/ 2159337 w 2159337"/>
                <a:gd name="connsiteY3" fmla="*/ 0 h 2447277"/>
                <a:gd name="connsiteX4" fmla="*/ 2159337 w 2159337"/>
                <a:gd name="connsiteY4" fmla="*/ 2197105 h 2447277"/>
                <a:gd name="connsiteX5" fmla="*/ 1996313 w 2159337"/>
                <a:gd name="connsiteY5" fmla="*/ 2212731 h 2447277"/>
                <a:gd name="connsiteX6" fmla="*/ 1616459 w 2159337"/>
                <a:gd name="connsiteY6" fmla="*/ 2390453 h 2447277"/>
                <a:gd name="connsiteX7" fmla="*/ 1553591 w 2159337"/>
                <a:gd name="connsiteY7" fmla="*/ 2447277 h 2447277"/>
                <a:gd name="connsiteX8" fmla="*/ 0 w 2159337"/>
                <a:gd name="connsiteY8" fmla="*/ 893686 h 2447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59337" h="2447277">
                  <a:moveTo>
                    <a:pt x="0" y="893686"/>
                  </a:moveTo>
                  <a:lnTo>
                    <a:pt x="111552" y="787637"/>
                  </a:lnTo>
                  <a:cubicBezTo>
                    <a:pt x="615285" y="332508"/>
                    <a:pt x="1233898" y="74602"/>
                    <a:pt x="1867828" y="13918"/>
                  </a:cubicBezTo>
                  <a:lnTo>
                    <a:pt x="2159337" y="0"/>
                  </a:lnTo>
                  <a:lnTo>
                    <a:pt x="2159337" y="2197105"/>
                  </a:lnTo>
                  <a:lnTo>
                    <a:pt x="1996313" y="2212731"/>
                  </a:lnTo>
                  <a:cubicBezTo>
                    <a:pt x="1860322" y="2239060"/>
                    <a:pt x="1729444" y="2298301"/>
                    <a:pt x="1616459" y="2390453"/>
                  </a:cubicBezTo>
                  <a:lnTo>
                    <a:pt x="1553591" y="2447277"/>
                  </a:lnTo>
                  <a:lnTo>
                    <a:pt x="0" y="893686"/>
                  </a:lnTo>
                  <a:close/>
                </a:path>
              </a:pathLst>
            </a:custGeom>
            <a:solidFill>
              <a:srgbClr val="FF0000"/>
            </a:solidFill>
            <a:ln w="63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0" name="Segment 8 Text">
              <a:extLst>
                <a:ext uri="{FF2B5EF4-FFF2-40B4-BE49-F238E27FC236}">
                  <a16:creationId xmlns:a16="http://schemas.microsoft.com/office/drawing/2014/main" id="{38E89541-5CDE-4327-83D8-57D2940845E0}"/>
                </a:ext>
              </a:extLst>
            </p:cNvPr>
            <p:cNvSpPr/>
            <p:nvPr/>
          </p:nvSpPr>
          <p:spPr>
            <a:xfrm rot="14832960">
              <a:off x="4276441" y="1226701"/>
              <a:ext cx="2134632" cy="815259"/>
            </a:xfrm>
            <a:prstGeom prst="rect">
              <a:avLst/>
            </a:prstGeom>
            <a:noFill/>
          </p:spPr>
          <p:txBody>
            <a:bodyPr vert="horz" wrap="square" lIns="36000" tIns="36000" rIns="36000" bIns="36000" anchor="ctr" anchorCtr="0">
              <a:normAutofit fontScale="92500" lnSpcReduction="10000"/>
            </a:bodyPr>
            <a:lstStyle/>
            <a:p>
              <a:pPr algn="ctr"/>
              <a:r>
                <a:rPr lang="en-US" sz="2800" b="1" cap="none" spc="0" dirty="0">
                  <a:ln w="0"/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Your text here</a:t>
              </a:r>
            </a:p>
          </p:txBody>
        </p:sp>
        <p:sp>
          <p:nvSpPr>
            <p:cNvPr id="41" name="Segment 7 Text">
              <a:extLst>
                <a:ext uri="{FF2B5EF4-FFF2-40B4-BE49-F238E27FC236}">
                  <a16:creationId xmlns:a16="http://schemas.microsoft.com/office/drawing/2014/main" id="{03846760-DDAD-454B-BD73-1BDCE93E0255}"/>
                </a:ext>
              </a:extLst>
            </p:cNvPr>
            <p:cNvSpPr/>
            <p:nvPr/>
          </p:nvSpPr>
          <p:spPr>
            <a:xfrm rot="12040397">
              <a:off x="3190845" y="2296719"/>
              <a:ext cx="2134632" cy="815259"/>
            </a:xfrm>
            <a:prstGeom prst="rect">
              <a:avLst/>
            </a:prstGeom>
            <a:noFill/>
          </p:spPr>
          <p:txBody>
            <a:bodyPr vert="horz" wrap="square" lIns="36000" tIns="36000" rIns="36000" bIns="36000" anchor="ctr" anchorCtr="0">
              <a:normAutofit fontScale="92500" lnSpcReduction="10000"/>
            </a:bodyPr>
            <a:lstStyle/>
            <a:p>
              <a:pPr algn="ctr"/>
              <a:r>
                <a:rPr lang="en-US" sz="2800" b="1" cap="none" spc="0" dirty="0">
                  <a:ln w="0"/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Your text here</a:t>
              </a:r>
            </a:p>
          </p:txBody>
        </p:sp>
        <p:sp>
          <p:nvSpPr>
            <p:cNvPr id="42" name="Segment 6 Text">
              <a:extLst>
                <a:ext uri="{FF2B5EF4-FFF2-40B4-BE49-F238E27FC236}">
                  <a16:creationId xmlns:a16="http://schemas.microsoft.com/office/drawing/2014/main" id="{696CFC48-119A-4B20-9B4E-A1F6C7F15525}"/>
                </a:ext>
              </a:extLst>
            </p:cNvPr>
            <p:cNvSpPr/>
            <p:nvPr/>
          </p:nvSpPr>
          <p:spPr>
            <a:xfrm rot="9272001">
              <a:off x="3255932" y="3815630"/>
              <a:ext cx="2134632" cy="815259"/>
            </a:xfrm>
            <a:prstGeom prst="rect">
              <a:avLst/>
            </a:prstGeom>
            <a:noFill/>
          </p:spPr>
          <p:txBody>
            <a:bodyPr vert="horz" wrap="square" lIns="36000" tIns="36000" rIns="36000" bIns="36000" anchor="ctr" anchorCtr="0">
              <a:normAutofit fontScale="92500" lnSpcReduction="10000"/>
            </a:bodyPr>
            <a:lstStyle/>
            <a:p>
              <a:pPr algn="ctr"/>
              <a:r>
                <a:rPr lang="en-US" sz="2800" b="1" cap="none" spc="0" dirty="0">
                  <a:ln w="0"/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Your text here</a:t>
              </a:r>
            </a:p>
          </p:txBody>
        </p:sp>
        <p:sp>
          <p:nvSpPr>
            <p:cNvPr id="43" name="Segment 5 Text">
              <a:extLst>
                <a:ext uri="{FF2B5EF4-FFF2-40B4-BE49-F238E27FC236}">
                  <a16:creationId xmlns:a16="http://schemas.microsoft.com/office/drawing/2014/main" id="{3C4264AC-7BD2-4091-B6B1-2E05EA921A47}"/>
                </a:ext>
              </a:extLst>
            </p:cNvPr>
            <p:cNvSpPr/>
            <p:nvPr/>
          </p:nvSpPr>
          <p:spPr>
            <a:xfrm rot="6885915">
              <a:off x="4248349" y="4806505"/>
              <a:ext cx="2134632" cy="815259"/>
            </a:xfrm>
            <a:prstGeom prst="rect">
              <a:avLst/>
            </a:prstGeom>
            <a:noFill/>
          </p:spPr>
          <p:txBody>
            <a:bodyPr vert="horz" wrap="square" lIns="36000" tIns="36000" rIns="36000" bIns="36000" anchor="ctr" anchorCtr="0">
              <a:normAutofit fontScale="92500" lnSpcReduction="10000"/>
            </a:bodyPr>
            <a:lstStyle/>
            <a:p>
              <a:pPr algn="ctr"/>
              <a:r>
                <a:rPr lang="en-US" sz="2800" b="1" cap="none" spc="0" dirty="0">
                  <a:ln w="0"/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Your text here</a:t>
              </a:r>
            </a:p>
          </p:txBody>
        </p:sp>
        <p:sp>
          <p:nvSpPr>
            <p:cNvPr id="60" name="Segment 4 Text">
              <a:extLst>
                <a:ext uri="{FF2B5EF4-FFF2-40B4-BE49-F238E27FC236}">
                  <a16:creationId xmlns:a16="http://schemas.microsoft.com/office/drawing/2014/main" id="{FDE67F57-E493-4F0E-A4CB-8589AEF36208}"/>
                </a:ext>
              </a:extLst>
            </p:cNvPr>
            <p:cNvSpPr/>
            <p:nvPr/>
          </p:nvSpPr>
          <p:spPr>
            <a:xfrm rot="4023253">
              <a:off x="5776442" y="4808983"/>
              <a:ext cx="2134632" cy="815259"/>
            </a:xfrm>
            <a:prstGeom prst="rect">
              <a:avLst/>
            </a:prstGeom>
            <a:noFill/>
          </p:spPr>
          <p:txBody>
            <a:bodyPr vert="horz" wrap="square" lIns="36000" tIns="36000" rIns="36000" bIns="36000" anchor="ctr" anchorCtr="0">
              <a:normAutofit fontScale="92500" lnSpcReduction="10000"/>
            </a:bodyPr>
            <a:lstStyle/>
            <a:p>
              <a:pPr algn="ctr"/>
              <a:r>
                <a:rPr lang="en-US" sz="2800" b="1" cap="none" spc="0" dirty="0">
                  <a:ln w="0"/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Your text here</a:t>
              </a:r>
            </a:p>
          </p:txBody>
        </p:sp>
        <p:sp>
          <p:nvSpPr>
            <p:cNvPr id="61" name="Segment 3 Text">
              <a:extLst>
                <a:ext uri="{FF2B5EF4-FFF2-40B4-BE49-F238E27FC236}">
                  <a16:creationId xmlns:a16="http://schemas.microsoft.com/office/drawing/2014/main" id="{97AEC5D1-1E94-4E28-877D-B501EFB3F7BC}"/>
                </a:ext>
              </a:extLst>
            </p:cNvPr>
            <p:cNvSpPr/>
            <p:nvPr/>
          </p:nvSpPr>
          <p:spPr>
            <a:xfrm rot="1130371">
              <a:off x="6840010" y="3719126"/>
              <a:ext cx="2134632" cy="815259"/>
            </a:xfrm>
            <a:prstGeom prst="rect">
              <a:avLst/>
            </a:prstGeom>
            <a:noFill/>
          </p:spPr>
          <p:txBody>
            <a:bodyPr vert="horz" wrap="square" lIns="36000" tIns="36000" rIns="36000" bIns="36000" anchor="ctr" anchorCtr="0">
              <a:normAutofit fontScale="92500" lnSpcReduction="10000"/>
            </a:bodyPr>
            <a:lstStyle/>
            <a:p>
              <a:pPr algn="ctr"/>
              <a:r>
                <a:rPr lang="en-US" sz="2800" b="1" cap="none" spc="0" dirty="0">
                  <a:ln w="0"/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Your text here</a:t>
              </a:r>
            </a:p>
          </p:txBody>
        </p:sp>
        <p:sp>
          <p:nvSpPr>
            <p:cNvPr id="62" name="Segment 2 Text">
              <a:extLst>
                <a:ext uri="{FF2B5EF4-FFF2-40B4-BE49-F238E27FC236}">
                  <a16:creationId xmlns:a16="http://schemas.microsoft.com/office/drawing/2014/main" id="{9931ED56-B927-49A1-9E88-4C39D7FA065C}"/>
                </a:ext>
              </a:extLst>
            </p:cNvPr>
            <p:cNvSpPr/>
            <p:nvPr/>
          </p:nvSpPr>
          <p:spPr>
            <a:xfrm rot="20520957">
              <a:off x="6824007" y="2330916"/>
              <a:ext cx="2134632" cy="815259"/>
            </a:xfrm>
            <a:prstGeom prst="rect">
              <a:avLst/>
            </a:prstGeom>
            <a:noFill/>
          </p:spPr>
          <p:txBody>
            <a:bodyPr vert="horz" wrap="square" lIns="36000" tIns="36000" rIns="36000" bIns="36000" anchor="ctr" anchorCtr="0">
              <a:normAutofit fontScale="92500" lnSpcReduction="10000"/>
            </a:bodyPr>
            <a:lstStyle/>
            <a:p>
              <a:pPr algn="ctr"/>
              <a:r>
                <a:rPr lang="en-US" sz="2800" b="1" cap="none" spc="0" dirty="0">
                  <a:ln w="0"/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Your text here</a:t>
              </a:r>
            </a:p>
          </p:txBody>
        </p:sp>
        <p:sp>
          <p:nvSpPr>
            <p:cNvPr id="65" name="Segment 1 Text">
              <a:extLst>
                <a:ext uri="{FF2B5EF4-FFF2-40B4-BE49-F238E27FC236}">
                  <a16:creationId xmlns:a16="http://schemas.microsoft.com/office/drawing/2014/main" id="{33DA8D27-CF9A-4A9C-9DF7-5BAB6D52717F}"/>
                </a:ext>
              </a:extLst>
            </p:cNvPr>
            <p:cNvSpPr/>
            <p:nvPr/>
          </p:nvSpPr>
          <p:spPr>
            <a:xfrm rot="17752461">
              <a:off x="5861225" y="1240486"/>
              <a:ext cx="2134632" cy="815259"/>
            </a:xfrm>
            <a:prstGeom prst="rect">
              <a:avLst/>
            </a:prstGeom>
            <a:noFill/>
          </p:spPr>
          <p:txBody>
            <a:bodyPr vert="horz" wrap="square" lIns="36000" tIns="36000" rIns="36000" bIns="36000" anchor="ctr" anchorCtr="0">
              <a:normAutofit fontScale="92500" lnSpcReduction="10000"/>
            </a:bodyPr>
            <a:lstStyle/>
            <a:p>
              <a:pPr algn="ctr"/>
              <a:r>
                <a:rPr lang="en-US" sz="2800" b="1" cap="none" spc="0" dirty="0">
                  <a:ln w="0"/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Your text here</a:t>
              </a:r>
            </a:p>
          </p:txBody>
        </p:sp>
      </p:grpSp>
      <p:grpSp>
        <p:nvGrpSpPr>
          <p:cNvPr id="67" name="Spin Button">
            <a:extLst>
              <a:ext uri="{FF2B5EF4-FFF2-40B4-BE49-F238E27FC236}">
                <a16:creationId xmlns:a16="http://schemas.microsoft.com/office/drawing/2014/main" id="{1972FA71-9F7D-4B81-B488-7F26645D57CD}"/>
              </a:ext>
            </a:extLst>
          </p:cNvPr>
          <p:cNvGrpSpPr/>
          <p:nvPr/>
        </p:nvGrpSpPr>
        <p:grpSpPr>
          <a:xfrm>
            <a:off x="5196000" y="2529000"/>
            <a:ext cx="1800000" cy="1800000"/>
            <a:chOff x="5196000" y="2529000"/>
            <a:chExt cx="1800000" cy="1800000"/>
          </a:xfrm>
        </p:grpSpPr>
        <p:sp>
          <p:nvSpPr>
            <p:cNvPr id="51" name="Spin Button">
              <a:extLst>
                <a:ext uri="{FF2B5EF4-FFF2-40B4-BE49-F238E27FC236}">
                  <a16:creationId xmlns:a16="http://schemas.microsoft.com/office/drawing/2014/main" id="{B7650D7D-7FCB-4A79-BFAA-6C32C5E3579F}"/>
                </a:ext>
              </a:extLst>
            </p:cNvPr>
            <p:cNvSpPr/>
            <p:nvPr/>
          </p:nvSpPr>
          <p:spPr>
            <a:xfrm>
              <a:off x="5196000" y="2529000"/>
              <a:ext cx="1800000" cy="1800000"/>
            </a:xfrm>
            <a:custGeom>
              <a:avLst/>
              <a:gdLst>
                <a:gd name="connsiteX0" fmla="*/ 900000 w 1800000"/>
                <a:gd name="connsiteY0" fmla="*/ 0 h 1800000"/>
                <a:gd name="connsiteX1" fmla="*/ 1800000 w 1800000"/>
                <a:gd name="connsiteY1" fmla="*/ 900000 h 1800000"/>
                <a:gd name="connsiteX2" fmla="*/ 900000 w 1800000"/>
                <a:gd name="connsiteY2" fmla="*/ 1800000 h 1800000"/>
                <a:gd name="connsiteX3" fmla="*/ 0 w 1800000"/>
                <a:gd name="connsiteY3" fmla="*/ 900000 h 1800000"/>
                <a:gd name="connsiteX4" fmla="*/ 900000 w 1800000"/>
                <a:gd name="connsiteY4" fmla="*/ 0 h 180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00000" h="1800000">
                  <a:moveTo>
                    <a:pt x="900000" y="0"/>
                  </a:moveTo>
                  <a:cubicBezTo>
                    <a:pt x="1397056" y="0"/>
                    <a:pt x="1800000" y="402944"/>
                    <a:pt x="1800000" y="900000"/>
                  </a:cubicBezTo>
                  <a:cubicBezTo>
                    <a:pt x="1800000" y="1397056"/>
                    <a:pt x="1397056" y="1800000"/>
                    <a:pt x="900000" y="1800000"/>
                  </a:cubicBezTo>
                  <a:cubicBezTo>
                    <a:pt x="402944" y="1800000"/>
                    <a:pt x="0" y="1397056"/>
                    <a:pt x="0" y="900000"/>
                  </a:cubicBezTo>
                  <a:cubicBezTo>
                    <a:pt x="0" y="402944"/>
                    <a:pt x="402944" y="0"/>
                    <a:pt x="900000" y="0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9050">
              <a:noFill/>
            </a:ln>
            <a:effectLst>
              <a:outerShdw blurRad="57785" dist="33020" dir="318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brightRoom" dir="t">
                <a:rot lat="0" lon="0" rev="600000"/>
              </a:lightRig>
            </a:scene3d>
            <a:sp3d prstMaterial="metal">
              <a:bevelT w="38100" h="57150"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0" tIns="0" rIns="0" bIns="0" rtlCol="0" anchor="ctr">
              <a:normAutofit/>
            </a:bodyPr>
            <a:lstStyle/>
            <a:p>
              <a:pPr algn="ctr"/>
              <a:r>
                <a:rPr lang="en-GB" sz="4000" b="1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SPIN</a:t>
              </a:r>
            </a:p>
          </p:txBody>
        </p:sp>
        <p:sp>
          <p:nvSpPr>
            <p:cNvPr id="63" name="Arrow: Curved Down 62">
              <a:extLst>
                <a:ext uri="{FF2B5EF4-FFF2-40B4-BE49-F238E27FC236}">
                  <a16:creationId xmlns:a16="http://schemas.microsoft.com/office/drawing/2014/main" id="{B210A41A-0C7E-475B-831B-931895C7011C}"/>
                </a:ext>
              </a:extLst>
            </p:cNvPr>
            <p:cNvSpPr/>
            <p:nvPr/>
          </p:nvSpPr>
          <p:spPr>
            <a:xfrm>
              <a:off x="5392462" y="2664749"/>
              <a:ext cx="1410677" cy="515092"/>
            </a:xfrm>
            <a:prstGeom prst="curvedDownArrow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64" name="Arrow: Curved Down 63">
              <a:extLst>
                <a:ext uri="{FF2B5EF4-FFF2-40B4-BE49-F238E27FC236}">
                  <a16:creationId xmlns:a16="http://schemas.microsoft.com/office/drawing/2014/main" id="{1CA3CB84-AD33-4099-80E9-01351CE5DBB5}"/>
                </a:ext>
              </a:extLst>
            </p:cNvPr>
            <p:cNvSpPr/>
            <p:nvPr/>
          </p:nvSpPr>
          <p:spPr>
            <a:xfrm flipH="1" flipV="1">
              <a:off x="5384979" y="3672555"/>
              <a:ext cx="1410677" cy="515092"/>
            </a:xfrm>
            <a:prstGeom prst="curvedDownArrow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</p:grpSp>
      <p:sp>
        <p:nvSpPr>
          <p:cNvPr id="48" name="Marker">
            <a:extLst>
              <a:ext uri="{FF2B5EF4-FFF2-40B4-BE49-F238E27FC236}">
                <a16:creationId xmlns:a16="http://schemas.microsoft.com/office/drawing/2014/main" id="{6F381C54-25EF-445D-B869-A54C62C08DBE}"/>
              </a:ext>
            </a:extLst>
          </p:cNvPr>
          <p:cNvSpPr/>
          <p:nvPr/>
        </p:nvSpPr>
        <p:spPr>
          <a:xfrm rot="10800000">
            <a:off x="5741207" y="-2198"/>
            <a:ext cx="720000" cy="720000"/>
          </a:xfrm>
          <a:prstGeom prst="triangle">
            <a:avLst/>
          </a:prstGeom>
          <a:solidFill>
            <a:srgbClr val="C00000"/>
          </a:solidFill>
          <a:ln w="19050"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ED3C2BF-0DDA-5942-A9A7-352D8B55727E}"/>
              </a:ext>
            </a:extLst>
          </p:cNvPr>
          <p:cNvSpPr txBox="1"/>
          <p:nvPr/>
        </p:nvSpPr>
        <p:spPr>
          <a:xfrm>
            <a:off x="336878" y="2572425"/>
            <a:ext cx="256057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dirty="0">
                <a:solidFill>
                  <a:schemeClr val="bg1"/>
                </a:solidFill>
              </a:rPr>
              <a:t>Newidiwch y geiriau i wneud gêm i ymarfer gorffennol ‘dod’ a ‘cael’.  Yna, chwaraewch y gêm!</a:t>
            </a:r>
          </a:p>
        </p:txBody>
      </p:sp>
    </p:spTree>
    <p:extLst>
      <p:ext uri="{BB962C8B-B14F-4D97-AF65-F5344CB8AC3E}">
        <p14:creationId xmlns:p14="http://schemas.microsoft.com/office/powerpoint/2010/main" val="471797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21600000">
                                      <p:cBhvr>
                                        <p:cTn id="6" dur="25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</p:childTnLst>
        </p:cTn>
      </p:par>
    </p:tnLst>
    <p:bldLst>
      <p:bldP spid="46" grpId="0" animBg="1"/>
      <p:bldP spid="46" grpId="1" animBg="1"/>
    </p:bldLst>
  </p:timing>
</p:sld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6388</TotalTime>
  <Words>1294</Words>
  <Application>Microsoft Macintosh PowerPoint</Application>
  <PresentationFormat>Widescreen</PresentationFormat>
  <Paragraphs>296</Paragraphs>
  <Slides>19</Slides>
  <Notes>8</Notes>
  <HiddenSlides>0</HiddenSlides>
  <MMClips>2</MMClips>
  <ScaleCrop>false</ScaleCrop>
  <HeadingPairs>
    <vt:vector size="6" baseType="variant">
      <vt:variant>
        <vt:lpstr>Fonts Used</vt:lpstr>
      </vt:variant>
      <vt:variant>
        <vt:i4>13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19</vt:i4>
      </vt:variant>
    </vt:vector>
  </HeadingPairs>
  <TitlesOfParts>
    <vt:vector size="36" baseType="lpstr">
      <vt:lpstr>Arial</vt:lpstr>
      <vt:lpstr>Calibri</vt:lpstr>
      <vt:lpstr>Calibri Light</vt:lpstr>
      <vt:lpstr>Cavolini</vt:lpstr>
      <vt:lpstr>Century Gothic</vt:lpstr>
      <vt:lpstr>Comic Sans MS</vt:lpstr>
      <vt:lpstr>Fredoka One</vt:lpstr>
      <vt:lpstr>Garamond</vt:lpstr>
      <vt:lpstr>Ink Free</vt:lpstr>
      <vt:lpstr>MV Boli</vt:lpstr>
      <vt:lpstr>Segoe Print</vt:lpstr>
      <vt:lpstr>Tw Cen MT</vt:lpstr>
      <vt:lpstr>Wingdings 2</vt:lpstr>
      <vt:lpstr>Cover and End Slide Master</vt:lpstr>
      <vt:lpstr>Contents Slide Master</vt:lpstr>
      <vt:lpstr>Section Break Slide Master</vt:lpstr>
      <vt:lpstr>Savon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Ddaethoch chi â losin i fi?  (tôn : Wheels on the bus)</vt:lpstr>
      <vt:lpstr>Y Gorffennol Cryno Afreolaidd  /  Irregular Past Tense Verbs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lastModifiedBy>Catrin Evans-Thomas</cp:lastModifiedBy>
  <cp:revision>27</cp:revision>
  <dcterms:created xsi:type="dcterms:W3CDTF">2020-11-05T12:11:17Z</dcterms:created>
  <dcterms:modified xsi:type="dcterms:W3CDTF">2020-11-10T08:47:15Z</dcterms:modified>
</cp:coreProperties>
</file>