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5"/>
  </p:notesMasterIdLst>
  <p:handoutMasterIdLst>
    <p:handoutMasterId r:id="rId16"/>
  </p:handoutMasterIdLst>
  <p:sldIdLst>
    <p:sldId id="270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3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DA37D80-6434-44D0-A028-1B22A696006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6" d="100"/>
          <a:sy n="76" d="100"/>
        </p:scale>
        <p:origin x="720" y="66"/>
      </p:cViewPr>
      <p:guideLst>
        <p:guide orient="horz" pos="2160"/>
        <p:guide pos="3840"/>
        <p:guide orient="horz" pos="39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76" d="100"/>
          <a:sy n="76" d="100"/>
        </p:scale>
        <p:origin x="253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C3787-D225-4F78-8E71-4DD8FC1EC8F1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B2D29-8AC0-4FB1-933D-AD24ECC43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408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9E625E-096F-494B-B7CE-A49E276A3A3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2C895-EB1C-4157-9E46-0DF3298BA9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68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237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6850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6846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365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873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45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2C895-EB1C-4157-9E46-0DF3298BA9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828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gradFill rotWithShape="1">
          <a:gsLst>
            <a:gs pos="0">
              <a:schemeClr val="bg2"/>
            </a:gs>
            <a:gs pos="62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accent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 bwMode="invGray"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 bwMode="invGray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 bwMode="invGray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6" name="Rectangle 2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7" name="Rectangle 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 bwMode="invGray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85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4" name="Rectangle 11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 bwMode="invGray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79" name="Rectangle 78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1" name="Rectangle 80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 bwMode="invGray"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6" name="Rectangle 75"/>
              <p:cNvSpPr/>
              <p:nvPr/>
            </p:nvSpPr>
            <p:spPr bwMode="invGray"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7" name="Rectangle 76"/>
              <p:cNvSpPr/>
              <p:nvPr/>
            </p:nvSpPr>
            <p:spPr bwMode="invGray"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5" name="Freeform 44"/>
            <p:cNvSpPr/>
            <p:nvPr/>
          </p:nvSpPr>
          <p:spPr bwMode="invGray"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 bwMode="invGray"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 bwMode="invGray"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Freeform 50"/>
            <p:cNvSpPr/>
            <p:nvPr/>
          </p:nvSpPr>
          <p:spPr bwMode="invGray"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Freeform 51"/>
            <p:cNvSpPr/>
            <p:nvPr/>
          </p:nvSpPr>
          <p:spPr bwMode="invGray"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 bwMode="invGray"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 bwMode="invGray"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Hexagon 54"/>
            <p:cNvSpPr/>
            <p:nvPr/>
          </p:nvSpPr>
          <p:spPr bwMode="invGray"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 bwMode="invGray"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7" name="Hexagon 56"/>
            <p:cNvSpPr/>
            <p:nvPr/>
          </p:nvSpPr>
          <p:spPr bwMode="invGray"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8" name="Freeform 57"/>
            <p:cNvSpPr/>
            <p:nvPr/>
          </p:nvSpPr>
          <p:spPr bwMode="invGray"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Hexagon 58"/>
            <p:cNvSpPr/>
            <p:nvPr/>
          </p:nvSpPr>
          <p:spPr bwMode="invGray"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 bwMode="invGray"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1" name="Hexagon 60"/>
            <p:cNvSpPr/>
            <p:nvPr/>
          </p:nvSpPr>
          <p:spPr bwMode="invGray"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 bwMode="invGray"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Hexagon 62"/>
            <p:cNvSpPr/>
            <p:nvPr/>
          </p:nvSpPr>
          <p:spPr bwMode="invGray"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 bwMode="invGray"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 bwMode="invGray"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 bwMode="invGray"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 bwMode="invGray"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Freeform 67"/>
            <p:cNvSpPr/>
            <p:nvPr/>
          </p:nvSpPr>
          <p:spPr bwMode="invGray"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Freeform 68"/>
            <p:cNvSpPr/>
            <p:nvPr/>
          </p:nvSpPr>
          <p:spPr bwMode="invGray"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0" name="Rectangle 49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9" name="Rectangle 88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7" name="Rectangle 46"/>
          <p:cNvSpPr/>
          <p:nvPr/>
        </p:nvSpPr>
        <p:spPr bwMode="ltGray">
          <a:xfrm>
            <a:off x="6198795" y="-21511"/>
            <a:ext cx="46736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1154" y="2708476"/>
            <a:ext cx="4417807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 descr="An empty placeholder to add an image. Click on the placeholder and select the image that you wish to add"/>
          <p:cNvSpPr>
            <a:spLocks noGrp="1"/>
          </p:cNvSpPr>
          <p:nvPr>
            <p:ph type="pic" sz="quarter" idx="13" hasCustomPrompt="1"/>
          </p:nvPr>
        </p:nvSpPr>
        <p:spPr>
          <a:xfrm>
            <a:off x="1195939" y="2695635"/>
            <a:ext cx="4414838" cy="3551578"/>
          </a:xfrm>
        </p:spPr>
        <p:txBody>
          <a:bodyPr/>
          <a:lstStyle>
            <a:lvl1pPr marL="68580" indent="0">
              <a:buNone/>
              <a:defRPr/>
            </a:lvl1pPr>
          </a:lstStyle>
          <a:p>
            <a:r>
              <a:rPr lang="en-US" dirty="0"/>
              <a:t>Insert product photo here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11154" y="4421081"/>
            <a:ext cx="4413071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198795" y="5719967"/>
            <a:ext cx="858221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071360" y="5719967"/>
            <a:ext cx="3775456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18325" y="1516829"/>
            <a:ext cx="28448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5FB4A4D-BEB3-42DE-8D0E-DB8F0B5DA3ED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7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0C144-8206-4C57-B7F2-12168FDC6C23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1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194" y="2900830"/>
            <a:ext cx="8849957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8194" y="4267201"/>
            <a:ext cx="8849956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C8FB8-1142-402E-8BCA-4DC30F103E56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03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89888" y="2313432"/>
            <a:ext cx="4559808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313431"/>
            <a:ext cx="4559808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CBAD-D360-40D3-A33A-B189CE27C2FB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455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2815" y="2316009"/>
            <a:ext cx="407619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88961" y="2974695"/>
            <a:ext cx="4559808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82450" y="2316010"/>
            <a:ext cx="4074289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536" y="2974695"/>
            <a:ext cx="4559808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93471D-48A1-4899-AFFF-8ACC56D03BF3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5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00513-7D68-4635-8489-06A9AFAAD13D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21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736AC-4807-4E91-B671-F9B91617C7B3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13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 bwMode="invGray"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 bwMode="invGray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 bwMode="invGray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5" name="Rectangle 2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 bwMode="invGray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2" name="Rectangle 81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3" name="Rectangle 82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 bwMode="invGray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79" name="Rectangle 78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0" name="Rectangle 79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 bwMode="invGray"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6" name="Rectangle 75"/>
              <p:cNvSpPr/>
              <p:nvPr/>
            </p:nvSpPr>
            <p:spPr bwMode="invGray"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7" name="Rectangle 76"/>
              <p:cNvSpPr/>
              <p:nvPr/>
            </p:nvSpPr>
            <p:spPr bwMode="invGray"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7" name="Freeform 46"/>
            <p:cNvSpPr/>
            <p:nvPr/>
          </p:nvSpPr>
          <p:spPr bwMode="invGray"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 bwMode="invGray"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 bwMode="invGray"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0" name="Freeform 49"/>
            <p:cNvSpPr/>
            <p:nvPr/>
          </p:nvSpPr>
          <p:spPr bwMode="invGray"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Freeform 50"/>
            <p:cNvSpPr/>
            <p:nvPr/>
          </p:nvSpPr>
          <p:spPr bwMode="invGray"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Hexagon 51"/>
            <p:cNvSpPr/>
            <p:nvPr/>
          </p:nvSpPr>
          <p:spPr bwMode="invGray"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 bwMode="invGray"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 bwMode="invGray"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Hexagon 54"/>
            <p:cNvSpPr/>
            <p:nvPr/>
          </p:nvSpPr>
          <p:spPr bwMode="invGray"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 bwMode="invGray"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Freeform 58"/>
            <p:cNvSpPr/>
            <p:nvPr/>
          </p:nvSpPr>
          <p:spPr bwMode="invGray"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 bwMode="invGray"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 bwMode="invGray"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Hexagon 62"/>
            <p:cNvSpPr/>
            <p:nvPr/>
          </p:nvSpPr>
          <p:spPr bwMode="invGray"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 bwMode="invGray"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 bwMode="invGray"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 bwMode="invGray"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 bwMode="invGray"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Hexagon 67"/>
            <p:cNvSpPr/>
            <p:nvPr/>
          </p:nvSpPr>
          <p:spPr bwMode="invGray"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Hexagon 68"/>
            <p:cNvSpPr/>
            <p:nvPr/>
          </p:nvSpPr>
          <p:spPr bwMode="invGray"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0" name="Freeform 69"/>
            <p:cNvSpPr/>
            <p:nvPr/>
          </p:nvSpPr>
          <p:spPr bwMode="invGray"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1" name="Freeform 70"/>
            <p:cNvSpPr/>
            <p:nvPr/>
          </p:nvSpPr>
          <p:spPr bwMode="invGray"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7" name="Rectangle 56"/>
          <p:cNvSpPr/>
          <p:nvPr/>
        </p:nvSpPr>
        <p:spPr bwMode="ltGray"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8" name="Rectangle 57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61" name="Rectangle 60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9777" y="2657435"/>
            <a:ext cx="4406096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7859" y="856527"/>
            <a:ext cx="4120587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5456" y="4136994"/>
            <a:ext cx="4398379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88597" y="5724836"/>
            <a:ext cx="4658219" cy="365125"/>
          </a:xfrm>
        </p:spPr>
        <p:txBody>
          <a:bodyPr>
            <a:normAutofit/>
          </a:bodyPr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2DBCC-10C7-4CB5-9734-C5542D870FBB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965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 bwMode="invGray">
          <a:xfrm>
            <a:off x="-509872" y="0"/>
            <a:ext cx="13243109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 bwMode="invGray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 bwMode="invGray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8" name="Rectangle 2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9" name="Rectangle 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 bwMode="invGray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5" name="Rectangle 84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6" name="Rectangle 85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 bwMode="invGray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2" name="Rectangle 81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83" name="Rectangle 82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 bwMode="invGray"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79" name="Rectangle 78"/>
              <p:cNvSpPr/>
              <p:nvPr/>
            </p:nvSpPr>
            <p:spPr bwMode="invGray"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80" name="Rectangle 79"/>
              <p:cNvSpPr/>
              <p:nvPr/>
            </p:nvSpPr>
            <p:spPr bwMode="invGray"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6" name="Freeform 45"/>
            <p:cNvSpPr/>
            <p:nvPr/>
          </p:nvSpPr>
          <p:spPr bwMode="invGray"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7" name="Freeform 46"/>
            <p:cNvSpPr/>
            <p:nvPr/>
          </p:nvSpPr>
          <p:spPr bwMode="invGray"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8" name="Freeform 47"/>
            <p:cNvSpPr/>
            <p:nvPr/>
          </p:nvSpPr>
          <p:spPr bwMode="invGray"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 bwMode="invGray"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0" name="Freeform 49"/>
            <p:cNvSpPr/>
            <p:nvPr/>
          </p:nvSpPr>
          <p:spPr bwMode="invGray"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Hexagon 50"/>
            <p:cNvSpPr/>
            <p:nvPr/>
          </p:nvSpPr>
          <p:spPr bwMode="invGray"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Hexagon 51"/>
            <p:cNvSpPr/>
            <p:nvPr/>
          </p:nvSpPr>
          <p:spPr bwMode="invGray"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 bwMode="invGray"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1" name="Hexagon 60"/>
            <p:cNvSpPr/>
            <p:nvPr/>
          </p:nvSpPr>
          <p:spPr bwMode="invGray"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2" name="Hexagon 61"/>
            <p:cNvSpPr/>
            <p:nvPr/>
          </p:nvSpPr>
          <p:spPr bwMode="invGray"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3" name="Freeform 62"/>
            <p:cNvSpPr/>
            <p:nvPr/>
          </p:nvSpPr>
          <p:spPr bwMode="invGray"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4" name="Hexagon 63"/>
            <p:cNvSpPr/>
            <p:nvPr/>
          </p:nvSpPr>
          <p:spPr bwMode="invGray"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5" name="Hexagon 64"/>
            <p:cNvSpPr/>
            <p:nvPr/>
          </p:nvSpPr>
          <p:spPr bwMode="invGray"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6" name="Hexagon 65"/>
            <p:cNvSpPr/>
            <p:nvPr/>
          </p:nvSpPr>
          <p:spPr bwMode="invGray"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7" name="Hexagon 66"/>
            <p:cNvSpPr/>
            <p:nvPr/>
          </p:nvSpPr>
          <p:spPr bwMode="invGray"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8" name="Hexagon 67"/>
            <p:cNvSpPr/>
            <p:nvPr/>
          </p:nvSpPr>
          <p:spPr bwMode="invGray"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9" name="Hexagon 68"/>
            <p:cNvSpPr/>
            <p:nvPr/>
          </p:nvSpPr>
          <p:spPr bwMode="invGray"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0" name="Hexagon 69"/>
            <p:cNvSpPr/>
            <p:nvPr/>
          </p:nvSpPr>
          <p:spPr bwMode="invGray"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1" name="Hexagon 70"/>
            <p:cNvSpPr/>
            <p:nvPr/>
          </p:nvSpPr>
          <p:spPr bwMode="invGray"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2" name="Hexagon 71"/>
            <p:cNvSpPr/>
            <p:nvPr/>
          </p:nvSpPr>
          <p:spPr bwMode="invGray"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3" name="Freeform 72"/>
            <p:cNvSpPr/>
            <p:nvPr/>
          </p:nvSpPr>
          <p:spPr bwMode="invGray"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74" name="Freeform 73"/>
            <p:cNvSpPr/>
            <p:nvPr/>
          </p:nvSpPr>
          <p:spPr bwMode="invGray"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6081656" y="-21511"/>
            <a:ext cx="4905488" cy="627184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1" name="Rectangle 100"/>
          <p:cNvSpPr/>
          <p:nvPr/>
        </p:nvSpPr>
        <p:spPr bwMode="ltGray"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2" name="Rectangle 101"/>
          <p:cNvSpPr/>
          <p:nvPr/>
        </p:nvSpPr>
        <p:spPr>
          <a:xfrm>
            <a:off x="1207429" y="601884"/>
            <a:ext cx="4749676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5" name="Rectangle 104"/>
          <p:cNvSpPr/>
          <p:nvPr/>
        </p:nvSpPr>
        <p:spPr>
          <a:xfrm>
            <a:off x="6201185" y="6088284"/>
            <a:ext cx="4673600" cy="8174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65" y="2660904"/>
            <a:ext cx="4401312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340278" y="693795"/>
            <a:ext cx="4479497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2841" y="4133089"/>
            <a:ext cx="4400764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88597" y="5724836"/>
            <a:ext cx="4658219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46AD-5C1D-4E35-A3CE-CF8952DE9936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5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A557D-1DB1-46C0-998A-94433545C341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31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1030147"/>
            <a:ext cx="1979271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04395" y="1030147"/>
            <a:ext cx="7231605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A610B-0B0E-4C6C-A7A6-0853CA34DDCA}" type="datetime1">
              <a:rPr lang="en-US" smtClean="0"/>
              <a:t>11/12/2023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23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 bwMode="invGray">
          <a:xfrm>
            <a:off x="-506608" y="0"/>
            <a:ext cx="13243109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 bwMode="invGray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 bwMode="invGray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4" name="Rectangle 2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5" name="Rectangle 3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 bwMode="invGray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1" name="Rectangle 110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12" name="Rectangle 111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 bwMode="invGray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 bwMode="invGray"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08" name="Rectangle 107"/>
                <p:cNvSpPr/>
                <p:nvPr/>
              </p:nvSpPr>
              <p:spPr bwMode="invGray"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  <p:sp>
              <p:nvSpPr>
                <p:cNvPr id="109" name="Rectangle 108"/>
                <p:cNvSpPr/>
                <p:nvPr/>
              </p:nvSpPr>
              <p:spPr bwMode="invGray"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sz="180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 bwMode="invGray"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05" name="Rectangle 104"/>
              <p:cNvSpPr/>
              <p:nvPr/>
            </p:nvSpPr>
            <p:spPr bwMode="invGray"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  <p:sp>
            <p:nvSpPr>
              <p:cNvPr id="106" name="Rectangle 105"/>
              <p:cNvSpPr/>
              <p:nvPr/>
            </p:nvSpPr>
            <p:spPr bwMode="invGray"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800"/>
              </a:p>
            </p:txBody>
          </p:sp>
        </p:grpSp>
        <p:sp>
          <p:nvSpPr>
            <p:cNvPr id="44" name="Freeform 43"/>
            <p:cNvSpPr/>
            <p:nvPr/>
          </p:nvSpPr>
          <p:spPr bwMode="invGray"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5" name="Freeform 44"/>
            <p:cNvSpPr/>
            <p:nvPr/>
          </p:nvSpPr>
          <p:spPr bwMode="invGray"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6" name="Freeform 45"/>
            <p:cNvSpPr/>
            <p:nvPr/>
          </p:nvSpPr>
          <p:spPr bwMode="invGray"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7" name="Freeform 46"/>
            <p:cNvSpPr/>
            <p:nvPr/>
          </p:nvSpPr>
          <p:spPr bwMode="invGray"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49" name="Freeform 48"/>
            <p:cNvSpPr/>
            <p:nvPr/>
          </p:nvSpPr>
          <p:spPr bwMode="invGray"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0" name="Hexagon 49"/>
            <p:cNvSpPr/>
            <p:nvPr/>
          </p:nvSpPr>
          <p:spPr bwMode="invGray"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1" name="Hexagon 50"/>
            <p:cNvSpPr/>
            <p:nvPr/>
          </p:nvSpPr>
          <p:spPr bwMode="invGray"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2" name="Hexagon 51"/>
            <p:cNvSpPr/>
            <p:nvPr/>
          </p:nvSpPr>
          <p:spPr bwMode="invGray"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3" name="Hexagon 52"/>
            <p:cNvSpPr/>
            <p:nvPr/>
          </p:nvSpPr>
          <p:spPr bwMode="invGray"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4" name="Hexagon 53"/>
            <p:cNvSpPr/>
            <p:nvPr/>
          </p:nvSpPr>
          <p:spPr bwMode="invGray"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5" name="Freeform 54"/>
            <p:cNvSpPr/>
            <p:nvPr/>
          </p:nvSpPr>
          <p:spPr bwMode="invGray"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6" name="Hexagon 55"/>
            <p:cNvSpPr/>
            <p:nvPr/>
          </p:nvSpPr>
          <p:spPr bwMode="invGray"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7" name="Hexagon 56"/>
            <p:cNvSpPr/>
            <p:nvPr/>
          </p:nvSpPr>
          <p:spPr bwMode="invGray"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8" name="Hexagon 57"/>
            <p:cNvSpPr/>
            <p:nvPr/>
          </p:nvSpPr>
          <p:spPr bwMode="invGray"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59" name="Hexagon 58"/>
            <p:cNvSpPr/>
            <p:nvPr/>
          </p:nvSpPr>
          <p:spPr bwMode="invGray"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60" name="Hexagon 59"/>
            <p:cNvSpPr/>
            <p:nvPr/>
          </p:nvSpPr>
          <p:spPr bwMode="invGray"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5" name="Hexagon 94"/>
            <p:cNvSpPr/>
            <p:nvPr/>
          </p:nvSpPr>
          <p:spPr bwMode="invGray"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6" name="Hexagon 95"/>
            <p:cNvSpPr/>
            <p:nvPr/>
          </p:nvSpPr>
          <p:spPr bwMode="invGray"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7" name="Hexagon 96"/>
            <p:cNvSpPr/>
            <p:nvPr/>
          </p:nvSpPr>
          <p:spPr bwMode="invGray"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8" name="Hexagon 97"/>
            <p:cNvSpPr/>
            <p:nvPr/>
          </p:nvSpPr>
          <p:spPr bwMode="invGray"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99" name="Freeform 98"/>
            <p:cNvSpPr/>
            <p:nvPr/>
          </p:nvSpPr>
          <p:spPr bwMode="invGray"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100" name="Freeform 99"/>
            <p:cNvSpPr/>
            <p:nvPr/>
          </p:nvSpPr>
          <p:spPr bwMode="invGray"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609600" y="333488"/>
            <a:ext cx="109728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0" name="Rectangle 69"/>
          <p:cNvSpPr/>
          <p:nvPr/>
        </p:nvSpPr>
        <p:spPr>
          <a:xfrm>
            <a:off x="6081656" y="-21511"/>
            <a:ext cx="4905488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71" name="Rectangle 70"/>
          <p:cNvSpPr/>
          <p:nvPr/>
        </p:nvSpPr>
        <p:spPr bwMode="ltGray">
          <a:xfrm>
            <a:off x="6198795" y="-21510"/>
            <a:ext cx="46736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91320" y="1027664"/>
            <a:ext cx="9366325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1323" y="2323652"/>
            <a:ext cx="939097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188597" y="5852161"/>
            <a:ext cx="46695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98795" y="224492"/>
            <a:ext cx="17762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rgbClr val="FEFEFE"/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96517" y="22449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rgbClr val="FEFEFE"/>
                </a:solidFill>
              </a:defRPr>
            </a:lvl1pPr>
          </a:lstStyle>
          <a:p>
            <a:fld id="{EED287B1-10B2-498E-AB88-8F08CA169E5C}" type="datetime1">
              <a:rPr lang="en-US" smtClean="0"/>
              <a:pPr/>
              <a:t>11/12/2023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559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75054" indent="-28575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anose="05020102010507070707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892808" indent="0" algn="l" defTabSz="914400" rtl="0" eaLnBrk="1" latinLnBrk="0" hangingPunct="1">
        <a:spcBef>
          <a:spcPct val="20000"/>
        </a:spcBef>
        <a:buClr>
          <a:schemeClr val="accent1">
            <a:lumMod val="50000"/>
          </a:schemeClr>
        </a:buClr>
        <a:buSzPct val="76000"/>
        <a:buFont typeface="Wingdings 2" pitchFamily="18" charset="2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pos="864" userDrawn="1">
          <p15:clr>
            <a:srgbClr val="F26B43"/>
          </p15:clr>
        </p15:guide>
        <p15:guide id="3" pos="679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nghamhospitalitygroup.com/wp-content/uploads/2020/12/langham-sr2015-eng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emierinn.com/content/dam/pi/websites/desktop/why/force%20for%20good/final-esg-report-v3.pdf" TargetMode="External"/><Relationship Id="rId4" Type="http://schemas.openxmlformats.org/officeDocument/2006/relationships/hyperlink" Target="https://www.maldronhotels.com/safety-promise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311154" y="2514600"/>
            <a:ext cx="4417807" cy="3314700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Three: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Housekeeping cleaning checklist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6302" r="16302"/>
          <a:stretch>
            <a:fillRect/>
          </a:stretch>
        </p:blipFill>
        <p:spPr>
          <a:xfrm>
            <a:off x="484077" y="2286000"/>
            <a:ext cx="5143084" cy="41374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32" y="176212"/>
            <a:ext cx="4524375" cy="1933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29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323" y="501884"/>
            <a:ext cx="9366325" cy="1143000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611" y="1786552"/>
            <a:ext cx="6299800" cy="4575612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 set out to improve the quality of our housekeeping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play a crucial part in maintaining client happiness and building the reputation of the hotel (Lai, 2019)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 job employees do has a direct impact on our establishment's performance.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Thus, this presentation will provide a chance to hone my abilities and provide the guests with the wonderful experience they deserve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also focus on the role of each member of Maldron Hotel Newcastle.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0920" y="1992149"/>
            <a:ext cx="4200525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12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323" y="616184"/>
            <a:ext cx="9366325" cy="91543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cleanliness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6671" y="1732530"/>
            <a:ext cx="9390977" cy="4140989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success of the hotel as a whole and the happiness of its guests both depend on cleanliness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Vos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2019).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clean atmosphere has a major role in forming visitors' pleasant and positive perceptions.</a:t>
            </a:r>
          </a:p>
          <a:p>
            <a:pPr lvl="0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tidy environment is frequently the cause of favourable visitor reviews and excellent ratings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Reitsamer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Brunner, 2017).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standard of the visitor experience is improved by neat and well-kept areas.</a:t>
            </a:r>
          </a:p>
          <a:p>
            <a:pPr lvl="0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 room in the Maldron Hotel Newcastle is spotless, showing their commitment to providing guests with the greatest level of comfort.</a:t>
            </a:r>
          </a:p>
          <a:p>
            <a:pPr lvl="0">
              <a:lnSpc>
                <a:spcPct val="16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feedback and constructive criticism from visitors attest to their commitment to keeping a tidy and warm environment (Lin et al., 2018).</a:t>
            </a:r>
          </a:p>
          <a:p>
            <a:pPr lvl="0">
              <a:lnSpc>
                <a:spcPct val="16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66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4140" y="639044"/>
            <a:ext cx="9366325" cy="8239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checklist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9941" y="1843592"/>
            <a:ext cx="9390977" cy="3508977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Maldron Hotel should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emphasise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completing each duty with accuracy guarantees a constant and excellent visitor experience.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must develop an atmosphere where team members are encouraged to ask inquiries and provide their ideas (Lin et al. 2018).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checklist has been modified to reflect our commitment to excellence at the Maldron Hotel Newcastle.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Everything they do, from washing to closing checks, is crucial to maintaining the high standards of the hotel while offering our guests the exceptional stay they deserve.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provide a clear understanding, the hotel describes each item on the checklist.</a:t>
            </a: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502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323" y="570464"/>
            <a:ext cx="9366325" cy="1143000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Aligning with brand standards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1323" y="2072192"/>
            <a:ext cx="9390977" cy="3508977"/>
          </a:xfrm>
        </p:spPr>
        <p:txBody>
          <a:bodyPr>
            <a:norm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 job adds to the experiential and visual factors that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characterise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our brand.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an ambassador for the Maldron Hotel Newcastle, each team member represents its values and standards.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of them work together to develop a strong impression of the property for visitors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Sianipar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Cecilia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brand standards of the Maldron Hotel Newcastle are directly upheld by following the checklist.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Maintaining these standards illustrates their commitment to the brand and the satisfying experiences that visitors associate with the Maldron Hotel Newcastle. It goes beyond simply doing the right thing.</a:t>
            </a:r>
          </a:p>
          <a:p>
            <a:pPr lvl="0"/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35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415" y="384319"/>
            <a:ext cx="9366325" cy="859091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Engagement Model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415" y="1429555"/>
            <a:ext cx="7414306" cy="4881093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selected employee engagement model is Gallup’s Q12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model is selected for its effectiveness in enhancing a positive and engaged work environment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Stoyanova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Iliev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components of the model, like understanding anticipation and identification, directly align with tasks on the checklist.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engaged staff is more likely to approach their accountabilities with commitment and enthusiasm and positively influence the service quality.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model can ensure a committed and motivated housekeeping team at Maldron Hotel Newcastle.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culture of engagement is fostered by acknowledging the importance of checklist chores, which leads to providing visitors with outstanding service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6721" y="1916356"/>
            <a:ext cx="3084422" cy="2438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69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980" y="707624"/>
            <a:ext cx="9366325" cy="7096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Collaboration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63" y="1775012"/>
            <a:ext cx="9390977" cy="3508977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attain housekeeping efficiency, efficient cooperation is essential.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collectively results in a more efficient and comprehensive approach to problems (Lop et al. 2017).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willingness of each member to work together is essential to the team's ability to uphold cleanliness standards.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ensure that every last detail matched the hotel's exacting standards, the staff collaborated to act on a comprehensive final inspection.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Such situations at the Maldron Hotel Newcastle can indicate how the team's combined efforts constantly outweigh each member's contribution.</a:t>
            </a: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10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980" y="707624"/>
            <a:ext cx="9366325" cy="7096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Recognition and rewards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63" y="1775012"/>
            <a:ext cx="9390977" cy="3508977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 and recognition greatly improve worker morale and output.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company culture is fostered by acknowledging individual and team successes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Amoatemaa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Kyeremeh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Maldron Hotel Newcastle offer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"Employee of the Month" award to exceptional employees.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programs foster engagement and motivation, which improves overall worker performance.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incentive and recognition programs might strengthen their commitment to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recognising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achievements of their hardworking cleaning staff and create a happy, inspiring work environment.</a:t>
            </a: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39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980" y="707624"/>
            <a:ext cx="9366325" cy="7096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best practices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63" y="1775012"/>
            <a:ext cx="9390977" cy="4252301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observed that famous hotels such as Ritz Carlton in the UK use technology for effective housekeeping management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Stringam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Gerdes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using a system that uses digital checklists and enhances processes.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Moreover, Premier has adopted eco-friendly practices such as the use of sustainable cleaning products (Premier Inn, 2023).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Leading hotel establishments such as The Langham place a high priority on continuous training initiatives (Langham, 2023).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Assuring that its housekeeping staff members remain well-informed of the most recent industry norms and methodologies, thus fostering an environment of perpetual education.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enables quick modifications and enhancements in housekeeping services.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Moreover, Hilton has executed daily quality assurance audits </a:t>
            </a: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80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980" y="707624"/>
            <a:ext cx="9366325" cy="7096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and safety procedures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63" y="1775012"/>
            <a:ext cx="9617216" cy="4534348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constant dedication to the well-being of both workers and guests is evident at Maldron Hotel Newcastle.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Their operating philosophy is based on this dedication.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comprehensive checklist of the hotel provides a clean and safe atmosphere by clearly outlining the correct processes for disposing of garbage.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safety procedures of Maldron Hotel include regular ventilation tests, which ensure that everyone is in a clean and healthy environment (Maldron Hotel, 2023).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processes are more than simply chores; they are necessary to provide a secure and safe workplace.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an open platform for team members, they promote a culture of open communication.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Maldron Hotel promotes a collaborative and transparent culture by ensuring that each team member is confident in their position.</a:t>
            </a: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92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980" y="707624"/>
            <a:ext cx="9366325" cy="7096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63" y="1775012"/>
            <a:ext cx="9390977" cy="4534348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focuses on how each task contributes to the reputation of the hotel and the overall guest experience.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may promote a culture of teamwork and open communication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should illustrate the effect of rewards and recognition on performance </a:t>
            </a:r>
          </a:p>
          <a:p>
            <a:pPr lvl="0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observed that the Hotel should strengthen the significance of the Gallup Q12 model, enhancing an engaged work environment </a:t>
            </a: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259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980" y="707624"/>
            <a:ext cx="9366325" cy="709696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8463" y="1775012"/>
            <a:ext cx="9390977" cy="4534348"/>
          </a:xfrm>
        </p:spPr>
        <p:txBody>
          <a:bodyPr>
            <a:normAutofit fontScale="62500" lnSpcReduction="20000"/>
          </a:bodyPr>
          <a:lstStyle/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Amoatemaa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A.S.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Kyeremeh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D.D., 2016. Making Employee Recognition a Tool for Achieving Improved Performance: Implication for Ghanaian Universities.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and Practice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(34), pp.46-52.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Lai, I.K.W., 2019. Hotel image and reputation on building customer loyalty: An empirical study in Macau.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and Tourism Management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pp.111-121.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Langham, 2023. Available at 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https://www.langhamhospitalitygroup.com/wp-content/uploads/2020/12/langham-sr2015-eng.pdf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12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2023]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Lin, P.M., Tung, V.W.S.,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Qiu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Zhang, H.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Q., 2018. Tourist experience on memorable hospitality services.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China Tourism Research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pp.123-145.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Lin, Y.,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Kelemen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Tresidder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2018. Post-disaster tourism: building resilience through community-led approaches in the aftermath of the 2011 disasters in Japan.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Sustainable Tourism, 26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(10), pp.1766-1783.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Lop, N.S.B., Ismail, K., Isa, H.M. and Khalil, N., 2017. Factors affecting the operational performance of public private partnership (PPP) projects: Cases in Malaysia.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Academic Research in Business and Social Sciences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(11), pp.1394-1409.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Maldron Hotel, 2023. Maldron Hotels Safety Promise Programme. Available at 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https://www.maldronhotels.com/safety-promise/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12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2023]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Premier Inn, 2023. ESG Report 2020-2021. Available at 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https://www.premierinn.com/content/dam/pi/websites/desktop/why/force%20for%20good/final-esg-report-v3.pdf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12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2023]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Reitsamer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B.F. and Brunner-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Sperdin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2017. Tourist destination perception and well-being: What makes a destination attractive?.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Vacation Marketing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pp.55-72.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Sianipar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Cicilia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R.L., 2023.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 Housekeeping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Penerbit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NEM.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Stoyanova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Iliev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2017. Employee engagement factor for organisational excellence.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Economic Sciences Applied Research (IJBESAR)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pp.23-29.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Stringam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B.B.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Gerdes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J.H., 2021. Hotel and guest room technology.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South Florida (USF) M3 Publishing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(9781732127593), p.6.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Vos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M.C.,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Sauren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Knoop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Galetzka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Mobach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M.P.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Pruyn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A.T., 2019. Into the light: effects of the presence of cleaning staff on customer experience.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Facilities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(1/2), pp.91-102.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550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5116" y="2041926"/>
            <a:ext cx="9390977" cy="350897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en-US" sz="9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28858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duct overview presentation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Business product overview presentation.potx" id="{B28DC015-93EB-44B4-96D3-A8389FA731F7}" vid="{002F0659-0D88-4125-B907-A96737D600EC}"/>
    </a:ext>
  </a:extLst>
</a:theme>
</file>

<file path=ppt/theme/theme2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product overview presentation</Template>
  <TotalTime>14</TotalTime>
  <Words>1585</Words>
  <Application>Microsoft Office PowerPoint</Application>
  <PresentationFormat>Widescreen</PresentationFormat>
  <Paragraphs>88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Century Gothic</vt:lpstr>
      <vt:lpstr>Times New Roman</vt:lpstr>
      <vt:lpstr>Wingdings 2</vt:lpstr>
      <vt:lpstr>Product overview presentation</vt:lpstr>
      <vt:lpstr>Component Three: Housekeeping cleaning checklist</vt:lpstr>
      <vt:lpstr>Introduction </vt:lpstr>
      <vt:lpstr>Importance of cleanliness</vt:lpstr>
      <vt:lpstr>Our checklist </vt:lpstr>
      <vt:lpstr>Aligning with brand standards</vt:lpstr>
      <vt:lpstr>Employee Engagement Model</vt:lpstr>
      <vt:lpstr>Team Collaboration </vt:lpstr>
      <vt:lpstr>Recognition and rewards </vt:lpstr>
      <vt:lpstr>Industry best practices </vt:lpstr>
      <vt:lpstr>Health and safety procedures </vt:lpstr>
      <vt:lpstr>Conclusion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Three: Housekeeping cleaning checklist</dc:title>
  <dc:creator>Microsoft account</dc:creator>
  <cp:lastModifiedBy>adrian bumb</cp:lastModifiedBy>
  <cp:revision>4</cp:revision>
  <dcterms:created xsi:type="dcterms:W3CDTF">2023-11-12T18:26:43Z</dcterms:created>
  <dcterms:modified xsi:type="dcterms:W3CDTF">2023-11-12T23:38:22Z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74065800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