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56" r:id="rId2"/>
    <p:sldId id="383" r:id="rId3"/>
    <p:sldId id="401" r:id="rId4"/>
    <p:sldId id="545" r:id="rId5"/>
    <p:sldId id="402" r:id="rId6"/>
    <p:sldId id="395" r:id="rId7"/>
    <p:sldId id="411" r:id="rId8"/>
    <p:sldId id="387" r:id="rId9"/>
    <p:sldId id="407" r:id="rId10"/>
    <p:sldId id="277" r:id="rId11"/>
    <p:sldId id="270" r:id="rId12"/>
    <p:sldId id="348" r:id="rId13"/>
    <p:sldId id="544" r:id="rId14"/>
    <p:sldId id="543" r:id="rId15"/>
    <p:sldId id="332" r:id="rId16"/>
    <p:sldId id="405" r:id="rId17"/>
    <p:sldId id="378" r:id="rId18"/>
    <p:sldId id="418" r:id="rId19"/>
    <p:sldId id="293" r:id="rId20"/>
    <p:sldId id="257" r:id="rId21"/>
    <p:sldId id="390" r:id="rId22"/>
    <p:sldId id="388" r:id="rId23"/>
    <p:sldId id="408" r:id="rId24"/>
    <p:sldId id="414" r:id="rId25"/>
    <p:sldId id="542" r:id="rId26"/>
    <p:sldId id="541" r:id="rId27"/>
    <p:sldId id="410" r:id="rId28"/>
    <p:sldId id="271" r:id="rId29"/>
    <p:sldId id="420" r:id="rId30"/>
    <p:sldId id="419" r:id="rId31"/>
    <p:sldId id="416" r:id="rId32"/>
    <p:sldId id="415" r:id="rId33"/>
    <p:sldId id="291" r:id="rId34"/>
    <p:sldId id="421" r:id="rId35"/>
    <p:sldId id="379" r:id="rId36"/>
    <p:sldId id="352" r:id="rId37"/>
    <p:sldId id="413" r:id="rId38"/>
    <p:sldId id="346" r:id="rId39"/>
    <p:sldId id="412" r:id="rId40"/>
    <p:sldId id="40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984A35-BA44-4983-AD6D-05105E1A2130}" v="1452" dt="2023-11-13T14:54:47.1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292"/>
    <p:restoredTop sz="88219"/>
  </p:normalViewPr>
  <p:slideViewPr>
    <p:cSldViewPr snapToGrid="0">
      <p:cViewPr varScale="1">
        <p:scale>
          <a:sx n="111" d="100"/>
          <a:sy n="111" d="100"/>
        </p:scale>
        <p:origin x="1320" y="20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E9A66-7FF1-4E41-9D73-A56036F87A2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AD3EDF7-DF52-4BEA-B4EF-79E7F34F8AA6}">
      <dgm:prSet/>
      <dgm:spPr/>
      <dgm:t>
        <a:bodyPr/>
        <a:lstStyle/>
        <a:p>
          <a:r>
            <a:rPr lang="en-US" dirty="0"/>
            <a:t>Cyfrinachedd </a:t>
          </a:r>
        </a:p>
      </dgm:t>
    </dgm:pt>
    <dgm:pt modelId="{F0450D95-7611-469B-8C9B-8E7451E29954}" type="parTrans" cxnId="{3E46A587-F7E6-4DCD-AEBA-84D5434AE105}">
      <dgm:prSet/>
      <dgm:spPr/>
      <dgm:t>
        <a:bodyPr/>
        <a:lstStyle/>
        <a:p>
          <a:endParaRPr lang="en-US"/>
        </a:p>
      </dgm:t>
    </dgm:pt>
    <dgm:pt modelId="{E0C160A1-FB33-453B-9D34-3801772364F5}" type="sibTrans" cxnId="{3E46A587-F7E6-4DCD-AEBA-84D5434AE105}">
      <dgm:prSet/>
      <dgm:spPr/>
      <dgm:t>
        <a:bodyPr/>
        <a:lstStyle/>
        <a:p>
          <a:endParaRPr lang="en-US"/>
        </a:p>
      </dgm:t>
    </dgm:pt>
    <dgm:pt modelId="{20FCE7F7-2A80-41CC-A273-9A78C0302D2D}">
      <dgm:prSet/>
      <dgm:spPr/>
      <dgm:t>
        <a:bodyPr/>
        <a:lstStyle/>
        <a:p>
          <a:r>
            <a:rPr lang="en-US" dirty="0"/>
            <a:t>Parch</a:t>
          </a:r>
        </a:p>
      </dgm:t>
    </dgm:pt>
    <dgm:pt modelId="{DC252DC3-79D8-4A92-B514-BF2C9BAF0241}" type="parTrans" cxnId="{FC9177F0-950F-4A9C-99B5-6AB4F8F27D11}">
      <dgm:prSet/>
      <dgm:spPr/>
      <dgm:t>
        <a:bodyPr/>
        <a:lstStyle/>
        <a:p>
          <a:endParaRPr lang="en-US"/>
        </a:p>
      </dgm:t>
    </dgm:pt>
    <dgm:pt modelId="{6AEDF071-DADB-42E8-BA8B-7012B6AAD36E}" type="sibTrans" cxnId="{FC9177F0-950F-4A9C-99B5-6AB4F8F27D11}">
      <dgm:prSet/>
      <dgm:spPr/>
      <dgm:t>
        <a:bodyPr/>
        <a:lstStyle/>
        <a:p>
          <a:endParaRPr lang="en-US"/>
        </a:p>
      </dgm:t>
    </dgm:pt>
    <dgm:pt modelId="{68698D2F-EDB5-458B-8F83-E01244F1846A}">
      <dgm:prSet/>
      <dgm:spPr/>
      <dgm:t>
        <a:bodyPr/>
        <a:lstStyle/>
        <a:p>
          <a:r>
            <a:rPr lang="en-US" dirty="0"/>
            <a:t>Un person i siarad ar y tro</a:t>
          </a:r>
        </a:p>
      </dgm:t>
    </dgm:pt>
    <dgm:pt modelId="{588F92A6-70EB-407E-9826-05F4A1C31FA8}" type="parTrans" cxnId="{ECF2FE8A-EC9B-4C5B-B91F-F95EB3C97C3E}">
      <dgm:prSet/>
      <dgm:spPr/>
      <dgm:t>
        <a:bodyPr/>
        <a:lstStyle/>
        <a:p>
          <a:endParaRPr lang="en-US"/>
        </a:p>
      </dgm:t>
    </dgm:pt>
    <dgm:pt modelId="{9405D579-4BEE-4738-A8A0-A7BC52FFC9B7}" type="sibTrans" cxnId="{ECF2FE8A-EC9B-4C5B-B91F-F95EB3C97C3E}">
      <dgm:prSet/>
      <dgm:spPr/>
      <dgm:t>
        <a:bodyPr/>
        <a:lstStyle/>
        <a:p>
          <a:endParaRPr lang="en-US"/>
        </a:p>
      </dgm:t>
    </dgm:pt>
    <dgm:pt modelId="{80721DE7-3930-4134-A2EF-20E0BC7861BB}">
      <dgm:prSet/>
      <dgm:spPr/>
      <dgm:t>
        <a:bodyPr/>
        <a:lstStyle/>
        <a:p>
          <a:r>
            <a:rPr lang="en-US" dirty="0"/>
            <a:t>Ceisiwch gyfrannu a chanolbwyntio os gwelwch yn dda</a:t>
          </a:r>
        </a:p>
      </dgm:t>
    </dgm:pt>
    <dgm:pt modelId="{2CD4E75F-99E7-473A-856C-107B880F5DAA}" type="parTrans" cxnId="{2D429330-C80A-4CF3-9DA8-54074AC980C5}">
      <dgm:prSet/>
      <dgm:spPr/>
      <dgm:t>
        <a:bodyPr/>
        <a:lstStyle/>
        <a:p>
          <a:endParaRPr lang="en-US"/>
        </a:p>
      </dgm:t>
    </dgm:pt>
    <dgm:pt modelId="{48DE4AD3-06A9-41F2-9B1D-538485588DBD}" type="sibTrans" cxnId="{2D429330-C80A-4CF3-9DA8-54074AC980C5}">
      <dgm:prSet/>
      <dgm:spPr/>
      <dgm:t>
        <a:bodyPr/>
        <a:lstStyle/>
        <a:p>
          <a:endParaRPr lang="en-US"/>
        </a:p>
      </dgm:t>
    </dgm:pt>
    <dgm:pt modelId="{57BB3468-EE7E-9A4F-AF70-57BCD362CB32}" type="pres">
      <dgm:prSet presAssocID="{819E9A66-7FF1-4E41-9D73-A56036F87A2D}" presName="linear" presStyleCnt="0">
        <dgm:presLayoutVars>
          <dgm:animLvl val="lvl"/>
          <dgm:resizeHandles val="exact"/>
        </dgm:presLayoutVars>
      </dgm:prSet>
      <dgm:spPr/>
    </dgm:pt>
    <dgm:pt modelId="{8243CD45-C466-4344-B157-BA8F8006B8B5}" type="pres">
      <dgm:prSet presAssocID="{6AD3EDF7-DF52-4BEA-B4EF-79E7F34F8AA6}" presName="parentText" presStyleLbl="node1" presStyleIdx="0" presStyleCnt="4">
        <dgm:presLayoutVars>
          <dgm:chMax val="0"/>
          <dgm:bulletEnabled val="1"/>
        </dgm:presLayoutVars>
      </dgm:prSet>
      <dgm:spPr/>
    </dgm:pt>
    <dgm:pt modelId="{65E988FE-290C-1042-AC6F-F2E99DF45B7A}" type="pres">
      <dgm:prSet presAssocID="{E0C160A1-FB33-453B-9D34-3801772364F5}" presName="spacer" presStyleCnt="0"/>
      <dgm:spPr/>
    </dgm:pt>
    <dgm:pt modelId="{05B7B62D-255C-9A47-9950-1CDABB300199}" type="pres">
      <dgm:prSet presAssocID="{20FCE7F7-2A80-41CC-A273-9A78C0302D2D}" presName="parentText" presStyleLbl="node1" presStyleIdx="1" presStyleCnt="4">
        <dgm:presLayoutVars>
          <dgm:chMax val="0"/>
          <dgm:bulletEnabled val="1"/>
        </dgm:presLayoutVars>
      </dgm:prSet>
      <dgm:spPr/>
    </dgm:pt>
    <dgm:pt modelId="{1C9468CF-2D70-6A48-9D75-A6C47EF6216B}" type="pres">
      <dgm:prSet presAssocID="{6AEDF071-DADB-42E8-BA8B-7012B6AAD36E}" presName="spacer" presStyleCnt="0"/>
      <dgm:spPr/>
    </dgm:pt>
    <dgm:pt modelId="{9C92AD0B-DED1-B34C-A198-E22A0C364924}" type="pres">
      <dgm:prSet presAssocID="{68698D2F-EDB5-458B-8F83-E01244F1846A}" presName="parentText" presStyleLbl="node1" presStyleIdx="2" presStyleCnt="4">
        <dgm:presLayoutVars>
          <dgm:chMax val="0"/>
          <dgm:bulletEnabled val="1"/>
        </dgm:presLayoutVars>
      </dgm:prSet>
      <dgm:spPr/>
    </dgm:pt>
    <dgm:pt modelId="{F597FC5D-D442-2642-A3A0-EDC45D80DA50}" type="pres">
      <dgm:prSet presAssocID="{9405D579-4BEE-4738-A8A0-A7BC52FFC9B7}" presName="spacer" presStyleCnt="0"/>
      <dgm:spPr/>
    </dgm:pt>
    <dgm:pt modelId="{6232CD93-11E7-2241-82FC-3A4CB09C5571}" type="pres">
      <dgm:prSet presAssocID="{80721DE7-3930-4134-A2EF-20E0BC7861BB}" presName="parentText" presStyleLbl="node1" presStyleIdx="3" presStyleCnt="4">
        <dgm:presLayoutVars>
          <dgm:chMax val="0"/>
          <dgm:bulletEnabled val="1"/>
        </dgm:presLayoutVars>
      </dgm:prSet>
      <dgm:spPr/>
    </dgm:pt>
  </dgm:ptLst>
  <dgm:cxnLst>
    <dgm:cxn modelId="{760F2B04-86BF-604A-9AB4-2CED6FE8E486}" type="presOf" srcId="{6AD3EDF7-DF52-4BEA-B4EF-79E7F34F8AA6}" destId="{8243CD45-C466-4344-B157-BA8F8006B8B5}" srcOrd="0" destOrd="0" presId="urn:microsoft.com/office/officeart/2005/8/layout/vList2"/>
    <dgm:cxn modelId="{2D429330-C80A-4CF3-9DA8-54074AC980C5}" srcId="{819E9A66-7FF1-4E41-9D73-A56036F87A2D}" destId="{80721DE7-3930-4134-A2EF-20E0BC7861BB}" srcOrd="3" destOrd="0" parTransId="{2CD4E75F-99E7-473A-856C-107B880F5DAA}" sibTransId="{48DE4AD3-06A9-41F2-9B1D-538485588DBD}"/>
    <dgm:cxn modelId="{20D03C67-58C6-5149-8377-FC707030849B}" type="presOf" srcId="{819E9A66-7FF1-4E41-9D73-A56036F87A2D}" destId="{57BB3468-EE7E-9A4F-AF70-57BCD362CB32}" srcOrd="0" destOrd="0" presId="urn:microsoft.com/office/officeart/2005/8/layout/vList2"/>
    <dgm:cxn modelId="{3B52F673-5222-374B-A0CF-25BD8B6093BD}" type="presOf" srcId="{20FCE7F7-2A80-41CC-A273-9A78C0302D2D}" destId="{05B7B62D-255C-9A47-9950-1CDABB300199}" srcOrd="0" destOrd="0" presId="urn:microsoft.com/office/officeart/2005/8/layout/vList2"/>
    <dgm:cxn modelId="{3E46A587-F7E6-4DCD-AEBA-84D5434AE105}" srcId="{819E9A66-7FF1-4E41-9D73-A56036F87A2D}" destId="{6AD3EDF7-DF52-4BEA-B4EF-79E7F34F8AA6}" srcOrd="0" destOrd="0" parTransId="{F0450D95-7611-469B-8C9B-8E7451E29954}" sibTransId="{E0C160A1-FB33-453B-9D34-3801772364F5}"/>
    <dgm:cxn modelId="{ECF2FE8A-EC9B-4C5B-B91F-F95EB3C97C3E}" srcId="{819E9A66-7FF1-4E41-9D73-A56036F87A2D}" destId="{68698D2F-EDB5-458B-8F83-E01244F1846A}" srcOrd="2" destOrd="0" parTransId="{588F92A6-70EB-407E-9826-05F4A1C31FA8}" sibTransId="{9405D579-4BEE-4738-A8A0-A7BC52FFC9B7}"/>
    <dgm:cxn modelId="{05BC54BF-D453-FE46-9CBE-145B5ADA2930}" type="presOf" srcId="{68698D2F-EDB5-458B-8F83-E01244F1846A}" destId="{9C92AD0B-DED1-B34C-A198-E22A0C364924}" srcOrd="0" destOrd="0" presId="urn:microsoft.com/office/officeart/2005/8/layout/vList2"/>
    <dgm:cxn modelId="{96B28CD5-5583-024B-8B2D-9725436E81C4}" type="presOf" srcId="{80721DE7-3930-4134-A2EF-20E0BC7861BB}" destId="{6232CD93-11E7-2241-82FC-3A4CB09C5571}" srcOrd="0" destOrd="0" presId="urn:microsoft.com/office/officeart/2005/8/layout/vList2"/>
    <dgm:cxn modelId="{FC9177F0-950F-4A9C-99B5-6AB4F8F27D11}" srcId="{819E9A66-7FF1-4E41-9D73-A56036F87A2D}" destId="{20FCE7F7-2A80-41CC-A273-9A78C0302D2D}" srcOrd="1" destOrd="0" parTransId="{DC252DC3-79D8-4A92-B514-BF2C9BAF0241}" sibTransId="{6AEDF071-DADB-42E8-BA8B-7012B6AAD36E}"/>
    <dgm:cxn modelId="{53700DC5-E311-EF47-9B6A-4C9F38C9E756}" type="presParOf" srcId="{57BB3468-EE7E-9A4F-AF70-57BCD362CB32}" destId="{8243CD45-C466-4344-B157-BA8F8006B8B5}" srcOrd="0" destOrd="0" presId="urn:microsoft.com/office/officeart/2005/8/layout/vList2"/>
    <dgm:cxn modelId="{AF47B550-971F-D641-A7C9-674A4EC9A8B7}" type="presParOf" srcId="{57BB3468-EE7E-9A4F-AF70-57BCD362CB32}" destId="{65E988FE-290C-1042-AC6F-F2E99DF45B7A}" srcOrd="1" destOrd="0" presId="urn:microsoft.com/office/officeart/2005/8/layout/vList2"/>
    <dgm:cxn modelId="{CCCFAAFB-51D7-A249-B05A-A5261F3A790D}" type="presParOf" srcId="{57BB3468-EE7E-9A4F-AF70-57BCD362CB32}" destId="{05B7B62D-255C-9A47-9950-1CDABB300199}" srcOrd="2" destOrd="0" presId="urn:microsoft.com/office/officeart/2005/8/layout/vList2"/>
    <dgm:cxn modelId="{2C1EE1DC-6EB5-4942-8C4D-1184EED71F07}" type="presParOf" srcId="{57BB3468-EE7E-9A4F-AF70-57BCD362CB32}" destId="{1C9468CF-2D70-6A48-9D75-A6C47EF6216B}" srcOrd="3" destOrd="0" presId="urn:microsoft.com/office/officeart/2005/8/layout/vList2"/>
    <dgm:cxn modelId="{87ABF4CA-EDD3-9945-BB8A-795F246F4954}" type="presParOf" srcId="{57BB3468-EE7E-9A4F-AF70-57BCD362CB32}" destId="{9C92AD0B-DED1-B34C-A198-E22A0C364924}" srcOrd="4" destOrd="0" presId="urn:microsoft.com/office/officeart/2005/8/layout/vList2"/>
    <dgm:cxn modelId="{2798AADF-0650-DF47-8255-54C3335468F7}" type="presParOf" srcId="{57BB3468-EE7E-9A4F-AF70-57BCD362CB32}" destId="{F597FC5D-D442-2642-A3A0-EDC45D80DA50}" srcOrd="5" destOrd="0" presId="urn:microsoft.com/office/officeart/2005/8/layout/vList2"/>
    <dgm:cxn modelId="{64B2B0D2-D61F-0845-AAE0-ED1D052F57E5}" type="presParOf" srcId="{57BB3468-EE7E-9A4F-AF70-57BCD362CB32}" destId="{6232CD93-11E7-2241-82FC-3A4CB09C557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US" dirty="0"/>
            <a:t>Gweithdy</a:t>
          </a:r>
          <a:r>
            <a:rPr lang="cy-GB" dirty="0">
              <a:latin typeface="Calibri" panose="020F0502020204030204" pitchFamily="34" charset="0"/>
              <a:ea typeface="Calibri" panose="020F0502020204030204" pitchFamily="34" charset="0"/>
              <a:cs typeface="Calibri" panose="020F0502020204030204" pitchFamily="34" charset="0"/>
            </a:rPr>
            <a:t>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US" dirty="0"/>
            <a:t>Cyflwyniadau a gosod yr olygfa</a:t>
          </a:r>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B41F3A61-E3CD-FA40-A775-EC354186DADA}">
      <dgm:prSet/>
      <dgm:spPr/>
      <dgm:t>
        <a:bodyPr/>
        <a:lstStyle/>
        <a:p>
          <a:r>
            <a:rPr lang="en-US" dirty="0"/>
            <a:t>Tasg 1 yn ofynnol i dystiolaethu ymarfer adfyfriol</a:t>
          </a:r>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Canlyniadau Dysgu Gofal Cymdeithasol Cymru</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AD75C7C4-8C5F-445A-966B-F1EF77B94078}">
      <dgm:prSet/>
      <dgm:spPr/>
      <dgm:t>
        <a:bodyPr/>
        <a:lstStyle/>
        <a:p>
          <a:r>
            <a:rPr lang="en-GB" dirty="0"/>
            <a:t>Theorïau a modelau adfyfyrio</a:t>
          </a:r>
          <a:endParaRPr lang="en-US" dirty="0"/>
        </a:p>
      </dgm:t>
    </dgm:pt>
    <dgm:pt modelId="{9A3DA43E-F1EA-4800-91C2-52B29F31C857}" type="parTrans" cxnId="{FDA27604-2426-44D3-8B0E-EC58E175BD9C}">
      <dgm:prSet/>
      <dgm:spPr/>
      <dgm:t>
        <a:bodyPr/>
        <a:lstStyle/>
        <a:p>
          <a:endParaRPr lang="en-GB"/>
        </a:p>
      </dgm:t>
    </dgm:pt>
    <dgm:pt modelId="{855C8D25-80C7-4402-A0C2-06ACDBF6E78B}" type="sibTrans" cxnId="{FDA27604-2426-44D3-8B0E-EC58E175BD9C}">
      <dgm:prSet/>
      <dgm:spPr/>
      <dgm:t>
        <a:bodyPr/>
        <a:lstStyle/>
        <a:p>
          <a:endParaRPr lang="en-GB"/>
        </a:p>
      </dgm:t>
    </dgm:pt>
    <dgm:pt modelId="{D5009F56-99D9-46D3-B835-AAF894DE8F1A}">
      <dgm:prSet/>
      <dgm:spPr/>
      <dgm:t>
        <a:bodyPr/>
        <a:lstStyle/>
        <a:p>
          <a:r>
            <a:rPr lang="es-ES" dirty="0"/>
            <a:t>Y Portffolio: Tasg 1 rhan (a) Adolygiad Datblygiadol</a:t>
          </a:r>
          <a:endParaRPr lang="en-US" dirty="0"/>
        </a:p>
      </dgm:t>
    </dgm:pt>
    <dgm:pt modelId="{AC11BA0E-3BA4-4DBD-81BE-CDB29D7D227B}" type="parTrans" cxnId="{7B7D13C8-DD59-4C80-B274-0DC0089C9402}">
      <dgm:prSet/>
      <dgm:spPr/>
      <dgm:t>
        <a:bodyPr/>
        <a:lstStyle/>
        <a:p>
          <a:endParaRPr lang="en-GB"/>
        </a:p>
      </dgm:t>
    </dgm:pt>
    <dgm:pt modelId="{940B5B81-6D4C-48CB-9BF9-A2F1DD8E4365}" type="sibTrans" cxnId="{7B7D13C8-DD59-4C80-B274-0DC0089C9402}">
      <dgm:prSet/>
      <dgm:spPr/>
      <dgm:t>
        <a:bodyPr/>
        <a:lstStyle/>
        <a:p>
          <a:endParaRPr lang="en-GB"/>
        </a:p>
      </dgm:t>
    </dgm:pt>
    <dgm:pt modelId="{0CCF0134-F358-4D26-9E98-1C5FB5C2947F}">
      <dgm:prSet/>
      <dgm:spPr/>
      <dgm:t>
        <a:bodyPr/>
        <a:lstStyle/>
        <a:p>
          <a:r>
            <a:rPr lang="en-US" dirty="0"/>
            <a:t>Deallusrwydd Emosiynol</a:t>
          </a:r>
        </a:p>
      </dgm:t>
    </dgm:pt>
    <dgm:pt modelId="{450DB96F-255C-41D0-A805-65623C3AD6E2}" type="parTrans" cxnId="{C4BB7445-12B0-4C13-AFB1-C065E06F11FE}">
      <dgm:prSet/>
      <dgm:spPr/>
      <dgm:t>
        <a:bodyPr/>
        <a:lstStyle/>
        <a:p>
          <a:endParaRPr lang="en-GB"/>
        </a:p>
      </dgm:t>
    </dgm:pt>
    <dgm:pt modelId="{C471DC2E-BDF0-4132-817E-1B95522C5603}" type="sibTrans" cxnId="{C4BB7445-12B0-4C13-AFB1-C065E06F11FE}">
      <dgm:prSet/>
      <dgm:spPr/>
      <dgm:t>
        <a:bodyPr/>
        <a:lstStyle/>
        <a:p>
          <a:endParaRPr lang="en-GB"/>
        </a:p>
      </dgm:t>
    </dgm:pt>
    <dgm:pt modelId="{73713ED8-DE75-4005-951E-F642EA1DB7F3}">
      <dgm:prSet/>
      <dgm:spPr/>
      <dgm:t>
        <a:bodyPr/>
        <a:lstStyle/>
        <a:p>
          <a:r>
            <a:rPr lang="en-US" dirty="0"/>
            <a:t>Ysgrifennu’n adfyfyriol-feirniadol  </a:t>
          </a:r>
        </a:p>
      </dgm:t>
    </dgm:pt>
    <dgm:pt modelId="{4F6CF6F4-79EE-4A8E-A333-B21B8245707F}" type="parTrans" cxnId="{997E2B42-0995-414B-8D0C-4480653ED7AC}">
      <dgm:prSet/>
      <dgm:spPr/>
      <dgm:t>
        <a:bodyPr/>
        <a:lstStyle/>
        <a:p>
          <a:endParaRPr lang="en-GB"/>
        </a:p>
      </dgm:t>
    </dgm:pt>
    <dgm:pt modelId="{58DD2DB5-BA94-4F9E-A7DD-36F778DCE1EF}" type="sibTrans" cxnId="{997E2B42-0995-414B-8D0C-4480653ED7AC}">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FDA27604-2426-44D3-8B0E-EC58E175BD9C}" srcId="{C6589040-BB61-44AD-B727-013418D5C31E}" destId="{AD75C7C4-8C5F-445A-966B-F1EF77B94078}" srcOrd="2" destOrd="0" parTransId="{9A3DA43E-F1EA-4800-91C2-52B29F31C857}" sibTransId="{855C8D25-80C7-4402-A0C2-06ACDBF6E78B}"/>
    <dgm:cxn modelId="{82D26929-99BF-8142-8D32-5E37242FB4E2}" srcId="{C6589040-BB61-44AD-B727-013418D5C31E}" destId="{27DA27E3-8063-DC45-8670-33448C82ABD7}" srcOrd="4" destOrd="0" parTransId="{6A2ACA8B-3D1C-B947-BAB3-B4CEAD06A3E2}" sibTransId="{25546DC3-E3BE-934F-94FE-C71D87AF5EE9}"/>
    <dgm:cxn modelId="{80280333-68B9-4E8E-AE62-8E4D292D255B}" type="presOf" srcId="{D5009F56-99D9-46D3-B835-AAF894DE8F1A}" destId="{B041D6B0-DDE9-426A-8D23-617E80688448}" srcOrd="0" destOrd="3" presId="urn:microsoft.com/office/officeart/2005/8/layout/vList2"/>
    <dgm:cxn modelId="{997E2B42-0995-414B-8D0C-4480653ED7AC}" srcId="{C6589040-BB61-44AD-B727-013418D5C31E}" destId="{73713ED8-DE75-4005-951E-F642EA1DB7F3}" srcOrd="6" destOrd="0" parTransId="{4F6CF6F4-79EE-4A8E-A333-B21B8245707F}" sibTransId="{58DD2DB5-BA94-4F9E-A7DD-36F778DCE1EF}"/>
    <dgm:cxn modelId="{C4BB7445-12B0-4C13-AFB1-C065E06F11FE}" srcId="{C6589040-BB61-44AD-B727-013418D5C31E}" destId="{0CCF0134-F358-4D26-9E98-1C5FB5C2947F}" srcOrd="5" destOrd="0" parTransId="{450DB96F-255C-41D0-A805-65623C3AD6E2}" sibTransId="{C471DC2E-BDF0-4132-817E-1B95522C5603}"/>
    <dgm:cxn modelId="{6C22CD60-8273-452A-8C28-9D9FC3591C59}" type="presOf" srcId="{C6589040-BB61-44AD-B727-013418D5C31E}" destId="{9CCC77E2-D9AE-4DA6-B8BD-9CC78BC28C11}" srcOrd="0" destOrd="0" presId="urn:microsoft.com/office/officeart/2005/8/layout/vList2"/>
    <dgm:cxn modelId="{3EA14963-29D8-A24D-B2F1-5708929953BA}" srcId="{C6589040-BB61-44AD-B727-013418D5C31E}" destId="{B41F3A61-E3CD-FA40-A775-EC354186DADA}" srcOrd="1" destOrd="0" parTransId="{B1DDAE97-1002-A147-9899-85CB5A0FD91E}" sibTransId="{B667E19C-FB0E-7E4F-BFAA-C5AC20774738}"/>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4C29049A-07D5-7B4B-BD8F-72A57734BA44}" type="presOf" srcId="{27DA27E3-8063-DC45-8670-33448C82ABD7}" destId="{B041D6B0-DDE9-426A-8D23-617E80688448}" srcOrd="0" destOrd="4" presId="urn:microsoft.com/office/officeart/2005/8/layout/vList2"/>
    <dgm:cxn modelId="{EC27E0A8-0820-4C29-B9F6-9C90034F4D7C}" type="presOf" srcId="{73713ED8-DE75-4005-951E-F642EA1DB7F3}" destId="{B041D6B0-DDE9-426A-8D23-617E80688448}" srcOrd="0" destOrd="6" presId="urn:microsoft.com/office/officeart/2005/8/layout/vList2"/>
    <dgm:cxn modelId="{32A44EAC-C1F4-457F-B742-5C0DBD437636}" type="presOf" srcId="{0CCF0134-F358-4D26-9E98-1C5FB5C2947F}" destId="{B041D6B0-DDE9-426A-8D23-617E80688448}" srcOrd="0" destOrd="5" presId="urn:microsoft.com/office/officeart/2005/8/layout/vList2"/>
    <dgm:cxn modelId="{7B7D13C8-DD59-4C80-B274-0DC0089C9402}" srcId="{C6589040-BB61-44AD-B727-013418D5C31E}" destId="{D5009F56-99D9-46D3-B835-AAF894DE8F1A}" srcOrd="3" destOrd="0" parTransId="{AC11BA0E-3BA4-4DBD-81BE-CDB29D7D227B}" sibTransId="{940B5B81-6D4C-48CB-9BF9-A2F1DD8E4365}"/>
    <dgm:cxn modelId="{1F0DE0F7-A476-435F-B3C7-05F26321D031}" type="presOf" srcId="{AD75C7C4-8C5F-445A-966B-F1EF77B94078}" destId="{B041D6B0-DDE9-426A-8D23-617E80688448}" srcOrd="0" destOrd="2"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custT="1"/>
      <dgm:spPr/>
      <dgm:t>
        <a:bodyPr/>
        <a:lstStyle/>
        <a:p>
          <a:r>
            <a:rPr lang="en-GB" sz="1600" b="1" dirty="0"/>
            <a:t>Cyfrinachedd </a:t>
          </a:r>
          <a:r>
            <a:rPr lang="en-GB" sz="1600" dirty="0"/>
            <a:t>–</a:t>
          </a:r>
          <a:r>
            <a:rPr lang="en-GB" sz="1600" b="1" dirty="0"/>
            <a:t>Peidiwch</a:t>
          </a:r>
          <a:r>
            <a:rPr lang="en-GB" sz="1600" dirty="0"/>
            <a:t> a defnyddio llythyren nac enwau ffug wrth ddisgrifio unigolion na chynnwys gwybodaeth allai arwain at adnabod yr unigolion hynny. Cyfeiriwch at unigolion drwy ddefnyddio </a:t>
          </a:r>
          <a:r>
            <a:rPr lang="en-GB" sz="1600" b="1" dirty="0"/>
            <a:t>rhifau</a:t>
          </a:r>
          <a:r>
            <a:rPr lang="en-GB" sz="1600" dirty="0"/>
            <a:t> yn unig. </a:t>
          </a:r>
          <a:r>
            <a:rPr lang="en-GB" sz="1600" b="1" dirty="0"/>
            <a:t>Peidiwch </a:t>
          </a:r>
          <a:r>
            <a:rPr lang="en-GB" sz="1600" dirty="0"/>
            <a:t> enwi’r awdurdod lleol. </a:t>
          </a:r>
        </a:p>
        <a:p>
          <a:r>
            <a:rPr lang="en-GB" sz="1400" dirty="0"/>
            <a:t> </a:t>
          </a:r>
          <a:endParaRPr lang="en-US" sz="1400"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custT="1"/>
      <dgm:spPr/>
      <dgm:t>
        <a:bodyPr/>
        <a:lstStyle/>
        <a:p>
          <a:r>
            <a:rPr lang="en-GB" sz="1600" b="1" dirty="0"/>
            <a:t>Llen-ladrad </a:t>
          </a:r>
          <a:r>
            <a:rPr lang="en-GB" sz="1600" dirty="0"/>
            <a:t>–wrth ei gyflwyno bydd y portffolio yn dangos cyfradd uchel o len-ladrad ac mae’r Brifysgol yn ymwybodol o hyn.</a:t>
          </a:r>
        </a:p>
        <a:p>
          <a:endParaRPr lang="en-US" sz="1400" dirty="0"/>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custT="1"/>
      <dgm:spPr/>
      <dgm:t>
        <a:bodyPr/>
        <a:lstStyle/>
        <a:p>
          <a:r>
            <a:rPr lang="en-GB" sz="1600" dirty="0"/>
            <a:t>Gwnewch yn siŵr eich bod yn ateb y cwestiwn yn llawn- gwiriwch y meini prawf marcio am yr hyn sydd yn ddisgwyliedig</a:t>
          </a:r>
        </a:p>
        <a:p>
          <a:endParaRPr lang="en-US" sz="1400"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Cadwch at y cyfrif geiriau (+/- 10%)</a:t>
          </a:r>
        </a:p>
        <a:p>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custLinFactNeighborY="13108"/>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custLinFactNeighborX="175" custLinFactNeighborY="39786">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custLinFactNeighborY="29972">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custLinFactNeighborY="19893">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X="96320" custScaleY="93358">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phldr="1"/>
      <dgm:spPr/>
      <dgm:t>
        <a:bodyPr/>
        <a:lstStyle/>
        <a:p>
          <a:endParaRPr lang="en-US"/>
        </a:p>
      </dgm:t>
    </dgm:pt>
    <dgm:pt modelId="{D7898526-6C39-4880-975E-1EDBD3DDA766}">
      <dgm:prSet/>
      <dgm:spPr/>
      <dgm:t>
        <a:bodyPr/>
        <a:lstStyle/>
        <a:p>
          <a:r>
            <a:rPr lang="en-US" dirty="0"/>
            <a:t>Cydnabod pwysigrwydd adfyfyrio</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dirty="0"/>
        </a:p>
      </dgm:t>
    </dgm:pt>
    <dgm:pt modelId="{E2F505FB-2B5A-43C3-8C82-9F49D05306D2}">
      <dgm:prSet/>
      <dgm:spPr/>
      <dgm:t>
        <a:bodyPr/>
        <a:lstStyle/>
        <a:p>
          <a:r>
            <a:rPr lang="en-GB" dirty="0"/>
            <a:t>Canfod  model o ymarfer adfyfyriol yr ydych yn gyfforddus ag ef – bydd hyn yn amrywio ar gyfer pob unigolyn</a:t>
          </a:r>
          <a:endParaRPr lang="en-US" dirty="0"/>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dirty="0"/>
        </a:p>
      </dgm:t>
    </dgm:pt>
    <dgm:pt modelId="{98F2F2D7-342D-4D10-867F-961763488AEE}">
      <dgm:prSet/>
      <dgm:spPr/>
      <dgm:t>
        <a:bodyPr/>
        <a:lstStyle/>
        <a:p>
          <a:r>
            <a:rPr lang="en-GB" dirty="0"/>
            <a:t>Canfod "ffrind beirniadol" – a bod yn ffrind beirniadol i eraill</a:t>
          </a:r>
          <a:endParaRPr lang="en-US" dirty="0"/>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dirty="0"/>
        </a:p>
      </dgm:t>
    </dgm:pt>
    <dgm:pt modelId="{DA537AAD-041E-4638-8452-843380E0BBD1}">
      <dgm:prSet/>
      <dgm:spPr/>
      <dgm:t>
        <a:bodyPr/>
        <a:lstStyle/>
        <a:p>
          <a:r>
            <a:rPr lang="en-GB" dirty="0"/>
            <a:t>Datblygu eich ymwybyddiaeth o'r hyn sy'n effeithio ar eich gallu i adfyfyrio</a:t>
          </a:r>
          <a:endParaRPr lang="en-US" dirty="0"/>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dirty="0"/>
        </a:p>
      </dgm:t>
    </dgm:pt>
    <dgm:pt modelId="{3044566D-373C-46D7-B523-509862F66E2B}">
      <dgm:prSet/>
      <dgm:spPr/>
      <dgm:t>
        <a:bodyPr/>
        <a:lstStyle/>
        <a:p>
          <a:r>
            <a:rPr lang="en-GB" dirty="0"/>
            <a:t>Peidiwch ag osgoi'r cwestiynau – ond yn yr un modd peidiwch ag oedi camau gweithredu</a:t>
          </a:r>
          <a:endParaRPr lang="en-US" dirty="0"/>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dirty="0"/>
        </a:p>
      </dgm:t>
    </dgm:pt>
    <dgm:pt modelId="{40A67A82-9D95-4883-8AB7-934029651A63}">
      <dgm:prSet/>
      <dgm:spPr/>
      <dgm:t>
        <a:bodyPr/>
        <a:lstStyle/>
        <a:p>
          <a:r>
            <a:rPr lang="en-GB" dirty="0"/>
            <a:t>Adnabod a datblygu nodweddion ymarferydd adfyfyriol</a:t>
          </a:r>
          <a:endParaRPr lang="en-US" dirty="0"/>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3CD45-C466-4344-B157-BA8F8006B8B5}">
      <dsp:nvSpPr>
        <dsp:cNvPr id="0" name=""/>
        <dsp:cNvSpPr/>
      </dsp:nvSpPr>
      <dsp:spPr>
        <a:xfrm>
          <a:off x="0" y="25116"/>
          <a:ext cx="658926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Cyfrinachedd </a:t>
          </a:r>
        </a:p>
      </dsp:txBody>
      <dsp:txXfrm>
        <a:off x="60116" y="85232"/>
        <a:ext cx="6469028" cy="1111247"/>
      </dsp:txXfrm>
    </dsp:sp>
    <dsp:sp modelId="{05B7B62D-255C-9A47-9950-1CDABB300199}">
      <dsp:nvSpPr>
        <dsp:cNvPr id="0" name=""/>
        <dsp:cNvSpPr/>
      </dsp:nvSpPr>
      <dsp:spPr>
        <a:xfrm>
          <a:off x="0" y="1345876"/>
          <a:ext cx="6589260"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Parch</a:t>
          </a:r>
        </a:p>
      </dsp:txBody>
      <dsp:txXfrm>
        <a:off x="60116" y="1405992"/>
        <a:ext cx="6469028" cy="1111247"/>
      </dsp:txXfrm>
    </dsp:sp>
    <dsp:sp modelId="{9C92AD0B-DED1-B34C-A198-E22A0C364924}">
      <dsp:nvSpPr>
        <dsp:cNvPr id="0" name=""/>
        <dsp:cNvSpPr/>
      </dsp:nvSpPr>
      <dsp:spPr>
        <a:xfrm>
          <a:off x="0" y="2666636"/>
          <a:ext cx="6589260"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Un person i siarad ar y tro</a:t>
          </a:r>
        </a:p>
      </dsp:txBody>
      <dsp:txXfrm>
        <a:off x="60116" y="2726752"/>
        <a:ext cx="6469028" cy="1111247"/>
      </dsp:txXfrm>
    </dsp:sp>
    <dsp:sp modelId="{6232CD93-11E7-2241-82FC-3A4CB09C5571}">
      <dsp:nvSpPr>
        <dsp:cNvPr id="0" name=""/>
        <dsp:cNvSpPr/>
      </dsp:nvSpPr>
      <dsp:spPr>
        <a:xfrm>
          <a:off x="0" y="3987396"/>
          <a:ext cx="6589260"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Ceisiwch gyfrannu a chanolbwyntio os gwelwch yn dda</a:t>
          </a:r>
        </a:p>
      </dsp:txBody>
      <dsp:txXfrm>
        <a:off x="60116" y="4047512"/>
        <a:ext cx="6469028" cy="1111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7486"/>
          <a:ext cx="109728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Gweithdy</a:t>
          </a:r>
          <a:r>
            <a:rPr lang="cy-GB" sz="4100" kern="1200" dirty="0">
              <a:latin typeface="Calibri" panose="020F0502020204030204" pitchFamily="34" charset="0"/>
              <a:ea typeface="Calibri" panose="020F0502020204030204" pitchFamily="34" charset="0"/>
              <a:cs typeface="Calibri" panose="020F0502020204030204" pitchFamily="34" charset="0"/>
            </a:rPr>
            <a:t> 1</a:t>
          </a:r>
          <a:endParaRPr lang="en-US" sz="4100" kern="1200" dirty="0"/>
        </a:p>
      </dsp:txBody>
      <dsp:txXfrm>
        <a:off x="48005" y="55491"/>
        <a:ext cx="10876790" cy="887374"/>
      </dsp:txXfrm>
    </dsp:sp>
    <dsp:sp modelId="{B041D6B0-DDE9-426A-8D23-617E80688448}">
      <dsp:nvSpPr>
        <dsp:cNvPr id="0" name=""/>
        <dsp:cNvSpPr/>
      </dsp:nvSpPr>
      <dsp:spPr>
        <a:xfrm>
          <a:off x="0" y="990871"/>
          <a:ext cx="10972800" cy="4263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52070" rIns="291592" bIns="52070" numCol="1" spcCol="1270" anchor="t" anchorCtr="0">
          <a:noAutofit/>
        </a:bodyPr>
        <a:lstStyle/>
        <a:p>
          <a:pPr marL="285750" lvl="1" indent="-285750" algn="l" defTabSz="1422400">
            <a:lnSpc>
              <a:spcPct val="90000"/>
            </a:lnSpc>
            <a:spcBef>
              <a:spcPct val="0"/>
            </a:spcBef>
            <a:spcAft>
              <a:spcPct val="20000"/>
            </a:spcAft>
            <a:buChar char="•"/>
          </a:pPr>
          <a:r>
            <a:rPr lang="en-US" sz="3200" kern="1200" dirty="0"/>
            <a:t>Cyflwyniadau a gosod yr olygfa</a:t>
          </a:r>
        </a:p>
        <a:p>
          <a:pPr marL="285750" lvl="1" indent="-285750" algn="l" defTabSz="1422400">
            <a:lnSpc>
              <a:spcPct val="90000"/>
            </a:lnSpc>
            <a:spcBef>
              <a:spcPct val="0"/>
            </a:spcBef>
            <a:spcAft>
              <a:spcPct val="20000"/>
            </a:spcAft>
            <a:buChar char="•"/>
          </a:pPr>
          <a:r>
            <a:rPr lang="en-US" sz="3200" kern="1200" dirty="0"/>
            <a:t>Tasg 1 yn ofynnol i dystiolaethu ymarfer adfyfriol</a:t>
          </a:r>
        </a:p>
        <a:p>
          <a:pPr marL="285750" lvl="1" indent="-285750" algn="l" defTabSz="1422400">
            <a:lnSpc>
              <a:spcPct val="90000"/>
            </a:lnSpc>
            <a:spcBef>
              <a:spcPct val="0"/>
            </a:spcBef>
            <a:spcAft>
              <a:spcPct val="20000"/>
            </a:spcAft>
            <a:buChar char="•"/>
          </a:pPr>
          <a:r>
            <a:rPr lang="en-GB" sz="3200" kern="1200" dirty="0"/>
            <a:t>Theorïau a modelau adfyfyrio</a:t>
          </a:r>
          <a:endParaRPr lang="en-US" sz="3200" kern="1200" dirty="0"/>
        </a:p>
        <a:p>
          <a:pPr marL="285750" lvl="1" indent="-285750" algn="l" defTabSz="1422400">
            <a:lnSpc>
              <a:spcPct val="90000"/>
            </a:lnSpc>
            <a:spcBef>
              <a:spcPct val="0"/>
            </a:spcBef>
            <a:spcAft>
              <a:spcPct val="20000"/>
            </a:spcAft>
            <a:buChar char="•"/>
          </a:pPr>
          <a:r>
            <a:rPr lang="es-ES" sz="3200" kern="1200" dirty="0"/>
            <a:t>Y Portffolio: Tasg 1 rhan (a) Adolygiad Datblygiadol</a:t>
          </a:r>
          <a:endParaRPr lang="en-US" sz="3200" kern="1200" dirty="0"/>
        </a:p>
        <a:p>
          <a:pPr marL="285750" lvl="1" indent="-285750" algn="l" defTabSz="1422400">
            <a:lnSpc>
              <a:spcPct val="90000"/>
            </a:lnSpc>
            <a:spcBef>
              <a:spcPct val="0"/>
            </a:spcBef>
            <a:spcAft>
              <a:spcPct val="20000"/>
            </a:spcAft>
            <a:buChar char="•"/>
          </a:pPr>
          <a:r>
            <a:rPr lang="en-GB" sz="3200" kern="1200" dirty="0"/>
            <a:t>Canlyniadau Dysgu Gofal Cymdeithasol Cymru</a:t>
          </a:r>
          <a:endParaRPr lang="en-US" sz="3200" kern="1200" dirty="0"/>
        </a:p>
        <a:p>
          <a:pPr marL="285750" lvl="1" indent="-285750" algn="l" defTabSz="1422400">
            <a:lnSpc>
              <a:spcPct val="90000"/>
            </a:lnSpc>
            <a:spcBef>
              <a:spcPct val="0"/>
            </a:spcBef>
            <a:spcAft>
              <a:spcPct val="20000"/>
            </a:spcAft>
            <a:buChar char="•"/>
          </a:pPr>
          <a:r>
            <a:rPr lang="en-US" sz="3200" kern="1200" dirty="0"/>
            <a:t>Deallusrwydd Emosiynol</a:t>
          </a:r>
        </a:p>
        <a:p>
          <a:pPr marL="285750" lvl="1" indent="-285750" algn="l" defTabSz="1422400">
            <a:lnSpc>
              <a:spcPct val="90000"/>
            </a:lnSpc>
            <a:spcBef>
              <a:spcPct val="0"/>
            </a:spcBef>
            <a:spcAft>
              <a:spcPct val="20000"/>
            </a:spcAft>
            <a:buChar char="•"/>
          </a:pPr>
          <a:r>
            <a:rPr lang="en-US" sz="3200" kern="1200" dirty="0"/>
            <a:t>Ysgrifennu’n adfyfyriol-feirniadol  </a:t>
          </a:r>
        </a:p>
      </dsp:txBody>
      <dsp:txXfrm>
        <a:off x="0" y="990871"/>
        <a:ext cx="10972800" cy="42631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399718"/>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263784" y="481618"/>
          <a:ext cx="480076" cy="479607"/>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024925" y="644494"/>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b="1" kern="1200" dirty="0"/>
            <a:t>Cyfrinachedd </a:t>
          </a:r>
          <a:r>
            <a:rPr lang="en-GB" sz="1600" kern="1200" dirty="0"/>
            <a:t>–</a:t>
          </a:r>
          <a:r>
            <a:rPr lang="en-GB" sz="1600" b="1" kern="1200" dirty="0"/>
            <a:t>Peidiwch</a:t>
          </a:r>
          <a:r>
            <a:rPr lang="en-GB" sz="1600" kern="1200" dirty="0"/>
            <a:t> a defnyddio llythyren nac enwau ffug wrth ddisgrifio unigolion na chynnwys gwybodaeth allai arwain at adnabod yr unigolion hynny. Cyfeiriwch at unigolion drwy ddefnyddio </a:t>
          </a:r>
          <a:r>
            <a:rPr lang="en-GB" sz="1600" b="1" kern="1200" dirty="0"/>
            <a:t>rhifau</a:t>
          </a:r>
          <a:r>
            <a:rPr lang="en-GB" sz="1600" kern="1200" dirty="0"/>
            <a:t> yn unig. </a:t>
          </a:r>
          <a:r>
            <a:rPr lang="en-GB" sz="1600" b="1" kern="1200" dirty="0"/>
            <a:t>Peidiwch </a:t>
          </a:r>
          <a:r>
            <a:rPr lang="en-GB" sz="1600" kern="1200" dirty="0"/>
            <a:t> enwi’r awdurdod lleol. </a:t>
          </a:r>
        </a:p>
        <a:p>
          <a:pPr marL="0" lvl="0" indent="0" algn="l" defTabSz="711200">
            <a:lnSpc>
              <a:spcPct val="90000"/>
            </a:lnSpc>
            <a:spcBef>
              <a:spcPct val="0"/>
            </a:spcBef>
            <a:spcAft>
              <a:spcPct val="35000"/>
            </a:spcAft>
            <a:buNone/>
          </a:pPr>
          <a:r>
            <a:rPr lang="en-GB" sz="1400" kern="1200" dirty="0"/>
            <a:t> </a:t>
          </a:r>
          <a:endParaRPr lang="en-US" sz="1400" kern="1200" dirty="0"/>
        </a:p>
      </dsp:txBody>
      <dsp:txXfrm>
        <a:off x="1024925" y="644494"/>
        <a:ext cx="9874625" cy="902526"/>
      </dsp:txXfrm>
    </dsp:sp>
    <dsp:sp modelId="{07749348-DF59-4731-932E-5456FD16E417}">
      <dsp:nvSpPr>
        <dsp:cNvPr id="0" name=""/>
        <dsp:cNvSpPr/>
      </dsp:nvSpPr>
      <dsp:spPr>
        <a:xfrm>
          <a:off x="0" y="1446820"/>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263784" y="1643023"/>
          <a:ext cx="480076" cy="4796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007644" y="1717326"/>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b="1" kern="1200" dirty="0"/>
            <a:t>Llen-ladrad </a:t>
          </a:r>
          <a:r>
            <a:rPr lang="en-GB" sz="1600" kern="1200" dirty="0"/>
            <a:t>–wrth ei gyflwyno bydd y portffolio yn dangos cyfradd uchel o len-ladrad ac mae’r Brifysgol yn ymwybodol o hyn.</a:t>
          </a:r>
        </a:p>
        <a:p>
          <a:pPr marL="0" lvl="0" indent="0" algn="l" defTabSz="711200">
            <a:lnSpc>
              <a:spcPct val="90000"/>
            </a:lnSpc>
            <a:spcBef>
              <a:spcPct val="0"/>
            </a:spcBef>
            <a:spcAft>
              <a:spcPct val="35000"/>
            </a:spcAft>
            <a:buNone/>
          </a:pPr>
          <a:endParaRPr lang="en-US" sz="1400" kern="1200" dirty="0"/>
        </a:p>
      </dsp:txBody>
      <dsp:txXfrm>
        <a:off x="1007644" y="1717326"/>
        <a:ext cx="9874625" cy="902526"/>
      </dsp:txXfrm>
    </dsp:sp>
    <dsp:sp modelId="{686039DE-5183-4BE5-A6E2-9F49603D3F36}">
      <dsp:nvSpPr>
        <dsp:cNvPr id="0" name=""/>
        <dsp:cNvSpPr/>
      </dsp:nvSpPr>
      <dsp:spPr>
        <a:xfrm>
          <a:off x="0" y="2608226"/>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263784" y="2804429"/>
          <a:ext cx="480076" cy="4796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007644" y="2787766"/>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kern="1200" dirty="0"/>
            <a:t>Gwnewch yn siŵr eich bod yn ateb y cwestiwn yn llawn- gwiriwch y meini prawf marcio am yr hyn sydd yn ddisgwyliedig</a:t>
          </a:r>
        </a:p>
        <a:p>
          <a:pPr marL="0" lvl="0" indent="0" algn="l" defTabSz="711200">
            <a:lnSpc>
              <a:spcPct val="90000"/>
            </a:lnSpc>
            <a:spcBef>
              <a:spcPct val="0"/>
            </a:spcBef>
            <a:spcAft>
              <a:spcPct val="35000"/>
            </a:spcAft>
            <a:buNone/>
          </a:pPr>
          <a:endParaRPr lang="en-US" sz="1400" kern="1200" dirty="0"/>
        </a:p>
      </dsp:txBody>
      <dsp:txXfrm>
        <a:off x="1007644" y="2787766"/>
        <a:ext cx="9874625" cy="902526"/>
      </dsp:txXfrm>
    </dsp:sp>
    <dsp:sp modelId="{95B8B605-3720-486F-92FF-8BB9670A57F8}">
      <dsp:nvSpPr>
        <dsp:cNvPr id="0" name=""/>
        <dsp:cNvSpPr/>
      </dsp:nvSpPr>
      <dsp:spPr>
        <a:xfrm>
          <a:off x="0" y="3769632"/>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263784" y="3965835"/>
          <a:ext cx="480076" cy="479607"/>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89337" y="3799605"/>
          <a:ext cx="9511239" cy="842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844550">
            <a:lnSpc>
              <a:spcPct val="90000"/>
            </a:lnSpc>
            <a:spcBef>
              <a:spcPct val="0"/>
            </a:spcBef>
            <a:spcAft>
              <a:spcPct val="35000"/>
            </a:spcAft>
            <a:buNone/>
          </a:pPr>
          <a:r>
            <a:rPr lang="en-GB" sz="1900" kern="1200" dirty="0"/>
            <a:t>Cadwch at y cyfrif geiriau (+/- 10%)</a:t>
          </a:r>
        </a:p>
        <a:p>
          <a:pPr marL="0" lvl="0" indent="0" algn="l" defTabSz="844550">
            <a:lnSpc>
              <a:spcPct val="90000"/>
            </a:lnSpc>
            <a:spcBef>
              <a:spcPct val="0"/>
            </a:spcBef>
            <a:spcAft>
              <a:spcPct val="35000"/>
            </a:spcAft>
            <a:buNone/>
          </a:pPr>
          <a:endParaRPr lang="en-US" sz="1900" kern="1200" dirty="0"/>
        </a:p>
      </dsp:txBody>
      <dsp:txXfrm>
        <a:off x="1189337" y="3799605"/>
        <a:ext cx="9511239" cy="8425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Cydnabod pwysigrwydd adfyfyrio</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Canfod  model o ymarfer adfyfyriol yr ydych yn gyfforddus ag ef – bydd hyn yn amrywio ar gyfer pob unigolyn</a:t>
          </a:r>
          <a:endParaRPr lang="en-US" sz="2300" kern="1200" dirty="0"/>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Canfod "ffrind beirniadol" – a bod yn ffrind beirniadol i eraill</a:t>
          </a:r>
          <a:endParaRPr lang="en-US" sz="2300" kern="1200" dirty="0"/>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Datblygu eich ymwybyddiaeth o'r hyn sy'n effeithio ar eich gallu i adfyfyrio</a:t>
          </a:r>
          <a:endParaRPr lang="en-US" sz="2300" kern="1200" dirty="0"/>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Peidiwch ag osgoi'r cwestiynau – ond yn yr un modd peidiwch ag oedi camau gweithredu</a:t>
          </a:r>
          <a:endParaRPr lang="en-US" sz="2300" kern="1200" dirty="0"/>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Adnabod a datblygu nodweddion ymarferydd adfyfyriol</a:t>
          </a:r>
          <a:endParaRPr lang="en-US" sz="2300" kern="1200" dirty="0"/>
        </a:p>
      </dsp:txBody>
      <dsp:txXfrm>
        <a:off x="8088022" y="3193122"/>
        <a:ext cx="3284267" cy="19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EFD3E-650C-7840-8BD9-953CF206A188}" type="datetimeFigureOut">
              <a:rPr lang="en-US" smtClean="0"/>
              <a:t>4/1/25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E2E3-4CAE-224F-9579-5BE56BEBD9A6}" type="slidenum">
              <a:rPr lang="en-US" smtClean="0"/>
              <a:t>‹#›</a:t>
            </a:fld>
            <a:endParaRPr lang="en-US" dirty="0"/>
          </a:p>
        </p:txBody>
      </p:sp>
    </p:spTree>
    <p:extLst>
      <p:ext uri="{BB962C8B-B14F-4D97-AF65-F5344CB8AC3E}">
        <p14:creationId xmlns:p14="http://schemas.microsoft.com/office/powerpoint/2010/main" val="3420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640820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a:t>
            </a:fld>
            <a:endParaRPr lang="en-US" dirty="0"/>
          </a:p>
        </p:txBody>
      </p:sp>
    </p:spTree>
    <p:extLst>
      <p:ext uri="{BB962C8B-B14F-4D97-AF65-F5344CB8AC3E}">
        <p14:creationId xmlns:p14="http://schemas.microsoft.com/office/powerpoint/2010/main" val="1803704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them workshops are mandatory and will be all day. If they finish early this is time for them to work on their portfolios</a:t>
            </a:r>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Introduce ground rules this will apply to all workshops.</a:t>
            </a:r>
          </a:p>
          <a:p>
            <a:r>
              <a:rPr lang="en-GB" i="1" dirty="0"/>
              <a:t>Opening round to get to know each other. </a:t>
            </a:r>
          </a:p>
          <a:p>
            <a:r>
              <a:rPr lang="en-GB" i="1" dirty="0"/>
              <a:t>Discussion expectations;</a:t>
            </a:r>
            <a:r>
              <a:rPr lang="en-GB" i="1" baseline="0" dirty="0"/>
              <a:t> </a:t>
            </a:r>
            <a:r>
              <a:rPr lang="en-GB" i="1" dirty="0"/>
              <a:t>workshops</a:t>
            </a:r>
            <a:r>
              <a:rPr lang="en-GB" i="1" baseline="0" dirty="0"/>
              <a:t> are mandatory, learners to let trainer know if they are having any problems.</a:t>
            </a:r>
          </a:p>
          <a:p>
            <a:r>
              <a:rPr lang="en-GB" i="1" baseline="0" dirty="0"/>
              <a:t>Confidentiality – important to be in confidential (within limits) space for discussions.</a:t>
            </a:r>
          </a:p>
          <a:p>
            <a:r>
              <a:rPr lang="en-GB" i="1" baseline="0" dirty="0"/>
              <a:t>Remind them to try not to get drawn into work, keep phones off if they can etc. </a:t>
            </a:r>
            <a:endParaRPr lang="en-GB" i="1" dirty="0"/>
          </a:p>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them where to find more info re confidentiality and plagiarism and the main points to remember about and that they will lose marks for breaches or if the breach is “serios” they will fail and have to resubmit. </a:t>
            </a:r>
          </a:p>
          <a:p>
            <a:r>
              <a:rPr lang="en-GB" dirty="0"/>
              <a:t>Explain word count penalty. </a:t>
            </a:r>
          </a:p>
          <a:p>
            <a:r>
              <a:rPr lang="en-GB" dirty="0"/>
              <a:t>Plagiarism; the portfolio has a large amount of content which will come up on plagiarism score (around 45-55%) tell them we recognise this and not to panic. </a:t>
            </a:r>
          </a:p>
          <a:p>
            <a:r>
              <a:rPr lang="en-GB" dirty="0"/>
              <a:t>Remind them to check the making criteria.</a:t>
            </a:r>
          </a:p>
          <a:p>
            <a:r>
              <a:rPr lang="en-GB" dirty="0"/>
              <a:t>Confidentiality and plagiarism details in handbook</a:t>
            </a:r>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Explain we will go over the learning outcomes for each task in each workshop.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7</a:t>
            </a:fld>
            <a:endParaRPr lang="en-US" dirty="0"/>
          </a:p>
        </p:txBody>
      </p:sp>
    </p:spTree>
    <p:extLst>
      <p:ext uri="{BB962C8B-B14F-4D97-AF65-F5344CB8AC3E}">
        <p14:creationId xmlns:p14="http://schemas.microsoft.com/office/powerpoint/2010/main" val="3513738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baseline="0" dirty="0"/>
              <a:t>Today we are going to focus on task 1 part a. Workshop 4 will focus on Task 1 part b. </a:t>
            </a:r>
          </a:p>
          <a:p>
            <a:r>
              <a:rPr lang="en-GB" b="0" i="0" baseline="0" dirty="0"/>
              <a:t>Task 1 part a question in next slide</a:t>
            </a:r>
            <a:r>
              <a:rPr lang="en-GB" b="0" i="1" baseline="0" dirty="0"/>
              <a:t>. </a:t>
            </a:r>
          </a:p>
          <a:p>
            <a:endParaRPr lang="en-GB" b="0" i="1" baseline="0" dirty="0"/>
          </a:p>
        </p:txBody>
      </p:sp>
    </p:spTree>
    <p:extLst>
      <p:ext uri="{BB962C8B-B14F-4D97-AF65-F5344CB8AC3E}">
        <p14:creationId xmlns:p14="http://schemas.microsoft.com/office/powerpoint/2010/main" val="1884546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b="1" dirty="0"/>
              <a:t>Critically reflect </a:t>
            </a:r>
            <a:r>
              <a:rPr lang="en-GB" dirty="0"/>
              <a:t>is the key requirement of the task  and is a key element of the portfolio. </a:t>
            </a:r>
          </a:p>
          <a:p>
            <a:pPr defTabSz="942289">
              <a:defRPr/>
            </a:pPr>
            <a:r>
              <a:rPr lang="en-GB" i="0" dirty="0"/>
              <a:t>They must evidence use of a reflective model. </a:t>
            </a:r>
          </a:p>
          <a:p>
            <a:r>
              <a:rPr lang="en-GB" i="0" dirty="0"/>
              <a:t>Task  4 question 1 is the only areas of the portfolio that do not ask for reflection. </a:t>
            </a:r>
          </a:p>
          <a:p>
            <a:r>
              <a:rPr lang="en-GB" i="0" dirty="0"/>
              <a:t>Ask them to think about their journey to date in terms of changes in your job, training, learning, research and development that has impacted on their practice. We will cover these aspects throughout the day.</a:t>
            </a:r>
            <a:endParaRPr lang="en-US" i="0" dirty="0"/>
          </a:p>
          <a:p>
            <a:pPr defTabSz="942289">
              <a:defRPr/>
            </a:pPr>
            <a:endParaRPr lang="en-US" i="0" dirty="0"/>
          </a:p>
        </p:txBody>
      </p:sp>
      <p:sp>
        <p:nvSpPr>
          <p:cNvPr id="4" name="Slide Number Placeholder 3"/>
          <p:cNvSpPr>
            <a:spLocks noGrp="1"/>
          </p:cNvSpPr>
          <p:nvPr>
            <p:ph type="sldNum" sz="quarter" idx="5"/>
          </p:nvPr>
        </p:nvSpPr>
        <p:spPr/>
        <p:txBody>
          <a:bodyPr/>
          <a:lstStyle/>
          <a:p>
            <a:fld id="{79FAF839-70AC-47E6-B12C-E3C1DC6D70E3}" type="slidenum">
              <a:rPr lang="en-GB" smtClean="0"/>
              <a:t>9</a:t>
            </a:fld>
            <a:endParaRPr lang="en-GB" dirty="0"/>
          </a:p>
        </p:txBody>
      </p:sp>
    </p:spTree>
    <p:extLst>
      <p:ext uri="{BB962C8B-B14F-4D97-AF65-F5344CB8AC3E}">
        <p14:creationId xmlns:p14="http://schemas.microsoft.com/office/powerpoint/2010/main" val="420616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i="1" dirty="0"/>
              <a:t>Exercise 1 </a:t>
            </a:r>
          </a:p>
          <a:p>
            <a:r>
              <a:rPr lang="en-GB" i="0" dirty="0"/>
              <a:t>Large</a:t>
            </a:r>
            <a:r>
              <a:rPr lang="en-GB" i="0" baseline="0" dirty="0"/>
              <a:t> group discussion </a:t>
            </a:r>
            <a:r>
              <a:rPr lang="en-GB" i="0" baseline="0" dirty="0">
                <a:solidFill>
                  <a:srgbClr val="92D050"/>
                </a:solidFill>
              </a:rPr>
              <a:t>–- </a:t>
            </a:r>
            <a:r>
              <a:rPr lang="en-GB" i="0" dirty="0">
                <a:solidFill>
                  <a:srgbClr val="92D050"/>
                </a:solidFill>
              </a:rPr>
              <a:t>gather responses from some of  the group </a:t>
            </a:r>
            <a:r>
              <a:rPr lang="en-GB" i="0" dirty="0"/>
              <a:t>– the majority of the portfolio requires critically reflective writing. </a:t>
            </a:r>
          </a:p>
          <a:p>
            <a:r>
              <a:rPr lang="en-GB" b="1" i="0" dirty="0"/>
              <a:t>Aim</a:t>
            </a:r>
            <a:r>
              <a:rPr lang="en-GB" i="0" dirty="0"/>
              <a:t> – to link critically reflective practice to the portfolio.</a:t>
            </a:r>
          </a:p>
          <a:p>
            <a:r>
              <a:rPr lang="en-GB" i="0" dirty="0"/>
              <a:t>To get the group interacting.</a:t>
            </a:r>
          </a:p>
          <a:p>
            <a:endParaRPr lang="en-GB" i="0"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i="0" dirty="0"/>
              <a:t>Aim – Sum up exercise 1. </a:t>
            </a:r>
          </a:p>
          <a:p>
            <a:endParaRPr lang="en-GB" i="0" dirty="0"/>
          </a:p>
        </p:txBody>
      </p:sp>
    </p:spTree>
    <p:extLst>
      <p:ext uri="{BB962C8B-B14F-4D97-AF65-F5344CB8AC3E}">
        <p14:creationId xmlns:p14="http://schemas.microsoft.com/office/powerpoint/2010/main" val="48456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They can use these key aspects in the tasks within the portfolio – look to these</a:t>
            </a:r>
            <a:r>
              <a:rPr lang="en-GB" i="0" baseline="0" dirty="0"/>
              <a:t> as an “editing tool”. </a:t>
            </a:r>
          </a:p>
          <a:p>
            <a:r>
              <a:rPr lang="en-GB" i="0" baseline="0" dirty="0"/>
              <a:t>Remind group that saying you're using a model is not enough, the task needs to identify a  model of reflection and then integrated this model throughout the task within the portfolio.</a:t>
            </a:r>
          </a:p>
          <a:p>
            <a:endParaRPr lang="en-GB" i="0" baseline="0" dirty="0"/>
          </a:p>
        </p:txBody>
      </p:sp>
    </p:spTree>
    <p:extLst>
      <p:ext uri="{BB962C8B-B14F-4D97-AF65-F5344CB8AC3E}">
        <p14:creationId xmlns:p14="http://schemas.microsoft.com/office/powerpoint/2010/main" val="125249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These are the learning outcomes for task 1, later on we will look at them in more detail along side the assessment criteria.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13</a:t>
            </a:fld>
            <a:endParaRPr lang="en-US" dirty="0"/>
          </a:p>
        </p:txBody>
      </p:sp>
    </p:spTree>
    <p:extLst>
      <p:ext uri="{BB962C8B-B14F-4D97-AF65-F5344CB8AC3E}">
        <p14:creationId xmlns:p14="http://schemas.microsoft.com/office/powerpoint/2010/main" val="2701423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we will go on to break down each learning outcome later on. The next few slide look at over arching themes to help them complete the task. </a:t>
            </a:r>
          </a:p>
        </p:txBody>
      </p:sp>
      <p:sp>
        <p:nvSpPr>
          <p:cNvPr id="4" name="Slide Number Placeholder 3"/>
          <p:cNvSpPr>
            <a:spLocks noGrp="1"/>
          </p:cNvSpPr>
          <p:nvPr>
            <p:ph type="sldNum" sz="quarter" idx="5"/>
          </p:nvPr>
        </p:nvSpPr>
        <p:spPr/>
        <p:txBody>
          <a:bodyPr/>
          <a:lstStyle/>
          <a:p>
            <a:fld id="{F481E2E3-4CAE-224F-9579-5BE56BEBD9A6}" type="slidenum">
              <a:rPr lang="en-US" smtClean="0"/>
              <a:t>14</a:t>
            </a:fld>
            <a:endParaRPr lang="en-US"/>
          </a:p>
        </p:txBody>
      </p:sp>
    </p:spTree>
    <p:extLst>
      <p:ext uri="{BB962C8B-B14F-4D97-AF65-F5344CB8AC3E}">
        <p14:creationId xmlns:p14="http://schemas.microsoft.com/office/powerpoint/2010/main" val="1864717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b="1" i="0" dirty="0"/>
              <a:t>Link to collaboration and developing resilience </a:t>
            </a:r>
          </a:p>
          <a:p>
            <a:pPr defTabSz="942289">
              <a:defRPr/>
            </a:pPr>
            <a:r>
              <a:rPr lang="en-US" dirty="0"/>
              <a:t>Salovey and Mayer (1990) model that identifies four different factors of emotional intelligence.</a:t>
            </a:r>
          </a:p>
          <a:p>
            <a:pPr defTabSz="942289">
              <a:defRPr/>
            </a:pPr>
            <a:r>
              <a:rPr lang="en-GB" dirty="0"/>
              <a:t>Draw out how this</a:t>
            </a:r>
            <a:r>
              <a:rPr lang="en-GB" baseline="0" dirty="0"/>
              <a:t> model could help them identify and discuss emotions in their </a:t>
            </a:r>
            <a:r>
              <a:rPr lang="en-GB" i="0" baseline="0" dirty="0"/>
              <a:t>practice (and reflection on practice </a:t>
            </a:r>
            <a:r>
              <a:rPr lang="en-GB" i="0" baseline="0" dirty="0">
                <a:solidFill>
                  <a:srgbClr val="92D050"/>
                </a:solidFill>
                <a:highlight>
                  <a:srgbClr val="FFFF00"/>
                </a:highlight>
              </a:rPr>
              <a:t>within their portfolios in task 1 and useful for task 2 and 3)</a:t>
            </a:r>
            <a:r>
              <a:rPr lang="en-GB" i="0" baseline="0" dirty="0">
                <a:highlight>
                  <a:srgbClr val="FFFF00"/>
                </a:highlight>
              </a:rPr>
              <a:t>. </a:t>
            </a:r>
            <a:endParaRPr lang="en-GB" i="0" dirty="0">
              <a:highlight>
                <a:srgbClr val="FFFF00"/>
              </a:highlight>
            </a:endParaRPr>
          </a:p>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2 </a:t>
            </a:r>
          </a:p>
          <a:p>
            <a:r>
              <a:rPr lang="en-GB" b="1" dirty="0"/>
              <a:t>Large or small group discussion – it might be good to use small group work here if time allows to give the learners a chance to reflect on practice and do some peer support. </a:t>
            </a:r>
          </a:p>
          <a:p>
            <a:r>
              <a:rPr lang="en-GB" b="1" baseline="0" dirty="0"/>
              <a:t>Objective: </a:t>
            </a:r>
            <a:r>
              <a:rPr lang="en-GB" baseline="0" dirty="0"/>
              <a:t>to get the group to start thinking about ways of reflecting on emotions in the portfolio and link these later to to collaborative working, it might be good to pick out words used by the group to describe feelings. Feedback large group.</a:t>
            </a:r>
            <a:endParaRPr lang="en-GB" b="1" dirty="0"/>
          </a:p>
          <a:p>
            <a:r>
              <a:rPr lang="en-GB" i="0" baseline="0" dirty="0"/>
              <a:t>Group exercise/discussion or small group exercise if time allows – Ask for contributions from each of the group. If time allows 3-5 minutes each depending on group size. Or just pick a few people. </a:t>
            </a:r>
          </a:p>
          <a:p>
            <a:r>
              <a:rPr lang="en-GB" baseline="0" dirty="0"/>
              <a:t>You may want to ask them to think of an occasion /case where their emotions were affected when working with someone and how they dealt with this. This can be useful as peer support and getting learners to relate/reflect on their own practice. </a:t>
            </a:r>
            <a:endParaRPr lang="en-GB" dirty="0"/>
          </a:p>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16</a:t>
            </a:fld>
            <a:endParaRPr lang="en-GB" dirty="0"/>
          </a:p>
        </p:txBody>
      </p:sp>
    </p:spTree>
    <p:extLst>
      <p:ext uri="{BB962C8B-B14F-4D97-AF65-F5344CB8AC3E}">
        <p14:creationId xmlns:p14="http://schemas.microsoft.com/office/powerpoint/2010/main" val="2728814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r>
              <a:rPr lang="en-GB" i="0" dirty="0"/>
              <a:t>Watch video.</a:t>
            </a:r>
          </a:p>
          <a:p>
            <a:pPr defTabSz="942289">
              <a:defRPr/>
            </a:pPr>
            <a:r>
              <a:rPr lang="en-GB" i="0" dirty="0"/>
              <a:t>Schon</a:t>
            </a:r>
            <a:r>
              <a:rPr lang="en-GB" i="0" baseline="0" dirty="0"/>
              <a:t> provides the structure (theory) in which the model fits. Schon = doughnut, model = jam filling. </a:t>
            </a:r>
            <a:endParaRPr lang="en-GB" i="0" dirty="0"/>
          </a:p>
          <a:p>
            <a:pPr defTabSz="942289">
              <a:defRPr/>
            </a:pPr>
            <a:r>
              <a:rPr lang="en-GB" i="0" baseline="0" dirty="0"/>
              <a:t>Flag up the</a:t>
            </a:r>
            <a:r>
              <a:rPr lang="en-GB" i="0" baseline="0" dirty="0">
                <a:solidFill>
                  <a:srgbClr val="92D050"/>
                </a:solidFill>
              </a:rPr>
              <a:t> reflective models in the workbook which they can use for Exercise 2.</a:t>
            </a:r>
          </a:p>
          <a:p>
            <a:pPr defTabSz="942289">
              <a:defRPr/>
            </a:pPr>
            <a:r>
              <a:rPr lang="en-GB" i="0" baseline="0" dirty="0">
                <a:solidFill>
                  <a:srgbClr val="92D050"/>
                </a:solidFill>
              </a:rPr>
              <a:t>If face to face training, you can use Siobhan Maclean Reflective Cards to do exercise 2.  </a:t>
            </a:r>
          </a:p>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an easy-to-follow model which works well with task 1 as it allows looking back at what has been achieved so far and froward at new learning needs identified. </a:t>
            </a:r>
          </a:p>
          <a:p>
            <a:r>
              <a:rPr lang="en-US" dirty="0"/>
              <a:t>Please advice leaners to look up a more detailed version of the model/s for use in the task.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18</a:t>
            </a:fld>
            <a:endParaRPr lang="en-US" dirty="0"/>
          </a:p>
        </p:txBody>
      </p:sp>
    </p:spTree>
    <p:extLst>
      <p:ext uri="{BB962C8B-B14F-4D97-AF65-F5344CB8AC3E}">
        <p14:creationId xmlns:p14="http://schemas.microsoft.com/office/powerpoint/2010/main" val="250977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dirty="0"/>
              <a:t>Kolb is an adapted model of reflection that originated in adult learning, it does highlight the importance of reflection on learning and developing new ideas. </a:t>
            </a:r>
          </a:p>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19</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Siobhan Maclean Reflective Cards - If face to face training, it may be useful here to use the reflective cards. </a:t>
            </a:r>
          </a:p>
          <a:p>
            <a:r>
              <a:rPr lang="en-US" dirty="0"/>
              <a:t>You could ask them to pick one for each of the following exercises or give each group different cards to choose form. </a:t>
            </a:r>
          </a:p>
          <a:p>
            <a:r>
              <a:rPr lang="en-US" dirty="0"/>
              <a:t>It is probably better to stick to process models that follow a circular style with outcomes that lead to uncovering future learning needs. </a:t>
            </a:r>
          </a:p>
          <a:p>
            <a:r>
              <a:rPr lang="en-US" dirty="0"/>
              <a:t>Gibbs has not been included in the slides as it is a bit long winded for a task with such a low word count, however some of the learners may feel more comfortable using Gibbs which is OK but remind them they must integrate each of the 6 headings of Gibbs is they do use it. </a:t>
            </a:r>
          </a:p>
          <a:p>
            <a:r>
              <a:rPr lang="en-US" dirty="0"/>
              <a:t>Online – the 3 models in the slides are also in workbook so they can use them in Teams break out rooms, they are also welcome to use a model of there choice. </a:t>
            </a:r>
          </a:p>
          <a:p>
            <a:r>
              <a:rPr lang="en-US" dirty="0"/>
              <a:t>The 4 F’s for instance is quite fitting.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20</a:t>
            </a:fld>
            <a:endParaRPr lang="en-US" dirty="0"/>
          </a:p>
        </p:txBody>
      </p:sp>
    </p:spTree>
    <p:extLst>
      <p:ext uri="{BB962C8B-B14F-4D97-AF65-F5344CB8AC3E}">
        <p14:creationId xmlns:p14="http://schemas.microsoft.com/office/powerpoint/2010/main" val="19374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Leads in to exercise 5. </a:t>
            </a:r>
          </a:p>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outcomes with assessment criteria </a:t>
            </a:r>
          </a:p>
          <a:p>
            <a:r>
              <a:rPr lang="en-US" dirty="0"/>
              <a:t>Learners do not need to identify the break down of these points in their references in the portfolio e.g. they don’t need to say learning outcome 1.5.1.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23</a:t>
            </a:fld>
            <a:endParaRPr lang="en-US" dirty="0"/>
          </a:p>
        </p:txBody>
      </p:sp>
    </p:spTree>
    <p:extLst>
      <p:ext uri="{BB962C8B-B14F-4D97-AF65-F5344CB8AC3E}">
        <p14:creationId xmlns:p14="http://schemas.microsoft.com/office/powerpoint/2010/main" val="3831436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Some idea and what it means – it would be good to have a group discussion here around assessment and analysis in assessment.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24</a:t>
            </a:fld>
            <a:endParaRPr lang="en-US" dirty="0"/>
          </a:p>
        </p:txBody>
      </p:sp>
    </p:spTree>
    <p:extLst>
      <p:ext uri="{BB962C8B-B14F-4D97-AF65-F5344CB8AC3E}">
        <p14:creationId xmlns:p14="http://schemas.microsoft.com/office/powerpoint/2010/main" val="28269134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MODELS  OF REFLECTION ARE IN THE WORKBOOK –  OR USE THE REFLECTIVE CARDS IF USEFUL.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Exercise 3 – Question 1 - </a:t>
            </a:r>
            <a:r>
              <a:rPr lang="en-US" dirty="0"/>
              <a:t>it is possible to do the next 3 exercises separately for each learning outcome (10- 15 mins in groups) or do all 3 together as one exercise (20-30 mins in groups) this will depend on group size/timings and the trainer's preference.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small groups ask them to complete the question allowing each member of the group to discuss and reflect on their previous experience and then identify and justify their future leaning needs going forward.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Feedback to larger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Aim</a:t>
            </a:r>
            <a:r>
              <a:rPr lang="en-US" dirty="0"/>
              <a:t>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share ideas of how to answer this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Check they are on the “right lines”.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Get each learner to fill in the workbook with at least a beginning of an answer to this task.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25</a:t>
            </a:fld>
            <a:endParaRPr lang="en-US" dirty="0"/>
          </a:p>
        </p:txBody>
      </p:sp>
    </p:spTree>
    <p:extLst>
      <p:ext uri="{BB962C8B-B14F-4D97-AF65-F5344CB8AC3E}">
        <p14:creationId xmlns:p14="http://schemas.microsoft.com/office/powerpoint/2010/main" val="39818689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MODELS  OF REFLECTION ARE IN THE WORKBOOK –  OR USE THE REFLECTIVE CARDS IF USEFUL.</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Exercise 3 – Question 1 - </a:t>
            </a:r>
            <a:r>
              <a:rPr lang="en-US" dirty="0"/>
              <a:t>it is possible to do the next 3 exercises separately for each learning outcome (10- 15 mins in groups) or do all 3 together as one exercise (20-30 mins in groups) this will depend on group size/timings and the trainer's preference.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small groups ask them to complete the question allowing each member of the group to discuss and reflect on their previous experience and then identify and justify their future leaning needs going forward.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Feedback to larger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Aim</a:t>
            </a:r>
            <a:r>
              <a:rPr lang="en-US" dirty="0"/>
              <a:t>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share ideas of how to answer this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Check they are on the “right lines”.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Get each learner to fill in the workbook with at least a beginning of an answer to this task.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26</a:t>
            </a:fld>
            <a:endParaRPr lang="en-US" dirty="0"/>
          </a:p>
        </p:txBody>
      </p:sp>
    </p:spTree>
    <p:extLst>
      <p:ext uri="{BB962C8B-B14F-4D97-AF65-F5344CB8AC3E}">
        <p14:creationId xmlns:p14="http://schemas.microsoft.com/office/powerpoint/2010/main" val="37554279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27</a:t>
            </a:fld>
            <a:endParaRPr lang="en-US" dirty="0"/>
          </a:p>
        </p:txBody>
      </p:sp>
    </p:spTree>
    <p:extLst>
      <p:ext uri="{BB962C8B-B14F-4D97-AF65-F5344CB8AC3E}">
        <p14:creationId xmlns:p14="http://schemas.microsoft.com/office/powerpoint/2010/main" val="40161119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Flag up </a:t>
            </a:r>
            <a:r>
              <a:rPr lang="en-GB" dirty="0"/>
              <a:t>SCW first</a:t>
            </a:r>
            <a:r>
              <a:rPr lang="en-GB" baseline="0" dirty="0"/>
              <a:t> 3 years in practice guidance which aims to support new social workers to build resilience, confidence and competence. </a:t>
            </a:r>
          </a:p>
          <a:p>
            <a:r>
              <a:rPr lang="en-GB" baseline="0" dirty="0"/>
              <a:t>Link to emotional Intelligence exercise.</a:t>
            </a:r>
          </a:p>
          <a:p>
            <a:r>
              <a:rPr lang="en-GB" baseline="0" dirty="0"/>
              <a:t>This links to the collaboration assessment criteria.</a:t>
            </a:r>
          </a:p>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Some suggestions of things they could consider/focus on under this learning outcome in relation to their professional development. What others can they identify?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29</a:t>
            </a:fld>
            <a:endParaRPr lang="en-US" dirty="0"/>
          </a:p>
        </p:txBody>
      </p:sp>
    </p:spTree>
    <p:extLst>
      <p:ext uri="{BB962C8B-B14F-4D97-AF65-F5344CB8AC3E}">
        <p14:creationId xmlns:p14="http://schemas.microsoft.com/office/powerpoint/2010/main" val="6266477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Exercise 3 - Question 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Small groups - ask them to complete the task allowing each member of the group to discuss and reflect on their previous experience and then identify and justify their future leaning needs under the collaboration heading.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Feedback to larger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Aim</a:t>
            </a:r>
            <a:r>
              <a:rPr lang="en-US" dirty="0"/>
              <a:t>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share ideas of how to answer this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Check they are on the “right lines”.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Get each learner to fill in the workbook with at least a beginning of an answer to this task.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30</a:t>
            </a:fld>
            <a:endParaRPr lang="en-US" dirty="0"/>
          </a:p>
        </p:txBody>
      </p:sp>
    </p:spTree>
    <p:extLst>
      <p:ext uri="{BB962C8B-B14F-4D97-AF65-F5344CB8AC3E}">
        <p14:creationId xmlns:p14="http://schemas.microsoft.com/office/powerpoint/2010/main" val="5944358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to professional development and decision making. </a:t>
            </a:r>
          </a:p>
          <a:p>
            <a:r>
              <a:rPr lang="en-US" dirty="0"/>
              <a:t>Ways they can evidence under the headings: Supervisions, training learning, research, This could be a general discussion if that is helpful, or you can draw it out of the next exercise. </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32</a:t>
            </a:fld>
            <a:endParaRPr lang="en-US" dirty="0"/>
          </a:p>
        </p:txBody>
      </p:sp>
    </p:spTree>
    <p:extLst>
      <p:ext uri="{BB962C8B-B14F-4D97-AF65-F5344CB8AC3E}">
        <p14:creationId xmlns:p14="http://schemas.microsoft.com/office/powerpoint/2010/main" val="3518535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Exercise 3 - Question 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Small groups - ask them to complete the question allowing each member of the group to discuss and reflect on their previous experience and then identify and justify their future leaning needs.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Feedback to larger group.</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Aim</a:t>
            </a:r>
            <a:r>
              <a:rPr lang="en-US" dirty="0"/>
              <a:t> -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To share ideas of how to answer this question.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Check they are on the “right lines”.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Get each learner to fill in the workbook with at least a beginning of an answer to this task.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2"/>
                </a:solidFill>
              </a:rPr>
              <a:t>Here they could consider  - developing skills of professional decision making, using theory, accountability etc.</a:t>
            </a:r>
          </a:p>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34</a:t>
            </a:fld>
            <a:endParaRPr lang="en-US" dirty="0"/>
          </a:p>
        </p:txBody>
      </p:sp>
    </p:spTree>
    <p:extLst>
      <p:ext uri="{BB962C8B-B14F-4D97-AF65-F5344CB8AC3E}">
        <p14:creationId xmlns:p14="http://schemas.microsoft.com/office/powerpoint/2010/main" val="30528323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Flag up importance of using a reflective model in portfolio </a:t>
            </a:r>
            <a:r>
              <a:rPr lang="en-GB" i="0" dirty="0"/>
              <a:t>and </a:t>
            </a:r>
            <a:r>
              <a:rPr lang="en-GB" b="1" i="0" dirty="0"/>
              <a:t>a requirement for task 1.</a:t>
            </a:r>
          </a:p>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3328932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37</a:t>
            </a:fld>
            <a:endParaRPr lang="en-US" dirty="0"/>
          </a:p>
        </p:txBody>
      </p:sp>
    </p:spTree>
    <p:extLst>
      <p:ext uri="{BB962C8B-B14F-4D97-AF65-F5344CB8AC3E}">
        <p14:creationId xmlns:p14="http://schemas.microsoft.com/office/powerpoint/2010/main" val="27192538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need</a:t>
            </a:r>
            <a:r>
              <a:rPr lang="en-GB" baseline="0" dirty="0"/>
              <a:t> to work towards critically reflective writing. The portfolio contents encourage this and importantly allow for exploration and consideration of the socio-political context of practice.</a:t>
            </a:r>
          </a:p>
          <a:p>
            <a:r>
              <a:rPr lang="en-GB" baseline="0" dirty="0"/>
              <a:t>Remind the group there is lots of helpful information in the workbook appendixes to help them complete this task. If you have time remaining, you could go over some of this with them. </a:t>
            </a:r>
            <a:endParaRPr lang="en-GB" dirty="0"/>
          </a:p>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EXTRA EXERCISE ON REFLECTION IN WORKBOOK IF NEEDED </a:t>
            </a:r>
          </a:p>
          <a:p>
            <a:r>
              <a:rPr lang="en-US" dirty="0"/>
              <a:t>References are in the workbook.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39</a:t>
            </a:fld>
            <a:endParaRPr lang="en-GB" dirty="0"/>
          </a:p>
        </p:txBody>
      </p:sp>
    </p:spTree>
    <p:extLst>
      <p:ext uri="{BB962C8B-B14F-4D97-AF65-F5344CB8AC3E}">
        <p14:creationId xmlns:p14="http://schemas.microsoft.com/office/powerpoint/2010/main" val="354274572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Please get feedback from the group either using this method or that you are using in your local authority. </a:t>
            </a:r>
            <a:r>
              <a:rPr lang="en-US"/>
              <a:t>Please send to Caz marked Evaluation Cohort …  </a:t>
            </a:r>
            <a:r>
              <a:rPr lang="en-US" dirty="0"/>
              <a:t>workshop 1.  </a:t>
            </a:r>
          </a:p>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dirty="0"/>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7DE6-2716-E96A-3EA9-DA18FA8D7E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DB52C1-8605-B395-9A19-EC57A547AF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887A8B-6B6C-B6E7-CCB3-563895198730}"/>
              </a:ext>
            </a:extLst>
          </p:cNvPr>
          <p:cNvSpPr>
            <a:spLocks noGrp="1"/>
          </p:cNvSpPr>
          <p:nvPr>
            <p:ph type="dt" sz="half" idx="10"/>
          </p:nvPr>
        </p:nvSpPr>
        <p:spPr/>
        <p:txBody>
          <a:bodyPr/>
          <a:lstStyle/>
          <a:p>
            <a:fld id="{03EEFC92-8787-ED41-ADC3-4D0EAB35D6FA}" type="datetime1">
              <a:rPr lang="en-GB" smtClean="0"/>
              <a:t>01/04/2025</a:t>
            </a:fld>
            <a:endParaRPr lang="en-US" dirty="0"/>
          </a:p>
        </p:txBody>
      </p:sp>
      <p:sp>
        <p:nvSpPr>
          <p:cNvPr id="5" name="Footer Placeholder 4">
            <a:extLst>
              <a:ext uri="{FF2B5EF4-FFF2-40B4-BE49-F238E27FC236}">
                <a16:creationId xmlns:a16="http://schemas.microsoft.com/office/drawing/2014/main" id="{94E77103-2DEE-C5E4-DB55-14EE69C884DD}"/>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4BE8CAAD-111D-125A-DE88-C5BDC9CAEED2}"/>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488080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A0CA-74CB-CDB8-0715-B4E0EEE47E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C13284-F4C0-689C-209B-EB86482CB2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A3A8C-2919-4D80-AF7A-9B8C593C293A}"/>
              </a:ext>
            </a:extLst>
          </p:cNvPr>
          <p:cNvSpPr>
            <a:spLocks noGrp="1"/>
          </p:cNvSpPr>
          <p:nvPr>
            <p:ph type="dt" sz="half" idx="10"/>
          </p:nvPr>
        </p:nvSpPr>
        <p:spPr/>
        <p:txBody>
          <a:bodyPr/>
          <a:lstStyle/>
          <a:p>
            <a:fld id="{322FA005-0757-D842-8B8A-554CB9E3ED08}" type="datetime1">
              <a:rPr lang="en-GB" smtClean="0"/>
              <a:t>01/04/2025</a:t>
            </a:fld>
            <a:endParaRPr lang="en-US" dirty="0"/>
          </a:p>
        </p:txBody>
      </p:sp>
      <p:sp>
        <p:nvSpPr>
          <p:cNvPr id="5" name="Footer Placeholder 4">
            <a:extLst>
              <a:ext uri="{FF2B5EF4-FFF2-40B4-BE49-F238E27FC236}">
                <a16:creationId xmlns:a16="http://schemas.microsoft.com/office/drawing/2014/main" id="{C27EF907-D67E-E840-2A2B-F1C2C38F0A23}"/>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726D0C15-9D15-9165-0238-9D5A3D0D0CD1}"/>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31212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714B-17B7-00AA-2DED-2936B1E193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E74DA8-7093-6268-C6EC-9B1E8DF5D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9835A7-FF0E-005E-F564-B29D37A6769C}"/>
              </a:ext>
            </a:extLst>
          </p:cNvPr>
          <p:cNvSpPr>
            <a:spLocks noGrp="1"/>
          </p:cNvSpPr>
          <p:nvPr>
            <p:ph type="dt" sz="half" idx="10"/>
          </p:nvPr>
        </p:nvSpPr>
        <p:spPr/>
        <p:txBody>
          <a:bodyPr/>
          <a:lstStyle/>
          <a:p>
            <a:fld id="{75081B5E-8B3A-6F49-B819-875045C79D17}" type="datetime1">
              <a:rPr lang="en-GB" smtClean="0"/>
              <a:t>01/04/2025</a:t>
            </a:fld>
            <a:endParaRPr lang="en-US" dirty="0"/>
          </a:p>
        </p:txBody>
      </p:sp>
      <p:sp>
        <p:nvSpPr>
          <p:cNvPr id="5" name="Footer Placeholder 4">
            <a:extLst>
              <a:ext uri="{FF2B5EF4-FFF2-40B4-BE49-F238E27FC236}">
                <a16:creationId xmlns:a16="http://schemas.microsoft.com/office/drawing/2014/main" id="{82C42BBD-E72A-B4C5-387C-183693EEE616}"/>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D9C42E9F-5D53-6BB7-0C3C-A4F825C8A114}"/>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35841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5E01-98D5-AE9C-CA52-186BF6AD4E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872556-2E3F-3866-2761-39E380E49D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600D98-9424-58A7-9025-1F38AD8F85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CC9DA8-D39D-2DB8-F11F-17DDFA2237C8}"/>
              </a:ext>
            </a:extLst>
          </p:cNvPr>
          <p:cNvSpPr>
            <a:spLocks noGrp="1"/>
          </p:cNvSpPr>
          <p:nvPr>
            <p:ph type="dt" sz="half" idx="10"/>
          </p:nvPr>
        </p:nvSpPr>
        <p:spPr/>
        <p:txBody>
          <a:bodyPr/>
          <a:lstStyle/>
          <a:p>
            <a:fld id="{356FBDBF-E4D7-D541-9B03-6D80058B27FA}" type="datetime1">
              <a:rPr lang="en-GB" smtClean="0"/>
              <a:t>01/04/2025</a:t>
            </a:fld>
            <a:endParaRPr lang="en-US" dirty="0"/>
          </a:p>
        </p:txBody>
      </p:sp>
      <p:sp>
        <p:nvSpPr>
          <p:cNvPr id="6" name="Footer Placeholder 5">
            <a:extLst>
              <a:ext uri="{FF2B5EF4-FFF2-40B4-BE49-F238E27FC236}">
                <a16:creationId xmlns:a16="http://schemas.microsoft.com/office/drawing/2014/main" id="{8B73BB2D-A8EB-77D0-3F7A-03EBC7C0705D}"/>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814ABA53-0661-6934-AE9D-E80CB1E6AD55}"/>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85575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C5CD-7D13-E8BE-3737-31EAB2A7B2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03916-5743-BE6C-201D-8EDB46566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3FFFE-9AC3-F2EA-FAEF-7354371F1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C5934E-4195-FB87-29D0-E61A5C8C3C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BB9DB-21CB-DD0A-C1D2-E665617A1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818B55-0039-5C1F-6DC6-00A201E157D5}"/>
              </a:ext>
            </a:extLst>
          </p:cNvPr>
          <p:cNvSpPr>
            <a:spLocks noGrp="1"/>
          </p:cNvSpPr>
          <p:nvPr>
            <p:ph type="dt" sz="half" idx="10"/>
          </p:nvPr>
        </p:nvSpPr>
        <p:spPr/>
        <p:txBody>
          <a:bodyPr/>
          <a:lstStyle/>
          <a:p>
            <a:fld id="{3615E15D-0085-E34B-9866-1DA8136C0EB1}" type="datetime1">
              <a:rPr lang="en-GB" smtClean="0"/>
              <a:t>01/04/2025</a:t>
            </a:fld>
            <a:endParaRPr lang="en-US" dirty="0"/>
          </a:p>
        </p:txBody>
      </p:sp>
      <p:sp>
        <p:nvSpPr>
          <p:cNvPr id="8" name="Footer Placeholder 7">
            <a:extLst>
              <a:ext uri="{FF2B5EF4-FFF2-40B4-BE49-F238E27FC236}">
                <a16:creationId xmlns:a16="http://schemas.microsoft.com/office/drawing/2014/main" id="{E5DA899C-634D-3BA7-97DB-F4638D9C1ECE}"/>
              </a:ext>
            </a:extLst>
          </p:cNvPr>
          <p:cNvSpPr>
            <a:spLocks noGrp="1"/>
          </p:cNvSpPr>
          <p:nvPr>
            <p:ph type="ftr" sz="quarter" idx="11"/>
          </p:nvPr>
        </p:nvSpPr>
        <p:spPr/>
        <p:txBody>
          <a:bodyPr/>
          <a:lstStyle/>
          <a:p>
            <a:r>
              <a:rPr lang="en-US" dirty="0"/>
              <a:t>PORTH AGORED Consolidation of Social Work Practice</a:t>
            </a:r>
          </a:p>
        </p:txBody>
      </p:sp>
      <p:sp>
        <p:nvSpPr>
          <p:cNvPr id="9" name="Slide Number Placeholder 8">
            <a:extLst>
              <a:ext uri="{FF2B5EF4-FFF2-40B4-BE49-F238E27FC236}">
                <a16:creationId xmlns:a16="http://schemas.microsoft.com/office/drawing/2014/main" id="{09A36C31-CC0F-1357-3E4B-5F694A8BBBF8}"/>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132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0A29-D2EB-97F2-A7C4-340ADD879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FDA62F-A4A8-22B6-D9B7-31D2C8A1E29E}"/>
              </a:ext>
            </a:extLst>
          </p:cNvPr>
          <p:cNvSpPr>
            <a:spLocks noGrp="1"/>
          </p:cNvSpPr>
          <p:nvPr>
            <p:ph type="dt" sz="half" idx="10"/>
          </p:nvPr>
        </p:nvSpPr>
        <p:spPr/>
        <p:txBody>
          <a:bodyPr/>
          <a:lstStyle/>
          <a:p>
            <a:fld id="{DF35B31C-9551-FB40-B571-07D54A161B49}" type="datetime1">
              <a:rPr lang="en-GB" smtClean="0"/>
              <a:t>01/04/2025</a:t>
            </a:fld>
            <a:endParaRPr lang="en-US" dirty="0"/>
          </a:p>
        </p:txBody>
      </p:sp>
      <p:sp>
        <p:nvSpPr>
          <p:cNvPr id="4" name="Footer Placeholder 3">
            <a:extLst>
              <a:ext uri="{FF2B5EF4-FFF2-40B4-BE49-F238E27FC236}">
                <a16:creationId xmlns:a16="http://schemas.microsoft.com/office/drawing/2014/main" id="{9247056A-5BBB-E35F-498D-BE0B0D884E07}"/>
              </a:ext>
            </a:extLst>
          </p:cNvPr>
          <p:cNvSpPr>
            <a:spLocks noGrp="1"/>
          </p:cNvSpPr>
          <p:nvPr>
            <p:ph type="ftr" sz="quarter" idx="11"/>
          </p:nvPr>
        </p:nvSpPr>
        <p:spPr/>
        <p:txBody>
          <a:bodyPr/>
          <a:lstStyle/>
          <a:p>
            <a:r>
              <a:rPr lang="en-US" dirty="0"/>
              <a:t>PORTH AGORED Consolidation of Social Work Practice</a:t>
            </a:r>
          </a:p>
        </p:txBody>
      </p:sp>
      <p:sp>
        <p:nvSpPr>
          <p:cNvPr id="5" name="Slide Number Placeholder 4">
            <a:extLst>
              <a:ext uri="{FF2B5EF4-FFF2-40B4-BE49-F238E27FC236}">
                <a16:creationId xmlns:a16="http://schemas.microsoft.com/office/drawing/2014/main" id="{485CD951-7C9C-7EC6-6B2F-5F1209AAAB79}"/>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504355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8156-671D-4652-4FAD-185BBFA4629D}"/>
              </a:ext>
            </a:extLst>
          </p:cNvPr>
          <p:cNvSpPr>
            <a:spLocks noGrp="1"/>
          </p:cNvSpPr>
          <p:nvPr>
            <p:ph type="dt" sz="half" idx="10"/>
          </p:nvPr>
        </p:nvSpPr>
        <p:spPr/>
        <p:txBody>
          <a:bodyPr/>
          <a:lstStyle/>
          <a:p>
            <a:fld id="{B72928A4-EBCD-7040-BD61-159464E782F3}" type="datetime1">
              <a:rPr lang="en-GB" smtClean="0"/>
              <a:t>01/04/2025</a:t>
            </a:fld>
            <a:endParaRPr lang="en-US" dirty="0"/>
          </a:p>
        </p:txBody>
      </p:sp>
      <p:sp>
        <p:nvSpPr>
          <p:cNvPr id="3" name="Footer Placeholder 2">
            <a:extLst>
              <a:ext uri="{FF2B5EF4-FFF2-40B4-BE49-F238E27FC236}">
                <a16:creationId xmlns:a16="http://schemas.microsoft.com/office/drawing/2014/main" id="{59607B3B-A123-3E6B-1F26-258A7711D9F2}"/>
              </a:ext>
            </a:extLst>
          </p:cNvPr>
          <p:cNvSpPr>
            <a:spLocks noGrp="1"/>
          </p:cNvSpPr>
          <p:nvPr>
            <p:ph type="ftr" sz="quarter" idx="11"/>
          </p:nvPr>
        </p:nvSpPr>
        <p:spPr/>
        <p:txBody>
          <a:bodyPr/>
          <a:lstStyle/>
          <a:p>
            <a:r>
              <a:rPr lang="en-US" dirty="0"/>
              <a:t>PORTH AGORED Consolidation of Social Work Practice</a:t>
            </a:r>
          </a:p>
        </p:txBody>
      </p:sp>
      <p:sp>
        <p:nvSpPr>
          <p:cNvPr id="4" name="Slide Number Placeholder 3">
            <a:extLst>
              <a:ext uri="{FF2B5EF4-FFF2-40B4-BE49-F238E27FC236}">
                <a16:creationId xmlns:a16="http://schemas.microsoft.com/office/drawing/2014/main" id="{EACD0DCE-8868-BEB8-8104-710FB099DFED}"/>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83776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BE19-E7C6-6723-E7E7-91C9CFE04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80100A-99C0-4263-F695-0BCB6BB6C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932312-2655-61F7-8159-5E1B71C7F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C6FA11-DB88-AE72-19B5-A7D8E240C7F8}"/>
              </a:ext>
            </a:extLst>
          </p:cNvPr>
          <p:cNvSpPr>
            <a:spLocks noGrp="1"/>
          </p:cNvSpPr>
          <p:nvPr>
            <p:ph type="dt" sz="half" idx="10"/>
          </p:nvPr>
        </p:nvSpPr>
        <p:spPr/>
        <p:txBody>
          <a:bodyPr/>
          <a:lstStyle/>
          <a:p>
            <a:fld id="{2EA87A4C-98A9-FE4A-BD1A-4737A292B308}" type="datetime1">
              <a:rPr lang="en-GB" smtClean="0"/>
              <a:t>01/04/2025</a:t>
            </a:fld>
            <a:endParaRPr lang="en-US" dirty="0"/>
          </a:p>
        </p:txBody>
      </p:sp>
      <p:sp>
        <p:nvSpPr>
          <p:cNvPr id="6" name="Footer Placeholder 5">
            <a:extLst>
              <a:ext uri="{FF2B5EF4-FFF2-40B4-BE49-F238E27FC236}">
                <a16:creationId xmlns:a16="http://schemas.microsoft.com/office/drawing/2014/main" id="{363148B1-C3E3-639C-3316-49F4600F8075}"/>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6901F459-0986-6086-AACD-C009C34A7A6B}"/>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97028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7522-48ED-53B7-65A5-46BA10B904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BC0A7D-D278-1235-F64B-5FE93E87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38FA9CD-F74B-36C8-9AE9-75F8F74AE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BBF498-C5A6-FD3C-216D-AA686D634918}"/>
              </a:ext>
            </a:extLst>
          </p:cNvPr>
          <p:cNvSpPr>
            <a:spLocks noGrp="1"/>
          </p:cNvSpPr>
          <p:nvPr>
            <p:ph type="dt" sz="half" idx="10"/>
          </p:nvPr>
        </p:nvSpPr>
        <p:spPr/>
        <p:txBody>
          <a:bodyPr/>
          <a:lstStyle/>
          <a:p>
            <a:fld id="{99FC96E9-A42C-0F4D-8E15-1905FA589DBA}" type="datetime1">
              <a:rPr lang="en-GB" smtClean="0"/>
              <a:t>01/04/2025</a:t>
            </a:fld>
            <a:endParaRPr lang="en-US" dirty="0"/>
          </a:p>
        </p:txBody>
      </p:sp>
      <p:sp>
        <p:nvSpPr>
          <p:cNvPr id="6" name="Footer Placeholder 5">
            <a:extLst>
              <a:ext uri="{FF2B5EF4-FFF2-40B4-BE49-F238E27FC236}">
                <a16:creationId xmlns:a16="http://schemas.microsoft.com/office/drawing/2014/main" id="{1335A104-BADE-D7BD-7BEB-9D042E6EFBA4}"/>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BC6A2E25-AFBC-B04E-7604-F33E03299FB4}"/>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151057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6B06-0FA3-8016-D70D-587FA6B46C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300C4-54DE-FD33-5120-32E3D72E73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D42A6-ED1C-574E-336F-81E0E8B5049D}"/>
              </a:ext>
            </a:extLst>
          </p:cNvPr>
          <p:cNvSpPr>
            <a:spLocks noGrp="1"/>
          </p:cNvSpPr>
          <p:nvPr>
            <p:ph type="dt" sz="half" idx="10"/>
          </p:nvPr>
        </p:nvSpPr>
        <p:spPr/>
        <p:txBody>
          <a:bodyPr/>
          <a:lstStyle/>
          <a:p>
            <a:fld id="{11015D6C-AD05-6742-AF6C-8EE15FE90E9C}" type="datetime1">
              <a:rPr lang="en-GB" smtClean="0"/>
              <a:t>01/04/2025</a:t>
            </a:fld>
            <a:endParaRPr lang="en-US" dirty="0"/>
          </a:p>
        </p:txBody>
      </p:sp>
      <p:sp>
        <p:nvSpPr>
          <p:cNvPr id="5" name="Footer Placeholder 4">
            <a:extLst>
              <a:ext uri="{FF2B5EF4-FFF2-40B4-BE49-F238E27FC236}">
                <a16:creationId xmlns:a16="http://schemas.microsoft.com/office/drawing/2014/main" id="{E4ECA5C6-1A1A-0B95-EB86-97F7D0711883}"/>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F12E53B9-FB9D-29AC-E80D-FA276EB99B7A}"/>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10143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6D97-B7F9-449F-9BCE-634E7D8495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51C701-8400-7742-F027-E75C07A425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156F2F-56B5-D025-821F-8135FE7BF527}"/>
              </a:ext>
            </a:extLst>
          </p:cNvPr>
          <p:cNvSpPr>
            <a:spLocks noGrp="1"/>
          </p:cNvSpPr>
          <p:nvPr>
            <p:ph type="dt" sz="half" idx="10"/>
          </p:nvPr>
        </p:nvSpPr>
        <p:spPr/>
        <p:txBody>
          <a:bodyPr/>
          <a:lstStyle/>
          <a:p>
            <a:fld id="{F956C157-267D-8F40-8960-7378A51A6174}" type="datetime1">
              <a:rPr lang="en-GB" smtClean="0"/>
              <a:t>01/04/2025</a:t>
            </a:fld>
            <a:endParaRPr lang="en-US" dirty="0"/>
          </a:p>
        </p:txBody>
      </p:sp>
      <p:sp>
        <p:nvSpPr>
          <p:cNvPr id="5" name="Footer Placeholder 4">
            <a:extLst>
              <a:ext uri="{FF2B5EF4-FFF2-40B4-BE49-F238E27FC236}">
                <a16:creationId xmlns:a16="http://schemas.microsoft.com/office/drawing/2014/main" id="{B465545B-9C71-4BEA-57EF-8CF46ABC9465}"/>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15D3A349-FE13-1E63-E4D7-E7D9F502EA32}"/>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102735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299AA-B741-0134-0FDC-6502236FB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CE66C1-CF01-E007-F85C-46DD2D542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B97D-2D4E-C429-65E2-9E56640FE3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63929-19C9-E24B-8F71-7FC6908BE030}" type="datetime1">
              <a:rPr lang="en-GB" smtClean="0"/>
              <a:t>01/04/2025</a:t>
            </a:fld>
            <a:endParaRPr lang="en-US" dirty="0"/>
          </a:p>
        </p:txBody>
      </p:sp>
      <p:sp>
        <p:nvSpPr>
          <p:cNvPr id="5" name="Footer Placeholder 4">
            <a:extLst>
              <a:ext uri="{FF2B5EF4-FFF2-40B4-BE49-F238E27FC236}">
                <a16:creationId xmlns:a16="http://schemas.microsoft.com/office/drawing/2014/main" id="{E97CFA9A-DD5F-AF23-C778-FF953D4CC9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008DFA5C-F852-2A97-0034-BA0A4369C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70E4D-CFB8-FE4B-A9A4-B32541D0D757}" type="slidenum">
              <a:rPr lang="en-US" smtClean="0"/>
              <a:t>‹#›</a:t>
            </a:fld>
            <a:endParaRPr lang="en-US" dirty="0"/>
          </a:p>
        </p:txBody>
      </p:sp>
    </p:spTree>
    <p:extLst>
      <p:ext uri="{BB962C8B-B14F-4D97-AF65-F5344CB8AC3E}">
        <p14:creationId xmlns:p14="http://schemas.microsoft.com/office/powerpoint/2010/main" val="726291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KOIdHp9fwmw?feature=share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hyperlink" Target="https://youtu.be/BSs_K2VEnDU?feature=shar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kpu.pressbooks.pub/employmentlaw/chapter/identify-the-characteristics-of-reflective-writ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apps-eu.s3.amazonaws.com/accounts/47330/images/ERA.pn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2.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6.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38200" y="451381"/>
            <a:ext cx="10512552" cy="4066540"/>
          </a:xfrm>
        </p:spPr>
        <p:txBody>
          <a:bodyPr anchor="b">
            <a:normAutofit/>
          </a:bodyPr>
          <a:lstStyle/>
          <a:p>
            <a:pPr algn="l"/>
            <a:r>
              <a:rPr lang="en-GB" sz="6600" dirty="0"/>
              <a:t>Porth Agored</a:t>
            </a:r>
            <a:br>
              <a:rPr lang="en-GB" sz="6600" dirty="0"/>
            </a:br>
            <a:r>
              <a:rPr lang="en-GB" sz="6600" dirty="0"/>
              <a:t>Tystysgrif i Raddedigion</a:t>
            </a:r>
            <a:endParaRPr lang="en-US" sz="6600" dirty="0"/>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38199" y="4983276"/>
            <a:ext cx="10512552" cy="1126680"/>
          </a:xfrm>
        </p:spPr>
        <p:txBody>
          <a:bodyPr>
            <a:normAutofit/>
          </a:bodyPr>
          <a:lstStyle/>
          <a:p>
            <a:pPr algn="l"/>
            <a:r>
              <a:rPr lang="en-GB" dirty="0"/>
              <a:t>DAPP</a:t>
            </a:r>
            <a:r>
              <a:rPr lang="en-GB" b="0" dirty="0"/>
              <a:t> –Rhaglen Cadarnhau</a:t>
            </a:r>
            <a:br>
              <a:rPr lang="en-GB" b="0" dirty="0"/>
            </a:br>
            <a:r>
              <a:rPr lang="en-GB" dirty="0"/>
              <a:t>Gweithd</a:t>
            </a:r>
            <a:r>
              <a:rPr lang="cy-GB" dirty="0"/>
              <a:t>y</a:t>
            </a:r>
            <a:r>
              <a:rPr lang="en-GB" b="0" dirty="0"/>
              <a:t> 1</a:t>
            </a:r>
            <a:endParaRPr lang="en-US" dirty="0"/>
          </a:p>
        </p:txBody>
      </p:sp>
      <p:sp>
        <p:nvSpPr>
          <p:cNvPr id="4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dirty="0"/>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a:t>
            </a:fld>
            <a:endParaRPr lang="en-US" dirty="0"/>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5" name="Rectangle 24">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title"/>
          </p:nvPr>
        </p:nvSpPr>
        <p:spPr>
          <a:xfrm>
            <a:off x="504967" y="297180"/>
            <a:ext cx="3609833" cy="5582469"/>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4000" b="1" dirty="0"/>
              <a:t>Disgwyliadau</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/Rheolau o fewn</a:t>
            </a:r>
            <a:r>
              <a:rPr lang="en-US" sz="4000" b="1" dirty="0"/>
              <a:t> gweithdai</a:t>
            </a:r>
            <a:endParaRPr lang="en-US" sz="4000" b="1" kern="1200" dirty="0">
              <a:solidFill>
                <a:schemeClr val="tx1"/>
              </a:solidFill>
              <a:latin typeface="+mj-lt"/>
              <a:ea typeface="+mj-ea"/>
              <a:cs typeface="+mj-cs"/>
            </a:endParaRPr>
          </a:p>
        </p:txBody>
      </p:sp>
      <p:cxnSp>
        <p:nvCxnSpPr>
          <p:cNvPr id="29" name="Straight Connector 2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11380641" y="0"/>
            <a:ext cx="811359" cy="704762"/>
          </a:xfrm>
        </p:spPr>
        <p:txBody>
          <a:bodyPr vert="horz" lIns="91440" tIns="45720" rIns="91440" bIns="45720" rtlCol="0" anchor="ctr">
            <a:normAutofit/>
          </a:bodyPr>
          <a:lstStyle/>
          <a:p>
            <a:pPr algn="ctr">
              <a:spcAft>
                <a:spcPts val="600"/>
              </a:spcAft>
            </a:pPr>
            <a:fld id="{1E2FB795-8CD3-4813-9C65-0932CECE18E1}" type="slidenum">
              <a:rPr lang="en-US"/>
              <a:pPr algn="ctr">
                <a:spcAft>
                  <a:spcPts val="600"/>
                </a:spcAft>
              </a:pPr>
              <a:t>2</a:t>
            </a:fld>
            <a:endParaRPr lang="en-US" dirty="0"/>
          </a:p>
        </p:txBody>
      </p:sp>
      <p:cxnSp>
        <p:nvCxnSpPr>
          <p:cNvPr id="31" name="Straight Connector 3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F584AFAA-BCF3-66C4-E10E-2DCDF5A1D590}"/>
              </a:ext>
            </a:extLst>
          </p:cNvPr>
          <p:cNvSpPr>
            <a:spLocks noGrp="1"/>
          </p:cNvSpPr>
          <p:nvPr>
            <p:ph type="ftr" sz="quarter" idx="11"/>
          </p:nvPr>
        </p:nvSpPr>
        <p:spPr>
          <a:xfrm>
            <a:off x="6828293" y="6134382"/>
            <a:ext cx="4114800" cy="723618"/>
          </a:xfrm>
        </p:spPr>
        <p:txBody>
          <a:bodyPr vert="horz" lIns="91440" tIns="45720" rIns="91440" bIns="45720" rtlCol="0" anchor="ctr">
            <a:normAutofit/>
          </a:bodyPr>
          <a:lstStyle/>
          <a:p>
            <a:pPr algn="r">
              <a:spcAft>
                <a:spcPts val="600"/>
              </a:spcAft>
            </a:pPr>
            <a:r>
              <a:rPr lang="en-US" kern="1200" dirty="0">
                <a:solidFill>
                  <a:schemeClr val="tx1">
                    <a:tint val="75000"/>
                  </a:schemeClr>
                </a:solidFill>
                <a:latin typeface="+mn-lt"/>
                <a:ea typeface="+mn-ea"/>
                <a:cs typeface="+mn-cs"/>
              </a:rPr>
              <a:t>PORTH AGORED Consolidation of Social Work Practice</a:t>
            </a:r>
          </a:p>
        </p:txBody>
      </p:sp>
      <p:graphicFrame>
        <p:nvGraphicFramePr>
          <p:cNvPr id="17" name="Content Placeholder 5">
            <a:extLst>
              <a:ext uri="{FF2B5EF4-FFF2-40B4-BE49-F238E27FC236}">
                <a16:creationId xmlns:a16="http://schemas.microsoft.com/office/drawing/2014/main" id="{94A09FE2-BFA4-0968-2363-2EA42903F11E}"/>
              </a:ext>
            </a:extLst>
          </p:cNvPr>
          <p:cNvGraphicFramePr>
            <a:graphicFrameLocks noGrp="1"/>
          </p:cNvGraphicFramePr>
          <p:nvPr>
            <p:ph sz="quarter" idx="2"/>
            <p:extLst>
              <p:ext uri="{D42A27DB-BD31-4B8C-83A1-F6EECF244321}">
                <p14:modId xmlns:p14="http://schemas.microsoft.com/office/powerpoint/2010/main" val="3236759774"/>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2521161188"/>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b="1" dirty="0"/>
              <a:t>Cyflwyniad</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a:t>
            </a:fld>
            <a:endParaRPr lang="en-GB" altLang="en-US" dirty="0"/>
          </a:p>
        </p:txBody>
      </p:sp>
      <p:sp>
        <p:nvSpPr>
          <p:cNvPr id="2" name="Footer Placeholder 1">
            <a:extLst>
              <a:ext uri="{FF2B5EF4-FFF2-40B4-BE49-F238E27FC236}">
                <a16:creationId xmlns:a16="http://schemas.microsoft.com/office/drawing/2014/main" id="{40EE8712-0A8D-FDCB-3669-9F2DEB98FCC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83562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b="1" dirty="0">
                <a:solidFill>
                  <a:srgbClr val="FFFFFF"/>
                </a:solidFill>
              </a:rPr>
              <a:t>Trefn y Gweithdai</a:t>
            </a:r>
          </a:p>
        </p:txBody>
      </p:sp>
      <p:sp>
        <p:nvSpPr>
          <p:cNvPr id="60" name="Arc 5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Content Placeholder 2"/>
          <p:cNvSpPr>
            <a:spLocks noGrp="1"/>
          </p:cNvSpPr>
          <p:nvPr>
            <p:ph idx="1"/>
          </p:nvPr>
        </p:nvSpPr>
        <p:spPr>
          <a:xfrm>
            <a:off x="4447308" y="591344"/>
            <a:ext cx="6906491" cy="5585619"/>
          </a:xfrm>
        </p:spPr>
        <p:txBody>
          <a:bodyPr anchor="ctr">
            <a:normAutofit/>
          </a:bodyPr>
          <a:lstStyle/>
          <a:p>
            <a:r>
              <a:rPr lang="en-GB" sz="2200" b="1" dirty="0"/>
              <a:t>Gweithd</a:t>
            </a:r>
            <a:r>
              <a:rPr lang="en-GB" sz="2200" b="1" dirty="0">
                <a:latin typeface="Calibri" panose="020F0502020204030204" pitchFamily="34" charset="0"/>
                <a:ea typeface="Calibri" panose="020F0502020204030204" pitchFamily="34" charset="0"/>
                <a:cs typeface="Calibri" panose="020F0502020204030204" pitchFamily="34" charset="0"/>
              </a:rPr>
              <a:t>y</a:t>
            </a:r>
            <a:r>
              <a:rPr lang="en-GB" sz="2200" b="1" dirty="0"/>
              <a:t> 1 </a:t>
            </a:r>
            <a:r>
              <a:rPr lang="en-GB" sz="2200" dirty="0"/>
              <a:t>- Tasg 1, Rhan a- Adolygiad Datblygiadol: Canlyniadau Dysgu Gofal Cymdeithasol Cymru, Adfyfyrio ac Adfyfrio Beirniadol.</a:t>
            </a:r>
          </a:p>
          <a:p>
            <a:r>
              <a:rPr lang="en-GB" sz="2200" b="1" dirty="0"/>
              <a:t>Gweithdy 2 </a:t>
            </a:r>
            <a:r>
              <a:rPr lang="en-GB" sz="2200" dirty="0"/>
              <a:t>– Tasg 2 – Arsylwad o Ymarfer:</a:t>
            </a:r>
            <a:r>
              <a:rPr kumimoji="0" lang="en-GB" sz="2200" b="0" i="0" u="none" strike="noStrike" kern="1200" cap="none" spc="0" normalizeH="0" baseline="0" noProof="0">
                <a:ln>
                  <a:noFill/>
                </a:ln>
                <a:effectLst/>
                <a:uLnTx/>
                <a:uFillTx/>
                <a:latin typeface="Calibri" panose="020F0502020204030204"/>
                <a:ea typeface="+mn-ea"/>
                <a:cs typeface="+mn-cs"/>
              </a:rPr>
              <a:t> Canlyniadau Dysgu Gofal Cymdeithasol Cymru</a:t>
            </a:r>
            <a:r>
              <a:rPr lang="en-GB" altLang="en-US" sz="2200" dirty="0">
                <a:ea typeface="Calibri" panose="020F0502020204030204" pitchFamily="34" charset="0"/>
                <a:cs typeface="Arial" panose="020B0604020202020204" pitchFamily="34" charset="0"/>
              </a:rPr>
              <a:t>, Cydweithio, Sgiliau Cyfathrebu,</a:t>
            </a:r>
            <a:r>
              <a:rPr lang="en-GB" sz="2200" dirty="0"/>
              <a:t> Cyd-destun Cymreig, Gwerthoedd a’r C</a:t>
            </a:r>
            <a:r>
              <a:rPr lang="en-GB" sz="2200" dirty="0">
                <a:latin typeface="Calibri" panose="020F0502020204030204" pitchFamily="34" charset="0"/>
                <a:ea typeface="Calibri" panose="020F0502020204030204" pitchFamily="34" charset="0"/>
                <a:cs typeface="Calibri" panose="020F0502020204030204" pitchFamily="34" charset="0"/>
              </a:rPr>
              <a:t>ôdau Ymarfer Proffesiynol.</a:t>
            </a:r>
            <a:endParaRPr lang="en-GB" sz="2200" dirty="0"/>
          </a:p>
          <a:p>
            <a:r>
              <a:rPr lang="en-GB" sz="2200" b="1" dirty="0"/>
              <a:t>Gweithdy 3 - </a:t>
            </a:r>
            <a:r>
              <a:rPr lang="en-GB" sz="2200" dirty="0" err="1"/>
              <a:t>Tasg</a:t>
            </a:r>
            <a:r>
              <a:rPr lang="en-GB" sz="2200" dirty="0"/>
              <a:t> 3 – Diogelu: Canlyniadau Dysgu Gofal Cymdeithasol Cymru, deddfwriaeth, theor</a:t>
            </a:r>
            <a:r>
              <a:rPr lang="en-GB" sz="2200" dirty="0">
                <a:latin typeface="Calibri" panose="020F0502020204030204" pitchFamily="34" charset="0"/>
                <a:ea typeface="Calibri" panose="020F0502020204030204" pitchFamily="34" charset="0"/>
                <a:cs typeface="Calibri" panose="020F0502020204030204" pitchFamily="34" charset="0"/>
              </a:rPr>
              <a:t>ïau,</a:t>
            </a:r>
            <a:r>
              <a:rPr lang="en-GB" sz="2200" dirty="0"/>
              <a:t> dadansoddi wrth asesu, cydweithio a gwneud penderfyniadau proffesiynol. </a:t>
            </a:r>
          </a:p>
          <a:p>
            <a:r>
              <a:rPr lang="en-GB" sz="2200" b="1" dirty="0" err="1"/>
              <a:t>Gweithdy</a:t>
            </a:r>
            <a:r>
              <a:rPr lang="en-GB" sz="2200" b="1" dirty="0"/>
              <a:t> 4 </a:t>
            </a:r>
            <a:r>
              <a:rPr lang="en-GB" sz="2200" dirty="0"/>
              <a:t>– </a:t>
            </a:r>
            <a:r>
              <a:rPr lang="en-GB" sz="2200" dirty="0" err="1"/>
              <a:t>Tasg</a:t>
            </a:r>
            <a:r>
              <a:rPr lang="en-GB" sz="2200" dirty="0"/>
              <a:t> 4 - Diogelu o </a:t>
            </a:r>
            <a:r>
              <a:rPr lang="en-GB" sz="2200" dirty="0" err="1"/>
              <a:t>fewn</a:t>
            </a:r>
            <a:r>
              <a:rPr lang="en-GB" sz="2200" dirty="0"/>
              <a:t> </a:t>
            </a:r>
            <a:r>
              <a:rPr lang="en-GB" sz="2200" dirty="0" err="1"/>
              <a:t>maes</a:t>
            </a:r>
            <a:r>
              <a:rPr lang="en-GB" sz="2200" dirty="0"/>
              <a:t> </a:t>
            </a:r>
            <a:r>
              <a:rPr lang="en-GB" sz="2200" dirty="0" err="1"/>
              <a:t>gwahanol</a:t>
            </a:r>
            <a:r>
              <a:rPr lang="en-GB" sz="2200" dirty="0"/>
              <a:t> </a:t>
            </a:r>
            <a:r>
              <a:rPr lang="en-GB" sz="2200" dirty="0" err="1"/>
              <a:t>i’ch</a:t>
            </a:r>
            <a:r>
              <a:rPr lang="en-GB" sz="2200" dirty="0"/>
              <a:t> </a:t>
            </a:r>
            <a:r>
              <a:rPr lang="en-GB" sz="2200" dirty="0" err="1"/>
              <a:t>prif</a:t>
            </a:r>
            <a:r>
              <a:rPr lang="en-GB" sz="2200" dirty="0"/>
              <a:t> </a:t>
            </a:r>
            <a:r>
              <a:rPr lang="en-GB" sz="2200" dirty="0" err="1"/>
              <a:t>faes</a:t>
            </a:r>
            <a:r>
              <a:rPr lang="en-GB" sz="2200" dirty="0"/>
              <a:t> </a:t>
            </a:r>
            <a:r>
              <a:rPr lang="en-GB" sz="2200" dirty="0" err="1"/>
              <a:t>gwaith</a:t>
            </a:r>
            <a:r>
              <a:rPr lang="en-GB" sz="2200" dirty="0"/>
              <a:t>. </a:t>
            </a:r>
            <a:r>
              <a:rPr lang="en-GB" sz="2200" dirty="0" err="1"/>
              <a:t>Tasg</a:t>
            </a:r>
            <a:r>
              <a:rPr lang="en-GB" sz="2200" dirty="0"/>
              <a:t> 1, Rhan b – Adolygiad Datblygiadol, meini prawf marcio, gwybodaeth am gyflwyno. Sesiwn 1 i 1 gyda’r hyfforddwr am gyngor, cefnogaeth ac arweiniad. </a:t>
            </a:r>
          </a:p>
        </p:txBody>
      </p:sp>
      <p:sp>
        <p:nvSpPr>
          <p:cNvPr id="5" name="Footer Placeholder 4">
            <a:extLst>
              <a:ext uri="{FF2B5EF4-FFF2-40B4-BE49-F238E27FC236}">
                <a16:creationId xmlns:a16="http://schemas.microsoft.com/office/drawing/2014/main" id="{BF89E9E6-A77D-E514-EA65-8FA30E05FFA9}"/>
              </a:ext>
            </a:extLst>
          </p:cNvPr>
          <p:cNvSpPr>
            <a:spLocks noGrp="1"/>
          </p:cNvSpPr>
          <p:nvPr>
            <p:ph type="ftr" sz="quarter" idx="11"/>
          </p:nvPr>
        </p:nvSpPr>
        <p:spPr>
          <a:xfrm>
            <a:off x="4038600" y="6356350"/>
            <a:ext cx="5251174" cy="365125"/>
          </a:xfrm>
        </p:spPr>
        <p:txBody>
          <a:bodyPr>
            <a:normAutofit/>
          </a:bodyPr>
          <a:lstStyle/>
          <a:p>
            <a:pPr>
              <a:spcAft>
                <a:spcPts val="600"/>
              </a:spcAft>
            </a:pPr>
            <a:r>
              <a:rPr lang="en-US" dirty="0"/>
              <a:t>PORTH AGORED Consolidation of Social Work Practice</a:t>
            </a:r>
            <a:endParaRPr lang="en-US"/>
          </a:p>
        </p:txBody>
      </p:sp>
      <p:sp>
        <p:nvSpPr>
          <p:cNvPr id="4" name="Slide Number Placeholder 3"/>
          <p:cNvSpPr>
            <a:spLocks noGrp="1"/>
          </p:cNvSpPr>
          <p:nvPr>
            <p:ph type="sldNum" sz="quarter" idx="12"/>
          </p:nvPr>
        </p:nvSpPr>
        <p:spPr>
          <a:xfrm>
            <a:off x="9541564" y="6356350"/>
            <a:ext cx="1812235" cy="365125"/>
          </a:xfrm>
        </p:spPr>
        <p:txBody>
          <a:bodyPr>
            <a:normAutofit/>
          </a:bodyPr>
          <a:lstStyle/>
          <a:p>
            <a:pPr>
              <a:spcAft>
                <a:spcPts val="600"/>
              </a:spcAft>
            </a:pPr>
            <a:fld id="{1E2FB795-8CD3-4813-9C65-0932CECE18E1}" type="slidenum">
              <a:rPr lang="en-GB"/>
              <a:pPr>
                <a:spcAft>
                  <a:spcPts val="600"/>
                </a:spcAft>
              </a:pPr>
              <a:t>4</a:t>
            </a:fld>
            <a:endParaRPr lang="en-GB" dirty="0"/>
          </a:p>
        </p:txBody>
      </p:sp>
    </p:spTree>
    <p:extLst>
      <p:ext uri="{BB962C8B-B14F-4D97-AF65-F5344CB8AC3E}">
        <p14:creationId xmlns:p14="http://schemas.microsoft.com/office/powerpoint/2010/main" val="21017010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10515600" cy="1325563"/>
          </a:xfrm>
        </p:spPr>
        <p:txBody>
          <a:bodyPr>
            <a:normAutofit/>
          </a:bodyPr>
          <a:lstStyle/>
          <a:p>
            <a:r>
              <a:rPr lang="en-GB" sz="5400" b="1" dirty="0"/>
              <a:t>Dal i fyny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838200" y="1929384"/>
            <a:ext cx="10515600" cy="4251960"/>
          </a:xfrm>
        </p:spPr>
        <p:txBody>
          <a:bodyPr>
            <a:normAutofit/>
          </a:bodyPr>
          <a:lstStyle/>
          <a:p>
            <a:r>
              <a:rPr lang="en-GB" sz="2400" b="1" dirty="0"/>
              <a:t>Mentoriaid-</a:t>
            </a:r>
            <a:r>
              <a:rPr lang="en-GB" sz="2400" dirty="0"/>
              <a:t> A ydych wedi cwrdd </a:t>
            </a:r>
            <a:r>
              <a:rPr lang="en-GB" sz="2400" dirty="0">
                <a:latin typeface="Calibri" panose="020F0502020204030204" pitchFamily="34" charset="0"/>
                <a:ea typeface="Calibri" panose="020F0502020204030204" pitchFamily="34" charset="0"/>
                <a:cs typeface="Calibri" panose="020F0502020204030204" pitchFamily="34" charset="0"/>
              </a:rPr>
              <a:t>â’ch mentoriaid? Os ddim</a:t>
            </a:r>
            <a:r>
              <a:rPr lang="en-GB" sz="2400" dirty="0"/>
              <a:t>, trefnwch gyfarfod cyn gynted </a:t>
            </a:r>
            <a:r>
              <a:rPr lang="en-GB" sz="2400" dirty="0">
                <a:latin typeface="Calibri" panose="020F0502020204030204" pitchFamily="34" charset="0"/>
                <a:ea typeface="Calibri" panose="020F0502020204030204" pitchFamily="34" charset="0"/>
                <a:cs typeface="Calibri" panose="020F0502020204030204" pitchFamily="34" charset="0"/>
              </a:rPr>
              <a:t>â phosib os gwelwch yn dda.</a:t>
            </a:r>
            <a:r>
              <a:rPr lang="en-GB" sz="2400" dirty="0"/>
              <a:t> Os nad oes mentor wedi ei drefnu ar eich cyfer, gadewch i’ch cydlynydd wybod.</a:t>
            </a:r>
          </a:p>
          <a:p>
            <a:r>
              <a:rPr lang="en-GB" sz="2400" b="1" dirty="0"/>
              <a:t>Y Cytundeb Dysgu </a:t>
            </a:r>
            <a:r>
              <a:rPr lang="en-GB" sz="2400" dirty="0"/>
              <a:t>– Dylid cwblhau’r cytundeb dysgu a’i arwyddo o fewn y sesiwn mentora cyntaf.</a:t>
            </a:r>
          </a:p>
          <a:p>
            <a:r>
              <a:rPr lang="en-GB" sz="2400" b="1" dirty="0"/>
              <a:t>Cofrestru</a:t>
            </a:r>
            <a:r>
              <a:rPr lang="en-GB" sz="2400" dirty="0"/>
              <a:t> – A ydych wedi cwblhau’r broses gofrestru gyda’r Brifysgol? Sicrhewch eich bod wedi cael cadarnhad cofrestru gan y Brifysgol a’ch bod yn medru defnyddio Moodle.</a:t>
            </a:r>
          </a:p>
          <a:p>
            <a:r>
              <a:rPr lang="en-GB" sz="2400" b="1" dirty="0"/>
              <a:t>Niwroamrywiaeth</a:t>
            </a:r>
            <a:r>
              <a:rPr lang="en-GB" sz="2400" dirty="0"/>
              <a:t> – Os oes gennych anghenion dysgu unigol/niwroamrywiaeth eich cyfrifoldeb chi yw dweud wrth y brifysgol, eich cyflogwr a’r adran hyfforddi.</a:t>
            </a:r>
          </a:p>
          <a:p>
            <a:r>
              <a:rPr lang="en-GB" sz="2400" b="1" dirty="0"/>
              <a:t>Dyddiad Cyflwyno</a:t>
            </a:r>
            <a:endParaRPr lang="en-GB" sz="2400" dirty="0"/>
          </a:p>
          <a:p>
            <a:endParaRPr lang="en-GB" sz="2200" dirty="0"/>
          </a:p>
          <a:p>
            <a:endParaRPr lang="en-GB" sz="22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b="1"/>
              <a:pPr>
                <a:spcAft>
                  <a:spcPts val="600"/>
                </a:spcAft>
              </a:pPr>
              <a:t>5</a:t>
            </a:fld>
            <a:endParaRPr lang="en-GB" b="1" dirty="0"/>
          </a:p>
        </p:txBody>
      </p:sp>
      <p:sp>
        <p:nvSpPr>
          <p:cNvPr id="5" name="Footer Placeholder 4">
            <a:extLst>
              <a:ext uri="{FF2B5EF4-FFF2-40B4-BE49-F238E27FC236}">
                <a16:creationId xmlns:a16="http://schemas.microsoft.com/office/drawing/2014/main" id="{EBD42B9A-D76B-DD0A-E1E8-4686106AC5A4}"/>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1337058792"/>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dirty="0"/>
              <a:t>Portfolio Requirements </a:t>
            </a:r>
            <a:br>
              <a:rPr lang="en-GB" sz="3500" dirty="0"/>
            </a:br>
            <a:r>
              <a:rPr lang="en-GB" sz="3500" dirty="0"/>
              <a:t>See the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6</a:t>
            </a:fld>
            <a:endParaRPr lang="en-GB" dirty="0"/>
          </a:p>
        </p:txBody>
      </p:sp>
      <p:sp>
        <p:nvSpPr>
          <p:cNvPr id="3" name="Footer Placeholder 2">
            <a:extLst>
              <a:ext uri="{FF2B5EF4-FFF2-40B4-BE49-F238E27FC236}">
                <a16:creationId xmlns:a16="http://schemas.microsoft.com/office/drawing/2014/main" id="{B03B0EEF-D511-BCF1-1FFA-0044F74CD7EA}"/>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542013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D8A7C2-A6D6-C9AE-5D8A-7B2AD9F34CAE}"/>
              </a:ext>
            </a:extLst>
          </p:cNvPr>
          <p:cNvSpPr>
            <a:spLocks noGrp="1"/>
          </p:cNvSpPr>
          <p:nvPr>
            <p:ph type="title"/>
          </p:nvPr>
        </p:nvSpPr>
        <p:spPr>
          <a:xfrm>
            <a:off x="534838" y="793630"/>
            <a:ext cx="3907270" cy="5186546"/>
          </a:xfrm>
        </p:spPr>
        <p:txBody>
          <a:bodyPr>
            <a:normAutofit/>
          </a:bodyPr>
          <a:lstStyle/>
          <a:p>
            <a:r>
              <a:rPr lang="en-US" sz="5400" b="1" dirty="0"/>
              <a:t>Canlyniadau Dysgu Gofal Cymdeithasol Cymru</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350711D-776C-AA9E-3DD5-1BEAED7F1844}"/>
              </a:ext>
            </a:extLst>
          </p:cNvPr>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Mae'r portffolio yn </a:t>
            </a:r>
            <a:r>
              <a:rPr lang="cy-GB" sz="2200" dirty="0">
                <a:latin typeface="Arial" panose="020B0604020202020204" pitchFamily="34" charset="0"/>
                <a:cs typeface="Arial" panose="020B0604020202020204" pitchFamily="34" charset="0"/>
              </a:rPr>
              <a:t>seiliedig</a:t>
            </a:r>
            <a:r>
              <a:rPr lang="en-US" sz="2200" dirty="0">
                <a:latin typeface="Arial" panose="020B0604020202020204" pitchFamily="34" charset="0"/>
                <a:cs typeface="Arial" panose="020B0604020202020204" pitchFamily="34" charset="0"/>
              </a:rPr>
              <a:t> ar 3 canlyniad dysgu GCC:</a:t>
            </a:r>
          </a:p>
          <a:p>
            <a:pPr marL="0" indent="0">
              <a:buNone/>
            </a:pPr>
            <a:r>
              <a:rPr lang="en-GB" sz="2200" dirty="0">
                <a:latin typeface="Arial" panose="020B0604020202020204" pitchFamily="34" charset="0"/>
                <a:cs typeface="Arial" panose="020B0604020202020204" pitchFamily="34" charset="0"/>
              </a:rPr>
              <a:t>Bydd </a:t>
            </a:r>
            <a:r>
              <a:rPr lang="cy-GB" sz="2200" dirty="0">
                <a:latin typeface="Arial" panose="020B0604020202020204" pitchFamily="34" charset="0"/>
                <a:cs typeface="Arial" panose="020B0604020202020204" pitchFamily="34" charset="0"/>
              </a:rPr>
              <a:t>pob</a:t>
            </a:r>
            <a:r>
              <a:rPr lang="en-GB" sz="2200" dirty="0">
                <a:latin typeface="Arial" panose="020B0604020202020204" pitchFamily="34" charset="0"/>
                <a:cs typeface="Arial" panose="020B0604020202020204" pitchFamily="34" charset="0"/>
              </a:rPr>
              <a:t> tasg o fewn y portffolio yn gofyn i chi dystiolaethu gwahanol agweddau o’r 3 canlyniad mewn perthynas â phob tasg (gweler atodiad 4 o'r llawlyfr)</a:t>
            </a:r>
          </a:p>
          <a:p>
            <a:pPr marL="0" indent="0">
              <a:buNone/>
            </a:pPr>
            <a:r>
              <a:rPr lang="en-GB" sz="2200" dirty="0">
                <a:latin typeface="Arial" panose="020B0604020202020204" pitchFamily="34" charset="0"/>
                <a:cs typeface="Arial" panose="020B0604020202020204" pitchFamily="34" charset="0"/>
              </a:rPr>
              <a:t>Y canlyniadau dysgu:</a:t>
            </a:r>
          </a:p>
          <a:p>
            <a:pPr marL="457200" indent="-457200">
              <a:buFont typeface="+mj-lt"/>
              <a:buAutoNum type="arabicPeriod"/>
            </a:pPr>
            <a:r>
              <a:rPr lang="en-US" sz="2200" dirty="0">
                <a:latin typeface="Arial" panose="020B0604020202020204" pitchFamily="34" charset="0"/>
                <a:cs typeface="Arial" panose="020B0604020202020204" pitchFamily="34" charset="0"/>
              </a:rPr>
              <a:t>Dadansoddi wrth asesu i lywio ymyriadau</a:t>
            </a:r>
          </a:p>
          <a:p>
            <a:pPr marL="457200" indent="-457200">
              <a:buFont typeface="+mj-lt"/>
              <a:buAutoNum type="arabicPeriod"/>
            </a:pPr>
            <a:r>
              <a:rPr lang="en-US" sz="2200" dirty="0">
                <a:latin typeface="Arial" panose="020B0604020202020204" pitchFamily="34" charset="0"/>
                <a:cs typeface="Arial" panose="020B0604020202020204" pitchFamily="34" charset="0"/>
              </a:rPr>
              <a:t>Cydweithio â phobl sydd angen gofal a chymorth, eu gofalwyr a gweithwyr proffesiynol eraill</a:t>
            </a:r>
          </a:p>
          <a:p>
            <a:pPr marL="457200" indent="-457200">
              <a:buFont typeface="+mj-lt"/>
              <a:buAutoNum type="arabicPeriod"/>
            </a:pPr>
            <a:r>
              <a:rPr lang="en-US" sz="2200" dirty="0">
                <a:latin typeface="Arial" panose="020B0604020202020204" pitchFamily="34" charset="0"/>
                <a:cs typeface="Arial" panose="020B0604020202020204" pitchFamily="34" charset="0"/>
              </a:rPr>
              <a:t>Cymhwyso barn broffesiynol mewn sefyllfaoedd cynyddol gymhleth</a:t>
            </a:r>
          </a:p>
          <a:p>
            <a:pPr marL="0" indent="0">
              <a:buNone/>
            </a:pPr>
            <a:endParaRPr lang="en-US" sz="2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D6634D5-4782-712C-3648-078906A7A333}"/>
              </a:ext>
            </a:extLst>
          </p:cNvPr>
          <p:cNvSpPr>
            <a:spLocks noGrp="1"/>
          </p:cNvSpPr>
          <p:nvPr>
            <p:ph type="sldNum" sz="quarter" idx="12"/>
          </p:nvPr>
        </p:nvSpPr>
        <p:spPr/>
        <p:txBody>
          <a:bodyPr/>
          <a:lstStyle/>
          <a:p>
            <a:fld id="{35470E4D-CFB8-FE4B-A9A4-B32541D0D757}" type="slidenum">
              <a:rPr lang="en-US" smtClean="0"/>
              <a:t>7</a:t>
            </a:fld>
            <a:endParaRPr lang="en-US" dirty="0"/>
          </a:p>
        </p:txBody>
      </p:sp>
      <p:sp>
        <p:nvSpPr>
          <p:cNvPr id="5" name="Footer Placeholder 4">
            <a:extLst>
              <a:ext uri="{FF2B5EF4-FFF2-40B4-BE49-F238E27FC236}">
                <a16:creationId xmlns:a16="http://schemas.microsoft.com/office/drawing/2014/main" id="{FC2C6623-9466-A9C1-201F-FDAB0CC72630}"/>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08956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27335"/>
            <a:ext cx="10972800" cy="1143000"/>
          </a:xfrm>
        </p:spPr>
        <p:txBody>
          <a:bodyPr anchor="ctr">
            <a:normAutofit/>
          </a:bodyPr>
          <a:lstStyle/>
          <a:p>
            <a:pPr>
              <a:lnSpc>
                <a:spcPct val="90000"/>
              </a:lnSpc>
            </a:pPr>
            <a:br>
              <a:rPr lang="en-GB" sz="3500" dirty="0"/>
            </a:br>
            <a:r>
              <a:rPr lang="en-GB" sz="3500" dirty="0"/>
              <a:t>Tasg 1 – Adolygiad Datblygiadol (Rhan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858155" y="1579397"/>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59172" y="1385099"/>
            <a:ext cx="6879772" cy="5153813"/>
          </a:xfrm>
        </p:spPr>
        <p:txBody>
          <a:bodyPr wrap="square" anchor="t">
            <a:normAutofit fontScale="85000" lnSpcReduction="20000"/>
          </a:bodyPr>
          <a:lstStyle/>
          <a:p>
            <a:pPr>
              <a:lnSpc>
                <a:spcPct val="90000"/>
              </a:lnSpc>
              <a:spcAft>
                <a:spcPts val="600"/>
              </a:spcAft>
            </a:pPr>
            <a:r>
              <a:rPr lang="en-GB" dirty="0"/>
              <a:t>Mae gan tasg 1 ddwy ran (a &amp; b).</a:t>
            </a:r>
          </a:p>
          <a:p>
            <a:pPr>
              <a:lnSpc>
                <a:spcPct val="90000"/>
              </a:lnSpc>
              <a:spcAft>
                <a:spcPts val="600"/>
              </a:spcAft>
            </a:pPr>
            <a:r>
              <a:rPr lang="en-GB" dirty="0"/>
              <a:t>Bydd rhan a) yn cael ei gwblhau ar </a:t>
            </a:r>
            <a:r>
              <a:rPr lang="en-GB" b="1" dirty="0"/>
              <a:t>ddechrau</a:t>
            </a:r>
            <a:r>
              <a:rPr lang="en-GB" dirty="0"/>
              <a:t>’r rhaglen.</a:t>
            </a:r>
          </a:p>
          <a:p>
            <a:pPr>
              <a:lnSpc>
                <a:spcPct val="90000"/>
              </a:lnSpc>
              <a:spcAft>
                <a:spcPts val="600"/>
              </a:spcAft>
            </a:pPr>
            <a:r>
              <a:rPr lang="en-GB" dirty="0"/>
              <a:t>Bydd angen trafod eich anghenion datblygiadol gyda'ch mentor a/neu oruchwyliwr/rheolwr llinell, fel rhan o’r cynllun personol Tair Blynedd Gyntaf o Ymarfer.</a:t>
            </a:r>
          </a:p>
          <a:p>
            <a:pPr>
              <a:lnSpc>
                <a:spcPct val="90000"/>
              </a:lnSpc>
              <a:spcAft>
                <a:spcPts val="600"/>
              </a:spcAft>
            </a:pPr>
            <a:r>
              <a:rPr lang="en-GB" dirty="0"/>
              <a:t>Rhaid i chi nodi o fewn y dasg hon eich bod wedi trafod eich anghenion datblygiadol proffesiynol ar gyfer y flwyddyn sydd i ddod gyda'ch mentor a/neu oruchwyliwr/rheolwr llinell.</a:t>
            </a:r>
          </a:p>
          <a:p>
            <a:pPr>
              <a:lnSpc>
                <a:spcPct val="90000"/>
              </a:lnSpc>
              <a:spcAft>
                <a:spcPts val="600"/>
              </a:spcAft>
            </a:pPr>
            <a:r>
              <a:rPr lang="en-GB" b="1" dirty="0"/>
              <a:t>Rhaid</a:t>
            </a:r>
            <a:r>
              <a:rPr lang="en-GB" dirty="0"/>
              <a:t> ymgorffori'r defnydd o fodel adfyfriol yn y </a:t>
            </a:r>
            <a:r>
              <a:rPr lang="en-GB" b="1" dirty="0"/>
              <a:t>ddwy </a:t>
            </a:r>
            <a:r>
              <a:rPr lang="en-GB" dirty="0"/>
              <a:t>ran o’r dasg, a &amp; b.</a:t>
            </a:r>
          </a:p>
          <a:p>
            <a:pPr>
              <a:lnSpc>
                <a:spcPct val="90000"/>
              </a:lnSpc>
              <a:spcAft>
                <a:spcPts val="600"/>
              </a:spcAft>
            </a:pPr>
            <a:r>
              <a:rPr lang="en-GB" dirty="0"/>
              <a:t>Cwbwlheir tasg 1 rhan b) ar </a:t>
            </a:r>
            <a:r>
              <a:rPr lang="en-GB" b="1" dirty="0"/>
              <a:t>ddiwedd</a:t>
            </a:r>
            <a:r>
              <a:rPr lang="en-GB" dirty="0"/>
              <a:t> y rhaglen.</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8</a:t>
            </a:fld>
            <a:endParaRPr lang="en-GB" dirty="0"/>
          </a:p>
        </p:txBody>
      </p:sp>
      <p:sp>
        <p:nvSpPr>
          <p:cNvPr id="5" name="Footer Placeholder 4">
            <a:extLst>
              <a:ext uri="{FF2B5EF4-FFF2-40B4-BE49-F238E27FC236}">
                <a16:creationId xmlns:a16="http://schemas.microsoft.com/office/drawing/2014/main" id="{9D244F04-7343-12EB-F7BF-9A0AAACE40B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5393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838200" y="365125"/>
            <a:ext cx="10515600" cy="1325563"/>
          </a:xfrm>
        </p:spPr>
        <p:txBody>
          <a:bodyPr>
            <a:normAutofit/>
          </a:bodyPr>
          <a:lstStyle/>
          <a:p>
            <a:r>
              <a:rPr lang="en-GB" sz="5400" b="1" dirty="0"/>
              <a:t>Y Cwestiwn-Tasg 1 Rhan a</a:t>
            </a:r>
            <a:endParaRPr lang="en-US" sz="54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838200" y="1883121"/>
            <a:ext cx="10853928" cy="4454305"/>
          </a:xfrm>
        </p:spPr>
        <p:txBody>
          <a:bodyPr>
            <a:normAutofit/>
          </a:bodyPr>
          <a:lstStyle/>
          <a:p>
            <a:pPr marL="0" indent="0">
              <a:buNone/>
            </a:pPr>
            <a:r>
              <a:rPr lang="en-US" sz="2000" dirty="0"/>
              <a:t>Defnyddiwch </a:t>
            </a:r>
            <a:r>
              <a:rPr lang="en-US" sz="2000" b="1" dirty="0"/>
              <a:t>fodel adfyfyriol</a:t>
            </a:r>
            <a:r>
              <a:rPr lang="en-US" sz="2000" dirty="0"/>
              <a:t>, i fyfyrio yn feirniadol ar eich datblygiad proffesiynol ers cymhwyso’n weithiwr cymdeithasol</a:t>
            </a:r>
          </a:p>
          <a:p>
            <a:pPr marL="0" indent="0">
              <a:buNone/>
            </a:pPr>
            <a:r>
              <a:rPr lang="en-US" sz="2000" dirty="0"/>
              <a:t>Ar sail hyn, ac wrth drafod â’ch mentor/goruchwyliwr/rheolwr llinell, ewch ymlaen i nodi a chyfiawnhau eich anghenion datblygiadol i’r dyfodol dros y 12 mis sydd i ddod o dan bob un o 3 canlyniad dysgu Gofal Cymdeithasol Cymru (GCC) a restrir isod, gan roi o leiaf un angen datblygiadol ar gyfer pob un o’r canlyniadau dysgu isod:</a:t>
            </a:r>
          </a:p>
          <a:p>
            <a:pPr marL="457200" indent="-457200">
              <a:buFont typeface="+mj-lt"/>
              <a:buAutoNum type="arabicPeriod"/>
            </a:pPr>
            <a:r>
              <a:rPr lang="en-US" sz="2000" dirty="0"/>
              <a:t>Dadansoddi wrth asesu er mwyn hysbysu ymyriadau.</a:t>
            </a:r>
          </a:p>
          <a:p>
            <a:pPr marL="457200" indent="-457200">
              <a:buFont typeface="+mj-lt"/>
              <a:buAutoNum type="arabicPeriod"/>
            </a:pPr>
            <a:r>
              <a:rPr lang="en-US" sz="2000" dirty="0"/>
              <a:t>Cydweithio â phobl sydd angen gofal a chymorth, eu gofalwyr a gweithwyr proffesiynol eraill.</a:t>
            </a:r>
          </a:p>
          <a:p>
            <a:pPr marL="457200" indent="-457200">
              <a:buFont typeface="+mj-lt"/>
              <a:buAutoNum type="arabicPeriod"/>
            </a:pPr>
            <a:r>
              <a:rPr lang="en-US" sz="2000" dirty="0"/>
              <a:t>Cymhwyso barn broffesiynol mewn sefyllfaoedd cynyddol gymhleth.</a:t>
            </a:r>
          </a:p>
          <a:p>
            <a:pPr marL="0" indent="0">
              <a:buNone/>
            </a:pPr>
            <a:r>
              <a:rPr lang="en-US" sz="2000" dirty="0"/>
              <a:t>Rhaid i’r dasg hon gyfeirio at sut mae’r oruchwyliaeth, yr hyfforddiant, y dysgu a’r ymchwil wedi dylanwadu ar eich ymarfer, a sut y byddant yn gwneud hynny.</a:t>
            </a:r>
          </a:p>
          <a:p>
            <a:pPr marL="0" indent="0">
              <a:buNone/>
            </a:pPr>
            <a:r>
              <a:rPr lang="en-US" sz="2000" dirty="0"/>
              <a:t>(gweler atodiad 4 yn y Llawlyfr am fanylion pellach).</a:t>
            </a:r>
          </a:p>
          <a:p>
            <a:pPr marL="0" indent="0">
              <a:buNone/>
            </a:pPr>
            <a:endParaRPr lang="en-US" sz="2000" dirty="0"/>
          </a:p>
        </p:txBody>
      </p:sp>
      <p:sp>
        <p:nvSpPr>
          <p:cNvPr id="2" name="Slide Number Placeholder 1">
            <a:extLst>
              <a:ext uri="{FF2B5EF4-FFF2-40B4-BE49-F238E27FC236}">
                <a16:creationId xmlns:a16="http://schemas.microsoft.com/office/drawing/2014/main" id="{B2278CC3-81EA-F8FC-9C5B-1173386D1E29}"/>
              </a:ext>
            </a:extLst>
          </p:cNvPr>
          <p:cNvSpPr>
            <a:spLocks noGrp="1"/>
          </p:cNvSpPr>
          <p:nvPr>
            <p:ph type="sldNum" sz="quarter" idx="12"/>
          </p:nvPr>
        </p:nvSpPr>
        <p:spPr/>
        <p:txBody>
          <a:bodyPr/>
          <a:lstStyle/>
          <a:p>
            <a:fld id="{35470E4D-CFB8-FE4B-A9A4-B32541D0D757}" type="slidenum">
              <a:rPr lang="en-US" smtClean="0"/>
              <a:t>9</a:t>
            </a:fld>
            <a:endParaRPr lang="en-US" dirty="0"/>
          </a:p>
        </p:txBody>
      </p:sp>
      <p:sp>
        <p:nvSpPr>
          <p:cNvPr id="3" name="Footer Placeholder 2">
            <a:extLst>
              <a:ext uri="{FF2B5EF4-FFF2-40B4-BE49-F238E27FC236}">
                <a16:creationId xmlns:a16="http://schemas.microsoft.com/office/drawing/2014/main" id="{64B4A2CB-F5B2-20D3-C2E5-1E5276118973}"/>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943252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Ymarfer 1</a:t>
            </a:r>
          </a:p>
          <a:p>
            <a:pPr algn="ctr">
              <a:buFont typeface="Wingdings" pitchFamily="2" charset="2"/>
              <a:buNone/>
            </a:pPr>
            <a:r>
              <a:rPr lang="en-GB" sz="3200" dirty="0"/>
              <a:t>Pam for adfyfyrio mor hanfodol i waith cymdeithasol?</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Adfyfyrio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10</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DBAEF104-84F2-13A3-0189-7276D7711BD3}"/>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349337" y="-236114"/>
            <a:ext cx="10515600" cy="1325563"/>
          </a:xfrm>
        </p:spPr>
        <p:txBody>
          <a:bodyPr anchor="ctr">
            <a:normAutofit/>
          </a:bodyPr>
          <a:lstStyle/>
          <a:p>
            <a:pPr>
              <a:lnSpc>
                <a:spcPct val="90000"/>
              </a:lnSpc>
            </a:pPr>
            <a:br>
              <a:rPr lang="en-GB" sz="3500" dirty="0"/>
            </a:br>
            <a:r>
              <a:rPr lang="en-GB" sz="3500" dirty="0"/>
              <a:t>Ymarfer Adfyfyriol o fewn Gwaith Cymdeithasol</a:t>
            </a:r>
            <a:endParaRPr lang="en-GB" sz="3500" b="1" dirty="0"/>
          </a:p>
        </p:txBody>
      </p:sp>
      <p:sp>
        <p:nvSpPr>
          <p:cNvPr id="4102" name="Rectangle 6"/>
          <p:cNvSpPr>
            <a:spLocks noGrp="1" noRot="1" noChangeArrowheads="1"/>
          </p:cNvSpPr>
          <p:nvPr>
            <p:ph sz="quarter" idx="2"/>
          </p:nvPr>
        </p:nvSpPr>
        <p:spPr>
          <a:xfrm>
            <a:off x="4058587" y="1398257"/>
            <a:ext cx="7295213" cy="5140655"/>
          </a:xfrm>
        </p:spPr>
        <p:txBody>
          <a:bodyPr wrap="square" anchor="t">
            <a:noAutofit/>
          </a:bodyPr>
          <a:lstStyle/>
          <a:p>
            <a:pPr marL="109537" indent="0">
              <a:lnSpc>
                <a:spcPct val="90000"/>
              </a:lnSpc>
              <a:spcAft>
                <a:spcPts val="600"/>
              </a:spcAft>
              <a:buNone/>
            </a:pPr>
            <a:r>
              <a:rPr lang="en-GB" sz="2400" dirty="0"/>
              <a:t>Mae Adfyfyrio Beirniadol yn agwedd allweddol o broffesiynoldeb. Mae'n weithgaredd DPP a all wneud y gorau o ddysgu drwy:</a:t>
            </a:r>
          </a:p>
          <a:p>
            <a:pPr marL="452437" indent="-342900">
              <a:spcAft>
                <a:spcPts val="600"/>
              </a:spcAft>
            </a:pPr>
            <a:r>
              <a:rPr lang="en-GB" sz="2400" dirty="0"/>
              <a:t>Wella atebolrwydd</a:t>
            </a:r>
          </a:p>
          <a:p>
            <a:pPr marL="452437" indent="-342900">
              <a:spcAft>
                <a:spcPts val="600"/>
              </a:spcAft>
            </a:pPr>
            <a:r>
              <a:rPr lang="en-GB" sz="2400" dirty="0"/>
              <a:t>Gefnogi damcaniaethu – gan ddefnyddio damcaniaethu mewn ymarfer a thynnu damcaniaethu allan o ymarfer </a:t>
            </a:r>
          </a:p>
          <a:p>
            <a:pPr marL="452437" indent="-342900">
              <a:spcAft>
                <a:spcPts val="600"/>
              </a:spcAft>
            </a:pPr>
            <a:r>
              <a:rPr lang="en-GB" sz="2400" dirty="0"/>
              <a:t>Wella ymarfer – yn enwedig ymarfer cydweithredol</a:t>
            </a:r>
          </a:p>
          <a:p>
            <a:pPr marL="452437" indent="-342900">
              <a:spcAft>
                <a:spcPts val="600"/>
              </a:spcAft>
            </a:pPr>
            <a:r>
              <a:rPr lang="en-GB" sz="2400" dirty="0"/>
              <a:t> Sicrhau y gwneir penderfyniadau moesegol mewn ymarfer cymhleth </a:t>
            </a:r>
          </a:p>
          <a:p>
            <a:pPr marL="452437" indent="-342900">
              <a:spcAft>
                <a:spcPts val="600"/>
              </a:spcAft>
            </a:pPr>
            <a:r>
              <a:rPr lang="en-GB" sz="2400" dirty="0"/>
              <a:t>Cynyddu ‘craidd’ a gwytnwch yr ymarferwr </a:t>
            </a:r>
          </a:p>
          <a:p>
            <a:pPr marL="452437" indent="-342900">
              <a:spcAft>
                <a:spcPts val="600"/>
              </a:spcAft>
            </a:pPr>
            <a:endParaRPr lang="en-GB" sz="2400" dirty="0"/>
          </a:p>
          <a:p>
            <a:pPr marL="452437" indent="-342900">
              <a:spcAft>
                <a:spcPts val="600"/>
              </a:spcAft>
            </a:pPr>
            <a:endParaRPr lang="en-GB" sz="2400" dirty="0"/>
          </a:p>
          <a:p>
            <a:pPr marL="452437" indent="-342900">
              <a:spcAft>
                <a:spcPts val="600"/>
              </a:spcAft>
            </a:pPr>
            <a:endParaRPr lang="en-GB" sz="2400" dirty="0"/>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dirty="0"/>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144855" y="2236333"/>
            <a:ext cx="3899441" cy="2632847"/>
          </a:xfrm>
          <a:prstGeom prst="rect">
            <a:avLst/>
          </a:prstGeom>
          <a:noFill/>
          <a:ln>
            <a:noFill/>
            <a:prstDash val="sysDash"/>
            <a:miter lim="800000"/>
          </a:ln>
        </p:spPr>
      </p:pic>
      <p:sp>
        <p:nvSpPr>
          <p:cNvPr id="3" name="Footer Placeholder 2">
            <a:extLst>
              <a:ext uri="{FF2B5EF4-FFF2-40B4-BE49-F238E27FC236}">
                <a16:creationId xmlns:a16="http://schemas.microsoft.com/office/drawing/2014/main" id="{CD297F19-4C09-1E3D-AADF-E6BDEAEE043C}"/>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b="1" dirty="0"/>
              <a:t>Agweddau Allweddol o Ymarfer Adfyfyriol-Feirniadol</a:t>
            </a:r>
            <a:endParaRPr lang="en-US" b="1" kern="1200" dirty="0">
              <a:solidFill>
                <a:schemeClr val="tx1"/>
              </a:solidFill>
              <a:latin typeface="+mj-lt"/>
              <a:ea typeface="+mj-ea"/>
              <a:cs typeface="+mj-cs"/>
            </a:endParaRPr>
          </a:p>
        </p:txBody>
      </p:sp>
      <p:sp>
        <p:nvSpPr>
          <p:cNvPr id="3" name="Content Placeholder 2"/>
          <p:cNvSpPr>
            <a:spLocks/>
          </p:cNvSpPr>
          <p:nvPr/>
        </p:nvSpPr>
        <p:spPr>
          <a:xfrm>
            <a:off x="6337057" y="2002965"/>
            <a:ext cx="5016742" cy="3818804"/>
          </a:xfrm>
          <a:prstGeom prst="rect">
            <a:avLst/>
          </a:prstGeom>
        </p:spPr>
        <p:txBody>
          <a:bodyPr>
            <a:normAutofit/>
          </a:bodyPr>
          <a:lstStyle/>
          <a:p>
            <a:pPr marL="281178" indent="-281178" defTabSz="652333">
              <a:spcAft>
                <a:spcPts val="492"/>
              </a:spcAft>
              <a:buFont typeface="Arial" panose="020B0604020202020204" pitchFamily="34" charset="0"/>
              <a:buChar char="•"/>
            </a:pPr>
            <a:r>
              <a:rPr lang="en-GB" sz="2400" dirty="0"/>
              <a:t>Rhaid i</a:t>
            </a:r>
            <a:r>
              <a:rPr lang="en-GB" sz="2400" kern="1200" dirty="0">
                <a:solidFill>
                  <a:schemeClr val="tx1"/>
                </a:solidFill>
                <a:latin typeface="+mn-lt"/>
                <a:ea typeface="+mn-ea"/>
                <a:cs typeface="+mn-cs"/>
              </a:rPr>
              <a:t>ntegreiddio'r model </a:t>
            </a:r>
            <a:r>
              <a:rPr lang="en-GB" sz="2400" dirty="0"/>
              <a:t>ad</a:t>
            </a:r>
            <a:r>
              <a:rPr lang="en-GB" sz="2400" kern="1200" dirty="0">
                <a:solidFill>
                  <a:schemeClr val="tx1"/>
                </a:solidFill>
                <a:latin typeface="+mn-lt"/>
                <a:ea typeface="+mn-ea"/>
                <a:cs typeface="+mn-cs"/>
              </a:rPr>
              <a:t>yfyriol yn llawn trwy gydol tasg 1 yn rhan a </a:t>
            </a:r>
            <a:r>
              <a:rPr lang="en-GB" sz="2400" dirty="0"/>
              <a:t>&amp;</a:t>
            </a:r>
            <a:r>
              <a:rPr lang="en-GB" sz="2400" kern="1200" dirty="0">
                <a:solidFill>
                  <a:schemeClr val="tx1"/>
                </a:solidFill>
                <a:latin typeface="+mn-lt"/>
                <a:ea typeface="+mn-ea"/>
                <a:cs typeface="+mn-cs"/>
              </a:rPr>
              <a:t> b.</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Mae’n ddefnyddiol ystyried agweddau allweddol o ymarfer adfyfyriol-feirniadol, sef: emosiynau a theimladau, dynameg pŵer a phŵer, gwerthoedd a moeseg, lefel eich gwybodaeth a'ch sgiliau. </a:t>
            </a:r>
          </a:p>
          <a:p>
            <a:pPr>
              <a:spcAft>
                <a:spcPts val="600"/>
              </a:spcAft>
            </a:pPr>
            <a:endParaRPr lang="en-GB" dirty="0"/>
          </a:p>
        </p:txBody>
      </p:sp>
      <p:sp>
        <p:nvSpPr>
          <p:cNvPr id="5" name="Content Placeholder 4"/>
          <p:cNvSpPr>
            <a:spLocks/>
          </p:cNvSpPr>
          <p:nvPr/>
        </p:nvSpPr>
        <p:spPr>
          <a:xfrm>
            <a:off x="838201" y="2002965"/>
            <a:ext cx="5018258" cy="3818804"/>
          </a:xfrm>
          <a:prstGeom prst="rect">
            <a:avLst/>
          </a:prstGeom>
        </p:spPr>
        <p:txBody>
          <a:bodyPr>
            <a:no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Gall defnyddio model/au o ymarfer </a:t>
            </a:r>
            <a:r>
              <a:rPr lang="en-GB" sz="2400" dirty="0"/>
              <a:t>adf</a:t>
            </a:r>
            <a:r>
              <a:rPr lang="en-GB" sz="2400" kern="1200" dirty="0">
                <a:solidFill>
                  <a:schemeClr val="tx1"/>
                </a:solidFill>
                <a:latin typeface="+mn-lt"/>
                <a:ea typeface="+mn-ea"/>
                <a:cs typeface="+mn-cs"/>
              </a:rPr>
              <a:t>yfyriol ddarparu is-benawdau a'ch helpu i strwythuro eich gwaith.</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Mae'n bwysig peidio â bod yn rhy ddisgrifiadol wrth ysgrifennu. </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Gwnewch yn siŵr eich bod yn cyflwyno pa fodel adfyfyriol rydych chi'n ei ddefnyddio a'i gyfeirio'n gywir. </a:t>
            </a:r>
          </a:p>
          <a:p>
            <a:pPr marL="281178" indent="-281178" defTabSz="652333">
              <a:spcAft>
                <a:spcPts val="492"/>
              </a:spcAft>
              <a:buFont typeface="Arial" panose="020B0604020202020204" pitchFamily="34" charset="0"/>
              <a:buChar char="•"/>
            </a:pPr>
            <a:endParaRPr lang="en-GB" sz="2400" kern="1200" dirty="0">
              <a:solidFill>
                <a:schemeClr val="tx1"/>
              </a:solidFill>
              <a:latin typeface="+mn-lt"/>
              <a:ea typeface="+mn-ea"/>
              <a:cs typeface="+mn-cs"/>
            </a:endParaRPr>
          </a:p>
        </p:txBody>
      </p:sp>
      <p:sp>
        <p:nvSpPr>
          <p:cNvPr id="4" name="Slide Number Placeholder 3"/>
          <p:cNvSpPr>
            <a:spLocks/>
          </p:cNvSpPr>
          <p:nvPr/>
        </p:nvSpPr>
        <p:spPr>
          <a:xfrm>
            <a:off x="7943236" y="5463873"/>
            <a:ext cx="1963109" cy="261293"/>
          </a:xfrm>
          <a:prstGeom prst="rect">
            <a:avLst/>
          </a:prstGeom>
        </p:spPr>
        <p:txBody>
          <a:bodyPr/>
          <a:lstStyle/>
          <a:p>
            <a:pPr defTabSz="652333">
              <a:spcAft>
                <a:spcPts val="492"/>
              </a:spcAft>
            </a:pPr>
            <a:fld id="{1E2FB795-8CD3-4813-9C65-0932CECE18E1}" type="slidenum">
              <a:rPr lang="en-GB" sz="1284" kern="1200">
                <a:solidFill>
                  <a:schemeClr val="tx1"/>
                </a:solidFill>
                <a:latin typeface="+mn-lt"/>
                <a:ea typeface="+mn-ea"/>
                <a:cs typeface="+mn-cs"/>
              </a:rPr>
              <a:pPr defTabSz="652333">
                <a:spcAft>
                  <a:spcPts val="492"/>
                </a:spcAft>
              </a:pPr>
              <a:t>12</a:t>
            </a:fld>
            <a:endParaRPr lang="en-GB" dirty="0"/>
          </a:p>
        </p:txBody>
      </p:sp>
      <p:sp>
        <p:nvSpPr>
          <p:cNvPr id="6" name="Footer Placeholder 5">
            <a:extLst>
              <a:ext uri="{FF2B5EF4-FFF2-40B4-BE49-F238E27FC236}">
                <a16:creationId xmlns:a16="http://schemas.microsoft.com/office/drawing/2014/main" id="{05661DA4-BB90-6D5B-03E7-74B61E7E516F}"/>
              </a:ext>
            </a:extLst>
          </p:cNvPr>
          <p:cNvSpPr>
            <a:spLocks/>
          </p:cNvSpPr>
          <p:nvPr/>
        </p:nvSpPr>
        <p:spPr>
          <a:xfrm>
            <a:off x="4335864" y="5902509"/>
            <a:ext cx="3856539" cy="261293"/>
          </a:xfrm>
          <a:prstGeom prst="rect">
            <a:avLst/>
          </a:prstGeom>
        </p:spPr>
        <p:txBody>
          <a:bodyPr/>
          <a:lstStyle/>
          <a:p>
            <a:pPr defTabSz="652333">
              <a:spcAft>
                <a:spcPts val="492"/>
              </a:spcAft>
            </a:pPr>
            <a:r>
              <a:rPr lang="en-US" sz="128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92762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48A52-760A-8E89-AF7D-80A0958727F4}"/>
              </a:ext>
            </a:extLst>
          </p:cNvPr>
          <p:cNvSpPr>
            <a:spLocks noGrp="1"/>
          </p:cNvSpPr>
          <p:nvPr>
            <p:ph type="title"/>
          </p:nvPr>
        </p:nvSpPr>
        <p:spPr/>
        <p:txBody>
          <a:bodyPr/>
          <a:lstStyle/>
          <a:p>
            <a:r>
              <a:rPr lang="en-GB" b="1" dirty="0">
                <a:effectLst/>
                <a:latin typeface="Arial" panose="020B0604020202020204" pitchFamily="34" charset="0"/>
              </a:rPr>
              <a:t>Canlyniadau </a:t>
            </a:r>
            <a:r>
              <a:rPr lang="en-GB" b="1" dirty="0" err="1">
                <a:effectLst/>
                <a:latin typeface="Arial" panose="020B0604020202020204" pitchFamily="34" charset="0"/>
              </a:rPr>
              <a:t>Dysgu</a:t>
            </a:r>
            <a:r>
              <a:rPr lang="en-GB" b="1" dirty="0">
                <a:effectLst/>
                <a:latin typeface="Arial" panose="020B0604020202020204" pitchFamily="34" charset="0"/>
              </a:rPr>
              <a:t> </a:t>
            </a:r>
            <a:r>
              <a:rPr lang="en-GB" b="1" dirty="0" err="1">
                <a:effectLst/>
                <a:latin typeface="Arial" panose="020B0604020202020204" pitchFamily="34" charset="0"/>
              </a:rPr>
              <a:t>Tasg</a:t>
            </a:r>
            <a:r>
              <a:rPr lang="en-GB" b="1" dirty="0">
                <a:effectLst/>
                <a:latin typeface="Arial" panose="020B0604020202020204" pitchFamily="34" charset="0"/>
              </a:rPr>
              <a:t> 1 </a:t>
            </a:r>
            <a:r>
              <a:rPr lang="en-GB" b="1" dirty="0" err="1">
                <a:effectLst/>
                <a:latin typeface="Arial" panose="020B0604020202020204" pitchFamily="34" charset="0"/>
              </a:rPr>
              <a:t>Rhan</a:t>
            </a:r>
            <a:r>
              <a:rPr lang="en-GB" b="1" dirty="0">
                <a:effectLst/>
                <a:latin typeface="Arial" panose="020B0604020202020204" pitchFamily="34" charset="0"/>
              </a:rPr>
              <a:t> a</a:t>
            </a:r>
            <a:endParaRPr lang="en-US" dirty="0"/>
          </a:p>
        </p:txBody>
      </p:sp>
      <p:sp>
        <p:nvSpPr>
          <p:cNvPr id="3" name="Content Placeholder 2">
            <a:extLst>
              <a:ext uri="{FF2B5EF4-FFF2-40B4-BE49-F238E27FC236}">
                <a16:creationId xmlns:a16="http://schemas.microsoft.com/office/drawing/2014/main" id="{0D8B0190-18FF-72F1-BEE6-FDF1D67799C9}"/>
              </a:ext>
            </a:extLst>
          </p:cNvPr>
          <p:cNvSpPr>
            <a:spLocks noGrp="1"/>
          </p:cNvSpPr>
          <p:nvPr>
            <p:ph idx="1"/>
          </p:nvPr>
        </p:nvSpPr>
        <p:spPr>
          <a:xfrm>
            <a:off x="838200" y="1621156"/>
            <a:ext cx="10515600" cy="4351338"/>
          </a:xfrm>
        </p:spPr>
        <p:txBody>
          <a:bodyPr>
            <a:normAutofit lnSpcReduction="10000"/>
          </a:bodyPr>
          <a:lstStyle/>
          <a:p>
            <a:pPr marL="0" indent="0">
              <a:buNone/>
            </a:pPr>
            <a:r>
              <a:rPr lang="en-GB" sz="2400" b="1" dirty="0">
                <a:effectLst/>
                <a:latin typeface="Arial" panose="020B0604020202020204" pitchFamily="34" charset="0"/>
              </a:rPr>
              <a:t>1. </a:t>
            </a:r>
            <a:r>
              <a:rPr lang="en-GB" sz="2400" b="1" dirty="0" err="1">
                <a:effectLst/>
                <a:latin typeface="Arial" panose="020B0604020202020204" pitchFamily="34" charset="0"/>
              </a:rPr>
              <a:t>Dadansoddi</a:t>
            </a:r>
            <a:r>
              <a:rPr lang="en-GB" sz="2400" b="1" dirty="0">
                <a:effectLst/>
                <a:latin typeface="Arial" panose="020B0604020202020204" pitchFamily="34" charset="0"/>
              </a:rPr>
              <a:t> </a:t>
            </a:r>
            <a:r>
              <a:rPr lang="en-GB" sz="2400" b="1" dirty="0" err="1">
                <a:effectLst/>
                <a:latin typeface="Arial" panose="020B0604020202020204" pitchFamily="34" charset="0"/>
              </a:rPr>
              <a:t>wrth</a:t>
            </a:r>
            <a:r>
              <a:rPr lang="en-GB" sz="2400" b="1" dirty="0">
                <a:effectLst/>
                <a:latin typeface="Arial" panose="020B0604020202020204" pitchFamily="34" charset="0"/>
              </a:rPr>
              <a:t> </a:t>
            </a:r>
            <a:r>
              <a:rPr lang="en-GB" sz="2400" b="1" dirty="0" err="1">
                <a:effectLst/>
                <a:latin typeface="Arial" panose="020B0604020202020204" pitchFamily="34" charset="0"/>
              </a:rPr>
              <a:t>asesu</a:t>
            </a:r>
            <a:r>
              <a:rPr lang="en-GB" sz="2400" b="1" dirty="0">
                <a:effectLst/>
                <a:latin typeface="Arial" panose="020B0604020202020204" pitchFamily="34" charset="0"/>
              </a:rPr>
              <a:t> </a:t>
            </a:r>
            <a:r>
              <a:rPr lang="en-GB" sz="2400" b="1" dirty="0" err="1">
                <a:effectLst/>
                <a:latin typeface="Arial" panose="020B0604020202020204" pitchFamily="34" charset="0"/>
              </a:rPr>
              <a:t>i</a:t>
            </a:r>
            <a:r>
              <a:rPr lang="en-GB" sz="2400" b="1" dirty="0">
                <a:effectLst/>
                <a:latin typeface="Arial" panose="020B0604020202020204" pitchFamily="34" charset="0"/>
              </a:rPr>
              <a:t> </a:t>
            </a:r>
            <a:r>
              <a:rPr lang="en-GB" sz="2400" b="1" dirty="0" err="1">
                <a:effectLst/>
                <a:latin typeface="Arial" panose="020B0604020202020204" pitchFamily="34" charset="0"/>
              </a:rPr>
              <a:t>lywio</a:t>
            </a:r>
            <a:r>
              <a:rPr lang="en-GB" sz="2400" b="1" dirty="0">
                <a:effectLst/>
                <a:latin typeface="Arial" panose="020B0604020202020204" pitchFamily="34" charset="0"/>
              </a:rPr>
              <a:t> </a:t>
            </a:r>
            <a:r>
              <a:rPr lang="en-GB" sz="2400" b="1" dirty="0" err="1">
                <a:effectLst/>
                <a:latin typeface="Arial" panose="020B0604020202020204" pitchFamily="34" charset="0"/>
              </a:rPr>
              <a:t>ymyriadau</a:t>
            </a:r>
            <a:endParaRPr lang="en-GB" sz="2400" b="1" dirty="0">
              <a:effectLst/>
              <a:latin typeface="Arial" panose="020B0604020202020204" pitchFamily="34" charset="0"/>
            </a:endParaRPr>
          </a:p>
          <a:p>
            <a:r>
              <a:rPr lang="en-GB" sz="2400" dirty="0">
                <a:effectLst/>
                <a:latin typeface="ArialMT"/>
              </a:rPr>
              <a:t>1.5. –</a:t>
            </a:r>
            <a:r>
              <a:rPr lang="en-GB" sz="2400" dirty="0" err="1">
                <a:latin typeface="ArialMT"/>
              </a:rPr>
              <a:t>Adfy</a:t>
            </a:r>
            <a:r>
              <a:rPr lang="en-GB" sz="2400" dirty="0" err="1">
                <a:effectLst/>
                <a:latin typeface="ArialMT"/>
              </a:rPr>
              <a:t>fyrio’n</a:t>
            </a:r>
            <a:r>
              <a:rPr lang="en-GB" sz="2400" dirty="0">
                <a:effectLst/>
                <a:latin typeface="ArialMT"/>
              </a:rPr>
              <a:t> </a:t>
            </a:r>
            <a:r>
              <a:rPr lang="en-GB" sz="2400" dirty="0" err="1">
                <a:latin typeface="ArialMT"/>
              </a:rPr>
              <a:t>f</a:t>
            </a:r>
            <a:r>
              <a:rPr lang="en-GB" sz="2400" dirty="0" err="1">
                <a:effectLst/>
                <a:latin typeface="ArialMT"/>
              </a:rPr>
              <a:t>eirniadol</a:t>
            </a:r>
            <a:r>
              <a:rPr lang="en-GB" sz="2400" dirty="0">
                <a:effectLst/>
                <a:latin typeface="ArialMT"/>
              </a:rPr>
              <a:t> </a:t>
            </a:r>
            <a:r>
              <a:rPr lang="en-GB" sz="2400" dirty="0" err="1">
                <a:effectLst/>
                <a:latin typeface="ArialMT"/>
              </a:rPr>
              <a:t>i</a:t>
            </a:r>
            <a:r>
              <a:rPr lang="en-GB" sz="2400" dirty="0">
                <a:effectLst/>
                <a:latin typeface="ArialMT"/>
              </a:rPr>
              <a:t> </a:t>
            </a:r>
            <a:r>
              <a:rPr lang="en-GB" sz="2400" dirty="0" err="1">
                <a:effectLst/>
                <a:latin typeface="ArialMT"/>
              </a:rPr>
              <a:t>werthuso</a:t>
            </a:r>
            <a:r>
              <a:rPr lang="en-GB" sz="2400" dirty="0">
                <a:effectLst/>
                <a:latin typeface="ArialMT"/>
              </a:rPr>
              <a:t> </a:t>
            </a:r>
            <a:r>
              <a:rPr lang="en-GB" sz="2400" dirty="0" err="1">
                <a:effectLst/>
                <a:latin typeface="ArialMT"/>
              </a:rPr>
              <a:t>dadansoddiad</a:t>
            </a:r>
            <a:r>
              <a:rPr lang="en-GB" sz="2400" dirty="0">
                <a:effectLst/>
                <a:latin typeface="ArialMT"/>
              </a:rPr>
              <a:t> </a:t>
            </a:r>
            <a:r>
              <a:rPr lang="en-GB" sz="2400" dirty="0" err="1">
                <a:effectLst/>
                <a:latin typeface="ArialMT"/>
              </a:rPr>
              <a:t>eich</a:t>
            </a:r>
            <a:r>
              <a:rPr lang="en-GB" sz="2400" dirty="0">
                <a:effectLst/>
                <a:latin typeface="ArialMT"/>
              </a:rPr>
              <a:t> </a:t>
            </a:r>
            <a:r>
              <a:rPr lang="en-GB" sz="2400" dirty="0" err="1">
                <a:effectLst/>
                <a:latin typeface="ArialMT"/>
              </a:rPr>
              <a:t>hun</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asesiadau</a:t>
            </a:r>
            <a:r>
              <a:rPr lang="en-GB" sz="2400" dirty="0">
                <a:effectLst/>
                <a:latin typeface="ArialMT"/>
              </a:rPr>
              <a:t> </a:t>
            </a:r>
            <a:r>
              <a:rPr lang="en-GB" sz="2400" dirty="0" err="1">
                <a:effectLst/>
                <a:latin typeface="ArialMT"/>
              </a:rPr>
              <a:t>gwaith</a:t>
            </a:r>
            <a:r>
              <a:rPr lang="en-GB" sz="2400" dirty="0">
                <a:effectLst/>
                <a:latin typeface="ArialMT"/>
              </a:rPr>
              <a:t> </a:t>
            </a:r>
            <a:r>
              <a:rPr lang="en-GB" sz="2400" dirty="0" err="1">
                <a:effectLst/>
                <a:latin typeface="ArialMT"/>
              </a:rPr>
              <a:t>cymdeithasol</a:t>
            </a:r>
            <a:endParaRPr lang="en-GB" sz="2400" dirty="0">
              <a:effectLst/>
              <a:latin typeface="ArialMT"/>
            </a:endParaRPr>
          </a:p>
          <a:p>
            <a:pPr marL="0" indent="0">
              <a:buNone/>
            </a:pPr>
            <a:r>
              <a:rPr lang="en-GB" sz="2400" b="1" dirty="0">
                <a:effectLst/>
                <a:latin typeface="Arial" panose="020B0604020202020204" pitchFamily="34" charset="0"/>
              </a:rPr>
              <a:t>2. </a:t>
            </a:r>
            <a:r>
              <a:rPr lang="en-GB" sz="2400" b="1" dirty="0" err="1">
                <a:effectLst/>
                <a:latin typeface="Arial" panose="020B0604020202020204" pitchFamily="34" charset="0"/>
              </a:rPr>
              <a:t>Cydweithio</a:t>
            </a:r>
            <a:r>
              <a:rPr lang="en-GB" sz="2400" b="1" dirty="0">
                <a:effectLst/>
                <a:latin typeface="Arial" panose="020B0604020202020204" pitchFamily="34" charset="0"/>
              </a:rPr>
              <a:t> </a:t>
            </a:r>
            <a:r>
              <a:rPr lang="en-GB" sz="2400" b="1" dirty="0">
                <a:latin typeface="Arial" panose="020B0604020202020204" pitchFamily="34" charset="0"/>
              </a:rPr>
              <a:t>ag </a:t>
            </a:r>
            <a:r>
              <a:rPr lang="en-GB" sz="2400" b="1" dirty="0" err="1">
                <a:latin typeface="Arial" panose="020B0604020202020204" pitchFamily="34" charset="0"/>
              </a:rPr>
              <a:t>unigolion</a:t>
            </a:r>
            <a:r>
              <a:rPr lang="en-GB" sz="2400" b="1" dirty="0">
                <a:latin typeface="Arial" panose="020B0604020202020204" pitchFamily="34" charset="0"/>
              </a:rPr>
              <a:t> </a:t>
            </a:r>
            <a:r>
              <a:rPr lang="en-GB" sz="2400" b="1" dirty="0" err="1">
                <a:effectLst/>
                <a:latin typeface="Arial" panose="020B0604020202020204" pitchFamily="34" charset="0"/>
              </a:rPr>
              <a:t>sydd</a:t>
            </a:r>
            <a:r>
              <a:rPr lang="en-GB" sz="2400" b="1" dirty="0">
                <a:effectLst/>
                <a:latin typeface="Arial" panose="020B0604020202020204" pitchFamily="34" charset="0"/>
              </a:rPr>
              <a:t> </a:t>
            </a:r>
            <a:r>
              <a:rPr lang="en-GB" sz="2400" b="1" dirty="0" err="1">
                <a:effectLst/>
                <a:latin typeface="Arial" panose="020B0604020202020204" pitchFamily="34" charset="0"/>
              </a:rPr>
              <a:t>angen</a:t>
            </a:r>
            <a:r>
              <a:rPr lang="en-GB" sz="2400" b="1" dirty="0">
                <a:effectLst/>
                <a:latin typeface="Arial" panose="020B0604020202020204" pitchFamily="34" charset="0"/>
              </a:rPr>
              <a:t> </a:t>
            </a:r>
            <a:r>
              <a:rPr lang="en-GB" sz="2400" b="1" dirty="0" err="1">
                <a:effectLst/>
                <a:latin typeface="Arial" panose="020B0604020202020204" pitchFamily="34" charset="0"/>
              </a:rPr>
              <a:t>gofal</a:t>
            </a:r>
            <a:r>
              <a:rPr lang="en-GB" sz="2400" b="1" dirty="0">
                <a:effectLst/>
                <a:latin typeface="Arial" panose="020B0604020202020204" pitchFamily="34" charset="0"/>
              </a:rPr>
              <a:t> a </a:t>
            </a:r>
            <a:r>
              <a:rPr lang="en-GB" sz="2400" b="1" dirty="0" err="1">
                <a:effectLst/>
                <a:latin typeface="Arial" panose="020B0604020202020204" pitchFamily="34" charset="0"/>
              </a:rPr>
              <a:t>chymorth</a:t>
            </a:r>
            <a:r>
              <a:rPr lang="en-GB" sz="2400" b="1" dirty="0">
                <a:effectLst/>
                <a:latin typeface="Arial" panose="020B0604020202020204" pitchFamily="34" charset="0"/>
              </a:rPr>
              <a:t>, </a:t>
            </a:r>
            <a:r>
              <a:rPr lang="en-GB" sz="2400" b="1" dirty="0" err="1">
                <a:effectLst/>
                <a:latin typeface="Arial" panose="020B0604020202020204" pitchFamily="34" charset="0"/>
              </a:rPr>
              <a:t>eu</a:t>
            </a:r>
            <a:r>
              <a:rPr lang="en-GB" sz="2400" b="1" dirty="0">
                <a:effectLst/>
                <a:latin typeface="Arial" panose="020B0604020202020204" pitchFamily="34" charset="0"/>
              </a:rPr>
              <a:t> </a:t>
            </a:r>
            <a:r>
              <a:rPr lang="en-GB" sz="2400" b="1" dirty="0" err="1">
                <a:effectLst/>
                <a:latin typeface="Arial" panose="020B0604020202020204" pitchFamily="34" charset="0"/>
              </a:rPr>
              <a:t>gofalwyr</a:t>
            </a:r>
            <a:r>
              <a:rPr lang="en-GB" sz="2400" b="1" dirty="0">
                <a:effectLst/>
                <a:latin typeface="Arial" panose="020B0604020202020204" pitchFamily="34" charset="0"/>
              </a:rPr>
              <a:t> a </a:t>
            </a:r>
            <a:r>
              <a:rPr lang="en-GB" sz="2400" b="1" dirty="0" err="1">
                <a:effectLst/>
                <a:latin typeface="Arial" panose="020B0604020202020204" pitchFamily="34" charset="0"/>
              </a:rPr>
              <a:t>gweithwyr</a:t>
            </a:r>
            <a:r>
              <a:rPr lang="en-GB" sz="2400" b="1" dirty="0">
                <a:effectLst/>
                <a:latin typeface="Arial" panose="020B0604020202020204" pitchFamily="34" charset="0"/>
              </a:rPr>
              <a:t> </a:t>
            </a:r>
            <a:r>
              <a:rPr lang="en-GB" sz="2400" b="1" dirty="0" err="1">
                <a:effectLst/>
                <a:latin typeface="Arial" panose="020B0604020202020204" pitchFamily="34" charset="0"/>
              </a:rPr>
              <a:t>proffesiynol</a:t>
            </a:r>
            <a:r>
              <a:rPr lang="en-GB" sz="2400" b="1" dirty="0">
                <a:effectLst/>
                <a:latin typeface="Arial" panose="020B0604020202020204" pitchFamily="34" charset="0"/>
              </a:rPr>
              <a:t> </a:t>
            </a:r>
            <a:r>
              <a:rPr lang="en-GB" sz="2400" b="1" dirty="0" err="1">
                <a:effectLst/>
                <a:latin typeface="Arial" panose="020B0604020202020204" pitchFamily="34" charset="0"/>
              </a:rPr>
              <a:t>eraill</a:t>
            </a:r>
            <a:endParaRPr lang="en-GB" sz="2400" b="1" dirty="0">
              <a:effectLst/>
              <a:latin typeface="Arial" panose="020B0604020202020204" pitchFamily="34" charset="0"/>
            </a:endParaRPr>
          </a:p>
          <a:p>
            <a:r>
              <a:rPr lang="en-GB" sz="2400" dirty="0">
                <a:effectLst/>
                <a:latin typeface="ArialMT"/>
              </a:rPr>
              <a:t>2.3. </a:t>
            </a:r>
            <a:r>
              <a:rPr lang="en-GB" sz="2400" dirty="0" err="1">
                <a:effectLst/>
                <a:latin typeface="ArialMT"/>
              </a:rPr>
              <a:t>Adfyfyrio’n</a:t>
            </a:r>
            <a:r>
              <a:rPr lang="en-GB" sz="2400" dirty="0">
                <a:effectLst/>
                <a:latin typeface="ArialMT"/>
              </a:rPr>
              <a:t> </a:t>
            </a:r>
            <a:r>
              <a:rPr lang="en-GB" sz="2400" dirty="0" err="1">
                <a:effectLst/>
                <a:latin typeface="ArialMT"/>
              </a:rPr>
              <a:t>feirniadol</a:t>
            </a:r>
            <a:r>
              <a:rPr lang="en-GB" sz="2400" dirty="0">
                <a:effectLst/>
                <a:latin typeface="ArialMT"/>
              </a:rPr>
              <a:t> </a:t>
            </a:r>
            <a:r>
              <a:rPr lang="en-GB" sz="2400" dirty="0" err="1">
                <a:effectLst/>
                <a:latin typeface="ArialMT"/>
              </a:rPr>
              <a:t>ar</a:t>
            </a:r>
            <a:r>
              <a:rPr lang="en-GB" sz="2400" dirty="0">
                <a:effectLst/>
                <a:latin typeface="ArialMT"/>
              </a:rPr>
              <a:t> </a:t>
            </a:r>
            <a:r>
              <a:rPr lang="en-GB" sz="2400" dirty="0" err="1">
                <a:effectLst/>
                <a:latin typeface="ArialMT"/>
              </a:rPr>
              <a:t>waith</a:t>
            </a:r>
            <a:r>
              <a:rPr lang="en-GB" sz="2400" dirty="0">
                <a:effectLst/>
                <a:latin typeface="ArialMT"/>
              </a:rPr>
              <a:t> </a:t>
            </a:r>
            <a:r>
              <a:rPr lang="en-GB" sz="2400" dirty="0" err="1">
                <a:effectLst/>
                <a:latin typeface="ArialMT"/>
              </a:rPr>
              <a:t>cydweithredol</a:t>
            </a:r>
            <a:r>
              <a:rPr lang="en-GB" sz="2400" dirty="0">
                <a:effectLst/>
                <a:latin typeface="ArialMT"/>
              </a:rPr>
              <a:t> </a:t>
            </a:r>
            <a:r>
              <a:rPr lang="en-GB" sz="2400" dirty="0" err="1">
                <a:effectLst/>
                <a:latin typeface="ArialMT"/>
              </a:rPr>
              <a:t>ei</a:t>
            </a:r>
            <a:r>
              <a:rPr lang="en-GB" sz="2400" dirty="0">
                <a:effectLst/>
                <a:latin typeface="ArialMT"/>
              </a:rPr>
              <a:t> </a:t>
            </a:r>
            <a:r>
              <a:rPr lang="en-GB" sz="2400" dirty="0" err="1">
                <a:effectLst/>
                <a:latin typeface="ArialMT"/>
              </a:rPr>
              <a:t>hun</a:t>
            </a:r>
            <a:endParaRPr lang="en-GB" sz="2400" dirty="0">
              <a:effectLst/>
            </a:endParaRPr>
          </a:p>
          <a:p>
            <a:r>
              <a:rPr lang="en-GB" sz="2400" dirty="0">
                <a:effectLst/>
                <a:latin typeface="ArialMT"/>
              </a:rPr>
              <a:t>3.2. </a:t>
            </a:r>
            <a:r>
              <a:rPr lang="en-GB" sz="2400" dirty="0" err="1">
                <a:latin typeface="ArialMT"/>
              </a:rPr>
              <a:t>R</a:t>
            </a:r>
            <a:r>
              <a:rPr lang="en-GB" sz="2400" dirty="0" err="1">
                <a:effectLst/>
                <a:latin typeface="ArialMT"/>
              </a:rPr>
              <a:t>heoli</a:t>
            </a:r>
            <a:r>
              <a:rPr lang="en-GB" sz="2400" dirty="0">
                <a:effectLst/>
                <a:latin typeface="ArialMT"/>
              </a:rPr>
              <a:t> </a:t>
            </a:r>
            <a:r>
              <a:rPr lang="en-GB" sz="2400" dirty="0" err="1">
                <a:effectLst/>
                <a:latin typeface="ArialMT"/>
              </a:rPr>
              <a:t>eich</a:t>
            </a:r>
            <a:r>
              <a:rPr lang="en-GB" sz="2400" dirty="0">
                <a:effectLst/>
                <a:latin typeface="ArialMT"/>
              </a:rPr>
              <a:t> </a:t>
            </a:r>
            <a:r>
              <a:rPr lang="en-GB" sz="2400" dirty="0" err="1">
                <a:effectLst/>
                <a:latin typeface="ArialMT"/>
              </a:rPr>
              <a:t>rôl</a:t>
            </a:r>
            <a:r>
              <a:rPr lang="en-GB" sz="2400" dirty="0">
                <a:effectLst/>
                <a:latin typeface="ArialMT"/>
              </a:rPr>
              <a:t> </a:t>
            </a:r>
            <a:r>
              <a:rPr lang="en-GB" sz="2400" dirty="0" err="1">
                <a:effectLst/>
                <a:latin typeface="ArialMT"/>
              </a:rPr>
              <a:t>fel</a:t>
            </a:r>
            <a:r>
              <a:rPr lang="en-GB" sz="2400" dirty="0">
                <a:effectLst/>
                <a:latin typeface="ArialMT"/>
              </a:rPr>
              <a:t> </a:t>
            </a:r>
            <a:r>
              <a:rPr lang="en-GB" sz="2400" dirty="0" err="1">
                <a:effectLst/>
                <a:latin typeface="ArialMT"/>
              </a:rPr>
              <a:t>gweithiwr</a:t>
            </a:r>
            <a:r>
              <a:rPr lang="en-GB" sz="2400" dirty="0">
                <a:effectLst/>
                <a:latin typeface="ArialMT"/>
              </a:rPr>
              <a:t> </a:t>
            </a:r>
            <a:r>
              <a:rPr lang="en-GB" sz="2400" dirty="0" err="1">
                <a:effectLst/>
                <a:latin typeface="ArialMT"/>
              </a:rPr>
              <a:t>cymdeithasol</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sefyllfaoedd</a:t>
            </a:r>
            <a:r>
              <a:rPr lang="en-GB" sz="2400" dirty="0">
                <a:effectLst/>
                <a:latin typeface="ArialMT"/>
              </a:rPr>
              <a:t> </a:t>
            </a:r>
            <a:r>
              <a:rPr lang="en-GB" sz="2400" dirty="0" err="1">
                <a:effectLst/>
                <a:latin typeface="ArialMT"/>
              </a:rPr>
              <a:t>gynyddol</a:t>
            </a:r>
            <a:r>
              <a:rPr lang="en-GB" sz="2400" dirty="0">
                <a:effectLst/>
                <a:latin typeface="ArialMT"/>
              </a:rPr>
              <a:t> </a:t>
            </a:r>
            <a:r>
              <a:rPr lang="en-GB" sz="2400" dirty="0" err="1">
                <a:effectLst/>
                <a:latin typeface="ArialMT"/>
              </a:rPr>
              <a:t>gymhleth</a:t>
            </a:r>
            <a:endParaRPr lang="en-US" sz="2400" dirty="0"/>
          </a:p>
          <a:p>
            <a:pPr marL="0" indent="0">
              <a:buNone/>
            </a:pPr>
            <a:r>
              <a:rPr lang="en-GB" sz="2400" b="1" dirty="0">
                <a:latin typeface="Arial" panose="020B0604020202020204" pitchFamily="34" charset="0"/>
              </a:rPr>
              <a:t>3. </a:t>
            </a:r>
            <a:r>
              <a:rPr lang="en-GB" sz="2400" b="1" dirty="0" err="1">
                <a:latin typeface="Arial" panose="020B0604020202020204" pitchFamily="34" charset="0"/>
              </a:rPr>
              <a:t>C</a:t>
            </a:r>
            <a:r>
              <a:rPr lang="en-GB" sz="2400" b="1" dirty="0" err="1">
                <a:effectLst/>
                <a:latin typeface="Arial" panose="020B0604020202020204" pitchFamily="34" charset="0"/>
              </a:rPr>
              <a:t>ymhwyso</a:t>
            </a:r>
            <a:r>
              <a:rPr lang="en-GB" sz="2400" b="1" dirty="0">
                <a:effectLst/>
                <a:latin typeface="Arial" panose="020B0604020202020204" pitchFamily="34" charset="0"/>
              </a:rPr>
              <a:t> barn </a:t>
            </a:r>
            <a:r>
              <a:rPr lang="en-GB" sz="2400" b="1" dirty="0" err="1">
                <a:effectLst/>
                <a:latin typeface="Arial" panose="020B0604020202020204" pitchFamily="34" charset="0"/>
              </a:rPr>
              <a:t>broffesiynol</a:t>
            </a:r>
            <a:r>
              <a:rPr lang="en-GB" sz="2400" b="1" dirty="0">
                <a:effectLst/>
                <a:latin typeface="Arial" panose="020B0604020202020204" pitchFamily="34" charset="0"/>
              </a:rPr>
              <a:t> </a:t>
            </a:r>
            <a:r>
              <a:rPr lang="en-GB" sz="2400" b="1" dirty="0" err="1">
                <a:effectLst/>
                <a:latin typeface="Arial" panose="020B0604020202020204" pitchFamily="34" charset="0"/>
              </a:rPr>
              <a:t>mewn</a:t>
            </a:r>
            <a:r>
              <a:rPr lang="en-GB" sz="2400" b="1" dirty="0">
                <a:effectLst/>
                <a:latin typeface="Arial" panose="020B0604020202020204" pitchFamily="34" charset="0"/>
              </a:rPr>
              <a:t> </a:t>
            </a:r>
            <a:r>
              <a:rPr lang="en-GB" sz="2400" b="1" dirty="0" err="1">
                <a:effectLst/>
                <a:latin typeface="Arial" panose="020B0604020202020204" pitchFamily="34" charset="0"/>
              </a:rPr>
              <a:t>sefyllfaoedd</a:t>
            </a:r>
            <a:r>
              <a:rPr lang="en-GB" sz="2400" b="1" dirty="0">
                <a:effectLst/>
                <a:latin typeface="Arial" panose="020B0604020202020204" pitchFamily="34" charset="0"/>
              </a:rPr>
              <a:t> </a:t>
            </a:r>
            <a:r>
              <a:rPr lang="en-GB" sz="2400" b="1" dirty="0" err="1">
                <a:effectLst/>
                <a:latin typeface="Arial" panose="020B0604020202020204" pitchFamily="34" charset="0"/>
              </a:rPr>
              <a:t>cynyddol</a:t>
            </a:r>
            <a:r>
              <a:rPr lang="en-GB" sz="2400" b="1" dirty="0">
                <a:effectLst/>
                <a:latin typeface="Arial" panose="020B0604020202020204" pitchFamily="34" charset="0"/>
              </a:rPr>
              <a:t> </a:t>
            </a:r>
            <a:r>
              <a:rPr lang="en-GB" sz="2400" b="1" dirty="0" err="1">
                <a:effectLst/>
                <a:latin typeface="Arial" panose="020B0604020202020204" pitchFamily="34" charset="0"/>
              </a:rPr>
              <a:t>gymhleth</a:t>
            </a:r>
            <a:endParaRPr lang="en-GB" sz="2400" b="1" dirty="0">
              <a:effectLst/>
              <a:latin typeface="Arial" panose="020B0604020202020204" pitchFamily="34" charset="0"/>
            </a:endParaRPr>
          </a:p>
          <a:p>
            <a:r>
              <a:rPr lang="en-GB" sz="2400" dirty="0">
                <a:effectLst/>
                <a:latin typeface="ArialMT"/>
              </a:rPr>
              <a:t>3.7. - </a:t>
            </a:r>
            <a:r>
              <a:rPr lang="en-GB" sz="2400" dirty="0" err="1">
                <a:latin typeface="ArialMT"/>
              </a:rPr>
              <a:t>Y</a:t>
            </a:r>
            <a:r>
              <a:rPr lang="en-GB" sz="2400" dirty="0" err="1">
                <a:effectLst/>
                <a:latin typeface="ArialMT"/>
              </a:rPr>
              <a:t>marfer</a:t>
            </a:r>
            <a:r>
              <a:rPr lang="en-GB" sz="2400" dirty="0">
                <a:effectLst/>
                <a:latin typeface="ArialMT"/>
              </a:rPr>
              <a:t> </a:t>
            </a:r>
            <a:r>
              <a:rPr lang="en-GB" sz="2400" dirty="0" err="1">
                <a:effectLst/>
                <a:latin typeface="ArialMT"/>
              </a:rPr>
              <a:t>atebolrwydd</a:t>
            </a:r>
            <a:r>
              <a:rPr lang="en-GB" sz="2400" dirty="0">
                <a:effectLst/>
                <a:latin typeface="ArialMT"/>
              </a:rPr>
              <a:t> </a:t>
            </a:r>
            <a:r>
              <a:rPr lang="en-GB" sz="2400" dirty="0" err="1">
                <a:effectLst/>
                <a:latin typeface="ArialMT"/>
              </a:rPr>
              <a:t>proffesiynol</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sefyllfaoedd</a:t>
            </a:r>
            <a:r>
              <a:rPr lang="en-GB" sz="2400" dirty="0">
                <a:effectLst/>
                <a:latin typeface="ArialMT"/>
              </a:rPr>
              <a:t> </a:t>
            </a:r>
            <a:r>
              <a:rPr lang="en-GB" sz="2400" dirty="0" err="1">
                <a:effectLst/>
                <a:latin typeface="ArialMT"/>
              </a:rPr>
              <a:t>cynyddol</a:t>
            </a:r>
            <a:r>
              <a:rPr lang="en-GB" sz="2400" dirty="0">
                <a:effectLst/>
                <a:latin typeface="ArialMT"/>
              </a:rPr>
              <a:t> </a:t>
            </a:r>
            <a:r>
              <a:rPr lang="en-GB" sz="2400" dirty="0" err="1">
                <a:latin typeface="ArialMT"/>
              </a:rPr>
              <a:t>g</a:t>
            </a:r>
            <a:r>
              <a:rPr lang="en-GB" sz="2400" dirty="0" err="1">
                <a:effectLst/>
                <a:latin typeface="ArialMT"/>
              </a:rPr>
              <a:t>ymhleth</a:t>
            </a:r>
            <a:r>
              <a:rPr lang="en-GB" sz="2400" dirty="0">
                <a:effectLst/>
                <a:latin typeface="ArialMT"/>
              </a:rPr>
              <a:t>.</a:t>
            </a:r>
            <a:endParaRPr lang="en-US" sz="2400" dirty="0"/>
          </a:p>
          <a:p>
            <a:pPr marL="0" indent="0">
              <a:buNone/>
            </a:pPr>
            <a:endParaRPr lang="en-GB" sz="2000" dirty="0">
              <a:effectLst/>
              <a:latin typeface="ArialMT"/>
            </a:endParaRPr>
          </a:p>
          <a:p>
            <a:pPr marL="0" indent="0">
              <a:buNone/>
            </a:pPr>
            <a:endParaRPr lang="en-GB" sz="2800" dirty="0">
              <a:effectLst/>
              <a:latin typeface="ArialMT"/>
            </a:endParaRPr>
          </a:p>
          <a:p>
            <a:endParaRPr lang="en-GB" sz="2800" dirty="0"/>
          </a:p>
          <a:p>
            <a:endParaRPr lang="en-US" dirty="0"/>
          </a:p>
        </p:txBody>
      </p:sp>
      <p:sp>
        <p:nvSpPr>
          <p:cNvPr id="5" name="Footer Placeholder 4">
            <a:extLst>
              <a:ext uri="{FF2B5EF4-FFF2-40B4-BE49-F238E27FC236}">
                <a16:creationId xmlns:a16="http://schemas.microsoft.com/office/drawing/2014/main" id="{0B7B9BF1-FE6C-0FE0-D6D7-62D32226611E}"/>
              </a:ext>
            </a:extLst>
          </p:cNvPr>
          <p:cNvSpPr>
            <a:spLocks noGrp="1"/>
          </p:cNvSpPr>
          <p:nvPr>
            <p:ph type="ftr" sz="quarter" idx="11"/>
          </p:nvPr>
        </p:nvSpPr>
        <p:spPr/>
        <p:txBody>
          <a:bodyPr/>
          <a:lstStyle/>
          <a:p>
            <a:r>
              <a:rPr lang="en-US"/>
              <a:t>PORTH AGORED Consolidation of Social Work Practice</a:t>
            </a:r>
            <a:endParaRPr lang="en-US" dirty="0"/>
          </a:p>
        </p:txBody>
      </p:sp>
      <p:sp>
        <p:nvSpPr>
          <p:cNvPr id="6" name="Slide Number Placeholder 5">
            <a:extLst>
              <a:ext uri="{FF2B5EF4-FFF2-40B4-BE49-F238E27FC236}">
                <a16:creationId xmlns:a16="http://schemas.microsoft.com/office/drawing/2014/main" id="{849916C0-B28C-A206-01F2-188EE54ABD1A}"/>
              </a:ext>
            </a:extLst>
          </p:cNvPr>
          <p:cNvSpPr>
            <a:spLocks noGrp="1"/>
          </p:cNvSpPr>
          <p:nvPr>
            <p:ph type="sldNum" sz="quarter" idx="12"/>
          </p:nvPr>
        </p:nvSpPr>
        <p:spPr/>
        <p:txBody>
          <a:bodyPr/>
          <a:lstStyle/>
          <a:p>
            <a:fld id="{35470E4D-CFB8-FE4B-A9A4-B32541D0D757}" type="slidenum">
              <a:rPr lang="en-US" smtClean="0"/>
              <a:t>13</a:t>
            </a:fld>
            <a:endParaRPr lang="en-US" dirty="0"/>
          </a:p>
        </p:txBody>
      </p:sp>
    </p:spTree>
    <p:extLst>
      <p:ext uri="{BB962C8B-B14F-4D97-AF65-F5344CB8AC3E}">
        <p14:creationId xmlns:p14="http://schemas.microsoft.com/office/powerpoint/2010/main" val="1846814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D6582-D45E-A7D8-20E3-18024FAB5D9B}"/>
              </a:ext>
            </a:extLst>
          </p:cNvPr>
          <p:cNvSpPr>
            <a:spLocks noGrp="1"/>
          </p:cNvSpPr>
          <p:nvPr>
            <p:ph type="title"/>
          </p:nvPr>
        </p:nvSpPr>
        <p:spPr>
          <a:xfrm>
            <a:off x="572493" y="238539"/>
            <a:ext cx="11018520" cy="1434415"/>
          </a:xfrm>
        </p:spPr>
        <p:txBody>
          <a:bodyPr anchor="b">
            <a:normAutofit fontScale="90000"/>
          </a:bodyPr>
          <a:lstStyle/>
          <a:p>
            <a:r>
              <a:rPr lang="en-GB" sz="5400" b="0" i="0" u="none" strike="noStrike" dirty="0">
                <a:solidFill>
                  <a:srgbClr val="000000"/>
                </a:solidFill>
                <a:effectLst/>
                <a:latin typeface="Helvetica" pitchFamily="2" charset="0"/>
              </a:rPr>
              <a:t>Canlyniadau </a:t>
            </a:r>
            <a:r>
              <a:rPr lang="en-GB" sz="5400" b="0" i="0" u="none" strike="noStrike" dirty="0" err="1">
                <a:solidFill>
                  <a:srgbClr val="000000"/>
                </a:solidFill>
                <a:effectLst/>
                <a:latin typeface="Helvetica" pitchFamily="2" charset="0"/>
              </a:rPr>
              <a:t>Dysgu</a:t>
            </a:r>
            <a:r>
              <a:rPr lang="en-GB" sz="5400" b="0" i="0" u="none" strike="noStrike" dirty="0">
                <a:solidFill>
                  <a:srgbClr val="000000"/>
                </a:solidFill>
                <a:effectLst/>
                <a:latin typeface="Helvetica" pitchFamily="2" charset="0"/>
              </a:rPr>
              <a:t> </a:t>
            </a:r>
            <a:r>
              <a:rPr lang="en-GB" sz="5400" b="0" i="0" u="none" strike="noStrike" dirty="0" err="1">
                <a:solidFill>
                  <a:srgbClr val="000000"/>
                </a:solidFill>
                <a:effectLst/>
                <a:latin typeface="Helvetica" pitchFamily="2" charset="0"/>
              </a:rPr>
              <a:t>Gofal</a:t>
            </a:r>
            <a:r>
              <a:rPr lang="en-GB" sz="5400" b="0" i="0" u="none" strike="noStrike" dirty="0">
                <a:solidFill>
                  <a:srgbClr val="000000"/>
                </a:solidFill>
                <a:effectLst/>
                <a:latin typeface="Helvetica" pitchFamily="2" charset="0"/>
              </a:rPr>
              <a:t> </a:t>
            </a:r>
            <a:r>
              <a:rPr lang="en-GB" sz="5400" b="0" i="0" u="none" strike="noStrike" dirty="0" err="1">
                <a:solidFill>
                  <a:srgbClr val="000000"/>
                </a:solidFill>
                <a:effectLst/>
                <a:latin typeface="Helvetica" pitchFamily="2" charset="0"/>
              </a:rPr>
              <a:t>Cymdeithasol</a:t>
            </a:r>
            <a:r>
              <a:rPr lang="en-GB" sz="5400" b="0" i="0" u="none" strike="noStrike" dirty="0">
                <a:solidFill>
                  <a:srgbClr val="000000"/>
                </a:solidFill>
                <a:effectLst/>
                <a:latin typeface="Helvetica" pitchFamily="2" charset="0"/>
              </a:rPr>
              <a:t> Cymru (GCC)</a:t>
            </a:r>
            <a:endParaRPr lang="en-US" sz="5400" dirty="0"/>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4FF6DFF9-5433-7B82-301B-EF45E84BF67B}"/>
              </a:ext>
            </a:extLst>
          </p:cNvPr>
          <p:cNvSpPr>
            <a:spLocks noGrp="1"/>
          </p:cNvSpPr>
          <p:nvPr>
            <p:ph idx="1"/>
          </p:nvPr>
        </p:nvSpPr>
        <p:spPr>
          <a:xfrm>
            <a:off x="572493" y="2071316"/>
            <a:ext cx="6713552" cy="4119172"/>
          </a:xfrm>
        </p:spPr>
        <p:txBody>
          <a:bodyPr anchor="t">
            <a:noAutofit/>
          </a:bodyPr>
          <a:lstStyle/>
          <a:p>
            <a:r>
              <a:rPr lang="en-GB" sz="2200" b="0" i="0" u="none" strike="noStrike" dirty="0">
                <a:solidFill>
                  <a:srgbClr val="000000"/>
                </a:solidFill>
                <a:effectLst/>
                <a:latin typeface="+mj-lt"/>
              </a:rPr>
              <a:t>Mae </a:t>
            </a:r>
            <a:r>
              <a:rPr lang="en-GB" sz="2200" b="0" i="0" u="none" strike="noStrike" dirty="0" err="1">
                <a:solidFill>
                  <a:srgbClr val="000000"/>
                </a:solidFill>
                <a:effectLst/>
                <a:latin typeface="+mj-lt"/>
              </a:rPr>
              <a:t>pob</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tasg</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gofyn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ddysgwyr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fodloni</a:t>
            </a:r>
            <a:r>
              <a:rPr lang="en-GB" sz="2200" b="0" i="0" u="none" strike="noStrike" dirty="0">
                <a:solidFill>
                  <a:srgbClr val="000000"/>
                </a:solidFill>
                <a:effectLst/>
                <a:latin typeface="+mj-lt"/>
              </a:rPr>
              <a:t> canlyniadau </a:t>
            </a:r>
            <a:r>
              <a:rPr lang="en-GB" sz="2200" b="0" i="0" u="none" strike="noStrike" dirty="0" err="1">
                <a:solidFill>
                  <a:srgbClr val="000000"/>
                </a:solidFill>
                <a:effectLst/>
                <a:latin typeface="+mj-lt"/>
              </a:rPr>
              <a:t>dysgu</a:t>
            </a:r>
            <a:r>
              <a:rPr lang="en-GB" sz="2200" b="0" i="0" u="none" strike="noStrike" dirty="0">
                <a:solidFill>
                  <a:srgbClr val="000000"/>
                </a:solidFill>
                <a:effectLst/>
                <a:latin typeface="+mj-lt"/>
              </a:rPr>
              <a:t> GCC </a:t>
            </a:r>
            <a:r>
              <a:rPr lang="en-GB" sz="2200" b="0" i="0" u="none" strike="noStrike" dirty="0" err="1">
                <a:solidFill>
                  <a:srgbClr val="000000"/>
                </a:solidFill>
                <a:effectLst/>
                <a:latin typeface="+mj-lt"/>
              </a:rPr>
              <a:t>sydd</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wedi'u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pennu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gyfer</a:t>
            </a:r>
            <a:r>
              <a:rPr lang="en-GB" sz="2200" b="0" i="0" u="none" strike="noStrike" dirty="0">
                <a:solidFill>
                  <a:srgbClr val="000000"/>
                </a:solidFill>
                <a:effectLst/>
                <a:latin typeface="+mj-lt"/>
              </a:rPr>
              <a:t> y </a:t>
            </a:r>
            <a:r>
              <a:rPr lang="en-GB" sz="2200" b="0" i="0" u="none" strike="noStrike" dirty="0" err="1">
                <a:solidFill>
                  <a:srgbClr val="000000"/>
                </a:solidFill>
                <a:effectLst/>
                <a:latin typeface="+mj-lt"/>
              </a:rPr>
              <a:t>dasg</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honno</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gweler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atodiad</a:t>
            </a:r>
            <a:r>
              <a:rPr lang="en-GB" sz="2200" b="0" i="0" u="none" strike="noStrike" dirty="0">
                <a:solidFill>
                  <a:srgbClr val="000000"/>
                </a:solidFill>
                <a:effectLst/>
                <a:latin typeface="+mj-lt"/>
              </a:rPr>
              <a:t> 5 </a:t>
            </a:r>
            <a:r>
              <a:rPr lang="en-GB" sz="2200" b="0" i="0" u="none" strike="noStrike" dirty="0" err="1">
                <a:solidFill>
                  <a:srgbClr val="000000"/>
                </a:solidFill>
                <a:effectLst/>
                <a:latin typeface="+mj-lt"/>
              </a:rPr>
              <a:t>o'r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llawlyfr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ogystal</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mae</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angen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ddysgwyr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ateb</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pob</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agwedd</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o'r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cwestiwn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gan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gwrdd</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â'r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meini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prawf</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marcio</a:t>
            </a:r>
            <a:r>
              <a:rPr lang="en-GB" sz="2200" b="0" i="0" u="none" strike="noStrike" dirty="0">
                <a:solidFill>
                  <a:srgbClr val="000000"/>
                </a:solidFill>
                <a:effectLst/>
                <a:latin typeface="+mj-lt"/>
              </a:rPr>
              <a:t>.</a:t>
            </a:r>
          </a:p>
          <a:p>
            <a:r>
              <a:rPr lang="en-GB" sz="2200" b="0" i="0" u="none" strike="noStrike" dirty="0">
                <a:solidFill>
                  <a:srgbClr val="000000"/>
                </a:solidFill>
                <a:effectLst/>
                <a:latin typeface="+mj-lt"/>
              </a:rPr>
              <a:t>Heddiw, </a:t>
            </a:r>
            <a:r>
              <a:rPr lang="en-GB" sz="2200" b="0" i="0" u="none" strike="noStrike" dirty="0" err="1">
                <a:solidFill>
                  <a:srgbClr val="000000"/>
                </a:solidFill>
                <a:effectLst/>
                <a:latin typeface="+mj-lt"/>
              </a:rPr>
              <a:t>byddwn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ystyried</a:t>
            </a:r>
            <a:r>
              <a:rPr lang="en-GB" sz="2200" b="0" i="0" u="none" strike="noStrike" dirty="0">
                <a:solidFill>
                  <a:srgbClr val="000000"/>
                </a:solidFill>
                <a:effectLst/>
                <a:latin typeface="+mj-lt"/>
              </a:rPr>
              <a:t> y canlyniadau </a:t>
            </a:r>
            <a:r>
              <a:rPr lang="en-GB" sz="2200" b="0" i="0" u="none" strike="noStrike" dirty="0" err="1">
                <a:solidFill>
                  <a:srgbClr val="000000"/>
                </a:solidFill>
                <a:effectLst/>
                <a:latin typeface="+mj-lt"/>
              </a:rPr>
              <a:t>dysgu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penodol</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gyfer</a:t>
            </a:r>
            <a:br>
              <a:rPr lang="en-GB" sz="2200" dirty="0">
                <a:latin typeface="+mj-lt"/>
              </a:rPr>
            </a:br>
            <a:r>
              <a:rPr lang="en-GB" sz="2200" b="0" i="0" u="none" strike="noStrike" dirty="0" err="1">
                <a:solidFill>
                  <a:srgbClr val="000000"/>
                </a:solidFill>
                <a:effectLst/>
                <a:latin typeface="+mj-lt"/>
              </a:rPr>
              <a:t>Tasg</a:t>
            </a:r>
            <a:r>
              <a:rPr lang="en-GB" sz="2200" b="0" i="0" u="none" strike="noStrike" dirty="0">
                <a:solidFill>
                  <a:srgbClr val="000000"/>
                </a:solidFill>
                <a:effectLst/>
                <a:latin typeface="+mj-lt"/>
              </a:rPr>
              <a:t> 1 </a:t>
            </a:r>
            <a:r>
              <a:rPr lang="en-GB" sz="2200" b="0" i="0" u="none" strike="noStrike" dirty="0" err="1">
                <a:solidFill>
                  <a:srgbClr val="000000"/>
                </a:solidFill>
                <a:effectLst/>
                <a:latin typeface="+mj-lt"/>
              </a:rPr>
              <a:t>Rhan</a:t>
            </a:r>
            <a:r>
              <a:rPr lang="en-GB" sz="2200" b="0" i="0" u="none" strike="noStrike" dirty="0">
                <a:solidFill>
                  <a:srgbClr val="000000"/>
                </a:solidFill>
                <a:effectLst/>
                <a:latin typeface="+mj-lt"/>
              </a:rPr>
              <a:t> A, </a:t>
            </a:r>
            <a:r>
              <a:rPr lang="en-GB" sz="2200" b="0" i="0" u="none" strike="noStrike" dirty="0" err="1">
                <a:solidFill>
                  <a:srgbClr val="000000"/>
                </a:solidFill>
                <a:effectLst/>
                <a:latin typeface="+mj-lt"/>
              </a:rPr>
              <a:t>gan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rhoi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cyfle</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ddysgwyr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edrych</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sut</a:t>
            </a:r>
            <a:r>
              <a:rPr lang="en-GB" sz="2200" b="0" i="0" u="none" strike="noStrike" dirty="0">
                <a:solidFill>
                  <a:srgbClr val="000000"/>
                </a:solidFill>
                <a:effectLst/>
                <a:latin typeface="+mj-lt"/>
              </a:rPr>
              <a:t> y gallant </a:t>
            </a:r>
            <a:r>
              <a:rPr lang="en-GB" sz="2200" b="0" i="0" u="none" strike="noStrike" dirty="0" err="1">
                <a:solidFill>
                  <a:srgbClr val="000000"/>
                </a:solidFill>
                <a:effectLst/>
                <a:latin typeface="+mj-lt"/>
              </a:rPr>
              <a:t>gyflawni'r</a:t>
            </a:r>
            <a:r>
              <a:rPr lang="en-GB" sz="2200" b="0" i="0" u="none" strike="noStrike" dirty="0">
                <a:solidFill>
                  <a:srgbClr val="000000"/>
                </a:solidFill>
                <a:effectLst/>
                <a:latin typeface="+mj-lt"/>
              </a:rPr>
              <a:t> canlyniadau </a:t>
            </a:r>
            <a:r>
              <a:rPr lang="en-GB" sz="2200" b="0" i="0" u="none" strike="noStrike" dirty="0" err="1">
                <a:solidFill>
                  <a:srgbClr val="000000"/>
                </a:solidFill>
                <a:effectLst/>
                <a:latin typeface="+mj-lt"/>
              </a:rPr>
              <a:t>hyn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wrth</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ysgrifennu'r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dasg</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y </a:t>
            </a:r>
            <a:r>
              <a:rPr lang="en-GB" sz="2200" b="0" i="0" u="none" strike="noStrike" dirty="0" err="1">
                <a:solidFill>
                  <a:srgbClr val="000000"/>
                </a:solidFill>
                <a:effectLst/>
                <a:latin typeface="+mj-lt"/>
              </a:rPr>
              <a:t>portffolio</a:t>
            </a:r>
            <a:r>
              <a:rPr lang="en-GB" sz="2200" b="0" i="0" u="none" strike="noStrike" dirty="0">
                <a:solidFill>
                  <a:srgbClr val="000000"/>
                </a:solidFill>
                <a:effectLst/>
                <a:latin typeface="+mj-lt"/>
              </a:rPr>
              <a:t>.</a:t>
            </a:r>
          </a:p>
          <a:p>
            <a:r>
              <a:rPr lang="en-GB" sz="2200" b="0" i="0" u="none" strike="noStrike" dirty="0" err="1">
                <a:solidFill>
                  <a:srgbClr val="000000"/>
                </a:solidFill>
                <a:effectLst/>
                <a:latin typeface="+mj-lt"/>
              </a:rPr>
              <a:t>Byddwn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dechrau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drwy</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edrych</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ddeallusrwydd </a:t>
            </a:r>
            <a:r>
              <a:rPr lang="en-GB" sz="2200" b="0" i="0" u="none" strike="noStrike" dirty="0" err="1">
                <a:solidFill>
                  <a:srgbClr val="000000"/>
                </a:solidFill>
                <a:effectLst/>
                <a:latin typeface="+mj-lt"/>
              </a:rPr>
              <a:t>emosiynol</a:t>
            </a:r>
            <a:r>
              <a:rPr lang="en-GB" sz="2200" b="0" i="0" u="none" strike="noStrike" dirty="0">
                <a:solidFill>
                  <a:srgbClr val="000000"/>
                </a:solidFill>
                <a:effectLst/>
                <a:latin typeface="+mj-lt"/>
              </a:rPr>
              <a:t> a </a:t>
            </a:r>
            <a:r>
              <a:rPr lang="en-GB" sz="2200" b="0" i="0" u="none" strike="noStrike" dirty="0" err="1">
                <a:solidFill>
                  <a:srgbClr val="000000"/>
                </a:solidFill>
                <a:effectLst/>
                <a:latin typeface="+mj-lt"/>
              </a:rPr>
              <a:t>modelau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myfyriol</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gan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fod</a:t>
            </a:r>
            <a:r>
              <a:rPr lang="en-GB" sz="2200" b="0" i="0" u="none" strike="noStrike" dirty="0">
                <a:solidFill>
                  <a:srgbClr val="000000"/>
                </a:solidFill>
                <a:effectLst/>
                <a:latin typeface="+mj-lt"/>
              </a:rPr>
              <a:t> y </a:t>
            </a:r>
            <a:r>
              <a:rPr lang="en-GB" sz="2200" b="0" i="0" u="none" strike="noStrike" dirty="0" err="1">
                <a:solidFill>
                  <a:srgbClr val="000000"/>
                </a:solidFill>
                <a:effectLst/>
                <a:latin typeface="+mj-lt"/>
              </a:rPr>
              <a:t>rhain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plethu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drwy</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dasg</a:t>
            </a:r>
            <a:r>
              <a:rPr lang="en-GB" sz="2200" b="0" i="0" u="none" strike="noStrike" dirty="0">
                <a:solidFill>
                  <a:srgbClr val="000000"/>
                </a:solidFill>
                <a:effectLst/>
                <a:latin typeface="+mj-lt"/>
              </a:rPr>
              <a:t> 1 </a:t>
            </a:r>
            <a:r>
              <a:rPr lang="en-GB" sz="2200" b="0" i="0" u="none" strike="noStrike" dirty="0" err="1">
                <a:solidFill>
                  <a:srgbClr val="000000"/>
                </a:solidFill>
                <a:effectLst/>
                <a:latin typeface="+mj-lt"/>
              </a:rPr>
              <a:t>rhan</a:t>
            </a:r>
            <a:r>
              <a:rPr lang="en-GB" sz="2200" b="0" i="0" u="none" strike="noStrike" dirty="0">
                <a:solidFill>
                  <a:srgbClr val="000000"/>
                </a:solidFill>
                <a:effectLst/>
                <a:latin typeface="+mj-lt"/>
              </a:rPr>
              <a:t> A a B.</a:t>
            </a:r>
            <a:endParaRPr lang="en-US" sz="2200" dirty="0">
              <a:latin typeface="+mj-lt"/>
            </a:endParaRPr>
          </a:p>
        </p:txBody>
      </p:sp>
      <p:pic>
        <p:nvPicPr>
          <p:cNvPr id="19" name="Picture 18" descr="A group of people sitting around a table with a paper&#10;&#10;Description automatically generated">
            <a:extLst>
              <a:ext uri="{FF2B5EF4-FFF2-40B4-BE49-F238E27FC236}">
                <a16:creationId xmlns:a16="http://schemas.microsoft.com/office/drawing/2014/main" id="{D13CC898-35BE-0174-979C-D92919B342AC}"/>
              </a:ext>
            </a:extLst>
          </p:cNvPr>
          <p:cNvPicPr>
            <a:picLocks noChangeAspect="1"/>
          </p:cNvPicPr>
          <p:nvPr/>
        </p:nvPicPr>
        <p:blipFill rotWithShape="1">
          <a:blip r:embed="rId3"/>
          <a:srcRect l="25055" r="20830"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39B58DFB-6BAE-3BD1-C0A3-9B9DDBA302F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6" name="Slide Number Placeholder 5">
            <a:extLst>
              <a:ext uri="{FF2B5EF4-FFF2-40B4-BE49-F238E27FC236}">
                <a16:creationId xmlns:a16="http://schemas.microsoft.com/office/drawing/2014/main" id="{147594A5-3428-A4CC-85A9-C9D7F1B10A73}"/>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14</a:t>
            </a:fld>
            <a:endParaRPr lang="en-US" dirty="0"/>
          </a:p>
        </p:txBody>
      </p:sp>
    </p:spTree>
    <p:extLst>
      <p:ext uri="{BB962C8B-B14F-4D97-AF65-F5344CB8AC3E}">
        <p14:creationId xmlns:p14="http://schemas.microsoft.com/office/powerpoint/2010/main" val="2241479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35920"/>
            <a:ext cx="5471410" cy="4240530"/>
          </a:xfrm>
          <a:prstGeom prst="rect">
            <a:avLst/>
          </a:prstGeom>
          <a:noFill/>
        </p:spPr>
      </p:pic>
      <p:sp>
        <p:nvSpPr>
          <p:cNvPr id="10" name="Content Placeholder 9"/>
          <p:cNvSpPr>
            <a:spLocks noGrp="1"/>
          </p:cNvSpPr>
          <p:nvPr>
            <p:ph sz="half" idx="2"/>
          </p:nvPr>
        </p:nvSpPr>
        <p:spPr>
          <a:xfrm>
            <a:off x="5533901" y="1243689"/>
            <a:ext cx="6377050" cy="5559661"/>
          </a:xfrm>
        </p:spPr>
        <p:txBody>
          <a:bodyPr wrap="square" anchor="t">
            <a:normAutofit lnSpcReduction="10000"/>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a:t>
            </a:r>
          </a:p>
          <a:p>
            <a:pPr marL="0" indent="0">
              <a:lnSpc>
                <a:spcPct val="90000"/>
              </a:lnSpc>
              <a:buNone/>
            </a:pPr>
            <a:r>
              <a:rPr lang="en-GB" sz="2400" dirty="0"/>
              <a:t>Gan gynnwys:</a:t>
            </a:r>
          </a:p>
          <a:p>
            <a:r>
              <a:rPr lang="en-GB" sz="2400" dirty="0"/>
              <a:t>canfyddiad o emosiwn </a:t>
            </a:r>
          </a:p>
          <a:p>
            <a:r>
              <a:rPr lang="en-GB" sz="2400" dirty="0"/>
              <a:t>y gallu i resymu gan ddefnyddio emosiynau</a:t>
            </a:r>
          </a:p>
          <a:p>
            <a:r>
              <a:rPr lang="en-GB" sz="2400" dirty="0"/>
              <a:t>y gallu i ddeall emosiwn</a:t>
            </a:r>
          </a:p>
          <a:p>
            <a:r>
              <a:rPr lang="en-GB" sz="2400" dirty="0"/>
              <a:t>y gallu i reoli emosiynau </a:t>
            </a:r>
          </a:p>
          <a:p>
            <a:pPr marL="0" indent="0">
              <a:lnSpc>
                <a:spcPct val="90000"/>
              </a:lnSpc>
              <a:buNone/>
            </a:pPr>
            <a:r>
              <a:rPr lang="en-GB" sz="2400" dirty="0"/>
              <a:t>Mae deallusrwydd emosiynol yn cyfeirio at y gallu i ganfod, rheoli a gwerthuso emosiynau </a:t>
            </a:r>
          </a:p>
          <a:p>
            <a:pPr marL="0" indent="0">
              <a:lnSpc>
                <a:spcPct val="90000"/>
              </a:lnSpc>
              <a:buNone/>
            </a:pPr>
            <a:endParaRPr lang="en-GB" sz="2400" dirty="0"/>
          </a:p>
          <a:p>
            <a:pPr marL="0" indent="0">
              <a:lnSpc>
                <a:spcPct val="90000"/>
              </a:lnSpc>
              <a:buNone/>
            </a:pPr>
            <a:r>
              <a:rPr lang="en-GB" sz="2400" dirty="0"/>
              <a:t>Salovey a Mayer 1990</a:t>
            </a: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a:xfrm>
            <a:off x="393492" y="108304"/>
            <a:ext cx="10515600" cy="1325563"/>
          </a:xfrm>
        </p:spPr>
        <p:txBody>
          <a:bodyPr anchor="ctr">
            <a:normAutofit/>
          </a:bodyPr>
          <a:lstStyle/>
          <a:p>
            <a:r>
              <a:rPr lang="en-GB" b="1" dirty="0"/>
              <a:t>Deallusrwydd Emosiynol</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15</a:t>
            </a:fld>
            <a:endParaRPr lang="en-GB" b="1" dirty="0"/>
          </a:p>
        </p:txBody>
      </p:sp>
      <p:sp>
        <p:nvSpPr>
          <p:cNvPr id="3" name="Footer Placeholder 2">
            <a:extLst>
              <a:ext uri="{FF2B5EF4-FFF2-40B4-BE49-F238E27FC236}">
                <a16:creationId xmlns:a16="http://schemas.microsoft.com/office/drawing/2014/main" id="{CF64E584-D764-364A-19F8-132772002203}"/>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dirty="0"/>
            </a:br>
            <a:endParaRPr lang="en-US" sz="3500" dirty="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4784271" y="538842"/>
            <a:ext cx="6798129" cy="6235021"/>
          </a:xfrm>
        </p:spPr>
        <p:txBody>
          <a:bodyPr wrap="square" anchor="t">
            <a:normAutofit/>
          </a:bodyPr>
          <a:lstStyle/>
          <a:p>
            <a:pPr>
              <a:lnSpc>
                <a:spcPct val="90000"/>
              </a:lnSpc>
              <a:spcAft>
                <a:spcPts val="600"/>
              </a:spcAft>
              <a:buFont typeface="Wingdings" pitchFamily="2" charset="2"/>
              <a:buNone/>
            </a:pPr>
            <a:r>
              <a:rPr lang="en-GB" b="1" dirty="0"/>
              <a:t>Ymarfer</a:t>
            </a:r>
            <a:r>
              <a:rPr lang="en-GB" sz="2800" b="1" dirty="0"/>
              <a:t> 3 – </a:t>
            </a:r>
            <a:r>
              <a:rPr lang="en-GB" b="1" dirty="0"/>
              <a:t>Deallusrwydd Emosiynol</a:t>
            </a:r>
            <a:endParaRPr lang="en-GB" sz="2800" dirty="0"/>
          </a:p>
          <a:p>
            <a:pPr>
              <a:lnSpc>
                <a:spcPct val="90000"/>
              </a:lnSpc>
              <a:spcAft>
                <a:spcPts val="600"/>
              </a:spcAft>
            </a:pPr>
            <a:r>
              <a:rPr lang="en-US" dirty="0"/>
              <a:t>Pam rydych chi’n meddwl ei fod yn bwysig i adnabod eich emosiynau mewn perthynas â'ch gwaith? </a:t>
            </a:r>
          </a:p>
          <a:p>
            <a:pPr>
              <a:lnSpc>
                <a:spcPct val="90000"/>
              </a:lnSpc>
              <a:spcAft>
                <a:spcPts val="600"/>
              </a:spcAft>
            </a:pPr>
            <a:r>
              <a:rPr lang="en-US" dirty="0"/>
              <a:t>Efallai eich bod am ystyried beth allai fynd o'i le, yr effaith bosibl a’r canlyniadau i unigolion yr ydym yn gweithio â hwy, a'r effaith ar wneud penderfyniadau proffesiynol?</a:t>
            </a:r>
          </a:p>
          <a:p>
            <a:pPr>
              <a:lnSpc>
                <a:spcPct val="90000"/>
              </a:lnSpc>
              <a:spcAft>
                <a:spcPts val="600"/>
              </a:spcAft>
            </a:pPr>
            <a:r>
              <a:rPr lang="en-US" dirty="0"/>
              <a:t>Gall perthnasu hyn i ddigwyddiad/ achos rydych wedi bod ynghlwm ag o fod o gymorth, ystyriwch eich emosiynau ac effaith hynny.</a:t>
            </a:r>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16</a:t>
            </a:fld>
            <a:endParaRPr lang="en-GB" altLang="en-US" dirty="0"/>
          </a:p>
        </p:txBody>
      </p:sp>
      <p:sp>
        <p:nvSpPr>
          <p:cNvPr id="5" name="Footer Placeholder 4">
            <a:extLst>
              <a:ext uri="{FF2B5EF4-FFF2-40B4-BE49-F238E27FC236}">
                <a16:creationId xmlns:a16="http://schemas.microsoft.com/office/drawing/2014/main" id="{99A0B50E-7F12-4B4D-51F5-F2CD34B63727}"/>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026895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9349" y="978941"/>
            <a:ext cx="9455103" cy="4842530"/>
          </a:xfrm>
        </p:spPr>
        <p:txBody>
          <a:bodyPr>
            <a:normAutofit fontScale="85000" lnSpcReduction="20000"/>
          </a:bodyPr>
          <a:lstStyle/>
          <a:p>
            <a:pPr marL="0" indent="0">
              <a:spcBef>
                <a:spcPct val="20000"/>
              </a:spcBef>
              <a:buNone/>
              <a:defRPr/>
            </a:pPr>
            <a:endParaRPr lang="en-GB" sz="2800" dirty="0"/>
          </a:p>
          <a:p>
            <a:pPr marL="0" indent="0">
              <a:spcBef>
                <a:spcPct val="20000"/>
              </a:spcBef>
              <a:buNone/>
              <a:defRPr/>
            </a:pPr>
            <a:r>
              <a:rPr lang="en-GB" sz="2800" dirty="0"/>
              <a:t>Donald Schön  - The Reflective Practitioner (1983)</a:t>
            </a:r>
          </a:p>
          <a:p>
            <a:pPr marL="0" indent="0">
              <a:spcBef>
                <a:spcPct val="20000"/>
              </a:spcBef>
              <a:buNone/>
              <a:defRPr/>
            </a:pPr>
            <a:r>
              <a:rPr lang="en-GB" sz="2800" dirty="0"/>
              <a:t>“Reflection in action” </a:t>
            </a:r>
          </a:p>
          <a:p>
            <a:pPr marL="0" indent="0">
              <a:spcBef>
                <a:spcPct val="20000"/>
              </a:spcBef>
              <a:buNone/>
              <a:defRPr/>
            </a:pPr>
            <a:r>
              <a:rPr lang="en-GB" sz="2800" dirty="0"/>
              <a:t>“Reflection on action” </a:t>
            </a:r>
          </a:p>
          <a:p>
            <a:pPr marL="0" indent="0">
              <a:spcBef>
                <a:spcPct val="20000"/>
              </a:spcBef>
              <a:buNone/>
              <a:defRPr/>
            </a:pPr>
            <a:endParaRPr lang="en-GB" sz="2800" dirty="0"/>
          </a:p>
          <a:p>
            <a:pPr marL="0" indent="0">
              <a:spcBef>
                <a:spcPct val="20000"/>
              </a:spcBef>
              <a:buNone/>
              <a:defRPr/>
            </a:pPr>
            <a:r>
              <a:rPr lang="en-GB" sz="2800" dirty="0"/>
              <a:t>Wedi ei addasu gan Killian a Todnem (1991) sydd wedi ychwanegu:</a:t>
            </a:r>
          </a:p>
          <a:p>
            <a:pPr marL="0" indent="0">
              <a:spcBef>
                <a:spcPct val="20000"/>
              </a:spcBef>
              <a:buNone/>
              <a:defRPr/>
            </a:pPr>
            <a:r>
              <a:rPr lang="en-GB" sz="2800" dirty="0"/>
              <a:t>“Reflection for action”</a:t>
            </a:r>
          </a:p>
          <a:p>
            <a:pPr marL="0" indent="0">
              <a:spcBef>
                <a:spcPct val="20000"/>
              </a:spcBef>
              <a:buNone/>
              <a:defRPr/>
            </a:pPr>
            <a:endParaRPr lang="en-GB" sz="2800" dirty="0"/>
          </a:p>
          <a:p>
            <a:pPr marL="0" indent="0">
              <a:spcBef>
                <a:spcPct val="20000"/>
              </a:spcBef>
              <a:buNone/>
              <a:defRPr/>
            </a:pPr>
            <a:r>
              <a:rPr lang="en-GB" sz="2800" dirty="0"/>
              <a:t>Cofiwch, </a:t>
            </a:r>
            <a:r>
              <a:rPr lang="en-GB" sz="2800" b="1" dirty="0" err="1"/>
              <a:t>damcaniaeth</a:t>
            </a:r>
            <a:r>
              <a:rPr lang="en-GB" sz="2800" dirty="0"/>
              <a:t> adfyfyrio yw Schön,  – mae’n tynnu sylw at yr angen i adfyfyrio yn hytrach na darparu model </a:t>
            </a:r>
            <a:r>
              <a:rPr lang="en-GB" dirty="0"/>
              <a:t>i allu g</a:t>
            </a:r>
            <a:r>
              <a:rPr lang="en-GB" sz="2800" dirty="0"/>
              <a:t>wneud hynny</a:t>
            </a:r>
          </a:p>
          <a:p>
            <a:pPr marL="0" indent="0">
              <a:spcBef>
                <a:spcPct val="20000"/>
              </a:spcBef>
              <a:buNone/>
              <a:defRPr/>
            </a:pPr>
            <a:endParaRPr lang="en-GB" sz="1800" b="1" dirty="0"/>
          </a:p>
          <a:p>
            <a:pPr marL="0" indent="0">
              <a:spcBef>
                <a:spcPct val="20000"/>
              </a:spcBef>
              <a:buNone/>
              <a:defRPr/>
            </a:pPr>
            <a:r>
              <a:rPr lang="en-GB" sz="1800" b="1" dirty="0"/>
              <a:t>The Stages of Reflection</a:t>
            </a:r>
          </a:p>
          <a:p>
            <a:pPr marL="0" indent="0">
              <a:spcBef>
                <a:spcPct val="20000"/>
              </a:spcBef>
              <a:buNone/>
              <a:defRPr/>
            </a:pPr>
            <a:r>
              <a:rPr lang="en-GB" sz="1800" b="1" i="1" dirty="0">
                <a:hlinkClick r:id="rId3"/>
              </a:rPr>
              <a:t>https://youtu.be/KOIdHp9fwmw?feature=shared</a:t>
            </a:r>
            <a:endParaRPr lang="en-GB" sz="1800" b="1" i="1" dirty="0"/>
          </a:p>
          <a:p>
            <a:pPr marL="0" indent="0">
              <a:spcBef>
                <a:spcPct val="20000"/>
              </a:spcBef>
              <a:buNone/>
              <a:defRPr/>
            </a:pPr>
            <a:endParaRPr lang="en-GB" sz="2600" b="1" i="1" dirty="0"/>
          </a:p>
          <a:p>
            <a:pPr marL="0" indent="0">
              <a:spcBef>
                <a:spcPct val="20000"/>
              </a:spcBef>
              <a:buNone/>
              <a:defRPr/>
            </a:pPr>
            <a:r>
              <a:rPr lang="en-GB" sz="2600" b="1" i="0" u="none" strike="noStrike" dirty="0">
                <a:solidFill>
                  <a:srgbClr val="0F0F0F"/>
                </a:solidFill>
                <a:effectLst/>
                <a:latin typeface="YouTube Sans"/>
              </a:rPr>
              <a:t>Camau Adfyfyrio</a:t>
            </a:r>
          </a:p>
          <a:p>
            <a:pPr marL="0" indent="0">
              <a:spcBef>
                <a:spcPct val="20000"/>
              </a:spcBef>
              <a:buNone/>
              <a:defRPr/>
            </a:pPr>
            <a:r>
              <a:rPr lang="en-GB" sz="1800" b="1" i="1" dirty="0">
                <a:hlinkClick r:id="rId4"/>
              </a:rPr>
              <a:t>https://youtu.be/BSs_K2VEnDU?feature=shared</a:t>
            </a:r>
            <a:endParaRPr lang="en-GB" sz="1800" b="1" i="1" dirty="0"/>
          </a:p>
          <a:p>
            <a:pPr marL="0" indent="0">
              <a:spcBef>
                <a:spcPct val="20000"/>
              </a:spcBef>
              <a:buNone/>
              <a:defRPr/>
            </a:pPr>
            <a:endParaRPr lang="en-GB" sz="1800" b="1" i="1" dirty="0"/>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b="1" dirty="0"/>
              <a:t>Theori Adfyfyriol</a:t>
            </a:r>
            <a:br>
              <a:rPr lang="en-GB" sz="3600" dirty="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17</a:t>
            </a:fld>
            <a:endParaRPr lang="en-GB" dirty="0"/>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30729" y="4283292"/>
            <a:ext cx="2411922" cy="2073058"/>
          </a:xfrm>
          <a:prstGeom prst="rect">
            <a:avLst/>
          </a:prstGeom>
        </p:spPr>
      </p:pic>
      <p:sp>
        <p:nvSpPr>
          <p:cNvPr id="6" name="Footer Placeholder 5">
            <a:extLst>
              <a:ext uri="{FF2B5EF4-FFF2-40B4-BE49-F238E27FC236}">
                <a16:creationId xmlns:a16="http://schemas.microsoft.com/office/drawing/2014/main" id="{5A238058-FC27-5515-7159-81C93FC77E1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046177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CA467EE-C794-9444-9920-D24485DE8B30}"/>
              </a:ext>
            </a:extLst>
          </p:cNvPr>
          <p:cNvSpPr>
            <a:spLocks noGrp="1"/>
          </p:cNvSpPr>
          <p:nvPr>
            <p:ph type="title"/>
          </p:nvPr>
        </p:nvSpPr>
        <p:spPr>
          <a:xfrm>
            <a:off x="2580175" y="245326"/>
            <a:ext cx="7824936" cy="1143000"/>
          </a:xfrm>
        </p:spPr>
        <p:txBody>
          <a:bodyPr/>
          <a:lstStyle/>
          <a:p>
            <a:r>
              <a:rPr lang="en-US" b="1" dirty="0"/>
              <a:t>Model Adfyfyrio Borton</a:t>
            </a:r>
          </a:p>
        </p:txBody>
      </p:sp>
      <p:pic>
        <p:nvPicPr>
          <p:cNvPr id="6" name="Picture 6" descr="Guideline - Reflective writing, 2015">
            <a:extLst>
              <a:ext uri="{FF2B5EF4-FFF2-40B4-BE49-F238E27FC236}">
                <a16:creationId xmlns:a16="http://schemas.microsoft.com/office/drawing/2014/main" id="{5C97055D-C875-D3BC-5969-35178CFB6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69" r="16377" b="-259"/>
          <a:stretch/>
        </p:blipFill>
        <p:spPr bwMode="auto">
          <a:xfrm>
            <a:off x="314982" y="1388326"/>
            <a:ext cx="4530386" cy="3839594"/>
          </a:xfrm>
          <a:prstGeom prst="rect">
            <a:avLst/>
          </a:prstGeom>
          <a:solidFill>
            <a:srgbClr val="FFFFFF"/>
          </a:solidFill>
        </p:spPr>
      </p:pic>
      <p:pic>
        <p:nvPicPr>
          <p:cNvPr id="7" name="Picture 4" descr="Gibbs Reflective Model | Assignment Freelancers">
            <a:extLst>
              <a:ext uri="{FF2B5EF4-FFF2-40B4-BE49-F238E27FC236}">
                <a16:creationId xmlns:a16="http://schemas.microsoft.com/office/drawing/2014/main" id="{E9BCFB14-1D06-8F44-EFE2-2E03A35CF44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7459" y="1400710"/>
            <a:ext cx="7253874" cy="4394300"/>
          </a:xfrm>
          <a:prstGeom prst="rect">
            <a:avLst/>
          </a:prstGeom>
          <a:solidFill>
            <a:srgbClr val="FFFFFF"/>
          </a:solidFill>
        </p:spPr>
      </p:pic>
      <p:pic>
        <p:nvPicPr>
          <p:cNvPr id="2" name="Picture 1">
            <a:extLst>
              <a:ext uri="{FF2B5EF4-FFF2-40B4-BE49-F238E27FC236}">
                <a16:creationId xmlns:a16="http://schemas.microsoft.com/office/drawing/2014/main" id="{D363B02C-BCB1-2FED-7BD8-1166A6C3D336}"/>
              </a:ext>
            </a:extLst>
          </p:cNvPr>
          <p:cNvPicPr>
            <a:picLocks noChangeAspect="1"/>
          </p:cNvPicPr>
          <p:nvPr/>
        </p:nvPicPr>
        <p:blipFill>
          <a:blip r:embed="rId5"/>
          <a:stretch>
            <a:fillRect/>
          </a:stretch>
        </p:blipFill>
        <p:spPr>
          <a:xfrm>
            <a:off x="1160659" y="5356564"/>
            <a:ext cx="3082006" cy="1182350"/>
          </a:xfrm>
          <a:prstGeom prst="rect">
            <a:avLst/>
          </a:prstGeom>
        </p:spPr>
      </p:pic>
      <p:sp>
        <p:nvSpPr>
          <p:cNvPr id="3" name="Slide Number Placeholder 2">
            <a:extLst>
              <a:ext uri="{FF2B5EF4-FFF2-40B4-BE49-F238E27FC236}">
                <a16:creationId xmlns:a16="http://schemas.microsoft.com/office/drawing/2014/main" id="{C4838560-B57F-24FB-F0FA-979989488F43}"/>
              </a:ext>
            </a:extLst>
          </p:cNvPr>
          <p:cNvSpPr>
            <a:spLocks noGrp="1"/>
          </p:cNvSpPr>
          <p:nvPr>
            <p:ph type="sldNum" sz="quarter" idx="12"/>
          </p:nvPr>
        </p:nvSpPr>
        <p:spPr/>
        <p:txBody>
          <a:bodyPr/>
          <a:lstStyle/>
          <a:p>
            <a:fld id="{35470E4D-CFB8-FE4B-A9A4-B32541D0D757}" type="slidenum">
              <a:rPr lang="en-US" smtClean="0"/>
              <a:t>18</a:t>
            </a:fld>
            <a:endParaRPr lang="en-US" dirty="0"/>
          </a:p>
        </p:txBody>
      </p:sp>
      <p:sp>
        <p:nvSpPr>
          <p:cNvPr id="4" name="Footer Placeholder 3">
            <a:extLst>
              <a:ext uri="{FF2B5EF4-FFF2-40B4-BE49-F238E27FC236}">
                <a16:creationId xmlns:a16="http://schemas.microsoft.com/office/drawing/2014/main" id="{DEA6D68E-2ED9-35B5-5DF6-0E8F5CD5A38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21172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308378" y="1553528"/>
            <a:ext cx="8595592" cy="4521200"/>
          </a:xfrm>
        </p:spPr>
        <p:txBody>
          <a:bodyPr>
            <a:normAutofit/>
          </a:bodyPr>
          <a:lstStyle/>
          <a:p>
            <a:pPr>
              <a:buNone/>
              <a:tabLst>
                <a:tab pos="4395788" algn="l"/>
                <a:tab pos="4660900" algn="l"/>
              </a:tabLst>
            </a:pPr>
            <a:r>
              <a:rPr lang="en-US" sz="2000" dirty="0">
                <a:latin typeface="Arial" panose="020B0604020202020204" pitchFamily="34" charset="0"/>
                <a:cs typeface="Arial" panose="020B0604020202020204" pitchFamily="34" charset="0"/>
              </a:rPr>
              <a:t>Y Profiad Diriaethol/ 	Beth oedd y digwyddiad?</a:t>
            </a:r>
          </a:p>
          <a:p>
            <a:pPr>
              <a:buNone/>
              <a:tabLst>
                <a:tab pos="4395788" algn="l"/>
                <a:tab pos="4660900" algn="l"/>
              </a:tabLst>
            </a:pPr>
            <a:r>
              <a:rPr lang="en-US" sz="2000" dirty="0">
                <a:latin typeface="Arial" panose="020B0604020202020204" pitchFamily="34" charset="0"/>
                <a:cs typeface="Arial" panose="020B0604020202020204" pitchFamily="34" charset="0"/>
              </a:rPr>
              <a:t>Arsylwi Adfyfyriol	Beth oedd eich meddyliau a’ch 	teimladau chi ynghylch y 	profiad?</a:t>
            </a:r>
          </a:p>
          <a:p>
            <a:pPr>
              <a:buNone/>
              <a:tabLst>
                <a:tab pos="4395788" algn="l"/>
                <a:tab pos="4660900" algn="l"/>
              </a:tabLst>
            </a:pPr>
            <a:r>
              <a:rPr lang="en-US" sz="2000" dirty="0">
                <a:latin typeface="Arial" panose="020B0604020202020204" pitchFamily="34" charset="0"/>
                <a:cs typeface="Arial" panose="020B0604020202020204" pitchFamily="34" charset="0"/>
              </a:rPr>
              <a:t>Cysyniadu Haniaethol 	Sut allwch chi ddefnyddio eich 	profiadau blaenorol a’ch 	gwybodaeth i’ch cynorthwyo i 	wneud synnwyr o’r profiad hwn?</a:t>
            </a:r>
          </a:p>
          <a:p>
            <a:pPr>
              <a:buNone/>
              <a:tabLst>
                <a:tab pos="4395788" algn="l"/>
                <a:tab pos="4660900" algn="l"/>
              </a:tabLst>
            </a:pPr>
            <a:r>
              <a:rPr lang="en-US" sz="2000" dirty="0">
                <a:latin typeface="Arial" panose="020B0604020202020204" pitchFamily="34" charset="0"/>
                <a:cs typeface="Arial" panose="020B0604020202020204" pitchFamily="34" charset="0"/>
              </a:rPr>
              <a:t>Arbrofi Gweithredol 	Pe byddai hyn yn digwydd eto, 	beth fyddech chi’n ei wneud yn 	wahanol?</a:t>
            </a:r>
          </a:p>
          <a:p>
            <a:pPr>
              <a:buNone/>
              <a:tabLst>
                <a:tab pos="4395788" algn="l"/>
                <a:tab pos="4660900" algn="l"/>
              </a:tabLst>
            </a:pPr>
            <a:r>
              <a:rPr lang="en-US" sz="2000" dirty="0">
                <a:latin typeface="Arial" panose="020B0604020202020204" pitchFamily="34" charset="0"/>
                <a:cs typeface="Arial" panose="020B0604020202020204" pitchFamily="34" charset="0"/>
              </a:rPr>
              <a:t>		Pa wybodaeth ychwanegol ydych 	chi ei hangen?</a:t>
            </a:r>
          </a:p>
          <a:p>
            <a:pPr>
              <a:buNone/>
              <a:tabLst>
                <a:tab pos="4395788" algn="l"/>
                <a:tab pos="4660900" algn="l"/>
              </a:tabLst>
            </a:pPr>
            <a:endParaRPr lang="en-GB" sz="2000" dirty="0">
              <a:latin typeface="Arial" panose="020B0604020202020204" pitchFamily="34" charset="0"/>
              <a:cs typeface="Arial" panose="020B0604020202020204" pitchFamily="34" charset="0"/>
            </a:endParaRPr>
          </a:p>
        </p:txBody>
      </p:sp>
      <p:sp>
        <p:nvSpPr>
          <p:cNvPr id="65538" name="Rectangle 2"/>
          <p:cNvSpPr>
            <a:spLocks noGrp="1" noChangeArrowheads="1"/>
          </p:cNvSpPr>
          <p:nvPr>
            <p:ph type="title"/>
          </p:nvPr>
        </p:nvSpPr>
        <p:spPr/>
        <p:txBody>
          <a:bodyPr>
            <a:normAutofit/>
          </a:bodyPr>
          <a:lstStyle/>
          <a:p>
            <a:r>
              <a:rPr lang="en-GB" sz="3000" b="1" dirty="0">
                <a:solidFill>
                  <a:schemeClr val="tx1"/>
                </a:solidFill>
              </a:rPr>
              <a:t>Mae Kolb yn darparu model o ddysg oedolion arbrofol sy’n addasu’n rhwydd fel model adfyfyrio</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19</a:t>
            </a:fld>
            <a:endParaRPr lang="en-GB" sz="2800" b="1" dirty="0">
              <a:solidFill>
                <a:schemeClr val="bg1"/>
              </a:solidFill>
            </a:endParaRPr>
          </a:p>
        </p:txBody>
      </p:sp>
      <p:pic>
        <p:nvPicPr>
          <p:cNvPr id="2" name="Picture 1" descr="Diagram&#10;&#10;Description automatically generated">
            <a:extLst>
              <a:ext uri="{FF2B5EF4-FFF2-40B4-BE49-F238E27FC236}">
                <a16:creationId xmlns:a16="http://schemas.microsoft.com/office/drawing/2014/main" id="{6A850082-32BF-51DD-14DA-4D7753E778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86673" y="1972310"/>
            <a:ext cx="3620467" cy="2986885"/>
          </a:xfrm>
          <a:prstGeom prst="rect">
            <a:avLst/>
          </a:prstGeom>
          <a:noFill/>
        </p:spPr>
      </p:pic>
      <p:sp>
        <p:nvSpPr>
          <p:cNvPr id="3" name="Footer Placeholder 2">
            <a:extLst>
              <a:ext uri="{FF2B5EF4-FFF2-40B4-BE49-F238E27FC236}">
                <a16:creationId xmlns:a16="http://schemas.microsoft.com/office/drawing/2014/main" id="{7CFC011E-817E-F2B6-FDB4-1B57EF366B1B}"/>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919083168"/>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 name="Rectangle 104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252C5BD-BDBB-EA6A-E800-241F8E98C43D}"/>
              </a:ext>
            </a:extLst>
          </p:cNvPr>
          <p:cNvSpPr>
            <a:spLocks noGrp="1"/>
          </p:cNvSpPr>
          <p:nvPr>
            <p:ph type="title"/>
          </p:nvPr>
        </p:nvSpPr>
        <p:spPr>
          <a:xfrm>
            <a:off x="1137033" y="670559"/>
            <a:ext cx="4683321" cy="2148841"/>
          </a:xfrm>
        </p:spPr>
        <p:txBody>
          <a:bodyPr anchor="t">
            <a:normAutofit/>
          </a:bodyPr>
          <a:lstStyle/>
          <a:p>
            <a:pPr marL="0" marR="0" lvl="0" indent="0" defTabSz="914400" rtl="0" eaLnBrk="0" fontAlgn="base" latinLnBrk="0" hangingPunct="0">
              <a:spcBef>
                <a:spcPct val="0"/>
              </a:spcBef>
              <a:spcAft>
                <a:spcPts val="600"/>
              </a:spcAft>
              <a:tabLst/>
            </a:pPr>
            <a:r>
              <a:rPr lang="en-US" altLang="en-US" dirty="0">
                <a:latin typeface="Arial" panose="020B0604020202020204" pitchFamily="34" charset="0"/>
                <a:cs typeface="Arial" panose="020B0604020202020204" pitchFamily="34" charset="0"/>
              </a:rPr>
              <a:t>Cylch Tri Cham</a:t>
            </a:r>
            <a:b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Jasper (ERA), (2013)</a:t>
            </a:r>
            <a:endParaRPr lang="en-US" dirty="0"/>
          </a:p>
        </p:txBody>
      </p:sp>
      <p:pic>
        <p:nvPicPr>
          <p:cNvPr id="1026" name="Picture 2" descr="ERA Cycle">
            <a:hlinkClick r:id="rId3"/>
            <a:extLst>
              <a:ext uri="{FF2B5EF4-FFF2-40B4-BE49-F238E27FC236}">
                <a16:creationId xmlns:a16="http://schemas.microsoft.com/office/drawing/2014/main" id="{6F83C10A-AA46-1954-01D4-31ABF96274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570" b="-2"/>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F4F14F8-447D-6B77-3C90-FA109A5DDDBF}"/>
              </a:ext>
            </a:extLst>
          </p:cNvPr>
          <p:cNvSpPr>
            <a:spLocks noGrp="1"/>
          </p:cNvSpPr>
          <p:nvPr>
            <p:ph idx="1"/>
          </p:nvPr>
        </p:nvSpPr>
        <p:spPr>
          <a:xfrm>
            <a:off x="5920309" y="423600"/>
            <a:ext cx="5800636" cy="6010796"/>
          </a:xfrm>
        </p:spPr>
        <p:txBody>
          <a:bodyPr anchor="t">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Mae tri cham Jasper, (2013) cylch (ERA) yn cynnwys:</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Profiad</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Adfyfyrio</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Gweithredu</a:t>
            </a:r>
          </a:p>
          <a:p>
            <a:pPr marL="0" marR="0" lvl="0" indent="0" defTabSz="914400" rtl="0" eaLnBrk="0" fontAlgn="base" latinLnBrk="0" hangingPunct="0">
              <a:spcBef>
                <a:spcPct val="0"/>
              </a:spcBef>
              <a:spcAft>
                <a:spcPts val="600"/>
              </a:spcAft>
              <a:buClrTx/>
              <a:buSzTx/>
              <a:buFontTx/>
              <a:buNone/>
              <a:tabLst/>
            </a:pPr>
            <a:endParaRPr lang="en-US" altLang="en-US" sz="2000" b="1" dirty="0">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Dechreuwch gyda'r profiad. </a:t>
            </a:r>
            <a:r>
              <a:rPr lang="en-US" altLang="en-US" sz="2000" dirty="0">
                <a:latin typeface="Arial" panose="020B0604020202020204" pitchFamily="34" charset="0"/>
                <a:cs typeface="Arial" panose="020B0604020202020204" pitchFamily="34" charset="0"/>
              </a:rPr>
              <a:t>Gall y profiad hwn fod yn gadarnhaol neu'n negyddol, neu gymysgedd o'r ddau. </a:t>
            </a:r>
          </a:p>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Adfyfyr</a:t>
            </a:r>
            <a:r>
              <a:rPr lang="en-US" altLang="en-US" sz="2000" b="1" dirty="0">
                <a:latin typeface="Arial" panose="020B0604020202020204" pitchFamily="34" charset="0"/>
                <a:cs typeface="Arial" panose="020B0604020202020204" pitchFamily="34" charset="0"/>
              </a:rPr>
              <a:t>iwch ar </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yr hyn sydd wedi digwydd. </a:t>
            </a:r>
            <a:r>
              <a:rPr kumimoji="0" lang="en-US" altLang="en-US" sz="2000" i="0" u="none" strike="noStrike" cap="none" normalizeH="0" baseline="0" dirty="0">
                <a:ln>
                  <a:noFill/>
                </a:ln>
                <a:effectLst/>
                <a:latin typeface="Arial" panose="020B0604020202020204" pitchFamily="34" charset="0"/>
                <a:cs typeface="Arial" panose="020B0604020202020204" pitchFamily="34" charset="0"/>
              </a:rPr>
              <a:t>Bydd hyn yn eich galluogi i feddwl trwy'r profiad, archwilio meddyliau a theimladau am yr hyn a ddigwyddodd a phenderfynu ar y camau nesaf.</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Gweithredwch.</a:t>
            </a:r>
            <a:r>
              <a:rPr kumimoji="0" lang="en-US" altLang="en-US" sz="2000" i="0" u="none" strike="noStrike" cap="none" normalizeH="0" baseline="0" dirty="0">
                <a:ln>
                  <a:noFill/>
                </a:ln>
                <a:effectLst/>
                <a:latin typeface="Arial" panose="020B0604020202020204" pitchFamily="34" charset="0"/>
                <a:cs typeface="Arial" panose="020B0604020202020204" pitchFamily="34" charset="0"/>
              </a:rPr>
              <a:t>Bydd yr hyn a wnawn o ganlyniad i brofiad yn wahanol yn dibynnu ar yr unigolyn.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rPr>
              <a:t>Bydd y weithred hon yn arwain at brofiad arall a bydd y cylch yn parhau.</a:t>
            </a: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Jasper, M. (2013). Beginning Reflective Practice. Andover: Cengage Learning.</a:t>
            </a:r>
          </a:p>
        </p:txBody>
      </p:sp>
      <p:sp>
        <p:nvSpPr>
          <p:cNvPr id="2" name="Slide Number Placeholder 1">
            <a:extLst>
              <a:ext uri="{FF2B5EF4-FFF2-40B4-BE49-F238E27FC236}">
                <a16:creationId xmlns:a16="http://schemas.microsoft.com/office/drawing/2014/main" id="{C33E379E-9171-2202-E979-FFACC58FCAA9}"/>
              </a:ext>
            </a:extLst>
          </p:cNvPr>
          <p:cNvSpPr>
            <a:spLocks noGrp="1"/>
          </p:cNvSpPr>
          <p:nvPr>
            <p:ph type="sldNum" sz="quarter" idx="12"/>
          </p:nvPr>
        </p:nvSpPr>
        <p:spPr/>
        <p:txBody>
          <a:bodyPr/>
          <a:lstStyle/>
          <a:p>
            <a:fld id="{35470E4D-CFB8-FE4B-A9A4-B32541D0D757}" type="slidenum">
              <a:rPr lang="en-US" smtClean="0"/>
              <a:t>20</a:t>
            </a:fld>
            <a:endParaRPr lang="en-US" dirty="0"/>
          </a:p>
        </p:txBody>
      </p:sp>
      <p:sp>
        <p:nvSpPr>
          <p:cNvPr id="3" name="Footer Placeholder 2">
            <a:extLst>
              <a:ext uri="{FF2B5EF4-FFF2-40B4-BE49-F238E27FC236}">
                <a16:creationId xmlns:a16="http://schemas.microsoft.com/office/drawing/2014/main" id="{D71A09D5-B637-D94E-5494-A57DB063B3CA}"/>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3408242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572493" y="238539"/>
            <a:ext cx="11018520" cy="1434415"/>
          </a:xfrm>
        </p:spPr>
        <p:txBody>
          <a:bodyPr anchor="b">
            <a:normAutofit/>
          </a:bodyPr>
          <a:lstStyle/>
          <a:p>
            <a:r>
              <a:rPr lang="en-GB" sz="5400" dirty="0"/>
              <a:t>Cychwyn Arni</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p:cNvSpPr>
            <a:spLocks noGrp="1"/>
          </p:cNvSpPr>
          <p:nvPr>
            <p:ph idx="1"/>
          </p:nvPr>
        </p:nvSpPr>
        <p:spPr>
          <a:xfrm>
            <a:off x="572493" y="2071316"/>
            <a:ext cx="6713552" cy="4119172"/>
          </a:xfrm>
        </p:spPr>
        <p:txBody>
          <a:bodyPr anchor="t">
            <a:normAutofit/>
          </a:bodyPr>
          <a:lstStyle/>
          <a:p>
            <a:pPr marL="0" indent="0">
              <a:buNone/>
            </a:pPr>
            <a:r>
              <a:rPr lang="en-GB" sz="1900" dirty="0"/>
              <a:t>Yn Nhasg 1 Rhan (a) gallech ystyried, er enghraifft:</a:t>
            </a:r>
          </a:p>
          <a:p>
            <a:r>
              <a:rPr lang="en-GB" sz="1900" dirty="0"/>
              <a:t>Beth sydd wedi eich cefnogi i ddod yn ymarferydd mwy hyderus, cymwys a gwydn a beth allai eich cefnogi yn y dyfodol yn eich datblygiad proffesiynol parhaus? </a:t>
            </a:r>
          </a:p>
          <a:p>
            <a:r>
              <a:rPr lang="en-GB" sz="1900" dirty="0"/>
              <a:t>A oes rhwystrau i hyn?</a:t>
            </a:r>
          </a:p>
          <a:p>
            <a:r>
              <a:rPr lang="en-GB" sz="1900" dirty="0"/>
              <a:t>Pa feysydd o'ch datblygiad proffesiynol yn y dyfodol ydych chi'n meddwl fydd yn bwysig i'r bobl/teuluoedd rydych chi'n gweithio gyda nhw a gweithwyr proffesiynol eraill rydych chi'n gweithio gyda nhw? Beth sy'n bwysig i chi a beth sy'n bwysig iddyn nhw?</a:t>
            </a:r>
          </a:p>
          <a:p>
            <a:r>
              <a:rPr lang="en-GB" sz="1900" dirty="0"/>
              <a:t>Nodi a chyfiawnhau'r anghenion datblygiadol hyn yn y dyfodol o dan 3 canlyniad dysgu GCC.</a:t>
            </a:r>
          </a:p>
          <a:p>
            <a:r>
              <a:rPr lang="en-GB" sz="1900" dirty="0"/>
              <a:t>Ystyriwch sut y byddwch yn mynd i'r afael â'r anghenion dysgu hyn? E.e. trwy hyfforddiant, dysgu, goruchwylio, ymchwil ac ati. </a:t>
            </a:r>
          </a:p>
          <a:p>
            <a:endParaRPr lang="en-GB" sz="1900" dirty="0">
              <a:highlight>
                <a:srgbClr val="FFFF00"/>
              </a:highlight>
            </a:endParaRPr>
          </a:p>
        </p:txBody>
      </p:sp>
      <p:pic>
        <p:nvPicPr>
          <p:cNvPr id="13" name="Picture 12" descr="White puzzle with one red piece">
            <a:extLst>
              <a:ext uri="{FF2B5EF4-FFF2-40B4-BE49-F238E27FC236}">
                <a16:creationId xmlns:a16="http://schemas.microsoft.com/office/drawing/2014/main" id="{B7B0649F-42C9-634B-B601-0D0BC1AB0720}"/>
              </a:ext>
            </a:extLst>
          </p:cNvPr>
          <p:cNvPicPr>
            <a:picLocks noChangeAspect="1"/>
          </p:cNvPicPr>
          <p:nvPr/>
        </p:nvPicPr>
        <p:blipFill rotWithShape="1">
          <a:blip r:embed="rId3"/>
          <a:srcRect l="23691" r="22194"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BE3012F0-67FB-9C0F-15E0-D28189E345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21</a:t>
            </a:fld>
            <a:endParaRPr lang="en-GB" dirty="0"/>
          </a:p>
        </p:txBody>
      </p:sp>
    </p:spTree>
    <p:extLst>
      <p:ext uri="{BB962C8B-B14F-4D97-AF65-F5344CB8AC3E}">
        <p14:creationId xmlns:p14="http://schemas.microsoft.com/office/powerpoint/2010/main" val="1036609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72493" y="238539"/>
            <a:ext cx="11018520" cy="1434415"/>
          </a:xfrm>
        </p:spPr>
        <p:txBody>
          <a:bodyPr anchor="b">
            <a:normAutofit/>
          </a:bodyPr>
          <a:lstStyle/>
          <a:p>
            <a:r>
              <a:rPr lang="en-GB" sz="5400" b="1" dirty="0"/>
              <a:t>Terminoleg</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572493" y="2071316"/>
            <a:ext cx="6713552" cy="4119172"/>
          </a:xfrm>
        </p:spPr>
        <p:txBody>
          <a:bodyPr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2000" b="1" dirty="0"/>
          </a:p>
          <a:p>
            <a:r>
              <a:rPr lang="en-GB" sz="2000" b="1" dirty="0"/>
              <a:t>Nodi - </a:t>
            </a:r>
            <a:r>
              <a:rPr lang="en-GB" sz="2000" dirty="0"/>
              <a:t>Nodi’r pwyntiau allweddol.  Peidiwch â chynhyrchu rhestr yn unig, mae angen i chi nodi perthnasedd a / neu swyddogaeth y peth / au rydych wedi'u nodi. Penderfynwch beth yw'r pwyntiau allweddol i'w hystyried a'u goblygiadau.</a:t>
            </a:r>
          </a:p>
          <a:p>
            <a:r>
              <a:rPr lang="en-GB" sz="2000" b="1" dirty="0"/>
              <a:t> Cyfiawnhau - </a:t>
            </a:r>
            <a:r>
              <a:rPr lang="en-GB" sz="2000" dirty="0"/>
              <a:t>Darparu corff o dystiolaeth i gefnogi eich syniadau a'ch safbwyntiau. Darparu rhesymwm dros safbwynt neu ddadl. Mae angen i chi ddarparu tystiolaeth ac esboniad ategol o'ch safbwynt sy'n dangos sail ddigonol ynghylch pam fod gennych angen dysgu penodol, neu eich bod wedi dod i gasgliadau penodol ynghylch prif amcanion y dasg hon. </a:t>
            </a:r>
          </a:p>
          <a:p>
            <a:endParaRPr lang="en-GB" sz="2000" dirty="0"/>
          </a:p>
        </p:txBody>
      </p:sp>
      <p:pic>
        <p:nvPicPr>
          <p:cNvPr id="6" name="Picture 5" descr="Magnifying glass on clear background">
            <a:extLst>
              <a:ext uri="{FF2B5EF4-FFF2-40B4-BE49-F238E27FC236}">
                <a16:creationId xmlns:a16="http://schemas.microsoft.com/office/drawing/2014/main" id="{98497D4C-A690-E326-4BF7-F891D3EA4B55}"/>
              </a:ext>
            </a:extLst>
          </p:cNvPr>
          <p:cNvPicPr>
            <a:picLocks noChangeAspect="1"/>
          </p:cNvPicPr>
          <p:nvPr/>
        </p:nvPicPr>
        <p:blipFill rotWithShape="1">
          <a:blip r:embed="rId3"/>
          <a:srcRect l="30931" r="4853"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68B37475-A297-6D12-0B64-66EA772748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22</a:t>
            </a:fld>
            <a:endParaRPr lang="en-GB" dirty="0"/>
          </a:p>
        </p:txBody>
      </p:sp>
      <p:sp>
        <p:nvSpPr>
          <p:cNvPr id="8" name="TextBox 7">
            <a:extLst>
              <a:ext uri="{FF2B5EF4-FFF2-40B4-BE49-F238E27FC236}">
                <a16:creationId xmlns:a16="http://schemas.microsoft.com/office/drawing/2014/main" id="{397C3C83-39FB-6817-E8F8-ED7E6E5EF154}"/>
              </a:ext>
            </a:extLst>
          </p:cNvPr>
          <p:cNvSpPr txBox="1"/>
          <p:nvPr/>
        </p:nvSpPr>
        <p:spPr>
          <a:xfrm>
            <a:off x="3048953" y="2690336"/>
            <a:ext cx="6097904" cy="1477328"/>
          </a:xfrm>
          <a:prstGeom prst="rect">
            <a:avLst/>
          </a:prstGeom>
          <a:noFill/>
        </p:spPr>
        <p:txBody>
          <a:bodyPr wrap="square">
            <a:spAutoFit/>
          </a:bodyPr>
          <a:lstStyle/>
          <a:p>
            <a:r>
              <a:rPr lang="en-GB" dirty="0"/>
              <a:t>Task 1 requires them to identify and justify their future learning needs</a:t>
            </a:r>
          </a:p>
          <a:p>
            <a:r>
              <a:rPr lang="en-GB" dirty="0"/>
              <a:t>This explanation of terminology is taken from Trinity's guidelines.</a:t>
            </a:r>
          </a:p>
          <a:p>
            <a:r>
              <a:rPr lang="en-GB" b="1" dirty="0"/>
              <a:t>Aim - </a:t>
            </a:r>
            <a:r>
              <a:rPr lang="en-GB" dirty="0"/>
              <a:t>to clarify what is meant by “identify and justify”. </a:t>
            </a:r>
          </a:p>
        </p:txBody>
      </p:sp>
    </p:spTree>
    <p:extLst>
      <p:ext uri="{BB962C8B-B14F-4D97-AF65-F5344CB8AC3E}">
        <p14:creationId xmlns:p14="http://schemas.microsoft.com/office/powerpoint/2010/main" val="1848298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43-6ADA-3B85-CB68-E5798926BA57}"/>
              </a:ext>
            </a:extLst>
          </p:cNvPr>
          <p:cNvSpPr>
            <a:spLocks noGrp="1"/>
          </p:cNvSpPr>
          <p:nvPr>
            <p:ph type="title"/>
          </p:nvPr>
        </p:nvSpPr>
        <p:spPr>
          <a:xfrm>
            <a:off x="617220" y="468630"/>
            <a:ext cx="10736580" cy="1222058"/>
          </a:xfrm>
        </p:spPr>
        <p:txBody>
          <a:bodyPr>
            <a:normAutofit fontScale="90000"/>
          </a:bodyPr>
          <a:lstStyle/>
          <a:p>
            <a:r>
              <a:rPr lang="en-GB" b="1" dirty="0">
                <a:effectLst/>
                <a:latin typeface="Arial" panose="020B0604020202020204" pitchFamily="34" charset="0"/>
              </a:rPr>
              <a:t>Canlyniadau Dysgu Tasg 1 Rhan a</a:t>
            </a:r>
            <a:br>
              <a:rPr lang="en-GB" sz="1800" b="1" dirty="0">
                <a:effectLst/>
                <a:latin typeface="Arial" panose="020B0604020202020204" pitchFamily="34" charset="0"/>
              </a:rPr>
            </a:br>
            <a:br>
              <a:rPr lang="en-GB" dirty="0"/>
            </a:br>
            <a:endParaRPr lang="en-US" dirty="0"/>
          </a:p>
        </p:txBody>
      </p:sp>
      <p:sp>
        <p:nvSpPr>
          <p:cNvPr id="3" name="Content Placeholder 2">
            <a:extLst>
              <a:ext uri="{FF2B5EF4-FFF2-40B4-BE49-F238E27FC236}">
                <a16:creationId xmlns:a16="http://schemas.microsoft.com/office/drawing/2014/main" id="{A2C0C7BF-FC50-723E-F045-6DEE04542DC0}"/>
              </a:ext>
            </a:extLst>
          </p:cNvPr>
          <p:cNvSpPr>
            <a:spLocks noGrp="1"/>
          </p:cNvSpPr>
          <p:nvPr>
            <p:ph sz="half" idx="1"/>
          </p:nvPr>
        </p:nvSpPr>
        <p:spPr>
          <a:xfrm>
            <a:off x="7170420" y="2141537"/>
            <a:ext cx="5181600" cy="4351338"/>
          </a:xfrm>
        </p:spPr>
        <p:txBody>
          <a:bodyPr>
            <a:noAutofit/>
          </a:bodyPr>
          <a:lstStyle/>
          <a:p>
            <a:pPr marL="0" indent="0">
              <a:buNone/>
            </a:pPr>
            <a:r>
              <a:rPr lang="en-GB" sz="1800" b="1" dirty="0">
                <a:effectLst/>
                <a:latin typeface="ArialMT"/>
              </a:rPr>
              <a:t> </a:t>
            </a:r>
          </a:p>
          <a:p>
            <a:pPr marL="0" indent="0">
              <a:buNone/>
            </a:pPr>
            <a:endParaRPr lang="en-GB" sz="1800" b="1" dirty="0">
              <a:effectLst/>
              <a:latin typeface="ArialMT"/>
            </a:endParaRPr>
          </a:p>
        </p:txBody>
      </p:sp>
      <p:sp>
        <p:nvSpPr>
          <p:cNvPr id="6" name="Content Placeholder 5">
            <a:extLst>
              <a:ext uri="{FF2B5EF4-FFF2-40B4-BE49-F238E27FC236}">
                <a16:creationId xmlns:a16="http://schemas.microsoft.com/office/drawing/2014/main" id="{64BEBC6F-F7AD-BFBA-C02E-A76BFB66686B}"/>
              </a:ext>
            </a:extLst>
          </p:cNvPr>
          <p:cNvSpPr>
            <a:spLocks noGrp="1"/>
          </p:cNvSpPr>
          <p:nvPr>
            <p:ph sz="half" idx="2"/>
          </p:nvPr>
        </p:nvSpPr>
        <p:spPr>
          <a:xfrm>
            <a:off x="659130" y="1867296"/>
            <a:ext cx="4572000" cy="4351338"/>
          </a:xfrm>
        </p:spPr>
        <p:txBody>
          <a:bodyPr>
            <a:normAutofit/>
          </a:bodyPr>
          <a:lstStyle/>
          <a:p>
            <a:pPr marL="0" indent="0">
              <a:buNone/>
            </a:pPr>
            <a:r>
              <a:rPr lang="en-GB" b="1" dirty="0">
                <a:latin typeface="ArialMT"/>
              </a:rPr>
              <a:t>Canlyniad Dysgu</a:t>
            </a:r>
            <a:endParaRPr lang="en-GB" sz="2800" b="1" dirty="0">
              <a:effectLst/>
              <a:latin typeface="ArialMT"/>
            </a:endParaRPr>
          </a:p>
          <a:p>
            <a:pPr marL="0" indent="0">
              <a:buNone/>
            </a:pPr>
            <a:r>
              <a:rPr lang="en-GB" sz="2800" dirty="0">
                <a:effectLst/>
                <a:latin typeface="ArialMT"/>
              </a:rPr>
              <a:t>1.5. –</a:t>
            </a:r>
            <a:r>
              <a:rPr lang="en-GB" dirty="0">
                <a:latin typeface="ArialMT"/>
              </a:rPr>
              <a:t>Adfy</a:t>
            </a:r>
            <a:r>
              <a:rPr lang="en-GB" sz="2800" dirty="0">
                <a:effectLst/>
                <a:latin typeface="ArialMT"/>
              </a:rPr>
              <a:t>fyrio’n </a:t>
            </a:r>
            <a:r>
              <a:rPr lang="en-GB" dirty="0">
                <a:latin typeface="ArialMT"/>
              </a:rPr>
              <a:t>f</a:t>
            </a:r>
            <a:r>
              <a:rPr lang="en-GB" sz="2800" dirty="0">
                <a:effectLst/>
                <a:latin typeface="ArialMT"/>
              </a:rPr>
              <a:t>eirniadol i werthuso dadansoddiad eich hun mewn asesiadau gwaith cymdeithasol</a:t>
            </a:r>
            <a:endParaRPr lang="en-GB" dirty="0">
              <a:effectLst/>
            </a:endParaRPr>
          </a:p>
          <a:p>
            <a:endParaRPr lang="en-US" dirty="0"/>
          </a:p>
        </p:txBody>
      </p:sp>
      <p:sp>
        <p:nvSpPr>
          <p:cNvPr id="8" name="Text Placeholder 7">
            <a:extLst>
              <a:ext uri="{FF2B5EF4-FFF2-40B4-BE49-F238E27FC236}">
                <a16:creationId xmlns:a16="http://schemas.microsoft.com/office/drawing/2014/main" id="{DDD70E81-31EB-F18C-1EA2-E0C100CCD4C4}"/>
              </a:ext>
            </a:extLst>
          </p:cNvPr>
          <p:cNvSpPr>
            <a:spLocks noGrp="1"/>
          </p:cNvSpPr>
          <p:nvPr>
            <p:ph type="body" sz="quarter" idx="4294967295"/>
          </p:nvPr>
        </p:nvSpPr>
        <p:spPr>
          <a:xfrm>
            <a:off x="617220" y="905668"/>
            <a:ext cx="9144000" cy="823913"/>
          </a:xfrm>
        </p:spPr>
        <p:txBody>
          <a:bodyPr>
            <a:normAutofit/>
          </a:bodyPr>
          <a:lstStyle/>
          <a:p>
            <a:pPr marL="0" indent="0">
              <a:buNone/>
            </a:pPr>
            <a:r>
              <a:rPr lang="en-GB" sz="3200" b="1" dirty="0">
                <a:effectLst/>
                <a:latin typeface="Arial" panose="020B0604020202020204" pitchFamily="34" charset="0"/>
              </a:rPr>
              <a:t>1. Dadansoddi wrth asesu i lywio ymyriadau</a:t>
            </a:r>
            <a:endParaRPr lang="en-GB" sz="3200" dirty="0"/>
          </a:p>
          <a:p>
            <a:endParaRPr lang="en-US" dirty="0"/>
          </a:p>
        </p:txBody>
      </p:sp>
      <p:sp>
        <p:nvSpPr>
          <p:cNvPr id="5" name="TextBox 4">
            <a:extLst>
              <a:ext uri="{FF2B5EF4-FFF2-40B4-BE49-F238E27FC236}">
                <a16:creationId xmlns:a16="http://schemas.microsoft.com/office/drawing/2014/main" id="{1FF1C439-9C50-504C-13AF-604C4713F2CB}"/>
              </a:ext>
            </a:extLst>
          </p:cNvPr>
          <p:cNvSpPr txBox="1"/>
          <p:nvPr/>
        </p:nvSpPr>
        <p:spPr>
          <a:xfrm>
            <a:off x="5798820" y="1729185"/>
            <a:ext cx="5901690" cy="4185761"/>
          </a:xfrm>
          <a:prstGeom prst="rect">
            <a:avLst/>
          </a:prstGeom>
          <a:noFill/>
        </p:spPr>
        <p:txBody>
          <a:bodyPr wrap="square" rtlCol="0">
            <a:spAutoFit/>
          </a:bodyPr>
          <a:lstStyle/>
          <a:p>
            <a:pPr marL="0" indent="0">
              <a:buNone/>
            </a:pPr>
            <a:r>
              <a:rPr lang="en-GB" sz="2800" b="1" dirty="0">
                <a:effectLst/>
                <a:latin typeface="Arial" panose="020B0604020202020204" pitchFamily="34" charset="0"/>
              </a:rPr>
              <a:t>Meini Prawf Asesu</a:t>
            </a:r>
            <a:endParaRPr lang="en-GB" sz="2800" b="1" dirty="0">
              <a:effectLst/>
            </a:endParaRPr>
          </a:p>
          <a:p>
            <a:r>
              <a:rPr lang="en-GB" sz="2200" dirty="0">
                <a:solidFill>
                  <a:srgbClr val="000000"/>
                </a:solidFill>
                <a:effectLst/>
                <a:latin typeface="Arial" panose="020B0604020202020204" pitchFamily="34" charset="0"/>
              </a:rPr>
              <a:t>Gall y dysgwr: </a:t>
            </a:r>
          </a:p>
          <a:p>
            <a:r>
              <a:rPr lang="en-GB" sz="2200" dirty="0">
                <a:solidFill>
                  <a:srgbClr val="000000"/>
                </a:solidFill>
                <a:effectLst/>
                <a:latin typeface="Arial" panose="020B0604020202020204" pitchFamily="34" charset="0"/>
              </a:rPr>
              <a:t>1.5.1. </a:t>
            </a:r>
            <a:r>
              <a:rPr lang="en-GB" sz="2200" dirty="0">
                <a:solidFill>
                  <a:srgbClr val="000000"/>
                </a:solidFill>
                <a:latin typeface="Arial" panose="020B0604020202020204" pitchFamily="34" charset="0"/>
              </a:rPr>
              <a:t>W</a:t>
            </a:r>
            <a:r>
              <a:rPr lang="en-GB" sz="2200" dirty="0">
                <a:solidFill>
                  <a:srgbClr val="000000"/>
                </a:solidFill>
                <a:effectLst/>
                <a:latin typeface="Arial" panose="020B0604020202020204" pitchFamily="34" charset="0"/>
              </a:rPr>
              <a:t>erthuso’n </a:t>
            </a:r>
            <a:r>
              <a:rPr lang="en-GB" sz="2200" dirty="0">
                <a:solidFill>
                  <a:srgbClr val="000000"/>
                </a:solidFill>
                <a:latin typeface="Arial" panose="020B0604020202020204" pitchFamily="34" charset="0"/>
              </a:rPr>
              <a:t>b</a:t>
            </a:r>
            <a:r>
              <a:rPr lang="en-GB" sz="2200" dirty="0">
                <a:solidFill>
                  <a:srgbClr val="000000"/>
                </a:solidFill>
                <a:effectLst/>
                <a:latin typeface="Arial" panose="020B0604020202020204" pitchFamily="34" charset="0"/>
              </a:rPr>
              <a:t>ersonol</a:t>
            </a:r>
            <a:r>
              <a:rPr lang="en-GB" sz="2200" dirty="0">
                <a:solidFill>
                  <a:srgbClr val="000000"/>
                </a:solidFill>
                <a:latin typeface="Arial" panose="020B0604020202020204" pitchFamily="34" charset="0"/>
              </a:rPr>
              <a:t> ar dd</a:t>
            </a:r>
            <a:r>
              <a:rPr lang="en-GB" sz="2200" dirty="0">
                <a:solidFill>
                  <a:srgbClr val="000000"/>
                </a:solidFill>
                <a:effectLst/>
                <a:latin typeface="Arial" panose="020B0604020202020204" pitchFamily="34" charset="0"/>
              </a:rPr>
              <a:t>adansoddi mewn asesiadau gwaith cymdeithasol trwy adfyfyrio beirniadol.</a:t>
            </a:r>
          </a:p>
          <a:p>
            <a:r>
              <a:rPr lang="en-GB" sz="2200" dirty="0">
                <a:solidFill>
                  <a:srgbClr val="000000"/>
                </a:solidFill>
                <a:effectLst/>
                <a:latin typeface="Arial" panose="020B0604020202020204" pitchFamily="34" charset="0"/>
              </a:rPr>
              <a:t>1.5.2. Werthuso arfer personol o ddadansoddi</a:t>
            </a:r>
            <a:r>
              <a:rPr lang="en-GB" sz="2200" dirty="0">
                <a:solidFill>
                  <a:srgbClr val="000000"/>
                </a:solidFill>
                <a:latin typeface="Arial" panose="020B0604020202020204" pitchFamily="34" charset="0"/>
              </a:rPr>
              <a:t> </a:t>
            </a:r>
            <a:r>
              <a:rPr lang="en-GB" sz="2200" dirty="0">
                <a:solidFill>
                  <a:srgbClr val="000000"/>
                </a:solidFill>
                <a:effectLst/>
                <a:latin typeface="Arial" panose="020B0604020202020204" pitchFamily="34" charset="0"/>
              </a:rPr>
              <a:t>mewn asesiadau gwaith cymdeithasol i adnabod </a:t>
            </a:r>
            <a:r>
              <a:rPr lang="en-GB" sz="2200" dirty="0" err="1">
                <a:solidFill>
                  <a:srgbClr val="000000"/>
                </a:solidFill>
                <a:effectLst/>
                <a:latin typeface="Arial" panose="020B0604020202020204" pitchFamily="34" charset="0"/>
              </a:rPr>
              <a:t>cryfderau</a:t>
            </a:r>
            <a:r>
              <a:rPr lang="en-GB" sz="2200" dirty="0">
                <a:solidFill>
                  <a:srgbClr val="000000"/>
                </a:solidFill>
                <a:effectLst/>
                <a:latin typeface="Arial" panose="020B0604020202020204" pitchFamily="34" charset="0"/>
              </a:rPr>
              <a:t> a meysydd dysgu a datblygiad.</a:t>
            </a:r>
          </a:p>
          <a:p>
            <a:r>
              <a:rPr lang="en-GB" sz="2200" dirty="0">
                <a:solidFill>
                  <a:srgbClr val="000000"/>
                </a:solidFill>
                <a:effectLst/>
                <a:latin typeface="Arial" panose="020B0604020202020204" pitchFamily="34" charset="0"/>
              </a:rPr>
              <a:t>1.5.3. </a:t>
            </a:r>
            <a:r>
              <a:rPr lang="en-GB" sz="2200" dirty="0">
                <a:solidFill>
                  <a:srgbClr val="000000"/>
                </a:solidFill>
                <a:latin typeface="Arial" panose="020B0604020202020204" pitchFamily="34" charset="0"/>
              </a:rPr>
              <a:t>G</a:t>
            </a:r>
            <a:r>
              <a:rPr lang="en-GB" sz="2200" dirty="0">
                <a:solidFill>
                  <a:srgbClr val="000000"/>
                </a:solidFill>
                <a:effectLst/>
                <a:latin typeface="Arial" panose="020B0604020202020204" pitchFamily="34" charset="0"/>
              </a:rPr>
              <a:t>ynhyrchu cynllun dysgu a datblygu proffesiynol ei hun.</a:t>
            </a:r>
          </a:p>
          <a:p>
            <a:endParaRPr lang="en-US" dirty="0"/>
          </a:p>
        </p:txBody>
      </p:sp>
      <p:sp>
        <p:nvSpPr>
          <p:cNvPr id="4" name="Slide Number Placeholder 3">
            <a:extLst>
              <a:ext uri="{FF2B5EF4-FFF2-40B4-BE49-F238E27FC236}">
                <a16:creationId xmlns:a16="http://schemas.microsoft.com/office/drawing/2014/main" id="{58293C66-EAAD-A438-D4B5-BA7EC7F83CAD}"/>
              </a:ext>
            </a:extLst>
          </p:cNvPr>
          <p:cNvSpPr>
            <a:spLocks noGrp="1"/>
          </p:cNvSpPr>
          <p:nvPr>
            <p:ph type="sldNum" sz="quarter" idx="12"/>
          </p:nvPr>
        </p:nvSpPr>
        <p:spPr/>
        <p:txBody>
          <a:bodyPr/>
          <a:lstStyle/>
          <a:p>
            <a:fld id="{35470E4D-CFB8-FE4B-A9A4-B32541D0D757}" type="slidenum">
              <a:rPr lang="en-US" smtClean="0"/>
              <a:t>23</a:t>
            </a:fld>
            <a:endParaRPr lang="en-US" dirty="0"/>
          </a:p>
        </p:txBody>
      </p:sp>
      <p:sp>
        <p:nvSpPr>
          <p:cNvPr id="7" name="Footer Placeholder 6">
            <a:extLst>
              <a:ext uri="{FF2B5EF4-FFF2-40B4-BE49-F238E27FC236}">
                <a16:creationId xmlns:a16="http://schemas.microsoft.com/office/drawing/2014/main" id="{205580D5-93B3-2440-7F63-374E24056C9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3073066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1CD7C7A7-F24B-1239-2909-EE30B2D7D26C}"/>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dirty="0">
                <a:solidFill>
                  <a:schemeClr val="tx1"/>
                </a:solidFill>
                <a:latin typeface="+mj-lt"/>
                <a:ea typeface="+mj-ea"/>
                <a:cs typeface="+mj-cs"/>
              </a:rPr>
              <a:t>Dadansoddi wrth Asesu</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6C8FDA7B-08B8-53C0-71E1-1BF148030EA0}"/>
              </a:ext>
            </a:extLst>
          </p:cNvPr>
          <p:cNvSpPr>
            <a:spLocks/>
          </p:cNvSpPr>
          <p:nvPr/>
        </p:nvSpPr>
        <p:spPr>
          <a:xfrm>
            <a:off x="5126418" y="552091"/>
            <a:ext cx="6224335" cy="5431536"/>
          </a:xfrm>
          <a:prstGeom prst="rect">
            <a:avLst/>
          </a:prstGeom>
        </p:spPr>
        <p:txBody>
          <a:bodyPr vert="horz" lIns="91440" tIns="45720" rIns="91440" bIns="45720" rtlCol="0" anchor="ctr">
            <a:normAutofit/>
          </a:bodyPr>
          <a:lstStyle/>
          <a:p>
            <a:pPr>
              <a:lnSpc>
                <a:spcPct val="90000"/>
              </a:lnSpc>
              <a:spcAft>
                <a:spcPts val="600"/>
              </a:spcAft>
            </a:pPr>
            <a:r>
              <a:rPr lang="en-US" sz="2800" dirty="0"/>
              <a:t>Er mwyn cynnal asesiad sy’n gywir ac yn rymusol mae angen i weithwyr ddatblygu ystod o sgiliau gan gynnwys: </a:t>
            </a:r>
          </a:p>
          <a:p>
            <a:pPr>
              <a:lnSpc>
                <a:spcPct val="90000"/>
              </a:lnSpc>
              <a:spcAft>
                <a:spcPts val="600"/>
              </a:spcAft>
            </a:pPr>
            <a:r>
              <a:rPr lang="en-US" sz="2800" dirty="0"/>
              <a:t>Cyfathrebu</a:t>
            </a:r>
          </a:p>
          <a:p>
            <a:pPr>
              <a:lnSpc>
                <a:spcPct val="90000"/>
              </a:lnSpc>
              <a:spcAft>
                <a:spcPts val="600"/>
              </a:spcAft>
            </a:pPr>
            <a:r>
              <a:rPr lang="en-US" sz="2800" dirty="0"/>
              <a:t>Negodi</a:t>
            </a:r>
          </a:p>
          <a:p>
            <a:pPr>
              <a:lnSpc>
                <a:spcPct val="90000"/>
              </a:lnSpc>
              <a:spcAft>
                <a:spcPts val="600"/>
              </a:spcAft>
            </a:pPr>
            <a:r>
              <a:rPr lang="en-US" sz="2800" dirty="0"/>
              <a:t>Gwneud Penderfyniadau </a:t>
            </a:r>
          </a:p>
          <a:p>
            <a:pPr marL="0" indent="-228600">
              <a:lnSpc>
                <a:spcPct val="90000"/>
              </a:lnSpc>
              <a:spcAft>
                <a:spcPts val="600"/>
              </a:spcAft>
              <a:buFont typeface="Arial" panose="020B0604020202020204" pitchFamily="34" charset="0"/>
              <a:buChar char="•"/>
            </a:pPr>
            <a:endParaRPr lang="en-US" sz="2200" dirty="0"/>
          </a:p>
        </p:txBody>
      </p:sp>
      <p:sp>
        <p:nvSpPr>
          <p:cNvPr id="2" name="Slide Number Placeholder 1">
            <a:extLst>
              <a:ext uri="{FF2B5EF4-FFF2-40B4-BE49-F238E27FC236}">
                <a16:creationId xmlns:a16="http://schemas.microsoft.com/office/drawing/2014/main" id="{5EA4A2EA-1525-102D-527D-E64CC10C7CC3}"/>
              </a:ext>
            </a:extLst>
          </p:cNvPr>
          <p:cNvSpPr>
            <a:spLocks/>
          </p:cNvSpPr>
          <p:nvPr/>
        </p:nvSpPr>
        <p:spPr>
          <a:xfrm>
            <a:off x="7917418" y="6033483"/>
            <a:ext cx="1880570" cy="250307"/>
          </a:xfrm>
          <a:prstGeom prst="rect">
            <a:avLst/>
          </a:prstGeom>
        </p:spPr>
        <p:txBody>
          <a:bodyPr/>
          <a:lstStyle/>
          <a:p>
            <a:pPr defTabSz="621792">
              <a:spcAft>
                <a:spcPts val="600"/>
              </a:spcAft>
            </a:pPr>
            <a:fld id="{35470E4D-CFB8-FE4B-A9A4-B32541D0D757}" type="slidenum">
              <a:rPr lang="en-US" sz="1224" kern="1200">
                <a:solidFill>
                  <a:schemeClr val="tx1"/>
                </a:solidFill>
                <a:latin typeface="+mn-lt"/>
                <a:ea typeface="+mn-ea"/>
                <a:cs typeface="+mn-cs"/>
              </a:rPr>
              <a:pPr defTabSz="621792">
                <a:spcAft>
                  <a:spcPts val="600"/>
                </a:spcAft>
              </a:pPr>
              <a:t>24</a:t>
            </a:fld>
            <a:endParaRPr lang="en-US" dirty="0"/>
          </a:p>
        </p:txBody>
      </p:sp>
      <p:sp>
        <p:nvSpPr>
          <p:cNvPr id="3" name="Footer Placeholder 2">
            <a:extLst>
              <a:ext uri="{FF2B5EF4-FFF2-40B4-BE49-F238E27FC236}">
                <a16:creationId xmlns:a16="http://schemas.microsoft.com/office/drawing/2014/main" id="{F0633675-B376-F4AC-6944-BFC02E2EB510}"/>
              </a:ext>
            </a:extLst>
          </p:cNvPr>
          <p:cNvSpPr>
            <a:spLocks/>
          </p:cNvSpPr>
          <p:nvPr/>
        </p:nvSpPr>
        <p:spPr>
          <a:xfrm>
            <a:off x="138673" y="6453476"/>
            <a:ext cx="3976127" cy="699364"/>
          </a:xfrm>
          <a:prstGeom prst="rect">
            <a:avLst/>
          </a:prstGeom>
        </p:spPr>
        <p:txBody>
          <a:bodyPr/>
          <a:lstStyle/>
          <a:p>
            <a:pPr defTabSz="621792">
              <a:spcAft>
                <a:spcPts val="600"/>
              </a:spcAft>
            </a:pPr>
            <a:r>
              <a:rPr lang="en-US" sz="122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494912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8F1E2841-574C-5B36-D5E4-F3850821EBE5}"/>
              </a:ext>
            </a:extLst>
          </p:cNvPr>
          <p:cNvSpPr>
            <a:spLocks noGrp="1"/>
          </p:cNvSpPr>
          <p:nvPr>
            <p:ph type="title"/>
          </p:nvPr>
        </p:nvSpPr>
        <p:spPr>
          <a:xfrm>
            <a:off x="841248" y="548640"/>
            <a:ext cx="3600860" cy="5431536"/>
          </a:xfrm>
        </p:spPr>
        <p:txBody>
          <a:bodyPr>
            <a:normAutofit/>
          </a:bodyPr>
          <a:lstStyle/>
          <a:p>
            <a:r>
              <a:rPr lang="en-US" sz="5400" dirty="0"/>
              <a:t>Dadansoddi wrth Asesu</a:t>
            </a:r>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45D545AE-D666-7BC5-93E6-A5E3D5CF417D}"/>
              </a:ext>
            </a:extLst>
          </p:cNvPr>
          <p:cNvSpPr>
            <a:spLocks noGrp="1"/>
          </p:cNvSpPr>
          <p:nvPr>
            <p:ph idx="1"/>
          </p:nvPr>
        </p:nvSpPr>
        <p:spPr>
          <a:xfrm>
            <a:off x="4976288" y="308758"/>
            <a:ext cx="6423074" cy="6047592"/>
          </a:xfrm>
        </p:spPr>
        <p:txBody>
          <a:bodyPr anchor="ctr">
            <a:normAutofit/>
          </a:bodyPr>
          <a:lstStyle/>
          <a:p>
            <a:pPr marL="0" indent="0" defTabSz="621792">
              <a:spcAft>
                <a:spcPts val="600"/>
              </a:spcAft>
              <a:buNone/>
            </a:pPr>
            <a:r>
              <a:rPr lang="en-GB" sz="1500" dirty="0">
                <a:cs typeface="Arial" panose="020B0604020202020204" pitchFamily="34" charset="0"/>
              </a:rPr>
              <a:t>Yn arwain at</a:t>
            </a:r>
            <a:r>
              <a:rPr lang="en-GB" sz="1500" kern="1200" dirty="0">
                <a:ea typeface="+mn-ea"/>
                <a:cs typeface="Arial" panose="020B0604020202020204" pitchFamily="34" charset="0"/>
              </a:rPr>
              <a:t>:</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Gynllunio gwaith yn y dyfodol</a:t>
            </a:r>
            <a:r>
              <a:rPr lang="en-GB" sz="1500" kern="1200" dirty="0">
                <a:ea typeface="+mn-ea"/>
                <a:cs typeface="Arial" panose="020B0604020202020204" pitchFamily="34" charset="0"/>
              </a:rPr>
              <a:t> </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Gwneud synnwyr o’r sefyllfa</a:t>
            </a:r>
            <a:endParaRPr lang="en-GB" sz="15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1500" dirty="0">
                <a:cs typeface="Arial" panose="020B0604020202020204" pitchFamily="34" charset="0"/>
              </a:rPr>
              <a:t>G</a:t>
            </a:r>
            <a:r>
              <a:rPr lang="en-GB" sz="1500" kern="1200" dirty="0">
                <a:ea typeface="+mn-ea"/>
                <a:cs typeface="Arial" panose="020B0604020202020204" pitchFamily="34" charset="0"/>
              </a:rPr>
              <a:t>reu darlun o’r hyn sy’n digwydd</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Ddeall y sefyllfa </a:t>
            </a:r>
            <a:r>
              <a:rPr lang="en-GB" sz="1500" dirty="0">
                <a:cs typeface="Arial" panose="020B0604020202020204" pitchFamily="34" charset="0"/>
              </a:rPr>
              <a:t>o safbwynt tystiolaeth ymarfer</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Ddeall cymhelliant, cryfderau ac adnoddau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Ddealltwriaeth o </a:t>
            </a:r>
            <a:r>
              <a:rPr lang="en-GB" sz="1500" dirty="0">
                <a:cs typeface="Arial" panose="020B0604020202020204" pitchFamily="34" charset="0"/>
              </a:rPr>
              <a:t>e</a:t>
            </a:r>
            <a:r>
              <a:rPr lang="en-GB" sz="1500" kern="1200" dirty="0">
                <a:ea typeface="+mn-ea"/>
                <a:cs typeface="Arial" panose="020B0604020202020204" pitchFamily="34" charset="0"/>
              </a:rPr>
              <a:t>ffaith </a:t>
            </a:r>
            <a:r>
              <a:rPr lang="en-GB" sz="1500" dirty="0">
                <a:cs typeface="Arial" panose="020B0604020202020204" pitchFamily="34" charset="0"/>
              </a:rPr>
              <a:t>d</a:t>
            </a:r>
            <a:r>
              <a:rPr lang="en-GB" sz="1500" kern="1200" dirty="0">
                <a:ea typeface="+mn-ea"/>
                <a:cs typeface="Arial" panose="020B0604020202020204" pitchFamily="34" charset="0"/>
              </a:rPr>
              <a:t>iwylliant, ethnigrwydd a chrefydd ar anghenion darpariaeth gwasanaeth</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D</a:t>
            </a:r>
            <a:r>
              <a:rPr lang="en-GB" sz="1500" kern="1200" dirty="0">
                <a:ea typeface="+mn-ea"/>
                <a:cs typeface="Arial" panose="020B0604020202020204" pitchFamily="34" charset="0"/>
              </a:rPr>
              <a:t>rafod pryderon, dabtblygiad a newid</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Hwyluso rhannu gwybodaeth</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Lywio penderfynniadau diogelu</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Ddyrannu gwasanaethau</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Fesur cynnydd dros amser</a:t>
            </a:r>
          </a:p>
          <a:p>
            <a:r>
              <a:rPr lang="en-US" sz="1500" dirty="0"/>
              <a:t>Gyfrannu at reoli a datblygu gwasanaethau</a:t>
            </a:r>
          </a:p>
        </p:txBody>
      </p:sp>
      <p:sp>
        <p:nvSpPr>
          <p:cNvPr id="7" name="Footer Placeholder 6">
            <a:extLst>
              <a:ext uri="{FF2B5EF4-FFF2-40B4-BE49-F238E27FC236}">
                <a16:creationId xmlns:a16="http://schemas.microsoft.com/office/drawing/2014/main" id="{FEAAD790-BE6E-8D3F-D97E-7703BD0AE4B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8" name="Slide Number Placeholder 7">
            <a:extLst>
              <a:ext uri="{FF2B5EF4-FFF2-40B4-BE49-F238E27FC236}">
                <a16:creationId xmlns:a16="http://schemas.microsoft.com/office/drawing/2014/main" id="{717F9C2A-BDBC-FB9A-BEF9-44A838525A59}"/>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25</a:t>
            </a:fld>
            <a:endParaRPr lang="en-US" dirty="0"/>
          </a:p>
        </p:txBody>
      </p:sp>
    </p:spTree>
    <p:extLst>
      <p:ext uri="{BB962C8B-B14F-4D97-AF65-F5344CB8AC3E}">
        <p14:creationId xmlns:p14="http://schemas.microsoft.com/office/powerpoint/2010/main" val="3294534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4520-537B-0CCF-AECC-474C6F38BD12}"/>
              </a:ext>
            </a:extLst>
          </p:cNvPr>
          <p:cNvSpPr>
            <a:spLocks noGrp="1"/>
          </p:cNvSpPr>
          <p:nvPr>
            <p:ph type="title"/>
          </p:nvPr>
        </p:nvSpPr>
        <p:spPr>
          <a:xfrm>
            <a:off x="896112" y="609600"/>
            <a:ext cx="7860891" cy="1600200"/>
          </a:xfrm>
        </p:spPr>
        <p:txBody>
          <a:bodyPr anchor="b">
            <a:normAutofit/>
          </a:bodyPr>
          <a:lstStyle/>
          <a:p>
            <a:r>
              <a:rPr lang="en-GB" sz="3600" b="1" dirty="0">
                <a:effectLst/>
                <a:latin typeface="Arial" panose="020B0604020202020204" pitchFamily="34" charset="0"/>
              </a:rPr>
              <a:t>1. </a:t>
            </a:r>
            <a:r>
              <a:rPr lang="en-GB" sz="3600" b="1" dirty="0">
                <a:latin typeface="Arial" panose="020B0604020202020204" pitchFamily="34" charset="0"/>
              </a:rPr>
              <a:t>Dadansoddi wrth Asesu i Lywio Ymyriadau</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C5204AC-FD72-3C16-263C-7C085446076C}"/>
              </a:ext>
            </a:extLst>
          </p:cNvPr>
          <p:cNvSpPr>
            <a:spLocks noGrp="1"/>
          </p:cNvSpPr>
          <p:nvPr>
            <p:ph idx="1"/>
          </p:nvPr>
        </p:nvSpPr>
        <p:spPr>
          <a:xfrm>
            <a:off x="988616" y="1747139"/>
            <a:ext cx="9161224" cy="4501261"/>
          </a:xfrm>
        </p:spPr>
        <p:txBody>
          <a:bodyPr>
            <a:normAutofit/>
          </a:bodyPr>
          <a:lstStyle/>
          <a:p>
            <a:pPr marL="0" indent="0">
              <a:buNone/>
            </a:pPr>
            <a:r>
              <a:rPr lang="en-GB" sz="2400" b="1" dirty="0"/>
              <a:t>Ymarfer 3 </a:t>
            </a:r>
          </a:p>
          <a:p>
            <a:pPr marL="0" indent="0">
              <a:buNone/>
            </a:pPr>
            <a:r>
              <a:rPr lang="en-GB" sz="2400" b="1" dirty="0"/>
              <a:t>Cwestiwn 1</a:t>
            </a:r>
          </a:p>
          <a:p>
            <a:pPr marL="0" indent="0">
              <a:buNone/>
            </a:pPr>
            <a:r>
              <a:rPr lang="en-GB" sz="2400" dirty="0"/>
              <a:t>Mewn grwpiau bach;</a:t>
            </a:r>
          </a:p>
          <a:p>
            <a:r>
              <a:rPr lang="en-US" sz="2400" dirty="0"/>
              <a:t>Defnyddiwch fodel myfyriol o'ch dewis i edrych yn ôl ar yr hyn rydych wedi'i gyflawni hyd yma o dan y canlyniad dysgu: dadansoddi wrth asesu i lywio ymyriadau. Yn seiliedig ar hyn, ceisiwch nodi a chyfiawnhau eich anghenion dysgu dros y 12 mis nesaf.</a:t>
            </a:r>
          </a:p>
          <a:p>
            <a:r>
              <a:rPr lang="en-GB" sz="2400" b="1" dirty="0">
                <a:effectLst/>
                <a:ea typeface="Calibri" panose="020F0502020204030204" pitchFamily="34" charset="0"/>
                <a:cs typeface="Times New Roman" panose="02020603050405020304" pitchFamily="18" charset="0"/>
              </a:rPr>
              <a:t>Ystyriwch</a:t>
            </a:r>
            <a:r>
              <a:rPr lang="en-GB" sz="2400" dirty="0">
                <a:effectLst/>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O</a:t>
            </a:r>
            <a:r>
              <a:rPr lang="en-GB" sz="2400" dirty="0">
                <a:effectLst/>
                <a:ea typeface="Calibri" panose="020F0502020204030204" pitchFamily="34" charset="0"/>
                <a:cs typeface="Times New Roman" panose="02020603050405020304" pitchFamily="18" charset="0"/>
              </a:rPr>
              <a:t>ruchwyliaeth, dysgu, hyfforddiant, ymchwil a sut mae'r rhain wedi cyfrannu at eich datblygiad proffesiynol? </a:t>
            </a:r>
          </a:p>
          <a:p>
            <a:r>
              <a:rPr lang="en-GB" sz="2400" dirty="0">
                <a:ea typeface="Calibri" panose="020F0502020204030204" pitchFamily="34" charset="0"/>
                <a:cs typeface="Times New Roman" panose="02020603050405020304" pitchFamily="18" charset="0"/>
              </a:rPr>
              <a:t>Efallai y byddai'n ddefnyddiol i chi gofnodi eich atebion yn y llyfr gwaith er mwyn cyfeirio atynt yn y dyfodol.</a:t>
            </a:r>
            <a:endParaRPr lang="en-US" sz="1600" dirty="0">
              <a:solidFill>
                <a:schemeClr val="tx2"/>
              </a:solidFill>
            </a:endParaRPr>
          </a:p>
        </p:txBody>
      </p:sp>
      <p:grpSp>
        <p:nvGrpSpPr>
          <p:cNvPr id="22" name="Group 21">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9" name="Freeform: Shape 8">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9">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4" name="Group 2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3" name="Freeform: Shape 12">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Shape 15">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EF499F9D-7C48-0E91-F082-E2506BAD4F3C}"/>
              </a:ext>
            </a:extLst>
          </p:cNvPr>
          <p:cNvSpPr>
            <a:spLocks noGrp="1"/>
          </p:cNvSpPr>
          <p:nvPr>
            <p:ph type="sldNum" sz="quarter" idx="12"/>
          </p:nvPr>
        </p:nvSpPr>
        <p:spPr/>
        <p:txBody>
          <a:bodyPr/>
          <a:lstStyle/>
          <a:p>
            <a:fld id="{35470E4D-CFB8-FE4B-A9A4-B32541D0D757}" type="slidenum">
              <a:rPr lang="en-US" smtClean="0"/>
              <a:t>26</a:t>
            </a:fld>
            <a:endParaRPr lang="en-US" dirty="0"/>
          </a:p>
        </p:txBody>
      </p:sp>
      <p:sp>
        <p:nvSpPr>
          <p:cNvPr id="5" name="Footer Placeholder 4">
            <a:extLst>
              <a:ext uri="{FF2B5EF4-FFF2-40B4-BE49-F238E27FC236}">
                <a16:creationId xmlns:a16="http://schemas.microsoft.com/office/drawing/2014/main" id="{AEC7AA56-4A34-835E-D3BE-22BA48847168}"/>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248042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692536" y="646316"/>
            <a:ext cx="10542298" cy="1698264"/>
          </a:xfrm>
        </p:spPr>
        <p:txBody>
          <a:bodyPr>
            <a:normAutofit fontScale="90000"/>
          </a:bodyPr>
          <a:lstStyle/>
          <a:p>
            <a:r>
              <a:rPr lang="en-GB" sz="3600" b="1" dirty="0">
                <a:effectLst/>
                <a:latin typeface="Arial" panose="020B0604020202020204" pitchFamily="34" charset="0"/>
              </a:rPr>
              <a:t>2. Cydweithio </a:t>
            </a:r>
            <a:r>
              <a:rPr lang="en-GB" sz="3600" b="1" dirty="0">
                <a:latin typeface="Arial" panose="020B0604020202020204" pitchFamily="34" charset="0"/>
              </a:rPr>
              <a:t>ag unigolion </a:t>
            </a:r>
            <a:r>
              <a:rPr lang="en-GB" sz="3600" b="1" dirty="0">
                <a:effectLst/>
                <a:latin typeface="Arial" panose="020B0604020202020204" pitchFamily="34" charset="0"/>
              </a:rPr>
              <a:t>sydd angen gofal a chymorth, eu gofalwyr a gweithwyr proffesiynol eraill</a:t>
            </a:r>
            <a:br>
              <a:rPr lang="en-GB" sz="1050" dirty="0"/>
            </a:br>
            <a:br>
              <a:rPr lang="en-GB" sz="1800" b="1" dirty="0">
                <a:effectLst/>
                <a:latin typeface="Arial" panose="020B0604020202020204" pitchFamily="34" charset="0"/>
              </a:rPr>
            </a:br>
            <a:br>
              <a:rPr lang="en-GB" dirty="0">
                <a:effectLst/>
              </a:rPr>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692536" y="1510191"/>
            <a:ext cx="5157787" cy="823912"/>
          </a:xfrm>
        </p:spPr>
        <p:txBody>
          <a:bodyPr>
            <a:normAutofit/>
          </a:bodyPr>
          <a:lstStyle/>
          <a:p>
            <a:r>
              <a:rPr lang="en-GB" sz="2800" b="1" dirty="0">
                <a:effectLst/>
                <a:latin typeface="ArialMT"/>
              </a:rPr>
              <a:t>Canlyniad Dysgu</a:t>
            </a:r>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761734" y="1922147"/>
            <a:ext cx="5088589" cy="4297940"/>
          </a:xfrm>
        </p:spPr>
        <p:txBody>
          <a:bodyPr>
            <a:normAutofit fontScale="70000" lnSpcReduction="20000"/>
          </a:bodyPr>
          <a:lstStyle/>
          <a:p>
            <a:pPr marL="0" indent="0">
              <a:buNone/>
            </a:pPr>
            <a:r>
              <a:rPr lang="en-GB" sz="3400" dirty="0">
                <a:effectLst/>
                <a:latin typeface="ArialMT"/>
              </a:rPr>
              <a:t>2.3. </a:t>
            </a:r>
          </a:p>
          <a:p>
            <a:pPr marL="0" indent="0">
              <a:buNone/>
            </a:pPr>
            <a:r>
              <a:rPr lang="en-GB" sz="3400" dirty="0">
                <a:effectLst/>
                <a:latin typeface="ArialMT"/>
              </a:rPr>
              <a:t>Adfyfyrio’n feirniadol ar waith cydweithredol ei hun</a:t>
            </a:r>
            <a:endParaRPr lang="en-GB" sz="3400" dirty="0">
              <a:effectLst/>
            </a:endParaRPr>
          </a:p>
          <a:p>
            <a:pPr marL="0" indent="0">
              <a:buNone/>
            </a:pPr>
            <a:r>
              <a:rPr lang="en-GB" sz="3400" dirty="0">
                <a:effectLst/>
                <a:latin typeface="ArialMT"/>
              </a:rPr>
              <a:t>3.2.</a:t>
            </a:r>
            <a:br>
              <a:rPr lang="en-GB" sz="3400" dirty="0">
                <a:effectLst/>
                <a:latin typeface="ArialMT"/>
              </a:rPr>
            </a:br>
            <a:r>
              <a:rPr lang="en-GB" sz="3400" dirty="0">
                <a:latin typeface="ArialMT"/>
              </a:rPr>
              <a:t>R</a:t>
            </a:r>
            <a:r>
              <a:rPr lang="en-GB" sz="3400" dirty="0">
                <a:effectLst/>
                <a:latin typeface="ArialMT"/>
              </a:rPr>
              <a:t>heoli eich rôl fel gweithiwr cymdeithasol mewn sefyllfaoedd gynyddol gymhleth</a:t>
            </a:r>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095999" y="1681163"/>
            <a:ext cx="4406213" cy="823912"/>
          </a:xfrm>
        </p:spPr>
        <p:txBody>
          <a:bodyPr>
            <a:normAutofit/>
          </a:bodyPr>
          <a:lstStyle/>
          <a:p>
            <a:r>
              <a:rPr lang="en-GB" sz="2800" b="1" dirty="0">
                <a:latin typeface="ArialMT"/>
              </a:rPr>
              <a:t>Meini Prawf Asesu</a:t>
            </a:r>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096000" y="2093118"/>
            <a:ext cx="5769842" cy="4559141"/>
          </a:xfrm>
        </p:spPr>
        <p:txBody>
          <a:bodyPr>
            <a:normAutofit fontScale="70000" lnSpcReduction="20000"/>
          </a:bodyPr>
          <a:lstStyle/>
          <a:p>
            <a:pPr marL="0" indent="0">
              <a:buNone/>
            </a:pPr>
            <a:r>
              <a:rPr lang="en-GB" dirty="0">
                <a:latin typeface="ArialMT"/>
              </a:rPr>
              <a:t>Gall y dysgwr</a:t>
            </a:r>
            <a:r>
              <a:rPr lang="en-GB" sz="2800" dirty="0">
                <a:effectLst/>
                <a:latin typeface="ArialMT"/>
              </a:rPr>
              <a:t>: </a:t>
            </a:r>
          </a:p>
          <a:p>
            <a:pPr marL="0" indent="0">
              <a:buNone/>
            </a:pPr>
            <a:r>
              <a:rPr lang="en-GB" dirty="0">
                <a:solidFill>
                  <a:srgbClr val="000000"/>
                </a:solidFill>
                <a:effectLst/>
                <a:latin typeface="Arial" panose="020B0604020202020204" pitchFamily="34" charset="0"/>
              </a:rPr>
              <a:t>2.3.1 - </a:t>
            </a:r>
            <a:r>
              <a:rPr lang="en-GB" dirty="0">
                <a:solidFill>
                  <a:srgbClr val="000000"/>
                </a:solidFill>
                <a:latin typeface="ArialMT"/>
              </a:rPr>
              <a:t>Adf</a:t>
            </a:r>
            <a:r>
              <a:rPr lang="en-GB" sz="2800" dirty="0">
                <a:effectLst/>
                <a:latin typeface="ArialMT"/>
              </a:rPr>
              <a:t>yfyrio'n feirniadol ar </a:t>
            </a:r>
            <a:r>
              <a:rPr lang="en-GB" dirty="0">
                <a:latin typeface="ArialMT"/>
              </a:rPr>
              <a:t>ei b</a:t>
            </a:r>
            <a:r>
              <a:rPr lang="en-GB" sz="2800" dirty="0">
                <a:effectLst/>
                <a:latin typeface="ArialMT"/>
              </a:rPr>
              <a:t>erfformiad ei hun wrth gydweithio, gan nodi arfer da ac agweddau  i'w datblygu, wrth gydweithio gyda: phobl ag anghenion gofal a chymorth, gofalwyr, eiriolwyr, cydweithwyr a gweithwyr proffesiynol eraill.</a:t>
            </a:r>
          </a:p>
          <a:p>
            <a:pPr marL="0" indent="0">
              <a:buNone/>
            </a:pPr>
            <a:r>
              <a:rPr lang="en-GB" dirty="0">
                <a:solidFill>
                  <a:srgbClr val="000000"/>
                </a:solidFill>
                <a:effectLst/>
                <a:latin typeface="Arial" panose="020B0604020202020204" pitchFamily="34" charset="0"/>
              </a:rPr>
              <a:t>3.2.8. - </a:t>
            </a:r>
            <a:r>
              <a:rPr lang="en-GB" sz="2800" dirty="0">
                <a:effectLst/>
                <a:latin typeface="ArialMT"/>
              </a:rPr>
              <a:t>Ddefnyddio goruchwyliaeth a mentora i ystyried a rheoli ymyriadau a barn broffesiynol mewn sefyllfaoedd cymhleth</a:t>
            </a:r>
          </a:p>
          <a:p>
            <a:pPr marL="0" indent="0">
              <a:buNone/>
            </a:pPr>
            <a:r>
              <a:rPr lang="en-GB" dirty="0">
                <a:solidFill>
                  <a:srgbClr val="000000"/>
                </a:solidFill>
                <a:effectLst/>
                <a:latin typeface="Arial" panose="020B0604020202020204" pitchFamily="34" charset="0"/>
              </a:rPr>
              <a:t>3.2.9. - </a:t>
            </a:r>
            <a:r>
              <a:rPr lang="en-GB" dirty="0">
                <a:solidFill>
                  <a:srgbClr val="000000"/>
                </a:solidFill>
                <a:latin typeface="Arial" panose="020B0604020202020204" pitchFamily="34" charset="0"/>
              </a:rPr>
              <a:t>Adf</a:t>
            </a:r>
            <a:r>
              <a:rPr lang="en-GB" dirty="0">
                <a:solidFill>
                  <a:srgbClr val="000000"/>
                </a:solidFill>
                <a:effectLst/>
                <a:latin typeface="Arial" panose="020B0604020202020204" pitchFamily="34" charset="0"/>
              </a:rPr>
              <a:t>yfyrio'n feirniadol ar berfformiad ei hun mewn sefyllfaoedd cymhleth i:</a:t>
            </a:r>
          </a:p>
          <a:p>
            <a:pPr marL="0" indent="0">
              <a:buNone/>
            </a:pPr>
            <a:r>
              <a:rPr lang="en-GB" dirty="0">
                <a:solidFill>
                  <a:srgbClr val="000000"/>
                </a:solidFill>
                <a:effectLst/>
                <a:latin typeface="Arial" panose="020B0604020202020204" pitchFamily="34" charset="0"/>
              </a:rPr>
              <a:t>• Nodi arferion da</a:t>
            </a:r>
          </a:p>
          <a:p>
            <a:pPr marL="0" indent="0">
              <a:buNone/>
            </a:pPr>
            <a:r>
              <a:rPr lang="en-GB" dirty="0">
                <a:solidFill>
                  <a:srgbClr val="000000"/>
                </a:solidFill>
                <a:effectLst/>
                <a:latin typeface="Arial" panose="020B0604020202020204" pitchFamily="34" charset="0"/>
              </a:rPr>
              <a:t>• Nodi </a:t>
            </a:r>
            <a:r>
              <a:rPr lang="en-GB" dirty="0">
                <a:solidFill>
                  <a:srgbClr val="000000"/>
                </a:solidFill>
                <a:latin typeface="Arial" panose="020B0604020202020204" pitchFamily="34" charset="0"/>
              </a:rPr>
              <a:t>agweddau o </a:t>
            </a:r>
            <a:r>
              <a:rPr lang="en-GB" dirty="0">
                <a:solidFill>
                  <a:srgbClr val="000000"/>
                </a:solidFill>
                <a:effectLst/>
                <a:latin typeface="Arial" panose="020B0604020202020204" pitchFamily="34" charset="0"/>
              </a:rPr>
              <a:t>ymarfer y mae angen eu datblygu</a:t>
            </a:r>
          </a:p>
          <a:p>
            <a:pPr marL="0" indent="0">
              <a:buNone/>
            </a:pPr>
            <a:r>
              <a:rPr lang="en-GB" dirty="0">
                <a:solidFill>
                  <a:srgbClr val="000000"/>
                </a:solidFill>
                <a:effectLst/>
                <a:latin typeface="Arial" panose="020B0604020202020204" pitchFamily="34" charset="0"/>
              </a:rPr>
              <a:t>• Ddatblygu a chryfhau gwytnwch personol</a:t>
            </a:r>
            <a:endParaRPr lang="en-US" dirty="0"/>
          </a:p>
        </p:txBody>
      </p:sp>
      <p:sp>
        <p:nvSpPr>
          <p:cNvPr id="7" name="Slide Number Placeholder 6">
            <a:extLst>
              <a:ext uri="{FF2B5EF4-FFF2-40B4-BE49-F238E27FC236}">
                <a16:creationId xmlns:a16="http://schemas.microsoft.com/office/drawing/2014/main" id="{1AC653E8-C043-64B8-1027-9060C40D400B}"/>
              </a:ext>
            </a:extLst>
          </p:cNvPr>
          <p:cNvSpPr>
            <a:spLocks noGrp="1"/>
          </p:cNvSpPr>
          <p:nvPr>
            <p:ph type="sldNum" sz="quarter" idx="12"/>
          </p:nvPr>
        </p:nvSpPr>
        <p:spPr/>
        <p:txBody>
          <a:bodyPr/>
          <a:lstStyle/>
          <a:p>
            <a:fld id="{35470E4D-CFB8-FE4B-A9A4-B32541D0D757}" type="slidenum">
              <a:rPr lang="en-US" smtClean="0"/>
              <a:t>27</a:t>
            </a:fld>
            <a:endParaRPr lang="en-US" dirty="0"/>
          </a:p>
        </p:txBody>
      </p:sp>
      <p:sp>
        <p:nvSpPr>
          <p:cNvPr id="8" name="Footer Placeholder 7">
            <a:extLst>
              <a:ext uri="{FF2B5EF4-FFF2-40B4-BE49-F238E27FC236}">
                <a16:creationId xmlns:a16="http://schemas.microsoft.com/office/drawing/2014/main" id="{5D22A290-6D94-7061-6B85-DB1BE4D0A47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1078267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387878"/>
            <a:ext cx="10972800" cy="951593"/>
          </a:xfrm>
        </p:spPr>
        <p:txBody>
          <a:bodyPr>
            <a:noAutofit/>
          </a:bodyPr>
          <a:lstStyle/>
          <a:p>
            <a:r>
              <a:rPr lang="cy-GB" dirty="0"/>
              <a:t>Gwytnwch a Chydweithio</a:t>
            </a:r>
            <a:endParaRPr lang="en-GB" sz="4400" dirty="0"/>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086928"/>
            <a:ext cx="8949625" cy="5822428"/>
          </a:xfrm>
        </p:spPr>
        <p:txBody>
          <a:bodyPr>
            <a:normAutofit/>
          </a:bodyPr>
          <a:lstStyle/>
          <a:p>
            <a:pPr marL="0" indent="0">
              <a:lnSpc>
                <a:spcPct val="90000"/>
              </a:lnSpc>
              <a:buNone/>
            </a:pPr>
            <a:r>
              <a:rPr lang="en-GB" sz="2800" dirty="0">
                <a:sym typeface="Arial" charset="0"/>
              </a:rPr>
              <a:t>Bu i ymchwil a wnaed mewn perthynas â datblygiad proffesiynol gweithwyr sydd newydd gymhwyso adnabod dau brif ffactor sy’n sicrhau fod gweithwyr cymdeithasol yn: </a:t>
            </a:r>
          </a:p>
          <a:p>
            <a:r>
              <a:rPr lang="en-GB" sz="2800" dirty="0">
                <a:sym typeface="Arial" charset="0"/>
              </a:rPr>
              <a:t>Fwy gwydn yn erbyn straen </a:t>
            </a:r>
          </a:p>
          <a:p>
            <a:r>
              <a:rPr lang="en-GB" sz="2800" dirty="0">
                <a:sym typeface="Arial" charset="0"/>
              </a:rPr>
              <a:t>Meithrin eu llesiant eu hunain a llesiant eraill </a:t>
            </a:r>
          </a:p>
          <a:p>
            <a:r>
              <a:rPr lang="en-GB" sz="2800" dirty="0">
                <a:sym typeface="Arial" charset="0"/>
              </a:rPr>
              <a:t>Dod yn “weithwyr cymdeithasol sy’n hedfan” yn dilyn eu blwyddyn gyntaf o ymarfer </a:t>
            </a:r>
          </a:p>
          <a:p>
            <a:pPr marL="0" indent="0">
              <a:lnSpc>
                <a:spcPct val="90000"/>
              </a:lnSpc>
              <a:buNone/>
            </a:pPr>
            <a:r>
              <a:rPr lang="en-GB" sz="2800" dirty="0">
                <a:sym typeface="Arial" charset="0"/>
              </a:rPr>
              <a:t>         Y ddau ffactor yw:</a:t>
            </a:r>
          </a:p>
          <a:p>
            <a:r>
              <a:rPr lang="en-GB" sz="2800" dirty="0">
                <a:sym typeface="Arial" charset="0"/>
              </a:rPr>
              <a:t>Deallusrwydd Emosiynol</a:t>
            </a:r>
          </a:p>
          <a:p>
            <a:r>
              <a:rPr lang="en-GB" sz="2800" dirty="0">
                <a:sym typeface="Arial" charset="0"/>
              </a:rPr>
              <a:t>Adfyfyrio</a:t>
            </a:r>
          </a:p>
          <a:p>
            <a:pPr marL="0" indent="0">
              <a:lnSpc>
                <a:spcPct val="90000"/>
              </a:lnSpc>
              <a:buNone/>
            </a:pPr>
            <a:r>
              <a:rPr lang="en-GB" sz="2800" dirty="0">
                <a:sym typeface="Arial" charset="0"/>
              </a:rPr>
              <a:t>Grant a Kinman (2009)</a:t>
            </a:r>
          </a:p>
          <a:p>
            <a:pPr marL="109537" indent="0">
              <a:buNone/>
            </a:pPr>
            <a:r>
              <a:rPr lang="en-GB" sz="1400" dirty="0">
                <a:sym typeface="Arial" charset="0"/>
              </a:rPr>
              <a:t>                                                         Grant and Kinman’s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28</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92423" y="3999283"/>
            <a:ext cx="3059789" cy="2261844"/>
          </a:xfrm>
          <a:prstGeom prst="rect">
            <a:avLst/>
          </a:prstGeom>
        </p:spPr>
      </p:pic>
      <p:sp>
        <p:nvSpPr>
          <p:cNvPr id="2" name="Footer Placeholder 1">
            <a:extLst>
              <a:ext uri="{FF2B5EF4-FFF2-40B4-BE49-F238E27FC236}">
                <a16:creationId xmlns:a16="http://schemas.microsoft.com/office/drawing/2014/main" id="{007413D4-BA17-520F-C886-A0765308E0B9}"/>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C8C27F5-ACD6-B06B-E0E5-B522949A0CA9}"/>
              </a:ext>
            </a:extLst>
          </p:cNvPr>
          <p:cNvSpPr>
            <a:spLocks noChangeArrowheads="1"/>
          </p:cNvSpPr>
          <p:nvPr/>
        </p:nvSpPr>
        <p:spPr bwMode="auto">
          <a:xfrm>
            <a:off x="4616801" y="4731006"/>
            <a:ext cx="3060397" cy="1978404"/>
          </a:xfrm>
          <a:prstGeom prst="ellipse">
            <a:avLst/>
          </a:prstGeom>
          <a:solidFill>
            <a:srgbClr val="00B050"/>
          </a:solidFill>
          <a:ln w="9525">
            <a:solidFill>
              <a:srgbClr val="000000"/>
            </a:solidFill>
            <a:round/>
            <a:headEnd/>
            <a:tailEnd/>
          </a:ln>
        </p:spPr>
        <p:txBody>
          <a:bodyPr rot="0" vert="horz" wrap="square" lIns="91440" tIns="45720" rIns="91440" bIns="45720" anchor="t" anchorCtr="0" upright="1">
            <a:noAutofit/>
          </a:bodyPr>
          <a:lstStyle/>
          <a:p>
            <a:pPr algn="ctr" defTabSz="822960">
              <a:spcAft>
                <a:spcPts val="600"/>
              </a:spcAft>
            </a:pPr>
            <a:r>
              <a:rPr lang="en-GB" kern="1200" dirty="0">
                <a:solidFill>
                  <a:schemeClr val="bg1"/>
                </a:solidFill>
                <a:latin typeface="Calibri" panose="020F0502020204030204" pitchFamily="34" charset="0"/>
                <a:ea typeface="+mn-ea"/>
                <a:cs typeface="Times New Roman" panose="02020603050405020304" pitchFamily="18" charset="0"/>
              </a:rPr>
              <a:t>Cydweithio </a:t>
            </a:r>
            <a:r>
              <a:rPr lang="en-GB" dirty="0">
                <a:solidFill>
                  <a:schemeClr val="bg1"/>
                </a:solidFill>
                <a:latin typeface="Calibri" panose="020F0502020204030204" pitchFamily="34" charset="0"/>
                <a:cs typeface="Times New Roman" panose="02020603050405020304" pitchFamily="18" charset="0"/>
              </a:rPr>
              <a:t>R</a:t>
            </a:r>
            <a:r>
              <a:rPr lang="en-GB" kern="1200" dirty="0">
                <a:solidFill>
                  <a:schemeClr val="bg1"/>
                </a:solidFill>
                <a:latin typeface="Calibri" panose="020F0502020204030204" pitchFamily="34" charset="0"/>
                <a:ea typeface="+mn-ea"/>
                <a:cs typeface="Times New Roman" panose="02020603050405020304" pitchFamily="18" charset="0"/>
              </a:rPr>
              <a:t>hyngbroffesiynol ac Adeiladu a Chynnal Perthnasau</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6452A3F-F9BA-5785-9D94-AF89C03938D8}"/>
              </a:ext>
            </a:extLst>
          </p:cNvPr>
          <p:cNvGraphicFramePr>
            <a:graphicFrameLocks noGrp="1"/>
          </p:cNvGraphicFramePr>
          <p:nvPr>
            <p:extLst>
              <p:ext uri="{D42A27DB-BD31-4B8C-83A1-F6EECF244321}">
                <p14:modId xmlns:p14="http://schemas.microsoft.com/office/powerpoint/2010/main" val="3721817282"/>
              </p:ext>
            </p:extLst>
          </p:nvPr>
        </p:nvGraphicFramePr>
        <p:xfrm>
          <a:off x="1065855" y="870525"/>
          <a:ext cx="3476684" cy="4966210"/>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557903885"/>
                    </a:ext>
                  </a:extLst>
                </a:gridCol>
              </a:tblGrid>
              <a:tr h="40361">
                <a:tc>
                  <a:txBody>
                    <a:bodyPr/>
                    <a:lstStyle/>
                    <a:p>
                      <a:pPr algn="ctr"/>
                      <a:r>
                        <a:rPr lang="en-GB" sz="1800" dirty="0">
                          <a:effectLst/>
                          <a:latin typeface="Calibri" panose="020F0502020204030204" pitchFamily="34" charset="0"/>
                          <a:ea typeface="Calibri" panose="020F0502020204030204" pitchFamily="34" charset="0"/>
                          <a:cs typeface="Times New Roman" panose="02020603050405020304" pitchFamily="18" charset="0"/>
                        </a:rPr>
                        <a:t>Sgiliau Rhyngbersonol</a:t>
                      </a:r>
                    </a:p>
                  </a:txBody>
                  <a:tcPr marL="68580" marR="68580" marT="0" marB="0"/>
                </a:tc>
                <a:extLst>
                  <a:ext uri="{0D108BD9-81ED-4DB2-BD59-A6C34878D82A}">
                    <a16:rowId xmlns:a16="http://schemas.microsoft.com/office/drawing/2014/main" val="3511614735"/>
                  </a:ext>
                </a:extLst>
              </a:tr>
              <a:tr h="1171537">
                <a:tc>
                  <a:txBody>
                    <a:bodyPr/>
                    <a:lstStyle/>
                    <a:p>
                      <a:pPr marL="342900" lvl="0" indent="-342900" algn="l">
                        <a:buFont typeface="Symbol" pitchFamily="2" charset="2"/>
                        <a:buChar char=""/>
                      </a:pPr>
                      <a:r>
                        <a:rPr lang="en-GB" sz="1800" dirty="0">
                          <a:effectLst/>
                        </a:rPr>
                        <a:t>Sgiliau Cyfathrebu (trafod, gwrando, mynegi, delio â gwrthdaro).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6268275"/>
                  </a:ext>
                </a:extLst>
              </a:tr>
              <a:tr h="749773">
                <a:tc>
                  <a:txBody>
                    <a:bodyPr/>
                    <a:lstStyle/>
                    <a:p>
                      <a:pPr marL="342900" lvl="0" indent="-342900" algn="l">
                        <a:buFont typeface="Symbol" pitchFamily="2" charset="2"/>
                        <a:buChar char=""/>
                      </a:pPr>
                      <a:r>
                        <a:rPr lang="en-GB" sz="1800" dirty="0">
                          <a:effectLst/>
                        </a:rPr>
                        <a:t>Sgiliau i reoli perthnasau rhyngbersonol.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465112"/>
                  </a:ext>
                </a:extLst>
              </a:tr>
              <a:tr h="374887">
                <a:tc>
                  <a:txBody>
                    <a:bodyPr/>
                    <a:lstStyle/>
                    <a:p>
                      <a:pPr marL="342900" lvl="0" indent="-342900" algn="l">
                        <a:buFont typeface="Symbol" pitchFamily="2" charset="2"/>
                        <a:buChar char=""/>
                      </a:pPr>
                      <a:r>
                        <a:rPr lang="en-GB" sz="1800" dirty="0">
                          <a:effectLst/>
                        </a:rPr>
                        <a:t>Empathi</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581532"/>
                  </a:ext>
                </a:extLst>
              </a:tr>
              <a:tr h="749773">
                <a:tc>
                  <a:txBody>
                    <a:bodyPr/>
                    <a:lstStyle/>
                    <a:p>
                      <a:pPr marL="342900" lvl="0" indent="-342900" algn="l">
                        <a:buFont typeface="Symbol" pitchFamily="2" charset="2"/>
                        <a:buChar char=""/>
                      </a:pPr>
                      <a:r>
                        <a:rPr lang="en-GB" sz="1800" dirty="0">
                          <a:effectLst/>
                        </a:rPr>
                        <a:t>Sgiliau ymarfer cyfannol, sy’n canolbwyntio ar yr unigolyn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7412249"/>
                  </a:ext>
                </a:extLst>
              </a:tr>
              <a:tr h="685188">
                <a:tc>
                  <a:txBody>
                    <a:bodyPr/>
                    <a:lstStyle/>
                    <a:p>
                      <a:pPr marL="342900" lvl="0" indent="-342900" algn="l">
                        <a:buFont typeface="Symbol" pitchFamily="2" charset="2"/>
                        <a:buChar char=""/>
                      </a:pPr>
                      <a:r>
                        <a:rPr lang="en-GB" sz="1800" dirty="0">
                          <a:effectLst/>
                        </a:rPr>
                        <a:t>Sgiliau i arddangos ymddiriedaeth, parch a gonestrwydd.</a:t>
                      </a:r>
                    </a:p>
                    <a:p>
                      <a:pPr marL="342900" lvl="0" indent="-342900" algn="l">
                        <a:buFont typeface="Symbol" pitchFamily="2" charset="2"/>
                        <a:buChar char=""/>
                      </a:pPr>
                      <a:r>
                        <a:rPr lang="en-GB" sz="1800" dirty="0">
                          <a:effectLst/>
                        </a:rPr>
                        <a:t>Gwerthfawrogi adborth gan unigolion/teuluoedd/gofalwyr ar ein hymarfer</a:t>
                      </a:r>
                    </a:p>
                  </a:txBody>
                  <a:tcPr marL="68580" marR="68580" marT="0" marB="0"/>
                </a:tc>
                <a:extLst>
                  <a:ext uri="{0D108BD9-81ED-4DB2-BD59-A6C34878D82A}">
                    <a16:rowId xmlns:a16="http://schemas.microsoft.com/office/drawing/2014/main" val="3485753341"/>
                  </a:ext>
                </a:extLst>
              </a:tr>
            </a:tbl>
          </a:graphicData>
        </a:graphic>
      </p:graphicFrame>
      <p:cxnSp>
        <p:nvCxnSpPr>
          <p:cNvPr id="9" name="AutoShape 3">
            <a:extLst>
              <a:ext uri="{FF2B5EF4-FFF2-40B4-BE49-F238E27FC236}">
                <a16:creationId xmlns:a16="http://schemas.microsoft.com/office/drawing/2014/main" id="{A025F27C-D867-E18C-0848-FE71B2C09B4C}"/>
              </a:ext>
            </a:extLst>
          </p:cNvPr>
          <p:cNvCxnSpPr>
            <a:cxnSpLocks noChangeShapeType="1"/>
          </p:cNvCxnSpPr>
          <p:nvPr/>
        </p:nvCxnSpPr>
        <p:spPr bwMode="auto">
          <a:xfrm flipH="1" flipV="1">
            <a:off x="4753912" y="3316644"/>
            <a:ext cx="1064422" cy="136257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aphicFrame>
        <p:nvGraphicFramePr>
          <p:cNvPr id="10" name="Table 9">
            <a:extLst>
              <a:ext uri="{FF2B5EF4-FFF2-40B4-BE49-F238E27FC236}">
                <a16:creationId xmlns:a16="http://schemas.microsoft.com/office/drawing/2014/main" id="{0C53FCB3-C550-3821-69FB-4855257AD8DD}"/>
              </a:ext>
            </a:extLst>
          </p:cNvPr>
          <p:cNvGraphicFramePr>
            <a:graphicFrameLocks noGrp="1"/>
          </p:cNvGraphicFramePr>
          <p:nvPr>
            <p:extLst>
              <p:ext uri="{D42A27DB-BD31-4B8C-83A1-F6EECF244321}">
                <p14:modId xmlns:p14="http://schemas.microsoft.com/office/powerpoint/2010/main" val="233851195"/>
              </p:ext>
            </p:extLst>
          </p:nvPr>
        </p:nvGraphicFramePr>
        <p:xfrm>
          <a:off x="7872415" y="1062990"/>
          <a:ext cx="3476684" cy="4080187"/>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1460733739"/>
                    </a:ext>
                  </a:extLst>
                </a:gridCol>
              </a:tblGrid>
              <a:tr h="174754">
                <a:tc>
                  <a:txBody>
                    <a:bodyPr/>
                    <a:lstStyle/>
                    <a:p>
                      <a:pPr algn="ctr"/>
                      <a:r>
                        <a:rPr lang="en-GB" sz="1800" dirty="0">
                          <a:effectLst/>
                        </a:rPr>
                        <a:t>Sgiliau Personol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077508"/>
                  </a:ext>
                </a:extLst>
              </a:tr>
              <a:tr h="377616">
                <a:tc>
                  <a:txBody>
                    <a:bodyPr/>
                    <a:lstStyle/>
                    <a:p>
                      <a:pPr marL="342900" lvl="0" indent="-342900" algn="l">
                        <a:buFont typeface="Symbol" pitchFamily="2" charset="2"/>
                        <a:buChar char=""/>
                      </a:pPr>
                      <a:r>
                        <a:rPr lang="en-GB" sz="1800" dirty="0">
                          <a:effectLst/>
                        </a:rPr>
                        <a:t>Hunanymwybyddiaeth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5908836"/>
                  </a:ext>
                </a:extLst>
              </a:tr>
              <a:tr h="449761">
                <a:tc>
                  <a:txBody>
                    <a:bodyPr/>
                    <a:lstStyle/>
                    <a:p>
                      <a:pPr marL="342900" lvl="0" indent="-342900" algn="l">
                        <a:buFont typeface="Symbol"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Atgyrchedd</a:t>
                      </a:r>
                    </a:p>
                  </a:txBody>
                  <a:tcPr marL="68580" marR="68580" marT="0" marB="0"/>
                </a:tc>
                <a:extLst>
                  <a:ext uri="{0D108BD9-81ED-4DB2-BD59-A6C34878D82A}">
                    <a16:rowId xmlns:a16="http://schemas.microsoft.com/office/drawing/2014/main" val="3394042440"/>
                  </a:ext>
                </a:extLst>
              </a:tr>
              <a:tr h="569931">
                <a:tc>
                  <a:txBody>
                    <a:bodyPr/>
                    <a:lstStyle/>
                    <a:p>
                      <a:pPr marL="342900" lvl="0" indent="-342900" algn="l">
                        <a:buFont typeface="Symbol" pitchFamily="2" charset="2"/>
                        <a:buChar char=""/>
                      </a:pPr>
                      <a:r>
                        <a:rPr lang="en-GB" sz="1800" dirty="0">
                          <a:effectLst/>
                        </a:rPr>
                        <a:t>Sgiliau i allu ymarfer yn hyderus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407619"/>
                  </a:ext>
                </a:extLst>
              </a:tr>
              <a:tr h="569931">
                <a:tc>
                  <a:txBody>
                    <a:bodyPr/>
                    <a:lstStyle/>
                    <a:p>
                      <a:pPr marL="342900" lvl="0" indent="-342900" algn="l">
                        <a:buFont typeface="Symbol" pitchFamily="2" charset="2"/>
                        <a:buChar char=""/>
                      </a:pPr>
                      <a:r>
                        <a:rPr lang="en-GB" sz="1800" dirty="0">
                          <a:effectLst/>
                        </a:rPr>
                        <a:t>Ymwybyddiaeth a deallusrwydd emosiynol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5000302"/>
                  </a:ext>
                </a:extLst>
              </a:tr>
              <a:tr h="449761">
                <a:tc>
                  <a:txBody>
                    <a:bodyPr/>
                    <a:lstStyle/>
                    <a:p>
                      <a:pPr marL="342900" lvl="0" indent="-342900" algn="l">
                        <a:buFont typeface="Symbol" pitchFamily="2" charset="2"/>
                        <a:buChar char=""/>
                      </a:pPr>
                      <a:r>
                        <a:rPr lang="en-GB" sz="1800" dirty="0">
                          <a:effectLst/>
                        </a:rPr>
                        <a:t>Gwerthoedd cadarn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934373"/>
                  </a:ext>
                </a:extLst>
              </a:tr>
              <a:tr h="449761">
                <a:tc>
                  <a:txBody>
                    <a:bodyPr/>
                    <a:lstStyle/>
                    <a:p>
                      <a:pPr marL="342900" lvl="0" indent="-342900" algn="l">
                        <a:buFont typeface="Symbol" pitchFamily="2" charset="2"/>
                        <a:buChar char=""/>
                      </a:pPr>
                      <a:r>
                        <a:rPr lang="en-GB" sz="1800" dirty="0">
                          <a:effectLst/>
                        </a:rPr>
                        <a:t>Sgiliau datrys problemau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9812112"/>
                  </a:ext>
                </a:extLst>
              </a:tr>
              <a:tr h="489345">
                <a:tc>
                  <a:txBody>
                    <a:bodyPr/>
                    <a:lstStyle/>
                    <a:p>
                      <a:pPr marL="342900" lvl="0" indent="-342900" algn="l">
                        <a:buFont typeface="Symbol" pitchFamily="2" charset="2"/>
                        <a:buChar char=""/>
                      </a:pPr>
                      <a:r>
                        <a:rPr lang="en-GB" sz="1800" dirty="0">
                          <a:effectLst/>
                        </a:rPr>
                        <a:t>Meddwl yn feirniadol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21427644"/>
                  </a:ext>
                </a:extLst>
              </a:tr>
              <a:tr h="449761">
                <a:tc>
                  <a:txBody>
                    <a:bodyPr/>
                    <a:lstStyle/>
                    <a:p>
                      <a:pPr marL="342900" lvl="0" indent="-342900" algn="l">
                        <a:buFont typeface="Symbol" pitchFamily="2" charset="2"/>
                        <a:buChar char=""/>
                      </a:pPr>
                      <a:r>
                        <a:rPr lang="en-GB" sz="1800" dirty="0">
                          <a:effectLst/>
                        </a:rPr>
                        <a:t>Ymdeimlad o gyfrifoldeb</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3497767"/>
                  </a:ext>
                </a:extLst>
              </a:tr>
            </a:tbl>
          </a:graphicData>
        </a:graphic>
      </p:graphicFrame>
      <p:cxnSp>
        <p:nvCxnSpPr>
          <p:cNvPr id="11" name="AutoShape 4">
            <a:extLst>
              <a:ext uri="{FF2B5EF4-FFF2-40B4-BE49-F238E27FC236}">
                <a16:creationId xmlns:a16="http://schemas.microsoft.com/office/drawing/2014/main" id="{C573BFC6-29C5-1843-0FD3-6F7D01E4FE45}"/>
              </a:ext>
            </a:extLst>
          </p:cNvPr>
          <p:cNvCxnSpPr>
            <a:cxnSpLocks noChangeShapeType="1"/>
          </p:cNvCxnSpPr>
          <p:nvPr/>
        </p:nvCxnSpPr>
        <p:spPr bwMode="auto">
          <a:xfrm flipV="1">
            <a:off x="6743428" y="3252029"/>
            <a:ext cx="831219" cy="1480609"/>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DD5237F6-73B5-933F-2394-FCE3DDF97EDB}"/>
              </a:ext>
            </a:extLst>
          </p:cNvPr>
          <p:cNvSpPr txBox="1"/>
          <p:nvPr/>
        </p:nvSpPr>
        <p:spPr>
          <a:xfrm>
            <a:off x="1159167" y="285750"/>
            <a:ext cx="10189931" cy="584775"/>
          </a:xfrm>
          <a:prstGeom prst="rect">
            <a:avLst/>
          </a:prstGeom>
          <a:noFill/>
        </p:spPr>
        <p:txBody>
          <a:bodyPr wrap="square" rtlCol="0">
            <a:spAutoFit/>
          </a:bodyPr>
          <a:lstStyle/>
          <a:p>
            <a:pPr algn="ctr"/>
            <a:r>
              <a:rPr lang="en-US" sz="3200" b="1" dirty="0"/>
              <a:t>Sgiliau Cydweithio</a:t>
            </a:r>
          </a:p>
        </p:txBody>
      </p:sp>
      <p:sp>
        <p:nvSpPr>
          <p:cNvPr id="2" name="Slide Number Placeholder 1">
            <a:extLst>
              <a:ext uri="{FF2B5EF4-FFF2-40B4-BE49-F238E27FC236}">
                <a16:creationId xmlns:a16="http://schemas.microsoft.com/office/drawing/2014/main" id="{98C1AB77-BFD9-7443-55C2-6B3321946EB1}"/>
              </a:ext>
            </a:extLst>
          </p:cNvPr>
          <p:cNvSpPr>
            <a:spLocks noGrp="1"/>
          </p:cNvSpPr>
          <p:nvPr>
            <p:ph type="sldNum" sz="quarter" idx="12"/>
          </p:nvPr>
        </p:nvSpPr>
        <p:spPr/>
        <p:txBody>
          <a:bodyPr/>
          <a:lstStyle/>
          <a:p>
            <a:fld id="{35470E4D-CFB8-FE4B-A9A4-B32541D0D757}" type="slidenum">
              <a:rPr lang="en-US" smtClean="0"/>
              <a:t>29</a:t>
            </a:fld>
            <a:endParaRPr lang="en-US" dirty="0"/>
          </a:p>
        </p:txBody>
      </p:sp>
      <p:sp>
        <p:nvSpPr>
          <p:cNvPr id="3" name="Footer Placeholder 2">
            <a:extLst>
              <a:ext uri="{FF2B5EF4-FFF2-40B4-BE49-F238E27FC236}">
                <a16:creationId xmlns:a16="http://schemas.microsoft.com/office/drawing/2014/main" id="{705DD282-FFB3-D43B-27BA-A0B899149A01}"/>
              </a:ext>
            </a:extLst>
          </p:cNvPr>
          <p:cNvSpPr>
            <a:spLocks noGrp="1"/>
          </p:cNvSpPr>
          <p:nvPr>
            <p:ph type="ftr" sz="quarter" idx="11"/>
          </p:nvPr>
        </p:nvSpPr>
        <p:spPr>
          <a:xfrm>
            <a:off x="56182" y="6391910"/>
            <a:ext cx="4114800" cy="365125"/>
          </a:xfrm>
        </p:spPr>
        <p:txBody>
          <a:bodyPr/>
          <a:lstStyle/>
          <a:p>
            <a:r>
              <a:rPr lang="en-US" dirty="0"/>
              <a:t>PORTH AGORED Consolidation of Social Work Practice</a:t>
            </a:r>
          </a:p>
        </p:txBody>
      </p:sp>
    </p:spTree>
    <p:extLst>
      <p:ext uri="{BB962C8B-B14F-4D97-AF65-F5344CB8AC3E}">
        <p14:creationId xmlns:p14="http://schemas.microsoft.com/office/powerpoint/2010/main" val="1181968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373C157-0CAC-459D-6C54-82F1E95DC46C}"/>
              </a:ext>
            </a:extLst>
          </p:cNvPr>
          <p:cNvSpPr>
            <a:spLocks noGrp="1"/>
          </p:cNvSpPr>
          <p:nvPr>
            <p:ph type="title"/>
          </p:nvPr>
        </p:nvSpPr>
        <p:spPr>
          <a:xfrm>
            <a:off x="700643" y="133078"/>
            <a:ext cx="10502741" cy="1600200"/>
          </a:xfrm>
        </p:spPr>
        <p:txBody>
          <a:bodyPr anchor="b">
            <a:normAutofit/>
          </a:bodyPr>
          <a:lstStyle/>
          <a:p>
            <a:r>
              <a:rPr lang="en-GB" sz="3300" b="1" dirty="0">
                <a:effectLst/>
                <a:latin typeface="Arial" panose="020B0604020202020204" pitchFamily="34" charset="0"/>
              </a:rPr>
              <a:t>2. Cydweithio ag unigolion sydd angen gofal a chymorth, eu gofalwyr a gweithwyr proffesiynol eraill</a:t>
            </a:r>
            <a:endParaRPr lang="en-US" sz="3300" dirty="0"/>
          </a:p>
        </p:txBody>
      </p:sp>
      <p:sp>
        <p:nvSpPr>
          <p:cNvPr id="8" name="Content Placeholder 7">
            <a:extLst>
              <a:ext uri="{FF2B5EF4-FFF2-40B4-BE49-F238E27FC236}">
                <a16:creationId xmlns:a16="http://schemas.microsoft.com/office/drawing/2014/main" id="{9EB96AAA-F4C8-7C83-A338-E3A9756ED363}"/>
              </a:ext>
            </a:extLst>
          </p:cNvPr>
          <p:cNvSpPr>
            <a:spLocks noGrp="1"/>
          </p:cNvSpPr>
          <p:nvPr>
            <p:ph idx="1"/>
          </p:nvPr>
        </p:nvSpPr>
        <p:spPr>
          <a:xfrm>
            <a:off x="907541" y="1822072"/>
            <a:ext cx="9269611" cy="4530831"/>
          </a:xfrm>
        </p:spPr>
        <p:txBody>
          <a:bodyPr>
            <a:normAutofit lnSpcReduction="10000"/>
          </a:bodyPr>
          <a:lstStyle/>
          <a:p>
            <a:pPr marL="0" indent="0">
              <a:buNone/>
            </a:pPr>
            <a:r>
              <a:rPr lang="en-GB" sz="2400" b="1" dirty="0"/>
              <a:t>Ymarfer 3 </a:t>
            </a:r>
          </a:p>
          <a:p>
            <a:pPr marL="0" indent="0">
              <a:buNone/>
            </a:pPr>
            <a:r>
              <a:rPr lang="en-GB" sz="2400" b="1" dirty="0"/>
              <a:t>Cwestiwn 2</a:t>
            </a:r>
          </a:p>
          <a:p>
            <a:pPr marL="0" indent="0">
              <a:buNone/>
            </a:pPr>
            <a:r>
              <a:rPr lang="en-GB" sz="2400" dirty="0"/>
              <a:t>Mewn grwpiau bach:</a:t>
            </a:r>
          </a:p>
          <a:p>
            <a:pPr marL="0" indent="0">
              <a:buNone/>
            </a:pPr>
            <a:r>
              <a:rPr lang="en-GB" sz="2400" dirty="0"/>
              <a:t>Defnyddiwch fodel adfyfyriol i</a:t>
            </a:r>
            <a:r>
              <a:rPr lang="en-US" sz="2400" dirty="0"/>
              <a:t>: </a:t>
            </a:r>
          </a:p>
          <a:p>
            <a:r>
              <a:rPr lang="en-US" sz="2400" dirty="0"/>
              <a:t>Edrych yn ôl ar eich profiad hyd yma o gydweithio ag unigolion/teuluoedd a/neu ofalwyr yn ogystal â gweithwyr proffesiynol eraill.</a:t>
            </a:r>
          </a:p>
          <a:p>
            <a:r>
              <a:rPr lang="en-US" sz="2400" dirty="0"/>
              <a:t>Yn seiliedig ar hyn ceisiwch nodi a chyfiawnhau eich anghenion dysgu o dan y canlyniad dysgu hwn dros y 12 mis nesaf.</a:t>
            </a:r>
          </a:p>
          <a:p>
            <a:endParaRPr lang="en-US" sz="2400" dirty="0"/>
          </a:p>
          <a:p>
            <a:r>
              <a:rPr lang="en-GB" sz="2400" b="1" dirty="0">
                <a:effectLst/>
                <a:ea typeface="Calibri" panose="020F0502020204030204" pitchFamily="34" charset="0"/>
                <a:cs typeface="Times New Roman" panose="02020603050405020304" pitchFamily="18" charset="0"/>
              </a:rPr>
              <a:t>Ystyriwch: </a:t>
            </a:r>
            <a:r>
              <a:rPr lang="en-GB" sz="2400" dirty="0">
                <a:effectLst/>
                <a:ea typeface="Calibri" panose="020F0502020204030204" pitchFamily="34" charset="0"/>
                <a:cs typeface="Times New Roman" panose="02020603050405020304" pitchFamily="18" charset="0"/>
              </a:rPr>
              <a:t>Oruchwyliaeth, dysgu, hyfforddiant, ymchwil a sut mae'r rhain wedi cyfrannu at eich datblygiad proffesiynol? </a:t>
            </a:r>
          </a:p>
          <a:p>
            <a:endParaRPr lang="en-US" sz="1600" dirty="0">
              <a:solidFill>
                <a:schemeClr val="tx2"/>
              </a:solidFill>
            </a:endParaRPr>
          </a:p>
          <a:p>
            <a:endParaRPr lang="en-US" sz="1600" dirty="0">
              <a:solidFill>
                <a:schemeClr val="tx2"/>
              </a:solidFill>
            </a:endParaRPr>
          </a:p>
        </p:txBody>
      </p:sp>
      <p:grpSp>
        <p:nvGrpSpPr>
          <p:cNvPr id="30" name="Group 29">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31" name="Freeform: Shape 30">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4" name="Group 3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35" name="Freeform: Shape 34">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8" name="Freeform: Shape 37">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Footer Placeholder 2">
            <a:extLst>
              <a:ext uri="{FF2B5EF4-FFF2-40B4-BE49-F238E27FC236}">
                <a16:creationId xmlns:a16="http://schemas.microsoft.com/office/drawing/2014/main" id="{CFEBDEE7-49E8-669F-45C0-638EED315C7E}"/>
              </a:ext>
            </a:extLst>
          </p:cNvPr>
          <p:cNvSpPr>
            <a:spLocks noGrp="1"/>
          </p:cNvSpPr>
          <p:nvPr>
            <p:ph type="ftr" sz="quarter" idx="11"/>
          </p:nvPr>
        </p:nvSpPr>
        <p:spPr>
          <a:xfrm>
            <a:off x="7223760" y="6356350"/>
            <a:ext cx="4297680" cy="365125"/>
          </a:xfrm>
        </p:spPr>
        <p:txBody>
          <a:bodyPr>
            <a:normAutofit/>
          </a:bodyPr>
          <a:lstStyle/>
          <a:p>
            <a:pPr algn="r">
              <a:spcAft>
                <a:spcPts val="600"/>
              </a:spcAft>
            </a:pPr>
            <a:r>
              <a:rPr lang="en-US" sz="1000" dirty="0">
                <a:solidFill>
                  <a:schemeClr val="tx2"/>
                </a:solidFill>
              </a:rPr>
              <a:t>PORTH AGORED Consolidation of Social Work Practice</a:t>
            </a:r>
          </a:p>
        </p:txBody>
      </p:sp>
      <p:sp>
        <p:nvSpPr>
          <p:cNvPr id="2" name="Slide Number Placeholder 1">
            <a:extLst>
              <a:ext uri="{FF2B5EF4-FFF2-40B4-BE49-F238E27FC236}">
                <a16:creationId xmlns:a16="http://schemas.microsoft.com/office/drawing/2014/main" id="{A0760AB6-92FE-0641-34DD-89153F767D83}"/>
              </a:ext>
            </a:extLst>
          </p:cNvPr>
          <p:cNvSpPr>
            <a:spLocks noGrp="1"/>
          </p:cNvSpPr>
          <p:nvPr>
            <p:ph type="sldNum" sz="quarter" idx="12"/>
          </p:nvPr>
        </p:nvSpPr>
        <p:spPr>
          <a:xfrm>
            <a:off x="11445238" y="6356350"/>
            <a:ext cx="548640" cy="365125"/>
          </a:xfrm>
        </p:spPr>
        <p:txBody>
          <a:bodyPr>
            <a:normAutofit/>
          </a:bodyPr>
          <a:lstStyle/>
          <a:p>
            <a:pPr>
              <a:spcAft>
                <a:spcPts val="600"/>
              </a:spcAft>
            </a:pPr>
            <a:fld id="{35470E4D-CFB8-FE4B-A9A4-B32541D0D757}" type="slidenum">
              <a:rPr lang="en-US">
                <a:solidFill>
                  <a:schemeClr val="tx2"/>
                </a:solidFill>
              </a:rPr>
              <a:pPr>
                <a:spcAft>
                  <a:spcPts val="600"/>
                </a:spcAft>
              </a:pPr>
              <a:t>30</a:t>
            </a:fld>
            <a:endParaRPr lang="en-US" dirty="0">
              <a:solidFill>
                <a:schemeClr val="tx2"/>
              </a:solidFill>
            </a:endParaRPr>
          </a:p>
        </p:txBody>
      </p:sp>
    </p:spTree>
    <p:extLst>
      <p:ext uri="{BB962C8B-B14F-4D97-AF65-F5344CB8AC3E}">
        <p14:creationId xmlns:p14="http://schemas.microsoft.com/office/powerpoint/2010/main" val="414914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746342" y="150673"/>
            <a:ext cx="10515600" cy="1325563"/>
          </a:xfrm>
        </p:spPr>
        <p:txBody>
          <a:bodyPr>
            <a:normAutofit fontScale="90000"/>
          </a:bodyPr>
          <a:lstStyle/>
          <a:p>
            <a:br>
              <a:rPr lang="en-GB" sz="1800" b="1" dirty="0">
                <a:effectLst/>
                <a:latin typeface="Arial" panose="020B0604020202020204" pitchFamily="34" charset="0"/>
              </a:rPr>
            </a:br>
            <a:br>
              <a:rPr lang="en-GB" dirty="0">
                <a:effectLst/>
              </a:rPr>
            </a:br>
            <a:r>
              <a:rPr lang="en-GB" b="1" dirty="0">
                <a:effectLst/>
                <a:latin typeface="+mn-lt"/>
              </a:rPr>
              <a:t>3 - </a:t>
            </a:r>
            <a:r>
              <a:rPr lang="en-GB" sz="4000" b="1" dirty="0">
                <a:latin typeface="Arial" panose="020B0604020202020204" pitchFamily="34" charset="0"/>
              </a:rPr>
              <a:t>C</a:t>
            </a:r>
            <a:r>
              <a:rPr lang="en-GB" sz="4000" b="1" dirty="0">
                <a:effectLst/>
                <a:latin typeface="Arial" panose="020B0604020202020204" pitchFamily="34" charset="0"/>
              </a:rPr>
              <a:t>ymhwyso barn broffesiynol mewn sefyllfaoedd cynyddol gymhleth</a:t>
            </a:r>
            <a:br>
              <a:rPr lang="en-US" dirty="0"/>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746342" y="1843737"/>
            <a:ext cx="5157787" cy="823912"/>
          </a:xfrm>
        </p:spPr>
        <p:txBody>
          <a:bodyPr>
            <a:normAutofit/>
          </a:bodyPr>
          <a:lstStyle/>
          <a:p>
            <a:r>
              <a:rPr lang="en-GB" sz="3200" b="1" dirty="0">
                <a:effectLst/>
                <a:latin typeface="Arial" panose="020B0604020202020204" pitchFamily="34" charset="0"/>
              </a:rPr>
              <a:t>Canlyniad Dysgu</a:t>
            </a:r>
            <a:endParaRPr lang="en-GB" sz="3200" dirty="0"/>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6104155" y="2255693"/>
            <a:ext cx="5157787" cy="3684588"/>
          </a:xfrm>
        </p:spPr>
        <p:txBody>
          <a:bodyPr>
            <a:normAutofit/>
          </a:bodyPr>
          <a:lstStyle/>
          <a:p>
            <a:pPr marL="0" indent="0">
              <a:buNone/>
            </a:pPr>
            <a:r>
              <a:rPr lang="en-GB" dirty="0">
                <a:latin typeface="ArialMT"/>
              </a:rPr>
              <a:t>Gall y dysgwr:</a:t>
            </a:r>
          </a:p>
          <a:p>
            <a:pPr marL="0" indent="0">
              <a:buNone/>
            </a:pPr>
            <a:r>
              <a:rPr lang="en-GB" sz="2800" dirty="0">
                <a:effectLst/>
                <a:latin typeface="ArialMT"/>
              </a:rPr>
              <a:t>3.7.3. Ddefnyddio goruchwyliaeth ac arweiniad i adfyfyrio'n feirniadol ar: </a:t>
            </a:r>
          </a:p>
          <a:p>
            <a:pPr marL="0" indent="0">
              <a:buNone/>
            </a:pPr>
            <a:r>
              <a:rPr lang="en-GB" sz="2800" dirty="0">
                <a:effectLst/>
                <a:latin typeface="ArialMT"/>
              </a:rPr>
              <a:t>• Atebolrwydd proffesiynol </a:t>
            </a:r>
          </a:p>
          <a:p>
            <a:pPr marL="0" indent="0">
              <a:buNone/>
            </a:pPr>
            <a:r>
              <a:rPr lang="en-GB" sz="2800" dirty="0">
                <a:effectLst/>
                <a:latin typeface="ArialMT"/>
              </a:rPr>
              <a:t>• Ddatblygiad proffesiynol</a:t>
            </a: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169024" y="1843737"/>
            <a:ext cx="5183188" cy="823912"/>
          </a:xfrm>
        </p:spPr>
        <p:txBody>
          <a:bodyPr>
            <a:normAutofit/>
          </a:bodyPr>
          <a:lstStyle/>
          <a:p>
            <a:r>
              <a:rPr lang="en-GB" sz="3200" b="1" dirty="0">
                <a:effectLst/>
                <a:latin typeface="Arial" panose="020B0604020202020204" pitchFamily="34" charset="0"/>
              </a:rPr>
              <a:t>Meini Prawf Asesu</a:t>
            </a:r>
            <a:endParaRPr lang="en-GB" sz="3200" dirty="0">
              <a:effectLst/>
              <a:latin typeface="Arial" panose="020B0604020202020204" pitchFamily="34" charset="0"/>
            </a:endParaRPr>
          </a:p>
          <a:p>
            <a:endParaRPr lang="en-GB" sz="3200" b="1" dirty="0">
              <a:effectLst/>
              <a:latin typeface="Arial" panose="020B0604020202020204" pitchFamily="34" charset="0"/>
            </a:endParaRPr>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68339" y="2348058"/>
            <a:ext cx="5183188" cy="3684588"/>
          </a:xfrm>
        </p:spPr>
        <p:txBody>
          <a:bodyPr>
            <a:normAutofit/>
          </a:bodyPr>
          <a:lstStyle/>
          <a:p>
            <a:pPr marL="0" indent="0">
              <a:buNone/>
            </a:pPr>
            <a:r>
              <a:rPr lang="en-GB" sz="3200" dirty="0">
                <a:effectLst/>
                <a:latin typeface="ArialMT"/>
              </a:rPr>
              <a:t>3.7. - </a:t>
            </a:r>
            <a:r>
              <a:rPr lang="en-GB" sz="3200" dirty="0">
                <a:latin typeface="ArialMT"/>
              </a:rPr>
              <a:t>Y</a:t>
            </a:r>
            <a:r>
              <a:rPr lang="en-GB" sz="3200" dirty="0">
                <a:effectLst/>
                <a:latin typeface="ArialMT"/>
              </a:rPr>
              <a:t>marfer atebolrwydd proffesiynol mewn sefyllfaoedd cynyddol </a:t>
            </a:r>
            <a:r>
              <a:rPr lang="en-GB" sz="3200" dirty="0">
                <a:latin typeface="ArialMT"/>
              </a:rPr>
              <a:t>g</a:t>
            </a:r>
            <a:r>
              <a:rPr lang="en-GB" sz="3200" dirty="0">
                <a:effectLst/>
                <a:latin typeface="ArialMT"/>
              </a:rPr>
              <a:t>ymhleth</a:t>
            </a:r>
            <a:endParaRPr lang="en-US" dirty="0"/>
          </a:p>
        </p:txBody>
      </p:sp>
      <p:sp>
        <p:nvSpPr>
          <p:cNvPr id="7" name="Slide Number Placeholder 6">
            <a:extLst>
              <a:ext uri="{FF2B5EF4-FFF2-40B4-BE49-F238E27FC236}">
                <a16:creationId xmlns:a16="http://schemas.microsoft.com/office/drawing/2014/main" id="{9807689F-B7CA-65EF-839B-2272876D4F47}"/>
              </a:ext>
            </a:extLst>
          </p:cNvPr>
          <p:cNvSpPr>
            <a:spLocks noGrp="1"/>
          </p:cNvSpPr>
          <p:nvPr>
            <p:ph type="sldNum" sz="quarter" idx="12"/>
          </p:nvPr>
        </p:nvSpPr>
        <p:spPr/>
        <p:txBody>
          <a:bodyPr/>
          <a:lstStyle/>
          <a:p>
            <a:fld id="{35470E4D-CFB8-FE4B-A9A4-B32541D0D757}" type="slidenum">
              <a:rPr lang="en-US" smtClean="0"/>
              <a:t>31</a:t>
            </a:fld>
            <a:endParaRPr lang="en-US" dirty="0"/>
          </a:p>
        </p:txBody>
      </p:sp>
      <p:sp>
        <p:nvSpPr>
          <p:cNvPr id="8" name="Footer Placeholder 7">
            <a:extLst>
              <a:ext uri="{FF2B5EF4-FFF2-40B4-BE49-F238E27FC236}">
                <a16:creationId xmlns:a16="http://schemas.microsoft.com/office/drawing/2014/main" id="{F7789F3D-889A-463A-629C-CE469383207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742660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58314-04EB-8A89-27EC-C40FF0F64CBD}"/>
              </a:ext>
            </a:extLst>
          </p:cNvPr>
          <p:cNvSpPr>
            <a:spLocks noGrp="1"/>
          </p:cNvSpPr>
          <p:nvPr>
            <p:ph type="body" idx="1"/>
          </p:nvPr>
        </p:nvSpPr>
        <p:spPr>
          <a:xfrm>
            <a:off x="736918" y="1555433"/>
            <a:ext cx="5157787" cy="823912"/>
          </a:xfrm>
        </p:spPr>
        <p:txBody>
          <a:bodyPr>
            <a:normAutofit/>
          </a:bodyPr>
          <a:lstStyle/>
          <a:p>
            <a:r>
              <a:rPr lang="en-US" dirty="0"/>
              <a:t>Canlyniadau dysgu - sut i'w cyflawni:</a:t>
            </a:r>
          </a:p>
        </p:txBody>
      </p:sp>
      <p:sp>
        <p:nvSpPr>
          <p:cNvPr id="4" name="Content Placeholder 3">
            <a:extLst>
              <a:ext uri="{FF2B5EF4-FFF2-40B4-BE49-F238E27FC236}">
                <a16:creationId xmlns:a16="http://schemas.microsoft.com/office/drawing/2014/main" id="{68546ECE-0B93-6070-B03D-E4307F280156}"/>
              </a:ext>
            </a:extLst>
          </p:cNvPr>
          <p:cNvSpPr>
            <a:spLocks noGrp="1"/>
          </p:cNvSpPr>
          <p:nvPr>
            <p:ph sz="half" idx="2"/>
          </p:nvPr>
        </p:nvSpPr>
        <p:spPr/>
        <p:txBody>
          <a:bodyPr>
            <a:normAutofit fontScale="77500" lnSpcReduction="20000"/>
          </a:bodyPr>
          <a:lstStyle/>
          <a:p>
            <a:r>
              <a:rPr lang="en-US" b="1" dirty="0"/>
              <a:t>Goruchwyliaeth – </a:t>
            </a:r>
            <a:r>
              <a:rPr lang="en-US" dirty="0"/>
              <a:t>Adfyfyrio'n feirniadol ar ymarfer, atebolrwydd, cefnogaeth, a datblygiad proffesiynol </a:t>
            </a:r>
          </a:p>
          <a:p>
            <a:r>
              <a:rPr lang="en-US" b="1" dirty="0"/>
              <a:t>Hyfforddiant –</a:t>
            </a:r>
            <a:r>
              <a:rPr lang="en-US" dirty="0"/>
              <a:t>mentora, cyrsiau hyfforddi i’w ymgymryd nawr a’i trefnu yn y dyfodol</a:t>
            </a:r>
          </a:p>
          <a:p>
            <a:r>
              <a:rPr lang="en-US" b="1" dirty="0"/>
              <a:t>Ymchwil –</a:t>
            </a:r>
            <a:r>
              <a:rPr lang="en-US" dirty="0"/>
              <a:t> cyfnodolion, safleoedd, ffynonellau eraill, deunyddiau cyfredol (5-10 mlynedd diwethaf)</a:t>
            </a:r>
          </a:p>
          <a:p>
            <a:r>
              <a:rPr lang="en-US" b="1" dirty="0"/>
              <a:t>Dysgu – </a:t>
            </a:r>
            <a:r>
              <a:rPr lang="en-US" dirty="0"/>
              <a:t>cysgodi, mentora, gweithio gydag ymarferwyr mwy profiadol, dysgu beth mae timau/asiantaethau eraill yn ei wneud. </a:t>
            </a:r>
          </a:p>
        </p:txBody>
      </p:sp>
      <p:sp>
        <p:nvSpPr>
          <p:cNvPr id="5" name="Text Placeholder 4">
            <a:extLst>
              <a:ext uri="{FF2B5EF4-FFF2-40B4-BE49-F238E27FC236}">
                <a16:creationId xmlns:a16="http://schemas.microsoft.com/office/drawing/2014/main" id="{DA3E6191-3C96-2E6D-4A20-381ECF0B6B97}"/>
              </a:ext>
            </a:extLst>
          </p:cNvPr>
          <p:cNvSpPr>
            <a:spLocks noGrp="1"/>
          </p:cNvSpPr>
          <p:nvPr>
            <p:ph type="body" sz="quarter" idx="3"/>
          </p:nvPr>
        </p:nvSpPr>
        <p:spPr>
          <a:xfrm>
            <a:off x="6095999" y="1211105"/>
            <a:ext cx="4981893" cy="823912"/>
          </a:xfrm>
        </p:spPr>
        <p:txBody>
          <a:bodyPr>
            <a:normAutofit/>
          </a:bodyPr>
          <a:lstStyle/>
          <a:p>
            <a:r>
              <a:rPr lang="en-US" dirty="0"/>
              <a:t>Mentora</a:t>
            </a:r>
          </a:p>
        </p:txBody>
      </p:sp>
      <p:sp>
        <p:nvSpPr>
          <p:cNvPr id="6" name="Content Placeholder 5">
            <a:extLst>
              <a:ext uri="{FF2B5EF4-FFF2-40B4-BE49-F238E27FC236}">
                <a16:creationId xmlns:a16="http://schemas.microsoft.com/office/drawing/2014/main" id="{383BC92A-6768-F828-1230-C0EE53314F2D}"/>
              </a:ext>
            </a:extLst>
          </p:cNvPr>
          <p:cNvSpPr>
            <a:spLocks noGrp="1"/>
          </p:cNvSpPr>
          <p:nvPr>
            <p:ph sz="quarter" idx="4"/>
          </p:nvPr>
        </p:nvSpPr>
        <p:spPr/>
        <p:txBody>
          <a:bodyPr>
            <a:normAutofit fontScale="77500" lnSpcReduction="20000"/>
          </a:bodyPr>
          <a:lstStyle/>
          <a:p>
            <a:r>
              <a:rPr lang="en-US" dirty="0"/>
              <a:t>Nodi anghenion datblygiadol dros y 12 mis nesaf o dan y 3 canlyniad dysgu GCC </a:t>
            </a:r>
          </a:p>
          <a:p>
            <a:r>
              <a:rPr lang="en-US" dirty="0"/>
              <a:t>Lle i fyfyrio ac archwilio</a:t>
            </a:r>
          </a:p>
          <a:p>
            <a:r>
              <a:rPr lang="en-US" dirty="0"/>
              <a:t>Trafod tasgau a gosod terfynau amser</a:t>
            </a:r>
          </a:p>
          <a:p>
            <a:r>
              <a:rPr lang="en-US" dirty="0"/>
              <a:t>Cynllunio arsylwad tasg 2</a:t>
            </a:r>
          </a:p>
          <a:p>
            <a:r>
              <a:rPr lang="en-US" dirty="0"/>
              <a:t>Trafod achos diogelu tasg 3</a:t>
            </a:r>
          </a:p>
          <a:p>
            <a:r>
              <a:rPr lang="en-US" dirty="0"/>
              <a:t>Meithrin hyder a chymhwysedd</a:t>
            </a:r>
          </a:p>
        </p:txBody>
      </p:sp>
      <p:sp>
        <p:nvSpPr>
          <p:cNvPr id="8" name="Title 7">
            <a:extLst>
              <a:ext uri="{FF2B5EF4-FFF2-40B4-BE49-F238E27FC236}">
                <a16:creationId xmlns:a16="http://schemas.microsoft.com/office/drawing/2014/main" id="{C1D1CEA8-229F-295A-43E1-C1C8DF425F3C}"/>
              </a:ext>
            </a:extLst>
          </p:cNvPr>
          <p:cNvSpPr>
            <a:spLocks noGrp="1"/>
          </p:cNvSpPr>
          <p:nvPr>
            <p:ph type="title"/>
          </p:nvPr>
        </p:nvSpPr>
        <p:spPr/>
        <p:txBody>
          <a:bodyPr/>
          <a:lstStyle/>
          <a:p>
            <a:r>
              <a:rPr lang="en-US" b="1" dirty="0"/>
              <a:t>Atebolrwydd a Barn Broffesiynol</a:t>
            </a:r>
          </a:p>
        </p:txBody>
      </p:sp>
      <p:sp>
        <p:nvSpPr>
          <p:cNvPr id="2" name="Slide Number Placeholder 1">
            <a:extLst>
              <a:ext uri="{FF2B5EF4-FFF2-40B4-BE49-F238E27FC236}">
                <a16:creationId xmlns:a16="http://schemas.microsoft.com/office/drawing/2014/main" id="{8A53B0A0-6F25-27E6-40BD-376068D505B7}"/>
              </a:ext>
            </a:extLst>
          </p:cNvPr>
          <p:cNvSpPr>
            <a:spLocks noGrp="1"/>
          </p:cNvSpPr>
          <p:nvPr>
            <p:ph type="sldNum" sz="quarter" idx="12"/>
          </p:nvPr>
        </p:nvSpPr>
        <p:spPr/>
        <p:txBody>
          <a:bodyPr/>
          <a:lstStyle/>
          <a:p>
            <a:fld id="{35470E4D-CFB8-FE4B-A9A4-B32541D0D757}" type="slidenum">
              <a:rPr lang="en-US" smtClean="0"/>
              <a:t>32</a:t>
            </a:fld>
            <a:endParaRPr lang="en-US" dirty="0"/>
          </a:p>
        </p:txBody>
      </p:sp>
      <p:sp>
        <p:nvSpPr>
          <p:cNvPr id="7" name="Footer Placeholder 6">
            <a:extLst>
              <a:ext uri="{FF2B5EF4-FFF2-40B4-BE49-F238E27FC236}">
                <a16:creationId xmlns:a16="http://schemas.microsoft.com/office/drawing/2014/main" id="{E9C91553-0467-5870-2F6D-F466322889C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1540364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53068D43-1FD0-6049-8233-4929012098C5}"/>
              </a:ext>
            </a:extLst>
          </p:cNvPr>
          <p:cNvSpPr>
            <a:spLocks noGrp="1"/>
          </p:cNvSpPr>
          <p:nvPr>
            <p:ph type="title"/>
          </p:nvPr>
        </p:nvSpPr>
        <p:spPr>
          <a:xfrm>
            <a:off x="526773" y="-66611"/>
            <a:ext cx="11018520" cy="1434415"/>
          </a:xfrm>
        </p:spPr>
        <p:txBody>
          <a:bodyPr anchor="b">
            <a:normAutofit/>
          </a:bodyPr>
          <a:lstStyle/>
          <a:p>
            <a:pPr>
              <a:defRPr/>
            </a:pPr>
            <a:r>
              <a:rPr lang="en-GB" altLang="en-US" sz="4600" dirty="0">
                <a:latin typeface="Arial" panose="020B0604020202020204" pitchFamily="34" charset="0"/>
              </a:rPr>
              <a:t>Diben a Swyddogaeth Goruchwyliaeth</a:t>
            </a:r>
            <a:endParaRPr lang="en-GB" sz="4600" dirty="0"/>
          </a:p>
        </p:txBody>
      </p:sp>
      <p:sp>
        <p:nvSpPr>
          <p:cNvPr id="235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4" name="Content Placeholder 1">
            <a:extLst>
              <a:ext uri="{FF2B5EF4-FFF2-40B4-BE49-F238E27FC236}">
                <a16:creationId xmlns:a16="http://schemas.microsoft.com/office/drawing/2014/main" id="{52990E29-951D-864E-86F6-918C0C52FD71}"/>
              </a:ext>
            </a:extLst>
          </p:cNvPr>
          <p:cNvSpPr>
            <a:spLocks noGrp="1"/>
          </p:cNvSpPr>
          <p:nvPr>
            <p:ph idx="1"/>
          </p:nvPr>
        </p:nvSpPr>
        <p:spPr>
          <a:xfrm>
            <a:off x="445770" y="1843786"/>
            <a:ext cx="7886699" cy="4512564"/>
          </a:xfrm>
        </p:spPr>
        <p:txBody>
          <a:bodyPr anchor="t">
            <a:normAutofit/>
          </a:bodyPr>
          <a:lstStyle/>
          <a:p>
            <a:r>
              <a:rPr lang="en-GB" altLang="en-US" sz="2400" dirty="0">
                <a:cs typeface="Times New Roman" panose="02020603050405020304" pitchFamily="18" charset="0"/>
              </a:rPr>
              <a:t>Sicrhau ein bod ni a'r unigolion rydym yn gweithio gyda nhw yn ddiogel</a:t>
            </a:r>
          </a:p>
          <a:p>
            <a:r>
              <a:rPr lang="en-GB" sz="2400" dirty="0"/>
              <a:t>Monitro, cefnogi a datblygu staff</a:t>
            </a:r>
          </a:p>
          <a:p>
            <a:r>
              <a:rPr lang="en-GB" altLang="en-US" sz="2400" dirty="0">
                <a:cs typeface="Times New Roman" panose="02020603050405020304" pitchFamily="18" charset="0"/>
              </a:rPr>
              <a:t>Mae'n sicrhau bod ymarferwyr yn cynnal safonau proffesiynol ac egwyddorion ymarfer gorau a bod gwaith a ddisgwylir gan y sefydliad yn cael ei ddehongli trwy lens broffesiynol a'i gyflwyno gan weithwyr chymwys (Payne, 1996).</a:t>
            </a:r>
          </a:p>
          <a:p>
            <a:r>
              <a:rPr lang="en-GB" sz="2400" dirty="0"/>
              <a:t>Dylai goruchwyliaeth greu gofod adfyfyriol i brosesu profiadau; cynyddu dealltwriaeth a datblygu'r gallu a sgiliau i archwilio a deall yr hyn sy'n digwydd i unigolion. </a:t>
            </a:r>
          </a:p>
          <a:p>
            <a:endParaRPr lang="en-GB" altLang="en-US" sz="2200" dirty="0"/>
          </a:p>
        </p:txBody>
      </p:sp>
      <p:pic>
        <p:nvPicPr>
          <p:cNvPr id="23556" name="Picture 3">
            <a:extLst>
              <a:ext uri="{FF2B5EF4-FFF2-40B4-BE49-F238E27FC236}">
                <a16:creationId xmlns:a16="http://schemas.microsoft.com/office/drawing/2014/main" id="{30B83870-7E1B-1340-8BA8-606A9D599C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74" r="3" b="3"/>
          <a:stretch/>
        </p:blipFill>
        <p:spPr bwMode="auto">
          <a:xfrm>
            <a:off x="8448328" y="2626412"/>
            <a:ext cx="2878802" cy="2992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C0AB5FD5-F89B-F422-AE52-327306E9772E}"/>
              </a:ext>
            </a:extLst>
          </p:cNvPr>
          <p:cNvSpPr>
            <a:spLocks noGrp="1"/>
          </p:cNvSpPr>
          <p:nvPr>
            <p:ph type="sldNum" sz="quarter" idx="12"/>
          </p:nvPr>
        </p:nvSpPr>
        <p:spPr/>
        <p:txBody>
          <a:bodyPr/>
          <a:lstStyle/>
          <a:p>
            <a:fld id="{35470E4D-CFB8-FE4B-A9A4-B32541D0D757}" type="slidenum">
              <a:rPr lang="en-US" smtClean="0"/>
              <a:t>33</a:t>
            </a:fld>
            <a:endParaRPr lang="en-US" dirty="0"/>
          </a:p>
        </p:txBody>
      </p:sp>
      <p:sp>
        <p:nvSpPr>
          <p:cNvPr id="5" name="Footer Placeholder 4">
            <a:extLst>
              <a:ext uri="{FF2B5EF4-FFF2-40B4-BE49-F238E27FC236}">
                <a16:creationId xmlns:a16="http://schemas.microsoft.com/office/drawing/2014/main" id="{A2091FB8-334C-2D22-17F4-32F49850D7FE}"/>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53E1411-88F0-4E2F-5D26-237B41FA5BB5}"/>
              </a:ext>
            </a:extLst>
          </p:cNvPr>
          <p:cNvSpPr>
            <a:spLocks noGrp="1"/>
          </p:cNvSpPr>
          <p:nvPr>
            <p:ph type="title"/>
          </p:nvPr>
        </p:nvSpPr>
        <p:spPr>
          <a:xfrm>
            <a:off x="896112" y="358140"/>
            <a:ext cx="9939528" cy="1600200"/>
          </a:xfrm>
        </p:spPr>
        <p:txBody>
          <a:bodyPr anchor="b">
            <a:normAutofit fontScale="90000"/>
          </a:bodyPr>
          <a:lstStyle/>
          <a:p>
            <a:r>
              <a:rPr kumimoji="0" lang="en-GB" sz="4000" b="1"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3-Cymhwyso barn broffesiynol mewn sefyllfaoedd cynyddol gymhleth</a:t>
            </a:r>
            <a:br>
              <a:rPr lang="en-GB" sz="2500" b="1" dirty="0">
                <a:solidFill>
                  <a:schemeClr val="tx2"/>
                </a:solidFill>
                <a:effectLst/>
                <a:latin typeface="Arial" panose="020B0604020202020204" pitchFamily="34" charset="0"/>
              </a:rPr>
            </a:br>
            <a:br>
              <a:rPr lang="en-US" sz="2500" dirty="0">
                <a:solidFill>
                  <a:schemeClr val="tx2"/>
                </a:solidFill>
              </a:rPr>
            </a:br>
            <a:endParaRPr lang="en-US" sz="2500" dirty="0">
              <a:solidFill>
                <a:schemeClr val="tx2"/>
              </a:solidFill>
            </a:endParaRPr>
          </a:p>
        </p:txBody>
      </p:sp>
      <p:sp>
        <p:nvSpPr>
          <p:cNvPr id="7" name="Content Placeholder 5">
            <a:extLst>
              <a:ext uri="{FF2B5EF4-FFF2-40B4-BE49-F238E27FC236}">
                <a16:creationId xmlns:a16="http://schemas.microsoft.com/office/drawing/2014/main" id="{93C673AD-A370-F84C-F029-22143BE983BE}"/>
              </a:ext>
            </a:extLst>
          </p:cNvPr>
          <p:cNvSpPr>
            <a:spLocks noGrp="1"/>
          </p:cNvSpPr>
          <p:nvPr>
            <p:ph idx="1"/>
          </p:nvPr>
        </p:nvSpPr>
        <p:spPr>
          <a:xfrm>
            <a:off x="896112" y="1440180"/>
            <a:ext cx="8006348" cy="4736333"/>
          </a:xfrm>
        </p:spPr>
        <p:txBody>
          <a:bodyPr>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Ymarfer 3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Cwestiwn 3</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Mewn grwpiau bach;</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Defnyddiwch fodel adfyfyriol o'ch dewis i edrych yn ôl ar yr hyn rydych wedi'i gyflawni hyd yma o dan y canlyniad dysgu</a:t>
            </a:r>
            <a:r>
              <a:rPr lang="en-US" sz="2400" dirty="0">
                <a:solidFill>
                  <a:prstClr val="black"/>
                </a:solidFill>
                <a:latin typeface="Calibri" panose="020F0502020204030204"/>
              </a:rPr>
              <a:t>: c</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ymhwyso barn broffesiynol mewn sefyllfaoedd cynyddol gymhleth. Yn seiliedig ar hyn, ceisiwch nodi a chyfiawnhau eich anghenion dysgu dros y 12 mis nesaf.</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Ystyriwch</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 Oruchwyliaeth, dysgu, hyfforddiant, ymchwil a sut mae'r rhain wedi cyfrannu at eich datblygiad proffesiynol?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Efallai y byddai'n ddefnyddiol i chi gofnodi eich atebion yn y llyfr gwaith er mwyn cyfeirio atynt yn y dyfodol.</a:t>
            </a:r>
            <a:endParaRPr kumimoji="0" lang="en-US" sz="1600" b="0" i="0" u="none" strike="noStrike" kern="1200" cap="none" spc="0" normalizeH="0" baseline="0" noProof="0" dirty="0">
              <a:ln>
                <a:noFill/>
              </a:ln>
              <a:solidFill>
                <a:srgbClr val="44546A"/>
              </a:solidFill>
              <a:effectLst/>
              <a:uLnTx/>
              <a:uFillTx/>
              <a:latin typeface="Calibri" panose="020F0502020204030204"/>
              <a:ea typeface="+mn-ea"/>
              <a:cs typeface="+mn-cs"/>
            </a:endParaRPr>
          </a:p>
          <a:p>
            <a:pPr marL="0" indent="0">
              <a:buNone/>
            </a:pPr>
            <a:endParaRPr lang="en-US" sz="1600" dirty="0">
              <a:solidFill>
                <a:schemeClr val="tx2"/>
              </a:solidFill>
            </a:endParaRPr>
          </a:p>
        </p:txBody>
      </p:sp>
      <p:grpSp>
        <p:nvGrpSpPr>
          <p:cNvPr id="13" name="Group 12">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14" name="Freeform: Shape 13">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7" name="Group 16">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8" name="Freeform: Shape 17">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1" name="Freeform: Shape 20">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Slide Number Placeholder 1">
            <a:extLst>
              <a:ext uri="{FF2B5EF4-FFF2-40B4-BE49-F238E27FC236}">
                <a16:creationId xmlns:a16="http://schemas.microsoft.com/office/drawing/2014/main" id="{11E3D80A-09E3-B576-D089-56CC69BB9EA2}"/>
              </a:ext>
            </a:extLst>
          </p:cNvPr>
          <p:cNvSpPr>
            <a:spLocks noGrp="1"/>
          </p:cNvSpPr>
          <p:nvPr>
            <p:ph type="sldNum" sz="quarter" idx="12"/>
          </p:nvPr>
        </p:nvSpPr>
        <p:spPr/>
        <p:txBody>
          <a:bodyPr/>
          <a:lstStyle/>
          <a:p>
            <a:fld id="{35470E4D-CFB8-FE4B-A9A4-B32541D0D757}" type="slidenum">
              <a:rPr lang="en-US" smtClean="0"/>
              <a:t>34</a:t>
            </a:fld>
            <a:endParaRPr lang="en-US" dirty="0"/>
          </a:p>
        </p:txBody>
      </p:sp>
      <p:sp>
        <p:nvSpPr>
          <p:cNvPr id="3" name="Footer Placeholder 2">
            <a:extLst>
              <a:ext uri="{FF2B5EF4-FFF2-40B4-BE49-F238E27FC236}">
                <a16:creationId xmlns:a16="http://schemas.microsoft.com/office/drawing/2014/main" id="{5C95ACA9-E628-75D4-407E-AEFCDC08DA22}"/>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5291586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Datblygu Ymarfer Adfyfyriol</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dirty="0"/>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extLst>
              <p:ext uri="{D42A27DB-BD31-4B8C-83A1-F6EECF244321}">
                <p14:modId xmlns:p14="http://schemas.microsoft.com/office/powerpoint/2010/main" val="1439398939"/>
              </p:ext>
            </p:extLst>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35</a:t>
            </a:fld>
            <a:endParaRPr lang="en-GB" dirty="0"/>
          </a:p>
        </p:txBody>
      </p:sp>
      <p:sp>
        <p:nvSpPr>
          <p:cNvPr id="3" name="Footer Placeholder 2">
            <a:extLst>
              <a:ext uri="{FF2B5EF4-FFF2-40B4-BE49-F238E27FC236}">
                <a16:creationId xmlns:a16="http://schemas.microsoft.com/office/drawing/2014/main" id="{4B18566A-3A47-9D97-541A-B6E00160183B}"/>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9081667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6786"/>
            <a:ext cx="10972800" cy="1143000"/>
          </a:xfrm>
        </p:spPr>
        <p:txBody>
          <a:bodyPr anchor="ctr">
            <a:normAutofit/>
          </a:bodyPr>
          <a:lstStyle/>
          <a:p>
            <a:r>
              <a:rPr lang="en-GB" b="1" dirty="0"/>
              <a:t>Cwestiynnau i Annog Adfyfyrio Beirniadol</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Beth mae fy nghyfrif o’r sefyllfa yn ei awgrymu am:</a:t>
            </a:r>
          </a:p>
          <a:p>
            <a:pPr marL="0" indent="0">
              <a:buNone/>
            </a:pPr>
            <a:r>
              <a:rPr lang="en-GB" sz="3200" dirty="0"/>
              <a:t>Fy nelfrydau neu werthoedd craidd?</a:t>
            </a:r>
          </a:p>
          <a:p>
            <a:pPr marL="0" indent="0">
              <a:buNone/>
            </a:pPr>
            <a:r>
              <a:rPr lang="en-GB" sz="3200" dirty="0"/>
              <a:t>Fy nghredoau?</a:t>
            </a:r>
          </a:p>
          <a:p>
            <a:pPr marL="0" indent="0">
              <a:buNone/>
            </a:pPr>
            <a:r>
              <a:rPr lang="en-GB" sz="3200" dirty="0"/>
              <a:t>Fy safbwynt amdanaf i fy hun ac eraill?</a:t>
            </a:r>
          </a:p>
          <a:p>
            <a:pPr marL="0" indent="0">
              <a:buNone/>
            </a:pPr>
            <a:r>
              <a:rPr lang="en-GB" sz="3200" dirty="0"/>
              <a:t>Yr hyn rwy'n ei gredu am broffesiynoldeb?</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36</a:t>
            </a:fld>
            <a:endParaRPr lang="en-GB" dirty="0"/>
          </a:p>
        </p:txBody>
      </p:sp>
      <p:sp>
        <p:nvSpPr>
          <p:cNvPr id="5" name="Footer Placeholder 4">
            <a:extLst>
              <a:ext uri="{FF2B5EF4-FFF2-40B4-BE49-F238E27FC236}">
                <a16:creationId xmlns:a16="http://schemas.microsoft.com/office/drawing/2014/main" id="{C41C748F-D807-C5C6-93FF-9CA44BA023C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4678723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Different coloured question marks">
            <a:extLst>
              <a:ext uri="{FF2B5EF4-FFF2-40B4-BE49-F238E27FC236}">
                <a16:creationId xmlns:a16="http://schemas.microsoft.com/office/drawing/2014/main" id="{7E27F345-7909-8E8A-1510-F36694622E3A}"/>
              </a:ext>
            </a:extLst>
          </p:cNvPr>
          <p:cNvPicPr>
            <a:picLocks noChangeAspect="1"/>
          </p:cNvPicPr>
          <p:nvPr/>
        </p:nvPicPr>
        <p:blipFill rotWithShape="1">
          <a:blip r:embed="rId3"/>
          <a:srcRect l="30722" r="3463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a:xfrm>
            <a:off x="163830" y="323850"/>
            <a:ext cx="8446770" cy="1322887"/>
          </a:xfrm>
        </p:spPr>
        <p:txBody>
          <a:bodyPr>
            <a:normAutofit/>
          </a:bodyPr>
          <a:lstStyle/>
          <a:p>
            <a:r>
              <a:rPr lang="en-US" b="1" dirty="0"/>
              <a:t>Annog Adfyfrio Beirniadol</a:t>
            </a:r>
          </a:p>
        </p:txBody>
      </p:sp>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445770" y="1520190"/>
            <a:ext cx="7406640" cy="4836159"/>
          </a:xfrm>
        </p:spPr>
        <p:txBody>
          <a:bodyPr>
            <a:normAutofit/>
          </a:bodyPr>
          <a:lstStyle/>
          <a:p>
            <a:pPr marL="0" indent="0">
              <a:spcAft>
                <a:spcPts val="500"/>
              </a:spcAft>
              <a:buNone/>
            </a:pPr>
            <a:r>
              <a:rPr lang="en-GB" sz="2400" dirty="0"/>
              <a:t>Y cyd-destun:</a:t>
            </a:r>
          </a:p>
          <a:p>
            <a:pPr>
              <a:spcAft>
                <a:spcPts val="500"/>
              </a:spcAft>
            </a:pPr>
            <a:r>
              <a:rPr lang="en-GB" sz="2400" dirty="0"/>
              <a:t>Risg, ansicrwydd, newid, cymhlethdod</a:t>
            </a:r>
          </a:p>
          <a:p>
            <a:pPr>
              <a:spcAft>
                <a:spcPts val="500"/>
              </a:spcAft>
            </a:pPr>
            <a:r>
              <a:rPr lang="en-GB" sz="2400" dirty="0"/>
              <a:t>Mae'n rhaid i ymarfer ddelio a sefyllfaoedd na ellir eu rhagweld </a:t>
            </a:r>
          </a:p>
          <a:p>
            <a:pPr>
              <a:spcAft>
                <a:spcPts val="500"/>
              </a:spcAft>
            </a:pPr>
            <a:r>
              <a:rPr lang="en-GB" sz="2400" dirty="0"/>
              <a:t>Damcaniaethau haniaethol sy'n annigonol ar gyfer ymarfer proffesiynol</a:t>
            </a:r>
          </a:p>
          <a:p>
            <a:pPr>
              <a:spcAft>
                <a:spcPts val="500"/>
              </a:spcAft>
            </a:pPr>
            <a:r>
              <a:rPr lang="en-GB" sz="2400" dirty="0"/>
              <a:t>Heriau a gyflwynir i werthoedd gwaith cymdeithasol drwy ystyriaeth o adnoddau economaidd ac ati</a:t>
            </a:r>
          </a:p>
          <a:p>
            <a:pPr>
              <a:spcAft>
                <a:spcPts val="500"/>
              </a:spcAft>
            </a:pPr>
            <a:r>
              <a:rPr lang="en-GB" sz="2400" dirty="0"/>
              <a:t>Rhaid ail-greu gwybodaeth am ymarfer mewn perthynas â chyd-destunau sy'n newid</a:t>
            </a:r>
          </a:p>
          <a:p>
            <a:endParaRPr lang="en-US" sz="2000"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78435ECF-4F80-4BF0-B528-2B58F0D004F7}" type="slidenum">
              <a:rPr lang="en-GB" altLang="en-US" sz="1000">
                <a:solidFill>
                  <a:srgbClr val="FFFFFF"/>
                </a:solidFill>
              </a:rPr>
              <a:pPr>
                <a:spcAft>
                  <a:spcPts val="600"/>
                </a:spcAft>
                <a:defRPr/>
              </a:pPr>
              <a:t>37</a:t>
            </a:fld>
            <a:endParaRPr lang="en-GB" altLang="en-US" sz="1000" dirty="0">
              <a:solidFill>
                <a:srgbClr val="FFFFFF"/>
              </a:solidFill>
            </a:endParaRPr>
          </a:p>
        </p:txBody>
      </p:sp>
      <p:sp>
        <p:nvSpPr>
          <p:cNvPr id="3" name="Footer Placeholder 2">
            <a:extLst>
              <a:ext uri="{FF2B5EF4-FFF2-40B4-BE49-F238E27FC236}">
                <a16:creationId xmlns:a16="http://schemas.microsoft.com/office/drawing/2014/main" id="{BC2A1EFC-192E-865B-ADC4-38EAA11E9AC1}"/>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7884576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147" y="-119271"/>
            <a:ext cx="10515600" cy="1325563"/>
          </a:xfrm>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Lefelau Ysgrifennu Adfyfyriol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a:bodyPr>
          <a:lstStyle/>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Disgrifiadol</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Disgrifiadol adfyfyriol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disgrifio digwyddiadau a’u hystyried yn ddyfnach</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Ymddiddanol adfyfyriol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camu yn ôl o’r sefyllfa, edrych ar ei rôl ei hun a damcaniaethu ynghylch yr hyn y gellid bod wedi’i wneud yn wahanol. Dadansoddi’r sefyllfa gan wneud cysylltiadau ehangach ac edrych ar wahanol bersbectifau. </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lang="cy-GB" sz="2000" b="1" dirty="0">
                <a:solidFill>
                  <a:prstClr val="black"/>
                </a:solidFill>
                <a:latin typeface="Lucida Sans Unicode"/>
              </a:rPr>
              <a:t>A</a:t>
            </a: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dfyfyriol</a:t>
            </a:r>
            <a:r>
              <a:rPr lang="cy-GB" sz="2000" b="1" dirty="0">
                <a:solidFill>
                  <a:prstClr val="black"/>
                </a:solidFill>
                <a:latin typeface="Lucida Sans Unicode"/>
              </a:rPr>
              <a:t> F</a:t>
            </a: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eirniadol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fel yr uchod ond hefyd ystyried y cyd-destun cymdeithasol-wleidyddol (yn enwedig pŵer).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38</a:t>
            </a:fld>
            <a:endParaRPr lang="en-GB" dirty="0"/>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
        <p:nvSpPr>
          <p:cNvPr id="5" name="Footer Placeholder 4">
            <a:extLst>
              <a:ext uri="{FF2B5EF4-FFF2-40B4-BE49-F238E27FC236}">
                <a16:creationId xmlns:a16="http://schemas.microsoft.com/office/drawing/2014/main" id="{C2BC85A5-D481-D5DC-AAAA-29AE9B283B9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6712918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702639" y="50562"/>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Awgrymiadau</a:t>
            </a: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400050" y="1216485"/>
            <a:ext cx="6018858" cy="5392545"/>
          </a:xfrm>
        </p:spPr>
        <p:txBody>
          <a:bodyPr vert="horz" lIns="91440" tIns="45720" rIns="91440" bIns="45720" rtlCol="0">
            <a:normAutofit fontScale="92500" lnSpcReduction="20000"/>
          </a:bodyPr>
          <a:lstStyle/>
          <a:p>
            <a:r>
              <a:rPr lang="en-US" sz="2000" dirty="0"/>
              <a:t>Dechreuwch dasg 1 rhan a) cyn gynted ag y bo modd am ei fod yn adlewyrchu dechrau eich blwyddyn cadarnhau, mae’n anodd iawn felly ysgrifennu’r dasg yma tuag at ddiwedd y flwyddyn.</a:t>
            </a:r>
          </a:p>
          <a:p>
            <a:r>
              <a:rPr lang="en-US" sz="2000" dirty="0"/>
              <a:t>Atebwch y cwestiwn yn llawn.</a:t>
            </a:r>
          </a:p>
          <a:p>
            <a:r>
              <a:rPr lang="en-US" sz="2000" dirty="0"/>
              <a:t>Integreiddio a chyfeirio at fodel adfyfyriol yn rhan A a B.</a:t>
            </a:r>
          </a:p>
          <a:p>
            <a:r>
              <a:rPr lang="en-US" sz="2000" dirty="0"/>
              <a:t>Darparu cyfeiriad a dolen at dystiolaeth drwy gydol y dasg.</a:t>
            </a:r>
          </a:p>
          <a:p>
            <a:r>
              <a:rPr lang="en-US" sz="2000" dirty="0"/>
              <a:t>Gwnewch yn siŵr nad ydych yn canolbwyntio ar yr hyn rydych wedi'i wneud ers cymhwyso hyd yn hyn, dim ond tua 25% o'r dasg ddylai hyn fod, a 25% ar gyfer pob un o'r canlyniadau 3 dysgu wrth edrych ymlaen.</a:t>
            </a:r>
          </a:p>
          <a:p>
            <a:r>
              <a:rPr lang="en-US" sz="2000" dirty="0"/>
              <a:t>Sicrhewch eich bod yn cyfeirio'n glir at feysydd datblygu yn y dyfodol o dan bob un o'r 3 canlyniad dysgu drwy nodi a chyfiawnhau beth yw'r rhain a sut rydych yn bwriadu eu bodloni e.e. dysgu, hyfforddi, goruchwyliaeth ac ymchwil ac ati. </a:t>
            </a:r>
          </a:p>
          <a:p>
            <a:r>
              <a:rPr lang="en-US" sz="2000" dirty="0"/>
              <a:t>Paratowch ar gyfer gweithdy 2 - ystyriwch achos addas gyda'ch mentor o flaen llaw y gallech ei ddefnyddio ar gyfer Arsylwad Tasg 2. Gellir dod o hyd i ganllawiau yn y portffolio o dan Dasg2 yn ogystal a’r Llawlyfr. </a:t>
            </a:r>
          </a:p>
          <a:p>
            <a:endParaRPr lang="en-US" sz="1800" dirty="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39</a:t>
            </a:fld>
            <a:endParaRPr lang="en-US" altLang="en-US" dirty="0"/>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5" name="Footer Placeholder 4">
            <a:extLst>
              <a:ext uri="{FF2B5EF4-FFF2-40B4-BE49-F238E27FC236}">
                <a16:creationId xmlns:a16="http://schemas.microsoft.com/office/drawing/2014/main" id="{C1A37596-5A15-1A56-0EFD-CC74D9792C7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8698093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3820602570"/>
              </p:ext>
            </p:extLst>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000" b="0" i="0" u="none" strike="noStrike" kern="1200" cap="none" spc="0" normalizeH="0" baseline="0" noProof="0" dirty="0">
                          <a:ln>
                            <a:noFill/>
                          </a:ln>
                          <a:solidFill>
                            <a:schemeClr val="bg1"/>
                          </a:solidFill>
                          <a:effectLst/>
                          <a:uLnTx/>
                          <a:uFillTx/>
                          <a:latin typeface="Lucida Sans Unicode"/>
                          <a:ea typeface="+mn-ea"/>
                          <a:cs typeface="+mn-cs"/>
                        </a:rPr>
                        <a:t>Beth weithiodd yn dda yn y gweithdy yn eich barn chi/beth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000" b="0" i="0" u="none" strike="noStrike" kern="1200" cap="none" spc="0" normalizeH="0" baseline="0" noProof="0" dirty="0">
                          <a:ln>
                            <a:noFill/>
                          </a:ln>
                          <a:solidFill>
                            <a:schemeClr val="bg1"/>
                          </a:solidFill>
                          <a:effectLst/>
                          <a:uLnTx/>
                          <a:uFillTx/>
                          <a:latin typeface="Lucida Sans Unicode"/>
                          <a:ea typeface="+mn-ea"/>
                          <a:cs typeface="+mn-cs"/>
                        </a:rPr>
                        <a:t>A oedd unrhyw beth nad oedd yn gweithio cystal?</a:t>
                      </a: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000" b="0" i="0" u="none" strike="noStrike" kern="1200" cap="none" spc="0" normalizeH="0" baseline="0" noProof="0" dirty="0">
                          <a:ln>
                            <a:noFill/>
                          </a:ln>
                          <a:solidFill>
                            <a:schemeClr val="bg1"/>
                          </a:solidFill>
                          <a:effectLst/>
                          <a:uLnTx/>
                          <a:uFillTx/>
                          <a:latin typeface="Lucida Sans Unicode"/>
                          <a:ea typeface="+mn-ea"/>
                          <a:cs typeface="+mn-cs"/>
                        </a:rPr>
                        <a:t>A oes gennych unrhyw awgrymiadau am ffyrdd y gallwn wella'r gweithdai hyn?</a:t>
                      </a: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20000"/>
          </a:bodyPr>
          <a:lstStyle/>
          <a:p>
            <a:pPr>
              <a:spcAft>
                <a:spcPts val="600"/>
              </a:spcAft>
            </a:pPr>
            <a:r>
              <a:rPr lang="en-US" dirty="0"/>
              <a:t>Bydd yr hyfforddwyr yn eich gadael am 5 munud i chi werthuso’r diwrnod</a:t>
            </a:r>
          </a:p>
          <a:p>
            <a:pPr>
              <a:spcAft>
                <a:spcPts val="600"/>
              </a:spcAft>
            </a:pPr>
            <a:r>
              <a:rPr lang="en-US" dirty="0"/>
              <a:t>A fyddai modd i un ohonoch gymryd nodiadau o'r adborth gan y grŵp a'i drosglwyddo i'r hyfforddwr (naill ai teipiwch yn y blwch trafod os yw ar-lein neu ar siart fflip os wyneb yn wyneb)</a:t>
            </a:r>
          </a:p>
          <a:p>
            <a:pPr>
              <a:spcAft>
                <a:spcPts val="600"/>
              </a:spcAft>
            </a:pPr>
            <a:r>
              <a:rPr lang="en-US" dirty="0"/>
              <a:t>Diolch</a:t>
            </a:r>
          </a:p>
          <a:p>
            <a:pPr>
              <a:spcAft>
                <a:spcPts val="600"/>
              </a:spcAft>
            </a:pPr>
            <a:endParaRPr lang="en-US" dirty="0"/>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40</a:t>
            </a:fld>
            <a:endParaRPr lang="en-GB" altLang="en-US" dirty="0"/>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24646</TotalTime>
  <Words>5675</Words>
  <Application>Microsoft Macintosh PowerPoint</Application>
  <PresentationFormat>Widescreen</PresentationFormat>
  <Paragraphs>504</Paragraphs>
  <Slides>40</Slides>
  <Notes>37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40</vt:i4>
      </vt:variant>
    </vt:vector>
  </HeadingPairs>
  <TitlesOfParts>
    <vt:vector size="52" baseType="lpstr">
      <vt:lpstr>Arial</vt:lpstr>
      <vt:lpstr>ArialMT</vt:lpstr>
      <vt:lpstr>Calibri</vt:lpstr>
      <vt:lpstr>Calibri Light</vt:lpstr>
      <vt:lpstr>Helvetica</vt:lpstr>
      <vt:lpstr>Lucida Sans Unicode</vt:lpstr>
      <vt:lpstr>Symbol</vt:lpstr>
      <vt:lpstr>Times New Roman</vt:lpstr>
      <vt:lpstr>Wingdings</vt:lpstr>
      <vt:lpstr>Wingdings 3</vt:lpstr>
      <vt:lpstr>YouTube Sans</vt:lpstr>
      <vt:lpstr>Office Theme</vt:lpstr>
      <vt:lpstr>Porth Agored Tystysgrif i Raddedigion</vt:lpstr>
      <vt:lpstr> Disgwyliadau /Rheolau o fewn gweithdai</vt:lpstr>
      <vt:lpstr>Cyflwyniad</vt:lpstr>
      <vt:lpstr>Trefn y Gweithdai</vt:lpstr>
      <vt:lpstr>Dal i fyny </vt:lpstr>
      <vt:lpstr>Portfolio Requirements  See the handbook for further details</vt:lpstr>
      <vt:lpstr>Canlyniadau Dysgu Gofal Cymdeithasol Cymru</vt:lpstr>
      <vt:lpstr> Tasg 1 – Adolygiad Datblygiadol (Rhan a)</vt:lpstr>
      <vt:lpstr>Y Cwestiwn-Tasg 1 Rhan a</vt:lpstr>
      <vt:lpstr>Adfyfyrio </vt:lpstr>
      <vt:lpstr> Ymarfer Adfyfyriol o fewn Gwaith Cymdeithasol</vt:lpstr>
      <vt:lpstr>Agweddau Allweddol o Ymarfer Adfyfyriol-Feirniadol</vt:lpstr>
      <vt:lpstr>Canlyniadau Dysgu Tasg 1 Rhan a</vt:lpstr>
      <vt:lpstr>Canlyniadau Dysgu Gofal Cymdeithasol Cymru (GCC)</vt:lpstr>
      <vt:lpstr>Deallusrwydd Emosiynol</vt:lpstr>
      <vt:lpstr> </vt:lpstr>
      <vt:lpstr>Theori Adfyfyriol </vt:lpstr>
      <vt:lpstr>Model Adfyfyrio Borton</vt:lpstr>
      <vt:lpstr>Mae Kolb yn darparu model o ddysg oedolion arbrofol sy’n addasu’n rhwydd fel model adfyfyrio</vt:lpstr>
      <vt:lpstr>Cylch Tri Cham Jasper (ERA), (2013)</vt:lpstr>
      <vt:lpstr>Cychwyn Arni</vt:lpstr>
      <vt:lpstr>Terminoleg</vt:lpstr>
      <vt:lpstr>Canlyniadau Dysgu Tasg 1 Rhan a  </vt:lpstr>
      <vt:lpstr>Dadansoddi wrth Asesu</vt:lpstr>
      <vt:lpstr>Dadansoddi wrth Asesu</vt:lpstr>
      <vt:lpstr>1. Dadansoddi wrth Asesu i Lywio Ymyriadau </vt:lpstr>
      <vt:lpstr>2. Cydweithio ag unigolion sydd angen gofal a chymorth, eu gofalwyr a gweithwyr proffesiynol eraill   </vt:lpstr>
      <vt:lpstr>Gwytnwch a Chydweithio</vt:lpstr>
      <vt:lpstr>PowerPoint Presentation</vt:lpstr>
      <vt:lpstr>2. Cydweithio ag unigolion sydd angen gofal a chymorth, eu gofalwyr a gweithwyr proffesiynol eraill</vt:lpstr>
      <vt:lpstr>  3 - Cymhwyso barn broffesiynol mewn sefyllfaoedd cynyddol gymhleth </vt:lpstr>
      <vt:lpstr>Atebolrwydd a Barn Broffesiynol</vt:lpstr>
      <vt:lpstr>Diben a Swyddogaeth Goruchwyliaeth</vt:lpstr>
      <vt:lpstr>3-Cymhwyso barn broffesiynol mewn sefyllfaoedd cynyddol gymhleth  </vt:lpstr>
      <vt:lpstr>Datblygu Ymarfer Adfyfyriol</vt:lpstr>
      <vt:lpstr>Cwestiynnau i Annog Adfyfyrio Beirniadol</vt:lpstr>
      <vt:lpstr>Annog Adfyfrio Beirniadol</vt:lpstr>
      <vt:lpstr> Lefelau Ysgrifennu Adfyfyriol (Hatton and Smith 1995)</vt:lpstr>
      <vt:lpstr>Awgrymiadau</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dc:title>
  <dc:creator>Paula McCreary</dc:creator>
  <cp:lastModifiedBy>Paula McCreary</cp:lastModifiedBy>
  <cp:revision>39</cp:revision>
  <dcterms:created xsi:type="dcterms:W3CDTF">2023-10-08T14:52:49Z</dcterms:created>
  <dcterms:modified xsi:type="dcterms:W3CDTF">2025-04-01T11:57:00Z</dcterms:modified>
</cp:coreProperties>
</file>