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4"/>
  </p:sldMasterIdLst>
  <p:notesMasterIdLst>
    <p:notesMasterId r:id="rId23"/>
  </p:notesMasterIdLst>
  <p:sldIdLst>
    <p:sldId id="274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253370-214E-4265-933C-81D370590439}" v="67" dt="2026-06-25T08:25:19.9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0196" autoAdjust="0"/>
  </p:normalViewPr>
  <p:slideViewPr>
    <p:cSldViewPr snapToGrid="0">
      <p:cViewPr varScale="1">
        <p:scale>
          <a:sx n="74" d="100"/>
          <a:sy n="74" d="100"/>
        </p:scale>
        <p:origin x="104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C424A0-B499-42CA-8719-D2B70334D9B1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EC71D92-FB57-4F73-A93F-1E4C6C138ADA}">
      <dgm:prSet/>
      <dgm:spPr/>
      <dgm:t>
        <a:bodyPr/>
        <a:lstStyle/>
        <a:p>
          <a:r>
            <a:rPr lang="en-GB" b="1" dirty="0"/>
            <a:t>Evaluating the Care, Empowerment and Support Needs of Older People: UK Provisions, Care Settings and Technological Innovations</a:t>
          </a:r>
          <a:endParaRPr lang="en-US" dirty="0"/>
        </a:p>
      </dgm:t>
    </dgm:pt>
    <dgm:pt modelId="{F66D63EB-33C1-43D4-8088-DD3B5381B870}" type="parTrans" cxnId="{605DE4FB-89F7-4945-BDF8-C3AB0F1BE47F}">
      <dgm:prSet/>
      <dgm:spPr/>
      <dgm:t>
        <a:bodyPr/>
        <a:lstStyle/>
        <a:p>
          <a:endParaRPr lang="en-US"/>
        </a:p>
      </dgm:t>
    </dgm:pt>
    <dgm:pt modelId="{C7873FD5-7D2F-41C4-9D0D-CE468ACEB4A5}" type="sibTrans" cxnId="{605DE4FB-89F7-4945-BDF8-C3AB0F1BE47F}">
      <dgm:prSet/>
      <dgm:spPr/>
      <dgm:t>
        <a:bodyPr/>
        <a:lstStyle/>
        <a:p>
          <a:endParaRPr lang="en-US"/>
        </a:p>
      </dgm:t>
    </dgm:pt>
    <dgm:pt modelId="{387CB0C7-F555-46C2-89E7-A8B051B172DD}">
      <dgm:prSet/>
      <dgm:spPr/>
      <dgm:t>
        <a:bodyPr/>
        <a:lstStyle/>
        <a:p>
          <a:r>
            <a:rPr lang="en-GB"/>
            <a:t>Student Name: Misbah Shams : ID 2325771</a:t>
          </a:r>
          <a:endParaRPr lang="en-US"/>
        </a:p>
      </dgm:t>
    </dgm:pt>
    <dgm:pt modelId="{33C28ED3-0C24-4C72-B82F-19A219EA3097}" type="parTrans" cxnId="{DC28132B-3EEA-49E4-9E06-4DE97F3F6D28}">
      <dgm:prSet/>
      <dgm:spPr/>
      <dgm:t>
        <a:bodyPr/>
        <a:lstStyle/>
        <a:p>
          <a:endParaRPr lang="en-US"/>
        </a:p>
      </dgm:t>
    </dgm:pt>
    <dgm:pt modelId="{821E2777-F8EA-489A-A1B3-F579B3152373}" type="sibTrans" cxnId="{DC28132B-3EEA-49E4-9E06-4DE97F3F6D28}">
      <dgm:prSet/>
      <dgm:spPr/>
      <dgm:t>
        <a:bodyPr/>
        <a:lstStyle/>
        <a:p>
          <a:endParaRPr lang="en-US"/>
        </a:p>
      </dgm:t>
    </dgm:pt>
    <dgm:pt modelId="{ADA9D627-10A8-4EBA-A1F3-6C2016F91DFC}">
      <dgm:prSet/>
      <dgm:spPr/>
      <dgm:t>
        <a:bodyPr/>
        <a:lstStyle/>
        <a:p>
          <a:r>
            <a:rPr lang="en-GB"/>
            <a:t>Module: BMHP6027 – Empowering the Older Person</a:t>
          </a:r>
          <a:endParaRPr lang="en-US"/>
        </a:p>
      </dgm:t>
    </dgm:pt>
    <dgm:pt modelId="{567DB1D2-719D-4968-9EB8-1607B03C02D3}" type="parTrans" cxnId="{63638BEF-5349-4B2A-AD1B-87C97C6D10E9}">
      <dgm:prSet/>
      <dgm:spPr/>
      <dgm:t>
        <a:bodyPr/>
        <a:lstStyle/>
        <a:p>
          <a:endParaRPr lang="en-US"/>
        </a:p>
      </dgm:t>
    </dgm:pt>
    <dgm:pt modelId="{CAF4830A-FCF2-4DCA-927D-D9E07C7AA387}" type="sibTrans" cxnId="{63638BEF-5349-4B2A-AD1B-87C97C6D10E9}">
      <dgm:prSet/>
      <dgm:spPr/>
      <dgm:t>
        <a:bodyPr/>
        <a:lstStyle/>
        <a:p>
          <a:endParaRPr lang="en-US"/>
        </a:p>
      </dgm:t>
    </dgm:pt>
    <dgm:pt modelId="{3BB8B2E3-F50B-45F7-8E91-2FAD72956235}">
      <dgm:prSet/>
      <dgm:spPr/>
      <dgm:t>
        <a:bodyPr/>
        <a:lstStyle/>
        <a:p>
          <a:r>
            <a:rPr lang="en-GB"/>
            <a:t>Lecturer Name: Kennedy obohwemu.</a:t>
          </a:r>
          <a:endParaRPr lang="en-US"/>
        </a:p>
      </dgm:t>
    </dgm:pt>
    <dgm:pt modelId="{BA3EEC77-C025-49CE-BF57-DC938F12DA5B}" type="parTrans" cxnId="{302B3DD9-511C-49B9-B7BC-15BCD9066DAD}">
      <dgm:prSet/>
      <dgm:spPr/>
      <dgm:t>
        <a:bodyPr/>
        <a:lstStyle/>
        <a:p>
          <a:endParaRPr lang="en-US"/>
        </a:p>
      </dgm:t>
    </dgm:pt>
    <dgm:pt modelId="{7D397D28-71F9-46EE-9F25-346B3F0DB8EF}" type="sibTrans" cxnId="{302B3DD9-511C-49B9-B7BC-15BCD9066DAD}">
      <dgm:prSet/>
      <dgm:spPr/>
      <dgm:t>
        <a:bodyPr/>
        <a:lstStyle/>
        <a:p>
          <a:endParaRPr lang="en-US"/>
        </a:p>
      </dgm:t>
    </dgm:pt>
    <dgm:pt modelId="{97270AA6-716F-48FC-8120-20BB1326F349}" type="pres">
      <dgm:prSet presAssocID="{EAC424A0-B499-42CA-8719-D2B70334D9B1}" presName="vert0" presStyleCnt="0">
        <dgm:presLayoutVars>
          <dgm:dir/>
          <dgm:animOne val="branch"/>
          <dgm:animLvl val="lvl"/>
        </dgm:presLayoutVars>
      </dgm:prSet>
      <dgm:spPr/>
    </dgm:pt>
    <dgm:pt modelId="{3744F1AD-2322-4666-9132-FD7BADE7BB9B}" type="pres">
      <dgm:prSet presAssocID="{7EC71D92-FB57-4F73-A93F-1E4C6C138ADA}" presName="thickLine" presStyleLbl="alignNode1" presStyleIdx="0" presStyleCnt="4"/>
      <dgm:spPr/>
    </dgm:pt>
    <dgm:pt modelId="{6125AECB-7D6B-4A16-BF42-559A2E0E9749}" type="pres">
      <dgm:prSet presAssocID="{7EC71D92-FB57-4F73-A93F-1E4C6C138ADA}" presName="horz1" presStyleCnt="0"/>
      <dgm:spPr/>
    </dgm:pt>
    <dgm:pt modelId="{1CD42556-6DBC-486D-8283-B6A3C9C034ED}" type="pres">
      <dgm:prSet presAssocID="{7EC71D92-FB57-4F73-A93F-1E4C6C138ADA}" presName="tx1" presStyleLbl="revTx" presStyleIdx="0" presStyleCnt="4"/>
      <dgm:spPr/>
    </dgm:pt>
    <dgm:pt modelId="{5A31FAFB-FC5E-40F4-B832-39388DED7BE7}" type="pres">
      <dgm:prSet presAssocID="{7EC71D92-FB57-4F73-A93F-1E4C6C138ADA}" presName="vert1" presStyleCnt="0"/>
      <dgm:spPr/>
    </dgm:pt>
    <dgm:pt modelId="{1D9FCABF-3115-4903-9528-7B765A3D0B26}" type="pres">
      <dgm:prSet presAssocID="{387CB0C7-F555-46C2-89E7-A8B051B172DD}" presName="thickLine" presStyleLbl="alignNode1" presStyleIdx="1" presStyleCnt="4"/>
      <dgm:spPr/>
    </dgm:pt>
    <dgm:pt modelId="{58D953DE-F1E0-4B80-A9B7-F9FB33BD1309}" type="pres">
      <dgm:prSet presAssocID="{387CB0C7-F555-46C2-89E7-A8B051B172DD}" presName="horz1" presStyleCnt="0"/>
      <dgm:spPr/>
    </dgm:pt>
    <dgm:pt modelId="{9A19A720-6913-4531-82F5-36F2EFE4503E}" type="pres">
      <dgm:prSet presAssocID="{387CB0C7-F555-46C2-89E7-A8B051B172DD}" presName="tx1" presStyleLbl="revTx" presStyleIdx="1" presStyleCnt="4"/>
      <dgm:spPr/>
    </dgm:pt>
    <dgm:pt modelId="{8357C68D-3A59-44AD-A2FF-CFE31A9B2414}" type="pres">
      <dgm:prSet presAssocID="{387CB0C7-F555-46C2-89E7-A8B051B172DD}" presName="vert1" presStyleCnt="0"/>
      <dgm:spPr/>
    </dgm:pt>
    <dgm:pt modelId="{38EAF752-D651-4FE6-B268-9C4FABFDDF92}" type="pres">
      <dgm:prSet presAssocID="{ADA9D627-10A8-4EBA-A1F3-6C2016F91DFC}" presName="thickLine" presStyleLbl="alignNode1" presStyleIdx="2" presStyleCnt="4"/>
      <dgm:spPr/>
    </dgm:pt>
    <dgm:pt modelId="{8AEEC437-8696-41FC-9C1A-9C3486B47C34}" type="pres">
      <dgm:prSet presAssocID="{ADA9D627-10A8-4EBA-A1F3-6C2016F91DFC}" presName="horz1" presStyleCnt="0"/>
      <dgm:spPr/>
    </dgm:pt>
    <dgm:pt modelId="{BAACA76B-4160-4F6A-B53D-9A147F631CBE}" type="pres">
      <dgm:prSet presAssocID="{ADA9D627-10A8-4EBA-A1F3-6C2016F91DFC}" presName="tx1" presStyleLbl="revTx" presStyleIdx="2" presStyleCnt="4"/>
      <dgm:spPr/>
    </dgm:pt>
    <dgm:pt modelId="{7B0DB753-694D-4683-82A3-CC36E56D10EE}" type="pres">
      <dgm:prSet presAssocID="{ADA9D627-10A8-4EBA-A1F3-6C2016F91DFC}" presName="vert1" presStyleCnt="0"/>
      <dgm:spPr/>
    </dgm:pt>
    <dgm:pt modelId="{A2029148-6DF7-4452-8AF9-03AFB18EA47D}" type="pres">
      <dgm:prSet presAssocID="{3BB8B2E3-F50B-45F7-8E91-2FAD72956235}" presName="thickLine" presStyleLbl="alignNode1" presStyleIdx="3" presStyleCnt="4"/>
      <dgm:spPr/>
    </dgm:pt>
    <dgm:pt modelId="{29A19A7B-CEE1-4C27-A2F2-511AC221E3AA}" type="pres">
      <dgm:prSet presAssocID="{3BB8B2E3-F50B-45F7-8E91-2FAD72956235}" presName="horz1" presStyleCnt="0"/>
      <dgm:spPr/>
    </dgm:pt>
    <dgm:pt modelId="{D596F209-930B-4B66-8C6F-57B6DFF1BDBD}" type="pres">
      <dgm:prSet presAssocID="{3BB8B2E3-F50B-45F7-8E91-2FAD72956235}" presName="tx1" presStyleLbl="revTx" presStyleIdx="3" presStyleCnt="4"/>
      <dgm:spPr/>
    </dgm:pt>
    <dgm:pt modelId="{60ED1E91-9DBD-450E-8AC2-33AB86456AF5}" type="pres">
      <dgm:prSet presAssocID="{3BB8B2E3-F50B-45F7-8E91-2FAD72956235}" presName="vert1" presStyleCnt="0"/>
      <dgm:spPr/>
    </dgm:pt>
  </dgm:ptLst>
  <dgm:cxnLst>
    <dgm:cxn modelId="{DC28132B-3EEA-49E4-9E06-4DE97F3F6D28}" srcId="{EAC424A0-B499-42CA-8719-D2B70334D9B1}" destId="{387CB0C7-F555-46C2-89E7-A8B051B172DD}" srcOrd="1" destOrd="0" parTransId="{33C28ED3-0C24-4C72-B82F-19A219EA3097}" sibTransId="{821E2777-F8EA-489A-A1B3-F579B3152373}"/>
    <dgm:cxn modelId="{6099342B-94C6-45B5-B19B-445896CBDAD3}" type="presOf" srcId="{ADA9D627-10A8-4EBA-A1F3-6C2016F91DFC}" destId="{BAACA76B-4160-4F6A-B53D-9A147F631CBE}" srcOrd="0" destOrd="0" presId="urn:microsoft.com/office/officeart/2008/layout/LinedList"/>
    <dgm:cxn modelId="{7BE0F932-7CB2-4D5B-9821-7CA6E91DD996}" type="presOf" srcId="{3BB8B2E3-F50B-45F7-8E91-2FAD72956235}" destId="{D596F209-930B-4B66-8C6F-57B6DFF1BDBD}" srcOrd="0" destOrd="0" presId="urn:microsoft.com/office/officeart/2008/layout/LinedList"/>
    <dgm:cxn modelId="{C20E4C75-06EC-48DC-A9B2-5C5013165224}" type="presOf" srcId="{7EC71D92-FB57-4F73-A93F-1E4C6C138ADA}" destId="{1CD42556-6DBC-486D-8283-B6A3C9C034ED}" srcOrd="0" destOrd="0" presId="urn:microsoft.com/office/officeart/2008/layout/LinedList"/>
    <dgm:cxn modelId="{815509D6-5F19-4619-9D59-9A9383511562}" type="presOf" srcId="{387CB0C7-F555-46C2-89E7-A8B051B172DD}" destId="{9A19A720-6913-4531-82F5-36F2EFE4503E}" srcOrd="0" destOrd="0" presId="urn:microsoft.com/office/officeart/2008/layout/LinedList"/>
    <dgm:cxn modelId="{302B3DD9-511C-49B9-B7BC-15BCD9066DAD}" srcId="{EAC424A0-B499-42CA-8719-D2B70334D9B1}" destId="{3BB8B2E3-F50B-45F7-8E91-2FAD72956235}" srcOrd="3" destOrd="0" parTransId="{BA3EEC77-C025-49CE-BF57-DC938F12DA5B}" sibTransId="{7D397D28-71F9-46EE-9F25-346B3F0DB8EF}"/>
    <dgm:cxn modelId="{B873C8EA-13D8-4455-8FF3-88D4977FDC49}" type="presOf" srcId="{EAC424A0-B499-42CA-8719-D2B70334D9B1}" destId="{97270AA6-716F-48FC-8120-20BB1326F349}" srcOrd="0" destOrd="0" presId="urn:microsoft.com/office/officeart/2008/layout/LinedList"/>
    <dgm:cxn modelId="{63638BEF-5349-4B2A-AD1B-87C97C6D10E9}" srcId="{EAC424A0-B499-42CA-8719-D2B70334D9B1}" destId="{ADA9D627-10A8-4EBA-A1F3-6C2016F91DFC}" srcOrd="2" destOrd="0" parTransId="{567DB1D2-719D-4968-9EB8-1607B03C02D3}" sibTransId="{CAF4830A-FCF2-4DCA-927D-D9E07C7AA387}"/>
    <dgm:cxn modelId="{605DE4FB-89F7-4945-BDF8-C3AB0F1BE47F}" srcId="{EAC424A0-B499-42CA-8719-D2B70334D9B1}" destId="{7EC71D92-FB57-4F73-A93F-1E4C6C138ADA}" srcOrd="0" destOrd="0" parTransId="{F66D63EB-33C1-43D4-8088-DD3B5381B870}" sibTransId="{C7873FD5-7D2F-41C4-9D0D-CE468ACEB4A5}"/>
    <dgm:cxn modelId="{5DE33390-E7F0-47F7-ABEE-73B4D86D25BD}" type="presParOf" srcId="{97270AA6-716F-48FC-8120-20BB1326F349}" destId="{3744F1AD-2322-4666-9132-FD7BADE7BB9B}" srcOrd="0" destOrd="0" presId="urn:microsoft.com/office/officeart/2008/layout/LinedList"/>
    <dgm:cxn modelId="{39C5E481-813A-4E4B-B976-359DBDD45B6B}" type="presParOf" srcId="{97270AA6-716F-48FC-8120-20BB1326F349}" destId="{6125AECB-7D6B-4A16-BF42-559A2E0E9749}" srcOrd="1" destOrd="0" presId="urn:microsoft.com/office/officeart/2008/layout/LinedList"/>
    <dgm:cxn modelId="{F5CB522E-2804-4CCC-AAA8-16B26B551A7A}" type="presParOf" srcId="{6125AECB-7D6B-4A16-BF42-559A2E0E9749}" destId="{1CD42556-6DBC-486D-8283-B6A3C9C034ED}" srcOrd="0" destOrd="0" presId="urn:microsoft.com/office/officeart/2008/layout/LinedList"/>
    <dgm:cxn modelId="{95201C9A-DA23-48C5-B0AE-B0C49FE9DC6C}" type="presParOf" srcId="{6125AECB-7D6B-4A16-BF42-559A2E0E9749}" destId="{5A31FAFB-FC5E-40F4-B832-39388DED7BE7}" srcOrd="1" destOrd="0" presId="urn:microsoft.com/office/officeart/2008/layout/LinedList"/>
    <dgm:cxn modelId="{FB390D21-659C-48EE-840F-75C6280C49FA}" type="presParOf" srcId="{97270AA6-716F-48FC-8120-20BB1326F349}" destId="{1D9FCABF-3115-4903-9528-7B765A3D0B26}" srcOrd="2" destOrd="0" presId="urn:microsoft.com/office/officeart/2008/layout/LinedList"/>
    <dgm:cxn modelId="{3D577564-998B-4FD7-BF95-1EDCF1418FBA}" type="presParOf" srcId="{97270AA6-716F-48FC-8120-20BB1326F349}" destId="{58D953DE-F1E0-4B80-A9B7-F9FB33BD1309}" srcOrd="3" destOrd="0" presId="urn:microsoft.com/office/officeart/2008/layout/LinedList"/>
    <dgm:cxn modelId="{79589B06-754F-40CD-BD55-FA52EA52CA00}" type="presParOf" srcId="{58D953DE-F1E0-4B80-A9B7-F9FB33BD1309}" destId="{9A19A720-6913-4531-82F5-36F2EFE4503E}" srcOrd="0" destOrd="0" presId="urn:microsoft.com/office/officeart/2008/layout/LinedList"/>
    <dgm:cxn modelId="{2DA11747-5C92-46C4-BBE5-FE06357EF879}" type="presParOf" srcId="{58D953DE-F1E0-4B80-A9B7-F9FB33BD1309}" destId="{8357C68D-3A59-44AD-A2FF-CFE31A9B2414}" srcOrd="1" destOrd="0" presId="urn:microsoft.com/office/officeart/2008/layout/LinedList"/>
    <dgm:cxn modelId="{03BD0B5B-AC64-4780-A87F-54C8F036028C}" type="presParOf" srcId="{97270AA6-716F-48FC-8120-20BB1326F349}" destId="{38EAF752-D651-4FE6-B268-9C4FABFDDF92}" srcOrd="4" destOrd="0" presId="urn:microsoft.com/office/officeart/2008/layout/LinedList"/>
    <dgm:cxn modelId="{6DCF3027-FB17-42BF-816B-1F6846284CAB}" type="presParOf" srcId="{97270AA6-716F-48FC-8120-20BB1326F349}" destId="{8AEEC437-8696-41FC-9C1A-9C3486B47C34}" srcOrd="5" destOrd="0" presId="urn:microsoft.com/office/officeart/2008/layout/LinedList"/>
    <dgm:cxn modelId="{244E02D8-AFDF-487F-914F-AC9C48BCA52B}" type="presParOf" srcId="{8AEEC437-8696-41FC-9C1A-9C3486B47C34}" destId="{BAACA76B-4160-4F6A-B53D-9A147F631CBE}" srcOrd="0" destOrd="0" presId="urn:microsoft.com/office/officeart/2008/layout/LinedList"/>
    <dgm:cxn modelId="{060FD97B-C395-4C2A-AFEF-9BCFBFA6A0A9}" type="presParOf" srcId="{8AEEC437-8696-41FC-9C1A-9C3486B47C34}" destId="{7B0DB753-694D-4683-82A3-CC36E56D10EE}" srcOrd="1" destOrd="0" presId="urn:microsoft.com/office/officeart/2008/layout/LinedList"/>
    <dgm:cxn modelId="{49F1F839-A01E-463C-A113-AACDECA48012}" type="presParOf" srcId="{97270AA6-716F-48FC-8120-20BB1326F349}" destId="{A2029148-6DF7-4452-8AF9-03AFB18EA47D}" srcOrd="6" destOrd="0" presId="urn:microsoft.com/office/officeart/2008/layout/LinedList"/>
    <dgm:cxn modelId="{43E7E9DA-E089-45B2-A100-B2E515A3440A}" type="presParOf" srcId="{97270AA6-716F-48FC-8120-20BB1326F349}" destId="{29A19A7B-CEE1-4C27-A2F2-511AC221E3AA}" srcOrd="7" destOrd="0" presId="urn:microsoft.com/office/officeart/2008/layout/LinedList"/>
    <dgm:cxn modelId="{3027C14E-FF30-4A69-90C5-D97D4F7AD3A0}" type="presParOf" srcId="{29A19A7B-CEE1-4C27-A2F2-511AC221E3AA}" destId="{D596F209-930B-4B66-8C6F-57B6DFF1BDBD}" srcOrd="0" destOrd="0" presId="urn:microsoft.com/office/officeart/2008/layout/LinedList"/>
    <dgm:cxn modelId="{F5A9CC1F-2D68-4CFA-8FFB-25E7ACFAF35B}" type="presParOf" srcId="{29A19A7B-CEE1-4C27-A2F2-511AC221E3AA}" destId="{60ED1E91-9DBD-450E-8AC2-33AB86456AF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BC70BC-31E9-4C74-8E99-8261E888C43B}" type="doc">
      <dgm:prSet loTypeId="urn:microsoft.com/office/officeart/2008/layout/LinedList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EFB9746-FF53-40D3-A34F-0C4C5FE99D99}">
      <dgm:prSet/>
      <dgm:spPr/>
      <dgm:t>
        <a:bodyPr/>
        <a:lstStyle/>
        <a:p>
          <a:r>
            <a:rPr lang="en-GB" dirty="0"/>
            <a:t>• Definition of ageing</a:t>
          </a:r>
          <a:endParaRPr lang="en-US" dirty="0"/>
        </a:p>
      </dgm:t>
    </dgm:pt>
    <dgm:pt modelId="{E2859F6D-1A0E-4C6A-A87D-E067AC79C089}" type="parTrans" cxnId="{B18267C7-BF46-42F1-AC26-735859B3B744}">
      <dgm:prSet/>
      <dgm:spPr/>
      <dgm:t>
        <a:bodyPr/>
        <a:lstStyle/>
        <a:p>
          <a:endParaRPr lang="en-US"/>
        </a:p>
      </dgm:t>
    </dgm:pt>
    <dgm:pt modelId="{A0A13B24-A593-42B3-B42B-1374FA4F8C53}" type="sibTrans" cxnId="{B18267C7-BF46-42F1-AC26-735859B3B744}">
      <dgm:prSet/>
      <dgm:spPr/>
      <dgm:t>
        <a:bodyPr/>
        <a:lstStyle/>
        <a:p>
          <a:endParaRPr lang="en-US"/>
        </a:p>
      </dgm:t>
    </dgm:pt>
    <dgm:pt modelId="{7B89E89B-8025-4851-9E05-AC531067D132}">
      <dgm:prSet/>
      <dgm:spPr/>
      <dgm:t>
        <a:bodyPr/>
        <a:lstStyle/>
        <a:p>
          <a:r>
            <a:rPr lang="en-GB" dirty="0"/>
            <a:t>• Growing ageing population</a:t>
          </a:r>
          <a:endParaRPr lang="en-US" dirty="0"/>
        </a:p>
      </dgm:t>
    </dgm:pt>
    <dgm:pt modelId="{09FB4945-24CF-4B8D-870E-0161AB3821A8}" type="parTrans" cxnId="{BA3A6090-0B5A-4B53-A994-AA6D7E27FB80}">
      <dgm:prSet/>
      <dgm:spPr/>
      <dgm:t>
        <a:bodyPr/>
        <a:lstStyle/>
        <a:p>
          <a:endParaRPr lang="en-US"/>
        </a:p>
      </dgm:t>
    </dgm:pt>
    <dgm:pt modelId="{70E219E0-A255-4162-BB93-89E7BC82BFCC}" type="sibTrans" cxnId="{BA3A6090-0B5A-4B53-A994-AA6D7E27FB80}">
      <dgm:prSet/>
      <dgm:spPr/>
      <dgm:t>
        <a:bodyPr/>
        <a:lstStyle/>
        <a:p>
          <a:endParaRPr lang="en-US"/>
        </a:p>
      </dgm:t>
    </dgm:pt>
    <dgm:pt modelId="{AE106B4B-408C-4354-9F3F-DED2A8BF9810}">
      <dgm:prSet/>
      <dgm:spPr/>
      <dgm:t>
        <a:bodyPr/>
        <a:lstStyle/>
        <a:p>
          <a:r>
            <a:rPr lang="en-GB"/>
            <a:t>• Care, empowerment and support needs</a:t>
          </a:r>
          <a:endParaRPr lang="en-US"/>
        </a:p>
      </dgm:t>
    </dgm:pt>
    <dgm:pt modelId="{55B7625E-D4BC-4E78-A69C-B0662D2B5778}" type="parTrans" cxnId="{0357EB9E-BD8C-405A-B6E1-1DB64956A46D}">
      <dgm:prSet/>
      <dgm:spPr/>
      <dgm:t>
        <a:bodyPr/>
        <a:lstStyle/>
        <a:p>
          <a:endParaRPr lang="en-US"/>
        </a:p>
      </dgm:t>
    </dgm:pt>
    <dgm:pt modelId="{9E6D8CDA-D83D-4272-A447-46BE4E3A015D}" type="sibTrans" cxnId="{0357EB9E-BD8C-405A-B6E1-1DB64956A46D}">
      <dgm:prSet/>
      <dgm:spPr/>
      <dgm:t>
        <a:bodyPr/>
        <a:lstStyle/>
        <a:p>
          <a:endParaRPr lang="en-US"/>
        </a:p>
      </dgm:t>
    </dgm:pt>
    <dgm:pt modelId="{347FABE3-C936-4552-874E-C439451FC77F}">
      <dgm:prSet/>
      <dgm:spPr/>
      <dgm:t>
        <a:bodyPr/>
        <a:lstStyle/>
        <a:p>
          <a:r>
            <a:rPr lang="en-GB"/>
            <a:t>• UK policy and practice context</a:t>
          </a:r>
          <a:endParaRPr lang="en-US"/>
        </a:p>
      </dgm:t>
    </dgm:pt>
    <dgm:pt modelId="{3B9DCF44-9032-4AAC-AFF6-5D633DC46FF1}" type="parTrans" cxnId="{E6F54068-FAA6-4E5C-9E8E-6BCE6175E10A}">
      <dgm:prSet/>
      <dgm:spPr/>
      <dgm:t>
        <a:bodyPr/>
        <a:lstStyle/>
        <a:p>
          <a:endParaRPr lang="en-US"/>
        </a:p>
      </dgm:t>
    </dgm:pt>
    <dgm:pt modelId="{0C30B927-2BAF-41CB-B53B-CB406D6EE822}" type="sibTrans" cxnId="{E6F54068-FAA6-4E5C-9E8E-6BCE6175E10A}">
      <dgm:prSet/>
      <dgm:spPr/>
      <dgm:t>
        <a:bodyPr/>
        <a:lstStyle/>
        <a:p>
          <a:endParaRPr lang="en-US"/>
        </a:p>
      </dgm:t>
    </dgm:pt>
    <dgm:pt modelId="{3F249345-DA48-4943-90BF-2186763C2839}">
      <dgm:prSet/>
      <dgm:spPr/>
      <dgm:t>
        <a:bodyPr/>
        <a:lstStyle/>
        <a:p>
          <a:r>
            <a:rPr lang="en-GB"/>
            <a:t>• Technology and innovation</a:t>
          </a:r>
          <a:endParaRPr lang="en-US"/>
        </a:p>
      </dgm:t>
    </dgm:pt>
    <dgm:pt modelId="{F9ACDA7B-5170-4896-9518-31E7F72EB439}" type="parTrans" cxnId="{ECFA3C0D-8388-4113-83CA-95BFB9C80E0B}">
      <dgm:prSet/>
      <dgm:spPr/>
      <dgm:t>
        <a:bodyPr/>
        <a:lstStyle/>
        <a:p>
          <a:endParaRPr lang="en-US"/>
        </a:p>
      </dgm:t>
    </dgm:pt>
    <dgm:pt modelId="{B5D7B276-CF3D-4B6C-9F35-23943B8E865E}" type="sibTrans" cxnId="{ECFA3C0D-8388-4113-83CA-95BFB9C80E0B}">
      <dgm:prSet/>
      <dgm:spPr/>
      <dgm:t>
        <a:bodyPr/>
        <a:lstStyle/>
        <a:p>
          <a:endParaRPr lang="en-US"/>
        </a:p>
      </dgm:t>
    </dgm:pt>
    <dgm:pt modelId="{32CF4CB9-2A60-446C-9640-57D64093FFEF}">
      <dgm:prSet/>
      <dgm:spPr/>
      <dgm:t>
        <a:bodyPr/>
        <a:lstStyle/>
        <a:p>
          <a:r>
            <a:rPr lang="en-GB" b="1"/>
            <a:t>In-text Citation</a:t>
          </a:r>
          <a:endParaRPr lang="en-US"/>
        </a:p>
      </dgm:t>
    </dgm:pt>
    <dgm:pt modelId="{9EB9EEE3-F2F8-45D5-85F3-424C84FC0067}" type="parTrans" cxnId="{8ADC6155-862E-4294-9399-E3A7731B7D70}">
      <dgm:prSet/>
      <dgm:spPr/>
      <dgm:t>
        <a:bodyPr/>
        <a:lstStyle/>
        <a:p>
          <a:endParaRPr lang="en-US"/>
        </a:p>
      </dgm:t>
    </dgm:pt>
    <dgm:pt modelId="{E2EB07FE-AAC8-43D8-A413-BDEA0C01B7E0}" type="sibTrans" cxnId="{8ADC6155-862E-4294-9399-E3A7731B7D70}">
      <dgm:prSet/>
      <dgm:spPr/>
      <dgm:t>
        <a:bodyPr/>
        <a:lstStyle/>
        <a:p>
          <a:endParaRPr lang="en-US"/>
        </a:p>
      </dgm:t>
    </dgm:pt>
    <dgm:pt modelId="{B8D131FD-B68A-4FA3-A288-2DA3C1595D6B}">
      <dgm:prSet/>
      <dgm:spPr/>
      <dgm:t>
        <a:bodyPr/>
        <a:lstStyle/>
        <a:p>
          <a:r>
            <a:rPr lang="en-GB"/>
            <a:t>(WHO, 2024)</a:t>
          </a:r>
          <a:endParaRPr lang="en-US"/>
        </a:p>
      </dgm:t>
    </dgm:pt>
    <dgm:pt modelId="{C8F44D65-E5F7-44CF-8607-4CA4BBDFD1C1}" type="parTrans" cxnId="{EB11E2EE-158A-43F4-88C8-20C945C7D427}">
      <dgm:prSet/>
      <dgm:spPr/>
      <dgm:t>
        <a:bodyPr/>
        <a:lstStyle/>
        <a:p>
          <a:endParaRPr lang="en-US"/>
        </a:p>
      </dgm:t>
    </dgm:pt>
    <dgm:pt modelId="{BDAB1258-82D0-46D5-8DAB-45C47B8766AD}" type="sibTrans" cxnId="{EB11E2EE-158A-43F4-88C8-20C945C7D427}">
      <dgm:prSet/>
      <dgm:spPr/>
      <dgm:t>
        <a:bodyPr/>
        <a:lstStyle/>
        <a:p>
          <a:endParaRPr lang="en-US"/>
        </a:p>
      </dgm:t>
    </dgm:pt>
    <dgm:pt modelId="{25B39BE1-16EF-46CB-8187-319371BCA847}" type="pres">
      <dgm:prSet presAssocID="{55BC70BC-31E9-4C74-8E99-8261E888C43B}" presName="vert0" presStyleCnt="0">
        <dgm:presLayoutVars>
          <dgm:dir/>
          <dgm:animOne val="branch"/>
          <dgm:animLvl val="lvl"/>
        </dgm:presLayoutVars>
      </dgm:prSet>
      <dgm:spPr/>
    </dgm:pt>
    <dgm:pt modelId="{FDD1BA08-CD4F-49D6-9DD9-5F58C859F8E0}" type="pres">
      <dgm:prSet presAssocID="{4EFB9746-FF53-40D3-A34F-0C4C5FE99D99}" presName="thickLine" presStyleLbl="alignNode1" presStyleIdx="0" presStyleCnt="7"/>
      <dgm:spPr/>
    </dgm:pt>
    <dgm:pt modelId="{8FE2156D-1AFE-4B35-B369-123D17C43EBB}" type="pres">
      <dgm:prSet presAssocID="{4EFB9746-FF53-40D3-A34F-0C4C5FE99D99}" presName="horz1" presStyleCnt="0"/>
      <dgm:spPr/>
    </dgm:pt>
    <dgm:pt modelId="{51BE4C4B-A246-4420-A52C-F2811A38DEED}" type="pres">
      <dgm:prSet presAssocID="{4EFB9746-FF53-40D3-A34F-0C4C5FE99D99}" presName="tx1" presStyleLbl="revTx" presStyleIdx="0" presStyleCnt="7"/>
      <dgm:spPr/>
    </dgm:pt>
    <dgm:pt modelId="{DF68CE70-4718-43EE-AB9D-51CB0D94470B}" type="pres">
      <dgm:prSet presAssocID="{4EFB9746-FF53-40D3-A34F-0C4C5FE99D99}" presName="vert1" presStyleCnt="0"/>
      <dgm:spPr/>
    </dgm:pt>
    <dgm:pt modelId="{242BEC04-E66E-4BF1-AFBC-094D70FEB064}" type="pres">
      <dgm:prSet presAssocID="{7B89E89B-8025-4851-9E05-AC531067D132}" presName="thickLine" presStyleLbl="alignNode1" presStyleIdx="1" presStyleCnt="7"/>
      <dgm:spPr/>
    </dgm:pt>
    <dgm:pt modelId="{25BCE1D4-8BDC-4E68-A02F-4CC7B140C35B}" type="pres">
      <dgm:prSet presAssocID="{7B89E89B-8025-4851-9E05-AC531067D132}" presName="horz1" presStyleCnt="0"/>
      <dgm:spPr/>
    </dgm:pt>
    <dgm:pt modelId="{C08019CF-AC04-4BBA-89C1-4A02AD7B0C65}" type="pres">
      <dgm:prSet presAssocID="{7B89E89B-8025-4851-9E05-AC531067D132}" presName="tx1" presStyleLbl="revTx" presStyleIdx="1" presStyleCnt="7"/>
      <dgm:spPr/>
    </dgm:pt>
    <dgm:pt modelId="{FF5C54D4-7B52-459E-8A6C-E7E5C73F54E8}" type="pres">
      <dgm:prSet presAssocID="{7B89E89B-8025-4851-9E05-AC531067D132}" presName="vert1" presStyleCnt="0"/>
      <dgm:spPr/>
    </dgm:pt>
    <dgm:pt modelId="{48E2C1BD-8C91-4066-AFB4-6DF4412EC01D}" type="pres">
      <dgm:prSet presAssocID="{AE106B4B-408C-4354-9F3F-DED2A8BF9810}" presName="thickLine" presStyleLbl="alignNode1" presStyleIdx="2" presStyleCnt="7"/>
      <dgm:spPr/>
    </dgm:pt>
    <dgm:pt modelId="{25B7139B-CD9C-4662-8B32-401C846EDDDD}" type="pres">
      <dgm:prSet presAssocID="{AE106B4B-408C-4354-9F3F-DED2A8BF9810}" presName="horz1" presStyleCnt="0"/>
      <dgm:spPr/>
    </dgm:pt>
    <dgm:pt modelId="{D8F1FA8F-7910-4D4A-8F52-BA19993692C9}" type="pres">
      <dgm:prSet presAssocID="{AE106B4B-408C-4354-9F3F-DED2A8BF9810}" presName="tx1" presStyleLbl="revTx" presStyleIdx="2" presStyleCnt="7"/>
      <dgm:spPr/>
    </dgm:pt>
    <dgm:pt modelId="{C70A5EB0-8541-44A4-8908-7613E25F38EB}" type="pres">
      <dgm:prSet presAssocID="{AE106B4B-408C-4354-9F3F-DED2A8BF9810}" presName="vert1" presStyleCnt="0"/>
      <dgm:spPr/>
    </dgm:pt>
    <dgm:pt modelId="{05F19105-8BD5-49DF-A733-1EA94EC0C645}" type="pres">
      <dgm:prSet presAssocID="{347FABE3-C936-4552-874E-C439451FC77F}" presName="thickLine" presStyleLbl="alignNode1" presStyleIdx="3" presStyleCnt="7"/>
      <dgm:spPr/>
    </dgm:pt>
    <dgm:pt modelId="{7D96BF0B-9C87-4611-9584-C6A43EA0E4B2}" type="pres">
      <dgm:prSet presAssocID="{347FABE3-C936-4552-874E-C439451FC77F}" presName="horz1" presStyleCnt="0"/>
      <dgm:spPr/>
    </dgm:pt>
    <dgm:pt modelId="{73DAFC08-1F4D-4136-AA93-8F29E41A893A}" type="pres">
      <dgm:prSet presAssocID="{347FABE3-C936-4552-874E-C439451FC77F}" presName="tx1" presStyleLbl="revTx" presStyleIdx="3" presStyleCnt="7"/>
      <dgm:spPr/>
    </dgm:pt>
    <dgm:pt modelId="{AF4F0D3C-A448-40EB-980F-04DCCEFC01AF}" type="pres">
      <dgm:prSet presAssocID="{347FABE3-C936-4552-874E-C439451FC77F}" presName="vert1" presStyleCnt="0"/>
      <dgm:spPr/>
    </dgm:pt>
    <dgm:pt modelId="{2DB775D0-ECA3-4909-B197-863B44C31FB8}" type="pres">
      <dgm:prSet presAssocID="{3F249345-DA48-4943-90BF-2186763C2839}" presName="thickLine" presStyleLbl="alignNode1" presStyleIdx="4" presStyleCnt="7"/>
      <dgm:spPr/>
    </dgm:pt>
    <dgm:pt modelId="{7A853F1A-EEEC-42BC-9036-2113E4C38E0C}" type="pres">
      <dgm:prSet presAssocID="{3F249345-DA48-4943-90BF-2186763C2839}" presName="horz1" presStyleCnt="0"/>
      <dgm:spPr/>
    </dgm:pt>
    <dgm:pt modelId="{BF72F52F-A95D-4E41-85C1-2669E26E7420}" type="pres">
      <dgm:prSet presAssocID="{3F249345-DA48-4943-90BF-2186763C2839}" presName="tx1" presStyleLbl="revTx" presStyleIdx="4" presStyleCnt="7"/>
      <dgm:spPr/>
    </dgm:pt>
    <dgm:pt modelId="{64E3086D-C41B-4675-A152-3039D60AC49B}" type="pres">
      <dgm:prSet presAssocID="{3F249345-DA48-4943-90BF-2186763C2839}" presName="vert1" presStyleCnt="0"/>
      <dgm:spPr/>
    </dgm:pt>
    <dgm:pt modelId="{06B8D841-3091-428C-9959-B3609418F20A}" type="pres">
      <dgm:prSet presAssocID="{32CF4CB9-2A60-446C-9640-57D64093FFEF}" presName="thickLine" presStyleLbl="alignNode1" presStyleIdx="5" presStyleCnt="7"/>
      <dgm:spPr/>
    </dgm:pt>
    <dgm:pt modelId="{0575D3C9-69D7-4E46-AABD-7EB9C1DD7157}" type="pres">
      <dgm:prSet presAssocID="{32CF4CB9-2A60-446C-9640-57D64093FFEF}" presName="horz1" presStyleCnt="0"/>
      <dgm:spPr/>
    </dgm:pt>
    <dgm:pt modelId="{1BA21B73-885C-4A15-BE50-E99BFB7B1ADA}" type="pres">
      <dgm:prSet presAssocID="{32CF4CB9-2A60-446C-9640-57D64093FFEF}" presName="tx1" presStyleLbl="revTx" presStyleIdx="5" presStyleCnt="7"/>
      <dgm:spPr/>
    </dgm:pt>
    <dgm:pt modelId="{554D03E1-CBC7-4FA4-BCAC-53137DB05F9E}" type="pres">
      <dgm:prSet presAssocID="{32CF4CB9-2A60-446C-9640-57D64093FFEF}" presName="vert1" presStyleCnt="0"/>
      <dgm:spPr/>
    </dgm:pt>
    <dgm:pt modelId="{92FA2890-E899-4B85-9BBA-F3B53C413FD5}" type="pres">
      <dgm:prSet presAssocID="{B8D131FD-B68A-4FA3-A288-2DA3C1595D6B}" presName="thickLine" presStyleLbl="alignNode1" presStyleIdx="6" presStyleCnt="7"/>
      <dgm:spPr/>
    </dgm:pt>
    <dgm:pt modelId="{C7CC5F70-0D4B-4388-B7A9-B341E3D94019}" type="pres">
      <dgm:prSet presAssocID="{B8D131FD-B68A-4FA3-A288-2DA3C1595D6B}" presName="horz1" presStyleCnt="0"/>
      <dgm:spPr/>
    </dgm:pt>
    <dgm:pt modelId="{42FB0C78-9638-461A-90AC-3BE2C00366EF}" type="pres">
      <dgm:prSet presAssocID="{B8D131FD-B68A-4FA3-A288-2DA3C1595D6B}" presName="tx1" presStyleLbl="revTx" presStyleIdx="6" presStyleCnt="7"/>
      <dgm:spPr/>
    </dgm:pt>
    <dgm:pt modelId="{57BABF72-FC11-4918-B8B3-ACAFDE04D9CA}" type="pres">
      <dgm:prSet presAssocID="{B8D131FD-B68A-4FA3-A288-2DA3C1595D6B}" presName="vert1" presStyleCnt="0"/>
      <dgm:spPr/>
    </dgm:pt>
  </dgm:ptLst>
  <dgm:cxnLst>
    <dgm:cxn modelId="{A1D7A80A-6A2D-4CFC-817B-BD05FDE52B6B}" type="presOf" srcId="{55BC70BC-31E9-4C74-8E99-8261E888C43B}" destId="{25B39BE1-16EF-46CB-8187-319371BCA847}" srcOrd="0" destOrd="0" presId="urn:microsoft.com/office/officeart/2008/layout/LinedList"/>
    <dgm:cxn modelId="{ECFA3C0D-8388-4113-83CA-95BFB9C80E0B}" srcId="{55BC70BC-31E9-4C74-8E99-8261E888C43B}" destId="{3F249345-DA48-4943-90BF-2186763C2839}" srcOrd="4" destOrd="0" parTransId="{F9ACDA7B-5170-4896-9518-31E7F72EB439}" sibTransId="{B5D7B276-CF3D-4B6C-9F35-23943B8E865E}"/>
    <dgm:cxn modelId="{CF452524-0309-4A49-8A2B-BFCF4608E3B3}" type="presOf" srcId="{AE106B4B-408C-4354-9F3F-DED2A8BF9810}" destId="{D8F1FA8F-7910-4D4A-8F52-BA19993692C9}" srcOrd="0" destOrd="0" presId="urn:microsoft.com/office/officeart/2008/layout/LinedList"/>
    <dgm:cxn modelId="{204B7739-B7F5-40D7-9347-0AACBC4C4966}" type="presOf" srcId="{32CF4CB9-2A60-446C-9640-57D64093FFEF}" destId="{1BA21B73-885C-4A15-BE50-E99BFB7B1ADA}" srcOrd="0" destOrd="0" presId="urn:microsoft.com/office/officeart/2008/layout/LinedList"/>
    <dgm:cxn modelId="{E6F54068-FAA6-4E5C-9E8E-6BCE6175E10A}" srcId="{55BC70BC-31E9-4C74-8E99-8261E888C43B}" destId="{347FABE3-C936-4552-874E-C439451FC77F}" srcOrd="3" destOrd="0" parTransId="{3B9DCF44-9032-4AAC-AFF6-5D633DC46FF1}" sibTransId="{0C30B927-2BAF-41CB-B53B-CB406D6EE822}"/>
    <dgm:cxn modelId="{AAA54A4D-CF8C-49F0-A5F8-5F495BA47933}" type="presOf" srcId="{3F249345-DA48-4943-90BF-2186763C2839}" destId="{BF72F52F-A95D-4E41-85C1-2669E26E7420}" srcOrd="0" destOrd="0" presId="urn:microsoft.com/office/officeart/2008/layout/LinedList"/>
    <dgm:cxn modelId="{8ADC6155-862E-4294-9399-E3A7731B7D70}" srcId="{55BC70BC-31E9-4C74-8E99-8261E888C43B}" destId="{32CF4CB9-2A60-446C-9640-57D64093FFEF}" srcOrd="5" destOrd="0" parTransId="{9EB9EEE3-F2F8-45D5-85F3-424C84FC0067}" sibTransId="{E2EB07FE-AAC8-43D8-A413-BDEA0C01B7E0}"/>
    <dgm:cxn modelId="{FEBF9C8F-DCCC-4862-9A27-0A2DBE3058B2}" type="presOf" srcId="{7B89E89B-8025-4851-9E05-AC531067D132}" destId="{C08019CF-AC04-4BBA-89C1-4A02AD7B0C65}" srcOrd="0" destOrd="0" presId="urn:microsoft.com/office/officeart/2008/layout/LinedList"/>
    <dgm:cxn modelId="{BA3A6090-0B5A-4B53-A994-AA6D7E27FB80}" srcId="{55BC70BC-31E9-4C74-8E99-8261E888C43B}" destId="{7B89E89B-8025-4851-9E05-AC531067D132}" srcOrd="1" destOrd="0" parTransId="{09FB4945-24CF-4B8D-870E-0161AB3821A8}" sibTransId="{70E219E0-A255-4162-BB93-89E7BC82BFCC}"/>
    <dgm:cxn modelId="{6DC8149D-3A14-436A-B1EC-7615717124D8}" type="presOf" srcId="{4EFB9746-FF53-40D3-A34F-0C4C5FE99D99}" destId="{51BE4C4B-A246-4420-A52C-F2811A38DEED}" srcOrd="0" destOrd="0" presId="urn:microsoft.com/office/officeart/2008/layout/LinedList"/>
    <dgm:cxn modelId="{0357EB9E-BD8C-405A-B6E1-1DB64956A46D}" srcId="{55BC70BC-31E9-4C74-8E99-8261E888C43B}" destId="{AE106B4B-408C-4354-9F3F-DED2A8BF9810}" srcOrd="2" destOrd="0" parTransId="{55B7625E-D4BC-4E78-A69C-B0662D2B5778}" sibTransId="{9E6D8CDA-D83D-4272-A447-46BE4E3A015D}"/>
    <dgm:cxn modelId="{B18267C7-BF46-42F1-AC26-735859B3B744}" srcId="{55BC70BC-31E9-4C74-8E99-8261E888C43B}" destId="{4EFB9746-FF53-40D3-A34F-0C4C5FE99D99}" srcOrd="0" destOrd="0" parTransId="{E2859F6D-1A0E-4C6A-A87D-E067AC79C089}" sibTransId="{A0A13B24-A593-42B3-B42B-1374FA4F8C53}"/>
    <dgm:cxn modelId="{9F48C8D2-CDE5-422A-A6C7-62D757EBD21F}" type="presOf" srcId="{347FABE3-C936-4552-874E-C439451FC77F}" destId="{73DAFC08-1F4D-4136-AA93-8F29E41A893A}" srcOrd="0" destOrd="0" presId="urn:microsoft.com/office/officeart/2008/layout/LinedList"/>
    <dgm:cxn modelId="{EB11E2EE-158A-43F4-88C8-20C945C7D427}" srcId="{55BC70BC-31E9-4C74-8E99-8261E888C43B}" destId="{B8D131FD-B68A-4FA3-A288-2DA3C1595D6B}" srcOrd="6" destOrd="0" parTransId="{C8F44D65-E5F7-44CF-8607-4CA4BBDFD1C1}" sibTransId="{BDAB1258-82D0-46D5-8DAB-45C47B8766AD}"/>
    <dgm:cxn modelId="{FBC392F4-1DBE-4579-A570-61349E0DAB02}" type="presOf" srcId="{B8D131FD-B68A-4FA3-A288-2DA3C1595D6B}" destId="{42FB0C78-9638-461A-90AC-3BE2C00366EF}" srcOrd="0" destOrd="0" presId="urn:microsoft.com/office/officeart/2008/layout/LinedList"/>
    <dgm:cxn modelId="{3B5AAD58-BCB4-40F1-88D0-0866D19B49A5}" type="presParOf" srcId="{25B39BE1-16EF-46CB-8187-319371BCA847}" destId="{FDD1BA08-CD4F-49D6-9DD9-5F58C859F8E0}" srcOrd="0" destOrd="0" presId="urn:microsoft.com/office/officeart/2008/layout/LinedList"/>
    <dgm:cxn modelId="{C06772C6-9A24-4E9D-8FF8-C4EE5A75D374}" type="presParOf" srcId="{25B39BE1-16EF-46CB-8187-319371BCA847}" destId="{8FE2156D-1AFE-4B35-B369-123D17C43EBB}" srcOrd="1" destOrd="0" presId="urn:microsoft.com/office/officeart/2008/layout/LinedList"/>
    <dgm:cxn modelId="{4F6AC4C8-5255-4F78-9536-1D6A3BD74E50}" type="presParOf" srcId="{8FE2156D-1AFE-4B35-B369-123D17C43EBB}" destId="{51BE4C4B-A246-4420-A52C-F2811A38DEED}" srcOrd="0" destOrd="0" presId="urn:microsoft.com/office/officeart/2008/layout/LinedList"/>
    <dgm:cxn modelId="{DA9793CF-7A4C-440F-ADD9-E677ADC7E2BA}" type="presParOf" srcId="{8FE2156D-1AFE-4B35-B369-123D17C43EBB}" destId="{DF68CE70-4718-43EE-AB9D-51CB0D94470B}" srcOrd="1" destOrd="0" presId="urn:microsoft.com/office/officeart/2008/layout/LinedList"/>
    <dgm:cxn modelId="{8C54654C-E109-4A34-857B-CA1AB2EE981F}" type="presParOf" srcId="{25B39BE1-16EF-46CB-8187-319371BCA847}" destId="{242BEC04-E66E-4BF1-AFBC-094D70FEB064}" srcOrd="2" destOrd="0" presId="urn:microsoft.com/office/officeart/2008/layout/LinedList"/>
    <dgm:cxn modelId="{43B0486C-C7C7-4942-8E30-E1020C88ABC7}" type="presParOf" srcId="{25B39BE1-16EF-46CB-8187-319371BCA847}" destId="{25BCE1D4-8BDC-4E68-A02F-4CC7B140C35B}" srcOrd="3" destOrd="0" presId="urn:microsoft.com/office/officeart/2008/layout/LinedList"/>
    <dgm:cxn modelId="{28965BF6-8345-48FE-B311-8AED66308190}" type="presParOf" srcId="{25BCE1D4-8BDC-4E68-A02F-4CC7B140C35B}" destId="{C08019CF-AC04-4BBA-89C1-4A02AD7B0C65}" srcOrd="0" destOrd="0" presId="urn:microsoft.com/office/officeart/2008/layout/LinedList"/>
    <dgm:cxn modelId="{B4021113-583D-4F28-A867-FC7C6B9A506B}" type="presParOf" srcId="{25BCE1D4-8BDC-4E68-A02F-4CC7B140C35B}" destId="{FF5C54D4-7B52-459E-8A6C-E7E5C73F54E8}" srcOrd="1" destOrd="0" presId="urn:microsoft.com/office/officeart/2008/layout/LinedList"/>
    <dgm:cxn modelId="{C6E2F0F8-26D6-45A3-BDF9-06EEBCB2368B}" type="presParOf" srcId="{25B39BE1-16EF-46CB-8187-319371BCA847}" destId="{48E2C1BD-8C91-4066-AFB4-6DF4412EC01D}" srcOrd="4" destOrd="0" presId="urn:microsoft.com/office/officeart/2008/layout/LinedList"/>
    <dgm:cxn modelId="{89B3CD6D-CA57-4695-8A31-C51BF3BFAC29}" type="presParOf" srcId="{25B39BE1-16EF-46CB-8187-319371BCA847}" destId="{25B7139B-CD9C-4662-8B32-401C846EDDDD}" srcOrd="5" destOrd="0" presId="urn:microsoft.com/office/officeart/2008/layout/LinedList"/>
    <dgm:cxn modelId="{3D3E0D00-C08A-4B9E-8ECA-6497D044B91E}" type="presParOf" srcId="{25B7139B-CD9C-4662-8B32-401C846EDDDD}" destId="{D8F1FA8F-7910-4D4A-8F52-BA19993692C9}" srcOrd="0" destOrd="0" presId="urn:microsoft.com/office/officeart/2008/layout/LinedList"/>
    <dgm:cxn modelId="{8BBA3B0F-C6BF-4A1E-9502-B27E6BB5F5E7}" type="presParOf" srcId="{25B7139B-CD9C-4662-8B32-401C846EDDDD}" destId="{C70A5EB0-8541-44A4-8908-7613E25F38EB}" srcOrd="1" destOrd="0" presId="urn:microsoft.com/office/officeart/2008/layout/LinedList"/>
    <dgm:cxn modelId="{BD316F84-B17F-49D5-9EB9-F37B6B4D4F86}" type="presParOf" srcId="{25B39BE1-16EF-46CB-8187-319371BCA847}" destId="{05F19105-8BD5-49DF-A733-1EA94EC0C645}" srcOrd="6" destOrd="0" presId="urn:microsoft.com/office/officeart/2008/layout/LinedList"/>
    <dgm:cxn modelId="{8531F835-F9BE-4486-BDCE-B80E1E96D898}" type="presParOf" srcId="{25B39BE1-16EF-46CB-8187-319371BCA847}" destId="{7D96BF0B-9C87-4611-9584-C6A43EA0E4B2}" srcOrd="7" destOrd="0" presId="urn:microsoft.com/office/officeart/2008/layout/LinedList"/>
    <dgm:cxn modelId="{A2194048-C8D7-47EC-9DCE-6D8CBF6C8A1A}" type="presParOf" srcId="{7D96BF0B-9C87-4611-9584-C6A43EA0E4B2}" destId="{73DAFC08-1F4D-4136-AA93-8F29E41A893A}" srcOrd="0" destOrd="0" presId="urn:microsoft.com/office/officeart/2008/layout/LinedList"/>
    <dgm:cxn modelId="{4F3CB70F-D633-4D01-BB67-F373D9FCDCB9}" type="presParOf" srcId="{7D96BF0B-9C87-4611-9584-C6A43EA0E4B2}" destId="{AF4F0D3C-A448-40EB-980F-04DCCEFC01AF}" srcOrd="1" destOrd="0" presId="urn:microsoft.com/office/officeart/2008/layout/LinedList"/>
    <dgm:cxn modelId="{0F0217D4-0F9B-477D-AF57-AC45C34CA8BB}" type="presParOf" srcId="{25B39BE1-16EF-46CB-8187-319371BCA847}" destId="{2DB775D0-ECA3-4909-B197-863B44C31FB8}" srcOrd="8" destOrd="0" presId="urn:microsoft.com/office/officeart/2008/layout/LinedList"/>
    <dgm:cxn modelId="{6CDC01C9-E9F2-4986-AB45-45F7B1655FD3}" type="presParOf" srcId="{25B39BE1-16EF-46CB-8187-319371BCA847}" destId="{7A853F1A-EEEC-42BC-9036-2113E4C38E0C}" srcOrd="9" destOrd="0" presId="urn:microsoft.com/office/officeart/2008/layout/LinedList"/>
    <dgm:cxn modelId="{998BA744-D7C0-4756-A5C1-4D111DFE8594}" type="presParOf" srcId="{7A853F1A-EEEC-42BC-9036-2113E4C38E0C}" destId="{BF72F52F-A95D-4E41-85C1-2669E26E7420}" srcOrd="0" destOrd="0" presId="urn:microsoft.com/office/officeart/2008/layout/LinedList"/>
    <dgm:cxn modelId="{FC377AA8-7435-4FDE-AFB1-80AA1C761516}" type="presParOf" srcId="{7A853F1A-EEEC-42BC-9036-2113E4C38E0C}" destId="{64E3086D-C41B-4675-A152-3039D60AC49B}" srcOrd="1" destOrd="0" presId="urn:microsoft.com/office/officeart/2008/layout/LinedList"/>
    <dgm:cxn modelId="{2955819D-0D99-472F-B25B-14A694007927}" type="presParOf" srcId="{25B39BE1-16EF-46CB-8187-319371BCA847}" destId="{06B8D841-3091-428C-9959-B3609418F20A}" srcOrd="10" destOrd="0" presId="urn:microsoft.com/office/officeart/2008/layout/LinedList"/>
    <dgm:cxn modelId="{686DF1CB-AF2E-4886-9E73-781C6CEC8E56}" type="presParOf" srcId="{25B39BE1-16EF-46CB-8187-319371BCA847}" destId="{0575D3C9-69D7-4E46-AABD-7EB9C1DD7157}" srcOrd="11" destOrd="0" presId="urn:microsoft.com/office/officeart/2008/layout/LinedList"/>
    <dgm:cxn modelId="{2862A774-8218-4C60-86F9-19FAA585EA38}" type="presParOf" srcId="{0575D3C9-69D7-4E46-AABD-7EB9C1DD7157}" destId="{1BA21B73-885C-4A15-BE50-E99BFB7B1ADA}" srcOrd="0" destOrd="0" presId="urn:microsoft.com/office/officeart/2008/layout/LinedList"/>
    <dgm:cxn modelId="{371F4611-75D9-4645-8439-01BDEEC7F5DE}" type="presParOf" srcId="{0575D3C9-69D7-4E46-AABD-7EB9C1DD7157}" destId="{554D03E1-CBC7-4FA4-BCAC-53137DB05F9E}" srcOrd="1" destOrd="0" presId="urn:microsoft.com/office/officeart/2008/layout/LinedList"/>
    <dgm:cxn modelId="{8C8B2D43-379C-4D80-8D70-B25A2E3843F5}" type="presParOf" srcId="{25B39BE1-16EF-46CB-8187-319371BCA847}" destId="{92FA2890-E899-4B85-9BBA-F3B53C413FD5}" srcOrd="12" destOrd="0" presId="urn:microsoft.com/office/officeart/2008/layout/LinedList"/>
    <dgm:cxn modelId="{06E814EC-D063-4E2A-99C9-73B78769C3EB}" type="presParOf" srcId="{25B39BE1-16EF-46CB-8187-319371BCA847}" destId="{C7CC5F70-0D4B-4388-B7A9-B341E3D94019}" srcOrd="13" destOrd="0" presId="urn:microsoft.com/office/officeart/2008/layout/LinedList"/>
    <dgm:cxn modelId="{E470B48A-EA7A-4D3A-9925-B0DE822DB167}" type="presParOf" srcId="{C7CC5F70-0D4B-4388-B7A9-B341E3D94019}" destId="{42FB0C78-9638-461A-90AC-3BE2C00366EF}" srcOrd="0" destOrd="0" presId="urn:microsoft.com/office/officeart/2008/layout/LinedList"/>
    <dgm:cxn modelId="{27E3FDCD-0798-47C4-8381-8A6C8C06D3A2}" type="presParOf" srcId="{C7CC5F70-0D4B-4388-B7A9-B341E3D94019}" destId="{57BABF72-FC11-4918-B8B3-ACAFDE04D9C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44F1AD-2322-4666-9132-FD7BADE7BB9B}">
      <dsp:nvSpPr>
        <dsp:cNvPr id="0" name=""/>
        <dsp:cNvSpPr/>
      </dsp:nvSpPr>
      <dsp:spPr>
        <a:xfrm>
          <a:off x="0" y="0"/>
          <a:ext cx="801139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D42556-6DBC-486D-8283-B6A3C9C034ED}">
      <dsp:nvSpPr>
        <dsp:cNvPr id="0" name=""/>
        <dsp:cNvSpPr/>
      </dsp:nvSpPr>
      <dsp:spPr>
        <a:xfrm>
          <a:off x="0" y="0"/>
          <a:ext cx="8011390" cy="1296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Evaluating the Care, Empowerment and Support Needs of Older People: UK Provisions, Care Settings and Technological Innovations</a:t>
          </a:r>
          <a:endParaRPr lang="en-US" sz="2700" kern="1200" dirty="0"/>
        </a:p>
      </dsp:txBody>
      <dsp:txXfrm>
        <a:off x="0" y="0"/>
        <a:ext cx="8011390" cy="1296265"/>
      </dsp:txXfrm>
    </dsp:sp>
    <dsp:sp modelId="{1D9FCABF-3115-4903-9528-7B765A3D0B26}">
      <dsp:nvSpPr>
        <dsp:cNvPr id="0" name=""/>
        <dsp:cNvSpPr/>
      </dsp:nvSpPr>
      <dsp:spPr>
        <a:xfrm>
          <a:off x="0" y="1296265"/>
          <a:ext cx="801139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19A720-6913-4531-82F5-36F2EFE4503E}">
      <dsp:nvSpPr>
        <dsp:cNvPr id="0" name=""/>
        <dsp:cNvSpPr/>
      </dsp:nvSpPr>
      <dsp:spPr>
        <a:xfrm>
          <a:off x="0" y="1296265"/>
          <a:ext cx="8011390" cy="1296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Student Name: Misbah Shams : ID 2325771</a:t>
          </a:r>
          <a:endParaRPr lang="en-US" sz="2700" kern="1200"/>
        </a:p>
      </dsp:txBody>
      <dsp:txXfrm>
        <a:off x="0" y="1296265"/>
        <a:ext cx="8011390" cy="1296265"/>
      </dsp:txXfrm>
    </dsp:sp>
    <dsp:sp modelId="{38EAF752-D651-4FE6-B268-9C4FABFDDF92}">
      <dsp:nvSpPr>
        <dsp:cNvPr id="0" name=""/>
        <dsp:cNvSpPr/>
      </dsp:nvSpPr>
      <dsp:spPr>
        <a:xfrm>
          <a:off x="0" y="2592531"/>
          <a:ext cx="801139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ACA76B-4160-4F6A-B53D-9A147F631CBE}">
      <dsp:nvSpPr>
        <dsp:cNvPr id="0" name=""/>
        <dsp:cNvSpPr/>
      </dsp:nvSpPr>
      <dsp:spPr>
        <a:xfrm>
          <a:off x="0" y="2592531"/>
          <a:ext cx="8011390" cy="1296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Module: BMHP6027 – Empowering the Older Person</a:t>
          </a:r>
          <a:endParaRPr lang="en-US" sz="2700" kern="1200"/>
        </a:p>
      </dsp:txBody>
      <dsp:txXfrm>
        <a:off x="0" y="2592531"/>
        <a:ext cx="8011390" cy="1296265"/>
      </dsp:txXfrm>
    </dsp:sp>
    <dsp:sp modelId="{A2029148-6DF7-4452-8AF9-03AFB18EA47D}">
      <dsp:nvSpPr>
        <dsp:cNvPr id="0" name=""/>
        <dsp:cNvSpPr/>
      </dsp:nvSpPr>
      <dsp:spPr>
        <a:xfrm>
          <a:off x="0" y="3888797"/>
          <a:ext cx="801139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96F209-930B-4B66-8C6F-57B6DFF1BDBD}">
      <dsp:nvSpPr>
        <dsp:cNvPr id="0" name=""/>
        <dsp:cNvSpPr/>
      </dsp:nvSpPr>
      <dsp:spPr>
        <a:xfrm>
          <a:off x="0" y="3888797"/>
          <a:ext cx="8011390" cy="1296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Lecturer Name: Kennedy obohwemu.</a:t>
          </a:r>
          <a:endParaRPr lang="en-US" sz="2700" kern="1200"/>
        </a:p>
      </dsp:txBody>
      <dsp:txXfrm>
        <a:off x="0" y="3888797"/>
        <a:ext cx="8011390" cy="12962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D1BA08-CD4F-49D6-9DD9-5F58C859F8E0}">
      <dsp:nvSpPr>
        <dsp:cNvPr id="0" name=""/>
        <dsp:cNvSpPr/>
      </dsp:nvSpPr>
      <dsp:spPr>
        <a:xfrm>
          <a:off x="0" y="554"/>
          <a:ext cx="8596668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1BE4C4B-A246-4420-A52C-F2811A38DEED}">
      <dsp:nvSpPr>
        <dsp:cNvPr id="0" name=""/>
        <dsp:cNvSpPr/>
      </dsp:nvSpPr>
      <dsp:spPr>
        <a:xfrm>
          <a:off x="0" y="554"/>
          <a:ext cx="8596668" cy="649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• Definition of ageing</a:t>
          </a:r>
          <a:endParaRPr lang="en-US" sz="3100" kern="1200" dirty="0"/>
        </a:p>
      </dsp:txBody>
      <dsp:txXfrm>
        <a:off x="0" y="554"/>
        <a:ext cx="8596668" cy="649137"/>
      </dsp:txXfrm>
    </dsp:sp>
    <dsp:sp modelId="{242BEC04-E66E-4BF1-AFBC-094D70FEB064}">
      <dsp:nvSpPr>
        <dsp:cNvPr id="0" name=""/>
        <dsp:cNvSpPr/>
      </dsp:nvSpPr>
      <dsp:spPr>
        <a:xfrm>
          <a:off x="0" y="649692"/>
          <a:ext cx="8596668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08019CF-AC04-4BBA-89C1-4A02AD7B0C65}">
      <dsp:nvSpPr>
        <dsp:cNvPr id="0" name=""/>
        <dsp:cNvSpPr/>
      </dsp:nvSpPr>
      <dsp:spPr>
        <a:xfrm>
          <a:off x="0" y="649692"/>
          <a:ext cx="8596668" cy="649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• Growing ageing population</a:t>
          </a:r>
          <a:endParaRPr lang="en-US" sz="3100" kern="1200" dirty="0"/>
        </a:p>
      </dsp:txBody>
      <dsp:txXfrm>
        <a:off x="0" y="649692"/>
        <a:ext cx="8596668" cy="649137"/>
      </dsp:txXfrm>
    </dsp:sp>
    <dsp:sp modelId="{48E2C1BD-8C91-4066-AFB4-6DF4412EC01D}">
      <dsp:nvSpPr>
        <dsp:cNvPr id="0" name=""/>
        <dsp:cNvSpPr/>
      </dsp:nvSpPr>
      <dsp:spPr>
        <a:xfrm>
          <a:off x="0" y="1298829"/>
          <a:ext cx="859666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8F1FA8F-7910-4D4A-8F52-BA19993692C9}">
      <dsp:nvSpPr>
        <dsp:cNvPr id="0" name=""/>
        <dsp:cNvSpPr/>
      </dsp:nvSpPr>
      <dsp:spPr>
        <a:xfrm>
          <a:off x="0" y="1298829"/>
          <a:ext cx="8596668" cy="649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• Care, empowerment and support needs</a:t>
          </a:r>
          <a:endParaRPr lang="en-US" sz="3100" kern="1200"/>
        </a:p>
      </dsp:txBody>
      <dsp:txXfrm>
        <a:off x="0" y="1298829"/>
        <a:ext cx="8596668" cy="649137"/>
      </dsp:txXfrm>
    </dsp:sp>
    <dsp:sp modelId="{05F19105-8BD5-49DF-A733-1EA94EC0C645}">
      <dsp:nvSpPr>
        <dsp:cNvPr id="0" name=""/>
        <dsp:cNvSpPr/>
      </dsp:nvSpPr>
      <dsp:spPr>
        <a:xfrm>
          <a:off x="0" y="1947966"/>
          <a:ext cx="8596668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3DAFC08-1F4D-4136-AA93-8F29E41A893A}">
      <dsp:nvSpPr>
        <dsp:cNvPr id="0" name=""/>
        <dsp:cNvSpPr/>
      </dsp:nvSpPr>
      <dsp:spPr>
        <a:xfrm>
          <a:off x="0" y="1947966"/>
          <a:ext cx="8596668" cy="649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• UK policy and practice context</a:t>
          </a:r>
          <a:endParaRPr lang="en-US" sz="3100" kern="1200"/>
        </a:p>
      </dsp:txBody>
      <dsp:txXfrm>
        <a:off x="0" y="1947966"/>
        <a:ext cx="8596668" cy="649137"/>
      </dsp:txXfrm>
    </dsp:sp>
    <dsp:sp modelId="{2DB775D0-ECA3-4909-B197-863B44C31FB8}">
      <dsp:nvSpPr>
        <dsp:cNvPr id="0" name=""/>
        <dsp:cNvSpPr/>
      </dsp:nvSpPr>
      <dsp:spPr>
        <a:xfrm>
          <a:off x="0" y="2597104"/>
          <a:ext cx="8596668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6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F72F52F-A95D-4E41-85C1-2669E26E7420}">
      <dsp:nvSpPr>
        <dsp:cNvPr id="0" name=""/>
        <dsp:cNvSpPr/>
      </dsp:nvSpPr>
      <dsp:spPr>
        <a:xfrm>
          <a:off x="0" y="2597104"/>
          <a:ext cx="8596668" cy="649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• Technology and innovation</a:t>
          </a:r>
          <a:endParaRPr lang="en-US" sz="3100" kern="1200"/>
        </a:p>
      </dsp:txBody>
      <dsp:txXfrm>
        <a:off x="0" y="2597104"/>
        <a:ext cx="8596668" cy="649137"/>
      </dsp:txXfrm>
    </dsp:sp>
    <dsp:sp modelId="{06B8D841-3091-428C-9959-B3609418F20A}">
      <dsp:nvSpPr>
        <dsp:cNvPr id="0" name=""/>
        <dsp:cNvSpPr/>
      </dsp:nvSpPr>
      <dsp:spPr>
        <a:xfrm>
          <a:off x="0" y="3246241"/>
          <a:ext cx="8596668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BA21B73-885C-4A15-BE50-E99BFB7B1ADA}">
      <dsp:nvSpPr>
        <dsp:cNvPr id="0" name=""/>
        <dsp:cNvSpPr/>
      </dsp:nvSpPr>
      <dsp:spPr>
        <a:xfrm>
          <a:off x="0" y="3246241"/>
          <a:ext cx="8596668" cy="649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In-text Citation</a:t>
          </a:r>
          <a:endParaRPr lang="en-US" sz="3100" kern="1200"/>
        </a:p>
      </dsp:txBody>
      <dsp:txXfrm>
        <a:off x="0" y="3246241"/>
        <a:ext cx="8596668" cy="649137"/>
      </dsp:txXfrm>
    </dsp:sp>
    <dsp:sp modelId="{92FA2890-E899-4B85-9BBA-F3B53C413FD5}">
      <dsp:nvSpPr>
        <dsp:cNvPr id="0" name=""/>
        <dsp:cNvSpPr/>
      </dsp:nvSpPr>
      <dsp:spPr>
        <a:xfrm>
          <a:off x="0" y="3895378"/>
          <a:ext cx="8596668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2FB0C78-9638-461A-90AC-3BE2C00366EF}">
      <dsp:nvSpPr>
        <dsp:cNvPr id="0" name=""/>
        <dsp:cNvSpPr/>
      </dsp:nvSpPr>
      <dsp:spPr>
        <a:xfrm>
          <a:off x="0" y="3895378"/>
          <a:ext cx="8596668" cy="649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(WHO, 2024)</a:t>
          </a:r>
          <a:endParaRPr lang="en-US" sz="3100" kern="1200"/>
        </a:p>
      </dsp:txBody>
      <dsp:txXfrm>
        <a:off x="0" y="3895378"/>
        <a:ext cx="8596668" cy="6491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7A343-678F-4E63-BDD9-D432ED953731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3868D8-9AD4-41A4-B225-1BEDFAFF4E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105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868D8-9AD4-41A4-B225-1BEDFAFF4EA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5921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868D8-9AD4-41A4-B225-1BEDFAFF4EA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7325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773DB-1DF4-4169-BC15-B3262FDFE04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D3B34-42A0-481C-BF67-F0F2098DE2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0302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773DB-1DF4-4169-BC15-B3262FDFE04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D3B34-42A0-481C-BF67-F0F2098DE2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309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773DB-1DF4-4169-BC15-B3262FDFE04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D3B34-42A0-481C-BF67-F0F2098DE2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1795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773DB-1DF4-4169-BC15-B3262FDFE04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D3B34-42A0-481C-BF67-F0F2098DE2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8071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773DB-1DF4-4169-BC15-B3262FDFE04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D3B34-42A0-481C-BF67-F0F2098DE2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8996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773DB-1DF4-4169-BC15-B3262FDFE04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D3B34-42A0-481C-BF67-F0F2098DE2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7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773DB-1DF4-4169-BC15-B3262FDFE04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D3B34-42A0-481C-BF67-F0F2098DE2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130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773DB-1DF4-4169-BC15-B3262FDFE04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D3B34-42A0-481C-BF67-F0F2098DE2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177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D3B34-42A0-481C-BF67-F0F2098DE2CF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773DB-1DF4-4169-BC15-B3262FDFE04B}" type="datetimeFigureOut">
              <a:rPr lang="en-GB" smtClean="0"/>
              <a:t>25/06/2026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1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773DB-1DF4-4169-BC15-B3262FDFE04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D3B34-42A0-481C-BF67-F0F2098DE2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176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773DB-1DF4-4169-BC15-B3262FDFE04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D3B34-42A0-481C-BF67-F0F2098DE2C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416115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773DB-1DF4-4169-BC15-B3262FDFE04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D3B34-42A0-481C-BF67-F0F2098DE2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5222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773DB-1DF4-4169-BC15-B3262FDFE04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D3B34-42A0-481C-BF67-F0F2098DE2C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064867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773DB-1DF4-4169-BC15-B3262FDFE04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D3B34-42A0-481C-BF67-F0F2098DE2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3189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773DB-1DF4-4169-BC15-B3262FDFE04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D3B34-42A0-481C-BF67-F0F2098DE2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2393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773DB-1DF4-4169-BC15-B3262FDFE04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D3B34-42A0-481C-BF67-F0F2098DE2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5908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1773DB-1DF4-4169-BC15-B3262FDFE04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23D3B34-42A0-481C-BF67-F0F2098DE2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4859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5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geuk.org.uk/information-advice/work-learning/learning-resources/later-life-uk-factsheet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egislation.gov.uk/ukpga/2014/23/contents/enacted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" TargetMode="External"/><Relationship Id="rId2" Type="http://schemas.openxmlformats.org/officeDocument/2006/relationships/hyperlink" Target="https://www.ons.gov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ho.int/news-room/fact-sheets/detail/ageing-and-health" TargetMode="External"/><Relationship Id="rId4" Type="http://schemas.openxmlformats.org/officeDocument/2006/relationships/hyperlink" Target="https://www.kingsfund.org.uk/projects/social-care-36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3795D-CDA4-EC79-FD5C-7787D2096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/>
              <a:t>TITEL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AF9638-AB0D-68D6-C1E7-17A3AEFC8C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9584680"/>
              </p:ext>
            </p:extLst>
          </p:nvPr>
        </p:nvGraphicFramePr>
        <p:xfrm>
          <a:off x="342901" y="1465118"/>
          <a:ext cx="8011390" cy="51850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58CF95DB-7548-C1DF-45EF-0CF67CF352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55360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07"/>
    </mc:Choice>
    <mc:Fallback xmlns="">
      <p:transition spd="slow" advTm="171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4A5A35EE-7AE1-4E24-8916-B0122B974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F3BC879B-A529-47C3-A6A5-914D67AAA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DCE937C4-AD3B-4C21-A5D1-4010EAA70C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4986751B-E456-450E-8103-86D186F55F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Rectangle 23">
              <a:extLst>
                <a:ext uri="{FF2B5EF4-FFF2-40B4-BE49-F238E27FC236}">
                  <a16:creationId xmlns:a16="http://schemas.microsoft.com/office/drawing/2014/main" id="{7A7080CB-F07A-45DB-98B4-1BCEEFC2D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8" name="Rectangle 25">
              <a:extLst>
                <a:ext uri="{FF2B5EF4-FFF2-40B4-BE49-F238E27FC236}">
                  <a16:creationId xmlns:a16="http://schemas.microsoft.com/office/drawing/2014/main" id="{43DABF26-4789-46EF-843D-D8974E51B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9" name="Isosceles Triangle 68">
              <a:extLst>
                <a:ext uri="{FF2B5EF4-FFF2-40B4-BE49-F238E27FC236}">
                  <a16:creationId xmlns:a16="http://schemas.microsoft.com/office/drawing/2014/main" id="{CF33A112-C756-43C1-8DA7-13D97888B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0" name="Rectangle 27">
              <a:extLst>
                <a:ext uri="{FF2B5EF4-FFF2-40B4-BE49-F238E27FC236}">
                  <a16:creationId xmlns:a16="http://schemas.microsoft.com/office/drawing/2014/main" id="{FDCCB7E1-C0C5-4607-ADB9-05E385551A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1" name="Rectangle 28">
              <a:extLst>
                <a:ext uri="{FF2B5EF4-FFF2-40B4-BE49-F238E27FC236}">
                  <a16:creationId xmlns:a16="http://schemas.microsoft.com/office/drawing/2014/main" id="{71C3B597-3C1A-490D-B48E-19BF2BD8DB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2" name="Rectangle 29">
              <a:extLst>
                <a:ext uri="{FF2B5EF4-FFF2-40B4-BE49-F238E27FC236}">
                  <a16:creationId xmlns:a16="http://schemas.microsoft.com/office/drawing/2014/main" id="{DA3635CF-FEC9-43B7-A12B-1A736C7C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3" name="Isosceles Triangle 72">
              <a:extLst>
                <a:ext uri="{FF2B5EF4-FFF2-40B4-BE49-F238E27FC236}">
                  <a16:creationId xmlns:a16="http://schemas.microsoft.com/office/drawing/2014/main" id="{CEDF3AA6-619F-44C9-A06F-9C38A9119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4" name="Isosceles Triangle 73">
              <a:extLst>
                <a:ext uri="{FF2B5EF4-FFF2-40B4-BE49-F238E27FC236}">
                  <a16:creationId xmlns:a16="http://schemas.microsoft.com/office/drawing/2014/main" id="{79D458F0-4F1F-4713-88F7-B65AFE8E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439BA47-B41C-BEB5-C3A4-AEB63FCF2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E284018E-D1BB-BC31-2C23-4EAF845264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3460593"/>
              </p:ext>
            </p:extLst>
          </p:nvPr>
        </p:nvGraphicFramePr>
        <p:xfrm>
          <a:off x="677334" y="1496291"/>
          <a:ext cx="8596668" cy="45450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56E6265-8F82-8238-0ED7-1A30205A01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40948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954"/>
    </mc:Choice>
    <mc:Fallback xmlns="">
      <p:transition spd="slow" advTm="419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1710FA0-0F46-4B9D-7C0C-0C350382C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WHY THE AGEING POPULATION IS 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E42966-23DF-D109-B451-6D60054D9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Growing number of people over 65</a:t>
            </a:r>
          </a:p>
          <a:p>
            <a:pPr marL="0" indent="0">
              <a:buNone/>
            </a:pPr>
            <a:r>
              <a:rPr lang="en-GB" dirty="0"/>
              <a:t> (ONS, 2023)</a:t>
            </a:r>
            <a:br>
              <a:rPr lang="en-GB" dirty="0"/>
            </a:br>
            <a:r>
              <a:rPr lang="en-GB" dirty="0"/>
              <a:t>• An extended lifespan</a:t>
            </a:r>
            <a:br>
              <a:rPr lang="en-GB" dirty="0"/>
            </a:br>
            <a:r>
              <a:rPr lang="en-GB" dirty="0"/>
              <a:t>• A rise in the need for care</a:t>
            </a:r>
            <a:br>
              <a:rPr lang="en-GB" dirty="0"/>
            </a:br>
            <a:r>
              <a:rPr lang="en-GB" dirty="0"/>
              <a:t>• An increase in cases of frailty and dementia</a:t>
            </a:r>
            <a:br>
              <a:rPr lang="en-GB" dirty="0"/>
            </a:br>
            <a:r>
              <a:rPr lang="en-GB" dirty="0"/>
              <a:t>• An increased demand for assistance services</a:t>
            </a:r>
            <a:br>
              <a:rPr lang="en-GB" dirty="0"/>
            </a:br>
            <a:r>
              <a:rPr lang="en-GB" dirty="0"/>
              <a:t>• The NHS and social care are under pressure.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B6ED843-0F7B-3093-CB0F-51C6EA0B08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226723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755"/>
    </mc:Choice>
    <mc:Fallback>
      <p:transition spd="slow" advTm="537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AD3B718C-B123-C03B-DE63-658EA9A44F8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392" r="14499" b="-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C333D6-9240-B245-99CF-5DF3A6254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Recognising the needs of elderly individuals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E7A04-F40F-37DA-BE4D-1B026E3182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033" y="1685239"/>
            <a:ext cx="3851122" cy="460400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cs typeface="Arial" panose="020B0604020202020204" pitchFamily="34" charset="0"/>
              </a:rPr>
              <a:t>Physical Requirements</a:t>
            </a:r>
            <a:br>
              <a:rPr lang="en-GB" sz="1600" dirty="0">
                <a:cs typeface="Arial" panose="020B0604020202020204" pitchFamily="34" charset="0"/>
              </a:rPr>
            </a:br>
            <a:br>
              <a:rPr lang="en-GB" sz="1600" dirty="0">
                <a:cs typeface="Arial" panose="020B0604020202020204" pitchFamily="34" charset="0"/>
              </a:rPr>
            </a:br>
            <a:r>
              <a:rPr lang="en-GB" sz="1600" dirty="0">
                <a:cs typeface="Arial" panose="020B0604020202020204" pitchFamily="34" charset="0"/>
              </a:rPr>
              <a:t>• Mobility</a:t>
            </a:r>
            <a:br>
              <a:rPr lang="en-GB" sz="1600" dirty="0">
                <a:cs typeface="Arial" panose="020B0604020202020204" pitchFamily="34" charset="0"/>
              </a:rPr>
            </a:br>
            <a:br>
              <a:rPr lang="en-GB" sz="1600" dirty="0">
                <a:cs typeface="Arial" panose="020B0604020202020204" pitchFamily="34" charset="0"/>
              </a:rPr>
            </a:br>
            <a:r>
              <a:rPr lang="en-GB" sz="1600" dirty="0">
                <a:cs typeface="Arial" panose="020B0604020202020204" pitchFamily="34" charset="0"/>
              </a:rPr>
              <a:t>• Prolonged circumstances</a:t>
            </a:r>
            <a:br>
              <a:rPr lang="en-GB" sz="1600" dirty="0">
                <a:cs typeface="Arial" panose="020B0604020202020204" pitchFamily="34" charset="0"/>
              </a:rPr>
            </a:br>
            <a:br>
              <a:rPr lang="en-GB" sz="1600" dirty="0">
                <a:cs typeface="Arial" panose="020B0604020202020204" pitchFamily="34" charset="0"/>
              </a:rPr>
            </a:br>
            <a:r>
              <a:rPr lang="en-GB" sz="1600" dirty="0">
                <a:cs typeface="Arial" panose="020B0604020202020204" pitchFamily="34" charset="0"/>
              </a:rPr>
              <a:t>Emotional Requirements</a:t>
            </a:r>
            <a:br>
              <a:rPr lang="en-GB" sz="1600" dirty="0">
                <a:cs typeface="Arial" panose="020B0604020202020204" pitchFamily="34" charset="0"/>
              </a:rPr>
            </a:br>
            <a:r>
              <a:rPr lang="en-GB" sz="1600" dirty="0">
                <a:cs typeface="Arial" panose="020B0604020202020204" pitchFamily="34" charset="0"/>
              </a:rPr>
              <a:t>• Mental health</a:t>
            </a:r>
            <a:br>
              <a:rPr lang="en-GB" sz="1600" dirty="0">
                <a:cs typeface="Arial" panose="020B0604020202020204" pitchFamily="34" charset="0"/>
              </a:rPr>
            </a:br>
            <a:br>
              <a:rPr lang="en-GB" sz="1600" dirty="0">
                <a:cs typeface="Arial" panose="020B0604020202020204" pitchFamily="34" charset="0"/>
              </a:rPr>
            </a:br>
            <a:r>
              <a:rPr lang="en-GB" sz="1600" dirty="0">
                <a:cs typeface="Arial" panose="020B0604020202020204" pitchFamily="34" charset="0"/>
              </a:rPr>
              <a:t>• Assistance with bereavement</a:t>
            </a:r>
            <a:br>
              <a:rPr lang="en-GB" sz="1600" dirty="0">
                <a:cs typeface="Arial" panose="020B0604020202020204" pitchFamily="34" charset="0"/>
              </a:rPr>
            </a:br>
            <a:br>
              <a:rPr lang="en-GB" sz="1600" dirty="0">
                <a:cs typeface="Arial" panose="020B0604020202020204" pitchFamily="34" charset="0"/>
              </a:rPr>
            </a:br>
            <a:r>
              <a:rPr lang="en-GB" sz="1600" dirty="0">
                <a:cs typeface="Arial" panose="020B0604020202020204" pitchFamily="34" charset="0"/>
              </a:rPr>
              <a:t>Social Requirements</a:t>
            </a:r>
            <a:br>
              <a:rPr lang="en-GB" sz="1600" dirty="0">
                <a:cs typeface="Arial" panose="020B0604020202020204" pitchFamily="34" charset="0"/>
              </a:rPr>
            </a:br>
            <a:r>
              <a:rPr lang="en-GB" sz="1600" dirty="0">
                <a:cs typeface="Arial" panose="020B0604020202020204" pitchFamily="34" charset="0"/>
              </a:rPr>
              <a:t>• Connections</a:t>
            </a:r>
            <a:br>
              <a:rPr lang="en-GB" sz="1600" dirty="0">
                <a:cs typeface="Arial" panose="020B0604020202020204" pitchFamily="34" charset="0"/>
              </a:rPr>
            </a:br>
            <a:br>
              <a:rPr lang="en-GB" sz="1600" dirty="0">
                <a:cs typeface="Arial" panose="020B0604020202020204" pitchFamily="34" charset="0"/>
              </a:rPr>
            </a:br>
            <a:r>
              <a:rPr lang="en-GB" sz="1600" dirty="0">
                <a:cs typeface="Arial" panose="020B0604020202020204" pitchFamily="34" charset="0"/>
              </a:rPr>
              <a:t>Participation in the community</a:t>
            </a:r>
            <a:br>
              <a:rPr lang="en-GB" sz="1600" dirty="0">
                <a:cs typeface="Arial" panose="020B0604020202020204" pitchFamily="34" charset="0"/>
              </a:rPr>
            </a:br>
            <a:br>
              <a:rPr lang="en-GB" sz="1600" dirty="0">
                <a:cs typeface="Arial" panose="020B0604020202020204" pitchFamily="34" charset="0"/>
              </a:rPr>
            </a:br>
            <a:r>
              <a:rPr lang="en-GB" sz="1600" dirty="0">
                <a:cs typeface="Arial" panose="020B0604020202020204" pitchFamily="34" charset="0"/>
              </a:rPr>
              <a:t>Rephrase sentence</a:t>
            </a:r>
            <a:br>
              <a:rPr lang="en-GB" sz="1600" dirty="0">
                <a:cs typeface="Arial" panose="020B0604020202020204" pitchFamily="34" charset="0"/>
              </a:rPr>
            </a:br>
            <a:br>
              <a:rPr lang="en-GB" sz="1600" dirty="0">
                <a:cs typeface="Arial" panose="020B0604020202020204" pitchFamily="34" charset="0"/>
              </a:rPr>
            </a:br>
            <a:r>
              <a:rPr lang="en-GB" sz="1600" dirty="0">
                <a:cs typeface="Arial" panose="020B0604020202020204" pitchFamily="34" charset="0"/>
              </a:rPr>
              <a:t>Revert to original sentence</a:t>
            </a:r>
            <a:br>
              <a:rPr lang="en-GB" sz="1600" dirty="0">
                <a:cs typeface="Arial" panose="020B0604020202020204" pitchFamily="34" charset="0"/>
              </a:rPr>
            </a:br>
            <a:br>
              <a:rPr lang="en-GB" sz="1600" dirty="0">
                <a:cs typeface="Arial" panose="020B0604020202020204" pitchFamily="34" charset="0"/>
              </a:rPr>
            </a:br>
            <a:r>
              <a:rPr lang="en-GB" sz="1600" dirty="0">
                <a:cs typeface="Arial" panose="020B0604020202020204" pitchFamily="34" charset="0"/>
              </a:rPr>
              <a:t>(Age UK, 2024)      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cs typeface="Arial" panose="020B0604020202020204" pitchFamily="34" charset="0"/>
              </a:rPr>
              <a:t> Source: Microsoft PowerPoint stock imag</a:t>
            </a:r>
            <a:r>
              <a:rPr lang="en-GB" sz="1200" dirty="0">
                <a:latin typeface="Aptos SemiBold" panose="020F0502020204030204" pitchFamily="34" charset="0"/>
                <a:cs typeface="Arial" panose="020B0604020202020204" pitchFamily="34" charset="0"/>
              </a:rPr>
              <a:t>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0E0F41F5-7931-A092-E2A1-EBF00F82E2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134600" y="423184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54654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00"/>
    </mc:Choice>
    <mc:Fallback xmlns="">
      <p:transition spd="slow" advTm="437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F2F90DE-75B6-0F3E-43BA-45C177E27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Theoretical frameworks pertaining to ageing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3994D2-2A4F-61AE-31B3-5CA30A9C5B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Theory of Disengagement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Theory of Activity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Theory of Continuity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Havighurst, 1963; Atchley, 1989; Cumming and Henry, 1961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982582BE-1BFF-B691-549B-FEAA7F73E8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38891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790"/>
    </mc:Choice>
    <mc:Fallback xmlns="">
      <p:transition spd="slow" advTm="487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riodic table illustration">
            <a:extLst>
              <a:ext uri="{FF2B5EF4-FFF2-40B4-BE49-F238E27FC236}">
                <a16:creationId xmlns:a16="http://schemas.microsoft.com/office/drawing/2014/main" id="{9BCDA8D9-7A4C-DA74-3C5F-460D90CB196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2" b="13431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6B14BB5-1DF2-DA52-98CE-C06A1E508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>
                <a:latin typeface="+mn-lt"/>
                <a:cs typeface="Arial" panose="020B0604020202020204" pitchFamily="34" charset="0"/>
              </a:rPr>
              <a:t>Laws and 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66395-F945-DEFB-4D43-8A18ECA5A5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>
                <a:cs typeface="Arial" panose="020B0604020202020204" pitchFamily="34" charset="0"/>
              </a:rPr>
              <a:t>The Care Act of 2014</a:t>
            </a:r>
            <a:br>
              <a:rPr lang="en-GB" dirty="0">
                <a:cs typeface="Arial" panose="020B0604020202020204" pitchFamily="34" charset="0"/>
              </a:rPr>
            </a:br>
            <a:r>
              <a:rPr lang="en-GB" dirty="0">
                <a:cs typeface="Arial" panose="020B0604020202020204" pitchFamily="34" charset="0"/>
              </a:rPr>
              <a:t>• The 2010 Equality Act</a:t>
            </a:r>
            <a:br>
              <a:rPr lang="en-GB" dirty="0">
                <a:cs typeface="Arial" panose="020B0604020202020204" pitchFamily="34" charset="0"/>
              </a:rPr>
            </a:br>
            <a:br>
              <a:rPr lang="en-GB" dirty="0">
                <a:cs typeface="Arial" panose="020B0604020202020204" pitchFamily="34" charset="0"/>
              </a:rPr>
            </a:br>
            <a:r>
              <a:rPr lang="en-GB" dirty="0">
                <a:cs typeface="Arial" panose="020B0604020202020204" pitchFamily="34" charset="0"/>
              </a:rPr>
              <a:t>• The Human Rights Act of 1998</a:t>
            </a:r>
            <a:br>
              <a:rPr lang="en-GB" dirty="0">
                <a:cs typeface="Arial" panose="020B0604020202020204" pitchFamily="34" charset="0"/>
              </a:rPr>
            </a:br>
            <a:br>
              <a:rPr lang="en-GB" dirty="0">
                <a:cs typeface="Arial" panose="020B0604020202020204" pitchFamily="34" charset="0"/>
              </a:rPr>
            </a:br>
            <a:r>
              <a:rPr lang="en-GB" dirty="0">
                <a:cs typeface="Arial" panose="020B0604020202020204" pitchFamily="34" charset="0"/>
              </a:rPr>
              <a:t>• The NHS Long-Term Plan</a:t>
            </a:r>
            <a:br>
              <a:rPr lang="en-GB" dirty="0">
                <a:cs typeface="Arial" panose="020B0604020202020204" pitchFamily="34" charset="0"/>
              </a:rPr>
            </a:br>
            <a:br>
              <a:rPr lang="en-GB" dirty="0">
                <a:cs typeface="Arial" panose="020B0604020202020204" pitchFamily="34" charset="0"/>
              </a:rPr>
            </a:br>
            <a:r>
              <a:rPr lang="en-GB" dirty="0">
                <a:cs typeface="Arial" panose="020B0604020202020204" pitchFamily="34" charset="0"/>
              </a:rPr>
              <a:t>(NHS England, 2019; Department of Health and Social Care, 2014</a:t>
            </a:r>
            <a:r>
              <a:rPr lang="en-GB" dirty="0"/>
              <a:t>) </a:t>
            </a:r>
          </a:p>
          <a:p>
            <a:r>
              <a:rPr lang="en-GB" dirty="0">
                <a:cs typeface="Arial" panose="020B0604020202020204" pitchFamily="34" charset="0"/>
              </a:rPr>
              <a:t> Source: Microsoft PowerPoint stock image</a:t>
            </a:r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BBF67A51-1942-FB54-12B8-9225DB405B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10049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149"/>
    </mc:Choice>
    <mc:Fallback xmlns="">
      <p:transition spd="slow" advTm="421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4C483-2CB8-3D00-C9A4-2B71BF69A8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CURRENT CARE PROVISIONS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149962-3D0F-1A50-B475-844462EA1B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90"/>
            <a:ext cx="5220430" cy="370127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• Care at home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• In-home care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• Assisted living facilities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• Day centres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• Community-based services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• Hospice treatment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(Age UK, 2024)</a:t>
            </a:r>
          </a:p>
          <a:p>
            <a:pPr>
              <a:lnSpc>
                <a:spcPct val="90000"/>
              </a:lnSpc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Source: Microsoft PowerPoint stock image</a:t>
            </a:r>
          </a:p>
        </p:txBody>
      </p:sp>
      <p:pic>
        <p:nvPicPr>
          <p:cNvPr id="27" name="Graphic 26" descr="House">
            <a:extLst>
              <a:ext uri="{FF2B5EF4-FFF2-40B4-BE49-F238E27FC236}">
                <a16:creationId xmlns:a16="http://schemas.microsoft.com/office/drawing/2014/main" id="{D51C089B-D3B0-351F-3811-D3E60321570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87417" y="2159000"/>
            <a:ext cx="3145536" cy="3145536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CB4235A8-712F-5AB9-A6A6-AD97BD1CCE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15399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523"/>
    </mc:Choice>
    <mc:Fallback xmlns="">
      <p:transition spd="slow" advTm="445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esk with productivity items">
            <a:extLst>
              <a:ext uri="{FF2B5EF4-FFF2-40B4-BE49-F238E27FC236}">
                <a16:creationId xmlns:a16="http://schemas.microsoft.com/office/drawing/2014/main" id="{0883A810-1F01-1544-3303-9B2D3699C20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071" r="3821" b="-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D5547BF-719F-13BC-C462-841D9B6E3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138223"/>
            <a:ext cx="3851123" cy="1792177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Evaluation of Domestic Care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33D5DCC-14DC-31CA-A863-95E9705EA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31089"/>
            <a:ext cx="4660210" cy="50292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Self-reliance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A familiar setting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Tailored assistance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Restrictions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A lack of workers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Variability in quality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Financial strains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(Care Skills, 2023)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Source: Microsoft PowerPoint stock image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3" name="Audio 32">
            <a:hlinkClick r:id="" action="ppaction://media"/>
            <a:extLst>
              <a:ext uri="{FF2B5EF4-FFF2-40B4-BE49-F238E27FC236}">
                <a16:creationId xmlns:a16="http://schemas.microsoft.com/office/drawing/2014/main" id="{0FFD642D-C189-F856-289A-BDD2B70BA2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54544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883"/>
    </mc:Choice>
    <mc:Fallback xmlns="">
      <p:transition spd="slow" advTm="788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03A33F-1103-3C57-5E2B-FA88D774F1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Residential Care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C60388-6A51-41F3-99B9-9A33663FD8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Positives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24-hour assistance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Security and observation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Expert dementia care</a:t>
            </a:r>
            <a:br>
              <a:rPr lang="en-GB" dirty="0"/>
            </a:br>
            <a:br>
              <a:rPr lang="en-GB" dirty="0"/>
            </a:br>
            <a:r>
              <a:rPr lang="en-GB" dirty="0"/>
              <a:t>Constraints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Less autonomy</a:t>
            </a:r>
            <a:br>
              <a:rPr lang="en-GB" dirty="0"/>
            </a:br>
            <a:r>
              <a:rPr lang="en-GB" dirty="0"/>
              <a:t>• Dangers of institutionalisation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High prices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(2023, CQC)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2234F51E-237E-1F23-18F7-F7E41E89CE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90116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777"/>
    </mc:Choice>
    <mc:Fallback xmlns="">
      <p:transition spd="slow" advTm="1007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AEA57-497D-29AA-77E6-1391433671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Technology: Telehealth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F55BDB-41E7-1D5E-052C-2B13ED4308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Advantages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Consultations at a distance</a:t>
            </a:r>
            <a:br>
              <a:rPr lang="en-GB" dirty="0"/>
            </a:br>
            <a:r>
              <a:rPr lang="en-GB" dirty="0"/>
              <a:t>• Better access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A decrease in hospital visits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Obstacles</a:t>
            </a:r>
            <a:br>
              <a:rPr lang="en-GB" dirty="0"/>
            </a:br>
            <a:r>
              <a:rPr lang="en-GB" dirty="0"/>
              <a:t>• Exclusion from digital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Problems with connectivity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DF53E1DC-B252-2831-192B-069C032BF8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85219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892"/>
    </mc:Choice>
    <mc:Fallback xmlns="">
      <p:transition spd="slow" advTm="818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2E5C1B5-540C-2A5C-CE24-94B9F9218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Technology: Intelligent Surveillance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865EC-2E76-3E8A-A392-8B102C8A6D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Fall detectors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Wearable sensors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Technology for smart homes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Advantages vs. Dangers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(Peek and others, 2014)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F9DD4FFE-7A08-5C79-365B-4EF57DE57D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43502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653"/>
    </mc:Choice>
    <mc:Fallback xmlns="">
      <p:transition spd="slow" advTm="466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FDEC834-9C5C-5841-C60C-3DA9AE8CD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AGE UK BEFRIENDING SERVICES: CASE STUDY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85642-434C-133A-5E61-1CF9BE219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lessens social isolation and loneliness</a:t>
            </a:r>
            <a:br>
              <a:rPr lang="en-GB" dirty="0"/>
            </a:br>
            <a:r>
              <a:rPr lang="en-GB" dirty="0"/>
              <a:t>• Enhances mental health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Promotes involvement in the community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Encourages self-sufficiency</a:t>
            </a:r>
            <a:br>
              <a:rPr lang="en-GB" dirty="0"/>
            </a:br>
            <a:br>
              <a:rPr lang="en-GB" dirty="0"/>
            </a:br>
            <a:r>
              <a:rPr lang="en-GB" dirty="0"/>
              <a:t>(Age UK, 2024)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77CEE4A7-8F4D-2AC6-C0D7-F7ADF5C414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77893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089"/>
    </mc:Choice>
    <mc:Fallback>
      <p:transition spd="slow" advTm="540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C8AE5-F7B2-CFD3-367B-660310081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198" y="349827"/>
            <a:ext cx="8596668" cy="1320800"/>
          </a:xfrm>
        </p:spPr>
        <p:txBody>
          <a:bodyPr/>
          <a:lstStyle/>
          <a:p>
            <a:r>
              <a:rPr lang="en-GB" dirty="0"/>
              <a:t>DEMENTIA VILLAGE (NETHERLANDS) CASE STUDY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5CBA5-F20A-F0CA-5BB4-19B849546E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Village of </a:t>
            </a:r>
            <a:r>
              <a:rPr lang="en-GB" b="1" dirty="0" err="1"/>
              <a:t>Hogeweyk</a:t>
            </a:r>
            <a:r>
              <a:rPr lang="en-GB" b="1" dirty="0"/>
              <a:t> Dementia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The model of person-centred care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A secure community setting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Encourages self-reliance and autonomy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Routine daily tasks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A higher standard of living                                                           </a:t>
            </a:r>
          </a:p>
          <a:p>
            <a:pPr marL="0" indent="0">
              <a:buNone/>
            </a:pPr>
            <a:r>
              <a:rPr lang="en-GB" dirty="0"/>
              <a:t>(Verbeek et al., 2020.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40885F34-5E9D-7BEA-ED4D-310F8EB274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90087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353"/>
    </mc:Choice>
    <mc:Fallback>
      <p:transition spd="slow" advTm="743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0A494C-45C5-C896-1B67-4308E42C9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sz="280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20056-4265-C67B-CBEC-67699C1136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• Increase financing for social services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Increase employee retention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Extend programs for digital literacy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Make integrated care stronger</a:t>
            </a:r>
            <a:br>
              <a:rPr lang="en-GB" dirty="0"/>
            </a:br>
            <a:br>
              <a:rPr lang="en-GB" dirty="0"/>
            </a:br>
            <a:r>
              <a:rPr lang="en-GB" dirty="0"/>
              <a:t>(King's Fund, 2024)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AC3FE82F-F0A3-D4F8-A422-B75F963368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51148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493"/>
    </mc:Choice>
    <mc:Fallback>
      <p:transition spd="slow" advTm="424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CBC1C-72B9-3970-196E-BE1B56FEA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IMPLEMENTATION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EB823-2196-6800-485E-495A8E2F9E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00201"/>
            <a:ext cx="8596668" cy="4441162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Obstacles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Insufficient funds for social services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Workload pressures and staff shortages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Some elderly persons have trouble using technology.</a:t>
            </a:r>
            <a:br>
              <a:rPr lang="en-GB" dirty="0"/>
            </a:br>
            <a:br>
              <a:rPr lang="en-GB" dirty="0"/>
            </a:br>
            <a:r>
              <a:rPr lang="en-GB" b="1" dirty="0"/>
              <a:t>Potential Remedies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Invest more in social and health services.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Boost hiring and training of employees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Assist senior citizens with their digital </a:t>
            </a:r>
            <a:r>
              <a:rPr lang="en-GB" dirty="0" err="1"/>
              <a:t>capabiliti</a:t>
            </a:r>
            <a:br>
              <a:rPr lang="en-GB" dirty="0"/>
            </a:br>
            <a:br>
              <a:rPr lang="en-GB" dirty="0"/>
            </a:br>
            <a:r>
              <a:rPr lang="en-GB" dirty="0"/>
              <a:t>(Care Skills, 2023)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AD89A0A-AF36-596E-20E8-F1B55412E3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73502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495"/>
    </mc:Choice>
    <mc:Fallback>
      <p:transition spd="slow" advTm="454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1D39DEE-363C-4E07-0BAE-3D9E5E90D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86052-3F70-B261-F82D-9A5850410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RESULTS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✏ As the population ages, additional care concerns arise.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Effective practice is supported by the philosophies of activity and continuity.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UK policies encourage empowerment and well-being.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✏ Technology can enhance safety and freedom.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✏ Concerns about funding, labour, and digital exclusion persist.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Person-centred care ought to continue to be the top emphasis.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Citation inside the text</a:t>
            </a:r>
            <a:br>
              <a:rPr lang="en-GB" dirty="0"/>
            </a:br>
            <a:br>
              <a:rPr lang="en-GB" dirty="0"/>
            </a:br>
            <a:r>
              <a:rPr lang="en-GB" dirty="0"/>
              <a:t>(WHO, 2024) 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6B5EA4D4-BB3E-9650-D362-7E1CC60F54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89792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303"/>
    </mc:Choice>
    <mc:Fallback>
      <p:transition spd="slow" advTm="753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52BBAA5-BA80-A2DD-7115-14D60BB804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6A8D2-2B82-E306-72D1-F9F5AE55F7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405245"/>
            <a:ext cx="4619706" cy="5922819"/>
          </a:xfrm>
        </p:spPr>
        <p:txBody>
          <a:bodyPr anchor="ctr">
            <a:normAutofit/>
          </a:bodyPr>
          <a:lstStyle/>
          <a:p>
            <a:r>
              <a:rPr lang="en-GB" sz="1400" dirty="0"/>
              <a:t>Age UK (2024) </a:t>
            </a:r>
            <a:r>
              <a:rPr lang="en-GB" sz="1400" i="1" dirty="0"/>
              <a:t>Later life in the United Kingdom 2024</a:t>
            </a:r>
            <a:r>
              <a:rPr lang="en-GB" sz="1400" dirty="0"/>
              <a:t>. London: Age UK. Available at: </a:t>
            </a:r>
            <a:r>
              <a:rPr lang="en-GB" sz="1400" dirty="0">
                <a:hlinkClick r:id="rId3"/>
              </a:rPr>
              <a:t>https://www.ageuk.org.uk/information-advice/work-learning/</a:t>
            </a:r>
            <a:r>
              <a:rPr lang="en-GB" dirty="0">
                <a:hlinkClick r:id="rId3"/>
              </a:rPr>
              <a:t>learning-resources</a:t>
            </a:r>
            <a:r>
              <a:rPr lang="en-GB" sz="1400" dirty="0">
                <a:hlinkClick r:id="rId3"/>
              </a:rPr>
              <a:t>/later-life-uk-factsheets/</a:t>
            </a:r>
            <a:r>
              <a:rPr lang="en-GB" sz="1400" dirty="0"/>
              <a:t> (Accessed: 24 June 2026).</a:t>
            </a:r>
          </a:p>
          <a:p>
            <a:r>
              <a:rPr lang="en-GB" sz="1400" dirty="0"/>
              <a:t>Atchley, R.C. (1989) ‘A continuity theory of normal aging’, </a:t>
            </a:r>
            <a:r>
              <a:rPr lang="en-GB" sz="1400" i="1" dirty="0"/>
              <a:t>The Gerontologist</a:t>
            </a:r>
            <a:r>
              <a:rPr lang="en-GB" sz="1400" dirty="0"/>
              <a:t>, 29(2), pp. 183–190.</a:t>
            </a:r>
          </a:p>
          <a:p>
            <a:r>
              <a:rPr lang="en-GB" sz="1400" dirty="0"/>
              <a:t>Care Quality Commission (2023) </a:t>
            </a:r>
            <a:r>
              <a:rPr lang="en-GB" sz="1400" i="1" dirty="0"/>
              <a:t>The state of health care and adult social care in England 2022/23</a:t>
            </a:r>
            <a:r>
              <a:rPr lang="en-GB" sz="1400" dirty="0"/>
              <a:t>. Newcastle upon Tyne: Care Quality Commission.</a:t>
            </a:r>
          </a:p>
          <a:p>
            <a:r>
              <a:rPr lang="en-GB" sz="1400" dirty="0"/>
              <a:t>Cumming, E. and Henry, W.E. (1961) </a:t>
            </a:r>
            <a:r>
              <a:rPr lang="en-GB" sz="1400" i="1" dirty="0"/>
              <a:t>Growing old: The process of disengagement</a:t>
            </a:r>
            <a:r>
              <a:rPr lang="en-GB" sz="1400" dirty="0"/>
              <a:t>. New York: Basic Books.</a:t>
            </a:r>
          </a:p>
          <a:p>
            <a:r>
              <a:rPr lang="en-GB" sz="1400" dirty="0"/>
              <a:t>Department of Health and Social Care (2014) </a:t>
            </a:r>
            <a:r>
              <a:rPr lang="en-GB" sz="1400" i="1" dirty="0"/>
              <a:t>Care Act 2014</a:t>
            </a:r>
            <a:r>
              <a:rPr lang="en-GB" sz="1400" dirty="0"/>
              <a:t>. London: The Stationery Office. Available at: </a:t>
            </a:r>
            <a:r>
              <a:rPr lang="en-GB" sz="1400" dirty="0">
                <a:hlinkClick r:id="rId4"/>
              </a:rPr>
              <a:t>https://www.legislation.gov.uk/ukpga/2014/23/contents/enacted</a:t>
            </a:r>
            <a:r>
              <a:rPr lang="en-GB" sz="1400" dirty="0"/>
              <a:t> (Accessed: 24 June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>
              <a:lnSpc>
                <a:spcPct val="90000"/>
              </a:lnSpc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0082620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353A09-1F4A-2C62-3C99-A571731832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394855"/>
            <a:ext cx="8596668" cy="5646507"/>
          </a:xfrm>
        </p:spPr>
        <p:txBody>
          <a:bodyPr>
            <a:normAutofit fontScale="92500"/>
          </a:bodyPr>
          <a:lstStyle/>
          <a:p>
            <a:r>
              <a:rPr lang="en-GB" dirty="0"/>
              <a:t>Office for National Statistics (2023) </a:t>
            </a:r>
            <a:r>
              <a:rPr lang="en-GB" i="1" dirty="0"/>
              <a:t>Living longer: Older people in the UK</a:t>
            </a:r>
            <a:r>
              <a:rPr lang="en-GB" dirty="0"/>
              <a:t>. Newport: Office for National Statistics. Available at: </a:t>
            </a:r>
            <a:r>
              <a:rPr lang="en-GB" dirty="0">
                <a:hlinkClick r:id="rId2"/>
              </a:rPr>
              <a:t>https://www.ons.gov.uk</a:t>
            </a:r>
            <a:r>
              <a:rPr lang="en-GB" dirty="0"/>
              <a:t> (Accessed: 24 June 2026).</a:t>
            </a:r>
          </a:p>
          <a:p>
            <a:r>
              <a:rPr lang="en-GB" dirty="0"/>
              <a:t>Peek, S.T.M., Wouters, E.J.M., van Hoof, J., </a:t>
            </a:r>
            <a:r>
              <a:rPr lang="en-GB" dirty="0" err="1"/>
              <a:t>Luijkx</a:t>
            </a:r>
            <a:r>
              <a:rPr lang="en-GB" dirty="0"/>
              <a:t>, K.G., Boeije, H.R. and </a:t>
            </a:r>
            <a:r>
              <a:rPr lang="en-GB" dirty="0" err="1"/>
              <a:t>Vrijhoef</a:t>
            </a:r>
            <a:r>
              <a:rPr lang="en-GB" dirty="0"/>
              <a:t>, H.J.M. (2014) ‘Factors influencing acceptance of technology for aging in place: A systematic review’, </a:t>
            </a:r>
            <a:r>
              <a:rPr lang="en-GB" i="1" dirty="0"/>
              <a:t>International Journal of Medical Informatics</a:t>
            </a:r>
            <a:r>
              <a:rPr lang="en-GB" dirty="0"/>
              <a:t>, 83(4), pp. 235–248.</a:t>
            </a:r>
          </a:p>
          <a:p>
            <a:r>
              <a:rPr lang="en-GB" dirty="0"/>
              <a:t>Skills for Care (2023) </a:t>
            </a:r>
            <a:r>
              <a:rPr lang="en-GB" i="1" dirty="0"/>
              <a:t>The state of the adult social care sector and workforce in England</a:t>
            </a:r>
            <a:r>
              <a:rPr lang="en-GB" dirty="0"/>
              <a:t>. Leeds: Skills for Care. Available at: </a:t>
            </a:r>
            <a:r>
              <a:rPr lang="en-GB" dirty="0">
                <a:hlinkClick r:id="rId3"/>
              </a:rPr>
              <a:t>https://www.skillsforcare.org.uk</a:t>
            </a:r>
            <a:r>
              <a:rPr lang="en-GB" dirty="0"/>
              <a:t> (Accessed: 24 June 2026).</a:t>
            </a:r>
          </a:p>
          <a:p>
            <a:r>
              <a:rPr lang="en-GB" dirty="0"/>
              <a:t>The King’s Fund (2024) </a:t>
            </a:r>
            <a:r>
              <a:rPr lang="en-GB" i="1" dirty="0"/>
              <a:t>Social Care 360</a:t>
            </a:r>
            <a:r>
              <a:rPr lang="en-GB" dirty="0"/>
              <a:t>. London: The King’s Fund. Available at: </a:t>
            </a:r>
            <a:r>
              <a:rPr lang="en-GB" dirty="0">
                <a:hlinkClick r:id="rId4"/>
              </a:rPr>
              <a:t>https://www.kingsfund.org.uk/projects/social-care-360</a:t>
            </a:r>
            <a:r>
              <a:rPr lang="en-GB" dirty="0"/>
              <a:t> (Accessed: 24 June 2026).</a:t>
            </a:r>
          </a:p>
          <a:p>
            <a:r>
              <a:rPr lang="en-GB" dirty="0"/>
              <a:t>Verbeek, H., </a:t>
            </a:r>
            <a:r>
              <a:rPr lang="en-GB" dirty="0" err="1"/>
              <a:t>Zwakhalen</a:t>
            </a:r>
            <a:r>
              <a:rPr lang="en-GB" dirty="0"/>
              <a:t>, S.M.G., van Rossum, E., Kempen, G.I.J.M. and Hamers, J.P.H. (2020) ‘Small-scale, homelike facilities in dementia care: outcomes and quality of life’, </a:t>
            </a:r>
            <a:r>
              <a:rPr lang="en-GB" i="1" dirty="0"/>
              <a:t>International Psychogeriatrics</a:t>
            </a:r>
            <a:r>
              <a:rPr lang="en-GB" dirty="0"/>
              <a:t>, 32(9), pp. 1087–1095.</a:t>
            </a:r>
          </a:p>
          <a:p>
            <a:r>
              <a:rPr lang="en-GB" dirty="0"/>
              <a:t>World Health Organization (2024) </a:t>
            </a:r>
            <a:r>
              <a:rPr lang="en-GB" i="1" dirty="0"/>
              <a:t>Ageing and health</a:t>
            </a:r>
            <a:r>
              <a:rPr lang="en-GB" dirty="0"/>
              <a:t>. Geneva: World Health Organization. Available at: </a:t>
            </a:r>
            <a:r>
              <a:rPr lang="en-GB" dirty="0">
                <a:hlinkClick r:id="rId5"/>
              </a:rPr>
              <a:t>https://www.who.int/news-room/fact-sheets/detail/ageing-and-health</a:t>
            </a:r>
            <a:r>
              <a:rPr lang="en-GB" dirty="0"/>
              <a:t> (Accessed: 24 June 2026). </a:t>
            </a:r>
          </a:p>
        </p:txBody>
      </p:sp>
    </p:spTree>
    <p:extLst>
      <p:ext uri="{BB962C8B-B14F-4D97-AF65-F5344CB8AC3E}">
        <p14:creationId xmlns:p14="http://schemas.microsoft.com/office/powerpoint/2010/main" val="40270629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7bdb143-267e-438d-bcbf-e88b565c1722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77BF7F1F3F93E4997B21D6B9868348F" ma:contentTypeVersion="14" ma:contentTypeDescription="Create a new document." ma:contentTypeScope="" ma:versionID="80bc5f123c6e8e42ac47f2519f431763">
  <xsd:schema xmlns:xsd="http://www.w3.org/2001/XMLSchema" xmlns:xs="http://www.w3.org/2001/XMLSchema" xmlns:p="http://schemas.microsoft.com/office/2006/metadata/properties" xmlns:ns3="a7bdb143-267e-438d-bcbf-e88b565c1722" xmlns:ns4="8425509b-c587-4994-9466-01f6efb644d9" targetNamespace="http://schemas.microsoft.com/office/2006/metadata/properties" ma:root="true" ma:fieldsID="50862f61da51316dff16d5fe2688abe6" ns3:_="" ns4:_="">
    <xsd:import namespace="a7bdb143-267e-438d-bcbf-e88b565c1722"/>
    <xsd:import namespace="8425509b-c587-4994-9466-01f6efb644d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7bdb143-267e-438d-bcbf-e88b565c172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25509b-c587-4994-9466-01f6efb644d9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6D0D012-A998-4504-BA98-3E447AF1AEC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6EE3E86-E25B-4535-B3D1-9185C2B5C2AD}">
  <ds:schemaRefs>
    <ds:schemaRef ds:uri="a7bdb143-267e-438d-bcbf-e88b565c1722"/>
    <ds:schemaRef ds:uri="8425509b-c587-4994-9466-01f6efb644d9"/>
    <ds:schemaRef ds:uri="http://purl.org/dc/elements/1.1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9C5AD373-949F-415A-B374-7962055DE8B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7bdb143-267e-438d-bcbf-e88b565c1722"/>
    <ds:schemaRef ds:uri="8425509b-c587-4994-9466-01f6efb644d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649</TotalTime>
  <Words>1283</Words>
  <Application>Microsoft Office PowerPoint</Application>
  <PresentationFormat>Widescreen</PresentationFormat>
  <Paragraphs>62</Paragraphs>
  <Slides>18</Slides>
  <Notes>2</Notes>
  <HiddenSlides>0</HiddenSlides>
  <MMClips>16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Aptos</vt:lpstr>
      <vt:lpstr>Aptos SemiBold</vt:lpstr>
      <vt:lpstr>Arial</vt:lpstr>
      <vt:lpstr>Trebuchet MS</vt:lpstr>
      <vt:lpstr>Wingdings 3</vt:lpstr>
      <vt:lpstr>Facet</vt:lpstr>
      <vt:lpstr>TITEL</vt:lpstr>
      <vt:lpstr>introduction</vt:lpstr>
      <vt:lpstr>WHY THE AGEING POPULATION IS IMPORTANT</vt:lpstr>
      <vt:lpstr>Recognising the needs of elderly individuals</vt:lpstr>
      <vt:lpstr>Theoretical frameworks pertaining to ageing</vt:lpstr>
      <vt:lpstr>Laws and Policies</vt:lpstr>
      <vt:lpstr>CURRENT CARE PROVISIONS IN THE UK</vt:lpstr>
      <vt:lpstr>Evaluation of Domestic Care</vt:lpstr>
      <vt:lpstr>Residential Care Evaluation</vt:lpstr>
      <vt:lpstr>Technology: Telehealth</vt:lpstr>
      <vt:lpstr>Technology: Intelligent Surveillance</vt:lpstr>
      <vt:lpstr>AGE UK BEFRIENDING SERVICES: CASE STUDY 1</vt:lpstr>
      <vt:lpstr>DEMENTIA VILLAGE (NETHERLANDS) CASE STUDY 2</vt:lpstr>
      <vt:lpstr>RECOMMENDATIONS</vt:lpstr>
      <vt:lpstr>IMPLEMENTATION BARRIERS</vt:lpstr>
      <vt:lpstr>RESULTS</vt:lpstr>
      <vt:lpstr>Reference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misbah shams</dc:creator>
  <cp:lastModifiedBy>Misbah Shams (2325771)</cp:lastModifiedBy>
  <cp:revision>2</cp:revision>
  <dcterms:created xsi:type="dcterms:W3CDTF">2026-06-22T21:28:47Z</dcterms:created>
  <dcterms:modified xsi:type="dcterms:W3CDTF">2026-06-25T08:33:09Z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0x010100B77BF7F1F3F93E4997B21D6B9868348F</vt:lpwstr>
  </property>
</Properties>
</file>