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47"/>
  </p:notesMasterIdLst>
  <p:handoutMasterIdLst>
    <p:handoutMasterId r:id="rId48"/>
  </p:handoutMasterIdLst>
  <p:sldIdLst>
    <p:sldId id="277" r:id="rId3"/>
    <p:sldId id="633" r:id="rId4"/>
    <p:sldId id="257" r:id="rId5"/>
    <p:sldId id="258" r:id="rId6"/>
    <p:sldId id="417" r:id="rId7"/>
    <p:sldId id="274" r:id="rId8"/>
    <p:sldId id="793" r:id="rId9"/>
    <p:sldId id="295" r:id="rId10"/>
    <p:sldId id="781" r:id="rId11"/>
    <p:sldId id="804" r:id="rId12"/>
    <p:sldId id="634" r:id="rId13"/>
    <p:sldId id="275" r:id="rId14"/>
    <p:sldId id="767" r:id="rId15"/>
    <p:sldId id="794" r:id="rId16"/>
    <p:sldId id="773" r:id="rId17"/>
    <p:sldId id="768" r:id="rId18"/>
    <p:sldId id="784" r:id="rId19"/>
    <p:sldId id="555" r:id="rId20"/>
    <p:sldId id="762" r:id="rId21"/>
    <p:sldId id="786" r:id="rId22"/>
    <p:sldId id="774" r:id="rId23"/>
    <p:sldId id="788" r:id="rId24"/>
    <p:sldId id="309" r:id="rId25"/>
    <p:sldId id="796" r:id="rId26"/>
    <p:sldId id="798" r:id="rId27"/>
    <p:sldId id="799" r:id="rId28"/>
    <p:sldId id="764" r:id="rId29"/>
    <p:sldId id="765" r:id="rId30"/>
    <p:sldId id="800" r:id="rId31"/>
    <p:sldId id="802" r:id="rId32"/>
    <p:sldId id="801" r:id="rId33"/>
    <p:sldId id="766" r:id="rId34"/>
    <p:sldId id="769" r:id="rId35"/>
    <p:sldId id="770" r:id="rId36"/>
    <p:sldId id="803" r:id="rId37"/>
    <p:sldId id="805" r:id="rId38"/>
    <p:sldId id="771" r:id="rId39"/>
    <p:sldId id="797" r:id="rId40"/>
    <p:sldId id="776" r:id="rId41"/>
    <p:sldId id="791" r:id="rId42"/>
    <p:sldId id="806" r:id="rId43"/>
    <p:sldId id="778" r:id="rId44"/>
    <p:sldId id="331" r:id="rId45"/>
    <p:sldId id="266" r:id="rId4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81974" autoAdjust="0"/>
  </p:normalViewPr>
  <p:slideViewPr>
    <p:cSldViewPr>
      <p:cViewPr varScale="1">
        <p:scale>
          <a:sx n="86" d="100"/>
          <a:sy n="86" d="100"/>
        </p:scale>
        <p:origin x="1268"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7662566-86FA-5FEF-38F2-243F851FDCE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DE2F502-2B0D-A45D-7620-28C3166CFB80}"/>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4B7747D-68CA-4356-0FD3-355F0569FA13}"/>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6187D51A-809D-F821-7229-AAFFFA2C3E7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9577584-C1B9-4033-A437-6206C00DF934}"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5B7C03C-5624-9EBF-FFFB-57D24A5C5FC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0986BDD3-E963-242A-87F5-2698E87C028E}"/>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2C34BC58-9580-9EFB-8E14-8A9DDFE5295A}"/>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D7F9A1A-9F40-461D-C2E7-A53C0ED05BD5}"/>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8150453-F36A-7946-CFFE-8AB957DBDABD}"/>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0AA49FF-4791-6D40-D9F2-35F59A156D1E}"/>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5B4DD13-9761-486C-B4D0-D60F0E08049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10</a:t>
            </a:fld>
            <a:endParaRPr lang="en-GB" altLang="en-US"/>
          </a:p>
        </p:txBody>
      </p:sp>
    </p:spTree>
    <p:extLst>
      <p:ext uri="{BB962C8B-B14F-4D97-AF65-F5344CB8AC3E}">
        <p14:creationId xmlns:p14="http://schemas.microsoft.com/office/powerpoint/2010/main" val="3763514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AD1FC55-58C7-A590-1D1E-48A2A60744DC}"/>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98075DC9-1C61-C39C-8312-F4357DD201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2532" name="Slide Number Placeholder 3">
            <a:extLst>
              <a:ext uri="{FF2B5EF4-FFF2-40B4-BE49-F238E27FC236}">
                <a16:creationId xmlns:a16="http://schemas.microsoft.com/office/drawing/2014/main" id="{1B80BC6C-29BD-C3B4-7C92-CB9E2A6D39B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076A53-ACED-4FF1-BF54-6AF54DB83D68}"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F07A101-F66B-6A5B-1E94-B2B471DFB857}"/>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368A25B8-F5FE-4F2C-3E0F-24312943A6B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9314299-ECAE-8BAC-E333-3C7D31F5161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6684A8-7B86-47A0-82D7-C39487947BCA}"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13</a:t>
            </a:fld>
            <a:endParaRPr lang="en-GB" altLang="en-US"/>
          </a:p>
        </p:txBody>
      </p:sp>
    </p:spTree>
    <p:extLst>
      <p:ext uri="{BB962C8B-B14F-4D97-AF65-F5344CB8AC3E}">
        <p14:creationId xmlns:p14="http://schemas.microsoft.com/office/powerpoint/2010/main" val="1220317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evidence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14</a:t>
            </a:fld>
            <a:endParaRPr lang="en-GB" altLang="en-US"/>
          </a:p>
        </p:txBody>
      </p:sp>
    </p:spTree>
    <p:extLst>
      <p:ext uri="{BB962C8B-B14F-4D97-AF65-F5344CB8AC3E}">
        <p14:creationId xmlns:p14="http://schemas.microsoft.com/office/powerpoint/2010/main" val="7408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8BB9E43-59C8-1696-3BC7-D1A27FF4D04B}"/>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B96A99D2-30A8-1E44-304F-AA113DD4FB5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endParaRPr lang="en-GB" altLang="en-US" dirty="0"/>
          </a:p>
        </p:txBody>
      </p:sp>
      <p:sp>
        <p:nvSpPr>
          <p:cNvPr id="27652" name="Slide Number Placeholder 3">
            <a:extLst>
              <a:ext uri="{FF2B5EF4-FFF2-40B4-BE49-F238E27FC236}">
                <a16:creationId xmlns:a16="http://schemas.microsoft.com/office/drawing/2014/main" id="{B9E2ED42-3F40-8AEB-98DD-BB428B23CAC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55A427-9AF0-4C37-BFD5-70BBB11AD2BF}"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7BCA1A7-A9AA-36C0-5A08-7CB6245941FE}"/>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C9A145ED-4D8F-DCFE-3543-0E6F9BAAEFB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9700" name="Slide Number Placeholder 3">
            <a:extLst>
              <a:ext uri="{FF2B5EF4-FFF2-40B4-BE49-F238E27FC236}">
                <a16:creationId xmlns:a16="http://schemas.microsoft.com/office/drawing/2014/main" id="{559FE010-F80D-09D5-98A6-B9CB5E377AE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BC9D73-C030-4509-9B02-F626FDADF075}"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41177238-EBBC-5AC7-F313-48B7CD8F540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BB6C2777-768F-9F19-4471-091E61D59C5F}"/>
              </a:ext>
            </a:extLst>
          </p:cNvPr>
          <p:cNvSpPr>
            <a:spLocks noGrp="1"/>
          </p:cNvSpPr>
          <p:nvPr>
            <p:ph type="body" idx="1"/>
          </p:nvPr>
        </p:nvSpPr>
        <p:spPr/>
        <p:txBody>
          <a:bodyPr/>
          <a:lstStyle/>
          <a:p>
            <a:pPr marL="0" indent="0">
              <a:buFont typeface="Arial" panose="020B0604020202020204" pitchFamily="34" charset="0"/>
              <a:buNone/>
              <a:defRPr/>
            </a:pPr>
            <a:endParaRPr lang="en-GB" dirty="0"/>
          </a:p>
        </p:txBody>
      </p:sp>
      <p:sp>
        <p:nvSpPr>
          <p:cNvPr id="33796" name="Slide Number Placeholder 3">
            <a:extLst>
              <a:ext uri="{FF2B5EF4-FFF2-40B4-BE49-F238E27FC236}">
                <a16:creationId xmlns:a16="http://schemas.microsoft.com/office/drawing/2014/main" id="{F3C17C9A-73D3-D195-408C-672C192CD7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4C5C6C4-B639-4BAF-9E0F-31A4B91DB2AD}"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21</a:t>
            </a:fld>
            <a:endParaRPr lang="en-GB" altLang="en-US"/>
          </a:p>
        </p:txBody>
      </p:sp>
    </p:spTree>
    <p:extLst>
      <p:ext uri="{BB962C8B-B14F-4D97-AF65-F5344CB8AC3E}">
        <p14:creationId xmlns:p14="http://schemas.microsoft.com/office/powerpoint/2010/main" val="2154388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19D1291-ECCF-4A63-FC06-95F3009E5B67}"/>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4EEF0B60-ACFB-B632-A2A6-FF66B16444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7892" name="Slide Number Placeholder 3">
            <a:extLst>
              <a:ext uri="{FF2B5EF4-FFF2-40B4-BE49-F238E27FC236}">
                <a16:creationId xmlns:a16="http://schemas.microsoft.com/office/drawing/2014/main" id="{FB19EA23-3ECF-1DC3-E2F3-09F2E590BEF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D0F3CC-B3E5-4CC5-AB36-EF8A5DD909C1}"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24</a:t>
            </a:fld>
            <a:endParaRPr lang="en-GB" altLang="en-US"/>
          </a:p>
        </p:txBody>
      </p:sp>
    </p:spTree>
    <p:extLst>
      <p:ext uri="{BB962C8B-B14F-4D97-AF65-F5344CB8AC3E}">
        <p14:creationId xmlns:p14="http://schemas.microsoft.com/office/powerpoint/2010/main" val="1413397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3401E9F8-4CAF-1D83-A14A-0916B1BF1009}"/>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9FE02C69-960E-F1A3-83B3-82381ACC356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3012" name="Slide Number Placeholder 3">
            <a:extLst>
              <a:ext uri="{FF2B5EF4-FFF2-40B4-BE49-F238E27FC236}">
                <a16:creationId xmlns:a16="http://schemas.microsoft.com/office/drawing/2014/main" id="{26A9D931-B3F7-EB4E-1210-0A6808C254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443C7A-96E5-4487-A774-7A5041B8706D}"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FBCEADCA-C677-BD61-5BFB-A8C97BDA3239}"/>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5813AD28-3611-C911-F605-ED4BFAD4AAC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7108" name="Slide Number Placeholder 3">
            <a:extLst>
              <a:ext uri="{FF2B5EF4-FFF2-40B4-BE49-F238E27FC236}">
                <a16:creationId xmlns:a16="http://schemas.microsoft.com/office/drawing/2014/main" id="{358BE9FB-CC4F-8AFC-9C25-6A5AF3FAE80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10C3DC-B6BE-4890-B7BC-0E620B3C13CE}"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29</a:t>
            </a:fld>
            <a:endParaRPr lang="en-GB" altLang="en-US"/>
          </a:p>
        </p:txBody>
      </p:sp>
    </p:spTree>
    <p:extLst>
      <p:ext uri="{BB962C8B-B14F-4D97-AF65-F5344CB8AC3E}">
        <p14:creationId xmlns:p14="http://schemas.microsoft.com/office/powerpoint/2010/main" val="782182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30</a:t>
            </a:fld>
            <a:endParaRPr lang="en-GB" altLang="en-US"/>
          </a:p>
        </p:txBody>
      </p:sp>
    </p:spTree>
    <p:extLst>
      <p:ext uri="{BB962C8B-B14F-4D97-AF65-F5344CB8AC3E}">
        <p14:creationId xmlns:p14="http://schemas.microsoft.com/office/powerpoint/2010/main" val="2834676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31</a:t>
            </a:fld>
            <a:endParaRPr lang="en-GB" altLang="en-US"/>
          </a:p>
        </p:txBody>
      </p:sp>
    </p:spTree>
    <p:extLst>
      <p:ext uri="{BB962C8B-B14F-4D97-AF65-F5344CB8AC3E}">
        <p14:creationId xmlns:p14="http://schemas.microsoft.com/office/powerpoint/2010/main" val="7426859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0149CC2-7052-A665-8883-B6CFA5A7A94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9C85FCCF-188C-2C51-6B49-2D6A9F30AB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9156" name="Slide Number Placeholder 3">
            <a:extLst>
              <a:ext uri="{FF2B5EF4-FFF2-40B4-BE49-F238E27FC236}">
                <a16:creationId xmlns:a16="http://schemas.microsoft.com/office/drawing/2014/main" id="{C9972B15-2A0F-F71C-A4F2-BBF51CC019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21A4BA-ADF0-49AE-8191-81812574ABDC}" type="slidenum">
              <a:rPr lang="en-GB" altLang="en-US" smtClean="0">
                <a:latin typeface="Verdana" panose="020B0604030504040204" pitchFamily="34" charset="0"/>
              </a:rPr>
              <a:pPr/>
              <a:t>32</a:t>
            </a:fld>
            <a:endParaRPr lang="en-GB"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33</a:t>
            </a:fld>
            <a:endParaRPr lang="en-GB" altLang="en-US"/>
          </a:p>
        </p:txBody>
      </p:sp>
    </p:spTree>
    <p:extLst>
      <p:ext uri="{BB962C8B-B14F-4D97-AF65-F5344CB8AC3E}">
        <p14:creationId xmlns:p14="http://schemas.microsoft.com/office/powerpoint/2010/main" val="14164044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34</a:t>
            </a:fld>
            <a:endParaRPr lang="en-GB" altLang="en-US"/>
          </a:p>
        </p:txBody>
      </p:sp>
    </p:spTree>
    <p:extLst>
      <p:ext uri="{BB962C8B-B14F-4D97-AF65-F5344CB8AC3E}">
        <p14:creationId xmlns:p14="http://schemas.microsoft.com/office/powerpoint/2010/main" val="18045108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35</a:t>
            </a:fld>
            <a:endParaRPr lang="en-GB" altLang="en-US"/>
          </a:p>
        </p:txBody>
      </p:sp>
    </p:spTree>
    <p:extLst>
      <p:ext uri="{BB962C8B-B14F-4D97-AF65-F5344CB8AC3E}">
        <p14:creationId xmlns:p14="http://schemas.microsoft.com/office/powerpoint/2010/main" val="1876921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37</a:t>
            </a:fld>
            <a:endParaRPr lang="en-GB" altLang="en-US"/>
          </a:p>
        </p:txBody>
      </p:sp>
    </p:spTree>
    <p:extLst>
      <p:ext uri="{BB962C8B-B14F-4D97-AF65-F5344CB8AC3E}">
        <p14:creationId xmlns:p14="http://schemas.microsoft.com/office/powerpoint/2010/main" val="1774973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68C4ACC-A6C1-2014-2E8A-CAA32ABD0386}"/>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6D1F3C3E-B720-7ED6-0E11-07449D0CD2C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DengXian" panose="02010600030101010101" pitchFamily="2" charset="-122"/>
              <a:cs typeface="Arial" panose="020B0604020202020204" pitchFamily="34" charset="0"/>
            </a:endParaRPr>
          </a:p>
        </p:txBody>
      </p:sp>
      <p:sp>
        <p:nvSpPr>
          <p:cNvPr id="69636" name="Slide Number Placeholder 3">
            <a:extLst>
              <a:ext uri="{FF2B5EF4-FFF2-40B4-BE49-F238E27FC236}">
                <a16:creationId xmlns:a16="http://schemas.microsoft.com/office/drawing/2014/main" id="{BA1A0449-B91E-85B5-35FC-ABAA15D79C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CF143-9C0C-43DA-BA72-213D1B7B3922}" type="slidenum">
              <a:rPr lang="en-GB" altLang="en-US" smtClean="0">
                <a:latin typeface="Verdana" panose="020B0604030504040204" pitchFamily="34" charset="0"/>
              </a:rPr>
              <a:pPr/>
              <a:t>39</a:t>
            </a:fld>
            <a:endParaRPr lang="en-GB" altLang="en-US">
              <a:latin typeface="Verdana" panose="020B060403050404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CFC250EC-174E-9ABF-966B-B12393F584FA}"/>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D33D8820-CB69-FF38-8CAF-CC316D5EB8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a:p>
            <a:endParaRPr lang="en-GB" altLang="en-US" dirty="0"/>
          </a:p>
        </p:txBody>
      </p:sp>
      <p:sp>
        <p:nvSpPr>
          <p:cNvPr id="71684" name="Slide Number Placeholder 3">
            <a:extLst>
              <a:ext uri="{FF2B5EF4-FFF2-40B4-BE49-F238E27FC236}">
                <a16:creationId xmlns:a16="http://schemas.microsoft.com/office/drawing/2014/main" id="{0A626F43-7B48-7A85-B170-D53A532802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27023B-BEEB-4158-A5C5-48ECA27A127F}" type="slidenum">
              <a:rPr lang="en-GB" altLang="en-US" smtClean="0">
                <a:latin typeface="Verdana" panose="020B0604030504040204" pitchFamily="34" charset="0"/>
              </a:rPr>
              <a:pPr/>
              <a:t>40</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65D5F1-8A9C-8582-9FD3-CB4023E45308}"/>
              </a:ext>
            </a:extLst>
          </p:cNvPr>
          <p:cNvSpPr>
            <a:spLocks noGrp="1"/>
          </p:cNvSpPr>
          <p:nvPr>
            <p:ph type="dt" sz="half" idx="10"/>
          </p:nvPr>
        </p:nvSpPr>
        <p:spPr>
          <a:xfrm>
            <a:off x="395288" y="6524625"/>
            <a:ext cx="971550" cy="219075"/>
          </a:xfrm>
        </p:spPr>
        <p:txBody>
          <a:bodyPr/>
          <a:lstStyle>
            <a:lvl1pPr>
              <a:defRPr/>
            </a:lvl1pPr>
          </a:lstStyle>
          <a:p>
            <a:pPr>
              <a:defRPr/>
            </a:pPr>
            <a:fld id="{3C803CC8-4124-4DE8-84B5-2BB25581D212}" type="datetime1">
              <a:rPr lang="en-GB" altLang="en-US"/>
              <a:pPr>
                <a:defRPr/>
              </a:pPr>
              <a:t>09/02/2024</a:t>
            </a:fld>
            <a:endParaRPr lang="en-GB" altLang="en-US" dirty="0"/>
          </a:p>
        </p:txBody>
      </p:sp>
      <p:sp>
        <p:nvSpPr>
          <p:cNvPr id="5" name="Footer Placeholder 4">
            <a:extLst>
              <a:ext uri="{FF2B5EF4-FFF2-40B4-BE49-F238E27FC236}">
                <a16:creationId xmlns:a16="http://schemas.microsoft.com/office/drawing/2014/main" id="{6419DBBB-11F2-795C-91D5-BC67CE773B3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DEE8C0C-CF45-ABAD-7296-4322773E58B8}"/>
              </a:ext>
            </a:extLst>
          </p:cNvPr>
          <p:cNvSpPr>
            <a:spLocks noGrp="1"/>
          </p:cNvSpPr>
          <p:nvPr>
            <p:ph type="sldNum" sz="quarter" idx="12"/>
          </p:nvPr>
        </p:nvSpPr>
        <p:spPr/>
        <p:txBody>
          <a:bodyPr/>
          <a:lstStyle>
            <a:lvl1pPr>
              <a:defRPr/>
            </a:lvl1pPr>
          </a:lstStyle>
          <a:p>
            <a:pPr>
              <a:defRPr/>
            </a:pPr>
            <a:fld id="{0F6727E4-3FBC-44CF-93E2-3608BD05C978}" type="slidenum">
              <a:rPr lang="en-GB" altLang="en-US"/>
              <a:pPr>
                <a:defRPr/>
              </a:pPr>
              <a:t>‹#›</a:t>
            </a:fld>
            <a:endParaRPr lang="en-GB" altLang="en-US"/>
          </a:p>
        </p:txBody>
      </p:sp>
    </p:spTree>
    <p:extLst>
      <p:ext uri="{BB962C8B-B14F-4D97-AF65-F5344CB8AC3E}">
        <p14:creationId xmlns:p14="http://schemas.microsoft.com/office/powerpoint/2010/main" val="134754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BF8C76-01ED-D039-FBCB-34ED055B34DD}"/>
              </a:ext>
            </a:extLst>
          </p:cNvPr>
          <p:cNvSpPr>
            <a:spLocks noGrp="1"/>
          </p:cNvSpPr>
          <p:nvPr>
            <p:ph type="dt" sz="half" idx="10"/>
          </p:nvPr>
        </p:nvSpPr>
        <p:spPr/>
        <p:txBody>
          <a:bodyPr/>
          <a:lstStyle>
            <a:lvl1pPr>
              <a:defRPr/>
            </a:lvl1pPr>
          </a:lstStyle>
          <a:p>
            <a:pPr>
              <a:defRPr/>
            </a:pPr>
            <a:fld id="{BE564751-C2D4-4A4B-917B-FE4B9B4EFE2F}" type="datetime1">
              <a:rPr lang="en-GB" altLang="en-US"/>
              <a:pPr>
                <a:defRPr/>
              </a:pPr>
              <a:t>09/02/2024</a:t>
            </a:fld>
            <a:endParaRPr lang="en-GB" altLang="en-US" dirty="0"/>
          </a:p>
        </p:txBody>
      </p:sp>
      <p:sp>
        <p:nvSpPr>
          <p:cNvPr id="5" name="Footer Placeholder 4">
            <a:extLst>
              <a:ext uri="{FF2B5EF4-FFF2-40B4-BE49-F238E27FC236}">
                <a16:creationId xmlns:a16="http://schemas.microsoft.com/office/drawing/2014/main" id="{B38280D1-BCD5-836A-9847-935420A5A0D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8FF4EDB-D9D9-FC28-C080-E6B3FB34C8C3}"/>
              </a:ext>
            </a:extLst>
          </p:cNvPr>
          <p:cNvSpPr>
            <a:spLocks noGrp="1"/>
          </p:cNvSpPr>
          <p:nvPr>
            <p:ph type="sldNum" sz="quarter" idx="12"/>
          </p:nvPr>
        </p:nvSpPr>
        <p:spPr/>
        <p:txBody>
          <a:bodyPr/>
          <a:lstStyle>
            <a:lvl1pPr>
              <a:defRPr/>
            </a:lvl1pPr>
          </a:lstStyle>
          <a:p>
            <a:pPr>
              <a:defRPr/>
            </a:pPr>
            <a:fld id="{90241946-F22D-465F-B642-EDCC07F24400}" type="slidenum">
              <a:rPr lang="en-GB" altLang="en-US"/>
              <a:pPr>
                <a:defRPr/>
              </a:pPr>
              <a:t>‹#›</a:t>
            </a:fld>
            <a:endParaRPr lang="en-GB" altLang="en-US"/>
          </a:p>
        </p:txBody>
      </p:sp>
    </p:spTree>
    <p:extLst>
      <p:ext uri="{BB962C8B-B14F-4D97-AF65-F5344CB8AC3E}">
        <p14:creationId xmlns:p14="http://schemas.microsoft.com/office/powerpoint/2010/main" val="1085427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1869B8-E676-723A-32A7-ABD6D6139BD9}"/>
              </a:ext>
            </a:extLst>
          </p:cNvPr>
          <p:cNvSpPr>
            <a:spLocks noGrp="1"/>
          </p:cNvSpPr>
          <p:nvPr>
            <p:ph type="dt" sz="half" idx="10"/>
          </p:nvPr>
        </p:nvSpPr>
        <p:spPr/>
        <p:txBody>
          <a:bodyPr/>
          <a:lstStyle>
            <a:lvl1pPr>
              <a:defRPr/>
            </a:lvl1pPr>
          </a:lstStyle>
          <a:p>
            <a:pPr>
              <a:defRPr/>
            </a:pPr>
            <a:fld id="{6E9A2005-1465-40E4-972A-47137D36EBF7}" type="datetime1">
              <a:rPr lang="en-GB" altLang="en-US"/>
              <a:pPr>
                <a:defRPr/>
              </a:pPr>
              <a:t>09/02/2024</a:t>
            </a:fld>
            <a:endParaRPr lang="en-GB" altLang="en-US" dirty="0"/>
          </a:p>
        </p:txBody>
      </p:sp>
      <p:sp>
        <p:nvSpPr>
          <p:cNvPr id="5" name="Slide Number Placeholder 5">
            <a:extLst>
              <a:ext uri="{FF2B5EF4-FFF2-40B4-BE49-F238E27FC236}">
                <a16:creationId xmlns:a16="http://schemas.microsoft.com/office/drawing/2014/main" id="{32A2E71C-2EFF-6EDC-73D4-8D7297C0A284}"/>
              </a:ext>
            </a:extLst>
          </p:cNvPr>
          <p:cNvSpPr>
            <a:spLocks noGrp="1"/>
          </p:cNvSpPr>
          <p:nvPr>
            <p:ph type="sldNum" sz="quarter" idx="11"/>
          </p:nvPr>
        </p:nvSpPr>
        <p:spPr/>
        <p:txBody>
          <a:bodyPr/>
          <a:lstStyle>
            <a:lvl1pPr>
              <a:defRPr/>
            </a:lvl1pPr>
          </a:lstStyle>
          <a:p>
            <a:pPr>
              <a:defRPr/>
            </a:pPr>
            <a:fld id="{E607952C-FB71-4651-94DC-3DDF4FED0EC1}" type="slidenum">
              <a:rPr lang="en-GB" altLang="en-US"/>
              <a:pPr>
                <a:defRPr/>
              </a:pPr>
              <a:t>‹#›</a:t>
            </a:fld>
            <a:endParaRPr lang="en-GB" altLang="en-US"/>
          </a:p>
        </p:txBody>
      </p:sp>
    </p:spTree>
    <p:extLst>
      <p:ext uri="{BB962C8B-B14F-4D97-AF65-F5344CB8AC3E}">
        <p14:creationId xmlns:p14="http://schemas.microsoft.com/office/powerpoint/2010/main" val="4238717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C5BA5CB-B61B-E45B-08A4-83702AA69ECF}"/>
              </a:ext>
            </a:extLst>
          </p:cNvPr>
          <p:cNvSpPr>
            <a:spLocks noGrp="1"/>
          </p:cNvSpPr>
          <p:nvPr>
            <p:ph type="dt" sz="half" idx="10"/>
          </p:nvPr>
        </p:nvSpPr>
        <p:spPr/>
        <p:txBody>
          <a:bodyPr/>
          <a:lstStyle>
            <a:lvl1pPr>
              <a:defRPr/>
            </a:lvl1pPr>
          </a:lstStyle>
          <a:p>
            <a:pPr>
              <a:defRPr/>
            </a:pPr>
            <a:fld id="{9D5BCC22-EFD1-4B11-8CC1-78E0CC90F66C}"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BBC32464-8480-E666-2146-A36E01E64171}"/>
              </a:ext>
            </a:extLst>
          </p:cNvPr>
          <p:cNvSpPr>
            <a:spLocks noGrp="1"/>
          </p:cNvSpPr>
          <p:nvPr>
            <p:ph type="sldNum" sz="quarter" idx="11"/>
          </p:nvPr>
        </p:nvSpPr>
        <p:spPr/>
        <p:txBody>
          <a:bodyPr/>
          <a:lstStyle>
            <a:lvl1pPr>
              <a:defRPr/>
            </a:lvl1pPr>
          </a:lstStyle>
          <a:p>
            <a:pPr>
              <a:defRPr/>
            </a:pPr>
            <a:fld id="{1260918B-26DC-4B2C-B468-131914C4BDFB}" type="slidenum">
              <a:rPr lang="en-GB" altLang="en-US"/>
              <a:pPr>
                <a:defRPr/>
              </a:pPr>
              <a:t>‹#›</a:t>
            </a:fld>
            <a:endParaRPr lang="en-GB" altLang="en-US"/>
          </a:p>
        </p:txBody>
      </p:sp>
    </p:spTree>
    <p:extLst>
      <p:ext uri="{BB962C8B-B14F-4D97-AF65-F5344CB8AC3E}">
        <p14:creationId xmlns:p14="http://schemas.microsoft.com/office/powerpoint/2010/main" val="1206942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B36ECDB-69A0-DD56-6C65-DB290C2399CB}"/>
              </a:ext>
            </a:extLst>
          </p:cNvPr>
          <p:cNvSpPr>
            <a:spLocks noGrp="1"/>
          </p:cNvSpPr>
          <p:nvPr>
            <p:ph type="dt" sz="half" idx="10"/>
          </p:nvPr>
        </p:nvSpPr>
        <p:spPr/>
        <p:txBody>
          <a:bodyPr/>
          <a:lstStyle>
            <a:lvl1pPr>
              <a:defRPr/>
            </a:lvl1pPr>
          </a:lstStyle>
          <a:p>
            <a:pPr>
              <a:defRPr/>
            </a:pPr>
            <a:fld id="{02C517F8-826B-4CE5-9791-C1E8E17E09B8}" type="datetime1">
              <a:rPr lang="en-GB" altLang="en-US"/>
              <a:pPr>
                <a:defRPr/>
              </a:pPr>
              <a:t>09/02/2024</a:t>
            </a:fld>
            <a:endParaRPr lang="en-GB" altLang="en-US" dirty="0"/>
          </a:p>
        </p:txBody>
      </p:sp>
      <p:sp>
        <p:nvSpPr>
          <p:cNvPr id="8" name="Slide Number Placeholder 5">
            <a:extLst>
              <a:ext uri="{FF2B5EF4-FFF2-40B4-BE49-F238E27FC236}">
                <a16:creationId xmlns:a16="http://schemas.microsoft.com/office/drawing/2014/main" id="{90A85958-432A-EF0D-8476-D7FEF398B792}"/>
              </a:ext>
            </a:extLst>
          </p:cNvPr>
          <p:cNvSpPr>
            <a:spLocks noGrp="1"/>
          </p:cNvSpPr>
          <p:nvPr>
            <p:ph type="sldNum" sz="quarter" idx="11"/>
          </p:nvPr>
        </p:nvSpPr>
        <p:spPr/>
        <p:txBody>
          <a:bodyPr/>
          <a:lstStyle>
            <a:lvl1pPr>
              <a:defRPr/>
            </a:lvl1pPr>
          </a:lstStyle>
          <a:p>
            <a:pPr>
              <a:defRPr/>
            </a:pPr>
            <a:fld id="{8738271A-4EF5-41E5-98F6-BCB5581BD981}" type="slidenum">
              <a:rPr lang="en-GB" altLang="en-US"/>
              <a:pPr>
                <a:defRPr/>
              </a:pPr>
              <a:t>‹#›</a:t>
            </a:fld>
            <a:endParaRPr lang="en-GB" altLang="en-US"/>
          </a:p>
        </p:txBody>
      </p:sp>
    </p:spTree>
    <p:extLst>
      <p:ext uri="{BB962C8B-B14F-4D97-AF65-F5344CB8AC3E}">
        <p14:creationId xmlns:p14="http://schemas.microsoft.com/office/powerpoint/2010/main" val="147066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94C4CB6-086B-C086-83DE-C62106C6CA23}"/>
              </a:ext>
            </a:extLst>
          </p:cNvPr>
          <p:cNvSpPr>
            <a:spLocks noGrp="1"/>
          </p:cNvSpPr>
          <p:nvPr>
            <p:ph type="dt" sz="half" idx="10"/>
          </p:nvPr>
        </p:nvSpPr>
        <p:spPr/>
        <p:txBody>
          <a:bodyPr/>
          <a:lstStyle>
            <a:lvl1pPr>
              <a:defRPr/>
            </a:lvl1pPr>
          </a:lstStyle>
          <a:p>
            <a:pPr>
              <a:defRPr/>
            </a:pPr>
            <a:fld id="{3212174A-C855-430A-8E3F-3384BCBF3C16}" type="datetime1">
              <a:rPr lang="en-GB" altLang="en-US"/>
              <a:pPr>
                <a:defRPr/>
              </a:pPr>
              <a:t>09/02/2024</a:t>
            </a:fld>
            <a:endParaRPr lang="en-GB" altLang="en-US" dirty="0"/>
          </a:p>
        </p:txBody>
      </p:sp>
      <p:sp>
        <p:nvSpPr>
          <p:cNvPr id="4" name="Slide Number Placeholder 5">
            <a:extLst>
              <a:ext uri="{FF2B5EF4-FFF2-40B4-BE49-F238E27FC236}">
                <a16:creationId xmlns:a16="http://schemas.microsoft.com/office/drawing/2014/main" id="{0F6F71CD-6C3E-8C65-B19E-FDFB9D78AEFA}"/>
              </a:ext>
            </a:extLst>
          </p:cNvPr>
          <p:cNvSpPr>
            <a:spLocks noGrp="1"/>
          </p:cNvSpPr>
          <p:nvPr>
            <p:ph type="sldNum" sz="quarter" idx="11"/>
          </p:nvPr>
        </p:nvSpPr>
        <p:spPr/>
        <p:txBody>
          <a:bodyPr/>
          <a:lstStyle>
            <a:lvl1pPr>
              <a:defRPr/>
            </a:lvl1pPr>
          </a:lstStyle>
          <a:p>
            <a:pPr>
              <a:defRPr/>
            </a:pPr>
            <a:fld id="{0821D686-FA6E-4CD9-A2B5-1C2621D8929E}" type="slidenum">
              <a:rPr lang="en-GB" altLang="en-US"/>
              <a:pPr>
                <a:defRPr/>
              </a:pPr>
              <a:t>‹#›</a:t>
            </a:fld>
            <a:endParaRPr lang="en-GB" altLang="en-US"/>
          </a:p>
        </p:txBody>
      </p:sp>
    </p:spTree>
    <p:extLst>
      <p:ext uri="{BB962C8B-B14F-4D97-AF65-F5344CB8AC3E}">
        <p14:creationId xmlns:p14="http://schemas.microsoft.com/office/powerpoint/2010/main" val="1340389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E1C35C2-AE23-11F2-DA2F-1C01BE7E0213}"/>
              </a:ext>
            </a:extLst>
          </p:cNvPr>
          <p:cNvSpPr>
            <a:spLocks noGrp="1"/>
          </p:cNvSpPr>
          <p:nvPr>
            <p:ph type="dt" sz="half" idx="10"/>
          </p:nvPr>
        </p:nvSpPr>
        <p:spPr/>
        <p:txBody>
          <a:bodyPr/>
          <a:lstStyle>
            <a:lvl1pPr>
              <a:defRPr/>
            </a:lvl1pPr>
          </a:lstStyle>
          <a:p>
            <a:pPr>
              <a:defRPr/>
            </a:pPr>
            <a:fld id="{980BFEE5-A72B-4100-9E6B-1BB4FA9ADD89}" type="datetime1">
              <a:rPr lang="en-GB" altLang="en-US"/>
              <a:pPr>
                <a:defRPr/>
              </a:pPr>
              <a:t>09/02/2024</a:t>
            </a:fld>
            <a:endParaRPr lang="en-GB" altLang="en-US" dirty="0"/>
          </a:p>
        </p:txBody>
      </p:sp>
      <p:sp>
        <p:nvSpPr>
          <p:cNvPr id="3" name="Slide Number Placeholder 5">
            <a:extLst>
              <a:ext uri="{FF2B5EF4-FFF2-40B4-BE49-F238E27FC236}">
                <a16:creationId xmlns:a16="http://schemas.microsoft.com/office/drawing/2014/main" id="{D5EF560A-5AF4-AA44-5899-D739A8D99BD8}"/>
              </a:ext>
            </a:extLst>
          </p:cNvPr>
          <p:cNvSpPr>
            <a:spLocks noGrp="1"/>
          </p:cNvSpPr>
          <p:nvPr>
            <p:ph type="sldNum" sz="quarter" idx="11"/>
          </p:nvPr>
        </p:nvSpPr>
        <p:spPr/>
        <p:txBody>
          <a:bodyPr/>
          <a:lstStyle>
            <a:lvl1pPr>
              <a:defRPr/>
            </a:lvl1pPr>
          </a:lstStyle>
          <a:p>
            <a:pPr>
              <a:defRPr/>
            </a:pPr>
            <a:fld id="{BF5FCEAA-3691-4638-A278-851451188BD0}" type="slidenum">
              <a:rPr lang="en-GB" altLang="en-US"/>
              <a:pPr>
                <a:defRPr/>
              </a:pPr>
              <a:t>‹#›</a:t>
            </a:fld>
            <a:endParaRPr lang="en-GB" altLang="en-US"/>
          </a:p>
        </p:txBody>
      </p:sp>
    </p:spTree>
    <p:extLst>
      <p:ext uri="{BB962C8B-B14F-4D97-AF65-F5344CB8AC3E}">
        <p14:creationId xmlns:p14="http://schemas.microsoft.com/office/powerpoint/2010/main" val="360126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EF9C733-A4D2-7890-3F6A-02249C9A770D}"/>
              </a:ext>
            </a:extLst>
          </p:cNvPr>
          <p:cNvSpPr>
            <a:spLocks noGrp="1"/>
          </p:cNvSpPr>
          <p:nvPr>
            <p:ph type="dt" sz="half" idx="10"/>
          </p:nvPr>
        </p:nvSpPr>
        <p:spPr/>
        <p:txBody>
          <a:bodyPr/>
          <a:lstStyle>
            <a:lvl1pPr>
              <a:defRPr/>
            </a:lvl1pPr>
          </a:lstStyle>
          <a:p>
            <a:pPr>
              <a:defRPr/>
            </a:pPr>
            <a:fld id="{5711BE78-8033-4E69-8B5C-B469D1B0A467}"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02A34230-0BEC-746F-CB80-D647C456EA58}"/>
              </a:ext>
            </a:extLst>
          </p:cNvPr>
          <p:cNvSpPr>
            <a:spLocks noGrp="1"/>
          </p:cNvSpPr>
          <p:nvPr>
            <p:ph type="sldNum" sz="quarter" idx="11"/>
          </p:nvPr>
        </p:nvSpPr>
        <p:spPr/>
        <p:txBody>
          <a:bodyPr/>
          <a:lstStyle>
            <a:lvl1pPr>
              <a:defRPr/>
            </a:lvl1pPr>
          </a:lstStyle>
          <a:p>
            <a:pPr>
              <a:defRPr/>
            </a:pPr>
            <a:fld id="{208DEBE2-9366-42A3-A722-D9A59BAA01F9}" type="slidenum">
              <a:rPr lang="en-GB" altLang="en-US"/>
              <a:pPr>
                <a:defRPr/>
              </a:pPr>
              <a:t>‹#›</a:t>
            </a:fld>
            <a:endParaRPr lang="en-GB" altLang="en-US"/>
          </a:p>
        </p:txBody>
      </p:sp>
    </p:spTree>
    <p:extLst>
      <p:ext uri="{BB962C8B-B14F-4D97-AF65-F5344CB8AC3E}">
        <p14:creationId xmlns:p14="http://schemas.microsoft.com/office/powerpoint/2010/main" val="1931079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0361F60-6AE2-923D-EB5F-576481389F14}"/>
              </a:ext>
            </a:extLst>
          </p:cNvPr>
          <p:cNvSpPr>
            <a:spLocks noGrp="1"/>
          </p:cNvSpPr>
          <p:nvPr>
            <p:ph type="dt" sz="half" idx="10"/>
          </p:nvPr>
        </p:nvSpPr>
        <p:spPr/>
        <p:txBody>
          <a:bodyPr/>
          <a:lstStyle>
            <a:lvl1pPr>
              <a:defRPr/>
            </a:lvl1pPr>
          </a:lstStyle>
          <a:p>
            <a:pPr>
              <a:defRPr/>
            </a:pPr>
            <a:fld id="{BEF1270D-0F87-4D10-9C82-8732FBAE3689}"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16E161BD-C1A7-E480-4160-F45940865F72}"/>
              </a:ext>
            </a:extLst>
          </p:cNvPr>
          <p:cNvSpPr>
            <a:spLocks noGrp="1"/>
          </p:cNvSpPr>
          <p:nvPr>
            <p:ph type="sldNum" sz="quarter" idx="11"/>
          </p:nvPr>
        </p:nvSpPr>
        <p:spPr/>
        <p:txBody>
          <a:bodyPr/>
          <a:lstStyle>
            <a:lvl1pPr>
              <a:defRPr/>
            </a:lvl1pPr>
          </a:lstStyle>
          <a:p>
            <a:pPr>
              <a:defRPr/>
            </a:pPr>
            <a:fld id="{537E0991-70B5-44CE-AAF3-F0E07C5CE801}" type="slidenum">
              <a:rPr lang="en-GB" altLang="en-US"/>
              <a:pPr>
                <a:defRPr/>
              </a:pPr>
              <a:t>‹#›</a:t>
            </a:fld>
            <a:endParaRPr lang="en-GB" altLang="en-US"/>
          </a:p>
        </p:txBody>
      </p:sp>
    </p:spTree>
    <p:extLst>
      <p:ext uri="{BB962C8B-B14F-4D97-AF65-F5344CB8AC3E}">
        <p14:creationId xmlns:p14="http://schemas.microsoft.com/office/powerpoint/2010/main" val="4154809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8753E-B794-3E7F-6E2E-4F643719E776}"/>
              </a:ext>
            </a:extLst>
          </p:cNvPr>
          <p:cNvSpPr>
            <a:spLocks noGrp="1"/>
          </p:cNvSpPr>
          <p:nvPr>
            <p:ph type="dt" sz="half" idx="10"/>
          </p:nvPr>
        </p:nvSpPr>
        <p:spPr/>
        <p:txBody>
          <a:bodyPr/>
          <a:lstStyle>
            <a:lvl1pPr>
              <a:defRPr/>
            </a:lvl1pPr>
          </a:lstStyle>
          <a:p>
            <a:pPr>
              <a:defRPr/>
            </a:pPr>
            <a:fld id="{22599BE1-20C6-4C1F-B379-DE1E986B4FD9}" type="datetime1">
              <a:rPr lang="en-GB" altLang="en-US"/>
              <a:pPr>
                <a:defRPr/>
              </a:pPr>
              <a:t>09/02/2024</a:t>
            </a:fld>
            <a:endParaRPr lang="en-GB" altLang="en-US" dirty="0"/>
          </a:p>
        </p:txBody>
      </p:sp>
      <p:sp>
        <p:nvSpPr>
          <p:cNvPr id="5" name="Slide Number Placeholder 5">
            <a:extLst>
              <a:ext uri="{FF2B5EF4-FFF2-40B4-BE49-F238E27FC236}">
                <a16:creationId xmlns:a16="http://schemas.microsoft.com/office/drawing/2014/main" id="{C7811A69-95BE-0B6F-E12D-CBEF4C5B0F32}"/>
              </a:ext>
            </a:extLst>
          </p:cNvPr>
          <p:cNvSpPr>
            <a:spLocks noGrp="1"/>
          </p:cNvSpPr>
          <p:nvPr>
            <p:ph type="sldNum" sz="quarter" idx="11"/>
          </p:nvPr>
        </p:nvSpPr>
        <p:spPr/>
        <p:txBody>
          <a:bodyPr/>
          <a:lstStyle>
            <a:lvl1pPr>
              <a:defRPr/>
            </a:lvl1pPr>
          </a:lstStyle>
          <a:p>
            <a:pPr>
              <a:defRPr/>
            </a:pPr>
            <a:fld id="{0FD90083-3226-45BC-B25F-B51B70B64D86}" type="slidenum">
              <a:rPr lang="en-GB" altLang="en-US"/>
              <a:pPr>
                <a:defRPr/>
              </a:pPr>
              <a:t>‹#›</a:t>
            </a:fld>
            <a:endParaRPr lang="en-GB" altLang="en-US"/>
          </a:p>
        </p:txBody>
      </p:sp>
    </p:spTree>
    <p:extLst>
      <p:ext uri="{BB962C8B-B14F-4D97-AF65-F5344CB8AC3E}">
        <p14:creationId xmlns:p14="http://schemas.microsoft.com/office/powerpoint/2010/main" val="3860192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480888-6B66-1BF9-CFDD-71133F1E9FBD}"/>
              </a:ext>
            </a:extLst>
          </p:cNvPr>
          <p:cNvSpPr>
            <a:spLocks noGrp="1"/>
          </p:cNvSpPr>
          <p:nvPr>
            <p:ph type="dt" sz="half" idx="10"/>
          </p:nvPr>
        </p:nvSpPr>
        <p:spPr/>
        <p:txBody>
          <a:bodyPr/>
          <a:lstStyle>
            <a:lvl1pPr>
              <a:defRPr/>
            </a:lvl1pPr>
          </a:lstStyle>
          <a:p>
            <a:pPr>
              <a:defRPr/>
            </a:pPr>
            <a:fld id="{56182A73-E92B-4850-8C3E-5B15ECEE737B}" type="datetime1">
              <a:rPr lang="en-GB" altLang="en-US"/>
              <a:pPr>
                <a:defRPr/>
              </a:pPr>
              <a:t>09/02/2024</a:t>
            </a:fld>
            <a:endParaRPr lang="en-GB" altLang="en-US" dirty="0"/>
          </a:p>
        </p:txBody>
      </p:sp>
      <p:sp>
        <p:nvSpPr>
          <p:cNvPr id="5" name="Slide Number Placeholder 5">
            <a:extLst>
              <a:ext uri="{FF2B5EF4-FFF2-40B4-BE49-F238E27FC236}">
                <a16:creationId xmlns:a16="http://schemas.microsoft.com/office/drawing/2014/main" id="{30938D53-552E-3581-A4A6-4D4378ED0EFB}"/>
              </a:ext>
            </a:extLst>
          </p:cNvPr>
          <p:cNvSpPr>
            <a:spLocks noGrp="1"/>
          </p:cNvSpPr>
          <p:nvPr>
            <p:ph type="sldNum" sz="quarter" idx="11"/>
          </p:nvPr>
        </p:nvSpPr>
        <p:spPr/>
        <p:txBody>
          <a:bodyPr/>
          <a:lstStyle>
            <a:lvl1pPr>
              <a:defRPr/>
            </a:lvl1pPr>
          </a:lstStyle>
          <a:p>
            <a:pPr>
              <a:defRPr/>
            </a:pPr>
            <a:fld id="{7E838C2A-8B38-40BF-BE24-152F2142B68A}" type="slidenum">
              <a:rPr lang="en-GB" altLang="en-US"/>
              <a:pPr>
                <a:defRPr/>
              </a:pPr>
              <a:t>‹#›</a:t>
            </a:fld>
            <a:endParaRPr lang="en-GB" altLang="en-US"/>
          </a:p>
        </p:txBody>
      </p:sp>
    </p:spTree>
    <p:extLst>
      <p:ext uri="{BB962C8B-B14F-4D97-AF65-F5344CB8AC3E}">
        <p14:creationId xmlns:p14="http://schemas.microsoft.com/office/powerpoint/2010/main" val="3244975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F14E4B-E146-69E2-ACC5-0764D3DEDD91}"/>
              </a:ext>
            </a:extLst>
          </p:cNvPr>
          <p:cNvSpPr>
            <a:spLocks noGrp="1"/>
          </p:cNvSpPr>
          <p:nvPr>
            <p:ph type="dt" sz="half" idx="10"/>
          </p:nvPr>
        </p:nvSpPr>
        <p:spPr>
          <a:xfrm>
            <a:off x="395288" y="6524625"/>
            <a:ext cx="971550" cy="219075"/>
          </a:xfrm>
        </p:spPr>
        <p:txBody>
          <a:bodyPr/>
          <a:lstStyle>
            <a:lvl1pPr>
              <a:defRPr/>
            </a:lvl1pPr>
          </a:lstStyle>
          <a:p>
            <a:pPr>
              <a:defRPr/>
            </a:pPr>
            <a:fld id="{566415E9-8BF5-493F-B4C0-1CE60FB51070}" type="datetime1">
              <a:rPr lang="en-GB" altLang="en-US"/>
              <a:pPr>
                <a:defRPr/>
              </a:pPr>
              <a:t>09/02/2024</a:t>
            </a:fld>
            <a:endParaRPr lang="en-GB" altLang="en-US" dirty="0"/>
          </a:p>
        </p:txBody>
      </p:sp>
      <p:sp>
        <p:nvSpPr>
          <p:cNvPr id="5" name="Footer Placeholder 4">
            <a:extLst>
              <a:ext uri="{FF2B5EF4-FFF2-40B4-BE49-F238E27FC236}">
                <a16:creationId xmlns:a16="http://schemas.microsoft.com/office/drawing/2014/main" id="{B5609DCF-B051-C8EB-DB0C-07AD9D291AB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21BBE58-9D86-DE0A-BDBF-84438C1B3B32}"/>
              </a:ext>
            </a:extLst>
          </p:cNvPr>
          <p:cNvSpPr>
            <a:spLocks noGrp="1"/>
          </p:cNvSpPr>
          <p:nvPr>
            <p:ph type="sldNum" sz="quarter" idx="12"/>
          </p:nvPr>
        </p:nvSpPr>
        <p:spPr/>
        <p:txBody>
          <a:bodyPr/>
          <a:lstStyle>
            <a:lvl1pPr>
              <a:defRPr/>
            </a:lvl1pPr>
          </a:lstStyle>
          <a:p>
            <a:pPr>
              <a:defRPr/>
            </a:pPr>
            <a:fld id="{FCBAC82A-C493-40AB-9BB3-F65155E4FE2E}" type="slidenum">
              <a:rPr lang="en-GB" altLang="en-US"/>
              <a:pPr>
                <a:defRPr/>
              </a:pPr>
              <a:t>‹#›</a:t>
            </a:fld>
            <a:endParaRPr lang="en-GB" altLang="en-US"/>
          </a:p>
        </p:txBody>
      </p:sp>
    </p:spTree>
    <p:extLst>
      <p:ext uri="{BB962C8B-B14F-4D97-AF65-F5344CB8AC3E}">
        <p14:creationId xmlns:p14="http://schemas.microsoft.com/office/powerpoint/2010/main" val="236655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1A3A82-C663-A1B6-EA04-29C1466FE92B}"/>
              </a:ext>
            </a:extLst>
          </p:cNvPr>
          <p:cNvSpPr>
            <a:spLocks noGrp="1"/>
          </p:cNvSpPr>
          <p:nvPr>
            <p:ph type="dt" sz="half" idx="10"/>
          </p:nvPr>
        </p:nvSpPr>
        <p:spPr/>
        <p:txBody>
          <a:bodyPr/>
          <a:lstStyle>
            <a:lvl1pPr>
              <a:defRPr/>
            </a:lvl1pPr>
          </a:lstStyle>
          <a:p>
            <a:pPr>
              <a:defRPr/>
            </a:pPr>
            <a:fld id="{449BC590-0AF0-404A-95D1-926DF9C1656F}" type="datetime1">
              <a:rPr lang="en-GB" altLang="en-US"/>
              <a:pPr>
                <a:defRPr/>
              </a:pPr>
              <a:t>09/02/2024</a:t>
            </a:fld>
            <a:endParaRPr lang="en-GB" altLang="en-US" dirty="0"/>
          </a:p>
        </p:txBody>
      </p:sp>
      <p:sp>
        <p:nvSpPr>
          <p:cNvPr id="5" name="Footer Placeholder 4">
            <a:extLst>
              <a:ext uri="{FF2B5EF4-FFF2-40B4-BE49-F238E27FC236}">
                <a16:creationId xmlns:a16="http://schemas.microsoft.com/office/drawing/2014/main" id="{6CDBF41B-E057-5744-F69B-3BEA975B412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728D8CA-D703-A47E-758A-1AFCF492CD0B}"/>
              </a:ext>
            </a:extLst>
          </p:cNvPr>
          <p:cNvSpPr>
            <a:spLocks noGrp="1"/>
          </p:cNvSpPr>
          <p:nvPr>
            <p:ph type="sldNum" sz="quarter" idx="12"/>
          </p:nvPr>
        </p:nvSpPr>
        <p:spPr/>
        <p:txBody>
          <a:bodyPr/>
          <a:lstStyle>
            <a:lvl1pPr>
              <a:defRPr/>
            </a:lvl1pPr>
          </a:lstStyle>
          <a:p>
            <a:pPr>
              <a:defRPr/>
            </a:pPr>
            <a:fld id="{4A70D289-8DCB-4A6C-A292-070CDB670DB5}" type="slidenum">
              <a:rPr lang="en-GB" altLang="en-US"/>
              <a:pPr>
                <a:defRPr/>
              </a:pPr>
              <a:t>‹#›</a:t>
            </a:fld>
            <a:endParaRPr lang="en-GB" altLang="en-US"/>
          </a:p>
        </p:txBody>
      </p:sp>
    </p:spTree>
    <p:extLst>
      <p:ext uri="{BB962C8B-B14F-4D97-AF65-F5344CB8AC3E}">
        <p14:creationId xmlns:p14="http://schemas.microsoft.com/office/powerpoint/2010/main" val="1173423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8779187-6FC3-7CE0-27F6-FC61F0E8350A}"/>
              </a:ext>
            </a:extLst>
          </p:cNvPr>
          <p:cNvSpPr>
            <a:spLocks noGrp="1"/>
          </p:cNvSpPr>
          <p:nvPr>
            <p:ph type="dt" sz="half" idx="10"/>
          </p:nvPr>
        </p:nvSpPr>
        <p:spPr/>
        <p:txBody>
          <a:bodyPr/>
          <a:lstStyle>
            <a:lvl1pPr>
              <a:defRPr/>
            </a:lvl1pPr>
          </a:lstStyle>
          <a:p>
            <a:pPr>
              <a:defRPr/>
            </a:pPr>
            <a:fld id="{EA5399DD-28C3-45A4-8FD2-ED8D3ABDFCFD}" type="datetime1">
              <a:rPr lang="en-GB" altLang="en-US"/>
              <a:pPr>
                <a:defRPr/>
              </a:pPr>
              <a:t>09/02/2024</a:t>
            </a:fld>
            <a:endParaRPr lang="en-GB" altLang="en-US" dirty="0"/>
          </a:p>
        </p:txBody>
      </p:sp>
      <p:sp>
        <p:nvSpPr>
          <p:cNvPr id="5" name="Slide Number Placeholder 5">
            <a:extLst>
              <a:ext uri="{FF2B5EF4-FFF2-40B4-BE49-F238E27FC236}">
                <a16:creationId xmlns:a16="http://schemas.microsoft.com/office/drawing/2014/main" id="{EC09F053-DE17-46C6-88FA-5B330CCAEA0C}"/>
              </a:ext>
            </a:extLst>
          </p:cNvPr>
          <p:cNvSpPr>
            <a:spLocks noGrp="1"/>
          </p:cNvSpPr>
          <p:nvPr>
            <p:ph type="sldNum" sz="quarter" idx="11"/>
          </p:nvPr>
        </p:nvSpPr>
        <p:spPr/>
        <p:txBody>
          <a:bodyPr/>
          <a:lstStyle>
            <a:lvl1pPr>
              <a:defRPr/>
            </a:lvl1pPr>
          </a:lstStyle>
          <a:p>
            <a:pPr>
              <a:defRPr/>
            </a:pPr>
            <a:fld id="{BE735868-8565-44FE-8E85-7030A8042E1F}" type="slidenum">
              <a:rPr lang="en-GB" altLang="en-US"/>
              <a:pPr>
                <a:defRPr/>
              </a:pPr>
              <a:t>‹#›</a:t>
            </a:fld>
            <a:endParaRPr lang="en-GB" altLang="en-US"/>
          </a:p>
        </p:txBody>
      </p:sp>
    </p:spTree>
    <p:extLst>
      <p:ext uri="{BB962C8B-B14F-4D97-AF65-F5344CB8AC3E}">
        <p14:creationId xmlns:p14="http://schemas.microsoft.com/office/powerpoint/2010/main" val="631159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0C7D76E-52AA-DBE4-E5C2-A18CE75EDC4E}"/>
              </a:ext>
            </a:extLst>
          </p:cNvPr>
          <p:cNvSpPr>
            <a:spLocks noGrp="1"/>
          </p:cNvSpPr>
          <p:nvPr>
            <p:ph type="dt" sz="half" idx="10"/>
          </p:nvPr>
        </p:nvSpPr>
        <p:spPr/>
        <p:txBody>
          <a:bodyPr/>
          <a:lstStyle>
            <a:lvl1pPr>
              <a:defRPr/>
            </a:lvl1pPr>
          </a:lstStyle>
          <a:p>
            <a:pPr>
              <a:defRPr/>
            </a:pPr>
            <a:fld id="{F5891D18-7ABA-4F48-8704-39955F8DC171}"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EA48B7B4-4148-E0F2-48A7-A48791724392}"/>
              </a:ext>
            </a:extLst>
          </p:cNvPr>
          <p:cNvSpPr>
            <a:spLocks noGrp="1"/>
          </p:cNvSpPr>
          <p:nvPr>
            <p:ph type="sldNum" sz="quarter" idx="11"/>
          </p:nvPr>
        </p:nvSpPr>
        <p:spPr/>
        <p:txBody>
          <a:bodyPr/>
          <a:lstStyle>
            <a:lvl1pPr>
              <a:defRPr/>
            </a:lvl1pPr>
          </a:lstStyle>
          <a:p>
            <a:pPr>
              <a:defRPr/>
            </a:pPr>
            <a:fld id="{0F7A11C4-C3C7-47EC-8646-8B29E1936787}" type="slidenum">
              <a:rPr lang="en-GB" altLang="en-US"/>
              <a:pPr>
                <a:defRPr/>
              </a:pPr>
              <a:t>‹#›</a:t>
            </a:fld>
            <a:endParaRPr lang="en-GB" altLang="en-US"/>
          </a:p>
        </p:txBody>
      </p:sp>
    </p:spTree>
    <p:extLst>
      <p:ext uri="{BB962C8B-B14F-4D97-AF65-F5344CB8AC3E}">
        <p14:creationId xmlns:p14="http://schemas.microsoft.com/office/powerpoint/2010/main" val="2875719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87FB3DF-928E-8AE3-6633-AA303A9D3009}"/>
              </a:ext>
            </a:extLst>
          </p:cNvPr>
          <p:cNvSpPr>
            <a:spLocks noGrp="1"/>
          </p:cNvSpPr>
          <p:nvPr>
            <p:ph type="dt" sz="half" idx="10"/>
          </p:nvPr>
        </p:nvSpPr>
        <p:spPr/>
        <p:txBody>
          <a:bodyPr/>
          <a:lstStyle>
            <a:lvl1pPr>
              <a:defRPr/>
            </a:lvl1pPr>
          </a:lstStyle>
          <a:p>
            <a:pPr>
              <a:defRPr/>
            </a:pPr>
            <a:fld id="{66E771A0-9429-4AE6-85AA-C25758BEE5A3}" type="datetime1">
              <a:rPr lang="en-GB" altLang="en-US"/>
              <a:pPr>
                <a:defRPr/>
              </a:pPr>
              <a:t>09/02/2024</a:t>
            </a:fld>
            <a:endParaRPr lang="en-GB" altLang="en-US" dirty="0"/>
          </a:p>
        </p:txBody>
      </p:sp>
      <p:sp>
        <p:nvSpPr>
          <p:cNvPr id="8" name="Slide Number Placeholder 5">
            <a:extLst>
              <a:ext uri="{FF2B5EF4-FFF2-40B4-BE49-F238E27FC236}">
                <a16:creationId xmlns:a16="http://schemas.microsoft.com/office/drawing/2014/main" id="{644D9325-DFB2-0362-3125-34183E690190}"/>
              </a:ext>
            </a:extLst>
          </p:cNvPr>
          <p:cNvSpPr>
            <a:spLocks noGrp="1"/>
          </p:cNvSpPr>
          <p:nvPr>
            <p:ph type="sldNum" sz="quarter" idx="11"/>
          </p:nvPr>
        </p:nvSpPr>
        <p:spPr/>
        <p:txBody>
          <a:bodyPr/>
          <a:lstStyle>
            <a:lvl1pPr>
              <a:defRPr/>
            </a:lvl1pPr>
          </a:lstStyle>
          <a:p>
            <a:pPr>
              <a:defRPr/>
            </a:pPr>
            <a:fld id="{60DE33EB-CB42-4DD8-9E9F-388E2E8F6CF1}" type="slidenum">
              <a:rPr lang="en-GB" altLang="en-US"/>
              <a:pPr>
                <a:defRPr/>
              </a:pPr>
              <a:t>‹#›</a:t>
            </a:fld>
            <a:endParaRPr lang="en-GB" altLang="en-US"/>
          </a:p>
        </p:txBody>
      </p:sp>
    </p:spTree>
    <p:extLst>
      <p:ext uri="{BB962C8B-B14F-4D97-AF65-F5344CB8AC3E}">
        <p14:creationId xmlns:p14="http://schemas.microsoft.com/office/powerpoint/2010/main" val="441199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A5FD81-D29F-1789-63B8-DAE2A4240663}"/>
              </a:ext>
            </a:extLst>
          </p:cNvPr>
          <p:cNvSpPr>
            <a:spLocks noGrp="1"/>
          </p:cNvSpPr>
          <p:nvPr>
            <p:ph type="dt" sz="half" idx="10"/>
          </p:nvPr>
        </p:nvSpPr>
        <p:spPr/>
        <p:txBody>
          <a:bodyPr/>
          <a:lstStyle>
            <a:lvl1pPr>
              <a:defRPr/>
            </a:lvl1pPr>
          </a:lstStyle>
          <a:p>
            <a:pPr>
              <a:defRPr/>
            </a:pPr>
            <a:fld id="{7A9B7946-B708-4584-94E2-9A87B53C7C09}" type="datetime1">
              <a:rPr lang="en-GB" altLang="en-US"/>
              <a:pPr>
                <a:defRPr/>
              </a:pPr>
              <a:t>09/02/2024</a:t>
            </a:fld>
            <a:endParaRPr lang="en-GB" altLang="en-US" dirty="0"/>
          </a:p>
        </p:txBody>
      </p:sp>
      <p:sp>
        <p:nvSpPr>
          <p:cNvPr id="4" name="Slide Number Placeholder 5">
            <a:extLst>
              <a:ext uri="{FF2B5EF4-FFF2-40B4-BE49-F238E27FC236}">
                <a16:creationId xmlns:a16="http://schemas.microsoft.com/office/drawing/2014/main" id="{41D8FF5E-82F7-8853-A595-4B1B4B7FE7B8}"/>
              </a:ext>
            </a:extLst>
          </p:cNvPr>
          <p:cNvSpPr>
            <a:spLocks noGrp="1"/>
          </p:cNvSpPr>
          <p:nvPr>
            <p:ph type="sldNum" sz="quarter" idx="11"/>
          </p:nvPr>
        </p:nvSpPr>
        <p:spPr/>
        <p:txBody>
          <a:bodyPr/>
          <a:lstStyle>
            <a:lvl1pPr>
              <a:defRPr/>
            </a:lvl1pPr>
          </a:lstStyle>
          <a:p>
            <a:pPr>
              <a:defRPr/>
            </a:pPr>
            <a:fld id="{33B40CCF-5E3D-4EE5-AEE8-82BE63AEAE90}" type="slidenum">
              <a:rPr lang="en-GB" altLang="en-US"/>
              <a:pPr>
                <a:defRPr/>
              </a:pPr>
              <a:t>‹#›</a:t>
            </a:fld>
            <a:endParaRPr lang="en-GB" altLang="en-US"/>
          </a:p>
        </p:txBody>
      </p:sp>
    </p:spTree>
    <p:extLst>
      <p:ext uri="{BB962C8B-B14F-4D97-AF65-F5344CB8AC3E}">
        <p14:creationId xmlns:p14="http://schemas.microsoft.com/office/powerpoint/2010/main" val="9911513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F9E32E9-FC4C-81C2-8EEE-AE45FC17F910}"/>
              </a:ext>
            </a:extLst>
          </p:cNvPr>
          <p:cNvSpPr>
            <a:spLocks noGrp="1"/>
          </p:cNvSpPr>
          <p:nvPr>
            <p:ph type="dt" sz="half" idx="10"/>
          </p:nvPr>
        </p:nvSpPr>
        <p:spPr/>
        <p:txBody>
          <a:bodyPr/>
          <a:lstStyle>
            <a:lvl1pPr>
              <a:defRPr/>
            </a:lvl1pPr>
          </a:lstStyle>
          <a:p>
            <a:pPr>
              <a:defRPr/>
            </a:pPr>
            <a:fld id="{073DCDCD-2652-4D57-91B9-2E80EC9A4843}" type="datetime1">
              <a:rPr lang="en-GB" altLang="en-US"/>
              <a:pPr>
                <a:defRPr/>
              </a:pPr>
              <a:t>09/02/2024</a:t>
            </a:fld>
            <a:endParaRPr lang="en-GB" altLang="en-US" dirty="0"/>
          </a:p>
        </p:txBody>
      </p:sp>
      <p:sp>
        <p:nvSpPr>
          <p:cNvPr id="3" name="Slide Number Placeholder 5">
            <a:extLst>
              <a:ext uri="{FF2B5EF4-FFF2-40B4-BE49-F238E27FC236}">
                <a16:creationId xmlns:a16="http://schemas.microsoft.com/office/drawing/2014/main" id="{DBEAC1E9-A4F3-EE8B-EBA6-3F27F349C8C6}"/>
              </a:ext>
            </a:extLst>
          </p:cNvPr>
          <p:cNvSpPr>
            <a:spLocks noGrp="1"/>
          </p:cNvSpPr>
          <p:nvPr>
            <p:ph type="sldNum" sz="quarter" idx="11"/>
          </p:nvPr>
        </p:nvSpPr>
        <p:spPr/>
        <p:txBody>
          <a:bodyPr/>
          <a:lstStyle>
            <a:lvl1pPr>
              <a:defRPr/>
            </a:lvl1pPr>
          </a:lstStyle>
          <a:p>
            <a:pPr>
              <a:defRPr/>
            </a:pPr>
            <a:fld id="{D3337504-15DD-4056-ACFF-4FBA4ED638BB}" type="slidenum">
              <a:rPr lang="en-GB" altLang="en-US"/>
              <a:pPr>
                <a:defRPr/>
              </a:pPr>
              <a:t>‹#›</a:t>
            </a:fld>
            <a:endParaRPr lang="en-GB" altLang="en-US"/>
          </a:p>
        </p:txBody>
      </p:sp>
    </p:spTree>
    <p:extLst>
      <p:ext uri="{BB962C8B-B14F-4D97-AF65-F5344CB8AC3E}">
        <p14:creationId xmlns:p14="http://schemas.microsoft.com/office/powerpoint/2010/main" val="3831636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A89A651-9ECF-935C-E819-04B22D391CA1}"/>
              </a:ext>
            </a:extLst>
          </p:cNvPr>
          <p:cNvSpPr>
            <a:spLocks noGrp="1"/>
          </p:cNvSpPr>
          <p:nvPr>
            <p:ph type="dt" sz="half" idx="10"/>
          </p:nvPr>
        </p:nvSpPr>
        <p:spPr/>
        <p:txBody>
          <a:bodyPr/>
          <a:lstStyle>
            <a:lvl1pPr>
              <a:defRPr/>
            </a:lvl1pPr>
          </a:lstStyle>
          <a:p>
            <a:pPr>
              <a:defRPr/>
            </a:pPr>
            <a:fld id="{D34DA2F0-D6E6-45F0-9BF7-E3DA2373911C}"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0E445445-E3DD-5306-223D-EFAE6A667E71}"/>
              </a:ext>
            </a:extLst>
          </p:cNvPr>
          <p:cNvSpPr>
            <a:spLocks noGrp="1"/>
          </p:cNvSpPr>
          <p:nvPr>
            <p:ph type="sldNum" sz="quarter" idx="11"/>
          </p:nvPr>
        </p:nvSpPr>
        <p:spPr/>
        <p:txBody>
          <a:bodyPr/>
          <a:lstStyle>
            <a:lvl1pPr>
              <a:defRPr/>
            </a:lvl1pPr>
          </a:lstStyle>
          <a:p>
            <a:pPr>
              <a:defRPr/>
            </a:pPr>
            <a:fld id="{3AD72674-4455-47C7-AE5C-D9318FC14597}" type="slidenum">
              <a:rPr lang="en-GB" altLang="en-US"/>
              <a:pPr>
                <a:defRPr/>
              </a:pPr>
              <a:t>‹#›</a:t>
            </a:fld>
            <a:endParaRPr lang="en-GB" altLang="en-US"/>
          </a:p>
        </p:txBody>
      </p:sp>
    </p:spTree>
    <p:extLst>
      <p:ext uri="{BB962C8B-B14F-4D97-AF65-F5344CB8AC3E}">
        <p14:creationId xmlns:p14="http://schemas.microsoft.com/office/powerpoint/2010/main" val="15621859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7B38EFB-444C-74A2-CD3F-F7A94EE0A950}"/>
              </a:ext>
            </a:extLst>
          </p:cNvPr>
          <p:cNvSpPr>
            <a:spLocks noGrp="1"/>
          </p:cNvSpPr>
          <p:nvPr>
            <p:ph type="dt" sz="half" idx="10"/>
          </p:nvPr>
        </p:nvSpPr>
        <p:spPr/>
        <p:txBody>
          <a:bodyPr/>
          <a:lstStyle>
            <a:lvl1pPr>
              <a:defRPr/>
            </a:lvl1pPr>
          </a:lstStyle>
          <a:p>
            <a:pPr>
              <a:defRPr/>
            </a:pPr>
            <a:fld id="{5779C894-76B0-40CA-B616-616F6BA84A38}"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B5FFD6F7-EF92-FE29-2527-5672202CB2CD}"/>
              </a:ext>
            </a:extLst>
          </p:cNvPr>
          <p:cNvSpPr>
            <a:spLocks noGrp="1"/>
          </p:cNvSpPr>
          <p:nvPr>
            <p:ph type="sldNum" sz="quarter" idx="11"/>
          </p:nvPr>
        </p:nvSpPr>
        <p:spPr/>
        <p:txBody>
          <a:bodyPr/>
          <a:lstStyle>
            <a:lvl1pPr>
              <a:defRPr/>
            </a:lvl1pPr>
          </a:lstStyle>
          <a:p>
            <a:pPr>
              <a:defRPr/>
            </a:pPr>
            <a:fld id="{FAF60367-3730-4247-B3A6-CF2018DE7647}" type="slidenum">
              <a:rPr lang="en-GB" altLang="en-US"/>
              <a:pPr>
                <a:defRPr/>
              </a:pPr>
              <a:t>‹#›</a:t>
            </a:fld>
            <a:endParaRPr lang="en-GB" altLang="en-US"/>
          </a:p>
        </p:txBody>
      </p:sp>
    </p:spTree>
    <p:extLst>
      <p:ext uri="{BB962C8B-B14F-4D97-AF65-F5344CB8AC3E}">
        <p14:creationId xmlns:p14="http://schemas.microsoft.com/office/powerpoint/2010/main" val="23801948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FA20EE-0326-51CA-B1C2-5DF4D7DD531F}"/>
              </a:ext>
            </a:extLst>
          </p:cNvPr>
          <p:cNvSpPr>
            <a:spLocks noGrp="1"/>
          </p:cNvSpPr>
          <p:nvPr>
            <p:ph type="dt" sz="half" idx="10"/>
          </p:nvPr>
        </p:nvSpPr>
        <p:spPr/>
        <p:txBody>
          <a:bodyPr/>
          <a:lstStyle>
            <a:lvl1pPr>
              <a:defRPr/>
            </a:lvl1pPr>
          </a:lstStyle>
          <a:p>
            <a:pPr>
              <a:defRPr/>
            </a:pPr>
            <a:fld id="{49BA2F9D-A154-41E3-9C2B-50311F0628E0}" type="datetime1">
              <a:rPr lang="en-GB" altLang="en-US"/>
              <a:pPr>
                <a:defRPr/>
              </a:pPr>
              <a:t>09/02/2024</a:t>
            </a:fld>
            <a:endParaRPr lang="en-GB" altLang="en-US" dirty="0"/>
          </a:p>
        </p:txBody>
      </p:sp>
      <p:sp>
        <p:nvSpPr>
          <p:cNvPr id="5" name="Slide Number Placeholder 5">
            <a:extLst>
              <a:ext uri="{FF2B5EF4-FFF2-40B4-BE49-F238E27FC236}">
                <a16:creationId xmlns:a16="http://schemas.microsoft.com/office/drawing/2014/main" id="{EDEFFDF0-2EC1-4FE4-3EFC-ABF8267C3862}"/>
              </a:ext>
            </a:extLst>
          </p:cNvPr>
          <p:cNvSpPr>
            <a:spLocks noGrp="1"/>
          </p:cNvSpPr>
          <p:nvPr>
            <p:ph type="sldNum" sz="quarter" idx="11"/>
          </p:nvPr>
        </p:nvSpPr>
        <p:spPr/>
        <p:txBody>
          <a:bodyPr/>
          <a:lstStyle>
            <a:lvl1pPr>
              <a:defRPr/>
            </a:lvl1pPr>
          </a:lstStyle>
          <a:p>
            <a:pPr>
              <a:defRPr/>
            </a:pPr>
            <a:fld id="{B3C535A8-AD3C-4741-92BE-2EDE68376FA7}" type="slidenum">
              <a:rPr lang="en-GB" altLang="en-US"/>
              <a:pPr>
                <a:defRPr/>
              </a:pPr>
              <a:t>‹#›</a:t>
            </a:fld>
            <a:endParaRPr lang="en-GB" altLang="en-US"/>
          </a:p>
        </p:txBody>
      </p:sp>
    </p:spTree>
    <p:extLst>
      <p:ext uri="{BB962C8B-B14F-4D97-AF65-F5344CB8AC3E}">
        <p14:creationId xmlns:p14="http://schemas.microsoft.com/office/powerpoint/2010/main" val="4067340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6D417-B4C1-5A81-E525-755A49A67F48}"/>
              </a:ext>
            </a:extLst>
          </p:cNvPr>
          <p:cNvSpPr>
            <a:spLocks noGrp="1"/>
          </p:cNvSpPr>
          <p:nvPr>
            <p:ph type="dt" sz="half" idx="10"/>
          </p:nvPr>
        </p:nvSpPr>
        <p:spPr/>
        <p:txBody>
          <a:bodyPr/>
          <a:lstStyle>
            <a:lvl1pPr>
              <a:defRPr/>
            </a:lvl1pPr>
          </a:lstStyle>
          <a:p>
            <a:pPr>
              <a:defRPr/>
            </a:pPr>
            <a:fld id="{3B678811-761B-4287-A662-1CF1ED4E9815}" type="datetime1">
              <a:rPr lang="en-GB" altLang="en-US"/>
              <a:pPr>
                <a:defRPr/>
              </a:pPr>
              <a:t>09/02/2024</a:t>
            </a:fld>
            <a:endParaRPr lang="en-GB" altLang="en-US" dirty="0"/>
          </a:p>
        </p:txBody>
      </p:sp>
      <p:sp>
        <p:nvSpPr>
          <p:cNvPr id="5" name="Slide Number Placeholder 5">
            <a:extLst>
              <a:ext uri="{FF2B5EF4-FFF2-40B4-BE49-F238E27FC236}">
                <a16:creationId xmlns:a16="http://schemas.microsoft.com/office/drawing/2014/main" id="{4F5360D1-6D88-877F-6E6F-35F1E2C29E2E}"/>
              </a:ext>
            </a:extLst>
          </p:cNvPr>
          <p:cNvSpPr>
            <a:spLocks noGrp="1"/>
          </p:cNvSpPr>
          <p:nvPr>
            <p:ph type="sldNum" sz="quarter" idx="11"/>
          </p:nvPr>
        </p:nvSpPr>
        <p:spPr/>
        <p:txBody>
          <a:bodyPr/>
          <a:lstStyle>
            <a:lvl1pPr>
              <a:defRPr/>
            </a:lvl1pPr>
          </a:lstStyle>
          <a:p>
            <a:pPr>
              <a:defRPr/>
            </a:pPr>
            <a:fld id="{93298C3F-7CC2-4C43-B34F-5DF3C60B96C2}" type="slidenum">
              <a:rPr lang="en-GB" altLang="en-US"/>
              <a:pPr>
                <a:defRPr/>
              </a:pPr>
              <a:t>‹#›</a:t>
            </a:fld>
            <a:endParaRPr lang="en-GB" altLang="en-US"/>
          </a:p>
        </p:txBody>
      </p:sp>
    </p:spTree>
    <p:extLst>
      <p:ext uri="{BB962C8B-B14F-4D97-AF65-F5344CB8AC3E}">
        <p14:creationId xmlns:p14="http://schemas.microsoft.com/office/powerpoint/2010/main" val="365791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4FB38C9-CB8F-183C-42C5-D1E86CAB113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4D7AF88-3F9D-3A4F-8082-FF19C581A97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4BC9A7-5CAC-6999-957C-126E225A5933}"/>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14E2CC8-D4F7-4497-B847-2CB2AC2FC4E5}"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32D35812-D826-1798-B144-F85A3CCCBB0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E6F4808-0A68-4B19-AB44-F499CF4F7C6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43" r:id="rId1"/>
    <p:sldLayoutId id="2147484244" r:id="rId2"/>
    <p:sldLayoutId id="2147484225" r:id="rId3"/>
    <p:sldLayoutId id="2147484226" r:id="rId4"/>
    <p:sldLayoutId id="2147484227" r:id="rId5"/>
    <p:sldLayoutId id="2147484228" r:id="rId6"/>
    <p:sldLayoutId id="2147484229" r:id="rId7"/>
    <p:sldLayoutId id="2147484230" r:id="rId8"/>
    <p:sldLayoutId id="2147484231" r:id="rId9"/>
    <p:sldLayoutId id="2147484232" r:id="rId10"/>
    <p:sldLayoutId id="21474842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5ADB355-5FA0-7900-3E49-57346093C05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F5FF392-4D14-5D59-4B8E-6A6864DB3D0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DACB8E8-D717-83B9-8C73-9B27723316DD}"/>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999FF53-C2D7-4667-A6A8-4B5527388EAF}" type="datetime1">
              <a:rPr lang="en-GB" altLang="en-US"/>
              <a:pPr>
                <a:defRPr/>
              </a:pPr>
              <a:t>09/02/2024</a:t>
            </a:fld>
            <a:endParaRPr lang="en-GB" altLang="en-US" dirty="0"/>
          </a:p>
        </p:txBody>
      </p:sp>
      <p:sp>
        <p:nvSpPr>
          <p:cNvPr id="6" name="Slide Number Placeholder 5">
            <a:extLst>
              <a:ext uri="{FF2B5EF4-FFF2-40B4-BE49-F238E27FC236}">
                <a16:creationId xmlns:a16="http://schemas.microsoft.com/office/drawing/2014/main" id="{99BD0023-C95B-E332-7A88-8BEF16E88F8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BBA84B4-2E1E-4319-B55E-45374ADD52D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45" r:id="rId1"/>
    <p:sldLayoutId id="2147484246" r:id="rId2"/>
    <p:sldLayoutId id="2147484234" r:id="rId3"/>
    <p:sldLayoutId id="2147484235" r:id="rId4"/>
    <p:sldLayoutId id="2147484236" r:id="rId5"/>
    <p:sldLayoutId id="2147484237" r:id="rId6"/>
    <p:sldLayoutId id="2147484238" r:id="rId7"/>
    <p:sldLayoutId id="2147484239" r:id="rId8"/>
    <p:sldLayoutId id="2147484240" r:id="rId9"/>
    <p:sldLayoutId id="2147484241" r:id="rId10"/>
    <p:sldLayoutId id="2147484242"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hyperlink" Target="file:///C:\Users\d.bijlhout\Downloads\s13012-021-01114-2.pdf" TargetMode="External"/><Relationship Id="rId2" Type="http://schemas.openxmlformats.org/officeDocument/2006/relationships/hyperlink" Target="file:///C:\Users\d.bijlhout\Downloads\jcm-09-00967.pdf" TargetMode="Externa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28F7E2A-60D0-D39F-962B-0257C6DDA84B}"/>
              </a:ext>
            </a:extLst>
          </p:cNvPr>
          <p:cNvSpPr>
            <a:spLocks noGrp="1"/>
          </p:cNvSpPr>
          <p:nvPr>
            <p:ph type="ctrTitle"/>
          </p:nvPr>
        </p:nvSpPr>
        <p:spPr>
          <a:xfrm>
            <a:off x="731838" y="819150"/>
            <a:ext cx="7985125" cy="2127250"/>
          </a:xfrm>
        </p:spPr>
        <p:txBody>
          <a:bodyPr/>
          <a:lstStyle/>
          <a:p>
            <a:pPr eaLnBrk="1" hangingPunct="1"/>
            <a:br>
              <a:rPr lang="en-GB" altLang="en-US" sz="3200" b="1">
                <a:solidFill>
                  <a:schemeClr val="bg1"/>
                </a:solidFill>
                <a:latin typeface="Arial" panose="020B0604020202020204" pitchFamily="34" charset="0"/>
                <a:cs typeface="Arial" panose="020B0604020202020204" pitchFamily="34" charset="0"/>
              </a:rPr>
            </a:br>
            <a:r>
              <a:rPr lang="en-GB" altLang="en-US" sz="3200" b="1">
                <a:solidFill>
                  <a:schemeClr val="bg1"/>
                </a:solidFill>
                <a:latin typeface="Arial" panose="020B0604020202020204" pitchFamily="34" charset="0"/>
                <a:cs typeface="Arial" panose="020B0604020202020204" pitchFamily="34" charset="0"/>
              </a:rPr>
              <a:t>Public Health and Social Care in Practice Dissertation Module </a:t>
            </a:r>
            <a:br>
              <a:rPr lang="en-GB" altLang="en-US" sz="3200" b="1">
                <a:latin typeface="Arial" panose="020B0604020202020204" pitchFamily="34" charset="0"/>
                <a:cs typeface="Arial" panose="020B0604020202020204" pitchFamily="34" charset="0"/>
              </a:rPr>
            </a:br>
            <a:br>
              <a:rPr lang="en-GB" altLang="en-US" sz="3200">
                <a:latin typeface="Arial" panose="020B0604020202020204" pitchFamily="34" charset="0"/>
                <a:cs typeface="Arial" panose="020B0604020202020204" pitchFamily="34" charset="0"/>
              </a:rPr>
            </a:br>
            <a:endParaRPr lang="en-GB" altLang="en-US" sz="3200">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AB533822-C6D5-0C82-2FE0-7F78F233BDFE}"/>
              </a:ext>
            </a:extLst>
          </p:cNvPr>
          <p:cNvSpPr>
            <a:spLocks noGrp="1"/>
          </p:cNvSpPr>
          <p:nvPr>
            <p:ph type="subTitle" idx="1"/>
          </p:nvPr>
        </p:nvSpPr>
        <p:spPr>
          <a:xfrm>
            <a:off x="652463" y="2344738"/>
            <a:ext cx="8064500" cy="1733550"/>
          </a:xfrm>
        </p:spPr>
        <p:txBody>
          <a:bodyPr/>
          <a:lstStyle/>
          <a:p>
            <a:pPr eaLnBrk="1" hangingPunct="1"/>
            <a:r>
              <a:rPr lang="en-GB" altLang="en-US" sz="4000" b="1" dirty="0">
                <a:solidFill>
                  <a:schemeClr val="bg1"/>
                </a:solidFill>
              </a:rPr>
              <a:t>LCHS7004</a:t>
            </a:r>
          </a:p>
          <a:p>
            <a:pPr eaLnBrk="1" hangingPunct="1"/>
            <a:r>
              <a:rPr lang="en-GB" altLang="en-US" sz="4000" b="1" dirty="0">
                <a:solidFill>
                  <a:schemeClr val="bg1"/>
                </a:solidFill>
              </a:rPr>
              <a:t>Workshop 4</a:t>
            </a:r>
          </a:p>
          <a:p>
            <a:pPr eaLnBrk="1" hangingPunct="1"/>
            <a:r>
              <a:rPr lang="en-GB" altLang="en-US" sz="4000" b="1" dirty="0">
                <a:solidFill>
                  <a:schemeClr val="bg1"/>
                </a:solidFill>
              </a:rPr>
              <a:t> Systematic Literature Review</a:t>
            </a:r>
          </a:p>
          <a:p>
            <a:pPr eaLnBrk="1" hangingPunct="1"/>
            <a:r>
              <a:rPr lang="en-GB" altLang="en-US" sz="2500" b="1" dirty="0">
                <a:solidFill>
                  <a:schemeClr val="bg1"/>
                </a:solidFill>
              </a:rPr>
              <a:t>   Week 1	</a:t>
            </a: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601370EE-AA5F-6072-0E28-33FBA05859A5}"/>
              </a:ext>
            </a:extLst>
          </p:cNvPr>
          <p:cNvSpPr>
            <a:spLocks noGrp="1"/>
          </p:cNvSpPr>
          <p:nvPr>
            <p:ph type="dt" sz="quarter" idx="10"/>
          </p:nvPr>
        </p:nvSpPr>
        <p:spPr/>
        <p:txBody>
          <a:bodyPr/>
          <a:lstStyle/>
          <a:p>
            <a:pPr>
              <a:defRPr/>
            </a:pPr>
            <a:fld id="{5EC0FA7E-6D3B-48D7-9F80-6C4D37659D9C}" type="datetime1">
              <a:rPr lang="en-GB" altLang="en-US"/>
              <a:pPr>
                <a:defRPr/>
              </a:pPr>
              <a:t>09/02/2024</a:t>
            </a:fld>
            <a:endParaRPr lang="en-GB" altLang="en-US" dirty="0"/>
          </a:p>
        </p:txBody>
      </p:sp>
      <p:sp>
        <p:nvSpPr>
          <p:cNvPr id="9221" name="Slide Number Placeholder 5">
            <a:extLst>
              <a:ext uri="{FF2B5EF4-FFF2-40B4-BE49-F238E27FC236}">
                <a16:creationId xmlns:a16="http://schemas.microsoft.com/office/drawing/2014/main" id="{D147705E-8B7B-F0EE-A526-193FBF7AF2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99B02C6-C6B9-4F5E-B54E-085C5E47C5D0}"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9222" name="Subtitle 4">
            <a:extLst>
              <a:ext uri="{FF2B5EF4-FFF2-40B4-BE49-F238E27FC236}">
                <a16:creationId xmlns:a16="http://schemas.microsoft.com/office/drawing/2014/main" id="{61A34D4D-22CE-51DF-B324-BB6EA0913886}"/>
              </a:ext>
            </a:extLst>
          </p:cNvPr>
          <p:cNvSpPr txBox="1">
            <a:spLocks/>
          </p:cNvSpPr>
          <p:nvPr/>
        </p:nvSpPr>
        <p:spPr bwMode="auto">
          <a:xfrm>
            <a:off x="179388" y="5278438"/>
            <a:ext cx="80645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 typeface="Arial" panose="020B0604020202020204" pitchFamily="34" charset="0"/>
              <a:buNone/>
            </a:pPr>
            <a:r>
              <a:rPr lang="en-GB" altLang="en-US" sz="2200" b="1">
                <a:solidFill>
                  <a:schemeClr val="bg1"/>
                </a:solidFill>
              </a:rPr>
              <a:t>Dr Diola Bijlhout </a:t>
            </a:r>
          </a:p>
          <a:p>
            <a:pPr eaLnBrk="1" hangingPunct="1">
              <a:buFont typeface="Arial" panose="020B0604020202020204" pitchFamily="34" charset="0"/>
              <a:buNone/>
            </a:pPr>
            <a:r>
              <a:rPr lang="en-GB" altLang="en-US" sz="2200" b="1">
                <a:solidFill>
                  <a:schemeClr val="bg1"/>
                </a:solidFill>
              </a:rPr>
              <a:t>E-mail: d.bijlhout@uwtsd.ac.uk</a:t>
            </a:r>
            <a:endParaRPr lang="en-GB" altLang="en-US" sz="2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E50CC75E-0522-42A1-8AE6-D2B2AE755620}"/>
              </a:ext>
            </a:extLst>
          </p:cNvPr>
          <p:cNvSpPr>
            <a:spLocks noGrp="1"/>
          </p:cNvSpPr>
          <p:nvPr>
            <p:ph type="title"/>
          </p:nvPr>
        </p:nvSpPr>
        <p:spPr>
          <a:xfrm>
            <a:off x="1835150" y="404813"/>
            <a:ext cx="8229600" cy="1143000"/>
          </a:xfrm>
        </p:spPr>
        <p:txBody>
          <a:bodyPr/>
          <a:lstStyle/>
          <a:p>
            <a:pPr algn="l"/>
            <a:r>
              <a:rPr lang="en-GB" altLang="en-US"/>
              <a:t>Welcome back</a:t>
            </a:r>
          </a:p>
        </p:txBody>
      </p:sp>
      <p:sp>
        <p:nvSpPr>
          <p:cNvPr id="3" name="Content Placeholder 2">
            <a:extLst>
              <a:ext uri="{FF2B5EF4-FFF2-40B4-BE49-F238E27FC236}">
                <a16:creationId xmlns:a16="http://schemas.microsoft.com/office/drawing/2014/main" id="{8FE5FC49-F1F8-0AD9-7409-BCAE00C037AE}"/>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dirty="0"/>
              <a:t>Icebreaker</a:t>
            </a:r>
          </a:p>
          <a:p>
            <a:pPr>
              <a:defRPr/>
            </a:pPr>
            <a:r>
              <a:rPr lang="en-GB" dirty="0"/>
              <a:t>In 1 word how was your term break?</a:t>
            </a:r>
          </a:p>
          <a:p>
            <a:pPr>
              <a:defRPr/>
            </a:pPr>
            <a:r>
              <a:rPr lang="en-GB" dirty="0"/>
              <a:t>What are your expectations from this module?</a:t>
            </a:r>
          </a:p>
          <a:p>
            <a:pPr>
              <a:defRPr/>
            </a:pPr>
            <a:r>
              <a:rPr lang="en-GB" dirty="0"/>
              <a:t>What will you do to facilitate your success?</a:t>
            </a:r>
          </a:p>
        </p:txBody>
      </p:sp>
      <p:sp>
        <p:nvSpPr>
          <p:cNvPr id="4" name="Date Placeholder 3">
            <a:extLst>
              <a:ext uri="{FF2B5EF4-FFF2-40B4-BE49-F238E27FC236}">
                <a16:creationId xmlns:a16="http://schemas.microsoft.com/office/drawing/2014/main" id="{143233FE-8071-F09E-91B3-55DEF3D49D0C}"/>
              </a:ext>
            </a:extLst>
          </p:cNvPr>
          <p:cNvSpPr>
            <a:spLocks noGrp="1"/>
          </p:cNvSpPr>
          <p:nvPr>
            <p:ph type="dt" sz="quarter" idx="10"/>
          </p:nvPr>
        </p:nvSpPr>
        <p:spPr/>
        <p:txBody>
          <a:bodyPr/>
          <a:lstStyle/>
          <a:p>
            <a:pPr>
              <a:defRPr/>
            </a:pPr>
            <a:fld id="{61917D48-BAA2-4BE5-9E00-7D4147C61C46}" type="datetime1">
              <a:rPr lang="en-GB" altLang="en-US" smtClean="0"/>
              <a:pPr>
                <a:defRPr/>
              </a:pPr>
              <a:t>09/02/2024</a:t>
            </a:fld>
            <a:endParaRPr lang="en-GB" altLang="en-US" dirty="0"/>
          </a:p>
        </p:txBody>
      </p:sp>
      <p:sp>
        <p:nvSpPr>
          <p:cNvPr id="7173" name="Slide Number Placeholder 4">
            <a:extLst>
              <a:ext uri="{FF2B5EF4-FFF2-40B4-BE49-F238E27FC236}">
                <a16:creationId xmlns:a16="http://schemas.microsoft.com/office/drawing/2014/main" id="{0E6E4C8A-F679-175C-E4C9-89630E1A525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7A011A3-5A39-4FAE-A794-EBD8AB62AA15}"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pic>
        <p:nvPicPr>
          <p:cNvPr id="7174" name="Picture 2" descr="20 Fun Ice Breaker Questions for Kids">
            <a:extLst>
              <a:ext uri="{FF2B5EF4-FFF2-40B4-BE49-F238E27FC236}">
                <a16:creationId xmlns:a16="http://schemas.microsoft.com/office/drawing/2014/main" id="{B6113869-334E-57CE-4C18-A7005046CE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136525"/>
            <a:ext cx="3162300"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4" descr="50+ Cheeky Ice Breaker Questions to Get Your Colleagues Talking - Sorry, I  was on Mute">
            <a:extLst>
              <a:ext uri="{FF2B5EF4-FFF2-40B4-BE49-F238E27FC236}">
                <a16:creationId xmlns:a16="http://schemas.microsoft.com/office/drawing/2014/main" id="{431B9C8B-8B08-EA00-D660-293809345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 y="4652963"/>
            <a:ext cx="165735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82907B1-058D-67E6-960D-8309ABFA8EDA}"/>
              </a:ext>
            </a:extLst>
          </p:cNvPr>
          <p:cNvSpPr>
            <a:spLocks noGrp="1"/>
          </p:cNvSpPr>
          <p:nvPr>
            <p:ph type="title"/>
          </p:nvPr>
        </p:nvSpPr>
        <p:spPr>
          <a:xfrm>
            <a:off x="766763" y="757238"/>
            <a:ext cx="7886700" cy="441325"/>
          </a:xfrm>
        </p:spPr>
        <p:txBody>
          <a:bodyPr/>
          <a:lstStyle/>
          <a:p>
            <a:r>
              <a:rPr lang="en-GB" altLang="en-US" sz="3500" b="1">
                <a:solidFill>
                  <a:srgbClr val="000000"/>
                </a:solidFill>
                <a:latin typeface="Lato" panose="020F0502020204030203" pitchFamily="34" charset="0"/>
              </a:rPr>
              <a:t>The way that class attendance is recorded has changed significantly!</a:t>
            </a:r>
            <a:br>
              <a:rPr lang="en-GB" altLang="en-US" sz="3500"/>
            </a:br>
            <a:endParaRPr lang="en-GB" altLang="en-US" sz="3500"/>
          </a:p>
        </p:txBody>
      </p:sp>
      <p:sp>
        <p:nvSpPr>
          <p:cNvPr id="3" name="Content Placeholder 2">
            <a:extLst>
              <a:ext uri="{FF2B5EF4-FFF2-40B4-BE49-F238E27FC236}">
                <a16:creationId xmlns:a16="http://schemas.microsoft.com/office/drawing/2014/main" id="{9AFC18B6-BD71-A3B7-EACB-0D57E97DCAB3}"/>
              </a:ext>
            </a:extLst>
          </p:cNvPr>
          <p:cNvSpPr>
            <a:spLocks noGrp="1"/>
          </p:cNvSpPr>
          <p:nvPr>
            <p:ph idx="1"/>
          </p:nvPr>
        </p:nvSpPr>
        <p:spPr>
          <a:xfrm>
            <a:off x="138113" y="1557338"/>
            <a:ext cx="8867775" cy="3937000"/>
          </a:xfrm>
        </p:spPr>
        <p:txBody>
          <a:bodyPr>
            <a:normAutofit/>
          </a:bodyPr>
          <a:lstStyle/>
          <a:p>
            <a:pPr>
              <a:defRPr/>
            </a:pPr>
            <a:r>
              <a:rPr lang="en-GB" sz="1700" b="1" dirty="0">
                <a:solidFill>
                  <a:srgbClr val="FF0000"/>
                </a:solidFill>
              </a:rPr>
              <a:t>Attending your classes (registered)</a:t>
            </a:r>
          </a:p>
          <a:p>
            <a:pPr>
              <a:defRPr/>
            </a:pPr>
            <a:r>
              <a:rPr lang="en-GB" sz="1700" b="1" dirty="0">
                <a:solidFill>
                  <a:srgbClr val="FF0000"/>
                </a:solidFill>
              </a:rPr>
              <a:t>Engagement with your module Moodle pages, Teams, (VLE),..(tracked)</a:t>
            </a:r>
          </a:p>
          <a:p>
            <a:pPr marL="0" indent="0">
              <a:buFont typeface="Arial" panose="020B0604020202020204" pitchFamily="34" charset="0"/>
              <a:buNone/>
              <a:defRPr/>
            </a:pPr>
            <a:endParaRPr lang="en-GB" sz="1700" dirty="0"/>
          </a:p>
          <a:p>
            <a:pPr marL="0" indent="0">
              <a:buFont typeface="Arial" panose="020B0604020202020204" pitchFamily="34" charset="0"/>
              <a:buNone/>
              <a:defRPr/>
            </a:pPr>
            <a:r>
              <a:rPr lang="en-GB" sz="1700" dirty="0"/>
              <a:t>What does engagement with VLE mean:</a:t>
            </a:r>
          </a:p>
          <a:p>
            <a:pPr lvl="1">
              <a:defRPr/>
            </a:pPr>
            <a:r>
              <a:rPr lang="en-GB" sz="1700" dirty="0"/>
              <a:t>In preparation to attending your classes read through the weekly PowerPoint sessions on Moodle</a:t>
            </a:r>
          </a:p>
          <a:p>
            <a:pPr lvl="1">
              <a:defRPr/>
            </a:pPr>
            <a:r>
              <a:rPr lang="en-GB" sz="1700" dirty="0"/>
              <a:t>In preparation to your weekly classes read through at least 1 further reading resource on Moodle </a:t>
            </a:r>
          </a:p>
          <a:p>
            <a:pPr lvl="1">
              <a:defRPr/>
            </a:pPr>
            <a:r>
              <a:rPr lang="en-GB" sz="1700" dirty="0"/>
              <a:t>Following the publication of the assignment brief read through them regularly on Moodle</a:t>
            </a:r>
          </a:p>
          <a:p>
            <a:pPr lvl="1">
              <a:defRPr/>
            </a:pPr>
            <a:r>
              <a:rPr lang="en-GB" sz="1700" dirty="0"/>
              <a:t>Weekly look up at least 2 sources from the online reading list on Moodle</a:t>
            </a:r>
          </a:p>
          <a:p>
            <a:pPr>
              <a:defRPr/>
            </a:pPr>
            <a:r>
              <a:rPr lang="en-GB" sz="1700" b="1" dirty="0"/>
              <a:t>Make sure to built in this habit which will not only benefit your attendance records but also your knowledge, skills and understanding of your subjects</a:t>
            </a:r>
          </a:p>
          <a:p>
            <a:pPr marL="0" indent="0">
              <a:buFont typeface="Arial" panose="020B0604020202020204" pitchFamily="34" charset="0"/>
              <a:buNone/>
              <a:defRPr/>
            </a:pPr>
            <a:endParaRPr lang="en-GB"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AA9F1-EC56-A801-EF3E-8CD1BB90CB28}"/>
              </a:ext>
            </a:extLst>
          </p:cNvPr>
          <p:cNvSpPr>
            <a:spLocks noGrp="1"/>
          </p:cNvSpPr>
          <p:nvPr>
            <p:ph type="title"/>
          </p:nvPr>
        </p:nvSpPr>
        <p:spPr>
          <a:xfrm>
            <a:off x="504825" y="180975"/>
            <a:ext cx="7886700" cy="993775"/>
          </a:xfrm>
        </p:spPr>
        <p:txBody>
          <a:bodyPr/>
          <a:lstStyle/>
          <a:p>
            <a:pPr>
              <a:defRPr/>
            </a:pPr>
            <a:r>
              <a:rPr lang="en-GB" sz="2550" b="1" i="1" dirty="0">
                <a:latin typeface="Calibri (body)"/>
              </a:rPr>
              <a:t>Academic Integrity</a:t>
            </a:r>
            <a:br>
              <a:rPr lang="en-GB" sz="2550" b="1" i="1" dirty="0">
                <a:latin typeface="Calibri (body)"/>
              </a:rPr>
            </a:br>
            <a:r>
              <a:rPr lang="en-GB" sz="2550" b="1" i="1" dirty="0">
                <a:latin typeface="Calibri (body)"/>
              </a:rPr>
              <a:t>ORIGINALITY OF WORK!</a:t>
            </a:r>
          </a:p>
        </p:txBody>
      </p:sp>
      <p:sp>
        <p:nvSpPr>
          <p:cNvPr id="3" name="Content Placeholder 2">
            <a:extLst>
              <a:ext uri="{FF2B5EF4-FFF2-40B4-BE49-F238E27FC236}">
                <a16:creationId xmlns:a16="http://schemas.microsoft.com/office/drawing/2014/main" id="{04C17191-1FF8-3731-9831-C92F8DB5EF11}"/>
              </a:ext>
            </a:extLst>
          </p:cNvPr>
          <p:cNvSpPr>
            <a:spLocks noGrp="1"/>
          </p:cNvSpPr>
          <p:nvPr>
            <p:ph idx="1"/>
          </p:nvPr>
        </p:nvSpPr>
        <p:spPr>
          <a:xfrm>
            <a:off x="179388" y="2417763"/>
            <a:ext cx="9144000" cy="3263900"/>
          </a:xfrm>
        </p:spPr>
        <p:txBody>
          <a:bodyPr/>
          <a:lstStyle/>
          <a:p>
            <a:pPr>
              <a:defRPr/>
            </a:pPr>
            <a:r>
              <a:rPr lang="en-GB" sz="2000" dirty="0"/>
              <a:t>Make sure that </a:t>
            </a:r>
            <a:r>
              <a:rPr lang="en-GB" sz="2000" u="sng" dirty="0"/>
              <a:t>all sections </a:t>
            </a:r>
            <a:r>
              <a:rPr lang="en-GB" sz="2000" dirty="0"/>
              <a:t>of your work/assignments for all modules are original!</a:t>
            </a:r>
          </a:p>
          <a:p>
            <a:pPr>
              <a:defRPr/>
            </a:pPr>
            <a:r>
              <a:rPr lang="en-GB" sz="2000" dirty="0"/>
              <a:t>Avoid engaging in practices of plagiarism (copying text, no/bogus references,..)! </a:t>
            </a:r>
          </a:p>
          <a:p>
            <a:pPr>
              <a:defRPr/>
            </a:pPr>
            <a:r>
              <a:rPr lang="en-GB" sz="2000" dirty="0"/>
              <a:t>Avoid buying assessments!</a:t>
            </a:r>
          </a:p>
          <a:p>
            <a:pPr>
              <a:defRPr/>
            </a:pPr>
            <a:r>
              <a:rPr lang="en-GB" sz="2000" dirty="0"/>
              <a:t>Do not collude with classmates/university students!</a:t>
            </a:r>
          </a:p>
          <a:p>
            <a:pPr>
              <a:defRPr/>
            </a:pPr>
            <a:endParaRPr lang="en-GB" sz="2000" dirty="0"/>
          </a:p>
          <a:p>
            <a:pPr marL="0" indent="0" algn="ctr">
              <a:buFont typeface="Arial" panose="020B0604020202020204" pitchFamily="34" charset="0"/>
              <a:buNone/>
              <a:defRPr/>
            </a:pPr>
            <a:r>
              <a:rPr lang="en-GB" sz="2000" b="1" dirty="0"/>
              <a:t>Build your own academic writing practices and skills so you can really be proud of yourself and your achievements at current and for your future!</a:t>
            </a:r>
          </a:p>
        </p:txBody>
      </p:sp>
      <p:sp>
        <p:nvSpPr>
          <p:cNvPr id="4" name="TextBox 3">
            <a:extLst>
              <a:ext uri="{FF2B5EF4-FFF2-40B4-BE49-F238E27FC236}">
                <a16:creationId xmlns:a16="http://schemas.microsoft.com/office/drawing/2014/main" id="{F8AFEDCE-8108-6BC5-7116-9C5666BDF544}"/>
              </a:ext>
            </a:extLst>
          </p:cNvPr>
          <p:cNvSpPr txBox="1"/>
          <p:nvPr/>
        </p:nvSpPr>
        <p:spPr>
          <a:xfrm>
            <a:off x="1258888" y="1739900"/>
            <a:ext cx="6305550" cy="485775"/>
          </a:xfrm>
          <a:prstGeom prst="rect">
            <a:avLst/>
          </a:prstGeom>
          <a:noFill/>
        </p:spPr>
        <p:txBody>
          <a:bodyPr>
            <a:spAutoFit/>
          </a:bodyPr>
          <a:lstStyle/>
          <a:p>
            <a:pPr>
              <a:defRPr/>
            </a:pPr>
            <a:r>
              <a:rPr lang="en-GB" sz="2550" b="1" i="1" dirty="0">
                <a:solidFill>
                  <a:srgbClr val="FF0000"/>
                </a:solidFill>
              </a:rPr>
              <a:t>The university treats this very seriously</a:t>
            </a:r>
            <a:endParaRPr lang="en-GB" sz="2550" dirty="0">
              <a:solidFill>
                <a:srgbClr val="FF0000"/>
              </a:solidFill>
            </a:endParaRPr>
          </a:p>
        </p:txBody>
      </p:sp>
      <p:sp>
        <p:nvSpPr>
          <p:cNvPr id="9221" name="TextBox 5">
            <a:extLst>
              <a:ext uri="{FF2B5EF4-FFF2-40B4-BE49-F238E27FC236}">
                <a16:creationId xmlns:a16="http://schemas.microsoft.com/office/drawing/2014/main" id="{0CEA9208-BFBA-CE2F-8436-253986736A99}"/>
              </a:ext>
            </a:extLst>
          </p:cNvPr>
          <p:cNvSpPr txBox="1">
            <a:spLocks noChangeArrowheads="1"/>
          </p:cNvSpPr>
          <p:nvPr/>
        </p:nvSpPr>
        <p:spPr bwMode="auto">
          <a:xfrm rot="-1439273">
            <a:off x="268288" y="409575"/>
            <a:ext cx="1409700" cy="1200150"/>
          </a:xfrm>
          <a:prstGeom prst="rect">
            <a:avLst/>
          </a:prstGeom>
          <a:solidFill>
            <a:srgbClr val="FF0000"/>
          </a:solidFill>
          <a:ln w="53975">
            <a:solidFill>
              <a:schemeClr val="tx1"/>
            </a:solidFill>
            <a:miter lim="800000"/>
            <a:headEnd/>
            <a:tailEnd/>
          </a:ln>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b="1"/>
              <a:t>Penalties:</a:t>
            </a:r>
          </a:p>
          <a:p>
            <a:pPr algn="ctr"/>
            <a:r>
              <a:rPr lang="en-GB" altLang="en-US" b="1"/>
              <a:t>Viva</a:t>
            </a:r>
          </a:p>
          <a:p>
            <a:pPr algn="ctr"/>
            <a:r>
              <a:rPr lang="en-GB" altLang="en-US" b="1"/>
              <a:t>Expulsion</a:t>
            </a:r>
          </a:p>
          <a:p>
            <a:pPr algn="ctr"/>
            <a:endParaRPr lang="en-GB" altLang="en-US" b="1"/>
          </a:p>
        </p:txBody>
      </p:sp>
      <p:sp>
        <p:nvSpPr>
          <p:cNvPr id="7" name="TextBox 6">
            <a:extLst>
              <a:ext uri="{FF2B5EF4-FFF2-40B4-BE49-F238E27FC236}">
                <a16:creationId xmlns:a16="http://schemas.microsoft.com/office/drawing/2014/main" id="{E4E2908D-3541-A716-E965-37E9BF616122}"/>
              </a:ext>
            </a:extLst>
          </p:cNvPr>
          <p:cNvSpPr txBox="1"/>
          <p:nvPr/>
        </p:nvSpPr>
        <p:spPr>
          <a:xfrm rot="1107991">
            <a:off x="6872288" y="436563"/>
            <a:ext cx="1717675" cy="1165225"/>
          </a:xfrm>
          <a:prstGeom prst="rect">
            <a:avLst/>
          </a:prstGeom>
          <a:solidFill>
            <a:srgbClr val="FFFF00"/>
          </a:solidFill>
          <a:ln w="47625">
            <a:solidFill>
              <a:schemeClr val="tx1"/>
            </a:solidFill>
          </a:ln>
        </p:spPr>
        <p:txBody>
          <a:bodyPr>
            <a:spAutoFit/>
          </a:bodyPr>
          <a:lstStyle/>
          <a:p>
            <a:pPr algn="ctr">
              <a:defRPr/>
            </a:pPr>
            <a:r>
              <a:rPr lang="en-GB" sz="1650" b="1" dirty="0"/>
              <a:t>Say NO!</a:t>
            </a:r>
          </a:p>
          <a:p>
            <a:pPr algn="ctr">
              <a:defRPr/>
            </a:pPr>
            <a:r>
              <a:rPr lang="en-GB" sz="1650" b="1" dirty="0"/>
              <a:t> to Academic Misconduct!</a:t>
            </a:r>
            <a:br>
              <a:rPr lang="en-GB" sz="2025" b="1" dirty="0"/>
            </a:br>
            <a:endParaRPr lang="en-GB" sz="202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E15C16D-285A-D686-ED04-5751610F79DD}"/>
              </a:ext>
            </a:extLst>
          </p:cNvPr>
          <p:cNvSpPr>
            <a:spLocks noGrp="1"/>
          </p:cNvSpPr>
          <p:nvPr>
            <p:ph type="title"/>
          </p:nvPr>
        </p:nvSpPr>
        <p:spPr>
          <a:xfrm>
            <a:off x="539750" y="44450"/>
            <a:ext cx="7886700" cy="863600"/>
          </a:xfrm>
          <a:solidFill>
            <a:srgbClr val="B4C7E7"/>
          </a:solidFill>
        </p:spPr>
        <p:txBody>
          <a:bodyPr anchorCtr="1"/>
          <a:lstStyle/>
          <a:p>
            <a:r>
              <a:rPr lang="en-GB" altLang="en-US"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EE4C77AB-95CB-8A5B-8300-7FE2465B78D8}"/>
              </a:ext>
            </a:extLst>
          </p:cNvPr>
          <p:cNvSpPr txBox="1">
            <a:spLocks noGrp="1"/>
          </p:cNvSpPr>
          <p:nvPr>
            <p:ph idx="1"/>
          </p:nvPr>
        </p:nvSpPr>
        <p:spPr>
          <a:xfrm>
            <a:off x="323850" y="908050"/>
            <a:ext cx="8569325" cy="4319588"/>
          </a:xfrm>
        </p:spPr>
        <p:txBody>
          <a:bodyPr>
            <a:noAutofit/>
          </a:bodyPr>
          <a:lstStyle/>
          <a:p>
            <a:pPr marL="0" indent="0">
              <a:buFont typeface="Arial" panose="020B0604020202020204" pitchFamily="34" charset="0"/>
              <a:buNone/>
              <a:defRPr/>
            </a:pPr>
            <a:r>
              <a:rPr lang="en-GB" sz="1200" dirty="0"/>
              <a:t>On successful completion of the module, you will be able to:</a:t>
            </a:r>
          </a:p>
          <a:p>
            <a:pPr marL="0" indent="0">
              <a:buFont typeface="Arial" panose="020B0604020202020204" pitchFamily="34" charset="0"/>
              <a:buNone/>
              <a:defRPr/>
            </a:pPr>
            <a:endParaRPr lang="en-GB" sz="1200" dirty="0"/>
          </a:p>
          <a:p>
            <a:pPr>
              <a:buFont typeface="Wingdings" panose="05000000000000000000" pitchFamily="2" charset="2"/>
              <a:buChar char="§"/>
              <a:defRPr/>
            </a:pPr>
            <a:r>
              <a:rPr lang="en-GB" sz="1200" dirty="0"/>
              <a:t>Using the feedback on the proposal from the research module assessment prepare a research/independent study protocol outlining how the proposal will be implemented, mapping the steps, activities and processes, required resources, time frames;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Critically evaluate the appropriateness of qualitative/quantitative methods of data collection, in combination as necessary, to analyse, synthesise, interpret and present the resulting data and the applications of those methods by other researchers in other contexts; </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Exhibit the analytical, numerical, literacy, communication and computer skills to enable critical research to be undertaken and be able to apply those transferable skills to develop research-based inquiry in future employment settings.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FAC9EBC-468A-D0A3-46C7-5B1C02B54B4D}"/>
              </a:ext>
            </a:extLst>
          </p:cNvPr>
          <p:cNvSpPr>
            <a:spLocks noGrp="1"/>
          </p:cNvSpPr>
          <p:nvPr>
            <p:ph type="title"/>
          </p:nvPr>
        </p:nvSpPr>
        <p:spPr>
          <a:xfrm>
            <a:off x="709613" y="4222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Module aims</a:t>
            </a:r>
          </a:p>
        </p:txBody>
      </p:sp>
      <p:sp>
        <p:nvSpPr>
          <p:cNvPr id="12291" name="Content Placeholder 2">
            <a:extLst>
              <a:ext uri="{FF2B5EF4-FFF2-40B4-BE49-F238E27FC236}">
                <a16:creationId xmlns:a16="http://schemas.microsoft.com/office/drawing/2014/main" id="{60847334-E706-5F11-3148-E1E99E6A1FC0}"/>
              </a:ext>
            </a:extLst>
          </p:cNvPr>
          <p:cNvSpPr>
            <a:spLocks noGrp="1"/>
          </p:cNvSpPr>
          <p:nvPr>
            <p:ph idx="1"/>
          </p:nvPr>
        </p:nvSpPr>
        <p:spPr>
          <a:xfrm>
            <a:off x="250825" y="1628775"/>
            <a:ext cx="8713788" cy="3937000"/>
          </a:xfrm>
        </p:spPr>
        <p:txBody>
          <a:bodyPr/>
          <a:lstStyle/>
          <a:p>
            <a:pPr algn="just">
              <a:lnSpc>
                <a:spcPct val="115000"/>
              </a:lnSpc>
              <a:buFont typeface="Wingdings" panose="05000000000000000000" pitchFamily="2" charset="2"/>
              <a:buChar char=""/>
            </a:pPr>
            <a:endParaRPr lang="en-GB" altLang="en-US" sz="2000" dirty="0">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buFont typeface="Wingdings" panose="05000000000000000000" pitchFamily="2" charset="2"/>
              <a:buChar char=""/>
            </a:pPr>
            <a:r>
              <a:rPr lang="en-GB" altLang="en-US" sz="2000" dirty="0">
                <a:ea typeface="Arial" panose="020B0604020202020204" pitchFamily="34" charset="0"/>
                <a:cs typeface="Times New Roman" panose="02020603050405020304" pitchFamily="18" charset="0"/>
              </a:rPr>
              <a:t>To enhance the students understanding and skills of the application of research methodologies, and an ability to frame a research protocol. </a:t>
            </a:r>
          </a:p>
          <a:p>
            <a:pPr algn="just">
              <a:lnSpc>
                <a:spcPct val="115000"/>
              </a:lnSpc>
              <a:buFont typeface="Wingdings" panose="05000000000000000000" pitchFamily="2" charset="2"/>
              <a:buChar char=""/>
            </a:pPr>
            <a:endParaRPr lang="en-GB" altLang="en-US" sz="2000" dirty="0">
              <a:ea typeface="Arial" panose="020B0604020202020204" pitchFamily="34" charset="0"/>
              <a:cs typeface="Times New Roman" panose="02020603050405020304" pitchFamily="18" charset="0"/>
            </a:endParaRPr>
          </a:p>
          <a:p>
            <a:pPr algn="just">
              <a:lnSpc>
                <a:spcPct val="115000"/>
              </a:lnSpc>
              <a:spcAft>
                <a:spcPts val="1000"/>
              </a:spcAft>
              <a:buFont typeface="Wingdings" panose="05000000000000000000" pitchFamily="2" charset="2"/>
              <a:buChar char=""/>
            </a:pPr>
            <a:r>
              <a:rPr lang="en-GB" altLang="en-US" sz="2000" dirty="0">
                <a:ea typeface="Arial" panose="020B0604020202020204" pitchFamily="34" charset="0"/>
                <a:cs typeface="Times New Roman" panose="02020603050405020304" pitchFamily="18" charset="0"/>
              </a:rPr>
              <a:t>To develop in the student the ability to report research results in written format to an academic and/or professional audience, and to further develop the student’s capacity for critical analysis and independent thought.</a:t>
            </a:r>
          </a:p>
          <a:p>
            <a:pPr>
              <a:buFont typeface="Arial" panose="020B0604020202020204" pitchFamily="34" charset="0"/>
              <a:buNone/>
            </a:pPr>
            <a:endParaRPr lang="en-GB" altLang="en-US" sz="2000" dirty="0">
              <a:latin typeface="Arial" panose="020B0604020202020204" pitchFamily="34" charset="0"/>
              <a:ea typeface="Arial" panose="020B060402020202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84E2E68-048D-E9AD-59CB-220AD55B36FD}"/>
              </a:ext>
            </a:extLst>
          </p:cNvPr>
          <p:cNvSpPr>
            <a:spLocks noGrp="1"/>
          </p:cNvSpPr>
          <p:nvPr>
            <p:ph type="title"/>
          </p:nvPr>
        </p:nvSpPr>
        <p:spPr>
          <a:xfrm>
            <a:off x="603250" y="3333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Session objectives</a:t>
            </a:r>
          </a:p>
        </p:txBody>
      </p:sp>
      <p:sp>
        <p:nvSpPr>
          <p:cNvPr id="3" name="Content Placeholder 2">
            <a:extLst>
              <a:ext uri="{FF2B5EF4-FFF2-40B4-BE49-F238E27FC236}">
                <a16:creationId xmlns:a16="http://schemas.microsoft.com/office/drawing/2014/main" id="{C485ED1E-9405-10F6-EDFA-9B1E8D2BB256}"/>
              </a:ext>
            </a:extLst>
          </p:cNvPr>
          <p:cNvSpPr txBox="1">
            <a:spLocks noGrp="1"/>
          </p:cNvSpPr>
          <p:nvPr>
            <p:ph idx="1"/>
          </p:nvPr>
        </p:nvSpPr>
        <p:spPr>
          <a:xfrm>
            <a:off x="287338" y="1557338"/>
            <a:ext cx="8569325" cy="3887787"/>
          </a:xfrm>
        </p:spPr>
        <p:txBody>
          <a:bodyPr>
            <a:normAutofit fontScale="85000" lnSpcReduction="20000"/>
          </a:bodyPr>
          <a:lstStyle/>
          <a:p>
            <a:pPr marL="228600" indent="-228600" eaLnBrk="1" fontAlgn="auto" hangingPunct="1">
              <a:lnSpc>
                <a:spcPct val="90000"/>
              </a:lnSpc>
              <a:spcBef>
                <a:spcPts val="1000"/>
              </a:spcBef>
              <a:spcAft>
                <a:spcPts val="0"/>
              </a:spcAft>
              <a:defRPr/>
            </a:pPr>
            <a:r>
              <a:rPr lang="en-GB" altLang="en-US" sz="2400" dirty="0"/>
              <a:t>Discuss the relevance of systematic literature review in Public Health and Social in Practice context</a:t>
            </a:r>
          </a:p>
          <a:p>
            <a:pPr marL="228600" indent="-228600" eaLnBrk="1" fontAlgn="auto" hangingPunct="1">
              <a:lnSpc>
                <a:spcPct val="90000"/>
              </a:lnSpc>
              <a:spcBef>
                <a:spcPts val="1000"/>
              </a:spcBef>
              <a:spcAft>
                <a:spcPts val="0"/>
              </a:spcAft>
              <a:defRPr/>
            </a:pPr>
            <a:r>
              <a:rPr lang="en-GB" altLang="en-US" sz="2400" dirty="0"/>
              <a:t>Distinguish between quantitative, qualitative and systematic literature review designs</a:t>
            </a:r>
          </a:p>
          <a:p>
            <a:pPr marL="228600" indent="-228600" eaLnBrk="1" fontAlgn="auto" hangingPunct="1">
              <a:lnSpc>
                <a:spcPct val="90000"/>
              </a:lnSpc>
              <a:spcBef>
                <a:spcPts val="1000"/>
              </a:spcBef>
              <a:spcAft>
                <a:spcPts val="0"/>
              </a:spcAft>
              <a:defRPr/>
            </a:pPr>
            <a:r>
              <a:rPr lang="en-GB" altLang="en-US" sz="2400" dirty="0"/>
              <a:t>Identify when systematic literature review is an appropriate research method </a:t>
            </a:r>
          </a:p>
          <a:p>
            <a:pPr marL="228600" indent="-228600" eaLnBrk="1" fontAlgn="auto" hangingPunct="1">
              <a:lnSpc>
                <a:spcPct val="90000"/>
              </a:lnSpc>
              <a:spcBef>
                <a:spcPts val="1000"/>
              </a:spcBef>
              <a:spcAft>
                <a:spcPts val="0"/>
              </a:spcAft>
              <a:defRPr/>
            </a:pPr>
            <a:r>
              <a:rPr lang="en-GB" altLang="en-US" sz="2400" dirty="0"/>
              <a:t>Understand the stages of conducting a high-quality systematic literature review process.</a:t>
            </a:r>
          </a:p>
          <a:p>
            <a:pPr marL="228600" indent="-228600" eaLnBrk="1" fontAlgn="auto" hangingPunct="1">
              <a:lnSpc>
                <a:spcPct val="90000"/>
              </a:lnSpc>
              <a:spcBef>
                <a:spcPts val="1000"/>
              </a:spcBef>
              <a:spcAft>
                <a:spcPts val="0"/>
              </a:spcAft>
              <a:defRPr/>
            </a:pPr>
            <a:r>
              <a:rPr lang="en-GB" altLang="en-US" sz="2400" dirty="0"/>
              <a:t>Understand how to accurately report the systematic literature review to reflect a high-quality systematic review.</a:t>
            </a:r>
          </a:p>
          <a:p>
            <a:pPr marL="228600" indent="-228600" eaLnBrk="1" fontAlgn="auto" hangingPunct="1">
              <a:lnSpc>
                <a:spcPct val="90000"/>
              </a:lnSpc>
              <a:spcBef>
                <a:spcPts val="1000"/>
              </a:spcBef>
              <a:spcAft>
                <a:spcPts val="0"/>
              </a:spcAft>
              <a:defRPr/>
            </a:pPr>
            <a:r>
              <a:rPr lang="en-GB" altLang="en-US" sz="2400" dirty="0"/>
              <a:t>Identify when a systematic literature review may be not appropriate</a:t>
            </a:r>
          </a:p>
          <a:p>
            <a:pPr marL="228600" indent="-228600" eaLnBrk="1" fontAlgn="auto" hangingPunct="1">
              <a:lnSpc>
                <a:spcPct val="90000"/>
              </a:lnSpc>
              <a:spcBef>
                <a:spcPts val="1000"/>
              </a:spcBef>
              <a:spcAft>
                <a:spcPts val="0"/>
              </a:spcAft>
              <a:defRPr/>
            </a:pPr>
            <a:r>
              <a:rPr lang="en-GB" altLang="en-US" sz="2400" dirty="0"/>
              <a:t>Practice using data storage and management software (e.g., RefWorks, Excel, Google Docs, </a:t>
            </a:r>
            <a:r>
              <a:rPr lang="en-GB" altLang="en-US" sz="2400" dirty="0" err="1"/>
              <a:t>Nvivo</a:t>
            </a:r>
            <a:r>
              <a:rPr lang="en-GB" altLang="en-US" sz="2400" dirty="0"/>
              <a:t>,) to support high-quality systematic literature review and reporting.</a:t>
            </a:r>
          </a:p>
          <a:p>
            <a:pPr marL="228600" indent="-228600" eaLnBrk="1" fontAlgn="auto" hangingPunct="1">
              <a:lnSpc>
                <a:spcPct val="90000"/>
              </a:lnSpc>
              <a:spcBef>
                <a:spcPts val="1000"/>
              </a:spcBef>
              <a:spcAft>
                <a:spcPts val="0"/>
              </a:spcAft>
              <a:defRPr/>
            </a:pPr>
            <a:endParaRPr lang="en-GB" altLang="en-US" sz="2400" dirty="0">
              <a:solidFill>
                <a:prstClr val="black"/>
              </a:solidFill>
              <a:latin typeface="Arial" panose="020B0604020202020204" pitchFamily="34" charset="0"/>
              <a:cs typeface="Arial" panose="020B0604020202020204" pitchFamily="34" charset="0"/>
            </a:endParaRP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ADB6E90-760A-E43B-DF2B-E471884F8E66}"/>
              </a:ext>
            </a:extLst>
          </p:cNvPr>
          <p:cNvSpPr>
            <a:spLocks noGrp="1"/>
          </p:cNvSpPr>
          <p:nvPr>
            <p:ph type="title"/>
          </p:nvPr>
        </p:nvSpPr>
        <p:spPr>
          <a:xfrm>
            <a:off x="250825" y="-150813"/>
            <a:ext cx="8229600" cy="1143001"/>
          </a:xfrm>
        </p:spPr>
        <p:txBody>
          <a:bodyPr/>
          <a:lstStyle/>
          <a:p>
            <a:r>
              <a:rPr lang="en-GB" altLang="en-US" sz="3800" dirty="0"/>
              <a:t>Dates Key Deliverables </a:t>
            </a:r>
            <a:br>
              <a:rPr lang="en-GB" altLang="en-US" dirty="0"/>
            </a:br>
            <a:r>
              <a:rPr lang="en-GB" altLang="en-US" sz="2500" dirty="0"/>
              <a:t>February Term 2024</a:t>
            </a:r>
          </a:p>
        </p:txBody>
      </p:sp>
      <p:sp>
        <p:nvSpPr>
          <p:cNvPr id="4" name="Date Placeholder 3">
            <a:extLst>
              <a:ext uri="{FF2B5EF4-FFF2-40B4-BE49-F238E27FC236}">
                <a16:creationId xmlns:a16="http://schemas.microsoft.com/office/drawing/2014/main" id="{D186A0F6-D674-7002-69B5-3A3D25F9353D}"/>
              </a:ext>
            </a:extLst>
          </p:cNvPr>
          <p:cNvSpPr>
            <a:spLocks noGrp="1"/>
          </p:cNvSpPr>
          <p:nvPr>
            <p:ph type="dt" sz="quarter" idx="10"/>
          </p:nvPr>
        </p:nvSpPr>
        <p:spPr/>
        <p:txBody>
          <a:bodyPr/>
          <a:lstStyle/>
          <a:p>
            <a:pPr>
              <a:defRPr/>
            </a:pPr>
            <a:fld id="{E15B5B85-E6E5-4632-875C-0E6A3000B39E}" type="datetime1">
              <a:rPr lang="en-GB" altLang="en-US" smtClean="0"/>
              <a:pPr>
                <a:defRPr/>
              </a:pPr>
              <a:t>09/02/2024</a:t>
            </a:fld>
            <a:endParaRPr lang="en-GB" altLang="en-US"/>
          </a:p>
        </p:txBody>
      </p:sp>
      <p:sp>
        <p:nvSpPr>
          <p:cNvPr id="14340" name="Slide Number Placeholder 4">
            <a:extLst>
              <a:ext uri="{FF2B5EF4-FFF2-40B4-BE49-F238E27FC236}">
                <a16:creationId xmlns:a16="http://schemas.microsoft.com/office/drawing/2014/main" id="{2E160885-0EE5-EECD-4EFA-6A6ECF1318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D11E71-F907-4EBD-B351-19A93B4E7593}"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13DB0F72-0D12-692B-E34D-1EE291454737}"/>
              </a:ext>
            </a:extLst>
          </p:cNvPr>
          <p:cNvGraphicFramePr>
            <a:graphicFrameLocks noGrp="1"/>
          </p:cNvGraphicFramePr>
          <p:nvPr>
            <p:extLst>
              <p:ext uri="{D42A27DB-BD31-4B8C-83A1-F6EECF244321}">
                <p14:modId xmlns:p14="http://schemas.microsoft.com/office/powerpoint/2010/main" val="532851148"/>
              </p:ext>
            </p:extLst>
          </p:nvPr>
        </p:nvGraphicFramePr>
        <p:xfrm>
          <a:off x="971600" y="1124744"/>
          <a:ext cx="6696744" cy="4431720"/>
        </p:xfrm>
        <a:graphic>
          <a:graphicData uri="http://schemas.openxmlformats.org/drawingml/2006/table">
            <a:tbl>
              <a:tblPr/>
              <a:tblGrid>
                <a:gridCol w="3776017">
                  <a:extLst>
                    <a:ext uri="{9D8B030D-6E8A-4147-A177-3AD203B41FA5}">
                      <a16:colId xmlns:a16="http://schemas.microsoft.com/office/drawing/2014/main" val="1492217353"/>
                    </a:ext>
                  </a:extLst>
                </a:gridCol>
                <a:gridCol w="1537703">
                  <a:extLst>
                    <a:ext uri="{9D8B030D-6E8A-4147-A177-3AD203B41FA5}">
                      <a16:colId xmlns:a16="http://schemas.microsoft.com/office/drawing/2014/main" val="2507487870"/>
                    </a:ext>
                  </a:extLst>
                </a:gridCol>
                <a:gridCol w="1383024">
                  <a:extLst>
                    <a:ext uri="{9D8B030D-6E8A-4147-A177-3AD203B41FA5}">
                      <a16:colId xmlns:a16="http://schemas.microsoft.com/office/drawing/2014/main" val="2440074036"/>
                    </a:ext>
                  </a:extLst>
                </a:gridCol>
              </a:tblGrid>
              <a:tr h="265819">
                <a:tc>
                  <a:txBody>
                    <a:bodyPr/>
                    <a:lstStyle/>
                    <a:p>
                      <a:pPr algn="l" fontAlgn="base"/>
                      <a:r>
                        <a:rPr lang="en-GB" sz="1600" b="1" i="0" dirty="0">
                          <a:solidFill>
                            <a:srgbClr val="FFFFFF"/>
                          </a:solidFill>
                          <a:effectLst/>
                          <a:latin typeface="Calibri" panose="020F0502020204030204" pitchFamily="34" charset="0"/>
                        </a:rPr>
                        <a:t>Task</a:t>
                      </a:r>
                      <a:r>
                        <a:rPr lang="en-GB" sz="1600" b="1" i="0" dirty="0">
                          <a:solidFill>
                            <a:srgbClr val="000000"/>
                          </a:solidFill>
                          <a:effectLst/>
                          <a:latin typeface="Calibri" panose="020F0502020204030204" pitchFamily="34" charset="0"/>
                        </a:rPr>
                        <a:t>​</a:t>
                      </a:r>
                      <a:endParaRPr lang="en-GB" sz="1600" b="1" i="0" dirty="0">
                        <a:solidFill>
                          <a:srgbClr val="FFFFFF"/>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l" fontAlgn="base"/>
                      <a:r>
                        <a:rPr lang="en-GB" sz="1600" b="1" i="0">
                          <a:solidFill>
                            <a:srgbClr val="FFFFFF"/>
                          </a:solidFill>
                          <a:effectLst/>
                          <a:latin typeface="Calibri" panose="020F0502020204030204" pitchFamily="34" charset="0"/>
                        </a:rPr>
                        <a:t>Date</a:t>
                      </a:r>
                      <a:r>
                        <a:rPr lang="en-GB" sz="1600" b="1" i="0">
                          <a:solidFill>
                            <a:srgbClr val="000000"/>
                          </a:solidFill>
                          <a:effectLst/>
                          <a:latin typeface="Calibri" panose="020F0502020204030204" pitchFamily="34" charset="0"/>
                        </a:rPr>
                        <a:t>​</a:t>
                      </a:r>
                      <a:endParaRPr lang="en-GB" sz="1600" b="1" i="0">
                        <a:solidFill>
                          <a:srgbClr val="FFFFFF"/>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ctr" fontAlgn="base"/>
                      <a:r>
                        <a:rPr lang="en-GB" sz="1600" b="1" i="0">
                          <a:solidFill>
                            <a:srgbClr val="FFFFFF"/>
                          </a:solidFill>
                          <a:effectLst/>
                          <a:latin typeface="Calibri" panose="020F0502020204030204" pitchFamily="34" charset="0"/>
                        </a:rPr>
                        <a:t> Week</a:t>
                      </a:r>
                      <a:r>
                        <a:rPr lang="en-GB" sz="1600" b="1" i="0">
                          <a:solidFill>
                            <a:srgbClr val="000000"/>
                          </a:solidFill>
                          <a:effectLst/>
                          <a:latin typeface="Calibri" panose="020F0502020204030204" pitchFamily="34" charset="0"/>
                        </a:rPr>
                        <a:t>​</a:t>
                      </a:r>
                      <a:endParaRPr lang="en-GB" sz="1600" b="1" i="0">
                        <a:solidFill>
                          <a:srgbClr val="FFFFFF"/>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603071044"/>
                  </a:ext>
                </a:extLst>
              </a:tr>
              <a:tr h="1289138">
                <a:tc>
                  <a:txBody>
                    <a:bodyPr/>
                    <a:lstStyle/>
                    <a:p>
                      <a:pPr algn="l" fontAlgn="base"/>
                      <a:r>
                        <a:rPr lang="en-GB" sz="1600" b="0" i="0">
                          <a:solidFill>
                            <a:srgbClr val="000000"/>
                          </a:solidFill>
                          <a:effectLst/>
                          <a:latin typeface="Calibri" panose="020F0502020204030204" pitchFamily="34" charset="0"/>
                        </a:rPr>
                        <a:t>1. Resubmission Research Proposal, Ethics form, Supporting research docs  (Ethical approval)</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a:solidFill>
                            <a:srgbClr val="000000"/>
                          </a:solidFill>
                          <a:effectLst/>
                          <a:latin typeface="Calibri" panose="020F0502020204030204" pitchFamily="34" charset="0"/>
                        </a:rPr>
                        <a:t>16 February 2024</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ctr" fontAlgn="base"/>
                      <a:r>
                        <a:rPr lang="en-GB" sz="1600" b="0" i="0">
                          <a:solidFill>
                            <a:srgbClr val="000000"/>
                          </a:solidFill>
                          <a:effectLst/>
                          <a:latin typeface="Calibri" panose="020F0502020204030204" pitchFamily="34" charset="0"/>
                        </a:rPr>
                        <a:t>1</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3293419120"/>
                  </a:ext>
                </a:extLst>
              </a:tr>
              <a:tr h="1289138">
                <a:tc>
                  <a:txBody>
                    <a:bodyPr/>
                    <a:lstStyle/>
                    <a:p>
                      <a:pPr algn="l" fontAlgn="base"/>
                      <a:r>
                        <a:rPr lang="en-GB" sz="1600" b="0" i="0" dirty="0">
                          <a:solidFill>
                            <a:srgbClr val="000000"/>
                          </a:solidFill>
                          <a:effectLst/>
                          <a:latin typeface="Calibri" panose="020F0502020204030204" pitchFamily="34" charset="0"/>
                        </a:rPr>
                        <a:t>2. Seven-minute Presentation </a:t>
                      </a:r>
                    </a:p>
                    <a:p>
                      <a:pPr algn="l" fontAlgn="base"/>
                      <a:r>
                        <a:rPr lang="en-GB" sz="1600" b="0" i="0" dirty="0">
                          <a:solidFill>
                            <a:srgbClr val="000000"/>
                          </a:solidFill>
                          <a:effectLst/>
                          <a:latin typeface="Calibri" panose="020F0502020204030204" pitchFamily="34" charset="0"/>
                        </a:rPr>
                        <a:t>Research Protocol and Action plan </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p>
                      <a:pPr algn="l" fontAlgn="base"/>
                      <a:r>
                        <a:rPr lang="en-GB" sz="1600" b="0" i="0" dirty="0">
                          <a:solidFill>
                            <a:srgbClr val="000000"/>
                          </a:solidFill>
                          <a:effectLst/>
                          <a:latin typeface="Calibri" panose="020F0502020204030204" pitchFamily="34" charset="0"/>
                        </a:rPr>
                        <a:t>(Formative assessment in class)</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a:solidFill>
                            <a:srgbClr val="000000"/>
                          </a:solidFill>
                          <a:effectLst/>
                          <a:latin typeface="Calibri" panose="020F0502020204030204" pitchFamily="34" charset="0"/>
                        </a:rPr>
                        <a:t>23 February 2024</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panose="020F0502020204030204" pitchFamily="34" charset="0"/>
                        </a:rPr>
                        <a:t>2</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392355489"/>
                  </a:ext>
                </a:extLst>
              </a:tr>
              <a:tr h="879811">
                <a:tc>
                  <a:txBody>
                    <a:bodyPr/>
                    <a:lstStyle/>
                    <a:p>
                      <a:pPr algn="l" fontAlgn="base"/>
                      <a:r>
                        <a:rPr lang="en-GB" sz="1600" b="0" i="0">
                          <a:solidFill>
                            <a:srgbClr val="000000"/>
                          </a:solidFill>
                          <a:effectLst/>
                          <a:latin typeface="Calibri" panose="020F0502020204030204" pitchFamily="34" charset="0"/>
                        </a:rPr>
                        <a:t>3. Start Research</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rgbClr val="000000"/>
                          </a:solidFill>
                          <a:effectLst/>
                          <a:latin typeface="Calibri" panose="020F0502020204030204" pitchFamily="34" charset="0"/>
                        </a:rPr>
                        <a:t>Week of 26 February </a:t>
                      </a:r>
                    </a:p>
                    <a:p>
                      <a:pPr algn="l" fontAlgn="base"/>
                      <a:r>
                        <a:rPr lang="en-GB" sz="1600" b="0" i="0" dirty="0">
                          <a:solidFill>
                            <a:srgbClr val="000000"/>
                          </a:solidFill>
                          <a:effectLst/>
                          <a:latin typeface="Calibri" panose="020F0502020204030204" pitchFamily="34" charset="0"/>
                        </a:rPr>
                        <a:t>2024</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marL="0" algn="ctr" defTabSz="914400" rtl="0" eaLnBrk="1" fontAlgn="base" latinLnBrk="0" hangingPunct="1"/>
                      <a:r>
                        <a:rPr lang="en-GB" sz="1600" b="0" i="0" kern="1200" dirty="0">
                          <a:solidFill>
                            <a:srgbClr val="000000"/>
                          </a:solidFill>
                          <a:effectLst/>
                          <a:latin typeface="Calibri" panose="020F0502020204030204" pitchFamily="34" charset="0"/>
                          <a:ea typeface="+mn-ea"/>
                          <a:cs typeface="+mn-cs"/>
                        </a:rPr>
                        <a:t>3​</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2205965149"/>
                  </a:ext>
                </a:extLst>
              </a:tr>
              <a:tr h="675147">
                <a:tc>
                  <a:txBody>
                    <a:bodyPr/>
                    <a:lstStyle/>
                    <a:p>
                      <a:pPr algn="l" fontAlgn="base"/>
                      <a:r>
                        <a:rPr lang="en-GB" sz="1600" b="0" i="0" dirty="0">
                          <a:solidFill>
                            <a:srgbClr val="000000"/>
                          </a:solidFill>
                          <a:effectLst/>
                          <a:latin typeface="Calibri" panose="020F0502020204030204" pitchFamily="34" charset="0"/>
                        </a:rPr>
                        <a:t>5. Submission Dissertation</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a:solidFill>
                            <a:srgbClr val="000000"/>
                          </a:solidFill>
                          <a:effectLst/>
                          <a:latin typeface="Calibri" panose="020F0502020204030204" pitchFamily="34" charset="0"/>
                        </a:rPr>
                        <a:t>31 May 2024</a:t>
                      </a:r>
                      <a:r>
                        <a:rPr lang="en-GB" sz="1600" b="0" i="0">
                          <a:solidFill>
                            <a:srgbClr val="808080"/>
                          </a:solidFill>
                          <a:effectLst/>
                          <a:latin typeface="Calibri" panose="020F0502020204030204" pitchFamily="34" charset="0"/>
                        </a:rPr>
                        <a:t>​</a:t>
                      </a:r>
                      <a:endParaRPr lang="en-GB" sz="1600" b="0" i="0">
                        <a:solidFill>
                          <a:srgbClr val="000000"/>
                        </a:solidFill>
                        <a:effectLst/>
                      </a:endParaRPr>
                    </a:p>
                    <a:p>
                      <a:pPr algn="l" fontAlgn="base"/>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panose="020F0502020204030204" pitchFamily="34" charset="0"/>
                        </a:rPr>
                        <a:t>16</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p>
                      <a:pPr algn="l" fontAlgn="base"/>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76453338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262A02B-E79A-EA56-9C45-7A010EA2B084}"/>
              </a:ext>
            </a:extLst>
          </p:cNvPr>
          <p:cNvSpPr>
            <a:spLocks noGrp="1"/>
          </p:cNvSpPr>
          <p:nvPr>
            <p:ph type="title"/>
          </p:nvPr>
        </p:nvSpPr>
        <p:spPr/>
        <p:txBody>
          <a:bodyPr/>
          <a:lstStyle/>
          <a:p>
            <a:r>
              <a:rPr lang="en-GB" altLang="en-US"/>
              <a:t>Let’s get started</a:t>
            </a:r>
          </a:p>
        </p:txBody>
      </p:sp>
      <p:sp>
        <p:nvSpPr>
          <p:cNvPr id="4" name="Date Placeholder 3">
            <a:extLst>
              <a:ext uri="{FF2B5EF4-FFF2-40B4-BE49-F238E27FC236}">
                <a16:creationId xmlns:a16="http://schemas.microsoft.com/office/drawing/2014/main" id="{1F515991-1B42-5D44-DBA1-A520800F79DA}"/>
              </a:ext>
            </a:extLst>
          </p:cNvPr>
          <p:cNvSpPr>
            <a:spLocks noGrp="1"/>
          </p:cNvSpPr>
          <p:nvPr>
            <p:ph type="dt" sz="quarter" idx="10"/>
          </p:nvPr>
        </p:nvSpPr>
        <p:spPr/>
        <p:txBody>
          <a:bodyPr/>
          <a:lstStyle/>
          <a:p>
            <a:pPr>
              <a:defRPr/>
            </a:pPr>
            <a:fld id="{0C671916-2663-435D-B885-56C193308889}" type="datetime1">
              <a:rPr lang="en-GB" altLang="en-US" smtClean="0"/>
              <a:pPr>
                <a:defRPr/>
              </a:pPr>
              <a:t>09/02/2024</a:t>
            </a:fld>
            <a:endParaRPr lang="en-GB" altLang="en-US" dirty="0"/>
          </a:p>
        </p:txBody>
      </p:sp>
      <p:sp>
        <p:nvSpPr>
          <p:cNvPr id="15364" name="Slide Number Placeholder 4">
            <a:extLst>
              <a:ext uri="{FF2B5EF4-FFF2-40B4-BE49-F238E27FC236}">
                <a16:creationId xmlns:a16="http://schemas.microsoft.com/office/drawing/2014/main" id="{A948D774-8E82-CC02-06C2-060A551ADE1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5363-1C25-43C2-BA28-E3B3BFCF7297}"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15365" name="Picture 2" descr="Getting Started in Public Health | Youth Engaged 4 Change">
            <a:extLst>
              <a:ext uri="{FF2B5EF4-FFF2-40B4-BE49-F238E27FC236}">
                <a16:creationId xmlns:a16="http://schemas.microsoft.com/office/drawing/2014/main" id="{4AE68FA6-51C9-750B-F5A7-3E289DB7B8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1247775"/>
            <a:ext cx="581025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D0889-CC3B-3EEF-6EBF-286FFE2F0DAE}"/>
              </a:ext>
            </a:extLst>
          </p:cNvPr>
          <p:cNvSpPr>
            <a:spLocks noGrp="1"/>
          </p:cNvSpPr>
          <p:nvPr>
            <p:ph type="title"/>
          </p:nvPr>
        </p:nvSpPr>
        <p:spPr>
          <a:xfrm>
            <a:off x="425728" y="27844"/>
            <a:ext cx="8229600" cy="1143000"/>
          </a:xfrm>
        </p:spPr>
        <p:txBody>
          <a:bodyPr/>
          <a:lstStyle/>
          <a:p>
            <a:r>
              <a:rPr lang="en-GB" dirty="0"/>
              <a:t>Case Study Eczema</a:t>
            </a:r>
          </a:p>
        </p:txBody>
      </p:sp>
      <p:sp>
        <p:nvSpPr>
          <p:cNvPr id="3" name="Content Placeholder 2">
            <a:extLst>
              <a:ext uri="{FF2B5EF4-FFF2-40B4-BE49-F238E27FC236}">
                <a16:creationId xmlns:a16="http://schemas.microsoft.com/office/drawing/2014/main" id="{C634D011-CE75-CE83-99EB-DA276965CFD5}"/>
              </a:ext>
            </a:extLst>
          </p:cNvPr>
          <p:cNvSpPr>
            <a:spLocks noGrp="1"/>
          </p:cNvSpPr>
          <p:nvPr>
            <p:ph idx="1"/>
          </p:nvPr>
        </p:nvSpPr>
        <p:spPr>
          <a:xfrm>
            <a:off x="457200" y="1268760"/>
            <a:ext cx="8507288" cy="3917032"/>
          </a:xfrm>
        </p:spPr>
        <p:txBody>
          <a:bodyPr/>
          <a:lstStyle/>
          <a:p>
            <a:pPr marL="0" indent="0" algn="l">
              <a:buNone/>
            </a:pPr>
            <a:r>
              <a:rPr lang="en-GB" sz="1800" dirty="0"/>
              <a:t>Boyle and colleagues (2008) </a:t>
            </a:r>
          </a:p>
          <a:p>
            <a:pPr algn="l"/>
            <a:r>
              <a:rPr lang="en-GB" sz="1800" dirty="0"/>
              <a:t>Researched the question ‘What is the effectiveness of probiotics in reducing eczema symptoms and improving quality of life in patients with eczema?’</a:t>
            </a:r>
          </a:p>
          <a:p>
            <a:pPr algn="l"/>
            <a:r>
              <a:rPr lang="en-GB" sz="1800" dirty="0"/>
              <a:t>A probiotic is a health product that contains live microorganisms and is taken by mouth. Eczema is a common skin condition that causes red, itchy skin.</a:t>
            </a:r>
          </a:p>
          <a:p>
            <a:pPr algn="l"/>
            <a:r>
              <a:rPr lang="en-GB" sz="1800" dirty="0"/>
              <a:t>Used systematic methods to find, select, and synthesise all available evidence in the literature, and described these methods in detail in their article. </a:t>
            </a:r>
          </a:p>
          <a:p>
            <a:pPr algn="l"/>
            <a:r>
              <a:rPr lang="en-GB" sz="1800" dirty="0"/>
              <a:t>Based on the evidence from the literature, Boyle and colleagues concluded that probiotics cannot be recommended for reducing eczema symptoms or improving quality of life in patients with eczema.</a:t>
            </a:r>
          </a:p>
          <a:p>
            <a:pPr marL="0" indent="0" algn="ctr">
              <a:buNone/>
            </a:pPr>
            <a:endParaRPr lang="en-GB" sz="2200" b="1" dirty="0">
              <a:solidFill>
                <a:schemeClr val="tx2">
                  <a:lumMod val="75000"/>
                </a:schemeClr>
              </a:solidFill>
            </a:endParaRPr>
          </a:p>
          <a:p>
            <a:pPr marL="0" indent="0" algn="ctr">
              <a:buNone/>
            </a:pPr>
            <a:r>
              <a:rPr lang="en-GB" sz="2200" b="1" dirty="0">
                <a:solidFill>
                  <a:schemeClr val="tx2">
                    <a:lumMod val="75000"/>
                  </a:schemeClr>
                </a:solidFill>
              </a:rPr>
              <a:t>How were Boyle et al., able to come to this conclusion? List 3 points and feedback to whole class</a:t>
            </a:r>
          </a:p>
        </p:txBody>
      </p:sp>
      <p:sp>
        <p:nvSpPr>
          <p:cNvPr id="4" name="Date Placeholder 3">
            <a:extLst>
              <a:ext uri="{FF2B5EF4-FFF2-40B4-BE49-F238E27FC236}">
                <a16:creationId xmlns:a16="http://schemas.microsoft.com/office/drawing/2014/main" id="{7EE60834-4B25-4A94-E4C7-52C2EADBC197}"/>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F2EF49E6-7F78-AF6A-297B-82ED49263EFA}"/>
              </a:ext>
            </a:extLst>
          </p:cNvPr>
          <p:cNvSpPr>
            <a:spLocks noGrp="1"/>
          </p:cNvSpPr>
          <p:nvPr>
            <p:ph type="sldNum" sz="quarter" idx="12"/>
          </p:nvPr>
        </p:nvSpPr>
        <p:spPr/>
        <p:txBody>
          <a:bodyPr/>
          <a:lstStyle/>
          <a:p>
            <a:pPr>
              <a:defRPr/>
            </a:pPr>
            <a:fld id="{4A70D289-8DCB-4A6C-A292-070CDB670DB5}" type="slidenum">
              <a:rPr lang="en-GB" altLang="en-US" smtClean="0"/>
              <a:pPr>
                <a:defRPr/>
              </a:pPr>
              <a:t>10</a:t>
            </a:fld>
            <a:endParaRPr lang="en-GB" altLang="en-US"/>
          </a:p>
        </p:txBody>
      </p:sp>
    </p:spTree>
    <p:extLst>
      <p:ext uri="{BB962C8B-B14F-4D97-AF65-F5344CB8AC3E}">
        <p14:creationId xmlns:p14="http://schemas.microsoft.com/office/powerpoint/2010/main" val="1718090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44BD0A6-3CEA-3075-1983-B3861D320253}"/>
              </a:ext>
            </a:extLst>
          </p:cNvPr>
          <p:cNvSpPr>
            <a:spLocks noGrp="1"/>
          </p:cNvSpPr>
          <p:nvPr>
            <p:ph type="title"/>
          </p:nvPr>
        </p:nvSpPr>
        <p:spPr/>
        <p:txBody>
          <a:bodyPr/>
          <a:lstStyle/>
          <a:p>
            <a:r>
              <a:rPr lang="en-GB" altLang="en-US" sz="4000" dirty="0"/>
              <a:t>A definition of systematic review</a:t>
            </a:r>
          </a:p>
        </p:txBody>
      </p:sp>
      <p:sp>
        <p:nvSpPr>
          <p:cNvPr id="21507" name="Content Placeholder 2">
            <a:extLst>
              <a:ext uri="{FF2B5EF4-FFF2-40B4-BE49-F238E27FC236}">
                <a16:creationId xmlns:a16="http://schemas.microsoft.com/office/drawing/2014/main" id="{2B563B9F-0758-B19D-CDD6-D3A398994BC1}"/>
              </a:ext>
            </a:extLst>
          </p:cNvPr>
          <p:cNvSpPr>
            <a:spLocks noGrp="1"/>
          </p:cNvSpPr>
          <p:nvPr>
            <p:ph idx="1"/>
          </p:nvPr>
        </p:nvSpPr>
        <p:spPr>
          <a:xfrm>
            <a:off x="457200" y="1600200"/>
            <a:ext cx="8229600" cy="3916363"/>
          </a:xfrm>
        </p:spPr>
        <p:txBody>
          <a:bodyPr/>
          <a:lstStyle/>
          <a:p>
            <a:r>
              <a:rPr lang="en-GB" altLang="en-US" sz="2600" dirty="0"/>
              <a:t>“A systematic review carefully looks at a body of literature based on a highly specific question and uses a comprehensive, transparent and systematic literature review method for preparing, maintaining and disseminating high-quality evidence”</a:t>
            </a:r>
          </a:p>
          <a:p>
            <a:pPr marL="0" indent="0">
              <a:buNone/>
            </a:pPr>
            <a:endParaRPr lang="en-GB" altLang="en-US" sz="1400" dirty="0"/>
          </a:p>
          <a:p>
            <a:pPr marL="0" indent="0">
              <a:buNone/>
            </a:pPr>
            <a:r>
              <a:rPr lang="en-GB" altLang="en-US" sz="1400" dirty="0"/>
              <a:t>						</a:t>
            </a:r>
            <a:r>
              <a:rPr lang="en-GB" altLang="en-US" sz="2600" dirty="0"/>
              <a:t>(Kruse, 2004)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4AD742CE-48B4-766E-44BE-3F33B2CC8B37}"/>
              </a:ext>
            </a:extLst>
          </p:cNvPr>
          <p:cNvSpPr>
            <a:spLocks noGrp="1"/>
          </p:cNvSpPr>
          <p:nvPr>
            <p:ph type="title"/>
          </p:nvPr>
        </p:nvSpPr>
        <p:spPr/>
        <p:txBody>
          <a:bodyPr/>
          <a:lstStyle/>
          <a:p>
            <a:r>
              <a:rPr lang="en-GB" altLang="en-US" sz="5000" dirty="0"/>
              <a:t>Purpose of systematic review</a:t>
            </a:r>
          </a:p>
        </p:txBody>
      </p:sp>
      <p:sp>
        <p:nvSpPr>
          <p:cNvPr id="3" name="Content Placeholder 2">
            <a:extLst>
              <a:ext uri="{FF2B5EF4-FFF2-40B4-BE49-F238E27FC236}">
                <a16:creationId xmlns:a16="http://schemas.microsoft.com/office/drawing/2014/main" id="{F97E1393-E8DD-B319-057E-C9E6C31EE70D}"/>
              </a:ext>
            </a:extLst>
          </p:cNvPr>
          <p:cNvSpPr>
            <a:spLocks noGrp="1"/>
          </p:cNvSpPr>
          <p:nvPr>
            <p:ph idx="1"/>
          </p:nvPr>
        </p:nvSpPr>
        <p:spPr>
          <a:xfrm>
            <a:off x="457200" y="1600200"/>
            <a:ext cx="8229600" cy="3916363"/>
          </a:xfrm>
        </p:spPr>
        <p:txBody>
          <a:bodyPr>
            <a:normAutofit/>
          </a:bodyPr>
          <a:lstStyle/>
          <a:p>
            <a:pPr marL="0" lvl="1" indent="0" algn="just">
              <a:spcBef>
                <a:spcPts val="750"/>
              </a:spcBef>
              <a:buNone/>
              <a:defRPr/>
            </a:pPr>
            <a:endParaRPr lang="en-GB" sz="4000" dirty="0"/>
          </a:p>
          <a:p>
            <a:pPr marL="0" lvl="1" indent="0" algn="ctr">
              <a:spcBef>
                <a:spcPts val="750"/>
              </a:spcBef>
              <a:buNone/>
              <a:defRPr/>
            </a:pPr>
            <a:r>
              <a:rPr lang="en-GB" sz="4000" i="1" dirty="0"/>
              <a:t>Systematic reviews are a key element of evidence-based healthcare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F7EDC91-8D41-61E6-0D6A-37E3A1E9CA3A}"/>
              </a:ext>
            </a:extLst>
          </p:cNvPr>
          <p:cNvSpPr>
            <a:spLocks noGrp="1"/>
          </p:cNvSpPr>
          <p:nvPr>
            <p:ph type="title"/>
          </p:nvPr>
        </p:nvSpPr>
        <p:spPr/>
        <p:txBody>
          <a:bodyPr/>
          <a:lstStyle/>
          <a:p>
            <a:r>
              <a:rPr lang="en-GB" altLang="en-US" dirty="0"/>
              <a:t>Characteristics of Systematic Review</a:t>
            </a:r>
          </a:p>
        </p:txBody>
      </p:sp>
      <p:sp>
        <p:nvSpPr>
          <p:cNvPr id="3" name="Content Placeholder 2">
            <a:extLst>
              <a:ext uri="{FF2B5EF4-FFF2-40B4-BE49-F238E27FC236}">
                <a16:creationId xmlns:a16="http://schemas.microsoft.com/office/drawing/2014/main" id="{346C6EAB-3594-1E02-F707-C1D0CCB38DDF}"/>
              </a:ext>
            </a:extLst>
          </p:cNvPr>
          <p:cNvSpPr>
            <a:spLocks noGrp="1"/>
          </p:cNvSpPr>
          <p:nvPr>
            <p:ph idx="1"/>
          </p:nvPr>
        </p:nvSpPr>
        <p:spPr>
          <a:xfrm>
            <a:off x="755576" y="1556792"/>
            <a:ext cx="8074025" cy="3262312"/>
          </a:xfrm>
        </p:spPr>
        <p:txBody>
          <a:bodyPr>
            <a:noAutofit/>
          </a:bodyPr>
          <a:lstStyle/>
          <a:p>
            <a:pPr>
              <a:defRPr/>
            </a:pPr>
            <a:r>
              <a:rPr lang="en-GB" sz="2300" dirty="0"/>
              <a:t>Used in the medical field</a:t>
            </a:r>
          </a:p>
          <a:p>
            <a:pPr>
              <a:defRPr/>
            </a:pPr>
            <a:r>
              <a:rPr lang="en-GB" sz="2300" dirty="0"/>
              <a:t>Focus on effectiveness questions of specific interventions</a:t>
            </a:r>
          </a:p>
          <a:p>
            <a:pPr>
              <a:defRPr/>
            </a:pPr>
            <a:r>
              <a:rPr lang="en-GB" sz="2300" dirty="0"/>
              <a:t>Can be quantitative and qualitative in nature</a:t>
            </a:r>
          </a:p>
          <a:p>
            <a:pPr>
              <a:defRPr/>
            </a:pPr>
            <a:r>
              <a:rPr lang="en-GB" sz="2300" dirty="0"/>
              <a:t>Comprehensive, transparent search</a:t>
            </a:r>
          </a:p>
          <a:p>
            <a:pPr>
              <a:defRPr/>
            </a:pPr>
            <a:r>
              <a:rPr lang="en-GB" sz="2300" dirty="0"/>
              <a:t>Multiple databases used for the search</a:t>
            </a:r>
          </a:p>
          <a:p>
            <a:pPr>
              <a:defRPr/>
            </a:pPr>
            <a:r>
              <a:rPr lang="en-GB" sz="2300" dirty="0"/>
              <a:t>Can extend into a meta-analysis of the studies</a:t>
            </a:r>
          </a:p>
          <a:p>
            <a:pPr>
              <a:defRPr/>
            </a:pPr>
            <a:r>
              <a:rPr lang="en-GB" sz="2300" dirty="0"/>
              <a:t>Use of explicit systematic methods</a:t>
            </a:r>
          </a:p>
          <a:p>
            <a:pPr>
              <a:defRPr/>
            </a:pPr>
            <a:r>
              <a:rPr lang="en-GB" sz="2300" dirty="0"/>
              <a:t>Provide reliable findings</a:t>
            </a:r>
          </a:p>
          <a:p>
            <a:pPr>
              <a:defRPr/>
            </a:pPr>
            <a:r>
              <a:rPr lang="en-GB" sz="2300" dirty="0"/>
              <a:t>Replicated and reproduced by other researchers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2C2F1-0F44-CBF0-A92C-57F7BD44A5D2}"/>
              </a:ext>
            </a:extLst>
          </p:cNvPr>
          <p:cNvSpPr>
            <a:spLocks noGrp="1"/>
          </p:cNvSpPr>
          <p:nvPr>
            <p:ph type="title"/>
          </p:nvPr>
        </p:nvSpPr>
        <p:spPr/>
        <p:txBody>
          <a:bodyPr/>
          <a:lstStyle/>
          <a:p>
            <a:r>
              <a:rPr lang="en-GB" dirty="0"/>
              <a:t>Evidence pyramid </a:t>
            </a:r>
            <a:endParaRPr lang="en-GB" b="1" dirty="0">
              <a:solidFill>
                <a:srgbClr val="FF0000"/>
              </a:solidFill>
            </a:endParaRPr>
          </a:p>
        </p:txBody>
      </p:sp>
      <p:sp>
        <p:nvSpPr>
          <p:cNvPr id="4" name="Date Placeholder 3">
            <a:extLst>
              <a:ext uri="{FF2B5EF4-FFF2-40B4-BE49-F238E27FC236}">
                <a16:creationId xmlns:a16="http://schemas.microsoft.com/office/drawing/2014/main" id="{41F78FCF-BE8A-1705-642D-8BF77A399F25}"/>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28152512-E3B1-0041-3F9C-44AD3DE4CFFA}"/>
              </a:ext>
            </a:extLst>
          </p:cNvPr>
          <p:cNvSpPr>
            <a:spLocks noGrp="1"/>
          </p:cNvSpPr>
          <p:nvPr>
            <p:ph type="sldNum" sz="quarter" idx="12"/>
          </p:nvPr>
        </p:nvSpPr>
        <p:spPr/>
        <p:txBody>
          <a:bodyPr/>
          <a:lstStyle/>
          <a:p>
            <a:pPr>
              <a:defRPr/>
            </a:pPr>
            <a:fld id="{4A70D289-8DCB-4A6C-A292-070CDB670DB5}" type="slidenum">
              <a:rPr lang="en-GB" altLang="en-US" smtClean="0"/>
              <a:pPr>
                <a:defRPr/>
              </a:pPr>
              <a:t>14</a:t>
            </a:fld>
            <a:endParaRPr lang="en-GB" altLang="en-US"/>
          </a:p>
        </p:txBody>
      </p:sp>
      <p:pic>
        <p:nvPicPr>
          <p:cNvPr id="1026" name="Picture 2" descr="QUT | Library | Evidence explained">
            <a:extLst>
              <a:ext uri="{FF2B5EF4-FFF2-40B4-BE49-F238E27FC236}">
                <a16:creationId xmlns:a16="http://schemas.microsoft.com/office/drawing/2014/main" id="{FBA40554-5091-388A-4CBA-E5CC528006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431000"/>
            <a:ext cx="5313826" cy="3996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3B757B6-5023-721C-A095-5005DE355309}"/>
              </a:ext>
            </a:extLst>
          </p:cNvPr>
          <p:cNvSpPr txBox="1"/>
          <p:nvPr/>
        </p:nvSpPr>
        <p:spPr>
          <a:xfrm>
            <a:off x="179512" y="5301208"/>
            <a:ext cx="9281120" cy="323165"/>
          </a:xfrm>
          <a:prstGeom prst="rect">
            <a:avLst/>
          </a:prstGeom>
          <a:noFill/>
        </p:spPr>
        <p:txBody>
          <a:bodyPr wrap="square">
            <a:spAutoFit/>
          </a:bodyPr>
          <a:lstStyle/>
          <a:p>
            <a:r>
              <a:rPr lang="en-GB" sz="1500" b="0" i="0" dirty="0">
                <a:solidFill>
                  <a:srgbClr val="333333"/>
                </a:solidFill>
                <a:effectLst/>
                <a:latin typeface="proxima-nova"/>
              </a:rPr>
              <a:t>Levels of evidence </a:t>
            </a:r>
            <a:r>
              <a:rPr lang="en-GB" sz="1500" b="0" i="0" dirty="0" err="1">
                <a:solidFill>
                  <a:srgbClr val="333333"/>
                </a:solidFill>
                <a:effectLst/>
                <a:latin typeface="proxima-nova"/>
              </a:rPr>
              <a:t>analyzed</a:t>
            </a:r>
            <a:r>
              <a:rPr lang="en-GB" sz="1500" b="0" i="0" dirty="0">
                <a:solidFill>
                  <a:srgbClr val="333333"/>
                </a:solidFill>
                <a:effectLst/>
                <a:latin typeface="proxima-nova"/>
              </a:rPr>
              <a:t> in a systematic review         (Trustees of Dartmouth College and Yale University, 2006)</a:t>
            </a:r>
            <a:endParaRPr lang="en-GB" sz="1500" dirty="0"/>
          </a:p>
        </p:txBody>
      </p:sp>
    </p:spTree>
    <p:extLst>
      <p:ext uri="{BB962C8B-B14F-4D97-AF65-F5344CB8AC3E}">
        <p14:creationId xmlns:p14="http://schemas.microsoft.com/office/powerpoint/2010/main" val="3507659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37367C69-A3EF-4DFC-ABCD-5345A15F61B1}"/>
              </a:ext>
            </a:extLst>
          </p:cNvPr>
          <p:cNvSpPr>
            <a:spLocks noGrp="1"/>
          </p:cNvSpPr>
          <p:nvPr>
            <p:ph type="title"/>
          </p:nvPr>
        </p:nvSpPr>
        <p:spPr/>
        <p:txBody>
          <a:bodyPr/>
          <a:lstStyle/>
          <a:p>
            <a:r>
              <a:rPr lang="en-GB" altLang="en-US" dirty="0"/>
              <a:t>Systematic review protocol (identify)</a:t>
            </a:r>
          </a:p>
        </p:txBody>
      </p:sp>
      <p:sp>
        <p:nvSpPr>
          <p:cNvPr id="2" name="Content Placeholder 1">
            <a:extLst>
              <a:ext uri="{FF2B5EF4-FFF2-40B4-BE49-F238E27FC236}">
                <a16:creationId xmlns:a16="http://schemas.microsoft.com/office/drawing/2014/main" id="{D663EF28-3C50-93A2-CC44-A824FCFD8E36}"/>
              </a:ext>
            </a:extLst>
          </p:cNvPr>
          <p:cNvSpPr>
            <a:spLocks noGrp="1"/>
          </p:cNvSpPr>
          <p:nvPr>
            <p:ph idx="1"/>
          </p:nvPr>
        </p:nvSpPr>
        <p:spPr/>
        <p:txBody>
          <a:bodyPr/>
          <a:lstStyle/>
          <a:p>
            <a:pPr marL="0" indent="0">
              <a:buNone/>
            </a:pPr>
            <a:r>
              <a:rPr lang="en-GB" dirty="0"/>
              <a:t>Create a document proof of action, includes:</a:t>
            </a:r>
          </a:p>
          <a:p>
            <a:r>
              <a:rPr lang="en-GB" dirty="0"/>
              <a:t>Research question,</a:t>
            </a:r>
          </a:p>
          <a:p>
            <a:r>
              <a:rPr lang="en-GB" dirty="0"/>
              <a:t>Inclusion and exclusion criteria,</a:t>
            </a:r>
          </a:p>
          <a:p>
            <a:r>
              <a:rPr lang="en-GB" dirty="0"/>
              <a:t>Intervention/exposure,</a:t>
            </a:r>
          </a:p>
          <a:p>
            <a:r>
              <a:rPr lang="en-GB" dirty="0"/>
              <a:t>Quality assessment/appraisal method,</a:t>
            </a:r>
          </a:p>
          <a:p>
            <a:r>
              <a:rPr lang="en-GB" dirty="0"/>
              <a:t>Analysis plan</a:t>
            </a:r>
          </a:p>
          <a:p>
            <a:r>
              <a:rPr lang="en-GB" dirty="0"/>
              <a:t>To be provided to your supervisor</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31DC0-4C7F-D28C-2AE1-4CB47AFF8203}"/>
              </a:ext>
            </a:extLst>
          </p:cNvPr>
          <p:cNvSpPr>
            <a:spLocks noGrp="1"/>
          </p:cNvSpPr>
          <p:nvPr>
            <p:ph type="title"/>
          </p:nvPr>
        </p:nvSpPr>
        <p:spPr>
          <a:xfrm>
            <a:off x="477838" y="404813"/>
            <a:ext cx="8181975" cy="936625"/>
          </a:xfrm>
        </p:spPr>
        <p:txBody>
          <a:bodyPr lIns="68580" tIns="34290" rIns="68580" bIns="34290" rtlCol="0">
            <a:normAutofit fontScale="90000"/>
          </a:bodyPr>
          <a:lstStyle/>
          <a:p>
            <a:pPr>
              <a:defRPr/>
            </a:pPr>
            <a:r>
              <a:rPr lang="en-US" dirty="0"/>
              <a:t>Systematic literature review (collecting data)</a:t>
            </a:r>
          </a:p>
        </p:txBody>
      </p:sp>
      <p:graphicFrame>
        <p:nvGraphicFramePr>
          <p:cNvPr id="6" name="Table 5">
            <a:extLst>
              <a:ext uri="{FF2B5EF4-FFF2-40B4-BE49-F238E27FC236}">
                <a16:creationId xmlns:a16="http://schemas.microsoft.com/office/drawing/2014/main" id="{756F55FA-9A62-0BFA-88AB-0A5343F51948}"/>
              </a:ext>
            </a:extLst>
          </p:cNvPr>
          <p:cNvGraphicFramePr>
            <a:graphicFrameLocks noGrp="1"/>
          </p:cNvGraphicFramePr>
          <p:nvPr>
            <p:extLst>
              <p:ext uri="{D42A27DB-BD31-4B8C-83A1-F6EECF244321}">
                <p14:modId xmlns:p14="http://schemas.microsoft.com/office/powerpoint/2010/main" val="3688078937"/>
              </p:ext>
            </p:extLst>
          </p:nvPr>
        </p:nvGraphicFramePr>
        <p:xfrm>
          <a:off x="2562371" y="1628800"/>
          <a:ext cx="4012908" cy="4142294"/>
        </p:xfrm>
        <a:graphic>
          <a:graphicData uri="http://schemas.openxmlformats.org/drawingml/2006/table">
            <a:tbl>
              <a:tblPr firstRow="1" firstCol="1" bandRow="1"/>
              <a:tblGrid>
                <a:gridCol w="4012908">
                  <a:extLst>
                    <a:ext uri="{9D8B030D-6E8A-4147-A177-3AD203B41FA5}">
                      <a16:colId xmlns:a16="http://schemas.microsoft.com/office/drawing/2014/main" val="20001"/>
                    </a:ext>
                  </a:extLst>
                </a:gridCol>
              </a:tblGrid>
              <a:tr h="707162">
                <a:tc>
                  <a:txBody>
                    <a:bodyPr/>
                    <a:lstStyle/>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Systematic Literature Review</a:t>
                      </a:r>
                      <a:endParaRPr lang="en-GB" sz="1900" b="1" i="0" u="none" strike="noStrike" dirty="0">
                        <a:effectLst/>
                        <a:latin typeface="Arial" panose="020B0604020202020204" pitchFamily="34" charset="0"/>
                      </a:endParaRPr>
                    </a:p>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 </a:t>
                      </a:r>
                      <a:endParaRPr lang="en-GB" sz="1900" b="1"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293561">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Search strategy</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Searching databases</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Import results to a library</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Export results to Excel sheet</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Title/Abstract screening</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Full text screening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Extract data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Quality appraisal</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Data checking</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Analysis (Statistical/Narrative) </a:t>
                      </a:r>
                    </a:p>
                    <a:p>
                      <a:pPr marL="347345" lvl="0" indent="-347345" algn="l">
                        <a:lnSpc>
                          <a:spcPct val="107000"/>
                        </a:lnSpc>
                        <a:spcBef>
                          <a:spcPts val="0"/>
                        </a:spcBef>
                        <a:spcAft>
                          <a:spcPts val="0"/>
                        </a:spcAft>
                        <a:buFont typeface="Arial" panose="020B0604020202020204" pitchFamily="34" charset="0"/>
                        <a:buChar char="•"/>
                      </a:pPr>
                      <a:endParaRPr lang="en-GB" sz="1900" b="0" i="0" u="none" strike="noStrike" kern="100" dirty="0">
                        <a:effectLst/>
                        <a:latin typeface="Calibri"/>
                        <a:ea typeface="DengXian"/>
                        <a:cs typeface="Arial"/>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A5FFDC9-587C-737F-31E3-A7B21B9A61AD}"/>
              </a:ext>
            </a:extLst>
          </p:cNvPr>
          <p:cNvSpPr>
            <a:spLocks noGrp="1"/>
          </p:cNvSpPr>
          <p:nvPr>
            <p:ph type="title"/>
          </p:nvPr>
        </p:nvSpPr>
        <p:spPr/>
        <p:txBody>
          <a:bodyPr/>
          <a:lstStyle/>
          <a:p>
            <a:r>
              <a:rPr lang="en-GB" altLang="en-US"/>
              <a:t>Short activity	</a:t>
            </a:r>
          </a:p>
        </p:txBody>
      </p:sp>
      <p:sp>
        <p:nvSpPr>
          <p:cNvPr id="3" name="Content Placeholder 2">
            <a:extLst>
              <a:ext uri="{FF2B5EF4-FFF2-40B4-BE49-F238E27FC236}">
                <a16:creationId xmlns:a16="http://schemas.microsoft.com/office/drawing/2014/main" id="{B6E3CCCE-8E0B-8171-E536-C52AE178D4BE}"/>
              </a:ext>
            </a:extLst>
          </p:cNvPr>
          <p:cNvSpPr>
            <a:spLocks noGrp="1"/>
          </p:cNvSpPr>
          <p:nvPr>
            <p:ph idx="1"/>
          </p:nvPr>
        </p:nvSpPr>
        <p:spPr>
          <a:xfrm>
            <a:off x="457200" y="1600200"/>
            <a:ext cx="8229600" cy="3916363"/>
          </a:xfrm>
        </p:spPr>
        <p:txBody>
          <a:bodyPr/>
          <a:lstStyle/>
          <a:p>
            <a:pPr>
              <a:defRPr/>
            </a:pPr>
            <a:r>
              <a:rPr lang="en-GB" dirty="0"/>
              <a:t>Discuss with the person next to you (7min):</a:t>
            </a:r>
          </a:p>
          <a:p>
            <a:pPr>
              <a:defRPr/>
            </a:pPr>
            <a:endParaRPr lang="en-GB" dirty="0"/>
          </a:p>
          <a:p>
            <a:pPr marL="0" indent="0">
              <a:buFont typeface="Arial" panose="020B0604020202020204" pitchFamily="34" charset="0"/>
              <a:buNone/>
              <a:defRPr/>
            </a:pPr>
            <a:r>
              <a:rPr lang="en-GB" dirty="0"/>
              <a:t>About which 3 key characteristics of a systematic literature review you need more understanding?</a:t>
            </a:r>
          </a:p>
        </p:txBody>
      </p:sp>
      <p:sp>
        <p:nvSpPr>
          <p:cNvPr id="4" name="Date Placeholder 3">
            <a:extLst>
              <a:ext uri="{FF2B5EF4-FFF2-40B4-BE49-F238E27FC236}">
                <a16:creationId xmlns:a16="http://schemas.microsoft.com/office/drawing/2014/main" id="{AAA319A1-96D4-95F0-434D-35959CE97519}"/>
              </a:ext>
            </a:extLst>
          </p:cNvPr>
          <p:cNvSpPr>
            <a:spLocks noGrp="1"/>
          </p:cNvSpPr>
          <p:nvPr>
            <p:ph type="dt" sz="quarter" idx="10"/>
          </p:nvPr>
        </p:nvSpPr>
        <p:spPr/>
        <p:txBody>
          <a:bodyPr/>
          <a:lstStyle/>
          <a:p>
            <a:pPr>
              <a:defRPr/>
            </a:pPr>
            <a:fld id="{0C671916-2663-435D-B885-56C193308889}" type="datetime1">
              <a:rPr lang="en-GB" altLang="en-US" smtClean="0"/>
              <a:pPr>
                <a:defRPr/>
              </a:pPr>
              <a:t>09/02/2024</a:t>
            </a:fld>
            <a:endParaRPr lang="en-GB" altLang="en-US" dirty="0"/>
          </a:p>
        </p:txBody>
      </p:sp>
      <p:sp>
        <p:nvSpPr>
          <p:cNvPr id="30725" name="Slide Number Placeholder 4">
            <a:extLst>
              <a:ext uri="{FF2B5EF4-FFF2-40B4-BE49-F238E27FC236}">
                <a16:creationId xmlns:a16="http://schemas.microsoft.com/office/drawing/2014/main" id="{7A2CD6D4-7280-841C-D9D6-CDD2B667268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C73201C-7AEE-4489-9CBA-C72524F4D0AA}"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AAE113D6-C12D-69A8-CA9D-5A8F0FBE6A18}"/>
              </a:ext>
            </a:extLst>
          </p:cNvPr>
          <p:cNvSpPr>
            <a:spLocks noGrp="1"/>
          </p:cNvSpPr>
          <p:nvPr>
            <p:ph type="title"/>
          </p:nvPr>
        </p:nvSpPr>
        <p:spPr>
          <a:xfrm>
            <a:off x="496888" y="522288"/>
            <a:ext cx="8410575" cy="638175"/>
          </a:xfrm>
        </p:spPr>
        <p:txBody>
          <a:bodyPr>
            <a:normAutofit fontScale="90000"/>
          </a:bodyPr>
          <a:lstStyle/>
          <a:p>
            <a:pPr>
              <a:defRPr/>
            </a:pPr>
            <a:r>
              <a:rPr lang="en-GB" altLang="en-US" dirty="0"/>
              <a:t>Relevance of public health and social care research</a:t>
            </a:r>
          </a:p>
        </p:txBody>
      </p:sp>
      <p:sp>
        <p:nvSpPr>
          <p:cNvPr id="3" name="Content Placeholder 2">
            <a:extLst>
              <a:ext uri="{FF2B5EF4-FFF2-40B4-BE49-F238E27FC236}">
                <a16:creationId xmlns:a16="http://schemas.microsoft.com/office/drawing/2014/main" id="{28E50189-3AEF-4C67-D87E-22535ED824F5}"/>
              </a:ext>
            </a:extLst>
          </p:cNvPr>
          <p:cNvSpPr>
            <a:spLocks noGrp="1"/>
          </p:cNvSpPr>
          <p:nvPr>
            <p:ph idx="1"/>
          </p:nvPr>
        </p:nvSpPr>
        <p:spPr>
          <a:xfrm>
            <a:off x="604838" y="2111375"/>
            <a:ext cx="7415212" cy="3133725"/>
          </a:xfrm>
        </p:spPr>
        <p:txBody>
          <a:bodyPr>
            <a:normAutofit lnSpcReduction="10000"/>
          </a:bodyPr>
          <a:lstStyle/>
          <a:p>
            <a:pPr algn="just">
              <a:spcBef>
                <a:spcPct val="0"/>
              </a:spcBef>
              <a:buFont typeface="Wingdings" panose="05000000000000000000" pitchFamily="2" charset="2"/>
              <a:buChar char="§"/>
              <a:defRPr/>
            </a:pPr>
            <a:r>
              <a:rPr lang="en-GB" sz="2000" dirty="0"/>
              <a:t>To find out new knowledge that could lead to changes to health care services, treatments, programs, policies, or care. </a:t>
            </a:r>
          </a:p>
          <a:p>
            <a:pPr marL="0" indent="0" algn="just">
              <a:spcBef>
                <a:spcPct val="0"/>
              </a:spcBef>
              <a:buFont typeface="Arial" panose="020B0604020202020204" pitchFamily="34" charset="0"/>
              <a:buNone/>
              <a:defRPr/>
            </a:pPr>
            <a:endParaRPr lang="en-GB" sz="2000" dirty="0"/>
          </a:p>
          <a:p>
            <a:pPr algn="just">
              <a:spcBef>
                <a:spcPct val="0"/>
              </a:spcBef>
              <a:buFont typeface="Wingdings" panose="05000000000000000000" pitchFamily="2" charset="2"/>
              <a:buChar char="§"/>
              <a:defRPr/>
            </a:pPr>
            <a:r>
              <a:rPr lang="en-GB" sz="2000" dirty="0"/>
              <a:t>Without public health and social care research, health and social care professionals (incl. clinicians, doctors, nurses, dentists, social workers, and other health professionals) would continue with their practice the same way without knowing if public health initiatives, programs, policies, care services and support would be more effective for populations and the persons they are supporting or treating.</a:t>
            </a:r>
          </a:p>
        </p:txBody>
      </p:sp>
      <p:sp>
        <p:nvSpPr>
          <p:cNvPr id="2" name="TextBox 1">
            <a:extLst>
              <a:ext uri="{FF2B5EF4-FFF2-40B4-BE49-F238E27FC236}">
                <a16:creationId xmlns:a16="http://schemas.microsoft.com/office/drawing/2014/main" id="{E0AE49DF-A3DA-105A-08FA-4BD1C9795B9F}"/>
              </a:ext>
            </a:extLst>
          </p:cNvPr>
          <p:cNvSpPr txBox="1"/>
          <p:nvPr/>
        </p:nvSpPr>
        <p:spPr>
          <a:xfrm>
            <a:off x="1331640" y="5157192"/>
            <a:ext cx="6299160" cy="400110"/>
          </a:xfrm>
          <a:prstGeom prst="rect">
            <a:avLst/>
          </a:prstGeom>
          <a:noFill/>
        </p:spPr>
        <p:txBody>
          <a:bodyPr wrap="none">
            <a:spAutoFit/>
          </a:bodyPr>
          <a:lstStyle/>
          <a:p>
            <a:pPr>
              <a:defRPr/>
            </a:pPr>
            <a:r>
              <a:rPr lang="en-GB" sz="2000" b="1" i="1" dirty="0">
                <a:solidFill>
                  <a:schemeClr val="accent1">
                    <a:lumMod val="50000"/>
                  </a:schemeClr>
                </a:solidFill>
                <a:latin typeface="+mn-lt"/>
                <a:cs typeface="+mn-cs"/>
              </a:rPr>
              <a:t>How can systematic reviews assist with the above</a:t>
            </a:r>
            <a:r>
              <a:rPr lang="en-GB" sz="2000" b="1" dirty="0">
                <a:solidFill>
                  <a:schemeClr val="accent1">
                    <a:lumMod val="50000"/>
                  </a:schemeClr>
                </a:solidFill>
                <a:latin typeface="+mn-lt"/>
                <a:cs typeface="+mn-cs"/>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28811A1-7E49-0CBE-5179-7AE0D7C6B971}"/>
              </a:ext>
            </a:extLst>
          </p:cNvPr>
          <p:cNvSpPr>
            <a:spLocks noGrp="1"/>
          </p:cNvSpPr>
          <p:nvPr>
            <p:ph type="title"/>
          </p:nvPr>
        </p:nvSpPr>
        <p:spPr/>
        <p:txBody>
          <a:bodyPr/>
          <a:lstStyle/>
          <a:p>
            <a:r>
              <a:rPr lang="en-GB" altLang="en-US" sz="4000" dirty="0"/>
              <a:t>Current challenges with systematic literature review</a:t>
            </a:r>
          </a:p>
        </p:txBody>
      </p:sp>
      <p:sp>
        <p:nvSpPr>
          <p:cNvPr id="32771" name="Content Placeholder 2">
            <a:extLst>
              <a:ext uri="{FF2B5EF4-FFF2-40B4-BE49-F238E27FC236}">
                <a16:creationId xmlns:a16="http://schemas.microsoft.com/office/drawing/2014/main" id="{DB38BEBE-E129-A1E7-5560-90A43F9CD970}"/>
              </a:ext>
            </a:extLst>
          </p:cNvPr>
          <p:cNvSpPr>
            <a:spLocks noGrp="1"/>
          </p:cNvSpPr>
          <p:nvPr>
            <p:ph idx="1"/>
          </p:nvPr>
        </p:nvSpPr>
        <p:spPr>
          <a:xfrm>
            <a:off x="438263" y="1916832"/>
            <a:ext cx="8229600" cy="3916363"/>
          </a:xfrm>
        </p:spPr>
        <p:txBody>
          <a:bodyPr/>
          <a:lstStyle/>
          <a:p>
            <a:r>
              <a:rPr lang="en-GB" altLang="en-US" sz="2400" dirty="0"/>
              <a:t>Unclear formulated research question(s)</a:t>
            </a:r>
          </a:p>
          <a:p>
            <a:r>
              <a:rPr lang="en-GB" altLang="en-US" sz="2400" dirty="0"/>
              <a:t>Literature from limited resources is searched, utilised </a:t>
            </a:r>
          </a:p>
          <a:p>
            <a:r>
              <a:rPr lang="en-GB" altLang="en-US" sz="2400" dirty="0"/>
              <a:t>The quality of selected articles is not assessed or no use of validated checklist</a:t>
            </a:r>
          </a:p>
          <a:p>
            <a:r>
              <a:rPr lang="en-GB" altLang="en-US" sz="2400" dirty="0"/>
              <a:t>Statistical heterogeneity is not assessed</a:t>
            </a:r>
          </a:p>
          <a:p>
            <a:r>
              <a:rPr lang="en-GB" altLang="en-US" sz="2400" dirty="0"/>
              <a:t>An insufficient narrative synthesis of the evidence/ findings is presented.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8A3F526-98D2-A7DA-959F-DCF55CBF87C6}"/>
              </a:ext>
            </a:extLst>
          </p:cNvPr>
          <p:cNvSpPr>
            <a:spLocks noGrp="1"/>
          </p:cNvSpPr>
          <p:nvPr>
            <p:ph type="title"/>
          </p:nvPr>
        </p:nvSpPr>
        <p:spPr/>
        <p:txBody>
          <a:bodyPr/>
          <a:lstStyle/>
          <a:p>
            <a:r>
              <a:rPr lang="en-GB" altLang="en-US" sz="3800" dirty="0"/>
              <a:t>What are the pros and cons of systematic literature reviews (7min) </a:t>
            </a:r>
          </a:p>
        </p:txBody>
      </p:sp>
      <p:sp>
        <p:nvSpPr>
          <p:cNvPr id="3" name="Content Placeholder 2">
            <a:extLst>
              <a:ext uri="{FF2B5EF4-FFF2-40B4-BE49-F238E27FC236}">
                <a16:creationId xmlns:a16="http://schemas.microsoft.com/office/drawing/2014/main" id="{C1BD2C9F-D5BB-E336-AD2E-AF5CEA26173B}"/>
              </a:ext>
            </a:extLst>
          </p:cNvPr>
          <p:cNvSpPr>
            <a:spLocks noGrp="1"/>
          </p:cNvSpPr>
          <p:nvPr>
            <p:ph sz="half" idx="1"/>
          </p:nvPr>
        </p:nvSpPr>
        <p:spPr>
          <a:xfrm>
            <a:off x="457200" y="1600200"/>
            <a:ext cx="4038600" cy="3989388"/>
          </a:xfrm>
          <a:ln>
            <a:solidFill>
              <a:schemeClr val="accent1"/>
            </a:solidFill>
          </a:ln>
        </p:spPr>
        <p:txBody>
          <a:bodyPr/>
          <a:lstStyle/>
          <a:p>
            <a:pPr marL="0" indent="0">
              <a:buFont typeface="Arial" panose="020B0604020202020204" pitchFamily="34" charset="0"/>
              <a:buNone/>
              <a:defRPr/>
            </a:pPr>
            <a:r>
              <a:rPr lang="en-GB" dirty="0"/>
              <a:t>Pros</a:t>
            </a:r>
          </a:p>
          <a:p>
            <a:pPr>
              <a:buFont typeface="Wingdings" panose="05000000000000000000" pitchFamily="2" charset="2"/>
              <a:buChar char="ü"/>
              <a:defRPr/>
            </a:pPr>
            <a:r>
              <a:rPr lang="en-GB" dirty="0"/>
              <a:t>?</a:t>
            </a:r>
          </a:p>
          <a:p>
            <a:pPr>
              <a:buFont typeface="Wingdings" panose="05000000000000000000" pitchFamily="2" charset="2"/>
              <a:buChar char="ü"/>
              <a:defRPr/>
            </a:pPr>
            <a:r>
              <a:rPr lang="en-GB" dirty="0"/>
              <a:t>?</a:t>
            </a:r>
          </a:p>
          <a:p>
            <a:pPr>
              <a:buFont typeface="Wingdings" panose="05000000000000000000" pitchFamily="2" charset="2"/>
              <a:buChar char="ü"/>
              <a:defRPr/>
            </a:pPr>
            <a:r>
              <a:rPr lang="en-GB" dirty="0"/>
              <a:t>?</a:t>
            </a:r>
          </a:p>
          <a:p>
            <a:pPr>
              <a:buFont typeface="Wingdings" panose="05000000000000000000" pitchFamily="2" charset="2"/>
              <a:buChar char="ü"/>
              <a:defRPr/>
            </a:pPr>
            <a:r>
              <a:rPr lang="en-GB" dirty="0"/>
              <a:t>?</a:t>
            </a:r>
          </a:p>
        </p:txBody>
      </p:sp>
      <p:sp>
        <p:nvSpPr>
          <p:cNvPr id="34820" name="Content Placeholder 3">
            <a:extLst>
              <a:ext uri="{FF2B5EF4-FFF2-40B4-BE49-F238E27FC236}">
                <a16:creationId xmlns:a16="http://schemas.microsoft.com/office/drawing/2014/main" id="{4C83B572-EBCE-8FAF-4BF8-39FC7C2A324C}"/>
              </a:ext>
            </a:extLst>
          </p:cNvPr>
          <p:cNvSpPr>
            <a:spLocks noGrp="1"/>
          </p:cNvSpPr>
          <p:nvPr>
            <p:ph sz="half" idx="2"/>
          </p:nvPr>
        </p:nvSpPr>
        <p:spPr>
          <a:xfrm>
            <a:off x="4648200" y="1600200"/>
            <a:ext cx="4038600" cy="3989388"/>
          </a:xfrm>
          <a:ln>
            <a:solidFill>
              <a:schemeClr val="accent1"/>
            </a:solidFill>
            <a:miter lim="800000"/>
            <a:headEnd/>
            <a:tailEnd/>
          </a:ln>
        </p:spPr>
        <p:txBody>
          <a:bodyPr/>
          <a:lstStyle/>
          <a:p>
            <a:r>
              <a:rPr lang="en-GB" altLang="en-US"/>
              <a:t>Cons</a:t>
            </a:r>
          </a:p>
          <a:p>
            <a:pPr>
              <a:buFont typeface="Wingdings" panose="05000000000000000000" pitchFamily="2" charset="2"/>
              <a:buChar char="ü"/>
            </a:pPr>
            <a:r>
              <a:rPr lang="en-GB" altLang="en-US"/>
              <a:t>?</a:t>
            </a:r>
          </a:p>
          <a:p>
            <a:pPr>
              <a:buFont typeface="Wingdings" panose="05000000000000000000" pitchFamily="2" charset="2"/>
              <a:buChar char="ü"/>
            </a:pPr>
            <a:r>
              <a:rPr lang="en-GB" altLang="en-US"/>
              <a:t>?</a:t>
            </a:r>
          </a:p>
          <a:p>
            <a:pPr>
              <a:buFont typeface="Wingdings" panose="05000000000000000000" pitchFamily="2" charset="2"/>
              <a:buChar char="ü"/>
            </a:pPr>
            <a:r>
              <a:rPr lang="en-GB" altLang="en-US"/>
              <a:t>?</a:t>
            </a:r>
          </a:p>
          <a:p>
            <a:pPr>
              <a:buFont typeface="Wingdings" panose="05000000000000000000" pitchFamily="2" charset="2"/>
              <a:buChar char="ü"/>
            </a:pPr>
            <a:r>
              <a:rPr lang="en-GB" altLang="en-US"/>
              <a:t>?</a:t>
            </a:r>
          </a:p>
          <a:p>
            <a:endParaRPr lang="en-GB" altLang="en-US"/>
          </a:p>
        </p:txBody>
      </p:sp>
      <p:sp>
        <p:nvSpPr>
          <p:cNvPr id="5" name="Date Placeholder 4">
            <a:extLst>
              <a:ext uri="{FF2B5EF4-FFF2-40B4-BE49-F238E27FC236}">
                <a16:creationId xmlns:a16="http://schemas.microsoft.com/office/drawing/2014/main" id="{329928B8-7F23-1A86-535A-17EB868F56D1}"/>
              </a:ext>
            </a:extLst>
          </p:cNvPr>
          <p:cNvSpPr>
            <a:spLocks noGrp="1"/>
          </p:cNvSpPr>
          <p:nvPr>
            <p:ph type="dt" sz="quarter" idx="10"/>
          </p:nvPr>
        </p:nvSpPr>
        <p:spPr/>
        <p:txBody>
          <a:bodyPr/>
          <a:lstStyle/>
          <a:p>
            <a:pPr>
              <a:defRPr/>
            </a:pPr>
            <a:fld id="{DF397879-08C5-49C8-87A3-8A247CD92220}" type="datetime1">
              <a:rPr lang="en-GB" altLang="en-US" smtClean="0"/>
              <a:pPr>
                <a:defRPr/>
              </a:pPr>
              <a:t>09/02/2024</a:t>
            </a:fld>
            <a:endParaRPr lang="en-GB" altLang="en-US" dirty="0"/>
          </a:p>
        </p:txBody>
      </p:sp>
      <p:sp>
        <p:nvSpPr>
          <p:cNvPr id="34822" name="Slide Number Placeholder 5">
            <a:extLst>
              <a:ext uri="{FF2B5EF4-FFF2-40B4-BE49-F238E27FC236}">
                <a16:creationId xmlns:a16="http://schemas.microsoft.com/office/drawing/2014/main" id="{7FD653A7-E354-882C-387A-7CAF31AD8A3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A408505-0F9F-40BF-BE9F-AEA7BD55CB31}"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94C196F8-B004-F761-7A46-8886047A869F}"/>
              </a:ext>
            </a:extLst>
          </p:cNvPr>
          <p:cNvSpPr>
            <a:spLocks noGrp="1"/>
          </p:cNvSpPr>
          <p:nvPr>
            <p:ph type="title"/>
          </p:nvPr>
        </p:nvSpPr>
        <p:spPr/>
        <p:txBody>
          <a:bodyPr/>
          <a:lstStyle/>
          <a:p>
            <a:r>
              <a:rPr lang="en-GB" altLang="en-US" sz="4000" dirty="0"/>
              <a:t>Pros and cons of systematic literature review</a:t>
            </a:r>
          </a:p>
        </p:txBody>
      </p:sp>
      <p:sp>
        <p:nvSpPr>
          <p:cNvPr id="3" name="Content Placeholder 2">
            <a:extLst>
              <a:ext uri="{FF2B5EF4-FFF2-40B4-BE49-F238E27FC236}">
                <a16:creationId xmlns:a16="http://schemas.microsoft.com/office/drawing/2014/main" id="{A9DE7A20-361D-5D31-6E14-4D0D50C6074B}"/>
              </a:ext>
            </a:extLst>
          </p:cNvPr>
          <p:cNvSpPr>
            <a:spLocks noGrp="1"/>
          </p:cNvSpPr>
          <p:nvPr>
            <p:ph idx="1"/>
          </p:nvPr>
        </p:nvSpPr>
        <p:spPr>
          <a:xfrm>
            <a:off x="457200" y="1470818"/>
            <a:ext cx="8229600" cy="4190430"/>
          </a:xfrm>
        </p:spPr>
        <p:txBody>
          <a:bodyPr>
            <a:normAutofit fontScale="70000" lnSpcReduction="20000"/>
          </a:bodyPr>
          <a:lstStyle/>
          <a:p>
            <a:pPr marL="0" indent="0">
              <a:buFont typeface="Arial" panose="020B0604020202020204" pitchFamily="34" charset="0"/>
              <a:buNone/>
              <a:defRPr/>
            </a:pPr>
            <a:r>
              <a:rPr lang="en-GB" u="sng" dirty="0"/>
              <a:t>Pro’s</a:t>
            </a:r>
          </a:p>
          <a:p>
            <a:pPr>
              <a:defRPr/>
            </a:pPr>
            <a:r>
              <a:rPr lang="en-GB" dirty="0"/>
              <a:t>Provide a clear and comprehensive view of available (current) evidence on a given topic</a:t>
            </a:r>
          </a:p>
          <a:p>
            <a:pPr>
              <a:defRPr/>
            </a:pPr>
            <a:r>
              <a:rPr lang="en-GB" dirty="0"/>
              <a:t>Help identify research gaps in the understanding of a field </a:t>
            </a:r>
          </a:p>
          <a:p>
            <a:pPr>
              <a:defRPr/>
            </a:pPr>
            <a:r>
              <a:rPr lang="en-GB" dirty="0"/>
              <a:t>Helps inform future research in the area	</a:t>
            </a:r>
          </a:p>
          <a:p>
            <a:pPr>
              <a:defRPr/>
            </a:pPr>
            <a:r>
              <a:rPr lang="en-GB" dirty="0"/>
              <a:t>Produces reliable conclusions</a:t>
            </a:r>
          </a:p>
          <a:p>
            <a:pPr>
              <a:defRPr/>
            </a:pPr>
            <a:r>
              <a:rPr lang="en-GB" dirty="0"/>
              <a:t>Enable contrasting and comparison of results</a:t>
            </a:r>
          </a:p>
          <a:p>
            <a:pPr>
              <a:defRPr/>
            </a:pPr>
            <a:endParaRPr lang="en-GB" dirty="0"/>
          </a:p>
          <a:p>
            <a:pPr marL="0" indent="0">
              <a:buFont typeface="Arial" panose="020B0604020202020204" pitchFamily="34" charset="0"/>
              <a:buNone/>
              <a:defRPr/>
            </a:pPr>
            <a:r>
              <a:rPr lang="en-GB" u="sng" dirty="0"/>
              <a:t>Con’s</a:t>
            </a:r>
          </a:p>
          <a:p>
            <a:pPr>
              <a:defRPr/>
            </a:pPr>
            <a:r>
              <a:rPr lang="en-GB" dirty="0"/>
              <a:t>Subject to bias as a retrospective research project</a:t>
            </a:r>
          </a:p>
          <a:p>
            <a:pPr>
              <a:defRPr/>
            </a:pPr>
            <a:r>
              <a:rPr lang="en-GB" dirty="0"/>
              <a:t>Vital use of rigorous research method</a:t>
            </a:r>
          </a:p>
          <a:p>
            <a:pPr>
              <a:defRPr/>
            </a:pPr>
            <a:r>
              <a:rPr lang="en-GB" dirty="0"/>
              <a:t>Quality depends on the skills of the research </a:t>
            </a:r>
          </a:p>
          <a:p>
            <a:pPr>
              <a:defRPr/>
            </a:pPr>
            <a:endParaRPr lang="en-GB" dirty="0"/>
          </a:p>
          <a:p>
            <a:pPr>
              <a:defRPr/>
            </a:pPr>
            <a:endParaRPr lang="en-GB" dirty="0"/>
          </a:p>
          <a:p>
            <a:pPr>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74B1561-7DF8-D3A7-73DA-595DE950FB44}"/>
              </a:ext>
            </a:extLst>
          </p:cNvPr>
          <p:cNvSpPr>
            <a:spLocks noGrp="1"/>
          </p:cNvSpPr>
          <p:nvPr>
            <p:ph type="title"/>
          </p:nvPr>
        </p:nvSpPr>
        <p:spPr>
          <a:xfrm>
            <a:off x="457200" y="592138"/>
            <a:ext cx="8229600" cy="1143000"/>
          </a:xfrm>
        </p:spPr>
        <p:txBody>
          <a:bodyPr/>
          <a:lstStyle/>
          <a:p>
            <a:r>
              <a:rPr lang="en-GB" altLang="en-US" dirty="0"/>
              <a:t>Provide a sketch drawing of your steps for your systematic review (7min)</a:t>
            </a:r>
          </a:p>
        </p:txBody>
      </p:sp>
      <p:sp>
        <p:nvSpPr>
          <p:cNvPr id="3" name="Content Placeholder 2">
            <a:extLst>
              <a:ext uri="{FF2B5EF4-FFF2-40B4-BE49-F238E27FC236}">
                <a16:creationId xmlns:a16="http://schemas.microsoft.com/office/drawing/2014/main" id="{C64866E8-6708-25D9-0EC0-887D128012D2}"/>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endParaRPr lang="en-GB" dirty="0"/>
          </a:p>
          <a:p>
            <a:pPr marL="0" indent="0">
              <a:buFont typeface="Arial" panose="020B0604020202020204" pitchFamily="34" charset="0"/>
              <a:buNone/>
              <a:defRPr/>
            </a:pPr>
            <a:r>
              <a:rPr lang="en-GB" dirty="0"/>
              <a:t>Requirements:</a:t>
            </a:r>
          </a:p>
          <a:p>
            <a:pPr>
              <a:defRPr/>
            </a:pPr>
            <a:r>
              <a:rPr lang="en-GB" dirty="0"/>
              <a:t>You will use a systematic review approach</a:t>
            </a:r>
          </a:p>
          <a:p>
            <a:pPr>
              <a:defRPr/>
            </a:pPr>
            <a:r>
              <a:rPr lang="en-GB" dirty="0"/>
              <a:t>You need to use the whiteboard</a:t>
            </a:r>
          </a:p>
        </p:txBody>
      </p:sp>
      <p:sp>
        <p:nvSpPr>
          <p:cNvPr id="4" name="Date Placeholder 3">
            <a:extLst>
              <a:ext uri="{FF2B5EF4-FFF2-40B4-BE49-F238E27FC236}">
                <a16:creationId xmlns:a16="http://schemas.microsoft.com/office/drawing/2014/main" id="{EA8D501D-ACDF-5823-D62E-31E42EEEC6C3}"/>
              </a:ext>
            </a:extLst>
          </p:cNvPr>
          <p:cNvSpPr>
            <a:spLocks noGrp="1"/>
          </p:cNvSpPr>
          <p:nvPr>
            <p:ph type="dt" sz="quarter" idx="10"/>
          </p:nvPr>
        </p:nvSpPr>
        <p:spPr/>
        <p:txBody>
          <a:bodyPr/>
          <a:lstStyle/>
          <a:p>
            <a:pPr>
              <a:defRPr/>
            </a:pPr>
            <a:fld id="{0C671916-2663-435D-B885-56C193308889}" type="datetime1">
              <a:rPr lang="en-GB" altLang="en-US" smtClean="0"/>
              <a:pPr>
                <a:defRPr/>
              </a:pPr>
              <a:t>09/02/2024</a:t>
            </a:fld>
            <a:endParaRPr lang="en-GB" altLang="en-US" dirty="0"/>
          </a:p>
        </p:txBody>
      </p:sp>
      <p:sp>
        <p:nvSpPr>
          <p:cNvPr id="38917" name="Slide Number Placeholder 4">
            <a:extLst>
              <a:ext uri="{FF2B5EF4-FFF2-40B4-BE49-F238E27FC236}">
                <a16:creationId xmlns:a16="http://schemas.microsoft.com/office/drawing/2014/main" id="{590C0AF4-2411-FA61-27A1-32FCE38CBF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A8765B-2C09-45CA-BDC7-79BD2E4F2EEB}"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pic>
        <p:nvPicPr>
          <p:cNvPr id="1026" name="Picture 2" descr="How To Make A Schematic Diagram in CorelDRAW">
            <a:extLst>
              <a:ext uri="{FF2B5EF4-FFF2-40B4-BE49-F238E27FC236}">
                <a16:creationId xmlns:a16="http://schemas.microsoft.com/office/drawing/2014/main" id="{686D4AA1-6885-A71B-95B0-DED23A58AE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3933056"/>
            <a:ext cx="2514600" cy="18192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4EAD326-0E5E-7009-B574-7301A92F5DF1}"/>
              </a:ext>
            </a:extLst>
          </p:cNvPr>
          <p:cNvSpPr>
            <a:spLocks noGrp="1"/>
          </p:cNvSpPr>
          <p:nvPr>
            <p:ph type="title"/>
          </p:nvPr>
        </p:nvSpPr>
        <p:spPr>
          <a:xfrm>
            <a:off x="359568" y="188640"/>
            <a:ext cx="8424863" cy="977701"/>
          </a:xfrm>
        </p:spPr>
        <p:txBody>
          <a:bodyPr>
            <a:noAutofit/>
          </a:bodyPr>
          <a:lstStyle/>
          <a:p>
            <a:pPr algn="ctr">
              <a:defRPr/>
            </a:pPr>
            <a:br>
              <a:rPr lang="en-US" sz="3800" b="0" dirty="0"/>
            </a:br>
            <a:br>
              <a:rPr lang="en-US" sz="3800" b="0" dirty="0"/>
            </a:br>
            <a:r>
              <a:rPr lang="en-US" sz="3800" b="0" dirty="0"/>
              <a:t>Important </a:t>
            </a:r>
            <a:br>
              <a:rPr lang="en-US" sz="3800" b="0" dirty="0"/>
            </a:br>
            <a:r>
              <a:rPr lang="en-US" sz="3800" b="0" dirty="0"/>
              <a:t>Review </a:t>
            </a:r>
            <a:r>
              <a:rPr lang="en-US" sz="3800" b="0" dirty="0">
                <a:latin typeface="+mn-lt"/>
                <a:ea typeface="+mn-ea"/>
                <a:cs typeface="+mn-cs"/>
              </a:rPr>
              <a:t>Process</a:t>
            </a:r>
          </a:p>
        </p:txBody>
      </p:sp>
      <p:sp>
        <p:nvSpPr>
          <p:cNvPr id="2" name="Text Placeholder 1">
            <a:extLst>
              <a:ext uri="{FF2B5EF4-FFF2-40B4-BE49-F238E27FC236}">
                <a16:creationId xmlns:a16="http://schemas.microsoft.com/office/drawing/2014/main" id="{0E7FE719-CE38-C9FE-B87F-17EB9D09AD9E}"/>
              </a:ext>
            </a:extLst>
          </p:cNvPr>
          <p:cNvSpPr>
            <a:spLocks noGrp="1"/>
          </p:cNvSpPr>
          <p:nvPr>
            <p:ph type="body" sz="half" idx="2"/>
          </p:nvPr>
        </p:nvSpPr>
        <p:spPr>
          <a:xfrm>
            <a:off x="107504" y="1124744"/>
            <a:ext cx="9163586" cy="4320480"/>
          </a:xfrm>
        </p:spPr>
        <p:txBody>
          <a:bodyPr/>
          <a:lstStyle/>
          <a:p>
            <a:pPr algn="ctr"/>
            <a:r>
              <a:rPr lang="en-GB" sz="2200" dirty="0">
                <a:highlight>
                  <a:srgbClr val="FFFF00"/>
                </a:highlight>
              </a:rPr>
              <a:t>Be aware a very intense schedule (dissertation)</a:t>
            </a:r>
          </a:p>
          <a:p>
            <a:pPr marL="342900" indent="-342900">
              <a:buFont typeface="Arial" panose="020B0604020202020204" pitchFamily="34" charset="0"/>
              <a:buChar char="•"/>
            </a:pPr>
            <a:r>
              <a:rPr lang="en-GB" sz="2200" dirty="0"/>
              <a:t>Students/researchers must manage </a:t>
            </a:r>
          </a:p>
          <a:p>
            <a:pPr marL="914400" lvl="1" indent="-457200">
              <a:buFont typeface="Symbol" panose="05050102010706020507" pitchFamily="18" charset="2"/>
              <a:buChar char=""/>
            </a:pPr>
            <a:r>
              <a:rPr lang="en-GB" sz="2200" dirty="0"/>
              <a:t>Readings relevant to their review</a:t>
            </a:r>
          </a:p>
          <a:p>
            <a:pPr marL="914400" lvl="1" indent="-457200">
              <a:buFont typeface="Symbol" panose="05050102010706020507" pitchFamily="18" charset="2"/>
              <a:buChar char=""/>
            </a:pPr>
            <a:r>
              <a:rPr lang="en-GB" sz="2200" dirty="0"/>
              <a:t>Workload</a:t>
            </a:r>
          </a:p>
          <a:p>
            <a:pPr marL="914400" lvl="1" indent="-457200">
              <a:buFont typeface="Symbol" panose="05050102010706020507" pitchFamily="18" charset="2"/>
              <a:buChar char=""/>
            </a:pPr>
            <a:r>
              <a:rPr lang="en-GB" sz="2200" dirty="0"/>
              <a:t>Setting milestones</a:t>
            </a:r>
          </a:p>
          <a:p>
            <a:pPr marL="914400" lvl="1" indent="-457200">
              <a:buFont typeface="Symbol" panose="05050102010706020507" pitchFamily="18" charset="2"/>
              <a:buChar char=""/>
            </a:pPr>
            <a:r>
              <a:rPr lang="en-GB" sz="2200" dirty="0"/>
              <a:t>Setting deadlines</a:t>
            </a:r>
          </a:p>
          <a:p>
            <a:pPr marL="914400" lvl="1" indent="-457200">
              <a:buFont typeface="Symbol" panose="05050102010706020507" pitchFamily="18" charset="2"/>
              <a:buChar char=""/>
            </a:pPr>
            <a:r>
              <a:rPr lang="en-GB" sz="2200" dirty="0"/>
              <a:t>Create and maintain literature matrix (Excel)</a:t>
            </a:r>
          </a:p>
          <a:p>
            <a:pPr marL="914400" lvl="1" indent="-457200">
              <a:buFont typeface="Symbol" panose="05050102010706020507" pitchFamily="18" charset="2"/>
              <a:buChar char=""/>
            </a:pPr>
            <a:r>
              <a:rPr lang="en-GB" sz="2200" dirty="0"/>
              <a:t>Using bibliographic management software</a:t>
            </a:r>
          </a:p>
          <a:p>
            <a:pPr marL="914400" lvl="1" indent="-457200">
              <a:buFont typeface="Symbol" panose="05050102010706020507" pitchFamily="18" charset="2"/>
              <a:buChar char=""/>
            </a:pPr>
            <a:r>
              <a:rPr lang="en-GB" sz="2200" dirty="0"/>
              <a:t>Creating figures, tables,…</a:t>
            </a:r>
          </a:p>
          <a:p>
            <a:pPr lvl="1"/>
            <a:endParaRPr lang="en-GB" sz="2200" dirty="0"/>
          </a:p>
          <a:p>
            <a:pPr lvl="1" algn="ctr"/>
            <a:r>
              <a:rPr lang="en-GB" sz="2200" dirty="0">
                <a:highlight>
                  <a:srgbClr val="FFFF00"/>
                </a:highlight>
              </a:rPr>
              <a:t>Procrastination to start the systematic review will affect the quality of the review!</a:t>
            </a:r>
          </a:p>
          <a:p>
            <a:pPr marL="914400" lvl="1" indent="-457200">
              <a:buFont typeface="Symbol" panose="05050102010706020507" pitchFamily="18" charset="2"/>
              <a:buChar char=""/>
            </a:pPr>
            <a:endParaRPr lang="en-GB" sz="2200" dirty="0"/>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55455-1F7F-B690-C51F-95C4FD5E1413}"/>
              </a:ext>
            </a:extLst>
          </p:cNvPr>
          <p:cNvSpPr>
            <a:spLocks noGrp="1"/>
          </p:cNvSpPr>
          <p:nvPr>
            <p:ph type="title"/>
          </p:nvPr>
        </p:nvSpPr>
        <p:spPr>
          <a:xfrm>
            <a:off x="457200" y="-29448"/>
            <a:ext cx="8229600" cy="1143000"/>
          </a:xfrm>
        </p:spPr>
        <p:txBody>
          <a:bodyPr/>
          <a:lstStyle/>
          <a:p>
            <a:r>
              <a:rPr lang="en-GB" dirty="0"/>
              <a:t>Resources &amp; Databases</a:t>
            </a:r>
          </a:p>
        </p:txBody>
      </p:sp>
      <p:sp>
        <p:nvSpPr>
          <p:cNvPr id="3" name="Content Placeholder 2">
            <a:extLst>
              <a:ext uri="{FF2B5EF4-FFF2-40B4-BE49-F238E27FC236}">
                <a16:creationId xmlns:a16="http://schemas.microsoft.com/office/drawing/2014/main" id="{1663DEDF-4C6A-A673-3978-D8BE835A1FED}"/>
              </a:ext>
            </a:extLst>
          </p:cNvPr>
          <p:cNvSpPr>
            <a:spLocks noGrp="1"/>
          </p:cNvSpPr>
          <p:nvPr>
            <p:ph idx="1"/>
          </p:nvPr>
        </p:nvSpPr>
        <p:spPr>
          <a:xfrm>
            <a:off x="473430" y="1052736"/>
            <a:ext cx="8229600" cy="3917032"/>
          </a:xfrm>
        </p:spPr>
        <p:txBody>
          <a:bodyPr/>
          <a:lstStyle/>
          <a:p>
            <a:r>
              <a:rPr lang="en-GB" sz="2500" dirty="0"/>
              <a:t>The library (provides access)</a:t>
            </a:r>
          </a:p>
          <a:p>
            <a:r>
              <a:rPr lang="en-GB" sz="2500" dirty="0"/>
              <a:t>PubMed</a:t>
            </a:r>
          </a:p>
          <a:p>
            <a:r>
              <a:rPr lang="en-GB" sz="2500" dirty="0"/>
              <a:t>MEDLINE</a:t>
            </a:r>
          </a:p>
          <a:p>
            <a:r>
              <a:rPr lang="en-GB" sz="2500" dirty="0"/>
              <a:t>CINAHL</a:t>
            </a:r>
          </a:p>
          <a:p>
            <a:r>
              <a:rPr lang="en-GB" sz="2500" dirty="0"/>
              <a:t>EMBASE</a:t>
            </a:r>
          </a:p>
          <a:p>
            <a:r>
              <a:rPr lang="en-GB" sz="2500" dirty="0"/>
              <a:t>COCHRANE</a:t>
            </a:r>
          </a:p>
          <a:p>
            <a:r>
              <a:rPr lang="en-GB" sz="2500" dirty="0"/>
              <a:t>Web of Science</a:t>
            </a:r>
          </a:p>
          <a:p>
            <a:r>
              <a:rPr lang="en-GB" sz="2500" dirty="0"/>
              <a:t>Google Scholar </a:t>
            </a:r>
          </a:p>
          <a:p>
            <a:r>
              <a:rPr lang="en-GB" sz="2500" dirty="0"/>
              <a:t>Endnote, RefWorks (reference manager software)</a:t>
            </a:r>
          </a:p>
          <a:p>
            <a:r>
              <a:rPr lang="en-GB" sz="2500" dirty="0"/>
              <a:t>OneDrive (document repository)</a:t>
            </a:r>
          </a:p>
          <a:p>
            <a:endParaRPr lang="en-GB" sz="2800" dirty="0"/>
          </a:p>
        </p:txBody>
      </p:sp>
      <p:sp>
        <p:nvSpPr>
          <p:cNvPr id="4" name="Date Placeholder 3">
            <a:extLst>
              <a:ext uri="{FF2B5EF4-FFF2-40B4-BE49-F238E27FC236}">
                <a16:creationId xmlns:a16="http://schemas.microsoft.com/office/drawing/2014/main" id="{C3C5D227-F9AC-58F4-E00B-A484848C5551}"/>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1F03168A-F807-4B03-02B2-8230EF6DC553}"/>
              </a:ext>
            </a:extLst>
          </p:cNvPr>
          <p:cNvSpPr>
            <a:spLocks noGrp="1"/>
          </p:cNvSpPr>
          <p:nvPr>
            <p:ph type="sldNum" sz="quarter" idx="12"/>
          </p:nvPr>
        </p:nvSpPr>
        <p:spPr/>
        <p:txBody>
          <a:bodyPr/>
          <a:lstStyle/>
          <a:p>
            <a:pPr>
              <a:defRPr/>
            </a:pPr>
            <a:fld id="{4A70D289-8DCB-4A6C-A292-070CDB670DB5}" type="slidenum">
              <a:rPr lang="en-GB" altLang="en-US" smtClean="0"/>
              <a:pPr>
                <a:defRPr/>
              </a:pPr>
              <a:t>24</a:t>
            </a:fld>
            <a:endParaRPr lang="en-GB" altLang="en-US"/>
          </a:p>
        </p:txBody>
      </p:sp>
    </p:spTree>
    <p:extLst>
      <p:ext uri="{BB962C8B-B14F-4D97-AF65-F5344CB8AC3E}">
        <p14:creationId xmlns:p14="http://schemas.microsoft.com/office/powerpoint/2010/main" val="2311367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60AA-FDC8-7261-127E-72466FF874A9}"/>
              </a:ext>
            </a:extLst>
          </p:cNvPr>
          <p:cNvSpPr>
            <a:spLocks noGrp="1"/>
          </p:cNvSpPr>
          <p:nvPr>
            <p:ph type="title"/>
          </p:nvPr>
        </p:nvSpPr>
        <p:spPr>
          <a:xfrm>
            <a:off x="457200" y="112555"/>
            <a:ext cx="8229600" cy="1143000"/>
          </a:xfrm>
        </p:spPr>
        <p:txBody>
          <a:bodyPr/>
          <a:lstStyle/>
          <a:p>
            <a:r>
              <a:rPr lang="en-GB" dirty="0"/>
              <a:t>Steps of the systematic review</a:t>
            </a:r>
          </a:p>
        </p:txBody>
      </p:sp>
      <p:sp>
        <p:nvSpPr>
          <p:cNvPr id="3" name="Content Placeholder 2">
            <a:extLst>
              <a:ext uri="{FF2B5EF4-FFF2-40B4-BE49-F238E27FC236}">
                <a16:creationId xmlns:a16="http://schemas.microsoft.com/office/drawing/2014/main" id="{69345524-CF2C-C819-3A3D-7A88EEF98C63}"/>
              </a:ext>
            </a:extLst>
          </p:cNvPr>
          <p:cNvSpPr>
            <a:spLocks noGrp="1"/>
          </p:cNvSpPr>
          <p:nvPr>
            <p:ph idx="1"/>
          </p:nvPr>
        </p:nvSpPr>
        <p:spPr>
          <a:xfrm>
            <a:off x="445428" y="1031392"/>
            <a:ext cx="8229600" cy="4629856"/>
          </a:xfrm>
        </p:spPr>
        <p:txBody>
          <a:bodyPr/>
          <a:lstStyle/>
          <a:p>
            <a:pPr marL="457200" indent="-457200">
              <a:buFont typeface="+mj-lt"/>
              <a:buAutoNum type="arabicPeriod"/>
            </a:pPr>
            <a:endParaRPr lang="en-GB" sz="2500" dirty="0"/>
          </a:p>
          <a:p>
            <a:pPr marL="457200" indent="-457200">
              <a:buFont typeface="+mj-lt"/>
              <a:buAutoNum type="arabicPeriod"/>
            </a:pPr>
            <a:r>
              <a:rPr lang="en-GB" sz="2500" dirty="0"/>
              <a:t>Framing the research question</a:t>
            </a:r>
          </a:p>
          <a:p>
            <a:pPr marL="457200" indent="-457200">
              <a:buFont typeface="+mj-lt"/>
              <a:buAutoNum type="arabicPeriod"/>
            </a:pPr>
            <a:r>
              <a:rPr lang="en-GB" sz="2500" dirty="0"/>
              <a:t>Identifying relevant work</a:t>
            </a:r>
          </a:p>
          <a:p>
            <a:pPr marL="457200" indent="-457200">
              <a:buFont typeface="+mj-lt"/>
              <a:buAutoNum type="arabicPeriod"/>
            </a:pPr>
            <a:r>
              <a:rPr lang="en-GB" sz="2500" dirty="0"/>
              <a:t>Assessing the quality of studies</a:t>
            </a:r>
          </a:p>
          <a:p>
            <a:pPr marL="457200" indent="-457200">
              <a:buFont typeface="+mj-lt"/>
              <a:buAutoNum type="arabicPeriod"/>
            </a:pPr>
            <a:r>
              <a:rPr lang="en-GB" sz="2500" dirty="0"/>
              <a:t>Summarizing the evidence</a:t>
            </a:r>
          </a:p>
          <a:p>
            <a:pPr marL="457200" indent="-457200">
              <a:buFont typeface="+mj-lt"/>
              <a:buAutoNum type="arabicPeriod"/>
            </a:pPr>
            <a:r>
              <a:rPr lang="en-GB" sz="2500" dirty="0"/>
              <a:t>Interpreting the findings</a:t>
            </a:r>
          </a:p>
          <a:p>
            <a:endParaRPr lang="en-GB" sz="2500" dirty="0"/>
          </a:p>
          <a:p>
            <a:pPr marL="0" indent="0">
              <a:buNone/>
            </a:pPr>
            <a:endParaRPr lang="en-GB" sz="2500" dirty="0"/>
          </a:p>
          <a:p>
            <a:endParaRPr lang="en-GB" sz="2500" dirty="0"/>
          </a:p>
        </p:txBody>
      </p:sp>
      <p:sp>
        <p:nvSpPr>
          <p:cNvPr id="4" name="Date Placeholder 3">
            <a:extLst>
              <a:ext uri="{FF2B5EF4-FFF2-40B4-BE49-F238E27FC236}">
                <a16:creationId xmlns:a16="http://schemas.microsoft.com/office/drawing/2014/main" id="{55B64A2A-112F-ECCD-95C5-5BF4E9CD9EE9}"/>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38DE98CD-B54B-5CCC-EF7D-7BB9059392D7}"/>
              </a:ext>
            </a:extLst>
          </p:cNvPr>
          <p:cNvSpPr>
            <a:spLocks noGrp="1"/>
          </p:cNvSpPr>
          <p:nvPr>
            <p:ph type="sldNum" sz="quarter" idx="12"/>
          </p:nvPr>
        </p:nvSpPr>
        <p:spPr/>
        <p:txBody>
          <a:bodyPr/>
          <a:lstStyle/>
          <a:p>
            <a:pPr>
              <a:defRPr/>
            </a:pPr>
            <a:fld id="{4A70D289-8DCB-4A6C-A292-070CDB670DB5}" type="slidenum">
              <a:rPr lang="en-GB" altLang="en-US" smtClean="0"/>
              <a:pPr>
                <a:defRPr/>
              </a:pPr>
              <a:t>25</a:t>
            </a:fld>
            <a:endParaRPr lang="en-GB" altLang="en-US"/>
          </a:p>
        </p:txBody>
      </p:sp>
      <p:sp>
        <p:nvSpPr>
          <p:cNvPr id="6" name="TextBox 1">
            <a:extLst>
              <a:ext uri="{FF2B5EF4-FFF2-40B4-BE49-F238E27FC236}">
                <a16:creationId xmlns:a16="http://schemas.microsoft.com/office/drawing/2014/main" id="{CA271A79-7AD6-D268-989E-796A816774F9}"/>
              </a:ext>
            </a:extLst>
          </p:cNvPr>
          <p:cNvSpPr txBox="1">
            <a:spLocks noChangeArrowheads="1"/>
          </p:cNvSpPr>
          <p:nvPr/>
        </p:nvSpPr>
        <p:spPr bwMode="auto">
          <a:xfrm>
            <a:off x="591677" y="4797152"/>
            <a:ext cx="805541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200" b="1" i="1" dirty="0">
                <a:solidFill>
                  <a:schemeClr val="tx2">
                    <a:lumMod val="50000"/>
                  </a:schemeClr>
                </a:solidFill>
                <a:latin typeface="Arial" panose="020B0604020202020204" pitchFamily="34" charset="0"/>
              </a:rPr>
              <a:t>Now let us compare with what is written on the whiteboard</a:t>
            </a:r>
          </a:p>
        </p:txBody>
      </p:sp>
    </p:spTree>
    <p:extLst>
      <p:ext uri="{BB962C8B-B14F-4D97-AF65-F5344CB8AC3E}">
        <p14:creationId xmlns:p14="http://schemas.microsoft.com/office/powerpoint/2010/main" val="1639008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60AA-FDC8-7261-127E-72466FF874A9}"/>
              </a:ext>
            </a:extLst>
          </p:cNvPr>
          <p:cNvSpPr>
            <a:spLocks noGrp="1"/>
          </p:cNvSpPr>
          <p:nvPr>
            <p:ph type="title"/>
          </p:nvPr>
        </p:nvSpPr>
        <p:spPr>
          <a:xfrm>
            <a:off x="107504" y="-276334"/>
            <a:ext cx="9036496" cy="1143000"/>
          </a:xfrm>
        </p:spPr>
        <p:txBody>
          <a:bodyPr/>
          <a:lstStyle/>
          <a:p>
            <a:r>
              <a:rPr lang="en-GB" sz="3500" dirty="0"/>
              <a:t>Breakdown steps of the systematic review</a:t>
            </a:r>
          </a:p>
        </p:txBody>
      </p:sp>
      <p:sp>
        <p:nvSpPr>
          <p:cNvPr id="3" name="Content Placeholder 2">
            <a:extLst>
              <a:ext uri="{FF2B5EF4-FFF2-40B4-BE49-F238E27FC236}">
                <a16:creationId xmlns:a16="http://schemas.microsoft.com/office/drawing/2014/main" id="{69345524-CF2C-C819-3A3D-7A88EEF98C63}"/>
              </a:ext>
            </a:extLst>
          </p:cNvPr>
          <p:cNvSpPr>
            <a:spLocks noGrp="1"/>
          </p:cNvSpPr>
          <p:nvPr>
            <p:ph idx="1"/>
          </p:nvPr>
        </p:nvSpPr>
        <p:spPr>
          <a:xfrm>
            <a:off x="179512" y="548680"/>
            <a:ext cx="8964488" cy="4629856"/>
          </a:xfrm>
        </p:spPr>
        <p:txBody>
          <a:bodyPr/>
          <a:lstStyle/>
          <a:p>
            <a:pPr>
              <a:buFont typeface="+mj-lt"/>
              <a:buAutoNum type="arabicPeriod"/>
            </a:pPr>
            <a:r>
              <a:rPr lang="en-GB" sz="1700" b="1" dirty="0"/>
              <a:t>Framing the research question (term 2)</a:t>
            </a:r>
          </a:p>
          <a:p>
            <a:pPr>
              <a:buFont typeface="Wingdings" panose="05000000000000000000" pitchFamily="2" charset="2"/>
              <a:buChar char="§"/>
            </a:pPr>
            <a:r>
              <a:rPr lang="en-GB" sz="1500" dirty="0"/>
              <a:t>Formulating the research question</a:t>
            </a:r>
          </a:p>
          <a:p>
            <a:pPr>
              <a:buFont typeface="Wingdings" panose="05000000000000000000" pitchFamily="2" charset="2"/>
              <a:buChar char="§"/>
            </a:pPr>
            <a:r>
              <a:rPr lang="en-GB" sz="1500" dirty="0"/>
              <a:t>Create your research protocol</a:t>
            </a:r>
          </a:p>
          <a:p>
            <a:pPr>
              <a:buFont typeface="Wingdings" panose="05000000000000000000" pitchFamily="2" charset="2"/>
              <a:buChar char="§"/>
            </a:pPr>
            <a:endParaRPr lang="en-GB" sz="1700" dirty="0"/>
          </a:p>
          <a:p>
            <a:pPr>
              <a:buFont typeface="+mj-lt"/>
              <a:buAutoNum type="arabicPeriod" startAt="2"/>
            </a:pPr>
            <a:r>
              <a:rPr lang="en-GB" sz="1700" b="1" dirty="0"/>
              <a:t>Identifying relevant work (2 weeks)</a:t>
            </a:r>
          </a:p>
          <a:p>
            <a:pPr>
              <a:buFont typeface="Wingdings" panose="05000000000000000000" pitchFamily="2" charset="2"/>
              <a:buChar char="§"/>
            </a:pPr>
            <a:r>
              <a:rPr lang="en-GB" sz="1500" dirty="0"/>
              <a:t>Conduct first database searches</a:t>
            </a:r>
          </a:p>
          <a:p>
            <a:pPr>
              <a:buFont typeface="Wingdings" panose="05000000000000000000" pitchFamily="2" charset="2"/>
              <a:buChar char="§"/>
            </a:pPr>
            <a:r>
              <a:rPr lang="en-GB" sz="1500" dirty="0"/>
              <a:t>Download result from databases (e.g., Literature Matrix)</a:t>
            </a:r>
          </a:p>
          <a:p>
            <a:pPr>
              <a:buFont typeface="Wingdings" panose="05000000000000000000" pitchFamily="2" charset="2"/>
              <a:buChar char="§"/>
            </a:pPr>
            <a:r>
              <a:rPr lang="en-GB" sz="1500" dirty="0"/>
              <a:t>Conduct more extensive database searches</a:t>
            </a:r>
          </a:p>
          <a:p>
            <a:pPr>
              <a:buFont typeface="Wingdings" panose="05000000000000000000" pitchFamily="2" charset="2"/>
              <a:buChar char="§"/>
            </a:pPr>
            <a:r>
              <a:rPr lang="en-GB" sz="1500" dirty="0"/>
              <a:t>Screen and critique articles and take notes</a:t>
            </a:r>
          </a:p>
          <a:p>
            <a:pPr>
              <a:buFont typeface="Wingdings" panose="05000000000000000000" pitchFamily="2" charset="2"/>
              <a:buChar char="§"/>
            </a:pPr>
            <a:r>
              <a:rPr lang="en-GB" sz="1500" dirty="0"/>
              <a:t>Write introduction</a:t>
            </a:r>
          </a:p>
          <a:p>
            <a:pPr marL="457200" indent="-457200">
              <a:buFont typeface="+mj-lt"/>
              <a:buAutoNum type="arabicPeriod" startAt="3"/>
            </a:pPr>
            <a:r>
              <a:rPr lang="en-GB" sz="1700" b="1" dirty="0"/>
              <a:t>Assessing the quality of studies (2 weeks)</a:t>
            </a:r>
          </a:p>
          <a:p>
            <a:pPr>
              <a:buFont typeface="Wingdings" panose="05000000000000000000" pitchFamily="2" charset="2"/>
              <a:buChar char="§"/>
            </a:pPr>
            <a:r>
              <a:rPr lang="en-GB" sz="1500" dirty="0"/>
              <a:t>Identify which articles qualify for the review and use a quality assessment tool</a:t>
            </a:r>
          </a:p>
          <a:p>
            <a:pPr marL="457200" indent="-457200">
              <a:buFont typeface="+mj-lt"/>
              <a:buAutoNum type="arabicPeriod" startAt="3"/>
            </a:pPr>
            <a:endParaRPr lang="en-GB" sz="1400" dirty="0"/>
          </a:p>
          <a:p>
            <a:pPr marL="457200" indent="-457200">
              <a:buFont typeface="+mj-lt"/>
              <a:buAutoNum type="arabicPeriod" startAt="4"/>
            </a:pPr>
            <a:r>
              <a:rPr lang="en-GB" sz="1700" b="1" dirty="0"/>
              <a:t>Summarizing the evidence (3 weeks)</a:t>
            </a:r>
          </a:p>
          <a:p>
            <a:pPr>
              <a:buFont typeface="Wingdings" panose="05000000000000000000" pitchFamily="2" charset="2"/>
              <a:buChar char="§"/>
            </a:pPr>
            <a:r>
              <a:rPr lang="en-GB" sz="1500" dirty="0"/>
              <a:t>Analysis of selected articles and create PRISMA flowchart</a:t>
            </a:r>
          </a:p>
          <a:p>
            <a:pPr>
              <a:buFont typeface="Wingdings" panose="05000000000000000000" pitchFamily="2" charset="2"/>
              <a:buChar char="§"/>
            </a:pPr>
            <a:r>
              <a:rPr lang="en-GB" sz="1500" dirty="0"/>
              <a:t>Identify themes</a:t>
            </a:r>
            <a:endParaRPr lang="en-GB" sz="1400" dirty="0"/>
          </a:p>
          <a:p>
            <a:pPr marL="457200" indent="-457200">
              <a:buFont typeface="+mj-lt"/>
              <a:buAutoNum type="arabicPeriod" startAt="5"/>
            </a:pPr>
            <a:r>
              <a:rPr lang="en-GB" sz="1700" b="1" dirty="0"/>
              <a:t>Interpreting the findings and reporting (PRISMA) (3 weeks)</a:t>
            </a:r>
          </a:p>
          <a:p>
            <a:pPr>
              <a:buFont typeface="Wingdings" panose="05000000000000000000" pitchFamily="2" charset="2"/>
              <a:buChar char="§"/>
            </a:pPr>
            <a:r>
              <a:rPr lang="en-GB" sz="1500" dirty="0"/>
              <a:t>Results, Discussion (incl. biases, recommendations, weaknesses, strengths of the evidence</a:t>
            </a:r>
          </a:p>
          <a:p>
            <a:endParaRPr lang="en-GB" sz="1400" dirty="0"/>
          </a:p>
          <a:p>
            <a:endParaRPr lang="en-GB" sz="1400" dirty="0"/>
          </a:p>
          <a:p>
            <a:pPr marL="0" indent="0">
              <a:buNone/>
            </a:pPr>
            <a:endParaRPr lang="en-GB" sz="1400" dirty="0"/>
          </a:p>
          <a:p>
            <a:endParaRPr lang="en-GB" sz="1400" dirty="0"/>
          </a:p>
        </p:txBody>
      </p:sp>
      <p:sp>
        <p:nvSpPr>
          <p:cNvPr id="4" name="Date Placeholder 3">
            <a:extLst>
              <a:ext uri="{FF2B5EF4-FFF2-40B4-BE49-F238E27FC236}">
                <a16:creationId xmlns:a16="http://schemas.microsoft.com/office/drawing/2014/main" id="{55B64A2A-112F-ECCD-95C5-5BF4E9CD9EE9}"/>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38DE98CD-B54B-5CCC-EF7D-7BB9059392D7}"/>
              </a:ext>
            </a:extLst>
          </p:cNvPr>
          <p:cNvSpPr>
            <a:spLocks noGrp="1"/>
          </p:cNvSpPr>
          <p:nvPr>
            <p:ph type="sldNum" sz="quarter" idx="12"/>
          </p:nvPr>
        </p:nvSpPr>
        <p:spPr/>
        <p:txBody>
          <a:bodyPr/>
          <a:lstStyle/>
          <a:p>
            <a:pPr>
              <a:defRPr/>
            </a:pPr>
            <a:fld id="{4A70D289-8DCB-4A6C-A292-070CDB670DB5}" type="slidenum">
              <a:rPr lang="en-GB" altLang="en-US" smtClean="0"/>
              <a:pPr>
                <a:defRPr/>
              </a:pPr>
              <a:t>26</a:t>
            </a:fld>
            <a:endParaRPr lang="en-GB" altLang="en-US"/>
          </a:p>
        </p:txBody>
      </p:sp>
    </p:spTree>
    <p:extLst>
      <p:ext uri="{BB962C8B-B14F-4D97-AF65-F5344CB8AC3E}">
        <p14:creationId xmlns:p14="http://schemas.microsoft.com/office/powerpoint/2010/main" val="34155207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98C2BD8-A1F1-39AB-17D3-FB9A918B2349}"/>
              </a:ext>
            </a:extLst>
          </p:cNvPr>
          <p:cNvSpPr>
            <a:spLocks noGrp="1"/>
          </p:cNvSpPr>
          <p:nvPr>
            <p:ph type="title"/>
          </p:nvPr>
        </p:nvSpPr>
        <p:spPr/>
        <p:txBody>
          <a:bodyPr/>
          <a:lstStyle/>
          <a:p>
            <a:r>
              <a:rPr lang="en-GB" altLang="en-US" dirty="0"/>
              <a:t>Step 1: </a:t>
            </a:r>
            <a:r>
              <a:rPr lang="en-GB" sz="4400" dirty="0"/>
              <a:t>Framing the research question</a:t>
            </a:r>
            <a:endParaRPr lang="en-GB" altLang="en-US" dirty="0"/>
          </a:p>
        </p:txBody>
      </p:sp>
      <p:sp>
        <p:nvSpPr>
          <p:cNvPr id="41987" name="Content Placeholder 2">
            <a:extLst>
              <a:ext uri="{FF2B5EF4-FFF2-40B4-BE49-F238E27FC236}">
                <a16:creationId xmlns:a16="http://schemas.microsoft.com/office/drawing/2014/main" id="{3BDC5A0E-B0DE-CAD7-D7E9-FD58FA47069E}"/>
              </a:ext>
            </a:extLst>
          </p:cNvPr>
          <p:cNvSpPr>
            <a:spLocks noGrp="1"/>
          </p:cNvSpPr>
          <p:nvPr>
            <p:ph idx="1"/>
          </p:nvPr>
        </p:nvSpPr>
        <p:spPr>
          <a:xfrm>
            <a:off x="457200" y="1600200"/>
            <a:ext cx="8229600" cy="3916363"/>
          </a:xfrm>
        </p:spPr>
        <p:txBody>
          <a:bodyPr/>
          <a:lstStyle/>
          <a:p>
            <a:endParaRPr lang="en-GB" altLang="en-US" sz="2400" dirty="0"/>
          </a:p>
          <a:p>
            <a:pPr>
              <a:buFont typeface="Wingdings" panose="05000000000000000000" pitchFamily="2" charset="2"/>
              <a:buChar char="§"/>
            </a:pPr>
            <a:r>
              <a:rPr lang="en-GB" altLang="en-US" sz="2600" dirty="0"/>
              <a:t>Identify a problem in a specific Public Health and Social Care Practice context</a:t>
            </a:r>
          </a:p>
          <a:p>
            <a:pPr>
              <a:buFont typeface="Wingdings" panose="05000000000000000000" pitchFamily="2" charset="2"/>
              <a:buChar char="§"/>
            </a:pPr>
            <a:r>
              <a:rPr lang="en-GB" altLang="en-US" sz="2600" dirty="0"/>
              <a:t>Give a clear justification why it is a problem </a:t>
            </a:r>
          </a:p>
          <a:p>
            <a:pPr>
              <a:buFont typeface="Wingdings" panose="05000000000000000000" pitchFamily="2" charset="2"/>
              <a:buChar char="§"/>
            </a:pPr>
            <a:r>
              <a:rPr lang="en-GB" altLang="en-US" sz="2600" dirty="0"/>
              <a:t>Explain the need why to research this problem</a:t>
            </a:r>
          </a:p>
          <a:p>
            <a:pPr>
              <a:buFont typeface="Wingdings" panose="05000000000000000000" pitchFamily="2" charset="2"/>
              <a:buChar char="§"/>
            </a:pPr>
            <a:r>
              <a:rPr lang="en-GB" altLang="en-US" sz="2600" dirty="0"/>
              <a:t>Identify inclusion and exclusion criteria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6EFBE434-9E60-D29F-A443-F5FDB50A8C3F}"/>
              </a:ext>
            </a:extLst>
          </p:cNvPr>
          <p:cNvSpPr>
            <a:spLocks noGrp="1"/>
          </p:cNvSpPr>
          <p:nvPr>
            <p:ph type="title"/>
          </p:nvPr>
        </p:nvSpPr>
        <p:spPr>
          <a:xfrm>
            <a:off x="628650" y="260350"/>
            <a:ext cx="7886700" cy="993775"/>
          </a:xfrm>
        </p:spPr>
        <p:txBody>
          <a:bodyPr/>
          <a:lstStyle/>
          <a:p>
            <a:r>
              <a:rPr lang="en-GB" altLang="en-US" dirty="0"/>
              <a:t>Step 2: </a:t>
            </a:r>
            <a:r>
              <a:rPr lang="en-GB" dirty="0"/>
              <a:t>Identify relevant work</a:t>
            </a:r>
            <a:endParaRPr lang="en-GB" altLang="en-US" dirty="0"/>
          </a:p>
        </p:txBody>
      </p:sp>
      <p:sp>
        <p:nvSpPr>
          <p:cNvPr id="46083" name="Content Placeholder 2">
            <a:extLst>
              <a:ext uri="{FF2B5EF4-FFF2-40B4-BE49-F238E27FC236}">
                <a16:creationId xmlns:a16="http://schemas.microsoft.com/office/drawing/2014/main" id="{7B98104A-34CC-3B8E-F420-5830FAD50DEA}"/>
              </a:ext>
            </a:extLst>
          </p:cNvPr>
          <p:cNvSpPr>
            <a:spLocks noGrp="1"/>
          </p:cNvSpPr>
          <p:nvPr>
            <p:ph idx="1"/>
          </p:nvPr>
        </p:nvSpPr>
        <p:spPr>
          <a:xfrm>
            <a:off x="626811" y="1196752"/>
            <a:ext cx="7886700" cy="3687762"/>
          </a:xfrm>
        </p:spPr>
        <p:txBody>
          <a:bodyPr/>
          <a:lstStyle/>
          <a:p>
            <a:pPr marL="0" indent="0">
              <a:lnSpc>
                <a:spcPct val="106000"/>
              </a:lnSpc>
              <a:spcAft>
                <a:spcPts val="288"/>
              </a:spcAft>
              <a:buClr>
                <a:srgbClr val="C6D9F1"/>
              </a:buClr>
              <a:buSzPts val="3200"/>
              <a:buNone/>
            </a:pPr>
            <a:r>
              <a:rPr lang="en-GB" altLang="en-US" sz="2300" dirty="0"/>
              <a:t>Review the literature</a:t>
            </a:r>
          </a:p>
          <a:p>
            <a:pPr marL="257175" indent="-257175">
              <a:lnSpc>
                <a:spcPct val="106000"/>
              </a:lnSpc>
              <a:spcAft>
                <a:spcPts val="288"/>
              </a:spcAft>
              <a:buClr>
                <a:srgbClr val="C6D9F1"/>
              </a:buClr>
              <a:buSzPts val="3200"/>
            </a:pPr>
            <a:r>
              <a:rPr lang="en-GB" altLang="en-US" sz="2300" dirty="0"/>
              <a:t>Locate relevant and appropriate resources</a:t>
            </a:r>
          </a:p>
          <a:p>
            <a:pPr marL="557213" lvl="1" indent="-214313">
              <a:lnSpc>
                <a:spcPct val="107000"/>
              </a:lnSpc>
              <a:spcAft>
                <a:spcPts val="550"/>
              </a:spcAft>
              <a:buClr>
                <a:srgbClr val="C6D9F1"/>
              </a:buClr>
              <a:buSzPts val="2800"/>
            </a:pPr>
            <a:r>
              <a:rPr lang="en-GB" altLang="en-US" sz="2300" dirty="0"/>
              <a:t>Books (guided by the specific topic area)</a:t>
            </a:r>
          </a:p>
          <a:p>
            <a:pPr marL="557213" lvl="1" indent="-214313">
              <a:lnSpc>
                <a:spcPct val="107000"/>
              </a:lnSpc>
              <a:spcAft>
                <a:spcPts val="550"/>
              </a:spcAft>
              <a:buClr>
                <a:srgbClr val="C6D9F1"/>
              </a:buClr>
              <a:buSzPts val="2800"/>
            </a:pPr>
            <a:r>
              <a:rPr lang="en-GB" altLang="en-US" sz="2300" dirty="0"/>
              <a:t>Journals (guided by the specific topic area)</a:t>
            </a:r>
          </a:p>
          <a:p>
            <a:pPr marL="557213" lvl="1" indent="-214313">
              <a:lnSpc>
                <a:spcPct val="107000"/>
              </a:lnSpc>
              <a:spcAft>
                <a:spcPts val="888"/>
              </a:spcAft>
              <a:buClr>
                <a:srgbClr val="C6D9F1"/>
              </a:buClr>
              <a:buSzPts val="2800"/>
            </a:pPr>
            <a:r>
              <a:rPr lang="en-GB" altLang="en-US" sz="2300" dirty="0"/>
              <a:t>Electronic resources (guided by the specific topic area)</a:t>
            </a:r>
          </a:p>
          <a:p>
            <a:pPr marL="257175" indent="-257175">
              <a:lnSpc>
                <a:spcPct val="106000"/>
              </a:lnSpc>
              <a:spcAft>
                <a:spcPts val="238"/>
              </a:spcAft>
              <a:buClr>
                <a:srgbClr val="C6D9F1"/>
              </a:buClr>
              <a:buSzPts val="3200"/>
            </a:pPr>
            <a:r>
              <a:rPr lang="en-GB" altLang="en-US" sz="2300" dirty="0"/>
              <a:t>Select resources consciously</a:t>
            </a:r>
          </a:p>
          <a:p>
            <a:pPr marL="557213" lvl="1" indent="-214313">
              <a:lnSpc>
                <a:spcPct val="107000"/>
              </a:lnSpc>
              <a:spcAft>
                <a:spcPts val="450"/>
              </a:spcAft>
              <a:buClr>
                <a:srgbClr val="C6D9F1"/>
              </a:buClr>
              <a:buSzPts val="2800"/>
            </a:pPr>
            <a:r>
              <a:rPr lang="en-GB" altLang="en-US" sz="2300" dirty="0"/>
              <a:t>Determine the relevant resources for the topic</a:t>
            </a:r>
          </a:p>
          <a:p>
            <a:pPr marL="557213" lvl="1" indent="-214313">
              <a:lnSpc>
                <a:spcPct val="107000"/>
              </a:lnSpc>
              <a:spcAft>
                <a:spcPts val="25"/>
              </a:spcAft>
              <a:buClr>
                <a:srgbClr val="C6D9F1"/>
              </a:buClr>
              <a:buSzPts val="2800"/>
            </a:pPr>
            <a:r>
              <a:rPr lang="en-GB" altLang="en-US" sz="2300" dirty="0"/>
              <a:t>Organize the resources by mapping relevant literature </a:t>
            </a:r>
          </a:p>
          <a:p>
            <a:pPr marL="257175" indent="-257175"/>
            <a:r>
              <a:rPr lang="en-GB" altLang="en-US" sz="2300" dirty="0"/>
              <a:t>Summarize the resources in a literature review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91D99-3219-D9B8-18CB-C81D13BAD4E2}"/>
              </a:ext>
            </a:extLst>
          </p:cNvPr>
          <p:cNvSpPr>
            <a:spLocks noGrp="1"/>
          </p:cNvSpPr>
          <p:nvPr>
            <p:ph type="title"/>
          </p:nvPr>
        </p:nvSpPr>
        <p:spPr>
          <a:xfrm>
            <a:off x="447762" y="-51267"/>
            <a:ext cx="8229600" cy="1143000"/>
          </a:xfrm>
        </p:spPr>
        <p:txBody>
          <a:bodyPr/>
          <a:lstStyle/>
          <a:p>
            <a:r>
              <a:rPr lang="en-GB" altLang="en-US" dirty="0"/>
              <a:t>Step 2: </a:t>
            </a:r>
            <a:r>
              <a:rPr lang="en-GB" dirty="0"/>
              <a:t>Identify relevant work </a:t>
            </a:r>
            <a:r>
              <a:rPr lang="en-GB" sz="3000" dirty="0"/>
              <a:t>(2)</a:t>
            </a:r>
          </a:p>
        </p:txBody>
      </p:sp>
      <p:sp>
        <p:nvSpPr>
          <p:cNvPr id="3" name="Content Placeholder 2">
            <a:extLst>
              <a:ext uri="{FF2B5EF4-FFF2-40B4-BE49-F238E27FC236}">
                <a16:creationId xmlns:a16="http://schemas.microsoft.com/office/drawing/2014/main" id="{4363F070-B79F-9768-42BB-872150A3131F}"/>
              </a:ext>
            </a:extLst>
          </p:cNvPr>
          <p:cNvSpPr>
            <a:spLocks noGrp="1"/>
          </p:cNvSpPr>
          <p:nvPr>
            <p:ph idx="1"/>
          </p:nvPr>
        </p:nvSpPr>
        <p:spPr>
          <a:xfrm>
            <a:off x="250825" y="1052736"/>
            <a:ext cx="8785670" cy="3917032"/>
          </a:xfrm>
        </p:spPr>
        <p:txBody>
          <a:bodyPr/>
          <a:lstStyle/>
          <a:p>
            <a:pPr>
              <a:buFont typeface="Wingdings" panose="05000000000000000000" pitchFamily="2" charset="2"/>
              <a:buChar char="§"/>
            </a:pPr>
            <a:r>
              <a:rPr lang="en-GB" sz="3000" dirty="0"/>
              <a:t>Basic search</a:t>
            </a:r>
            <a:r>
              <a:rPr lang="en-GB" sz="3200" dirty="0"/>
              <a:t> </a:t>
            </a:r>
          </a:p>
          <a:p>
            <a:pPr lvl="1">
              <a:buFont typeface="Symbol" panose="05050102010706020507" pitchFamily="18" charset="2"/>
              <a:buChar char=""/>
            </a:pPr>
            <a:r>
              <a:rPr lang="en-GB" sz="2200" dirty="0"/>
              <a:t>Select top 10 articles, sort by date, </a:t>
            </a:r>
          </a:p>
          <a:p>
            <a:pPr lvl="1">
              <a:buFont typeface="Symbol" panose="05050102010706020507" pitchFamily="18" charset="2"/>
              <a:buChar char=""/>
            </a:pPr>
            <a:r>
              <a:rPr lang="en-GB" sz="2200" dirty="0"/>
              <a:t>3 Qs: What is my topic, What research already conducted, What research has not been conducted?</a:t>
            </a:r>
          </a:p>
          <a:p>
            <a:pPr>
              <a:buFont typeface="Wingdings" panose="05000000000000000000" pitchFamily="2" charset="2"/>
              <a:buChar char="§"/>
            </a:pPr>
            <a:r>
              <a:rPr lang="en-GB" sz="3000" dirty="0"/>
              <a:t>Critique articles using critical questions</a:t>
            </a:r>
          </a:p>
          <a:p>
            <a:pPr>
              <a:buFont typeface="Wingdings" panose="05000000000000000000" pitchFamily="2" charset="2"/>
              <a:buChar char="§"/>
            </a:pPr>
            <a:r>
              <a:rPr lang="en-GB" sz="3000" dirty="0"/>
              <a:t>Write introduction</a:t>
            </a:r>
          </a:p>
          <a:p>
            <a:pPr lvl="1">
              <a:buFont typeface="Symbol" panose="05050102010706020507" pitchFamily="18" charset="2"/>
              <a:buChar char=""/>
            </a:pPr>
            <a:r>
              <a:rPr lang="en-GB" sz="2200" dirty="0"/>
              <a:t>Background, rationale, objectives, define major concepts,</a:t>
            </a:r>
          </a:p>
          <a:p>
            <a:pPr lvl="1">
              <a:buFont typeface="Symbol" panose="05050102010706020507" pitchFamily="18" charset="2"/>
              <a:buChar char=""/>
            </a:pPr>
            <a:r>
              <a:rPr lang="en-GB" sz="2200" dirty="0"/>
              <a:t>PICO (population, intervention, comparison, outcomes)</a:t>
            </a:r>
          </a:p>
          <a:p>
            <a:pPr>
              <a:buFont typeface="Wingdings" panose="05000000000000000000" pitchFamily="2" charset="2"/>
              <a:buChar char="§"/>
            </a:pPr>
            <a:r>
              <a:rPr lang="en-GB" sz="3000" dirty="0"/>
              <a:t>Conduct extensive database searches </a:t>
            </a:r>
          </a:p>
          <a:p>
            <a:pPr>
              <a:buFont typeface="Wingdings" panose="05000000000000000000" pitchFamily="2" charset="2"/>
              <a:buChar char="§"/>
            </a:pPr>
            <a:r>
              <a:rPr lang="en-GB" sz="3000" dirty="0"/>
              <a:t>Download result from databases</a:t>
            </a:r>
          </a:p>
          <a:p>
            <a:endParaRPr lang="en-GB" dirty="0"/>
          </a:p>
        </p:txBody>
      </p:sp>
      <p:sp>
        <p:nvSpPr>
          <p:cNvPr id="4" name="Date Placeholder 3">
            <a:extLst>
              <a:ext uri="{FF2B5EF4-FFF2-40B4-BE49-F238E27FC236}">
                <a16:creationId xmlns:a16="http://schemas.microsoft.com/office/drawing/2014/main" id="{EDE1228B-5E44-241B-FE9C-CC643CE2C06F}"/>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27CD4379-D5DB-5834-1C30-058FE6A3EF7E}"/>
              </a:ext>
            </a:extLst>
          </p:cNvPr>
          <p:cNvSpPr>
            <a:spLocks noGrp="1"/>
          </p:cNvSpPr>
          <p:nvPr>
            <p:ph type="sldNum" sz="quarter" idx="12"/>
          </p:nvPr>
        </p:nvSpPr>
        <p:spPr/>
        <p:txBody>
          <a:bodyPr/>
          <a:lstStyle/>
          <a:p>
            <a:pPr>
              <a:defRPr/>
            </a:pPr>
            <a:fld id="{4A70D289-8DCB-4A6C-A292-070CDB670DB5}" type="slidenum">
              <a:rPr lang="en-GB" altLang="en-US" smtClean="0"/>
              <a:pPr>
                <a:defRPr/>
              </a:pPr>
              <a:t>29</a:t>
            </a:fld>
            <a:endParaRPr lang="en-GB" altLang="en-US"/>
          </a:p>
        </p:txBody>
      </p:sp>
    </p:spTree>
    <p:extLst>
      <p:ext uri="{BB962C8B-B14F-4D97-AF65-F5344CB8AC3E}">
        <p14:creationId xmlns:p14="http://schemas.microsoft.com/office/powerpoint/2010/main" val="39871688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14C8-549D-6046-22CD-875C8541BA37}"/>
              </a:ext>
            </a:extLst>
          </p:cNvPr>
          <p:cNvSpPr>
            <a:spLocks noGrp="1"/>
          </p:cNvSpPr>
          <p:nvPr>
            <p:ph type="title"/>
          </p:nvPr>
        </p:nvSpPr>
        <p:spPr/>
        <p:txBody>
          <a:bodyPr/>
          <a:lstStyle/>
          <a:p>
            <a:r>
              <a:rPr lang="en-GB" dirty="0"/>
              <a:t>Database searches</a:t>
            </a:r>
          </a:p>
        </p:txBody>
      </p:sp>
      <p:sp>
        <p:nvSpPr>
          <p:cNvPr id="3" name="Content Placeholder 2">
            <a:extLst>
              <a:ext uri="{FF2B5EF4-FFF2-40B4-BE49-F238E27FC236}">
                <a16:creationId xmlns:a16="http://schemas.microsoft.com/office/drawing/2014/main" id="{ED8A1264-CE69-9482-26CF-AA0F5C150CFB}"/>
              </a:ext>
            </a:extLst>
          </p:cNvPr>
          <p:cNvSpPr>
            <a:spLocks noGrp="1"/>
          </p:cNvSpPr>
          <p:nvPr>
            <p:ph idx="1"/>
          </p:nvPr>
        </p:nvSpPr>
        <p:spPr>
          <a:xfrm>
            <a:off x="457200" y="1628800"/>
            <a:ext cx="8229600" cy="3917032"/>
          </a:xfrm>
        </p:spPr>
        <p:txBody>
          <a:bodyPr/>
          <a:lstStyle/>
          <a:p>
            <a:r>
              <a:rPr lang="en-GB" dirty="0"/>
              <a:t>Need to identify key terms</a:t>
            </a:r>
          </a:p>
          <a:p>
            <a:r>
              <a:rPr lang="en-GB" dirty="0"/>
              <a:t>Use of Boolean operators</a:t>
            </a:r>
            <a:endParaRPr lang="en-GB" dirty="0">
              <a:sym typeface="Wingdings" panose="05000000000000000000" pitchFamily="2" charset="2"/>
            </a:endParaRPr>
          </a:p>
          <a:p>
            <a:r>
              <a:rPr lang="en-GB" dirty="0">
                <a:sym typeface="Wingdings" panose="05000000000000000000" pitchFamily="2" charset="2"/>
              </a:rPr>
              <a:t>Apply filters</a:t>
            </a:r>
          </a:p>
          <a:p>
            <a:r>
              <a:rPr lang="en-GB" dirty="0">
                <a:sym typeface="Wingdings" panose="05000000000000000000" pitchFamily="2" charset="2"/>
              </a:rPr>
              <a:t>Remove duplicates</a:t>
            </a:r>
          </a:p>
          <a:p>
            <a:r>
              <a:rPr lang="en-GB" dirty="0">
                <a:sym typeface="Wingdings" panose="05000000000000000000" pitchFamily="2" charset="2"/>
              </a:rPr>
              <a:t>Screen abstracts (reject:0, keep:1, Kappa)</a:t>
            </a:r>
          </a:p>
          <a:p>
            <a:r>
              <a:rPr lang="en-GB" dirty="0">
                <a:sym typeface="Wingdings" panose="05000000000000000000" pitchFamily="2" charset="2"/>
              </a:rPr>
              <a:t>Screen full text articles (reject or keep)</a:t>
            </a:r>
            <a:endParaRPr lang="en-GB" dirty="0"/>
          </a:p>
        </p:txBody>
      </p:sp>
      <p:sp>
        <p:nvSpPr>
          <p:cNvPr id="4" name="Date Placeholder 3">
            <a:extLst>
              <a:ext uri="{FF2B5EF4-FFF2-40B4-BE49-F238E27FC236}">
                <a16:creationId xmlns:a16="http://schemas.microsoft.com/office/drawing/2014/main" id="{ADA7309D-54C1-9B52-FF93-759AB1BF4F46}"/>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9F3610DD-FD39-518D-49E2-9F45DA2D2F2E}"/>
              </a:ext>
            </a:extLst>
          </p:cNvPr>
          <p:cNvSpPr>
            <a:spLocks noGrp="1"/>
          </p:cNvSpPr>
          <p:nvPr>
            <p:ph type="sldNum" sz="quarter" idx="12"/>
          </p:nvPr>
        </p:nvSpPr>
        <p:spPr/>
        <p:txBody>
          <a:bodyPr/>
          <a:lstStyle/>
          <a:p>
            <a:pPr>
              <a:defRPr/>
            </a:pPr>
            <a:fld id="{4A70D289-8DCB-4A6C-A292-070CDB670DB5}" type="slidenum">
              <a:rPr lang="en-GB" altLang="en-US" smtClean="0"/>
              <a:pPr>
                <a:defRPr/>
              </a:pPr>
              <a:t>30</a:t>
            </a:fld>
            <a:endParaRPr lang="en-GB" altLang="en-US"/>
          </a:p>
        </p:txBody>
      </p:sp>
    </p:spTree>
    <p:extLst>
      <p:ext uri="{BB962C8B-B14F-4D97-AF65-F5344CB8AC3E}">
        <p14:creationId xmlns:p14="http://schemas.microsoft.com/office/powerpoint/2010/main" val="40860051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767CE-D3C7-3BBE-8558-3895B39F01ED}"/>
              </a:ext>
            </a:extLst>
          </p:cNvPr>
          <p:cNvSpPr>
            <a:spLocks noGrp="1"/>
          </p:cNvSpPr>
          <p:nvPr>
            <p:ph type="title"/>
          </p:nvPr>
        </p:nvSpPr>
        <p:spPr/>
        <p:txBody>
          <a:bodyPr/>
          <a:lstStyle/>
          <a:p>
            <a:r>
              <a:rPr lang="en-GB" dirty="0"/>
              <a:t>Use a Literature Matrix</a:t>
            </a:r>
            <a:br>
              <a:rPr lang="en-GB" dirty="0"/>
            </a:br>
            <a:endParaRPr lang="en-GB" sz="2800" i="1" dirty="0"/>
          </a:p>
        </p:txBody>
      </p:sp>
      <p:sp>
        <p:nvSpPr>
          <p:cNvPr id="3" name="Content Placeholder 2">
            <a:extLst>
              <a:ext uri="{FF2B5EF4-FFF2-40B4-BE49-F238E27FC236}">
                <a16:creationId xmlns:a16="http://schemas.microsoft.com/office/drawing/2014/main" id="{9FA155A2-C3DA-E08F-878F-87E9A4F7AA93}"/>
              </a:ext>
            </a:extLst>
          </p:cNvPr>
          <p:cNvSpPr>
            <a:spLocks noGrp="1"/>
          </p:cNvSpPr>
          <p:nvPr>
            <p:ph idx="1"/>
          </p:nvPr>
        </p:nvSpPr>
        <p:spPr>
          <a:xfrm>
            <a:off x="457200" y="1196752"/>
            <a:ext cx="8229600" cy="3917032"/>
          </a:xfrm>
        </p:spPr>
        <p:txBody>
          <a:bodyPr/>
          <a:lstStyle/>
          <a:p>
            <a:r>
              <a:rPr lang="en-GB" dirty="0"/>
              <a:t>Is an Excel document (data extraction tool)</a:t>
            </a:r>
          </a:p>
          <a:p>
            <a:r>
              <a:rPr lang="en-GB" dirty="0"/>
              <a:t>Has several iterative tabs:</a:t>
            </a:r>
          </a:p>
          <a:p>
            <a:pPr lvl="1"/>
            <a:r>
              <a:rPr lang="en-GB" dirty="0"/>
              <a:t>Basic search (keep/ reject) </a:t>
            </a:r>
          </a:p>
          <a:p>
            <a:pPr lvl="1"/>
            <a:r>
              <a:rPr lang="en-GB" dirty="0"/>
              <a:t>Abstract screening, (start PRISMA flow diagram, calculate Kappa)</a:t>
            </a:r>
          </a:p>
          <a:p>
            <a:pPr lvl="1"/>
            <a:r>
              <a:rPr lang="en-GB" dirty="0"/>
              <a:t>Article analysis, </a:t>
            </a:r>
          </a:p>
          <a:p>
            <a:pPr lvl="1"/>
            <a:r>
              <a:rPr lang="en-GB" dirty="0"/>
              <a:t>Themes, </a:t>
            </a:r>
          </a:p>
          <a:p>
            <a:pPr lvl="1"/>
            <a:r>
              <a:rPr lang="en-GB" dirty="0"/>
              <a:t>Additional analysis, and charts.</a:t>
            </a:r>
          </a:p>
        </p:txBody>
      </p:sp>
      <p:sp>
        <p:nvSpPr>
          <p:cNvPr id="4" name="Date Placeholder 3">
            <a:extLst>
              <a:ext uri="{FF2B5EF4-FFF2-40B4-BE49-F238E27FC236}">
                <a16:creationId xmlns:a16="http://schemas.microsoft.com/office/drawing/2014/main" id="{72B93355-527A-70F6-A56B-0457A120DC64}"/>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1B921638-5BF7-2984-96AC-F539511D2270}"/>
              </a:ext>
            </a:extLst>
          </p:cNvPr>
          <p:cNvSpPr>
            <a:spLocks noGrp="1"/>
          </p:cNvSpPr>
          <p:nvPr>
            <p:ph type="sldNum" sz="quarter" idx="12"/>
          </p:nvPr>
        </p:nvSpPr>
        <p:spPr/>
        <p:txBody>
          <a:bodyPr/>
          <a:lstStyle/>
          <a:p>
            <a:pPr>
              <a:defRPr/>
            </a:pPr>
            <a:fld id="{4A70D289-8DCB-4A6C-A292-070CDB670DB5}" type="slidenum">
              <a:rPr lang="en-GB" altLang="en-US" smtClean="0"/>
              <a:pPr>
                <a:defRPr/>
              </a:pPr>
              <a:t>31</a:t>
            </a:fld>
            <a:endParaRPr lang="en-GB" altLang="en-US"/>
          </a:p>
        </p:txBody>
      </p:sp>
    </p:spTree>
    <p:extLst>
      <p:ext uri="{BB962C8B-B14F-4D97-AF65-F5344CB8AC3E}">
        <p14:creationId xmlns:p14="http://schemas.microsoft.com/office/powerpoint/2010/main" val="3665762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0AD72935-8FDD-D95E-C8F5-F766F63C0655}"/>
              </a:ext>
            </a:extLst>
          </p:cNvPr>
          <p:cNvSpPr>
            <a:spLocks noGrp="1"/>
          </p:cNvSpPr>
          <p:nvPr>
            <p:ph type="title"/>
          </p:nvPr>
        </p:nvSpPr>
        <p:spPr>
          <a:xfrm>
            <a:off x="457200" y="260648"/>
            <a:ext cx="8229600" cy="1143000"/>
          </a:xfrm>
        </p:spPr>
        <p:txBody>
          <a:bodyPr/>
          <a:lstStyle/>
          <a:p>
            <a:r>
              <a:rPr lang="en-GB" altLang="en-US" sz="4000" dirty="0"/>
              <a:t>Step 3: Assessing the quality of studies</a:t>
            </a:r>
          </a:p>
        </p:txBody>
      </p:sp>
      <p:sp>
        <p:nvSpPr>
          <p:cNvPr id="3" name="Content Placeholder 2">
            <a:extLst>
              <a:ext uri="{FF2B5EF4-FFF2-40B4-BE49-F238E27FC236}">
                <a16:creationId xmlns:a16="http://schemas.microsoft.com/office/drawing/2014/main" id="{3B35C4E3-A58B-2F7E-2FB5-BAE0929D05FA}"/>
              </a:ext>
            </a:extLst>
          </p:cNvPr>
          <p:cNvSpPr>
            <a:spLocks noGrp="1"/>
          </p:cNvSpPr>
          <p:nvPr>
            <p:ph idx="1"/>
          </p:nvPr>
        </p:nvSpPr>
        <p:spPr>
          <a:xfrm>
            <a:off x="628650" y="1484784"/>
            <a:ext cx="8515350" cy="4464496"/>
          </a:xfrm>
        </p:spPr>
        <p:txBody>
          <a:bodyPr>
            <a:normAutofit/>
          </a:bodyPr>
          <a:lstStyle/>
          <a:p>
            <a:pPr marL="0" indent="0">
              <a:buNone/>
              <a:defRPr/>
            </a:pPr>
            <a:r>
              <a:rPr lang="en-GB" sz="2700" dirty="0"/>
              <a:t>Use a quality assessment tool (e.g.,..) </a:t>
            </a:r>
          </a:p>
          <a:p>
            <a:pPr>
              <a:defRPr/>
            </a:pPr>
            <a:r>
              <a:rPr lang="en-GB" sz="2700" dirty="0"/>
              <a:t>Assess how close articles follow the checklist</a:t>
            </a:r>
          </a:p>
          <a:p>
            <a:pPr>
              <a:defRPr/>
            </a:pPr>
            <a:r>
              <a:rPr lang="en-GB" sz="2700" dirty="0"/>
              <a:t>Do the articles not completely adhere to every step </a:t>
            </a:r>
          </a:p>
          <a:p>
            <a:pPr>
              <a:defRPr/>
            </a:pPr>
            <a:r>
              <a:rPr lang="en-GB" sz="2700" dirty="0"/>
              <a:t>Does a portion not apply</a:t>
            </a:r>
          </a:p>
          <a:p>
            <a:pPr>
              <a:defRPr/>
            </a:pPr>
            <a:r>
              <a:rPr lang="en-GB" sz="2700" dirty="0"/>
              <a:t>Use the literature matrix to record</a:t>
            </a:r>
          </a:p>
          <a:p>
            <a:pPr>
              <a:defRPr/>
            </a:pPr>
            <a:r>
              <a:rPr lang="en-GB" sz="2700" dirty="0">
                <a:solidFill>
                  <a:srgbClr val="000000"/>
                </a:solidFill>
              </a:rPr>
              <a:t>This is the risk of bias assessment - Prisma checklist</a:t>
            </a:r>
          </a:p>
          <a:p>
            <a:pPr marL="0" indent="0" algn="ctr">
              <a:buNone/>
              <a:defRPr/>
            </a:pPr>
            <a:r>
              <a:rPr lang="en-GB" sz="2500" b="1" dirty="0">
                <a:solidFill>
                  <a:schemeClr val="tx2">
                    <a:lumMod val="75000"/>
                  </a:schemeClr>
                </a:solidFill>
              </a:rPr>
              <a:t>Go to Moodle and click on the link </a:t>
            </a:r>
          </a:p>
          <a:p>
            <a:pPr marL="0" indent="0" algn="ctr">
              <a:buNone/>
              <a:defRPr/>
            </a:pPr>
            <a:r>
              <a:rPr lang="en-GB" sz="2500" b="1" dirty="0">
                <a:solidFill>
                  <a:schemeClr val="tx2">
                    <a:lumMod val="75000"/>
                  </a:schemeClr>
                </a:solidFill>
              </a:rPr>
              <a:t>Systematic Reviews: Quality Assessment Tools and share 2 tools you found?</a:t>
            </a:r>
            <a:endParaRPr lang="en-GB" dirty="0">
              <a:solidFill>
                <a:schemeClr val="tx2">
                  <a:lumMod val="75000"/>
                </a:schemeClr>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B79F543A-F907-2919-C88A-2172926A005C}"/>
              </a:ext>
            </a:extLst>
          </p:cNvPr>
          <p:cNvSpPr>
            <a:spLocks noGrp="1"/>
          </p:cNvSpPr>
          <p:nvPr>
            <p:ph type="title"/>
          </p:nvPr>
        </p:nvSpPr>
        <p:spPr>
          <a:xfrm>
            <a:off x="107504" y="9525"/>
            <a:ext cx="8445946" cy="1143000"/>
          </a:xfrm>
        </p:spPr>
        <p:txBody>
          <a:bodyPr/>
          <a:lstStyle/>
          <a:p>
            <a:r>
              <a:rPr lang="en-GB" altLang="en-US" dirty="0"/>
              <a:t>Step 4: Summarizing the evidence</a:t>
            </a:r>
          </a:p>
        </p:txBody>
      </p:sp>
      <p:sp>
        <p:nvSpPr>
          <p:cNvPr id="50179" name="Content Placeholder 2">
            <a:extLst>
              <a:ext uri="{FF2B5EF4-FFF2-40B4-BE49-F238E27FC236}">
                <a16:creationId xmlns:a16="http://schemas.microsoft.com/office/drawing/2014/main" id="{BC6B9257-A9B4-EECD-CD46-F844FB7DA435}"/>
              </a:ext>
            </a:extLst>
          </p:cNvPr>
          <p:cNvSpPr>
            <a:spLocks noGrp="1"/>
          </p:cNvSpPr>
          <p:nvPr>
            <p:ph idx="1"/>
          </p:nvPr>
        </p:nvSpPr>
        <p:spPr>
          <a:xfrm>
            <a:off x="395288" y="1341438"/>
            <a:ext cx="8445946" cy="3916362"/>
          </a:xfrm>
        </p:spPr>
        <p:txBody>
          <a:bodyPr/>
          <a:lstStyle/>
          <a:p>
            <a:r>
              <a:rPr lang="en-GB" altLang="en-US" sz="2500" dirty="0"/>
              <a:t>Following extensive database searches select 10-12 articles for analysis</a:t>
            </a:r>
          </a:p>
          <a:p>
            <a:r>
              <a:rPr lang="en-GB" altLang="en-US" sz="2500" dirty="0"/>
              <a:t>Double check for missed articles by a last search</a:t>
            </a:r>
          </a:p>
          <a:p>
            <a:r>
              <a:rPr lang="en-GB" altLang="en-US" sz="2500" dirty="0"/>
              <a:t>Add study characteristics in the Literature matrix</a:t>
            </a:r>
          </a:p>
          <a:p>
            <a:pPr lvl="1"/>
            <a:r>
              <a:rPr lang="en-GB" altLang="en-US" sz="1700" dirty="0"/>
              <a:t>date of publication, journal authors, title, aim, population, intervention, study type, outcomes, sample size, country of origin, anything else relevant. </a:t>
            </a:r>
          </a:p>
          <a:p>
            <a:r>
              <a:rPr lang="en-GB" altLang="en-US" sz="2500" dirty="0"/>
              <a:t>Read articles more than once.</a:t>
            </a:r>
          </a:p>
          <a:p>
            <a:r>
              <a:rPr lang="en-GB" altLang="en-US" sz="2500" dirty="0"/>
              <a:t>Write summaries for each selected article</a:t>
            </a:r>
          </a:p>
          <a:p>
            <a:r>
              <a:rPr lang="en-GB" altLang="en-US" sz="2500" dirty="0"/>
              <a:t>Identify the themes (common threads) and final themes</a:t>
            </a:r>
          </a:p>
          <a:p>
            <a:pPr lvl="1"/>
            <a:r>
              <a:rPr lang="en-GB" altLang="en-US" sz="2100" dirty="0"/>
              <a:t>Consider using </a:t>
            </a:r>
            <a:r>
              <a:rPr lang="en-GB" altLang="en-US" sz="2100" dirty="0" err="1"/>
              <a:t>Nvivo</a:t>
            </a:r>
            <a:r>
              <a:rPr lang="en-GB" altLang="en-US" sz="2100" dirty="0"/>
              <a:t> programme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14D9813E-29D0-7FE7-5EE3-76F0A7A43A8B}"/>
              </a:ext>
            </a:extLst>
          </p:cNvPr>
          <p:cNvSpPr>
            <a:spLocks noGrp="1"/>
          </p:cNvSpPr>
          <p:nvPr>
            <p:ph type="title"/>
          </p:nvPr>
        </p:nvSpPr>
        <p:spPr/>
        <p:txBody>
          <a:bodyPr/>
          <a:lstStyle/>
          <a:p>
            <a:r>
              <a:rPr lang="en-GB" altLang="en-US" sz="4000" dirty="0"/>
              <a:t>Step 5: Interpreting the findings and reporting</a:t>
            </a:r>
          </a:p>
        </p:txBody>
      </p:sp>
      <p:sp>
        <p:nvSpPr>
          <p:cNvPr id="51203" name="Content Placeholder 2">
            <a:extLst>
              <a:ext uri="{FF2B5EF4-FFF2-40B4-BE49-F238E27FC236}">
                <a16:creationId xmlns:a16="http://schemas.microsoft.com/office/drawing/2014/main" id="{8CFC7BB9-A8A9-9145-0ACC-4A8FF90C9AA7}"/>
              </a:ext>
            </a:extLst>
          </p:cNvPr>
          <p:cNvSpPr>
            <a:spLocks noGrp="1"/>
          </p:cNvSpPr>
          <p:nvPr>
            <p:ph idx="1"/>
          </p:nvPr>
        </p:nvSpPr>
        <p:spPr>
          <a:xfrm>
            <a:off x="228600" y="1628800"/>
            <a:ext cx="8686800" cy="3916363"/>
          </a:xfrm>
        </p:spPr>
        <p:txBody>
          <a:bodyPr/>
          <a:lstStyle/>
          <a:p>
            <a:r>
              <a:rPr lang="en-GB" altLang="en-US" sz="3000" dirty="0"/>
              <a:t>Look at the literature matrix, holds all the data </a:t>
            </a:r>
          </a:p>
          <a:p>
            <a:r>
              <a:rPr lang="en-GB" altLang="en-US" sz="3000" dirty="0"/>
              <a:t>This data can be used for tables, figures,.. </a:t>
            </a:r>
          </a:p>
          <a:p>
            <a:r>
              <a:rPr lang="en-GB" altLang="en-US" sz="3000" dirty="0"/>
              <a:t>For example, a table: </a:t>
            </a:r>
          </a:p>
          <a:p>
            <a:pPr lvl="3"/>
            <a:r>
              <a:rPr lang="en-GB" altLang="en-US" sz="1800" dirty="0"/>
              <a:t>Presenting the themes identified, </a:t>
            </a:r>
          </a:p>
          <a:p>
            <a:pPr lvl="3"/>
            <a:r>
              <a:rPr lang="en-GB" altLang="en-US" sz="1800" dirty="0"/>
              <a:t>Presenting an affinity matrix (identified themes throughout analysis e.g., countries of origin, population,..</a:t>
            </a:r>
          </a:p>
          <a:p>
            <a:r>
              <a:rPr lang="en-GB" altLang="en-US" sz="3000" dirty="0"/>
              <a:t>Results descriptive or statistical </a:t>
            </a:r>
            <a:r>
              <a:rPr lang="en-GB" altLang="en-US" sz="2700" dirty="0"/>
              <a:t>(e.g., key factors, key outcomes, ...)</a:t>
            </a:r>
          </a:p>
          <a:p>
            <a:r>
              <a:rPr lang="en-GB" altLang="en-US" sz="2700" dirty="0"/>
              <a:t>Follow PRISMA reporting, see the checklist</a:t>
            </a:r>
          </a:p>
          <a:p>
            <a:endParaRPr lang="en-GB" altLang="en-US" sz="27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14D9813E-29D0-7FE7-5EE3-76F0A7A43A8B}"/>
              </a:ext>
            </a:extLst>
          </p:cNvPr>
          <p:cNvSpPr>
            <a:spLocks noGrp="1"/>
          </p:cNvSpPr>
          <p:nvPr>
            <p:ph type="title"/>
          </p:nvPr>
        </p:nvSpPr>
        <p:spPr/>
        <p:txBody>
          <a:bodyPr/>
          <a:lstStyle/>
          <a:p>
            <a:r>
              <a:rPr lang="en-GB" altLang="en-US" sz="4000" dirty="0"/>
              <a:t>Step 5: Interpreting the findings and reporting </a:t>
            </a:r>
            <a:r>
              <a:rPr lang="en-GB" altLang="en-US" sz="3300" dirty="0"/>
              <a:t>(2)</a:t>
            </a:r>
          </a:p>
        </p:txBody>
      </p:sp>
      <p:sp>
        <p:nvSpPr>
          <p:cNvPr id="51203" name="Content Placeholder 2">
            <a:extLst>
              <a:ext uri="{FF2B5EF4-FFF2-40B4-BE49-F238E27FC236}">
                <a16:creationId xmlns:a16="http://schemas.microsoft.com/office/drawing/2014/main" id="{8CFC7BB9-A8A9-9145-0ACC-4A8FF90C9AA7}"/>
              </a:ext>
            </a:extLst>
          </p:cNvPr>
          <p:cNvSpPr>
            <a:spLocks noGrp="1"/>
          </p:cNvSpPr>
          <p:nvPr>
            <p:ph idx="1"/>
          </p:nvPr>
        </p:nvSpPr>
        <p:spPr>
          <a:xfrm>
            <a:off x="107504" y="2132856"/>
            <a:ext cx="8686800" cy="3916363"/>
          </a:xfrm>
        </p:spPr>
        <p:txBody>
          <a:bodyPr/>
          <a:lstStyle/>
          <a:p>
            <a:r>
              <a:rPr lang="en-GB" altLang="en-US" sz="3000" dirty="0"/>
              <a:t>Discussion of the findings</a:t>
            </a:r>
          </a:p>
          <a:p>
            <a:r>
              <a:rPr lang="en-GB" sz="3000" dirty="0"/>
              <a:t>Observed biases (selection, publication,..) </a:t>
            </a:r>
          </a:p>
          <a:p>
            <a:r>
              <a:rPr lang="en-GB" sz="3000" dirty="0"/>
              <a:t>Recommendations</a:t>
            </a:r>
          </a:p>
          <a:p>
            <a:pPr lvl="1"/>
            <a:r>
              <a:rPr lang="en-GB" dirty="0"/>
              <a:t> weaknesses, strengths of the evidence</a:t>
            </a:r>
          </a:p>
          <a:p>
            <a:endParaRPr lang="en-GB" altLang="en-US" sz="3000" dirty="0"/>
          </a:p>
          <a:p>
            <a:pPr marL="0" indent="0" algn="ctr">
              <a:buNone/>
            </a:pPr>
            <a:r>
              <a:rPr lang="en-GB" altLang="en-US" sz="3000" b="1" dirty="0">
                <a:solidFill>
                  <a:schemeClr val="tx2">
                    <a:lumMod val="75000"/>
                  </a:schemeClr>
                </a:solidFill>
              </a:rPr>
              <a:t>In pairs recite the 5 steps </a:t>
            </a:r>
          </a:p>
          <a:p>
            <a:endParaRPr lang="en-GB" altLang="en-US" sz="3000" dirty="0"/>
          </a:p>
        </p:txBody>
      </p:sp>
    </p:spTree>
    <p:extLst>
      <p:ext uri="{BB962C8B-B14F-4D97-AF65-F5344CB8AC3E}">
        <p14:creationId xmlns:p14="http://schemas.microsoft.com/office/powerpoint/2010/main" val="13131547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0A21F-7305-95C4-DF57-070A849FF510}"/>
              </a:ext>
            </a:extLst>
          </p:cNvPr>
          <p:cNvSpPr>
            <a:spLocks noGrp="1"/>
          </p:cNvSpPr>
          <p:nvPr>
            <p:ph type="title"/>
          </p:nvPr>
        </p:nvSpPr>
        <p:spPr/>
        <p:txBody>
          <a:bodyPr/>
          <a:lstStyle/>
          <a:p>
            <a:r>
              <a:rPr lang="en-GB" dirty="0"/>
              <a:t>Prisma Flowchart</a:t>
            </a:r>
          </a:p>
        </p:txBody>
      </p:sp>
      <p:sp>
        <p:nvSpPr>
          <p:cNvPr id="3" name="Content Placeholder 2">
            <a:extLst>
              <a:ext uri="{FF2B5EF4-FFF2-40B4-BE49-F238E27FC236}">
                <a16:creationId xmlns:a16="http://schemas.microsoft.com/office/drawing/2014/main" id="{E6ECE962-2FF8-4D4C-D66C-66657FC9BF61}"/>
              </a:ext>
            </a:extLst>
          </p:cNvPr>
          <p:cNvSpPr>
            <a:spLocks noGrp="1"/>
          </p:cNvSpPr>
          <p:nvPr>
            <p:ph idx="1"/>
          </p:nvPr>
        </p:nvSpPr>
        <p:spPr/>
        <p:txBody>
          <a:bodyPr/>
          <a:lstStyle/>
          <a:p>
            <a:endParaRPr lang="en-GB"/>
          </a:p>
          <a:p>
            <a:r>
              <a:rPr lang="en-GB" dirty="0">
                <a:ea typeface="+mn-lt"/>
                <a:cs typeface="+mn-lt"/>
                <a:hlinkClick r:id="rId2"/>
              </a:rPr>
              <a:t>jcm-09-00967.pdf</a:t>
            </a:r>
            <a:endParaRPr lang="en-GB" dirty="0">
              <a:ea typeface="+mn-lt"/>
              <a:cs typeface="+mn-lt"/>
            </a:endParaRPr>
          </a:p>
          <a:p>
            <a:endParaRPr lang="en-GB" dirty="0"/>
          </a:p>
          <a:p>
            <a:r>
              <a:rPr lang="en-GB"/>
              <a:t>Good example</a:t>
            </a:r>
            <a:endParaRPr lang="en-GB" dirty="0"/>
          </a:p>
          <a:p>
            <a:pPr marL="0" indent="0">
              <a:buNone/>
            </a:pPr>
            <a:r>
              <a:rPr lang="en-GB" dirty="0">
                <a:ea typeface="+mn-lt"/>
                <a:cs typeface="+mn-lt"/>
                <a:hlinkClick r:id="rId3"/>
              </a:rPr>
              <a:t>s13012-021-01114-2.pdf</a:t>
            </a:r>
            <a:endParaRPr lang="en-GB" dirty="0"/>
          </a:p>
        </p:txBody>
      </p:sp>
      <p:sp>
        <p:nvSpPr>
          <p:cNvPr id="4" name="Date Placeholder 3">
            <a:extLst>
              <a:ext uri="{FF2B5EF4-FFF2-40B4-BE49-F238E27FC236}">
                <a16:creationId xmlns:a16="http://schemas.microsoft.com/office/drawing/2014/main" id="{EEDF5686-3854-8DAA-58E3-7BAC286D086D}"/>
              </a:ext>
            </a:extLst>
          </p:cNvPr>
          <p:cNvSpPr>
            <a:spLocks noGrp="1"/>
          </p:cNvSpPr>
          <p:nvPr>
            <p:ph type="dt" sz="half" idx="10"/>
          </p:nvPr>
        </p:nvSpPr>
        <p:spPr/>
        <p:txBody>
          <a:bodyPr/>
          <a:lstStyle/>
          <a:p>
            <a:pPr>
              <a:defRPr/>
            </a:pPr>
            <a:fld id="{449BC590-0AF0-404A-95D1-926DF9C1656F}" type="datetime1">
              <a:rPr lang="en-GB" altLang="en-US"/>
              <a:pPr>
                <a:defRPr/>
              </a:pPr>
              <a:t>09/02/2024</a:t>
            </a:fld>
            <a:endParaRPr lang="en-GB" altLang="en-US" dirty="0"/>
          </a:p>
        </p:txBody>
      </p:sp>
      <p:sp>
        <p:nvSpPr>
          <p:cNvPr id="5" name="Slide Number Placeholder 4">
            <a:extLst>
              <a:ext uri="{FF2B5EF4-FFF2-40B4-BE49-F238E27FC236}">
                <a16:creationId xmlns:a16="http://schemas.microsoft.com/office/drawing/2014/main" id="{79F819F0-435C-0C31-A96E-64F606D33444}"/>
              </a:ext>
            </a:extLst>
          </p:cNvPr>
          <p:cNvSpPr>
            <a:spLocks noGrp="1"/>
          </p:cNvSpPr>
          <p:nvPr>
            <p:ph type="sldNum" sz="quarter" idx="12"/>
          </p:nvPr>
        </p:nvSpPr>
        <p:spPr/>
        <p:txBody>
          <a:bodyPr/>
          <a:lstStyle/>
          <a:p>
            <a:pPr>
              <a:defRPr/>
            </a:pPr>
            <a:fld id="{4A70D289-8DCB-4A6C-A292-070CDB670DB5}" type="slidenum">
              <a:rPr lang="en-GB" altLang="en-US"/>
              <a:pPr>
                <a:defRPr/>
              </a:pPr>
              <a:t>36</a:t>
            </a:fld>
            <a:endParaRPr lang="en-GB" altLang="en-US"/>
          </a:p>
        </p:txBody>
      </p:sp>
    </p:spTree>
    <p:extLst>
      <p:ext uri="{BB962C8B-B14F-4D97-AF65-F5344CB8AC3E}">
        <p14:creationId xmlns:p14="http://schemas.microsoft.com/office/powerpoint/2010/main" val="8356188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E143FDD-DE8A-CE7F-8180-6AE959660430}"/>
              </a:ext>
            </a:extLst>
          </p:cNvPr>
          <p:cNvSpPr>
            <a:spLocks noGrp="1"/>
          </p:cNvSpPr>
          <p:nvPr>
            <p:ph type="title"/>
          </p:nvPr>
        </p:nvSpPr>
        <p:spPr/>
        <p:txBody>
          <a:bodyPr/>
          <a:lstStyle/>
          <a:p>
            <a:r>
              <a:rPr lang="en-GB" altLang="en-US" dirty="0"/>
              <a:t>Ethical consideration</a:t>
            </a:r>
          </a:p>
        </p:txBody>
      </p:sp>
      <p:sp>
        <p:nvSpPr>
          <p:cNvPr id="3" name="Content Placeholder 2">
            <a:extLst>
              <a:ext uri="{FF2B5EF4-FFF2-40B4-BE49-F238E27FC236}">
                <a16:creationId xmlns:a16="http://schemas.microsoft.com/office/drawing/2014/main" id="{DF6F345F-CADE-C62A-102E-2714AA712C01}"/>
              </a:ext>
            </a:extLst>
          </p:cNvPr>
          <p:cNvSpPr>
            <a:spLocks noGrp="1"/>
          </p:cNvSpPr>
          <p:nvPr>
            <p:ph idx="1"/>
          </p:nvPr>
        </p:nvSpPr>
        <p:spPr>
          <a:xfrm>
            <a:off x="457200" y="1600200"/>
            <a:ext cx="8229600" cy="3916363"/>
          </a:xfrm>
        </p:spPr>
        <p:txBody>
          <a:bodyPr>
            <a:normAutofit/>
          </a:bodyPr>
          <a:lstStyle/>
          <a:p>
            <a:pPr>
              <a:defRPr/>
            </a:pPr>
            <a:r>
              <a:rPr lang="en-GB" sz="2400" dirty="0"/>
              <a:t>Important to review your research protocol regularly.</a:t>
            </a:r>
          </a:p>
          <a:p>
            <a:pPr>
              <a:defRPr/>
            </a:pPr>
            <a:r>
              <a:rPr lang="en-GB" sz="2400" dirty="0"/>
              <a:t>Determine your compliance with and application of your research protocol.</a:t>
            </a:r>
          </a:p>
          <a:p>
            <a:pPr>
              <a:defRPr/>
            </a:pPr>
            <a:r>
              <a:rPr lang="en-GB" sz="2400" dirty="0"/>
              <a:t>Respond to critical questions from supervisor.</a:t>
            </a:r>
          </a:p>
          <a:p>
            <a:pPr>
              <a:defRPr/>
            </a:pPr>
            <a:r>
              <a:rPr lang="en-GB" sz="2400" dirty="0"/>
              <a:t>In reporting ensure to fully and honestly write all chapters  of your systematic review.</a:t>
            </a:r>
          </a:p>
          <a:p>
            <a:pPr>
              <a:defRPr/>
            </a:pPr>
            <a:r>
              <a:rPr lang="en-GB" sz="2400" dirty="0"/>
              <a:t>In the end how trustworthy are your conclusions perceived (validity/ reliability).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8445-BA5D-8993-619D-DB07F7B85FD2}"/>
              </a:ext>
            </a:extLst>
          </p:cNvPr>
          <p:cNvSpPr>
            <a:spLocks noGrp="1"/>
          </p:cNvSpPr>
          <p:nvPr>
            <p:ph type="title"/>
          </p:nvPr>
        </p:nvSpPr>
        <p:spPr/>
        <p:txBody>
          <a:bodyPr/>
          <a:lstStyle/>
          <a:p>
            <a:r>
              <a:rPr lang="en-GB" dirty="0"/>
              <a:t>Guidance supervisor</a:t>
            </a:r>
          </a:p>
        </p:txBody>
      </p:sp>
      <p:sp>
        <p:nvSpPr>
          <p:cNvPr id="3" name="Content Placeholder 2">
            <a:extLst>
              <a:ext uri="{FF2B5EF4-FFF2-40B4-BE49-F238E27FC236}">
                <a16:creationId xmlns:a16="http://schemas.microsoft.com/office/drawing/2014/main" id="{545510D5-E483-ABD7-AC84-14AED643CBF1}"/>
              </a:ext>
            </a:extLst>
          </p:cNvPr>
          <p:cNvSpPr>
            <a:spLocks noGrp="1"/>
          </p:cNvSpPr>
          <p:nvPr>
            <p:ph idx="1"/>
          </p:nvPr>
        </p:nvSpPr>
        <p:spPr>
          <a:xfrm>
            <a:off x="450101" y="1273630"/>
            <a:ext cx="8229600" cy="3917032"/>
          </a:xfrm>
        </p:spPr>
        <p:txBody>
          <a:bodyPr/>
          <a:lstStyle/>
          <a:p>
            <a:r>
              <a:rPr lang="en-GB" dirty="0"/>
              <a:t>Support with the concept, design, analysis, interpretation of the data.</a:t>
            </a:r>
          </a:p>
          <a:p>
            <a:r>
              <a:rPr lang="en-GB" dirty="0"/>
              <a:t>Support with the drafts to secure intellectual content.</a:t>
            </a:r>
          </a:p>
          <a:p>
            <a:r>
              <a:rPr lang="en-GB" dirty="0"/>
              <a:t>Securing accuracy and integrity of any part </a:t>
            </a:r>
            <a:r>
              <a:rPr lang="en-GB"/>
              <a:t>of the work --&gt; access to files Onedrive</a:t>
            </a:r>
          </a:p>
          <a:p>
            <a:r>
              <a:rPr lang="en-GB" dirty="0"/>
              <a:t>Final approval before submission.</a:t>
            </a:r>
          </a:p>
        </p:txBody>
      </p:sp>
      <p:sp>
        <p:nvSpPr>
          <p:cNvPr id="4" name="Date Placeholder 3">
            <a:extLst>
              <a:ext uri="{FF2B5EF4-FFF2-40B4-BE49-F238E27FC236}">
                <a16:creationId xmlns:a16="http://schemas.microsoft.com/office/drawing/2014/main" id="{E2A72E79-0172-7A67-A08D-3B7B5957F589}"/>
              </a:ext>
            </a:extLst>
          </p:cNvPr>
          <p:cNvSpPr>
            <a:spLocks noGrp="1"/>
          </p:cNvSpPr>
          <p:nvPr>
            <p:ph type="dt" sz="half" idx="10"/>
          </p:nvPr>
        </p:nvSpPr>
        <p:spPr/>
        <p:txBody>
          <a:bodyPr/>
          <a:lstStyle/>
          <a:p>
            <a:pPr>
              <a:defRPr/>
            </a:pPr>
            <a:fld id="{449BC590-0AF0-404A-95D1-926DF9C1656F}" type="datetime1">
              <a:rPr lang="en-GB" altLang="en-US" smtClean="0"/>
              <a:pPr>
                <a:defRPr/>
              </a:pPr>
              <a:t>09/02/2024</a:t>
            </a:fld>
            <a:endParaRPr lang="en-GB" altLang="en-US" dirty="0"/>
          </a:p>
        </p:txBody>
      </p:sp>
      <p:sp>
        <p:nvSpPr>
          <p:cNvPr id="5" name="Slide Number Placeholder 4">
            <a:extLst>
              <a:ext uri="{FF2B5EF4-FFF2-40B4-BE49-F238E27FC236}">
                <a16:creationId xmlns:a16="http://schemas.microsoft.com/office/drawing/2014/main" id="{D057D949-71AF-528E-B712-641059D8D46D}"/>
              </a:ext>
            </a:extLst>
          </p:cNvPr>
          <p:cNvSpPr>
            <a:spLocks noGrp="1"/>
          </p:cNvSpPr>
          <p:nvPr>
            <p:ph type="sldNum" sz="quarter" idx="12"/>
          </p:nvPr>
        </p:nvSpPr>
        <p:spPr/>
        <p:txBody>
          <a:bodyPr/>
          <a:lstStyle/>
          <a:p>
            <a:pPr>
              <a:defRPr/>
            </a:pPr>
            <a:fld id="{4A70D289-8DCB-4A6C-A292-070CDB670DB5}" type="slidenum">
              <a:rPr lang="en-GB" altLang="en-US" smtClean="0"/>
              <a:pPr>
                <a:defRPr/>
              </a:pPr>
              <a:t>38</a:t>
            </a:fld>
            <a:endParaRPr lang="en-GB" altLang="en-US"/>
          </a:p>
        </p:txBody>
      </p:sp>
    </p:spTree>
    <p:extLst>
      <p:ext uri="{BB962C8B-B14F-4D97-AF65-F5344CB8AC3E}">
        <p14:creationId xmlns:p14="http://schemas.microsoft.com/office/powerpoint/2010/main" val="541239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78B070E-6B5F-AED0-4411-56903AAE4638}"/>
              </a:ext>
            </a:extLst>
          </p:cNvPr>
          <p:cNvSpPr>
            <a:spLocks noGrp="1"/>
          </p:cNvSpPr>
          <p:nvPr>
            <p:ph type="title"/>
          </p:nvPr>
        </p:nvSpPr>
        <p:spPr>
          <a:xfrm>
            <a:off x="538163" y="0"/>
            <a:ext cx="8229600" cy="1143000"/>
          </a:xfrm>
        </p:spPr>
        <p:txBody>
          <a:bodyPr/>
          <a:lstStyle/>
          <a:p>
            <a:r>
              <a:rPr lang="en-GB" altLang="en-US"/>
              <a:t>Seminar session</a:t>
            </a:r>
          </a:p>
        </p:txBody>
      </p:sp>
      <p:pic>
        <p:nvPicPr>
          <p:cNvPr id="68611" name="Picture 5" descr="How you'll study as a computer science undergraduate">
            <a:extLst>
              <a:ext uri="{FF2B5EF4-FFF2-40B4-BE49-F238E27FC236}">
                <a16:creationId xmlns:a16="http://schemas.microsoft.com/office/drawing/2014/main" id="{C89A588D-2E6A-1B9D-D4FB-8CEE07818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282700"/>
            <a:ext cx="76327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2057EAFD-E20F-087C-D0F3-73A8E88AC85A}"/>
              </a:ext>
            </a:extLst>
          </p:cNvPr>
          <p:cNvSpPr>
            <a:spLocks noGrp="1"/>
          </p:cNvSpPr>
          <p:nvPr>
            <p:ph type="title"/>
          </p:nvPr>
        </p:nvSpPr>
        <p:spPr/>
        <p:txBody>
          <a:bodyPr/>
          <a:lstStyle/>
          <a:p>
            <a:r>
              <a:rPr lang="en-GB" altLang="en-US"/>
              <a:t>Key terms</a:t>
            </a:r>
          </a:p>
        </p:txBody>
      </p:sp>
      <p:sp>
        <p:nvSpPr>
          <p:cNvPr id="70659" name="Content Placeholder 2">
            <a:extLst>
              <a:ext uri="{FF2B5EF4-FFF2-40B4-BE49-F238E27FC236}">
                <a16:creationId xmlns:a16="http://schemas.microsoft.com/office/drawing/2014/main" id="{A975D3CD-21F0-325A-7266-0DE470A5A5BB}"/>
              </a:ext>
            </a:extLst>
          </p:cNvPr>
          <p:cNvSpPr>
            <a:spLocks noGrp="1"/>
          </p:cNvSpPr>
          <p:nvPr>
            <p:ph idx="1"/>
          </p:nvPr>
        </p:nvSpPr>
        <p:spPr>
          <a:xfrm>
            <a:off x="457200" y="1341438"/>
            <a:ext cx="8229600" cy="3916362"/>
          </a:xfrm>
        </p:spPr>
        <p:txBody>
          <a:bodyPr/>
          <a:lstStyle/>
          <a:p>
            <a:r>
              <a:rPr lang="en-GB" altLang="en-US" sz="2800" dirty="0"/>
              <a:t>Research question</a:t>
            </a:r>
          </a:p>
          <a:p>
            <a:r>
              <a:rPr lang="en-GB" altLang="en-US" sz="2800" dirty="0"/>
              <a:t>Search databases</a:t>
            </a:r>
          </a:p>
          <a:p>
            <a:r>
              <a:rPr lang="en-GB" altLang="en-US" sz="2800" dirty="0"/>
              <a:t>Literature matrix</a:t>
            </a:r>
          </a:p>
          <a:p>
            <a:r>
              <a:rPr lang="en-GB" altLang="en-US" sz="2800" dirty="0"/>
              <a:t>Kappa</a:t>
            </a:r>
          </a:p>
          <a:p>
            <a:r>
              <a:rPr lang="en-GB" altLang="en-US" sz="2800" dirty="0"/>
              <a:t>Systematic</a:t>
            </a:r>
          </a:p>
          <a:p>
            <a:r>
              <a:rPr lang="en-GB" altLang="en-US" sz="2800" dirty="0"/>
              <a:t>Protocol </a:t>
            </a:r>
          </a:p>
          <a:p>
            <a:r>
              <a:rPr lang="en-GB" altLang="en-US" sz="2800" dirty="0"/>
              <a:t>Appraisal (study quality assessment)</a:t>
            </a:r>
          </a:p>
          <a:p>
            <a:r>
              <a:rPr lang="en-GB" altLang="en-US" sz="2800" dirty="0"/>
              <a:t>Reporting mechanism </a:t>
            </a:r>
          </a:p>
        </p:txBody>
      </p:sp>
      <p:sp>
        <p:nvSpPr>
          <p:cNvPr id="4" name="Date Placeholder 3">
            <a:extLst>
              <a:ext uri="{FF2B5EF4-FFF2-40B4-BE49-F238E27FC236}">
                <a16:creationId xmlns:a16="http://schemas.microsoft.com/office/drawing/2014/main" id="{8BFEC54D-99D9-A769-8F9B-82F345605E8E}"/>
              </a:ext>
            </a:extLst>
          </p:cNvPr>
          <p:cNvSpPr>
            <a:spLocks noGrp="1"/>
          </p:cNvSpPr>
          <p:nvPr>
            <p:ph type="dt" sz="quarter" idx="10"/>
          </p:nvPr>
        </p:nvSpPr>
        <p:spPr/>
        <p:txBody>
          <a:bodyPr/>
          <a:lstStyle/>
          <a:p>
            <a:pPr>
              <a:defRPr/>
            </a:pPr>
            <a:fld id="{1F3F469D-F884-498A-9607-A50B48B3C936}" type="datetime1">
              <a:rPr lang="en-GB" altLang="en-US" smtClean="0"/>
              <a:pPr>
                <a:defRPr/>
              </a:pPr>
              <a:t>09/02/2024</a:t>
            </a:fld>
            <a:endParaRPr lang="en-GB" altLang="en-US" dirty="0"/>
          </a:p>
        </p:txBody>
      </p:sp>
      <p:sp>
        <p:nvSpPr>
          <p:cNvPr id="70661" name="Slide Number Placeholder 4">
            <a:extLst>
              <a:ext uri="{FF2B5EF4-FFF2-40B4-BE49-F238E27FC236}">
                <a16:creationId xmlns:a16="http://schemas.microsoft.com/office/drawing/2014/main" id="{C95BC9A0-C072-9A84-3840-21D67B4030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CB94313-F0C8-4F90-A356-7F5B8BC1A38D}" type="slidenum">
              <a:rPr lang="en-GB" altLang="en-US" sz="1200" smtClean="0">
                <a:solidFill>
                  <a:srgbClr val="898989"/>
                </a:solidFill>
              </a:rPr>
              <a:pPr>
                <a:spcBef>
                  <a:spcPct val="0"/>
                </a:spcBef>
                <a:buFontTx/>
                <a:buNone/>
              </a:pPr>
              <a:t>40</a:t>
            </a:fld>
            <a:endParaRPr lang="en-GB" altLang="en-US" sz="1200">
              <a:solidFill>
                <a:srgbClr val="898989"/>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AFBC8-4427-A55C-0D54-CF3399C8D99A}"/>
              </a:ext>
            </a:extLst>
          </p:cNvPr>
          <p:cNvSpPr>
            <a:spLocks noGrp="1"/>
          </p:cNvSpPr>
          <p:nvPr>
            <p:ph type="title"/>
          </p:nvPr>
        </p:nvSpPr>
        <p:spPr>
          <a:xfrm>
            <a:off x="457200" y="39775"/>
            <a:ext cx="8229600" cy="1143000"/>
          </a:xfrm>
        </p:spPr>
        <p:txBody>
          <a:bodyPr/>
          <a:lstStyle/>
          <a:p>
            <a:r>
              <a:rPr lang="en-GB" dirty="0"/>
              <a:t>In pairs</a:t>
            </a:r>
          </a:p>
        </p:txBody>
      </p:sp>
      <p:sp>
        <p:nvSpPr>
          <p:cNvPr id="3" name="Content Placeholder 2">
            <a:extLst>
              <a:ext uri="{FF2B5EF4-FFF2-40B4-BE49-F238E27FC236}">
                <a16:creationId xmlns:a16="http://schemas.microsoft.com/office/drawing/2014/main" id="{C7861696-A93B-3EE8-56F6-B5EDDFECE3A0}"/>
              </a:ext>
            </a:extLst>
          </p:cNvPr>
          <p:cNvSpPr>
            <a:spLocks noGrp="1"/>
          </p:cNvSpPr>
          <p:nvPr>
            <p:ph idx="1"/>
          </p:nvPr>
        </p:nvSpPr>
        <p:spPr>
          <a:xfrm>
            <a:off x="457200" y="1185276"/>
            <a:ext cx="8229600" cy="3917032"/>
          </a:xfrm>
        </p:spPr>
        <p:txBody>
          <a:bodyPr/>
          <a:lstStyle/>
          <a:p>
            <a:r>
              <a:rPr lang="en-GB" sz="3000" dirty="0"/>
              <a:t>Complete your supporting documents for your research (30min)</a:t>
            </a:r>
          </a:p>
          <a:p>
            <a:pPr lvl="1"/>
            <a:r>
              <a:rPr lang="en-GB" sz="2500" dirty="0"/>
              <a:t>Informed Consent Form (Moodle page)</a:t>
            </a:r>
          </a:p>
          <a:p>
            <a:pPr lvl="1"/>
            <a:r>
              <a:rPr lang="en-GB" sz="2500" dirty="0"/>
              <a:t>Participant information sheet </a:t>
            </a:r>
          </a:p>
          <a:p>
            <a:r>
              <a:rPr lang="en-GB" sz="3000" dirty="0"/>
              <a:t>Complete your research protocol (30min)</a:t>
            </a:r>
          </a:p>
          <a:p>
            <a:r>
              <a:rPr lang="en-GB" sz="3000" dirty="0"/>
              <a:t>Complete Literature Matrix in Excel</a:t>
            </a:r>
          </a:p>
          <a:p>
            <a:endParaRPr lang="en-GB" sz="3000" dirty="0"/>
          </a:p>
          <a:p>
            <a:pPr marL="0" indent="0">
              <a:buNone/>
            </a:pPr>
            <a:endParaRPr lang="en-GB" sz="3000" b="1" dirty="0"/>
          </a:p>
        </p:txBody>
      </p:sp>
      <p:sp>
        <p:nvSpPr>
          <p:cNvPr id="4" name="Date Placeholder 3">
            <a:extLst>
              <a:ext uri="{FF2B5EF4-FFF2-40B4-BE49-F238E27FC236}">
                <a16:creationId xmlns:a16="http://schemas.microsoft.com/office/drawing/2014/main" id="{6C28AF8F-8394-6358-4A1F-274277AC124B}"/>
              </a:ext>
            </a:extLst>
          </p:cNvPr>
          <p:cNvSpPr>
            <a:spLocks noGrp="1"/>
          </p:cNvSpPr>
          <p:nvPr>
            <p:ph type="dt" sz="half" idx="10"/>
          </p:nvPr>
        </p:nvSpPr>
        <p:spPr/>
        <p:txBody>
          <a:bodyPr/>
          <a:lstStyle/>
          <a:p>
            <a:pPr>
              <a:defRPr/>
            </a:pPr>
            <a:fld id="{449BC590-0AF0-404A-95D1-926DF9C1656F}" type="datetime1">
              <a:rPr lang="en-GB" altLang="en-US"/>
              <a:pPr>
                <a:defRPr/>
              </a:pPr>
              <a:t>09/02/2024</a:t>
            </a:fld>
            <a:endParaRPr lang="en-GB" altLang="en-US" dirty="0"/>
          </a:p>
        </p:txBody>
      </p:sp>
      <p:sp>
        <p:nvSpPr>
          <p:cNvPr id="5" name="Slide Number Placeholder 4">
            <a:extLst>
              <a:ext uri="{FF2B5EF4-FFF2-40B4-BE49-F238E27FC236}">
                <a16:creationId xmlns:a16="http://schemas.microsoft.com/office/drawing/2014/main" id="{F35FF2D4-5724-3D8C-BBEE-D40E09C4BDF5}"/>
              </a:ext>
            </a:extLst>
          </p:cNvPr>
          <p:cNvSpPr>
            <a:spLocks noGrp="1"/>
          </p:cNvSpPr>
          <p:nvPr>
            <p:ph type="sldNum" sz="quarter" idx="12"/>
          </p:nvPr>
        </p:nvSpPr>
        <p:spPr/>
        <p:txBody>
          <a:bodyPr/>
          <a:lstStyle/>
          <a:p>
            <a:pPr>
              <a:defRPr/>
            </a:pPr>
            <a:fld id="{4A70D289-8DCB-4A6C-A292-070CDB670DB5}" type="slidenum">
              <a:rPr lang="en-GB" altLang="en-US"/>
              <a:pPr>
                <a:defRPr/>
              </a:pPr>
              <a:t>41</a:t>
            </a:fld>
            <a:endParaRPr lang="en-GB" altLang="en-US"/>
          </a:p>
        </p:txBody>
      </p:sp>
    </p:spTree>
    <p:extLst>
      <p:ext uri="{BB962C8B-B14F-4D97-AF65-F5344CB8AC3E}">
        <p14:creationId xmlns:p14="http://schemas.microsoft.com/office/powerpoint/2010/main" val="9565311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ADFBEAE-1B11-522E-5A06-4AA88FFC55F0}"/>
              </a:ext>
            </a:extLst>
          </p:cNvPr>
          <p:cNvSpPr>
            <a:spLocks noGrp="1"/>
          </p:cNvSpPr>
          <p:nvPr>
            <p:ph type="title"/>
          </p:nvPr>
        </p:nvSpPr>
        <p:spPr/>
        <p:txBody>
          <a:bodyPr/>
          <a:lstStyle/>
          <a:p>
            <a:r>
              <a:rPr lang="en-GB" altLang="en-US"/>
              <a:t>Practicing Excel</a:t>
            </a:r>
          </a:p>
        </p:txBody>
      </p:sp>
      <p:pic>
        <p:nvPicPr>
          <p:cNvPr id="72707" name="Picture 4">
            <a:extLst>
              <a:ext uri="{FF2B5EF4-FFF2-40B4-BE49-F238E27FC236}">
                <a16:creationId xmlns:a16="http://schemas.microsoft.com/office/drawing/2014/main" id="{F949C926-F0B0-B3E0-F404-5B035FDFEB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133" t="14304" r="27966" b="34303"/>
          <a:stretch>
            <a:fillRect/>
          </a:stretch>
        </p:blipFill>
        <p:spPr bwMode="auto">
          <a:xfrm>
            <a:off x="1476375" y="1628775"/>
            <a:ext cx="6829425" cy="3779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8" name="TextBox 1">
            <a:extLst>
              <a:ext uri="{FF2B5EF4-FFF2-40B4-BE49-F238E27FC236}">
                <a16:creationId xmlns:a16="http://schemas.microsoft.com/office/drawing/2014/main" id="{63D915DE-C54C-AF4A-2636-FB733F507B6F}"/>
              </a:ext>
            </a:extLst>
          </p:cNvPr>
          <p:cNvSpPr txBox="1">
            <a:spLocks noChangeArrowheads="1"/>
          </p:cNvSpPr>
          <p:nvPr/>
        </p:nvSpPr>
        <p:spPr bwMode="auto">
          <a:xfrm>
            <a:off x="684213" y="1258888"/>
            <a:ext cx="848629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You will be provided with a workbook on Moodle, download it to your computer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BD38194B-2782-31E2-15B9-EEC402A1B96A}"/>
              </a:ext>
            </a:extLst>
          </p:cNvPr>
          <p:cNvSpPr>
            <a:spLocks noGrp="1"/>
          </p:cNvSpPr>
          <p:nvPr>
            <p:ph type="title"/>
          </p:nvPr>
        </p:nvSpPr>
        <p:spPr/>
        <p:txBody>
          <a:bodyPr/>
          <a:lstStyle/>
          <a:p>
            <a:r>
              <a:rPr lang="en-GB" altLang="en-US"/>
              <a:t>What did you learn today?</a:t>
            </a:r>
          </a:p>
        </p:txBody>
      </p:sp>
      <p:sp>
        <p:nvSpPr>
          <p:cNvPr id="4" name="Date Placeholder 3">
            <a:extLst>
              <a:ext uri="{FF2B5EF4-FFF2-40B4-BE49-F238E27FC236}">
                <a16:creationId xmlns:a16="http://schemas.microsoft.com/office/drawing/2014/main" id="{FD48D067-7EF8-6637-2CA2-19679CEB0E69}"/>
              </a:ext>
            </a:extLst>
          </p:cNvPr>
          <p:cNvSpPr>
            <a:spLocks noGrp="1"/>
          </p:cNvSpPr>
          <p:nvPr>
            <p:ph type="dt" sz="quarter" idx="10"/>
          </p:nvPr>
        </p:nvSpPr>
        <p:spPr/>
        <p:txBody>
          <a:bodyPr/>
          <a:lstStyle/>
          <a:p>
            <a:pPr>
              <a:defRPr/>
            </a:pPr>
            <a:fld id="{5F6C42B4-4545-4B0B-8922-C1BEB82246AC}" type="datetime1">
              <a:rPr lang="en-GB" altLang="en-US" smtClean="0"/>
              <a:pPr>
                <a:defRPr/>
              </a:pPr>
              <a:t>09/02/2024</a:t>
            </a:fld>
            <a:endParaRPr lang="en-GB" altLang="en-US" dirty="0"/>
          </a:p>
        </p:txBody>
      </p:sp>
      <p:sp>
        <p:nvSpPr>
          <p:cNvPr id="74756" name="Slide Number Placeholder 4">
            <a:extLst>
              <a:ext uri="{FF2B5EF4-FFF2-40B4-BE49-F238E27FC236}">
                <a16:creationId xmlns:a16="http://schemas.microsoft.com/office/drawing/2014/main" id="{80FBAE78-40FD-15BC-7652-27EBA88F83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1EC3FE0-BAFF-480C-9B0C-70FF30CBC7A0}" type="slidenum">
              <a:rPr lang="en-GB" altLang="en-US" sz="1200" smtClean="0">
                <a:solidFill>
                  <a:srgbClr val="898989"/>
                </a:solidFill>
              </a:rPr>
              <a:pPr>
                <a:spcBef>
                  <a:spcPct val="0"/>
                </a:spcBef>
                <a:buFontTx/>
                <a:buNone/>
              </a:pPr>
              <a:t>43</a:t>
            </a:fld>
            <a:endParaRPr lang="en-GB" altLang="en-US" sz="1200">
              <a:solidFill>
                <a:srgbClr val="898989"/>
              </a:solidFill>
            </a:endParaRPr>
          </a:p>
        </p:txBody>
      </p:sp>
      <p:pic>
        <p:nvPicPr>
          <p:cNvPr id="74757" name="Picture 4" descr="What Should I Learn Today? - Quiz - Quizony.com">
            <a:extLst>
              <a:ext uri="{FF2B5EF4-FFF2-40B4-BE49-F238E27FC236}">
                <a16:creationId xmlns:a16="http://schemas.microsoft.com/office/drawing/2014/main" id="{5E9DEC6D-3DE0-B1DD-9AAD-70F13D6071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3068638"/>
            <a:ext cx="5097463"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8" name="Picture 6" descr="Three mindset things wot I learnt this week…">
            <a:extLst>
              <a:ext uri="{FF2B5EF4-FFF2-40B4-BE49-F238E27FC236}">
                <a16:creationId xmlns:a16="http://schemas.microsoft.com/office/drawing/2014/main" id="{6B42155D-8509-99A1-D107-3E2DA3EA90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1468438"/>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AB79F8A5-D62A-B692-22F2-F61F052A1360}"/>
              </a:ext>
            </a:extLst>
          </p:cNvPr>
          <p:cNvSpPr>
            <a:spLocks noGrp="1"/>
          </p:cNvSpPr>
          <p:nvPr>
            <p:ph type="title"/>
          </p:nvPr>
        </p:nvSpPr>
        <p:spPr>
          <a:solidFill>
            <a:srgbClr val="8FAADC"/>
          </a:solidFill>
        </p:spPr>
        <p:txBody>
          <a:bodyPr anchorCtr="1"/>
          <a:lstStyle/>
          <a:p>
            <a:r>
              <a:rPr lang="en-GB" altLang="en-US"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C25507C-B069-BE77-F2A2-92072A140224}"/>
              </a:ext>
            </a:extLst>
          </p:cNvPr>
          <p:cNvSpPr txBox="1">
            <a:spLocks noGrp="1"/>
          </p:cNvSpPr>
          <p:nvPr>
            <p:ph idx="1"/>
          </p:nvPr>
        </p:nvSpPr>
        <p:spPr>
          <a:xfrm>
            <a:off x="457200" y="1600200"/>
            <a:ext cx="8229600" cy="3916363"/>
          </a:xfrm>
        </p:spPr>
        <p:txBody>
          <a:bodyPr>
            <a:normAutofit fontScale="85000" lnSpcReduction="10000"/>
          </a:bodyPr>
          <a:lstStyle/>
          <a:p>
            <a:pPr>
              <a:defRPr/>
            </a:pPr>
            <a:endParaRPr lang="en-GB" sz="1800" dirty="0">
              <a:solidFill>
                <a:srgbClr val="0F1111"/>
              </a:solidFill>
              <a:latin typeface="Arial" panose="020B0604020202020204" pitchFamily="34" charset="0"/>
              <a:cs typeface="Arial" panose="020B0604020202020204" pitchFamily="34" charset="0"/>
            </a:endParaRPr>
          </a:p>
          <a:p>
            <a:pPr>
              <a:defRPr/>
            </a:pPr>
            <a:r>
              <a:rPr lang="en-GB" sz="1800" dirty="0">
                <a:solidFill>
                  <a:srgbClr val="0F1111"/>
                </a:solidFill>
                <a:latin typeface="Arial" panose="020B0604020202020204" pitchFamily="34" charset="0"/>
                <a:cs typeface="Arial" panose="020B0604020202020204" pitchFamily="34" charset="0"/>
              </a:rPr>
              <a:t>Anderson, N.K., and Jayaratne, Y. S. N., (2015). Methodological challenges when performing a systematic review, European Journal of Orthodontics, Volume 37, Issue 3, 1 June 2015, Pages 248–250.</a:t>
            </a:r>
          </a:p>
          <a:p>
            <a:pPr>
              <a:defRPr/>
            </a:pPr>
            <a:r>
              <a:rPr lang="en-GB" sz="1800" dirty="0">
                <a:solidFill>
                  <a:srgbClr val="0F1111"/>
                </a:solidFill>
                <a:latin typeface="Arial" panose="020B0604020202020204" pitchFamily="34" charset="0"/>
                <a:cs typeface="Arial" panose="020B0604020202020204" pitchFamily="34" charset="0"/>
              </a:rPr>
              <a:t>Bettany-</a:t>
            </a:r>
            <a:r>
              <a:rPr lang="en-GB" sz="1800" dirty="0" err="1">
                <a:solidFill>
                  <a:srgbClr val="0F1111"/>
                </a:solidFill>
                <a:latin typeface="Arial" panose="020B0604020202020204" pitchFamily="34" charset="0"/>
                <a:cs typeface="Arial" panose="020B0604020202020204" pitchFamily="34" charset="0"/>
              </a:rPr>
              <a:t>Saltikov</a:t>
            </a:r>
            <a:r>
              <a:rPr lang="en-GB" sz="1800" dirty="0">
                <a:solidFill>
                  <a:srgbClr val="0F1111"/>
                </a:solidFill>
                <a:latin typeface="Arial" panose="020B0604020202020204" pitchFamily="34" charset="0"/>
                <a:cs typeface="Arial" panose="020B0604020202020204" pitchFamily="34" charset="0"/>
              </a:rPr>
              <a:t>, J. and McSherry. R. (2016). How to Do a Systematic Literature Review in Nursing : a Step-by-Step Guide. Second edition. London: McGraw Hill Open University Press, Print.</a:t>
            </a:r>
          </a:p>
          <a:p>
            <a:pPr>
              <a:defRPr/>
            </a:pPr>
            <a:r>
              <a:rPr lang="en-GB" sz="1800" dirty="0">
                <a:solidFill>
                  <a:srgbClr val="0F1111"/>
                </a:solidFill>
                <a:latin typeface="Arial" panose="020B0604020202020204" pitchFamily="34" charset="0"/>
                <a:cs typeface="Arial" panose="020B0604020202020204" pitchFamily="34" charset="0"/>
              </a:rPr>
              <a:t>Khan KS, Kunz R, </a:t>
            </a:r>
            <a:r>
              <a:rPr lang="en-GB" sz="1800" dirty="0" err="1">
                <a:solidFill>
                  <a:srgbClr val="0F1111"/>
                </a:solidFill>
                <a:latin typeface="Arial" panose="020B0604020202020204" pitchFamily="34" charset="0"/>
                <a:cs typeface="Arial" panose="020B0604020202020204" pitchFamily="34" charset="0"/>
              </a:rPr>
              <a:t>Kleijnen</a:t>
            </a:r>
            <a:r>
              <a:rPr lang="en-GB" sz="1800" dirty="0">
                <a:solidFill>
                  <a:srgbClr val="0F1111"/>
                </a:solidFill>
                <a:latin typeface="Arial" panose="020B0604020202020204" pitchFamily="34" charset="0"/>
                <a:cs typeface="Arial" panose="020B0604020202020204" pitchFamily="34" charset="0"/>
              </a:rPr>
              <a:t> J, Antes G. (2003). Five Steps to Conducting a Systematic Review. Journal of the Royal Society of Medicine. 2003;96(3):118-121.</a:t>
            </a:r>
          </a:p>
          <a:p>
            <a:pPr>
              <a:defRPr/>
            </a:pPr>
            <a:r>
              <a:rPr lang="en-GB" sz="1800" dirty="0">
                <a:solidFill>
                  <a:srgbClr val="0F1111"/>
                </a:solidFill>
                <a:latin typeface="Arial" panose="020B0604020202020204" pitchFamily="34" charset="0"/>
                <a:cs typeface="Arial" panose="020B0604020202020204" pitchFamily="34" charset="0"/>
              </a:rPr>
              <a:t>Nyberg A, </a:t>
            </a:r>
            <a:r>
              <a:rPr lang="en-GB" sz="1800" dirty="0" err="1">
                <a:solidFill>
                  <a:srgbClr val="0F1111"/>
                </a:solidFill>
                <a:latin typeface="Arial" panose="020B0604020202020204" pitchFamily="34" charset="0"/>
                <a:cs typeface="Arial" panose="020B0604020202020204" pitchFamily="34" charset="0"/>
              </a:rPr>
              <a:t>Kecklund</a:t>
            </a:r>
            <a:r>
              <a:rPr lang="en-GB" sz="1800" dirty="0">
                <a:solidFill>
                  <a:srgbClr val="0F1111"/>
                </a:solidFill>
                <a:latin typeface="Arial" panose="020B0604020202020204" pitchFamily="34" charset="0"/>
                <a:cs typeface="Arial" panose="020B0604020202020204" pitchFamily="34" charset="0"/>
              </a:rPr>
              <a:t> G, Hanson LM, </a:t>
            </a:r>
            <a:r>
              <a:rPr lang="en-GB" sz="1800" dirty="0" err="1">
                <a:solidFill>
                  <a:srgbClr val="0F1111"/>
                </a:solidFill>
                <a:latin typeface="Arial" panose="020B0604020202020204" pitchFamily="34" charset="0"/>
                <a:cs typeface="Arial" panose="020B0604020202020204" pitchFamily="34" charset="0"/>
              </a:rPr>
              <a:t>Rajaleid</a:t>
            </a:r>
            <a:r>
              <a:rPr lang="en-GB" sz="1800" dirty="0">
                <a:solidFill>
                  <a:srgbClr val="0F1111"/>
                </a:solidFill>
                <a:latin typeface="Arial" panose="020B0604020202020204" pitchFamily="34" charset="0"/>
                <a:cs typeface="Arial" panose="020B0604020202020204" pitchFamily="34" charset="0"/>
              </a:rPr>
              <a:t> K. (2021). Workplace violence and health in human service industries: a systematic review of prospective and longitudinal studies. </a:t>
            </a:r>
            <a:r>
              <a:rPr lang="en-GB" sz="1800" dirty="0" err="1">
                <a:solidFill>
                  <a:srgbClr val="0F1111"/>
                </a:solidFill>
                <a:latin typeface="Arial" panose="020B0604020202020204" pitchFamily="34" charset="0"/>
                <a:cs typeface="Arial" panose="020B0604020202020204" pitchFamily="34" charset="0"/>
              </a:rPr>
              <a:t>Occup</a:t>
            </a:r>
            <a:r>
              <a:rPr lang="en-GB" sz="1800" dirty="0">
                <a:solidFill>
                  <a:srgbClr val="0F1111"/>
                </a:solidFill>
                <a:latin typeface="Arial" panose="020B0604020202020204" pitchFamily="34" charset="0"/>
                <a:cs typeface="Arial" panose="020B0604020202020204" pitchFamily="34" charset="0"/>
              </a:rPr>
              <a:t> Environ Med. 2021 Feb;78(2):69-81. </a:t>
            </a:r>
          </a:p>
          <a:p>
            <a:pPr>
              <a:defRPr/>
            </a:pPr>
            <a:r>
              <a:rPr lang="en-GB" sz="1800" dirty="0">
                <a:latin typeface="Arial" panose="020B0604020202020204" pitchFamily="34" charset="0"/>
                <a:cs typeface="Arial" panose="020B0604020202020204" pitchFamily="34" charset="0"/>
              </a:rPr>
              <a:t>PRISMA Checklist (2020. The PRISMA 2020 statement. Transparent reporting of systematic reviews and meta-analysis. </a:t>
            </a:r>
          </a:p>
          <a:p>
            <a:pPr>
              <a:defRPr/>
            </a:pPr>
            <a:r>
              <a:rPr lang="en-GB" sz="1800" dirty="0">
                <a:latin typeface="Arial" panose="020B0604020202020204" pitchFamily="34" charset="0"/>
                <a:cs typeface="Arial" panose="020B0604020202020204" pitchFamily="34" charset="0"/>
              </a:rPr>
              <a:t>Imran, S., Mahmood, T., Morshed, A., </a:t>
            </a:r>
            <a:r>
              <a:rPr lang="en-GB" sz="1800" dirty="0" err="1">
                <a:latin typeface="Arial" panose="020B0604020202020204" pitchFamily="34" charset="0"/>
                <a:cs typeface="Arial" panose="020B0604020202020204" pitchFamily="34" charset="0"/>
              </a:rPr>
              <a:t>Sellis</a:t>
            </a:r>
            <a:r>
              <a:rPr lang="en-GB" sz="1800" dirty="0">
                <a:latin typeface="Arial" panose="020B0604020202020204" pitchFamily="34" charset="0"/>
                <a:cs typeface="Arial" panose="020B0604020202020204" pitchFamily="34" charset="0"/>
              </a:rPr>
              <a:t>, T. (2021) </a:t>
            </a:r>
            <a:r>
              <a:rPr lang="en-GB" sz="1800" dirty="0" err="1">
                <a:latin typeface="Arial" panose="020B0604020202020204" pitchFamily="34" charset="0"/>
                <a:cs typeface="Arial" panose="020B0604020202020204" pitchFamily="34" charset="0"/>
              </a:rPr>
              <a:t>llow</a:t>
            </a:r>
            <a:r>
              <a:rPr lang="en-GB" sz="1800" dirty="0">
                <a:latin typeface="Arial" panose="020B0604020202020204" pitchFamily="34" charset="0"/>
                <a:cs typeface="Arial" panose="020B0604020202020204" pitchFamily="34" charset="0"/>
              </a:rPr>
              <a:t>, Big Data Analytics in Healthcare — A Systematic Literature Review and Roadmap for Practical Implementation. IEEE Journal of </a:t>
            </a:r>
            <a:r>
              <a:rPr lang="en-GB" sz="1800" dirty="0" err="1">
                <a:latin typeface="Arial" panose="020B0604020202020204" pitchFamily="34" charset="0"/>
                <a:cs typeface="Arial" panose="020B0604020202020204" pitchFamily="34" charset="0"/>
              </a:rPr>
              <a:t>Automatica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Sinica</a:t>
            </a:r>
            <a:r>
              <a:rPr lang="en-GB" sz="1800" dirty="0">
                <a:latin typeface="Arial" panose="020B0604020202020204" pitchFamily="34" charset="0"/>
                <a:cs typeface="Arial" panose="020B0604020202020204" pitchFamily="34" charset="0"/>
              </a:rPr>
              <a:t>, Vol. 8,(1), 1-22.</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2793</Words>
  <Application>Microsoft Office PowerPoint</Application>
  <PresentationFormat>On-screen Show (4:3)</PresentationFormat>
  <Paragraphs>414</Paragraphs>
  <Slides>44</Slides>
  <Notes>23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44</vt:i4>
      </vt:variant>
    </vt:vector>
  </HeadingPairs>
  <TitlesOfParts>
    <vt:vector size="56" baseType="lpstr">
      <vt:lpstr>proxima-nova</vt:lpstr>
      <vt:lpstr>Arial</vt:lpstr>
      <vt:lpstr>Calibri</vt:lpstr>
      <vt:lpstr>Calibri (body)</vt:lpstr>
      <vt:lpstr>Google Sans</vt:lpstr>
      <vt:lpstr>Lato</vt:lpstr>
      <vt:lpstr>Myriad Pro</vt:lpstr>
      <vt:lpstr>Symbol</vt:lpstr>
      <vt:lpstr>Verdana</vt:lpstr>
      <vt:lpstr>Wingdings</vt:lpstr>
      <vt:lpstr>20140311PresentationUWTSDTemplate</vt:lpstr>
      <vt:lpstr>1_20140311PresentationUWTSDTemplate</vt:lpstr>
      <vt:lpstr> Public Health and Social Care in Practice Dissertation Module   </vt:lpstr>
      <vt:lpstr>Welcome back</vt:lpstr>
      <vt:lpstr>The way that class attendance is recorded has changed significantly! </vt:lpstr>
      <vt:lpstr>Academic Integrity ORIGINALITY OF WORK!</vt:lpstr>
      <vt:lpstr>Learning outcomes</vt:lpstr>
      <vt:lpstr>Module aims</vt:lpstr>
      <vt:lpstr>Session objectives</vt:lpstr>
      <vt:lpstr>Dates Key Deliverables  February Term 2024</vt:lpstr>
      <vt:lpstr>Let’s get started</vt:lpstr>
      <vt:lpstr>Case Study Eczema</vt:lpstr>
      <vt:lpstr>A definition of systematic review</vt:lpstr>
      <vt:lpstr>Purpose of systematic review</vt:lpstr>
      <vt:lpstr>Characteristics of Systematic Review</vt:lpstr>
      <vt:lpstr>Evidence pyramid </vt:lpstr>
      <vt:lpstr>Systematic review protocol (identify)</vt:lpstr>
      <vt:lpstr>Systematic literature review (collecting data)</vt:lpstr>
      <vt:lpstr>Short activity </vt:lpstr>
      <vt:lpstr>Relevance of public health and social care research</vt:lpstr>
      <vt:lpstr>Current challenges with systematic literature review</vt:lpstr>
      <vt:lpstr>What are the pros and cons of systematic literature reviews (7min) </vt:lpstr>
      <vt:lpstr>Pros and cons of systematic literature review</vt:lpstr>
      <vt:lpstr>Provide a sketch drawing of your steps for your systematic review (7min)</vt:lpstr>
      <vt:lpstr>  Important  Review Process</vt:lpstr>
      <vt:lpstr>Resources &amp; Databases</vt:lpstr>
      <vt:lpstr>Steps of the systematic review</vt:lpstr>
      <vt:lpstr>Breakdown steps of the systematic review</vt:lpstr>
      <vt:lpstr>Step 1: Framing the research question</vt:lpstr>
      <vt:lpstr>Step 2: Identify relevant work</vt:lpstr>
      <vt:lpstr>Step 2: Identify relevant work (2)</vt:lpstr>
      <vt:lpstr>Database searches</vt:lpstr>
      <vt:lpstr>Use a Literature Matrix </vt:lpstr>
      <vt:lpstr>Step 3: Assessing the quality of studies</vt:lpstr>
      <vt:lpstr>Step 4: Summarizing the evidence</vt:lpstr>
      <vt:lpstr>Step 5: Interpreting the findings and reporting</vt:lpstr>
      <vt:lpstr>Step 5: Interpreting the findings and reporting (2)</vt:lpstr>
      <vt:lpstr>Prisma Flowchart</vt:lpstr>
      <vt:lpstr>Ethical consideration</vt:lpstr>
      <vt:lpstr>Guidance supervisor</vt:lpstr>
      <vt:lpstr>Seminar session</vt:lpstr>
      <vt:lpstr>Key terms</vt:lpstr>
      <vt:lpstr>In pairs</vt:lpstr>
      <vt:lpstr>Practicing Excel</vt:lpstr>
      <vt:lpstr>What did you learn today?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380</cp:revision>
  <cp:lastPrinted>1601-01-01T00:00:00Z</cp:lastPrinted>
  <dcterms:created xsi:type="dcterms:W3CDTF">2002-10-07T19:43:58Z</dcterms:created>
  <dcterms:modified xsi:type="dcterms:W3CDTF">2024-02-09T16:54:46Z</dcterms:modified>
</cp:coreProperties>
</file>