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82" r:id="rId2"/>
    <p:sldId id="284" r:id="rId3"/>
    <p:sldId id="283" r:id="rId4"/>
    <p:sldId id="266" r:id="rId5"/>
    <p:sldId id="281" r:id="rId6"/>
    <p:sldId id="264" r:id="rId7"/>
    <p:sldId id="271" r:id="rId8"/>
    <p:sldId id="272" r:id="rId9"/>
    <p:sldId id="267" r:id="rId10"/>
    <p:sldId id="261" r:id="rId11"/>
    <p:sldId id="258" r:id="rId12"/>
    <p:sldId id="259" r:id="rId13"/>
    <p:sldId id="279" r:id="rId14"/>
    <p:sldId id="280" r:id="rId15"/>
    <p:sldId id="265" r:id="rId16"/>
    <p:sldId id="278" r:id="rId17"/>
    <p:sldId id="270" r:id="rId18"/>
    <p:sldId id="260" r:id="rId19"/>
    <p:sldId id="262" r:id="rId20"/>
    <p:sldId id="263" r:id="rId21"/>
    <p:sldId id="268" r:id="rId22"/>
    <p:sldId id="269"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5" d="100"/>
          <a:sy n="65" d="100"/>
        </p:scale>
        <p:origin x="-108" y="-19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63296D9-67DE-44B7-87D2-A1E75369BF40}" type="datetimeFigureOut">
              <a:rPr lang="en-US" smtClean="0"/>
              <a:pPr/>
              <a:t>1/24/2013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758D562-D57B-43C6-88EC-612D1BD9DECD}"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Core workers</a:t>
            </a:r>
            <a:r>
              <a:rPr lang="en-GB" baseline="0" dirty="0" smtClean="0"/>
              <a:t> = indispensible, highly skilled &amp; paid  - job security – company specific knowledge – high degree of flexibility</a:t>
            </a:r>
          </a:p>
          <a:p>
            <a:r>
              <a:rPr lang="en-GB" baseline="0" dirty="0" smtClean="0"/>
              <a:t>1</a:t>
            </a:r>
            <a:r>
              <a:rPr lang="en-GB" baseline="30000" dirty="0" smtClean="0"/>
              <a:t>st</a:t>
            </a:r>
            <a:r>
              <a:rPr lang="en-GB" baseline="0" dirty="0" smtClean="0"/>
              <a:t> peripheral group = some FT &amp; some PT – often female – form buffer between core &amp; 2</a:t>
            </a:r>
            <a:r>
              <a:rPr lang="en-GB" baseline="30000" dirty="0" smtClean="0"/>
              <a:t>nd</a:t>
            </a:r>
            <a:r>
              <a:rPr lang="en-GB" baseline="0" dirty="0" smtClean="0"/>
              <a:t> peripheral group.  Less job security, more prone to lay offs &amp; reduced hours in down turns – not necessarily lower pay</a:t>
            </a:r>
          </a:p>
          <a:p>
            <a:r>
              <a:rPr lang="en-GB" baseline="0" dirty="0" smtClean="0"/>
              <a:t>2</a:t>
            </a:r>
            <a:r>
              <a:rPr lang="en-GB" baseline="30000" dirty="0" smtClean="0"/>
              <a:t>nd</a:t>
            </a:r>
            <a:r>
              <a:rPr lang="en-GB" baseline="0" dirty="0" smtClean="0"/>
              <a:t> peripheral group = variations in numbers &amp; skills – often low skilled e.g. Clerical , low career prospects</a:t>
            </a:r>
            <a:endParaRPr lang="en-GB" dirty="0"/>
          </a:p>
        </p:txBody>
      </p:sp>
      <p:sp>
        <p:nvSpPr>
          <p:cNvPr id="4" name="Slide Number Placeholder 3"/>
          <p:cNvSpPr>
            <a:spLocks noGrp="1"/>
          </p:cNvSpPr>
          <p:nvPr>
            <p:ph type="sldNum" sz="quarter" idx="10"/>
          </p:nvPr>
        </p:nvSpPr>
        <p:spPr/>
        <p:txBody>
          <a:bodyPr/>
          <a:lstStyle/>
          <a:p>
            <a:fld id="{5241147B-2EFC-4B95-9DE6-EE8659646115}" type="slidenum">
              <a:rPr lang="en-GB" smtClean="0"/>
              <a:pPr/>
              <a:t>8</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p>
            <a:fld id="{C8464E96-D683-445F-9FE6-287AE54E6966}" type="slidenum">
              <a:rPr lang="en-GB"/>
              <a:pPr/>
              <a:t>16</a:t>
            </a:fld>
            <a:endParaRPr lang="en-GB" dirty="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p:spPr>
        <p:txBody>
          <a:bodyPr/>
          <a:lstStyle/>
          <a:p>
            <a:pPr eaLnBrk="1" hangingPunct="1"/>
            <a:r>
              <a:rPr lang="en-GB" dirty="0" smtClean="0"/>
              <a:t>a.  Other</a:t>
            </a:r>
            <a:r>
              <a:rPr lang="en-GB" baseline="0" dirty="0" smtClean="0"/>
              <a:t> n</a:t>
            </a:r>
            <a:r>
              <a:rPr lang="en-GB" dirty="0" smtClean="0"/>
              <a:t>egative implications?</a:t>
            </a:r>
          </a:p>
          <a:p>
            <a:pPr eaLnBrk="1" hangingPunct="1"/>
            <a:r>
              <a:rPr lang="en-GB" dirty="0" smtClean="0"/>
              <a:t> –</a:t>
            </a:r>
            <a:r>
              <a:rPr lang="en-GB" baseline="0" dirty="0" smtClean="0"/>
              <a:t> </a:t>
            </a:r>
            <a:r>
              <a:rPr lang="en-GB" dirty="0" smtClean="0"/>
              <a:t>reduced career development</a:t>
            </a:r>
          </a:p>
          <a:p>
            <a:pPr eaLnBrk="1" hangingPunct="1"/>
            <a:r>
              <a:rPr lang="en-GB" dirty="0" smtClean="0"/>
              <a:t> – poorer pay &amp; benefits</a:t>
            </a:r>
            <a:r>
              <a:rPr lang="en-GB" baseline="0" dirty="0" smtClean="0"/>
              <a:t> </a:t>
            </a:r>
          </a:p>
          <a:p>
            <a:pPr eaLnBrk="1" hangingPunct="1"/>
            <a:r>
              <a:rPr lang="en-GB" baseline="0" dirty="0" smtClean="0"/>
              <a:t>–  more stress?  Debatable!</a:t>
            </a:r>
            <a:endParaRPr lang="en-GB"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Effectively communicating and implementing flexible working in an organisation is likely to require effort and energy.</a:t>
            </a:r>
            <a:endParaRPr lang="en-GB" dirty="0"/>
          </a:p>
        </p:txBody>
      </p:sp>
      <p:sp>
        <p:nvSpPr>
          <p:cNvPr id="4" name="Slide Number Placeholder 3"/>
          <p:cNvSpPr>
            <a:spLocks noGrp="1"/>
          </p:cNvSpPr>
          <p:nvPr>
            <p:ph type="sldNum" sz="quarter" idx="10"/>
          </p:nvPr>
        </p:nvSpPr>
        <p:spPr/>
        <p:txBody>
          <a:bodyPr/>
          <a:lstStyle/>
          <a:p>
            <a:fld id="{3758D562-D57B-43C6-88EC-612D1BD9DECD}" type="slidenum">
              <a:rPr lang="en-GB" smtClean="0"/>
              <a:pPr/>
              <a:t>19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B287331-EDCE-4FEF-9764-46DAC126ACBF}" type="datetimeFigureOut">
              <a:rPr lang="en-US" smtClean="0"/>
              <a:pPr/>
              <a:t>1/24/2013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E5F9167-C51F-4E4C-BA4C-4E3D7941C9D3}"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B287331-EDCE-4FEF-9764-46DAC126ACBF}" type="datetimeFigureOut">
              <a:rPr lang="en-US" smtClean="0"/>
              <a:pPr/>
              <a:t>1/24/2013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E5F9167-C51F-4E4C-BA4C-4E3D7941C9D3}"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DB287331-EDCE-4FEF-9764-46DAC126ACBF}" type="datetimeFigureOut">
              <a:rPr lang="en-US" smtClean="0"/>
              <a:pPr/>
              <a:t>1/24/2013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E5F9167-C51F-4E4C-BA4C-4E3D7941C9D3}"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DB287331-EDCE-4FEF-9764-46DAC126ACBF}" type="datetimeFigureOut">
              <a:rPr lang="en-US" smtClean="0"/>
              <a:pPr/>
              <a:t>1/24/2013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E5F9167-C51F-4E4C-BA4C-4E3D7941C9D3}"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DB287331-EDCE-4FEF-9764-46DAC126ACBF}" type="datetimeFigureOut">
              <a:rPr lang="en-US" smtClean="0"/>
              <a:pPr/>
              <a:t>1/24/2013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EE5F9167-C51F-4E4C-BA4C-4E3D7941C9D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DB287331-EDCE-4FEF-9764-46DAC126ACBF}" type="datetimeFigureOut">
              <a:rPr lang="en-US" smtClean="0"/>
              <a:pPr/>
              <a:t>1/24/2013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EE5F9167-C51F-4E4C-BA4C-4E3D7941C9D3}"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DB287331-EDCE-4FEF-9764-46DAC126ACBF}" type="datetimeFigureOut">
              <a:rPr lang="en-US" smtClean="0"/>
              <a:pPr/>
              <a:t>1/24/2013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EE5F9167-C51F-4E4C-BA4C-4E3D7941C9D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DB287331-EDCE-4FEF-9764-46DAC126ACBF}" type="datetimeFigureOut">
              <a:rPr lang="en-US" smtClean="0"/>
              <a:pPr/>
              <a:t>1/24/2013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E5F9167-C51F-4E4C-BA4C-4E3D7941C9D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DB287331-EDCE-4FEF-9764-46DAC126ACBF}" type="datetimeFigureOut">
              <a:rPr lang="en-US" smtClean="0"/>
              <a:pPr/>
              <a:t>1/24/2013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E5F9167-C51F-4E4C-BA4C-4E3D7941C9D3}"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B287331-EDCE-4FEF-9764-46DAC126ACBF}" type="datetimeFigureOut">
              <a:rPr lang="en-US" smtClean="0"/>
              <a:pPr/>
              <a:t>1/24/2013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E5F9167-C51F-4E4C-BA4C-4E3D7941C9D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B287331-EDCE-4FEF-9764-46DAC126ACBF}" type="datetimeFigureOut">
              <a:rPr lang="en-US" smtClean="0"/>
              <a:pPr/>
              <a:t>1/24/2013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E5F9167-C51F-4E4C-BA4C-4E3D7941C9D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B287331-EDCE-4FEF-9764-46DAC126ACBF}" type="datetimeFigureOut">
              <a:rPr lang="en-US" smtClean="0"/>
              <a:pPr/>
              <a:t>1/24/2013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E5F9167-C51F-4E4C-BA4C-4E3D7941C9D3}"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youtube.com/watch?v=uVt8U_IRAIc"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concept of the ‘Flexible Firm’</a:t>
            </a:r>
            <a:endParaRPr lang="en-GB" dirty="0"/>
          </a:p>
        </p:txBody>
      </p:sp>
      <p:sp>
        <p:nvSpPr>
          <p:cNvPr id="3" name="Subtitle 2"/>
          <p:cNvSpPr>
            <a:spLocks noGrp="1"/>
          </p:cNvSpPr>
          <p:nvPr>
            <p:ph type="subTitle" idx="1"/>
          </p:nvPr>
        </p:nvSpPr>
        <p:spPr/>
        <p:txBody>
          <a:bodyPr/>
          <a:lstStyle/>
          <a:p>
            <a:r>
              <a:rPr lang="en-GB" dirty="0" smtClean="0"/>
              <a:t>Week 3</a:t>
            </a:r>
            <a:endParaRPr lang="en-GB" dirty="0"/>
          </a:p>
        </p:txBody>
      </p:sp>
      <p:pic>
        <p:nvPicPr>
          <p:cNvPr id="4" name="Picture 2" descr="http://t1.gstatic.com/images?q=tbn:ANd9GcS0uOY1tgOLqRTFTV15xS5hYCWFBMbHk1oZtts6pGq7JkFZXfJk"/>
          <p:cNvPicPr>
            <a:picLocks noChangeAspect="1" noChangeArrowheads="1"/>
          </p:cNvPicPr>
          <p:nvPr/>
        </p:nvPicPr>
        <p:blipFill>
          <a:blip r:embed="rId2"/>
          <a:srcRect/>
          <a:stretch>
            <a:fillRect/>
          </a:stretch>
        </p:blipFill>
        <p:spPr bwMode="auto">
          <a:xfrm>
            <a:off x="857224" y="2786058"/>
            <a:ext cx="2543175" cy="1800225"/>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Last Week</a:t>
            </a:r>
            <a:endParaRPr lang="en-GB" dirty="0"/>
          </a:p>
        </p:txBody>
      </p:sp>
      <p:pic>
        <p:nvPicPr>
          <p:cNvPr id="1026" name="Picture 2"/>
          <p:cNvPicPr>
            <a:picLocks noGrp="1" noChangeAspect="1" noChangeArrowheads="1"/>
          </p:cNvPicPr>
          <p:nvPr>
            <p:ph idx="1"/>
          </p:nvPr>
        </p:nvPicPr>
        <p:blipFill>
          <a:blip r:embed="rId2"/>
          <a:srcRect/>
          <a:stretch>
            <a:fillRect/>
          </a:stretch>
        </p:blipFill>
        <p:spPr bwMode="auto">
          <a:xfrm>
            <a:off x="3714744" y="1500174"/>
            <a:ext cx="2224026" cy="351833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Explore the concept of the flexible firm</a:t>
            </a:r>
          </a:p>
          <a:p>
            <a:r>
              <a:rPr lang="en-GB" dirty="0" smtClean="0"/>
              <a:t>Critically evaluate the advantages and disadvantages associated with flexibility</a:t>
            </a:r>
          </a:p>
          <a:p>
            <a:r>
              <a:rPr lang="en-GB" dirty="0" smtClean="0"/>
              <a:t>Gain an appreciation of workforce planning in practice</a:t>
            </a:r>
            <a:endParaRPr lang="en-GB" dirty="0"/>
          </a:p>
        </p:txBody>
      </p:sp>
      <p:sp>
        <p:nvSpPr>
          <p:cNvPr id="3" name="Title 2"/>
          <p:cNvSpPr>
            <a:spLocks noGrp="1"/>
          </p:cNvSpPr>
          <p:nvPr>
            <p:ph type="title"/>
          </p:nvPr>
        </p:nvSpPr>
        <p:spPr/>
        <p:txBody>
          <a:bodyPr/>
          <a:lstStyle/>
          <a:p>
            <a:r>
              <a:rPr lang="en-GB" dirty="0" smtClean="0"/>
              <a:t>Objectives</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An increasing need for businesses to be able to deliver services to customers on a 24/7 basis.</a:t>
            </a:r>
          </a:p>
          <a:p>
            <a:r>
              <a:rPr lang="en-GB" dirty="0" smtClean="0"/>
              <a:t>The economic situation - some organisations have offered part-time working or sabbaticals as a method of avoiding or minimising redundancies.</a:t>
            </a:r>
          </a:p>
          <a:p>
            <a:r>
              <a:rPr lang="en-GB" dirty="0" smtClean="0"/>
              <a:t>The increased demand for an effective work-life balance.</a:t>
            </a:r>
          </a:p>
          <a:p>
            <a:endParaRPr lang="en-GB" dirty="0"/>
          </a:p>
        </p:txBody>
      </p:sp>
      <p:sp>
        <p:nvSpPr>
          <p:cNvPr id="2" name="Title 1"/>
          <p:cNvSpPr>
            <a:spLocks noGrp="1"/>
          </p:cNvSpPr>
          <p:nvPr>
            <p:ph type="title"/>
          </p:nvPr>
        </p:nvSpPr>
        <p:spPr/>
        <p:txBody>
          <a:bodyPr>
            <a:normAutofit fontScale="90000"/>
          </a:bodyPr>
          <a:lstStyle/>
          <a:p>
            <a:r>
              <a:rPr lang="en-GB" dirty="0" smtClean="0"/>
              <a:t>The ‘Flexible Firm’ - Driving forces</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 what ways can organisations develop </a:t>
            </a:r>
            <a:r>
              <a:rPr lang="en-GB" dirty="0" smtClean="0"/>
              <a:t>flexibility to support them in responding to the ever changing economic climate and customer demands?</a:t>
            </a:r>
            <a:endParaRPr lang="en-GB" dirty="0"/>
          </a:p>
        </p:txBody>
      </p:sp>
      <p:sp>
        <p:nvSpPr>
          <p:cNvPr id="3" name="Title 2"/>
          <p:cNvSpPr>
            <a:spLocks noGrp="1"/>
          </p:cNvSpPr>
          <p:nvPr>
            <p:ph type="title"/>
          </p:nvPr>
        </p:nvSpPr>
        <p:spPr/>
        <p:txBody>
          <a:bodyPr>
            <a:normAutofit/>
          </a:bodyPr>
          <a:lstStyle/>
          <a:p>
            <a:r>
              <a:rPr lang="en-GB" dirty="0" smtClean="0"/>
              <a:t>Paired activity</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b="1" dirty="0"/>
              <a:t>• Numerical flexibility</a:t>
            </a:r>
          </a:p>
          <a:p>
            <a:pPr>
              <a:buNone/>
            </a:pPr>
            <a:r>
              <a:rPr lang="en-GB" dirty="0" smtClean="0"/>
              <a:t>	This </a:t>
            </a:r>
            <a:r>
              <a:rPr lang="en-GB" dirty="0"/>
              <a:t>means arrangements for altering the size of the workforce using temporary, fixed-term and agency staff.</a:t>
            </a:r>
          </a:p>
          <a:p>
            <a:pPr>
              <a:buNone/>
            </a:pPr>
            <a:r>
              <a:rPr lang="en-GB" b="1" dirty="0" smtClean="0"/>
              <a:t>	• </a:t>
            </a:r>
            <a:r>
              <a:rPr lang="en-GB" b="1" dirty="0"/>
              <a:t>Functional </a:t>
            </a:r>
            <a:r>
              <a:rPr lang="en-GB" b="1" dirty="0" smtClean="0"/>
              <a:t>flexibility </a:t>
            </a:r>
            <a:endParaRPr lang="en-GB" b="1" dirty="0"/>
          </a:p>
          <a:p>
            <a:pPr>
              <a:buNone/>
            </a:pPr>
            <a:r>
              <a:rPr lang="en-GB" dirty="0" smtClean="0"/>
              <a:t>	This </a:t>
            </a:r>
            <a:r>
              <a:rPr lang="en-GB" dirty="0"/>
              <a:t>refers to training employees so they’re able to perform a wider range of tasks. </a:t>
            </a:r>
          </a:p>
          <a:p>
            <a:pPr>
              <a:buNone/>
            </a:pPr>
            <a:r>
              <a:rPr lang="en-GB" b="1" dirty="0" smtClean="0"/>
              <a:t>	</a:t>
            </a:r>
            <a:endParaRPr lang="en-GB" dirty="0"/>
          </a:p>
        </p:txBody>
      </p:sp>
      <p:sp>
        <p:nvSpPr>
          <p:cNvPr id="2" name="Title 1"/>
          <p:cNvSpPr>
            <a:spLocks noGrp="1"/>
          </p:cNvSpPr>
          <p:nvPr>
            <p:ph type="title"/>
          </p:nvPr>
        </p:nvSpPr>
        <p:spPr/>
        <p:txBody>
          <a:bodyPr/>
          <a:lstStyle/>
          <a:p>
            <a:r>
              <a:rPr lang="en-GB" dirty="0" smtClean="0"/>
              <a:t>Types of flexibility</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b="1" dirty="0"/>
              <a:t>• </a:t>
            </a:r>
            <a:r>
              <a:rPr lang="en-GB" b="1" dirty="0" smtClean="0"/>
              <a:t>Financial </a:t>
            </a:r>
            <a:r>
              <a:rPr lang="en-GB" b="1" dirty="0"/>
              <a:t>flexibility</a:t>
            </a:r>
          </a:p>
          <a:p>
            <a:pPr>
              <a:buNone/>
            </a:pPr>
            <a:r>
              <a:rPr lang="en-GB" dirty="0" smtClean="0"/>
              <a:t>	</a:t>
            </a:r>
            <a:r>
              <a:rPr lang="en-GB" dirty="0" smtClean="0"/>
              <a:t>Compensation systems which build in variations for different types of workers (Atkinson 1984)</a:t>
            </a:r>
            <a:endParaRPr lang="en-GB" dirty="0"/>
          </a:p>
          <a:p>
            <a:pPr>
              <a:buNone/>
            </a:pPr>
            <a:r>
              <a:rPr lang="en-GB" b="1" dirty="0" smtClean="0"/>
              <a:t>	• </a:t>
            </a:r>
            <a:r>
              <a:rPr lang="en-GB" b="1" dirty="0" smtClean="0"/>
              <a:t>Procedural flexibility</a:t>
            </a:r>
            <a:endParaRPr lang="en-GB" b="1" dirty="0"/>
          </a:p>
          <a:p>
            <a:pPr>
              <a:buNone/>
            </a:pPr>
            <a:r>
              <a:rPr lang="en-GB" dirty="0" smtClean="0"/>
              <a:t>	</a:t>
            </a:r>
            <a:r>
              <a:rPr lang="en-GB" dirty="0" smtClean="0"/>
              <a:t>Consultative mechanisms for introducing other forms of flexibility through changes in legal and traditional practices (Boyer, 1988)</a:t>
            </a:r>
            <a:endParaRPr lang="en-GB" dirty="0"/>
          </a:p>
        </p:txBody>
      </p:sp>
      <p:sp>
        <p:nvSpPr>
          <p:cNvPr id="2" name="Title 1"/>
          <p:cNvSpPr>
            <a:spLocks noGrp="1"/>
          </p:cNvSpPr>
          <p:nvPr>
            <p:ph type="title"/>
          </p:nvPr>
        </p:nvSpPr>
        <p:spPr/>
        <p:txBody>
          <a:bodyPr/>
          <a:lstStyle/>
          <a:p>
            <a:r>
              <a:rPr lang="en-GB" dirty="0" smtClean="0"/>
              <a:t>Types of flexibility</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548680"/>
            <a:ext cx="8363272" cy="5458611"/>
          </a:xfrm>
        </p:spPr>
        <p:txBody>
          <a:bodyPr>
            <a:normAutofit fontScale="70000" lnSpcReduction="20000"/>
          </a:bodyPr>
          <a:lstStyle/>
          <a:p>
            <a:pPr>
              <a:buNone/>
            </a:pPr>
            <a:r>
              <a:rPr lang="en-GB" sz="1600" dirty="0" smtClean="0">
                <a:solidFill>
                  <a:srgbClr val="4910D6"/>
                </a:solidFill>
              </a:rPr>
              <a:t>							</a:t>
            </a:r>
            <a:r>
              <a:rPr lang="en-GB" sz="2100" b="1" dirty="0" smtClean="0">
                <a:solidFill>
                  <a:srgbClr val="4910D6"/>
                </a:solidFill>
                <a:latin typeface="Arial" pitchFamily="34" charset="0"/>
                <a:cs typeface="Arial" pitchFamily="34" charset="0"/>
              </a:rPr>
              <a:t>Secondary workers 							 Internal labour market						 Numerical &amp; functional 								flexibility</a:t>
            </a:r>
          </a:p>
          <a:p>
            <a:pPr>
              <a:buNone/>
            </a:pPr>
            <a:r>
              <a:rPr lang="en-GB" sz="2100" b="1" dirty="0" smtClean="0">
                <a:solidFill>
                  <a:srgbClr val="4910D6"/>
                </a:solidFill>
                <a:latin typeface="Arial" pitchFamily="34" charset="0"/>
                <a:cs typeface="Arial" pitchFamily="34" charset="0"/>
              </a:rPr>
              <a:t>				</a:t>
            </a:r>
            <a:r>
              <a:rPr lang="en-GB" sz="2000" b="1" dirty="0" smtClean="0">
                <a:solidFill>
                  <a:srgbClr val="4910D6"/>
                </a:solidFill>
                <a:latin typeface="Arial" pitchFamily="34" charset="0"/>
                <a:cs typeface="Arial" pitchFamily="34" charset="0"/>
              </a:rPr>
              <a:t>        </a:t>
            </a:r>
            <a:r>
              <a:rPr lang="en-GB" sz="2300" b="1" dirty="0" smtClean="0">
                <a:solidFill>
                  <a:srgbClr val="FF0000"/>
                </a:solidFill>
                <a:latin typeface="Arial" pitchFamily="34" charset="0"/>
                <a:cs typeface="Arial" pitchFamily="34" charset="0"/>
              </a:rPr>
              <a:t>Self employment </a:t>
            </a:r>
            <a:r>
              <a:rPr lang="en-GB" sz="2100" b="1" dirty="0" smtClean="0">
                <a:solidFill>
                  <a:srgbClr val="4910D6"/>
                </a:solidFill>
                <a:latin typeface="Arial" pitchFamily="34" charset="0"/>
                <a:cs typeface="Arial" pitchFamily="34" charset="0"/>
              </a:rPr>
              <a:t>	</a:t>
            </a:r>
          </a:p>
          <a:p>
            <a:pPr>
              <a:buNone/>
            </a:pPr>
            <a:r>
              <a:rPr lang="en-GB" sz="1600" dirty="0" smtClean="0">
                <a:solidFill>
                  <a:srgbClr val="4910D6"/>
                </a:solidFill>
              </a:rPr>
              <a:t>				</a:t>
            </a:r>
            <a:r>
              <a:rPr lang="en-GB" sz="1600" b="1" dirty="0" smtClean="0">
                <a:solidFill>
                  <a:srgbClr val="4910D6"/>
                </a:solidFill>
              </a:rPr>
              <a:t> </a:t>
            </a:r>
          </a:p>
          <a:p>
            <a:pPr>
              <a:buNone/>
            </a:pPr>
            <a:r>
              <a:rPr lang="en-GB" sz="1600" b="1" dirty="0" smtClean="0">
                <a:solidFill>
                  <a:srgbClr val="4910D6"/>
                </a:solidFill>
              </a:rPr>
              <a:t>				</a:t>
            </a:r>
          </a:p>
          <a:p>
            <a:pPr>
              <a:buNone/>
            </a:pPr>
            <a:r>
              <a:rPr lang="en-GB" sz="1600" b="1" dirty="0" smtClean="0">
                <a:solidFill>
                  <a:srgbClr val="4910D6"/>
                </a:solidFill>
                <a:latin typeface="Arial" pitchFamily="34" charset="0"/>
                <a:cs typeface="Arial" pitchFamily="34" charset="0"/>
              </a:rPr>
              <a:t>				    </a:t>
            </a:r>
            <a:r>
              <a:rPr lang="en-GB" sz="2300" b="1" dirty="0" smtClean="0">
                <a:solidFill>
                  <a:srgbClr val="4910D6"/>
                </a:solidFill>
                <a:latin typeface="Arial" pitchFamily="34" charset="0"/>
                <a:cs typeface="Arial" pitchFamily="34" charset="0"/>
              </a:rPr>
              <a:t>First peripheral group</a:t>
            </a:r>
          </a:p>
          <a:p>
            <a:pPr>
              <a:buNone/>
            </a:pPr>
            <a:endParaRPr lang="en-GB" sz="1600" dirty="0" smtClean="0">
              <a:solidFill>
                <a:srgbClr val="4910D6"/>
              </a:solidFill>
            </a:endParaRPr>
          </a:p>
          <a:p>
            <a:pPr>
              <a:buNone/>
            </a:pPr>
            <a:endParaRPr lang="en-GB" sz="1600" dirty="0" smtClean="0">
              <a:solidFill>
                <a:srgbClr val="4910D6"/>
              </a:solidFill>
            </a:endParaRPr>
          </a:p>
          <a:p>
            <a:pPr>
              <a:buNone/>
            </a:pPr>
            <a:endParaRPr lang="en-GB" sz="1600" dirty="0" smtClean="0">
              <a:solidFill>
                <a:srgbClr val="4910D6"/>
              </a:solidFill>
            </a:endParaRPr>
          </a:p>
          <a:p>
            <a:pPr>
              <a:buNone/>
            </a:pPr>
            <a:endParaRPr lang="en-GB" sz="1600" dirty="0" smtClean="0">
              <a:solidFill>
                <a:srgbClr val="4910D6"/>
              </a:solidFill>
            </a:endParaRPr>
          </a:p>
          <a:p>
            <a:pPr>
              <a:buNone/>
            </a:pPr>
            <a:endParaRPr lang="en-GB" sz="1600" dirty="0" smtClean="0">
              <a:solidFill>
                <a:srgbClr val="4910D6"/>
              </a:solidFill>
            </a:endParaRPr>
          </a:p>
          <a:p>
            <a:pPr>
              <a:buNone/>
            </a:pPr>
            <a:r>
              <a:rPr lang="en-GB" sz="2300" b="1" dirty="0" smtClean="0">
                <a:solidFill>
                  <a:srgbClr val="FF0000"/>
                </a:solidFill>
                <a:latin typeface="Arial" pitchFamily="34" charset="0"/>
                <a:cs typeface="Arial" pitchFamily="34" charset="0"/>
              </a:rPr>
              <a:t>Agency workers</a:t>
            </a:r>
            <a:r>
              <a:rPr lang="en-GB" sz="1900" b="1" dirty="0" smtClean="0">
                <a:solidFill>
                  <a:srgbClr val="FF0000"/>
                </a:solidFill>
                <a:latin typeface="Arial" pitchFamily="34" charset="0"/>
                <a:cs typeface="Arial" pitchFamily="34" charset="0"/>
              </a:rPr>
              <a:t>					              </a:t>
            </a:r>
            <a:r>
              <a:rPr lang="en-GB" sz="2300" b="1" dirty="0" smtClean="0">
                <a:solidFill>
                  <a:srgbClr val="FF0000"/>
                </a:solidFill>
                <a:latin typeface="Arial" pitchFamily="34" charset="0"/>
                <a:cs typeface="Arial" pitchFamily="34" charset="0"/>
              </a:rPr>
              <a:t>Sub- contracting</a:t>
            </a:r>
          </a:p>
          <a:p>
            <a:pPr>
              <a:buNone/>
            </a:pPr>
            <a:r>
              <a:rPr lang="en-GB" sz="1600" dirty="0" smtClean="0">
                <a:solidFill>
                  <a:srgbClr val="4910D6"/>
                </a:solidFill>
              </a:rPr>
              <a:t>				</a:t>
            </a:r>
          </a:p>
          <a:p>
            <a:pPr>
              <a:buNone/>
            </a:pPr>
            <a:r>
              <a:rPr lang="en-GB" sz="1600" dirty="0" smtClean="0">
                <a:solidFill>
                  <a:srgbClr val="4910D6"/>
                </a:solidFill>
              </a:rPr>
              <a:t>				</a:t>
            </a:r>
          </a:p>
          <a:p>
            <a:pPr>
              <a:buNone/>
            </a:pPr>
            <a:r>
              <a:rPr lang="en-GB" sz="1600" b="1" dirty="0" smtClean="0">
                <a:solidFill>
                  <a:srgbClr val="4910D6"/>
                </a:solidFill>
              </a:rPr>
              <a:t>				</a:t>
            </a:r>
          </a:p>
          <a:p>
            <a:pPr>
              <a:buNone/>
            </a:pPr>
            <a:r>
              <a:rPr lang="en-GB" sz="1600" b="1" dirty="0" smtClean="0">
                <a:solidFill>
                  <a:srgbClr val="4910D6"/>
                </a:solidFill>
              </a:rPr>
              <a:t>				</a:t>
            </a:r>
          </a:p>
          <a:p>
            <a:pPr>
              <a:buNone/>
            </a:pPr>
            <a:r>
              <a:rPr lang="en-GB" sz="1600" b="1" dirty="0" smtClean="0">
                <a:solidFill>
                  <a:srgbClr val="4910D6"/>
                </a:solidFill>
              </a:rPr>
              <a:t>				</a:t>
            </a:r>
          </a:p>
          <a:p>
            <a:pPr>
              <a:buNone/>
            </a:pPr>
            <a:r>
              <a:rPr lang="en-GB" sz="1600" b="1" dirty="0" smtClean="0">
                <a:solidFill>
                  <a:srgbClr val="4910D6"/>
                </a:solidFill>
                <a:latin typeface="Arial" pitchFamily="34" charset="0"/>
                <a:cs typeface="Arial" pitchFamily="34" charset="0"/>
              </a:rPr>
              <a:t>				</a:t>
            </a:r>
            <a:r>
              <a:rPr lang="en-GB" sz="1900" b="1" dirty="0" smtClean="0">
                <a:solidFill>
                  <a:srgbClr val="4910D6"/>
                </a:solidFill>
                <a:latin typeface="Arial" pitchFamily="34" charset="0"/>
                <a:cs typeface="Arial" pitchFamily="34" charset="0"/>
              </a:rPr>
              <a:t>    </a:t>
            </a:r>
          </a:p>
          <a:p>
            <a:pPr>
              <a:buNone/>
            </a:pPr>
            <a:r>
              <a:rPr lang="en-GB" sz="1900" b="1" dirty="0" smtClean="0">
                <a:solidFill>
                  <a:srgbClr val="4910D6"/>
                </a:solidFill>
                <a:latin typeface="Arial" pitchFamily="34" charset="0"/>
                <a:cs typeface="Arial" pitchFamily="34" charset="0"/>
              </a:rPr>
              <a:t>				 </a:t>
            </a:r>
          </a:p>
          <a:p>
            <a:pPr>
              <a:buNone/>
            </a:pPr>
            <a:r>
              <a:rPr lang="en-GB" sz="1900" b="1" dirty="0" smtClean="0">
                <a:solidFill>
                  <a:srgbClr val="4910D6"/>
                </a:solidFill>
                <a:latin typeface="Arial" pitchFamily="34" charset="0"/>
                <a:cs typeface="Arial" pitchFamily="34" charset="0"/>
              </a:rPr>
              <a:t>				</a:t>
            </a:r>
            <a:r>
              <a:rPr lang="en-GB" sz="2300" b="1" dirty="0" smtClean="0">
                <a:solidFill>
                  <a:srgbClr val="4910D6"/>
                </a:solidFill>
                <a:latin typeface="Arial" pitchFamily="34" charset="0"/>
                <a:cs typeface="Arial" pitchFamily="34" charset="0"/>
              </a:rPr>
              <a:t>Second peripheral group  </a:t>
            </a:r>
          </a:p>
          <a:p>
            <a:pPr>
              <a:buNone/>
            </a:pPr>
            <a:r>
              <a:rPr lang="en-GB" sz="2100" b="1" dirty="0" smtClean="0">
                <a:solidFill>
                  <a:srgbClr val="4910D6"/>
                </a:solidFill>
                <a:latin typeface="Arial" pitchFamily="34" charset="0"/>
                <a:cs typeface="Arial" pitchFamily="34" charset="0"/>
              </a:rPr>
              <a:t>Secondary workers</a:t>
            </a:r>
            <a:endParaRPr lang="en-GB" sz="2100" b="1" dirty="0" smtClean="0">
              <a:solidFill>
                <a:srgbClr val="4910D6"/>
              </a:solidFill>
            </a:endParaRPr>
          </a:p>
          <a:p>
            <a:pPr>
              <a:buNone/>
            </a:pPr>
            <a:r>
              <a:rPr lang="en-GB" sz="2100" b="1" dirty="0" smtClean="0">
                <a:solidFill>
                  <a:srgbClr val="4910D6"/>
                </a:solidFill>
                <a:latin typeface="Arial" pitchFamily="34" charset="0"/>
                <a:cs typeface="Arial" pitchFamily="34" charset="0"/>
              </a:rPr>
              <a:t>External labour market 	</a:t>
            </a:r>
          </a:p>
          <a:p>
            <a:pPr>
              <a:buNone/>
            </a:pPr>
            <a:r>
              <a:rPr lang="en-GB" sz="2100" b="1" dirty="0" smtClean="0">
                <a:solidFill>
                  <a:srgbClr val="4910D6"/>
                </a:solidFill>
                <a:latin typeface="Arial" pitchFamily="34" charset="0"/>
                <a:cs typeface="Arial" pitchFamily="34" charset="0"/>
              </a:rPr>
              <a:t>Numerical flexibility </a:t>
            </a:r>
            <a:r>
              <a:rPr lang="en-GB" sz="2100" b="1" dirty="0" smtClean="0">
                <a:solidFill>
                  <a:srgbClr val="FF0000"/>
                </a:solidFill>
                <a:latin typeface="Arial" pitchFamily="34" charset="0"/>
                <a:cs typeface="Arial" pitchFamily="34" charset="0"/>
              </a:rPr>
              <a:t>               </a:t>
            </a:r>
            <a:r>
              <a:rPr lang="en-GB" sz="2300" b="1" dirty="0" smtClean="0">
                <a:solidFill>
                  <a:srgbClr val="FF0000"/>
                </a:solidFill>
                <a:latin typeface="Arial" pitchFamily="34" charset="0"/>
                <a:cs typeface="Arial" pitchFamily="34" charset="0"/>
              </a:rPr>
              <a:t>Increased outsourcing </a:t>
            </a:r>
            <a:r>
              <a:rPr lang="en-GB" b="1" dirty="0" smtClean="0">
                <a:solidFill>
                  <a:srgbClr val="FF0000"/>
                </a:solidFill>
                <a:latin typeface="Arial" pitchFamily="34" charset="0"/>
                <a:cs typeface="Arial" pitchFamily="34" charset="0"/>
              </a:rPr>
              <a:t>	</a:t>
            </a:r>
            <a:endParaRPr lang="en-GB" sz="2100" b="1" dirty="0">
              <a:solidFill>
                <a:srgbClr val="4910D6"/>
              </a:solidFill>
              <a:latin typeface="Arial" pitchFamily="34" charset="0"/>
              <a:cs typeface="Arial" pitchFamily="34" charset="0"/>
            </a:endParaRPr>
          </a:p>
        </p:txBody>
      </p:sp>
      <p:sp>
        <p:nvSpPr>
          <p:cNvPr id="3" name="Date Placeholder 2"/>
          <p:cNvSpPr>
            <a:spLocks noGrp="1"/>
          </p:cNvSpPr>
          <p:nvPr>
            <p:ph type="dt" sz="half" idx="10"/>
          </p:nvPr>
        </p:nvSpPr>
        <p:spPr/>
        <p:txBody>
          <a:bodyPr/>
          <a:lstStyle/>
          <a:p>
            <a:fld id="{617AD16F-07F1-4573-8E5F-8E84DE65E09A}" type="datetime5">
              <a:rPr lang="en-US" smtClean="0"/>
              <a:pPr/>
              <a:t>24-Jan-13</a:t>
            </a:fld>
            <a:endParaRPr lang="en-GB" dirty="0"/>
          </a:p>
        </p:txBody>
      </p:sp>
      <p:sp>
        <p:nvSpPr>
          <p:cNvPr id="4" name="Footer Placeholder 3"/>
          <p:cNvSpPr>
            <a:spLocks noGrp="1"/>
          </p:cNvSpPr>
          <p:nvPr>
            <p:ph type="ftr" sz="quarter" idx="11"/>
          </p:nvPr>
        </p:nvSpPr>
        <p:spPr>
          <a:xfrm>
            <a:off x="3059832" y="6237312"/>
            <a:ext cx="5544616" cy="365125"/>
          </a:xfrm>
        </p:spPr>
        <p:txBody>
          <a:bodyPr/>
          <a:lstStyle/>
          <a:p>
            <a:pPr algn="l"/>
            <a:r>
              <a:rPr lang="en-GB" dirty="0" smtClean="0"/>
              <a:t>Source: Atkinson (1984) cited in Taylor S (2008:155) People Resourcing, London CIPD</a:t>
            </a:r>
            <a:endParaRPr lang="en-GB" dirty="0"/>
          </a:p>
        </p:txBody>
      </p:sp>
      <p:sp>
        <p:nvSpPr>
          <p:cNvPr id="5" name="Slide Number Placeholder 4"/>
          <p:cNvSpPr>
            <a:spLocks noGrp="1"/>
          </p:cNvSpPr>
          <p:nvPr>
            <p:ph type="sldNum" sz="quarter" idx="12"/>
          </p:nvPr>
        </p:nvSpPr>
        <p:spPr/>
        <p:txBody>
          <a:bodyPr/>
          <a:lstStyle/>
          <a:p>
            <a:fld id="{97503B6A-4DA5-4756-B58A-8B28CBAE0F46}" type="slidenum">
              <a:rPr lang="en-GB" smtClean="0"/>
              <a:pPr/>
              <a:t>8</a:t>
            </a:fld>
            <a:endParaRPr lang="en-GB" dirty="0"/>
          </a:p>
        </p:txBody>
      </p:sp>
      <p:sp>
        <p:nvSpPr>
          <p:cNvPr id="10" name="Oval 9"/>
          <p:cNvSpPr/>
          <p:nvPr/>
        </p:nvSpPr>
        <p:spPr>
          <a:xfrm>
            <a:off x="3059832" y="2420888"/>
            <a:ext cx="2880320" cy="2088232"/>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i="1" dirty="0" smtClean="0">
                <a:solidFill>
                  <a:sysClr val="windowText" lastClr="000000"/>
                </a:solidFill>
                <a:latin typeface="Arial" pitchFamily="34" charset="0"/>
                <a:cs typeface="Arial" pitchFamily="34" charset="0"/>
              </a:rPr>
              <a:t>Core group</a:t>
            </a:r>
          </a:p>
          <a:p>
            <a:pPr algn="ctr"/>
            <a:r>
              <a:rPr lang="en-GB" sz="1600" b="1" i="1" dirty="0" smtClean="0">
                <a:solidFill>
                  <a:sysClr val="windowText" lastClr="000000"/>
                </a:solidFill>
                <a:latin typeface="Arial" pitchFamily="34" charset="0"/>
                <a:cs typeface="Arial" pitchFamily="34" charset="0"/>
              </a:rPr>
              <a:t>Primary workers Internal labour market </a:t>
            </a:r>
          </a:p>
          <a:p>
            <a:pPr algn="ctr"/>
            <a:r>
              <a:rPr lang="en-GB" sz="1600" b="1" i="1" dirty="0" smtClean="0">
                <a:solidFill>
                  <a:sysClr val="windowText" lastClr="000000"/>
                </a:solidFill>
                <a:latin typeface="Arial" pitchFamily="34" charset="0"/>
                <a:cs typeface="Arial" pitchFamily="34" charset="0"/>
              </a:rPr>
              <a:t>Functional flexibility </a:t>
            </a:r>
            <a:endParaRPr lang="en-GB" sz="1600" b="1" i="1" dirty="0">
              <a:solidFill>
                <a:sysClr val="windowText" lastClr="000000"/>
              </a:solidFill>
              <a:latin typeface="Arial" pitchFamily="34" charset="0"/>
              <a:cs typeface="Arial" pitchFamily="34" charset="0"/>
            </a:endParaRPr>
          </a:p>
        </p:txBody>
      </p:sp>
      <p:sp>
        <p:nvSpPr>
          <p:cNvPr id="11" name="Oval 10"/>
          <p:cNvSpPr/>
          <p:nvPr/>
        </p:nvSpPr>
        <p:spPr>
          <a:xfrm>
            <a:off x="2267744" y="1556792"/>
            <a:ext cx="4392488" cy="374441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sz="1600" dirty="0" smtClean="0">
              <a:solidFill>
                <a:srgbClr val="4910D6"/>
              </a:solidFill>
            </a:endParaRPr>
          </a:p>
          <a:p>
            <a:pPr algn="ctr"/>
            <a:endParaRPr lang="en-GB" dirty="0"/>
          </a:p>
        </p:txBody>
      </p:sp>
      <p:sp>
        <p:nvSpPr>
          <p:cNvPr id="12" name="Oval 11"/>
          <p:cNvSpPr/>
          <p:nvPr/>
        </p:nvSpPr>
        <p:spPr>
          <a:xfrm>
            <a:off x="1619672" y="836712"/>
            <a:ext cx="5544616" cy="511256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5" name="Straight Arrow Connector 14"/>
          <p:cNvCxnSpPr/>
          <p:nvPr/>
        </p:nvCxnSpPr>
        <p:spPr>
          <a:xfrm rot="10800000" flipV="1">
            <a:off x="4572000" y="857232"/>
            <a:ext cx="1285884" cy="107157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14" idx="1"/>
          </p:cNvCxnSpPr>
          <p:nvPr/>
        </p:nvCxnSpPr>
        <p:spPr>
          <a:xfrm rot="10800000" flipH="1">
            <a:off x="3000364" y="4929198"/>
            <a:ext cx="1357322" cy="35719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4" name="Right Brace 13"/>
          <p:cNvSpPr/>
          <p:nvPr/>
        </p:nvSpPr>
        <p:spPr>
          <a:xfrm>
            <a:off x="2643174" y="4929198"/>
            <a:ext cx="357190" cy="714380"/>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Left Brace 22"/>
          <p:cNvSpPr/>
          <p:nvPr/>
        </p:nvSpPr>
        <p:spPr>
          <a:xfrm>
            <a:off x="5786446" y="500042"/>
            <a:ext cx="285752" cy="714380"/>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TextBox 12"/>
          <p:cNvSpPr txBox="1"/>
          <p:nvPr/>
        </p:nvSpPr>
        <p:spPr>
          <a:xfrm>
            <a:off x="323528" y="548680"/>
            <a:ext cx="2520280" cy="1107996"/>
          </a:xfrm>
          <a:prstGeom prst="rect">
            <a:avLst/>
          </a:prstGeom>
          <a:noFill/>
          <a:ln>
            <a:solidFill>
              <a:srgbClr val="4910D6"/>
            </a:solidFill>
          </a:ln>
        </p:spPr>
        <p:txBody>
          <a:bodyPr wrap="square" rtlCol="0">
            <a:spAutoFit/>
          </a:bodyPr>
          <a:lstStyle/>
          <a:p>
            <a:r>
              <a:rPr lang="en-GB" sz="2200" b="1" i="1" dirty="0" smtClean="0">
                <a:latin typeface="Arial" pitchFamily="34" charset="0"/>
                <a:cs typeface="Arial" pitchFamily="34" charset="0"/>
              </a:rPr>
              <a:t>The Flexible </a:t>
            </a:r>
            <a:r>
              <a:rPr lang="en-GB" sz="2200" b="1" i="1" dirty="0" smtClean="0">
                <a:latin typeface="Arial" pitchFamily="34" charset="0"/>
                <a:cs typeface="Arial" pitchFamily="34" charset="0"/>
              </a:rPr>
              <a:t>Firm – numerical flexibility</a:t>
            </a:r>
            <a:endParaRPr lang="en-GB" sz="2200" b="1" i="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How many different flexible working practices can you think of?</a:t>
            </a:r>
            <a:endParaRPr lang="en-GB" dirty="0"/>
          </a:p>
        </p:txBody>
      </p:sp>
      <p:sp>
        <p:nvSpPr>
          <p:cNvPr id="2" name="Title 1"/>
          <p:cNvSpPr>
            <a:spLocks noGrp="1"/>
          </p:cNvSpPr>
          <p:nvPr>
            <p:ph type="title"/>
          </p:nvPr>
        </p:nvSpPr>
        <p:spPr/>
        <p:txBody>
          <a:bodyPr/>
          <a:lstStyle/>
          <a:p>
            <a:r>
              <a:rPr lang="en-GB" dirty="0" smtClean="0"/>
              <a:t>Activity</a:t>
            </a:r>
            <a:endParaRPr lang="en-GB" dirty="0"/>
          </a:p>
        </p:txBody>
      </p:sp>
      <p:pic>
        <p:nvPicPr>
          <p:cNvPr id="6" name="Picture 2"/>
          <p:cNvPicPr>
            <a:picLocks noChangeAspect="1" noChangeArrowheads="1"/>
          </p:cNvPicPr>
          <p:nvPr/>
        </p:nvPicPr>
        <p:blipFill>
          <a:blip r:embed="rId2"/>
          <a:srcRect/>
          <a:stretch>
            <a:fillRect/>
          </a:stretch>
        </p:blipFill>
        <p:spPr bwMode="auto">
          <a:xfrm>
            <a:off x="3245358" y="2626332"/>
            <a:ext cx="2683964" cy="244574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1643050"/>
            <a:ext cx="8229600" cy="4525963"/>
          </a:xfrm>
        </p:spPr>
        <p:txBody>
          <a:bodyPr>
            <a:normAutofit/>
          </a:bodyPr>
          <a:lstStyle/>
          <a:p>
            <a:r>
              <a:rPr lang="en-GB" dirty="0" smtClean="0"/>
              <a:t>Its </a:t>
            </a:r>
            <a:r>
              <a:rPr lang="en-GB" dirty="0"/>
              <a:t>potential value as a recruitment and retention tool in a tight labour market.</a:t>
            </a:r>
          </a:p>
          <a:p>
            <a:r>
              <a:rPr lang="en-GB" dirty="0"/>
              <a:t>The changing profile of the workforce (for example, with more women in the labour market and an ageing population it is increasingly common for workers to have caring responsibilities outside the workplace).</a:t>
            </a:r>
          </a:p>
          <a:p>
            <a:r>
              <a:rPr lang="en-GB" dirty="0"/>
              <a:t>Advances in technology (facilitating, for example, remote working and hot </a:t>
            </a:r>
            <a:r>
              <a:rPr lang="en-GB" dirty="0"/>
              <a:t>desking</a:t>
            </a:r>
            <a:r>
              <a:rPr lang="en-GB" dirty="0"/>
              <a:t> arrangements).</a:t>
            </a:r>
          </a:p>
          <a:p>
            <a:endParaRPr lang="en-GB" dirty="0"/>
          </a:p>
        </p:txBody>
      </p:sp>
      <p:sp>
        <p:nvSpPr>
          <p:cNvPr id="2" name="Title 1"/>
          <p:cNvSpPr>
            <a:spLocks noGrp="1"/>
          </p:cNvSpPr>
          <p:nvPr>
            <p:ph type="title"/>
          </p:nvPr>
        </p:nvSpPr>
        <p:spPr/>
        <p:txBody>
          <a:bodyPr>
            <a:normAutofit fontScale="90000"/>
          </a:bodyPr>
          <a:lstStyle/>
          <a:p>
            <a:r>
              <a:rPr lang="en-GB" dirty="0" smtClean="0"/>
              <a:t>Flexible working practices -Driving Forces</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55000" lnSpcReduction="20000"/>
          </a:bodyPr>
          <a:lstStyle/>
          <a:p>
            <a:r>
              <a:rPr lang="en-GB" sz="3800" b="1" dirty="0" smtClean="0"/>
              <a:t>Part-time working</a:t>
            </a:r>
            <a:r>
              <a:rPr lang="en-GB" sz="3800" dirty="0" smtClean="0"/>
              <a:t>: work is generally considered part-time when employers are contracted to work anything less than full-time hours.</a:t>
            </a:r>
          </a:p>
          <a:p>
            <a:r>
              <a:rPr lang="en-GB" sz="3800" b="1" dirty="0" smtClean="0"/>
              <a:t>Term-time working</a:t>
            </a:r>
            <a:r>
              <a:rPr lang="en-GB" sz="3800" dirty="0" smtClean="0"/>
              <a:t>: a worker remains on a permanent contract but can take paid/unpaid leave during school holidays.</a:t>
            </a:r>
          </a:p>
          <a:p>
            <a:r>
              <a:rPr lang="en-GB" sz="3800" b="1" dirty="0" smtClean="0"/>
              <a:t>Job-sharing</a:t>
            </a:r>
            <a:r>
              <a:rPr lang="en-GB" sz="3800" dirty="0" smtClean="0"/>
              <a:t>: a form of part-time working where two (or occasionally more) people share the responsibility for a job between them.</a:t>
            </a:r>
          </a:p>
          <a:p>
            <a:r>
              <a:rPr lang="en-GB" sz="3800" b="1" dirty="0" smtClean="0"/>
              <a:t>Flexitime</a:t>
            </a:r>
            <a:r>
              <a:rPr lang="en-GB" sz="3800" dirty="0" smtClean="0"/>
              <a:t>: allows employees to choose, within certain set limits, when to begin and end work.</a:t>
            </a:r>
          </a:p>
          <a:p>
            <a:r>
              <a:rPr lang="en-GB" sz="3800" b="1" dirty="0" smtClean="0"/>
              <a:t>Compressed hours</a:t>
            </a:r>
            <a:r>
              <a:rPr lang="en-GB" sz="3800" dirty="0" smtClean="0"/>
              <a:t>: compressed working weeks (or fortnights) don't necessarily involve a reduction in total hours or any extension in individual choice over which hours are worked. The central feature is reallocation of work into fewer and longer blocks during the week.</a:t>
            </a:r>
          </a:p>
          <a:p>
            <a:endParaRPr lang="en-GB" dirty="0"/>
          </a:p>
        </p:txBody>
      </p:sp>
      <p:sp>
        <p:nvSpPr>
          <p:cNvPr id="2" name="Title 1"/>
          <p:cNvSpPr>
            <a:spLocks noGrp="1"/>
          </p:cNvSpPr>
          <p:nvPr>
            <p:ph type="title"/>
          </p:nvPr>
        </p:nvSpPr>
        <p:spPr/>
        <p:txBody>
          <a:bodyPr>
            <a:normAutofit fontScale="90000"/>
          </a:bodyPr>
          <a:lstStyle/>
          <a:p>
            <a:r>
              <a:rPr lang="en-GB" dirty="0" smtClean="0"/>
              <a:t>Flexible working practices include:</a:t>
            </a:r>
            <a:br>
              <a:rPr lang="en-GB" dirty="0" smtClean="0"/>
            </a:b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b="1" dirty="0" smtClean="0"/>
              <a:t>Annual hours</a:t>
            </a:r>
            <a:r>
              <a:rPr lang="en-GB" dirty="0" smtClean="0"/>
              <a:t>: the period within which full-time employees must work is defined over a whole year.</a:t>
            </a:r>
          </a:p>
          <a:p>
            <a:r>
              <a:rPr lang="en-GB" b="1" dirty="0" smtClean="0"/>
              <a:t>Working from home on a regular basis</a:t>
            </a:r>
            <a:r>
              <a:rPr lang="en-GB" dirty="0" smtClean="0"/>
              <a:t>: workers regularly spend time working from home.</a:t>
            </a:r>
          </a:p>
          <a:p>
            <a:r>
              <a:rPr lang="en-GB" b="1" dirty="0" smtClean="0"/>
              <a:t>Mobile working/</a:t>
            </a:r>
            <a:r>
              <a:rPr lang="en-GB" b="1" dirty="0" smtClean="0"/>
              <a:t>teleworking</a:t>
            </a:r>
            <a:r>
              <a:rPr lang="en-GB" dirty="0" smtClean="0"/>
              <a:t>: this permits employees to work all or part of their working week at a location remote from the employer's workplace.</a:t>
            </a:r>
          </a:p>
          <a:p>
            <a:r>
              <a:rPr lang="en-GB" b="1" dirty="0" smtClean="0"/>
              <a:t>Career breaks</a:t>
            </a:r>
            <a:r>
              <a:rPr lang="en-GB" dirty="0" smtClean="0"/>
              <a:t>: career breaks, or sabbaticals, are extended periods of leave – normally unpaid – of up to five years or more.</a:t>
            </a:r>
          </a:p>
          <a:p>
            <a:endParaRPr lang="en-GB" dirty="0"/>
          </a:p>
        </p:txBody>
      </p:sp>
      <p:sp>
        <p:nvSpPr>
          <p:cNvPr id="2" name="Title 1"/>
          <p:cNvSpPr>
            <a:spLocks noGrp="1"/>
          </p:cNvSpPr>
          <p:nvPr>
            <p:ph type="title"/>
          </p:nvPr>
        </p:nvSpPr>
        <p:spPr/>
        <p:txBody>
          <a:bodyPr>
            <a:normAutofit fontScale="90000"/>
          </a:bodyPr>
          <a:lstStyle/>
          <a:p>
            <a:r>
              <a:rPr lang="en-GB" dirty="0" smtClean="0"/>
              <a:t>Flexible working continued</a:t>
            </a:r>
            <a:br>
              <a:rPr lang="en-GB" dirty="0" smtClean="0"/>
            </a:b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357158" y="2332037"/>
            <a:ext cx="4038600" cy="4525963"/>
          </a:xfrm>
        </p:spPr>
        <p:txBody>
          <a:bodyPr/>
          <a:lstStyle/>
          <a:p>
            <a:r>
              <a:rPr lang="en-GB" dirty="0" smtClean="0"/>
              <a:t>Advantages</a:t>
            </a:r>
          </a:p>
          <a:p>
            <a:r>
              <a:rPr lang="en-GB" dirty="0" smtClean="0"/>
              <a:t>(for employee and employer)	</a:t>
            </a:r>
            <a:endParaRPr lang="en-GB" dirty="0"/>
          </a:p>
        </p:txBody>
      </p:sp>
      <p:sp>
        <p:nvSpPr>
          <p:cNvPr id="5" name="Content Placeholder 4"/>
          <p:cNvSpPr>
            <a:spLocks noGrp="1"/>
          </p:cNvSpPr>
          <p:nvPr>
            <p:ph sz="half" idx="2"/>
          </p:nvPr>
        </p:nvSpPr>
        <p:spPr>
          <a:xfrm>
            <a:off x="4643438" y="2332037"/>
            <a:ext cx="4038600" cy="4525963"/>
          </a:xfrm>
        </p:spPr>
        <p:txBody>
          <a:bodyPr/>
          <a:lstStyle/>
          <a:p>
            <a:r>
              <a:rPr lang="en-GB" dirty="0" smtClean="0"/>
              <a:t>Disadvantages</a:t>
            </a:r>
          </a:p>
          <a:p>
            <a:r>
              <a:rPr lang="en-GB" dirty="0" smtClean="0"/>
              <a:t>(for employee and employer)</a:t>
            </a:r>
            <a:endParaRPr lang="en-GB" dirty="0"/>
          </a:p>
        </p:txBody>
      </p:sp>
      <p:sp>
        <p:nvSpPr>
          <p:cNvPr id="3" name="Title 2"/>
          <p:cNvSpPr>
            <a:spLocks noGrp="1"/>
          </p:cNvSpPr>
          <p:nvPr>
            <p:ph type="title"/>
          </p:nvPr>
        </p:nvSpPr>
        <p:spPr>
          <a:xfrm>
            <a:off x="428596" y="500042"/>
            <a:ext cx="8229600" cy="1143000"/>
          </a:xfrm>
        </p:spPr>
        <p:txBody>
          <a:bodyPr>
            <a:normAutofit fontScale="90000"/>
          </a:bodyPr>
          <a:lstStyle/>
          <a:p>
            <a:r>
              <a:rPr lang="en-GB" dirty="0" smtClean="0"/>
              <a:t>Group activity</a:t>
            </a:r>
            <a:br>
              <a:rPr lang="en-GB" dirty="0" smtClean="0"/>
            </a:br>
            <a:r>
              <a:rPr lang="en-GB" dirty="0" smtClean="0"/>
              <a:t>Numerical Flexibility &amp; Procedural Flexibility </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85000" lnSpcReduction="20000"/>
          </a:bodyPr>
          <a:lstStyle/>
          <a:p>
            <a:pPr marL="177800" indent="-177800">
              <a:buFont typeface="Wingdings" pitchFamily="2" charset="2"/>
              <a:buChar char="ü"/>
            </a:pPr>
            <a:r>
              <a:rPr lang="en-GB" b="1" i="1" dirty="0" smtClean="0">
                <a:solidFill>
                  <a:srgbClr val="4910D6"/>
                </a:solidFill>
                <a:latin typeface="Arial" pitchFamily="34" charset="0"/>
                <a:cs typeface="Arial" pitchFamily="34" charset="0"/>
              </a:rPr>
              <a:t>allows firms to respond to peaks &amp; troughs e.g. Fri/Sat shop work</a:t>
            </a:r>
          </a:p>
          <a:p>
            <a:pPr marL="177800" indent="-177800">
              <a:buFont typeface="Wingdings" pitchFamily="2" charset="2"/>
              <a:buChar char="ü"/>
            </a:pPr>
            <a:r>
              <a:rPr lang="en-GB" b="1" i="1" dirty="0" smtClean="0">
                <a:solidFill>
                  <a:srgbClr val="4910D6"/>
                </a:solidFill>
                <a:latin typeface="Arial" pitchFamily="34" charset="0"/>
                <a:cs typeface="Arial" pitchFamily="34" charset="0"/>
              </a:rPr>
              <a:t> supports employee’s personal demands/pressures e.g. school hours</a:t>
            </a:r>
          </a:p>
          <a:p>
            <a:pPr marL="177800" indent="-177800">
              <a:buFont typeface="Wingdings" pitchFamily="2" charset="2"/>
              <a:buChar char="ü"/>
            </a:pPr>
            <a:r>
              <a:rPr lang="en-GB" b="1" i="1" dirty="0" smtClean="0">
                <a:solidFill>
                  <a:srgbClr val="4910D6"/>
                </a:solidFill>
                <a:latin typeface="Arial" pitchFamily="34" charset="0"/>
                <a:cs typeface="Arial" pitchFamily="34" charset="0"/>
              </a:rPr>
              <a:t> reduces employee costs</a:t>
            </a:r>
          </a:p>
          <a:p>
            <a:pPr marL="177800" indent="-177800">
              <a:buFont typeface="Wingdings" pitchFamily="2" charset="2"/>
              <a:buChar char="ü"/>
            </a:pPr>
            <a:r>
              <a:rPr lang="en-GB" b="1" i="1" dirty="0" smtClean="0">
                <a:solidFill>
                  <a:srgbClr val="4910D6"/>
                </a:solidFill>
                <a:latin typeface="Arial" pitchFamily="34" charset="0"/>
                <a:cs typeface="Arial" pitchFamily="34" charset="0"/>
              </a:rPr>
              <a:t> use of highly qualified people (females?) who can’t work FT</a:t>
            </a:r>
          </a:p>
          <a:p>
            <a:pPr marL="177800" indent="-177800">
              <a:buFont typeface="Wingdings" pitchFamily="2" charset="2"/>
              <a:buChar char="ü"/>
            </a:pPr>
            <a:r>
              <a:rPr lang="en-GB" b="1" i="1" dirty="0" smtClean="0">
                <a:solidFill>
                  <a:srgbClr val="4910D6"/>
                </a:solidFill>
                <a:latin typeface="Arial" pitchFamily="34" charset="0"/>
                <a:cs typeface="Arial" pitchFamily="34" charset="0"/>
              </a:rPr>
              <a:t> potential scope of workforce is wider e.g. students &amp; retirees</a:t>
            </a:r>
          </a:p>
          <a:p>
            <a:endParaRPr lang="en-GB" dirty="0"/>
          </a:p>
        </p:txBody>
      </p:sp>
      <p:sp>
        <p:nvSpPr>
          <p:cNvPr id="3" name="Content Placeholder 2"/>
          <p:cNvSpPr>
            <a:spLocks noGrp="1"/>
          </p:cNvSpPr>
          <p:nvPr>
            <p:ph sz="half" idx="2"/>
          </p:nvPr>
        </p:nvSpPr>
        <p:spPr/>
        <p:txBody>
          <a:bodyPr>
            <a:normAutofit fontScale="85000" lnSpcReduction="20000"/>
          </a:bodyPr>
          <a:lstStyle/>
          <a:p>
            <a:pPr marL="177800" indent="-177800"/>
            <a:r>
              <a:rPr lang="en-GB" b="1" i="1" dirty="0" smtClean="0">
                <a:solidFill>
                  <a:srgbClr val="FF0000"/>
                </a:solidFill>
                <a:latin typeface="Arial" pitchFamily="34" charset="0"/>
                <a:cs typeface="Arial" pitchFamily="34" charset="0"/>
              </a:rPr>
              <a:t>lower employee commitment than for FT staff?</a:t>
            </a:r>
          </a:p>
          <a:p>
            <a:r>
              <a:rPr lang="en-GB" b="1" i="1" dirty="0" smtClean="0">
                <a:solidFill>
                  <a:srgbClr val="FF0000"/>
                </a:solidFill>
                <a:latin typeface="Arial" pitchFamily="34" charset="0"/>
                <a:cs typeface="Arial" pitchFamily="34" charset="0"/>
              </a:rPr>
              <a:t>lack </a:t>
            </a:r>
            <a:r>
              <a:rPr lang="en-GB" b="1" i="1" dirty="0" smtClean="0">
                <a:solidFill>
                  <a:srgbClr val="FF0000"/>
                </a:solidFill>
                <a:latin typeface="Arial" pitchFamily="34" charset="0"/>
                <a:cs typeface="Arial" pitchFamily="34" charset="0"/>
              </a:rPr>
              <a:t>of </a:t>
            </a:r>
            <a:r>
              <a:rPr lang="en-GB" b="1" i="1" dirty="0" smtClean="0">
                <a:solidFill>
                  <a:srgbClr val="FF0000"/>
                </a:solidFill>
                <a:latin typeface="Arial" pitchFamily="34" charset="0"/>
                <a:cs typeface="Arial" pitchFamily="34" charset="0"/>
              </a:rPr>
              <a:t>promotional opportunities</a:t>
            </a:r>
            <a:endParaRPr lang="en-GB" b="1" i="1" dirty="0" smtClean="0">
              <a:solidFill>
                <a:srgbClr val="FF0000"/>
              </a:solidFill>
              <a:latin typeface="Arial" pitchFamily="34" charset="0"/>
              <a:cs typeface="Arial" pitchFamily="34" charset="0"/>
            </a:endParaRPr>
          </a:p>
          <a:p>
            <a:r>
              <a:rPr lang="en-GB" b="1" i="1" dirty="0" smtClean="0">
                <a:solidFill>
                  <a:srgbClr val="FF0000"/>
                </a:solidFill>
                <a:latin typeface="Arial" pitchFamily="34" charset="0"/>
                <a:cs typeface="Arial" pitchFamily="34" charset="0"/>
              </a:rPr>
              <a:t>  inflexibility of PT staff </a:t>
            </a:r>
          </a:p>
          <a:p>
            <a:r>
              <a:rPr lang="en-GB" b="1" i="1" dirty="0" smtClean="0">
                <a:solidFill>
                  <a:srgbClr val="FF0000"/>
                </a:solidFill>
                <a:latin typeface="Arial" pitchFamily="34" charset="0"/>
                <a:cs typeface="Arial" pitchFamily="34" charset="0"/>
              </a:rPr>
              <a:t>  initial training time &amp; costs more</a:t>
            </a:r>
          </a:p>
          <a:p>
            <a:r>
              <a:rPr lang="en-GB" b="1" i="1" dirty="0" smtClean="0">
                <a:solidFill>
                  <a:srgbClr val="FF0000"/>
                </a:solidFill>
                <a:latin typeface="Arial" pitchFamily="34" charset="0"/>
                <a:cs typeface="Arial" pitchFamily="34" charset="0"/>
              </a:rPr>
              <a:t>   because of numbers</a:t>
            </a:r>
          </a:p>
          <a:p>
            <a:endParaRPr lang="en-GB" dirty="0"/>
          </a:p>
        </p:txBody>
      </p:sp>
      <p:sp>
        <p:nvSpPr>
          <p:cNvPr id="4" name="Title 3"/>
          <p:cNvSpPr>
            <a:spLocks noGrp="1"/>
          </p:cNvSpPr>
          <p:nvPr>
            <p:ph type="title"/>
          </p:nvPr>
        </p:nvSpPr>
        <p:spPr/>
        <p:txBody>
          <a:bodyPr>
            <a:normAutofit fontScale="90000"/>
          </a:bodyPr>
          <a:lstStyle/>
          <a:p>
            <a:r>
              <a:rPr lang="en-GB" dirty="0" smtClean="0"/>
              <a:t>Advantages and Disadvantages</a:t>
            </a:r>
            <a:br>
              <a:rPr lang="en-GB" dirty="0" smtClean="0"/>
            </a:br>
            <a:r>
              <a:rPr lang="en-GB" dirty="0" smtClean="0"/>
              <a:t>Numerical Flexibility</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28596" y="1714488"/>
            <a:ext cx="8229600" cy="4525963"/>
          </a:xfrm>
        </p:spPr>
        <p:txBody>
          <a:bodyPr/>
          <a:lstStyle/>
          <a:p>
            <a:r>
              <a:rPr lang="en-GB" dirty="0" smtClean="0"/>
              <a:t>Help retain staff</a:t>
            </a:r>
          </a:p>
          <a:p>
            <a:r>
              <a:rPr lang="en-GB" dirty="0" smtClean="0"/>
              <a:t>Meet employers needs</a:t>
            </a:r>
          </a:p>
          <a:p>
            <a:r>
              <a:rPr lang="en-GB" dirty="0" smtClean="0"/>
              <a:t>Comply with legislation</a:t>
            </a:r>
          </a:p>
          <a:p>
            <a:r>
              <a:rPr lang="en-GB" dirty="0" smtClean="0"/>
              <a:t>Support business needs</a:t>
            </a:r>
          </a:p>
          <a:p>
            <a:r>
              <a:rPr lang="en-GB" dirty="0" smtClean="0"/>
              <a:t>Attract and retain staff</a:t>
            </a:r>
          </a:p>
          <a:p>
            <a:r>
              <a:rPr lang="en-GB" dirty="0" smtClean="0"/>
              <a:t>Support Brand image</a:t>
            </a:r>
          </a:p>
          <a:p>
            <a:r>
              <a:rPr lang="en-GB" dirty="0" smtClean="0"/>
              <a:t>Maximise use of company premises</a:t>
            </a:r>
            <a:endParaRPr lang="en-GB" dirty="0"/>
          </a:p>
        </p:txBody>
      </p:sp>
      <p:sp>
        <p:nvSpPr>
          <p:cNvPr id="2" name="Title 1"/>
          <p:cNvSpPr>
            <a:spLocks noGrp="1"/>
          </p:cNvSpPr>
          <p:nvPr>
            <p:ph type="title"/>
          </p:nvPr>
        </p:nvSpPr>
        <p:spPr/>
        <p:txBody>
          <a:bodyPr>
            <a:normAutofit fontScale="90000"/>
          </a:bodyPr>
          <a:lstStyle/>
          <a:p>
            <a:r>
              <a:rPr lang="en-GB" dirty="0" smtClean="0"/>
              <a:t>Organisational benefits of flexible working </a:t>
            </a:r>
            <a:r>
              <a:rPr lang="en-GB" dirty="0" smtClean="0"/>
              <a:t>practices?</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67544" y="476672"/>
            <a:ext cx="8229600" cy="1143000"/>
          </a:xfrm>
        </p:spPr>
        <p:txBody>
          <a:bodyPr>
            <a:normAutofit/>
          </a:bodyPr>
          <a:lstStyle/>
          <a:p>
            <a:pPr algn="ctr" eaLnBrk="1" hangingPunct="1"/>
            <a:r>
              <a:rPr lang="en-GB" sz="2400" dirty="0" smtClean="0">
                <a:solidFill>
                  <a:srgbClr val="4910D6"/>
                </a:solidFill>
                <a:effectLst/>
                <a:latin typeface="Arial" pitchFamily="34" charset="0"/>
                <a:cs typeface="Arial" pitchFamily="34" charset="0"/>
              </a:rPr>
              <a:t>Criticisms of flexibility?</a:t>
            </a:r>
          </a:p>
        </p:txBody>
      </p:sp>
      <p:sp>
        <p:nvSpPr>
          <p:cNvPr id="11267" name="Rectangle 3"/>
          <p:cNvSpPr>
            <a:spLocks noGrp="1" noChangeArrowheads="1"/>
          </p:cNvSpPr>
          <p:nvPr>
            <p:ph type="body" idx="1"/>
          </p:nvPr>
        </p:nvSpPr>
        <p:spPr>
          <a:xfrm>
            <a:off x="467544" y="1556792"/>
            <a:ext cx="8229600" cy="4392489"/>
          </a:xfrm>
        </p:spPr>
        <p:txBody>
          <a:bodyPr>
            <a:normAutofit fontScale="85000" lnSpcReduction="20000"/>
          </a:bodyPr>
          <a:lstStyle/>
          <a:p>
            <a:pPr marL="566928" indent="-457200" eaLnBrk="1" hangingPunct="1">
              <a:lnSpc>
                <a:spcPct val="90000"/>
              </a:lnSpc>
              <a:buNone/>
            </a:pPr>
            <a:r>
              <a:rPr lang="en-GB" sz="2400" dirty="0" smtClean="0">
                <a:latin typeface="Arial" pitchFamily="34" charset="0"/>
                <a:cs typeface="Arial" pitchFamily="34" charset="0"/>
              </a:rPr>
              <a:t>a.  Negative implications for the employee?</a:t>
            </a:r>
          </a:p>
          <a:p>
            <a:pPr eaLnBrk="1" hangingPunct="1">
              <a:lnSpc>
                <a:spcPct val="90000"/>
              </a:lnSpc>
              <a:buAutoNum type="alphaLcPeriod"/>
            </a:pPr>
            <a:endParaRPr lang="en-GB" sz="900" dirty="0" smtClean="0">
              <a:latin typeface="Arial" pitchFamily="34" charset="0"/>
              <a:cs typeface="Arial" pitchFamily="34" charset="0"/>
            </a:endParaRPr>
          </a:p>
          <a:p>
            <a:pPr marL="620713" lvl="1" indent="-176213" eaLnBrk="1" hangingPunct="1">
              <a:lnSpc>
                <a:spcPct val="90000"/>
              </a:lnSpc>
              <a:buFont typeface="Arial" pitchFamily="34" charset="0"/>
              <a:buChar char="•"/>
            </a:pPr>
            <a:r>
              <a:rPr lang="en-GB" sz="2400" dirty="0" smtClean="0">
                <a:latin typeface="Arial" pitchFamily="34" charset="0"/>
                <a:cs typeface="Arial" pitchFamily="34" charset="0"/>
              </a:rPr>
              <a:t>insecurity and precarious employment (</a:t>
            </a:r>
            <a:r>
              <a:rPr lang="en-GB" sz="2400" dirty="0" smtClean="0">
                <a:latin typeface="Arial" pitchFamily="34" charset="0"/>
                <a:cs typeface="Arial" pitchFamily="34" charset="0"/>
              </a:rPr>
              <a:t>Heery</a:t>
            </a:r>
            <a:r>
              <a:rPr lang="en-GB" sz="2400" dirty="0" smtClean="0">
                <a:latin typeface="Arial" pitchFamily="34" charset="0"/>
                <a:cs typeface="Arial" pitchFamily="34" charset="0"/>
              </a:rPr>
              <a:t> &amp; Salmon, 2002; </a:t>
            </a:r>
            <a:r>
              <a:rPr lang="en-GB" sz="2400" dirty="0" smtClean="0">
                <a:latin typeface="Arial" pitchFamily="34" charset="0"/>
                <a:cs typeface="Arial" pitchFamily="34" charset="0"/>
              </a:rPr>
              <a:t>Burchell</a:t>
            </a:r>
            <a:r>
              <a:rPr lang="en-GB" sz="2400" dirty="0" smtClean="0">
                <a:latin typeface="Arial" pitchFamily="34" charset="0"/>
                <a:cs typeface="Arial" pitchFamily="34" charset="0"/>
              </a:rPr>
              <a:t> et al, 2002)</a:t>
            </a:r>
          </a:p>
          <a:p>
            <a:pPr lvl="1" eaLnBrk="1" hangingPunct="1">
              <a:lnSpc>
                <a:spcPct val="90000"/>
              </a:lnSpc>
              <a:buNone/>
            </a:pPr>
            <a:endParaRPr lang="en-GB" sz="1200" dirty="0" smtClean="0">
              <a:latin typeface="Arial" pitchFamily="34" charset="0"/>
              <a:cs typeface="Arial" pitchFamily="34" charset="0"/>
            </a:endParaRPr>
          </a:p>
          <a:p>
            <a:pPr marL="566928" indent="-457200" eaLnBrk="1" hangingPunct="1">
              <a:lnSpc>
                <a:spcPct val="90000"/>
              </a:lnSpc>
              <a:buNone/>
            </a:pPr>
            <a:r>
              <a:rPr lang="en-GB" sz="2400" dirty="0" smtClean="0">
                <a:latin typeface="Arial" pitchFamily="34" charset="0"/>
                <a:cs typeface="Arial" pitchFamily="34" charset="0"/>
              </a:rPr>
              <a:t>b.  Incompatibility with HRM/HCM</a:t>
            </a:r>
          </a:p>
          <a:p>
            <a:pPr marL="566928" indent="-457200" eaLnBrk="1" hangingPunct="1">
              <a:lnSpc>
                <a:spcPct val="90000"/>
              </a:lnSpc>
              <a:buAutoNum type="alphaLcPeriod" startAt="2"/>
            </a:pPr>
            <a:endParaRPr lang="en-GB" sz="900" dirty="0" smtClean="0">
              <a:latin typeface="Arial" pitchFamily="34" charset="0"/>
              <a:cs typeface="Arial" pitchFamily="34" charset="0"/>
            </a:endParaRPr>
          </a:p>
          <a:p>
            <a:pPr marL="620713" lvl="1" indent="-176213" eaLnBrk="1" hangingPunct="1">
              <a:lnSpc>
                <a:spcPct val="90000"/>
              </a:lnSpc>
              <a:buFont typeface="Arial" pitchFamily="34" charset="0"/>
              <a:buChar char="•"/>
            </a:pPr>
            <a:r>
              <a:rPr lang="en-GB" sz="2400" dirty="0" smtClean="0">
                <a:latin typeface="Arial" pitchFamily="34" charset="0"/>
                <a:cs typeface="Arial" pitchFamily="34" charset="0"/>
              </a:rPr>
              <a:t>short-termism and low commitment</a:t>
            </a:r>
          </a:p>
          <a:p>
            <a:pPr marL="620713" lvl="1" indent="-176213" eaLnBrk="1" hangingPunct="1">
              <a:lnSpc>
                <a:spcPct val="90000"/>
              </a:lnSpc>
              <a:buFont typeface="Arial" pitchFamily="34" charset="0"/>
              <a:buChar char="•"/>
            </a:pPr>
            <a:r>
              <a:rPr lang="en-GB" sz="2400" dirty="0" smtClean="0">
                <a:latin typeface="Arial" pitchFamily="34" charset="0"/>
                <a:cs typeface="Arial" pitchFamily="34" charset="0"/>
              </a:rPr>
              <a:t>high turnover and low engagement: low performance</a:t>
            </a:r>
          </a:p>
          <a:p>
            <a:pPr eaLnBrk="1" hangingPunct="1">
              <a:lnSpc>
                <a:spcPct val="90000"/>
              </a:lnSpc>
            </a:pPr>
            <a:endParaRPr lang="en-GB" sz="2400" dirty="0" smtClean="0">
              <a:latin typeface="Arial" pitchFamily="34" charset="0"/>
              <a:cs typeface="Arial" pitchFamily="34" charset="0"/>
            </a:endParaRPr>
          </a:p>
          <a:p>
            <a:pPr eaLnBrk="1" hangingPunct="1">
              <a:lnSpc>
                <a:spcPct val="90000"/>
              </a:lnSpc>
              <a:buNone/>
            </a:pPr>
            <a:r>
              <a:rPr lang="en-GB" sz="2400" dirty="0" smtClean="0">
                <a:latin typeface="Arial" pitchFamily="34" charset="0"/>
                <a:cs typeface="Arial" pitchFamily="34" charset="0"/>
              </a:rPr>
              <a:t>c.   Impact on national economy – skills shortages</a:t>
            </a:r>
          </a:p>
          <a:p>
            <a:pPr eaLnBrk="1" hangingPunct="1">
              <a:lnSpc>
                <a:spcPct val="90000"/>
              </a:lnSpc>
              <a:buNone/>
            </a:pPr>
            <a:endParaRPr lang="en-GB" sz="2400" dirty="0" smtClean="0">
              <a:latin typeface="Arial" pitchFamily="34" charset="0"/>
              <a:cs typeface="Arial" pitchFamily="34" charset="0"/>
            </a:endParaRPr>
          </a:p>
          <a:p>
            <a:pPr marL="88900" indent="20638" eaLnBrk="1" hangingPunct="1">
              <a:lnSpc>
                <a:spcPct val="90000"/>
              </a:lnSpc>
              <a:buNone/>
            </a:pPr>
            <a:r>
              <a:rPr lang="en-GB" sz="2400" dirty="0" smtClean="0">
                <a:latin typeface="Arial" pitchFamily="34" charset="0"/>
                <a:cs typeface="Arial" pitchFamily="34" charset="0"/>
              </a:rPr>
              <a:t>d.   Ethical considerations – ‘leverage’ over peripheral workers,</a:t>
            </a:r>
          </a:p>
          <a:p>
            <a:pPr marL="88900" indent="20638" eaLnBrk="1" hangingPunct="1">
              <a:lnSpc>
                <a:spcPct val="90000"/>
              </a:lnSpc>
              <a:buNone/>
            </a:pPr>
            <a:r>
              <a:rPr lang="en-GB" sz="2400" dirty="0" smtClean="0">
                <a:latin typeface="Arial" pitchFamily="34" charset="0"/>
                <a:cs typeface="Arial" pitchFamily="34" charset="0"/>
              </a:rPr>
              <a:t>      exploitation</a:t>
            </a:r>
          </a:p>
          <a:p>
            <a:pPr eaLnBrk="1" hangingPunct="1">
              <a:lnSpc>
                <a:spcPct val="90000"/>
              </a:lnSpc>
            </a:pPr>
            <a:endParaRPr lang="en-GB" sz="2400" dirty="0" smtClean="0">
              <a:latin typeface="Arial" pitchFamily="34" charset="0"/>
              <a:cs typeface="Arial" pitchFamily="34" charset="0"/>
            </a:endParaRPr>
          </a:p>
          <a:p>
            <a:pPr marL="566928" indent="-457200" eaLnBrk="1" hangingPunct="1">
              <a:lnSpc>
                <a:spcPct val="90000"/>
              </a:lnSpc>
              <a:buNone/>
            </a:pPr>
            <a:r>
              <a:rPr lang="en-GB" sz="2400" dirty="0" smtClean="0">
                <a:latin typeface="Arial" pitchFamily="34" charset="0"/>
                <a:cs typeface="Arial" pitchFamily="34" charset="0"/>
              </a:rPr>
              <a:t>e.   Perpetuation of existing societal inequalities (e.g. Fudge &amp;</a:t>
            </a:r>
          </a:p>
          <a:p>
            <a:pPr marL="566928" indent="-457200" eaLnBrk="1" hangingPunct="1">
              <a:lnSpc>
                <a:spcPct val="90000"/>
              </a:lnSpc>
              <a:buNone/>
            </a:pPr>
            <a:r>
              <a:rPr lang="en-GB" sz="2400" dirty="0" smtClean="0">
                <a:latin typeface="Arial" pitchFamily="34" charset="0"/>
                <a:cs typeface="Arial" pitchFamily="34" charset="0"/>
              </a:rPr>
              <a:t>      Owens, 2007)</a:t>
            </a:r>
          </a:p>
          <a:p>
            <a:pPr eaLnBrk="1" hangingPunct="1">
              <a:lnSpc>
                <a:spcPct val="90000"/>
              </a:lnSpc>
              <a:buFont typeface="Wingdings" pitchFamily="2" charset="2"/>
              <a:buNone/>
            </a:pPr>
            <a:endParaRPr lang="en-GB" sz="2400" dirty="0"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hlinkClick r:id="rId2"/>
              </a:rPr>
              <a:t>http://www.youtube.com/watch?v=uVt8U_IRAIc</a:t>
            </a:r>
            <a:endParaRPr lang="en-GB" dirty="0" smtClean="0"/>
          </a:p>
          <a:p>
            <a:endParaRPr lang="en-GB" dirty="0"/>
          </a:p>
        </p:txBody>
      </p:sp>
      <p:sp>
        <p:nvSpPr>
          <p:cNvPr id="29698" name="AutoShape 2" descr="data:image/jpeg;base64,/9j/4AAQSkZJRgABAQAAAQABAAD/2wCEAAkGBhQPDxIQDhAQDw8QEBAQDxAPEA8PDxAQFRAVFRQQFBIYGyceFxkjGRYVHy8gJCcpLCwtFR4xNTA2NSYrLCkBCQoKDgwOGg8PGiogHyQvLC01MiovKTIvNSwsLCksLCwsLCwsLCwpLCwsKiwsKSwpLCwsKSwsNS0pLCwsLCksLP/AABEIAJoBRgMBIgACEQEDEQH/xAAcAAEAAQUBAQAAAAAAAAAAAAAABwMEBQYIAgH/xABLEAABAwIBBwQMCwcDBQAAAAABAAIDBBEFBgcSITFBYRNRcYEXIiMyU1SRkpOhsdMUMzVCUmJzs8HS4QhydIKUstEVQ4MkY6PC8P/EABsBAQADAQEBAQAAAAAAAAAAAAADBAUCBgEH/8QAMhEAAgIBAwEFBwQCAwEAAAAAAAECAxEEITESBUFRYZETFDIzcYHRIlKx8COhQsHhBv/aAAwDAQACEQMRAD8AnFERAEREAREQBERAEREAREQBERAEREAREQBERAEREAREQBEQoDzLKGgucQ1rQSXOIAAG0knYtLxvOrTwkspmmqePnNOhCD++Rd3ULcVH+WOWE1dK5ji6KBjiGQG7dh76Qb39Ozdxx+F5OVNSe4U8rwfnaJazz3Wb61IorvPX6TsKquCt1cvtnC+7/BnMQzmVsveyNgb9GJjb+c658ll7yVxPEKqqY2GpncA5rpS97nxMjvrLmnVsvYb1mMDzSONnV0oaNvJQm7jwdIRYdQPSpEw3CoqWMR08bY2Dc0bTzk7XHiUbS4OdZ2hoaIOvTQjJ+OFj17/7uXaIijPJEU563SadM27uQLJTognRMgc25I3mxFukqPKHGJ6c3p55ouEcj2t623sVO2XmTfw+jcxgvNGeVh4uAN2fzC46bcygR8dtR1HeDqI4LO1CcZ5Pc9i2V3aVVtL9PK+u+f74G54Pnhq4SBUtjqmbyQIpfOaNHytUiZO5xKSuIY2TkZjq5GazHE8zXX0XdAN+CgNzFTcxfIXyj5kup7F0128V0vy/HHpg6nRQZklnQnoy2OoLqqmFhZxvNGPqPO0fVPUQplwbG4ayITU0gkYdRtqc129rm7WngVdrtjPg8jrezrtI/wBayvFcf+F8iIpTPCIiAIiIAiIgCIiAIiIAiIgCIiAIiIAiIgCIiAIiIAiIgCIqc87Y2l8jmsY0Xc57g1oHOSdQQFRFgTl3Q6Wj8Ngv+/dvnbPWsxSVrJm6cMjJGHY6NzXt8oXThJco5Uk+GezA0m5a0nnsL+Ve0RcnQREQBERAFFGc/I3k3mtgb3N5/wCoaB3khPxvQ47ePTqldeJoQ9pY8BzXAtc1wuHNIsQRzKOytTjhlzRauektVkfuvFHMzmKm5i3PLjIp1DJpxgupZD3N20xnwTj7Dv6QtZp6F0rxHG0ue42AHtJ3Dismf+PPVtg/RKb67q1bB7f3kxzmLI5O5RTYfMJad1tgkjN+Tlb9Fw/HaFs0Gb8W7tMdLeI2jRHW7b5ArDEch3NBMMgf9V40XdR2exUq+0qHLEZfyQy1GntThLdPx4JkyXynixGATQmxFhLGT28T7d6eccx3+UDMLnLAMcmwyqErAQWnRlidcCRl9bD7Qdx1roHCMVjq4GTwO0o5G3HODsLXDcQbgjgvQU2qxeZ4ztPs56SfVHeD4/H4LxERTmQEREAREQBERAEREAREQBERAEREAREQBERAEREAREQFrimJspYZJ5naMcTS5x38ABvJNgBzkKAsqMrJsSlL5SWxA9ygB7SMbifpO53eSw1Lcc8eUGk+OhYdTQJp7b3G4jYegXd1tUbsatjRUJR63yzN1Vu/Sg1qvsMxCWmfylPI+J/Ow2vwcNjhwN1QYxVmsWg0nszOc8cEr5H5yW1JbDWaMU5sGSDVFKebX3juGw7uZb0ucRGpIyBy5N20lW697Ngmcdd90Tz7D1cyy9To8Lrr9DQ02sy+ifqSMiIss0wiIgCIiAo1lGyaN0UrQ+N40XNdsIWgU2SbaCeXRdygdbkye+ZGdeg7jffvsFIq1rF/j3fy/wBoXn//AKF40u3e0vtu/wDo0tBdOLlBPZrdGGkVjOspUU9hcax7Fi514ulYZuVtPgwGOYW2du4PHeu/A8FVzYZSmjqjSTG0M7tEA7I59jT0O1N6dFXFStYx2m1iRuo7CRqPA/8A3Bep7PvlBpF6MI31uizh/wCmdCosFkVjvw2iilcbyAcnN9ozUT1izv5kXqk01lHh7a5VTcJcp4I9yvz4uhqHwYfFFI2JxY6abTc17mmztBrSO1vcXJ18ywPZ6r/BUXop/eqN0W9HS1JYwZbtk3ySR2eq/wAFRein96nZ6r/BUXop/eqN1tmDZrq6sp2VNPHG6KUEsLpmNJAcWm4OzWCkqaI7ySQU7HwZzs9V/gqL0U/vU7PVf4Ki9FP71WHYWxLwUP8AURp2FsS8FD/URqPGm8jrNvmX/Z6r/BUXop/eqvS5/qsHutNSyN3hnLRHylzvYsQ7MxiYF+RiPAVEV/WQtXxnJ+oon8nVwSQPNy3THauA2lrhdrh0ErqNennssHxysjuyfckc7dJiD2wu0qWodqbHKQWPd9Fkg1E8CATuC2XKPH48PpZKqe+hEB2re+e4kNaxvEkgLk1TbktUuyiwSainktVU5jaJXXcXWOlDI/nvouYd+onaVVv0sYNSXHeTV2uW3ea/U5/KwvJip6RjL9q17ZpHAcXh7QfIFS7PVf4Ki9FP71YWpzT4nG8t+BufY6nRyQuY7iDpA+UAql2L8T8Rl86H86sqGm8vUizb5mf7PVf4Ki9FP71Oz1X+CovRT+9WA7F+J+Iy+dD+dYjG8mqmhLG1kDoDIHFgcWHSDSASNEnnHlXSqobwsHxysXOTduz1X+CovRT+9Ts9V/gqL0U/vVG6Lv3ar9pz7WfiSR2eq/wVF6Kf3qdnqv8ABUXop/erR8FwCeue6OkhdNI1um5rS0EMuBpdsRvI8qzPYvxPxGXzofzrh1UReGkdKVj4yZ/s9V/gqL0U/vVcUOf2qEgM9PTSRX7ZsQlikt9VznuF+kLWOxfifiMvnQ/nVehzSYlK8MNKYQTrkmkiDGjnOi4k9QK5cNNju9T6nb5nROEYrHV08dRAdKKZgewnUbHcRuINwRzgq6e8NBJNgASSdwG0rHZM4G2go4aVji8Qs0S4i2k4kuc6267iTbddWWX1fyGGVTxqJiMbemQiP/2WQoqU+mPiXG8RyyC8ZxM1dVNUO/3ZHPF9zL2Y3qaGjqVKMKhGrmNelSwsIwZvLyVmNVdrVTjCuIwuirJn0Rr4WKu1qtqua2pu3eeZCOOZPCN3oc7QpqTQqI3z1LDoMsQGvbbU6R52EbDqJOo861DGM6VdUk6M3wZm5lONA9chu6/QR0LCSsvqO9WJjsbKk9PXGXVg9DprXKPS+UVZ8TmkN5J5nnnfLI8+sr3S4xPEbxVE8Z+pNI32FW+gmgu8ItG44JnaracgTObVx72zANktwlaL36Q5Spkpl5TYkLROMc4F3QSWEnEtOx7eI6wFzyWr1DK6NzXxucx7CHMe0lrmuGwgjYVXs00J8bM+5OqFgMoIrPa/c5tusfofUsPm4y+/1BnIVBArIm3JFgJ2DVygG5w1XHEEajYbZidJysZaO+GtvSN34Ly/a+jldp51Y/Ut19V+eCzp7FCab4Naa9WdbQh2tmo8249HMq97bdXSmkvzNWuJvRzF5Rq9YwjURYjcVhq9mk0jnB/Rb1U0zZBZ4vzHYR0Fa/iOTzhrjcHDmd2rvLsPqW1o9ZBtKWzL9VyzvsM1mOtp5Z4ZXaMcjBKCdge1waR1hw8xFSw7NjVyOPKhtO0DU5z2vLjcagGE+tF7WqVsY46Srr6tBdc7HdhvHG6/0Q2iIvZngAumM1HyLR/uSffyLmdTdkBnNoKPDKanqJ3Mmja8PaIJ3gEyvcO2a0g6iFS1sZSglFZ3J6GlLcldFpPZkwvxl/8AT1P5E7MmF+Mv/p6n8iy/Y2ftfoXOuPibstXzl4ZFPhVVywHcoZJ43G12SxtLmEHdc9rxDiN6xtRnpw1rbtmlkP0WU8oJ88AetRlnBzrvxNhp4IzT0lwXhxBlmsbt07amtBsdEX1ga9ymp09jmnjBHOyKRoKlj9n1rvhFYR3nIwg82kXv0fUHKKGMLiGtBc5xAaACSSTYAAbSukM1eRzsNoe7C1TUOEsw3sFrMivzgXvxc5X9ZNRrx4leiLcsm6IiLFLwUKftB/H0X2U/98amtQp+0H8fRfZT/wB8ataT5q+/8EV3wMiVERbhnkmZgvlGf+Dd9/Ep5UDZgvlGf+Dd9/Ep5WLrPml+j4AiIqZMFoueOfRw1rfCVMTT0Br3+1oW9KPM9Z/6GD+Lb9xKp9N82JFd8DIijVzGVaRlXEbl6IxJovGFXEZVmxyrtevpVki4lm0Wk+TpWNc9e66bYOv8Fa6a+MlqhhZPTyqDm3K9OcqZfY3XLWUXKn0STPfJIYlfMiuARsIuhgVfJrmOMa8Fiv3xKg+NfRg84ZiL6WeOeE6MkTw9p3HnaeBFweBK6TwbFG1dPFUR95KxrwN4uNbTxBuD0LmdzVMWZfEi+jlgJvyE128GSDSt5weetU9ZDMerwCNoxrCibyRi5+e0bT9YcVrxqAt8WMxHJ+Kc6RBY8/OZqv0jYV4XtHsKN83bTs3yu76mpptYoLps4NRkq16wumNRMxnzbhz+DQdf+OtZkZFi+uY24MF/LdZvDsMZTt0Yxt75x1uceJVTRdh2RsTtWEvpv6Fq7XVqDVe7LtERexMM46REXpjKC+XX1dGZrsIhkwekdJBC9xZJdzoo3OPd5BrJFyoL7vZRzjJJXDreDnK/EJpcQut/9Bp/Fqf0MX+E/wBBp/Fqf0MX+FU9/X7Sb3fzOSL8V9XWpyfpjqNLTkfYRf4Wl5dZpKapgfJRQspqpjS5giAZFKQL8m6MdqCdgIA1nXcLuGui3hrB8enaWzIMwXGpaKdtRTOa2Vl9EuYyQa9upwO7eNfFT/m6zmMxUGGVrYaxjdJzAToStG18d9ere06xfad3OSvcFxZ9HUxVMRs+GRsg3XA75p4FtweBKnvojavMjrscH5HXCLxDKHta5utrmhzTzgi4XtYJoBQp+0H8fRfZT/3xqa1Cn7Qfx9F9lP8A3xq1pPmr7/wRXfAyJURFuGeSZmC+UZ/4N338SnlQNmC+UZ/4N338SnlYus+aX6PgCIipkwWh554dLDWu8HUxOPQWSM9rgt8WuZxKDl8KqmgXLYuVHTE4Sexp8qlpl02RfmcWLMWjnxjlXY5WbHKux69GY8kXjHqs16smvVRsi+kEonysf23UPxVDTX2qdrB4KhpL4TQWyKpcvBcvBcvJcvhIkbBgXdIy3ew+o6x+KvZKZYrJKe1SGHZK1zf5gNIewjrW11UFlVs2kaVLzA16WFWkjFlqhix8zUTJTHyMUkZkSeUrBu0Kc9elL+qjyUKUcy1CWw1Mx2SSxxjjybS4/eepRal/4mCSURFjn0IiIAiIgOOkRF6YygumM1HyLR/uSffyLmdb3k7ngqaClipYoKZ8cIcGukEpebvLtdngbXHcquqqlZFKPiTUzUXlnRSKB+z7WeL0fmz+8Ts+1ni9H5s/vFne52+BZ9vAnhYLLHKuLDKV88rhp2cII79tLLbtWgc17XO4KGa7PliEgtGKaD60cTnO/wDI5w9S0jFMXmq5DLVTSTSHVpSOLiBzAbGjgLBS16GWf18HEr1jYtCV7gp3SPbGwFz5HBjANpc42aPKQvCljM3m9c+VmI1TC2KPtqRjhrkfumt9Ebuc2Owa9G2xVx6mVoRcngmeip+SiZHt5NjGX59FoF/UqyIvPGkFCn7Qfx9F9lP/AHxqa1Cn7Qfx9F9lP/fGrWk+avv/AARXfAyJURFuGeSZmC+UZ/4N338SnlQNmC+UZ/4N338SnlYus+aX6PgCIipkwXiWMOaWuF2uBa4HYQRYhe0QHLeM4aaSpmpnbYZXx3O9oPau622PWqDXqRs9+T3JzRVzB2soEM1t0jQTG49LQR/xjnUYtevQ029cEzMshh4Lxr1UEitGyL2JFOQOJWmNx0a1baSqcoqMnOF8OorGx60l5Ll4uvl0JMFxRVXJyskHzHtd1B1z6lIlTLdRiSt5parSijdzxsJ6dEKC1cMt6d8o+1BWPmV1NIrOVy4RZLcxlxDWguc4hrWjWXOJsAOJKn/JTBPgVHDT6tJrbyEb5HHSeei5IHABaTm0yKOk2uqW2A100bhrN/8AeI6O98vMpNWfqrep9K7j4ERFSPoREQBERAc95YZoKunqHmihdU0r3F0XJlpkjBNxG9hN9Wy4uCANmxYDsd4j4hU+Z+q6jRXo66aWMJkDoi2cudjvEfEKnzP1Tsd4j4hU+Z+q6jRde/z8EfPd4nLnY7xHxCp8z9U7HeI+IVPmfquo0T3+fgh7vE5eZm3xJxsKCo6w1o8pKzGHZlMRlPdI4qZu8yzNcfNj0vwXRKLl66x8JBaeJHWSuZWlpHCSqca2UWID2hlO08/JXOl/MSOCkQBfUVSdkpvMnkmjFR2QREXB0FoudXIJ+KQRvpy34TTl5Y1x0WysdbSj0txu1pBOraN9xvSLuE3CSkj5JKSwzl1+bjEQSDQVGrVqa1w6iDYr4M3WInV8AqOtoHruuo0Vz3+fgiD3eJHeabN7JhrZJ6vRFTO1rBG0h3JRA3sXDUXE2va4GiNe1SIiKnZNzl1MmjFRWEERFwdBERAY7KHBGV1LLTS97K22ltLHDW144hwB6lzDiuHSUk8lPO3RlieWOG48zhztIsQeYhdXqPM7GQBrovhVK29XA2xaNs8Q16HF41lvPcjeLW9Nd0PD4ZDbDqWUQWJF7EitdNfQ9aykU8F1yicorbTTTX3rPmCsSvOkqRevJenWdYK11tWGS9wj/d/ErTuV4ro7IPJOnGHUcklNC+V9NFI9z2NeSXtDt/SoL71BInpW5GVBhc1U7Rp4nyneWjtR+886m9ZUg5LZsWxFs1cWyyCxbCNcTTzuJ788NnSt8jjDQA0BoGwAAAdAXpZ1mplLZbFoIiKqAiIgCIiAIiIAiIgCIiAIiIAiIgCIiAIiIAiIgCIiAIiIAiIgCIiAIiICJ86Waszl9dhzO7G7qinaPjjvljH0+dvzto199CZdbUdRGog6iDzFdiLQMv8ANNDiOlPTltNWHWX27lMf+60bD9ca+cHVa5TqOn9MiGded0c96aA3NhrO4DWVf4xk5PQzcjWxPhdrIJ1tkA3xvGpw6Nm9VqOpazU0AdG09JVt3JFG6z2fCyy2hwiV/wA3RHO8hvq2+pXsWTRPfSNH7rS71myvYq0FXDKi659q2ZVmrv7tv75lm3JmK3bPkOrXYtb+BW4szi1jGNjjlZGxjWsaGRR6mtFgO2B3BazUVNhbn9it+WWZrLuqSiu4hjfe1nqZtL8v647ap/U2JvsaqJy1rPG5vOAWucsnLKjl+J99pa/+T9WbMzLmtGyrl69F3tCvabObWsOuVkg5pIo/a0A+taZyycsnU/E+q25cSfqyUsMzw6wKqnFt74HbP+N35lIeHYhHURNmhcHxvF2uFxvsQQdhBBFuCgzJbIuoxAhzG8lBftp5AdDjoDa89GrnIU3YJhDKOnjp4r6EYIu7W5xJJc48SSSp63J8m3oZ3zWbOC+REUppBERAEREAREQBERAEREAREQBERAEREAREQBERAEREAREQBERAEREBaYnhMNVGYqmJk0btrZGhwvzjmPEa1F+UeYdriX4bPyR28hUXczobKO2A6Q7pUtovqbRxKEZcnMOK5E4hRE8vSy6A/wByMctHbn02XA67LGRVZG3yLrArE45gdPNG501NTyut30kMb3eUhfXOeNinZooy4OZzVX2r58JWayvoo45HCONjBc6mMa0eoLW2DWFTaKLoSeC6+EL3A50jg2NrnuOxrAXuPUNakDNzg0Ez28tTwS7PjIo37+IUy0tBHCNGGKOJv0Y2NjHkAXSryWK9GpLOSB8FzZV9VYmH4Mw/PqTyZ9Hrf5QFI+TmaWmprPqCauUa+6ANhB4Rb/5iehbyilVaRbr0lcN8Z+p8a0AAAAACwA1ADmC+oi7LQREQBERAf//Z"/>
          <p:cNvSpPr>
            <a:spLocks noChangeAspect="1" noChangeArrowheads="1"/>
          </p:cNvSpPr>
          <p:nvPr/>
        </p:nvSpPr>
        <p:spPr bwMode="auto">
          <a:xfrm>
            <a:off x="0" y="-1571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29699" name="Picture 3"/>
          <p:cNvPicPr>
            <a:picLocks noChangeAspect="1" noChangeArrowheads="1"/>
          </p:cNvPicPr>
          <p:nvPr/>
        </p:nvPicPr>
        <p:blipFill>
          <a:blip r:embed="rId3"/>
          <a:srcRect/>
          <a:stretch>
            <a:fillRect/>
          </a:stretch>
        </p:blipFill>
        <p:spPr bwMode="auto">
          <a:xfrm>
            <a:off x="3019425" y="2695575"/>
            <a:ext cx="3105150" cy="14668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part-time </a:t>
            </a:r>
            <a:r>
              <a:rPr lang="en-GB" dirty="0"/>
              <a:t>working </a:t>
            </a:r>
          </a:p>
          <a:p>
            <a:r>
              <a:rPr lang="en-GB" dirty="0"/>
              <a:t>job-sharing</a:t>
            </a:r>
          </a:p>
          <a:p>
            <a:r>
              <a:rPr lang="en-GB" dirty="0"/>
              <a:t>flexitime </a:t>
            </a:r>
          </a:p>
          <a:p>
            <a:r>
              <a:rPr lang="en-GB" dirty="0"/>
              <a:t>term-time working</a:t>
            </a:r>
            <a:r>
              <a:rPr lang="en-GB" dirty="0" smtClean="0"/>
              <a:t>.</a:t>
            </a:r>
          </a:p>
          <a:p>
            <a:endParaRPr lang="en-GB" dirty="0" smtClean="0"/>
          </a:p>
          <a:p>
            <a:r>
              <a:rPr lang="en-GB" dirty="0" err="1" smtClean="0"/>
              <a:t>CIPD</a:t>
            </a:r>
            <a:r>
              <a:rPr lang="en-GB" dirty="0" smtClean="0"/>
              <a:t>  (2012)</a:t>
            </a:r>
            <a:endParaRPr lang="en-GB" dirty="0"/>
          </a:p>
          <a:p>
            <a:endParaRPr lang="en-GB" dirty="0"/>
          </a:p>
        </p:txBody>
      </p:sp>
      <p:sp>
        <p:nvSpPr>
          <p:cNvPr id="2" name="Title 1"/>
          <p:cNvSpPr>
            <a:spLocks noGrp="1"/>
          </p:cNvSpPr>
          <p:nvPr>
            <p:ph type="title"/>
          </p:nvPr>
        </p:nvSpPr>
        <p:spPr/>
        <p:txBody>
          <a:bodyPr>
            <a:normAutofit fontScale="90000"/>
          </a:bodyPr>
          <a:lstStyle/>
          <a:p>
            <a:r>
              <a:rPr lang="en-GB" dirty="0" smtClean="0"/>
              <a:t>Most common forms of flexible working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overcoming </a:t>
            </a:r>
            <a:r>
              <a:rPr lang="en-GB" dirty="0"/>
              <a:t>concerns about operational pressures and meeting customer requirements</a:t>
            </a:r>
          </a:p>
          <a:p>
            <a:r>
              <a:rPr lang="en-GB" dirty="0"/>
              <a:t>line managers’ current ability to manage flexible working  effectively</a:t>
            </a:r>
          </a:p>
          <a:p>
            <a:r>
              <a:rPr lang="en-GB" dirty="0"/>
              <a:t>line managers’ current attitudes toward flexible working</a:t>
            </a:r>
          </a:p>
          <a:p>
            <a:r>
              <a:rPr lang="en-GB" dirty="0"/>
              <a:t>the existing organisational culture</a:t>
            </a:r>
          </a:p>
          <a:p>
            <a:r>
              <a:rPr lang="en-GB" dirty="0"/>
              <a:t>a lack of support at senior levels.</a:t>
            </a:r>
          </a:p>
          <a:p>
            <a:endParaRPr lang="en-GB" dirty="0"/>
          </a:p>
        </p:txBody>
      </p:sp>
      <p:sp>
        <p:nvSpPr>
          <p:cNvPr id="2" name="Title 1"/>
          <p:cNvSpPr>
            <a:spLocks noGrp="1"/>
          </p:cNvSpPr>
          <p:nvPr>
            <p:ph type="title"/>
          </p:nvPr>
        </p:nvSpPr>
        <p:spPr/>
        <p:txBody>
          <a:bodyPr>
            <a:normAutofit fontScale="90000"/>
          </a:bodyPr>
          <a:lstStyle/>
          <a:p>
            <a:r>
              <a:rPr lang="en-GB" dirty="0" smtClean="0"/>
              <a:t>Challenges employers might encounter include: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GB" dirty="0"/>
              <a:t>Establish a clear process for how flexible working works in the organisation.</a:t>
            </a:r>
          </a:p>
          <a:p>
            <a:r>
              <a:rPr lang="en-GB" dirty="0"/>
              <a:t>Ensure that there are clear roles and responsibilities for employees, line managers and HR.</a:t>
            </a:r>
          </a:p>
          <a:p>
            <a:r>
              <a:rPr lang="en-GB" dirty="0"/>
              <a:t>Assess the current levels of support offered to line managers and ensure it is sufficient.</a:t>
            </a:r>
          </a:p>
          <a:p>
            <a:r>
              <a:rPr lang="en-GB" dirty="0"/>
              <a:t>Invest in ongoing communication and awareness raising.</a:t>
            </a:r>
          </a:p>
          <a:p>
            <a:r>
              <a:rPr lang="en-GB" dirty="0"/>
              <a:t>Assess how conducive the organisation culture is to flexible working – and take action accordingly.</a:t>
            </a:r>
          </a:p>
          <a:p>
            <a:r>
              <a:rPr lang="en-GB" dirty="0"/>
              <a:t>Make use of pilots (when introducing new initiatives) and trial periods (for individual flexible working arrangements) in order to highlight potential problems with flexible working arrangements.</a:t>
            </a:r>
          </a:p>
          <a:p>
            <a:r>
              <a:rPr lang="en-GB" dirty="0"/>
              <a:t>Build in opportunities and mechanisms to monitor and evaluate progress with flexible working.</a:t>
            </a:r>
          </a:p>
          <a:p>
            <a:endParaRPr lang="en-GB" dirty="0"/>
          </a:p>
        </p:txBody>
      </p:sp>
      <p:sp>
        <p:nvSpPr>
          <p:cNvPr id="2" name="Title 1"/>
          <p:cNvSpPr>
            <a:spLocks noGrp="1"/>
          </p:cNvSpPr>
          <p:nvPr>
            <p:ph type="title"/>
          </p:nvPr>
        </p:nvSpPr>
        <p:spPr/>
        <p:txBody>
          <a:bodyPr>
            <a:normAutofit fontScale="90000"/>
          </a:bodyPr>
          <a:lstStyle/>
          <a:p>
            <a:r>
              <a:rPr lang="en-GB" dirty="0" smtClean="0"/>
              <a:t>How organisations can ensure effective flexible working practices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t>ACAS</a:t>
            </a:r>
            <a:r>
              <a:rPr lang="en-GB" dirty="0"/>
              <a:t>: www.acas.org.uk/publications/b09.html </a:t>
            </a:r>
          </a:p>
          <a:p>
            <a:r>
              <a:rPr lang="en-GB" dirty="0"/>
              <a:t>Creating More Balance: www.cmb.org.uk/employers</a:t>
            </a:r>
          </a:p>
          <a:p>
            <a:r>
              <a:rPr lang="en-GB" dirty="0"/>
              <a:t>DTI: www.dti.gov.uk</a:t>
            </a:r>
          </a:p>
          <a:p>
            <a:r>
              <a:rPr lang="en-GB" dirty="0"/>
              <a:t>Equal Opportunities Commission: www.eoc.org.uk</a:t>
            </a:r>
          </a:p>
          <a:p>
            <a:r>
              <a:rPr lang="en-GB" dirty="0"/>
              <a:t>TIGER (Tailored Interactive Guidance on Employment Rights): www.tiger.gov.uk</a:t>
            </a:r>
          </a:p>
          <a:p>
            <a:r>
              <a:rPr lang="en-GB" dirty="0"/>
              <a:t>Women and Equality Unit: www.womenandequalityunit.gov.uk</a:t>
            </a:r>
          </a:p>
        </p:txBody>
      </p:sp>
      <p:sp>
        <p:nvSpPr>
          <p:cNvPr id="2" name="Title 1"/>
          <p:cNvSpPr>
            <a:spLocks noGrp="1"/>
          </p:cNvSpPr>
          <p:nvPr>
            <p:ph type="title"/>
          </p:nvPr>
        </p:nvSpPr>
        <p:spPr/>
        <p:txBody>
          <a:bodyPr>
            <a:normAutofit fontScale="90000"/>
          </a:bodyPr>
          <a:lstStyle/>
          <a:p>
            <a:r>
              <a:rPr lang="en-GB" b="1" dirty="0" smtClean="0"/>
              <a:t>Useful websites</a:t>
            </a:r>
            <a:br>
              <a:rPr lang="en-GB" b="1" dirty="0" smtClean="0"/>
            </a:b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CHARTERED INSTITUTE OF PERSONNEL AND DEVELOPMENT. (2005) Flexible working: impact and implementation. Survey report. London: </a:t>
            </a:r>
            <a:r>
              <a:rPr lang="en-GB" dirty="0" err="1"/>
              <a:t>CIPD</a:t>
            </a:r>
            <a:r>
              <a:rPr lang="en-GB" dirty="0"/>
              <a:t>.</a:t>
            </a:r>
          </a:p>
        </p:txBody>
      </p:sp>
      <p:sp>
        <p:nvSpPr>
          <p:cNvPr id="2" name="Title 1"/>
          <p:cNvSpPr>
            <a:spLocks noGrp="1"/>
          </p:cNvSpPr>
          <p:nvPr>
            <p:ph type="title"/>
          </p:nvPr>
        </p:nvSpPr>
        <p:spPr/>
        <p:txBody>
          <a:bodyPr/>
          <a:lstStyle/>
          <a:p>
            <a:r>
              <a:rPr lang="en-GB" dirty="0" smtClean="0"/>
              <a:t>Sources used</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341</TotalTime>
  <Words>817</Words>
  <Application>Microsoft Office PowerPoint</Application>
  <PresentationFormat>On-screen Show (4:3)</PresentationFormat>
  <Paragraphs>179</Paragraphs>
  <Slides>22</Slides>
  <Notes>3</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Concourse</vt:lpstr>
      <vt:lpstr>The concept of the ‘Flexible Firm’</vt:lpstr>
      <vt:lpstr>Last Week</vt:lpstr>
      <vt:lpstr>Objectives</vt:lpstr>
      <vt:lpstr>The ‘Flexible Firm’ - Driving forces</vt:lpstr>
      <vt:lpstr>Paired activity</vt:lpstr>
      <vt:lpstr>Types of flexibility</vt:lpstr>
      <vt:lpstr>Types of flexibility</vt:lpstr>
      <vt:lpstr>Slide 8</vt:lpstr>
      <vt:lpstr>Activity</vt:lpstr>
      <vt:lpstr>Flexible working practices -Driving Forces</vt:lpstr>
      <vt:lpstr>Flexible working practices include: </vt:lpstr>
      <vt:lpstr>Flexible working continued </vt:lpstr>
      <vt:lpstr>Group activity Numerical Flexibility &amp; Procedural Flexibility </vt:lpstr>
      <vt:lpstr>Advantages and Disadvantages Numerical Flexibility</vt:lpstr>
      <vt:lpstr>Organisational benefits of flexible working practices?</vt:lpstr>
      <vt:lpstr>Criticisms of flexibility?</vt:lpstr>
      <vt:lpstr>Slide 17</vt:lpstr>
      <vt:lpstr>Most common forms of flexible working</vt:lpstr>
      <vt:lpstr>Challenges employers might encounter include:  </vt:lpstr>
      <vt:lpstr>How organisations can ensure effective flexible working practices</vt:lpstr>
      <vt:lpstr>Useful websites </vt:lpstr>
      <vt:lpstr>Sources used</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Samantha Morgan</dc:creator>
  <cp:lastModifiedBy>Samantha Morgan</cp:lastModifiedBy>
  <cp:revision>36</cp:revision>
  <dcterms:created xsi:type="dcterms:W3CDTF">2013-01-10T08:41:08Z</dcterms:created>
  <dcterms:modified xsi:type="dcterms:W3CDTF">2013-01-24T08:38:08Z</dcterms:modified>
</cp:coreProperties>
</file>