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6" r:id="rId1"/>
  </p:sldMasterIdLst>
  <p:notesMasterIdLst>
    <p:notesMasterId r:id="rId23"/>
  </p:notesMasterIdLst>
  <p:sldIdLst>
    <p:sldId id="256" r:id="rId2"/>
    <p:sldId id="258" r:id="rId3"/>
    <p:sldId id="260" r:id="rId4"/>
    <p:sldId id="261" r:id="rId5"/>
    <p:sldId id="288" r:id="rId6"/>
    <p:sldId id="272" r:id="rId7"/>
    <p:sldId id="269" r:id="rId8"/>
    <p:sldId id="268" r:id="rId9"/>
    <p:sldId id="277" r:id="rId10"/>
    <p:sldId id="278" r:id="rId11"/>
    <p:sldId id="283" r:id="rId12"/>
    <p:sldId id="284" r:id="rId13"/>
    <p:sldId id="279" r:id="rId14"/>
    <p:sldId id="286" r:id="rId15"/>
    <p:sldId id="280" r:id="rId16"/>
    <p:sldId id="281" r:id="rId17"/>
    <p:sldId id="282" r:id="rId18"/>
    <p:sldId id="257" r:id="rId19"/>
    <p:sldId id="271" r:id="rId20"/>
    <p:sldId id="263" r:id="rId21"/>
    <p:sldId id="28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87BB8DD-DEFF-474E-95F3-2DA6FD5087C5}" type="datetimeFigureOut">
              <a:rPr lang="en-US" smtClean="0"/>
              <a:pPr/>
              <a:t>11/25/2018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8049EBB-6267-5D45-BDB3-A516928F3C40}" type="slidenum">
              <a:rPr lang="en-US" smtClean="0"/>
              <a:pPr/>
              <a:t>‹#›</a:t>
            </a:fld>
            <a:endParaRPr lang="en-US"/>
          </a:p>
        </p:txBody>
      </p:sp>
    </p:spTree>
    <p:extLst>
      <p:ext uri="{BB962C8B-B14F-4D97-AF65-F5344CB8AC3E}">
        <p14:creationId xmlns:p14="http://schemas.microsoft.com/office/powerpoint/2010/main" xmlns="" val="288779556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FFFFFF"/>
                </a:solidFill>
              </a:rPr>
              <a:t>Taking ADHD and Autism to the Public 2 - Pictures</a:t>
            </a:r>
            <a:endParaRPr lang="en-GB" dirty="0"/>
          </a:p>
        </p:txBody>
      </p:sp>
      <p:sp>
        <p:nvSpPr>
          <p:cNvPr id="4" name="Slide Number Placeholder 3"/>
          <p:cNvSpPr>
            <a:spLocks noGrp="1"/>
          </p:cNvSpPr>
          <p:nvPr>
            <p:ph type="sldNum" sz="quarter" idx="10"/>
          </p:nvPr>
        </p:nvSpPr>
        <p:spPr/>
        <p:txBody>
          <a:bodyPr/>
          <a:lstStyle/>
          <a:p>
            <a:fld id="{04462288-B847-4EEE-B823-3A796DCEC95C}" type="slidenum">
              <a:rPr lang="en-GB" smtClean="0"/>
              <a:pPr/>
              <a:t>14</a:t>
            </a:fld>
            <a:endParaRPr lang="en-GB"/>
          </a:p>
        </p:txBody>
      </p:sp>
    </p:spTree>
    <p:extLst>
      <p:ext uri="{BB962C8B-B14F-4D97-AF65-F5344CB8AC3E}">
        <p14:creationId xmlns:p14="http://schemas.microsoft.com/office/powerpoint/2010/main" xmlns="" val="2879650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GB"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BCED3E41-E2DE-48B7-AD25-2C05D8372D60}" type="datetime4">
              <a:rPr lang="en-US" smtClean="0"/>
              <a:pPr/>
              <a:t>November 25, 2018</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96202C6-8B37-41F0-B3E4-774551D1C22F}" type="datetime4">
              <a:rPr lang="en-US" smtClean="0"/>
              <a:pPr/>
              <a:t>November 25, 2018</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44759D-0EFF-4FB2-9CCE-04E00944F0F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GB"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8F78D1B-BB73-41B2-8202-C6678B761557}" type="datetime4">
              <a:rPr lang="en-US" smtClean="0"/>
              <a:pPr/>
              <a:t>November 25, 2018</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44759D-0EFF-4FB2-9CCE-04E00944F0FE}" type="slidenum">
              <a:rPr lang="en-US" smtClean="0"/>
              <a:pPr/>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F2511E46-B9AD-4605-BA48-F4BA770367EA}" type="datetime4">
              <a:rPr lang="en-US" smtClean="0"/>
              <a:pPr/>
              <a:t>November 25, 2018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44759D-0EFF-4FB2-9CCE-04E00944F0F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771A4492-1D66-40E5-BF5F-8AE5B76A3760}" type="datetime4">
              <a:rPr lang="en-US" smtClean="0"/>
              <a:pPr/>
              <a:t>November 25, 2018</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744759D-0EFF-4FB2-9CCE-04E00944F0FE}"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0120655-FBEF-4656-A8A9-E7D9EB4F4DEC}" type="datetime4">
              <a:rPr lang="en-US" smtClean="0"/>
              <a:pPr/>
              <a:t>November 25, 2018</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744759D-0EFF-4FB2-9CCE-04E00944F0F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6B2BA2-D035-44CD-B6C5-345CD46C68A9}" type="datetime4">
              <a:rPr lang="en-US" smtClean="0"/>
              <a:pPr/>
              <a:t>November 25, 2018</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744759D-0EFF-4FB2-9CCE-04E00944F0F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GB"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12544D9-E8EB-4DFC-9BAC-8FC5CFB1A919}" type="datetime4">
              <a:rPr lang="en-US" smtClean="0"/>
              <a:pPr/>
              <a:t>November 25, 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F894904-8048-429B-BF77-F17DA8F8287B}" type="datetime4">
              <a:rPr lang="en-US" smtClean="0"/>
              <a:pPr/>
              <a:t>November 25, 2018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44759D-0EFF-4FB2-9CCE-04E00944F0F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F119237-00E8-48F5-9A77-8496B8A0E541}" type="datetimeFigureOut">
              <a:rPr lang="en-US" smtClean="0"/>
              <a:pPr/>
              <a:t>11/25/2018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560992-D05B-4846-8E6E-CA034CB4F16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AF119237-00E8-48F5-9A77-8496B8A0E541}" type="datetimeFigureOut">
              <a:rPr lang="en-US" smtClean="0"/>
              <a:pPr/>
              <a:t>11/25/2018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560992-D05B-4846-8E6E-CA034CB4F16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6441D7B3-F7C5-4013-AC5D-399DD8DB11FA}" type="datetime4">
              <a:rPr lang="en-US" smtClean="0"/>
              <a:pPr/>
              <a:t>November 25, 2018</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744759D-0EFF-4FB2-9CCE-04E00944F0F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997" r:id="rId1"/>
    <p:sldLayoutId id="2147483998" r:id="rId2"/>
    <p:sldLayoutId id="2147483999" r:id="rId3"/>
    <p:sldLayoutId id="2147484000" r:id="rId4"/>
    <p:sldLayoutId id="2147484001" r:id="rId5"/>
    <p:sldLayoutId id="2147484002" r:id="rId6"/>
    <p:sldLayoutId id="2147484003" r:id="rId7"/>
    <p:sldLayoutId id="2147484004" r:id="rId8"/>
    <p:sldLayoutId id="2147484005" r:id="rId9"/>
    <p:sldLayoutId id="2147484006" r:id="rId10"/>
    <p:sldLayoutId id="2147484007" r:id="rId11"/>
  </p:sldLayoutIdLst>
  <p:hf sldNum="0"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adhdfoundation.org.uk/adhd-foundation-conference-2018/"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adhdfoundation.org.uk/2017/11/15/a-call-to-actio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letstaketen.co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distractionpodcast.com/2018/09/25/s3-ep3-adhds-practical-problem-solver/"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dirty="0" smtClean="0"/>
              <a:t>ADHD</a:t>
            </a:r>
            <a:endParaRPr lang="en-US" dirty="0"/>
          </a:p>
        </p:txBody>
      </p:sp>
      <p:sp>
        <p:nvSpPr>
          <p:cNvPr id="2" name="Subtitle 1"/>
          <p:cNvSpPr>
            <a:spLocks noGrp="1"/>
          </p:cNvSpPr>
          <p:nvPr>
            <p:ph type="subTitle" idx="1"/>
          </p:nvPr>
        </p:nvSpPr>
        <p:spPr/>
        <p:txBody>
          <a:bodyPr/>
          <a:lstStyle/>
          <a:p>
            <a:r>
              <a:rPr lang="en-US" dirty="0" smtClean="0"/>
              <a:t>A changing Conversation</a:t>
            </a:r>
            <a:endParaRPr lang="en-US" dirty="0"/>
          </a:p>
        </p:txBody>
      </p:sp>
      <p:pic>
        <p:nvPicPr>
          <p:cNvPr id="5" name="Picture 4"/>
          <p:cNvPicPr>
            <a:picLocks noChangeAspect="1"/>
          </p:cNvPicPr>
          <p:nvPr/>
        </p:nvPicPr>
        <p:blipFill>
          <a:blip r:embed="rId2" cstate="print"/>
          <a:stretch>
            <a:fillRect/>
          </a:stretch>
        </p:blipFill>
        <p:spPr>
          <a:xfrm>
            <a:off x="4839452" y="3775463"/>
            <a:ext cx="3200400" cy="2540000"/>
          </a:xfrm>
          <a:prstGeom prst="rect">
            <a:avLst/>
          </a:prstGeom>
        </p:spPr>
      </p:pic>
      <p:pic>
        <p:nvPicPr>
          <p:cNvPr id="6" name="Content Placeholder 3" descr="screenshot.png"/>
          <p:cNvPicPr>
            <a:picLocks noChangeAspect="1"/>
          </p:cNvPicPr>
          <p:nvPr/>
        </p:nvPicPr>
        <p:blipFill>
          <a:blip r:embed="rId3" cstate="print">
            <a:extLst>
              <a:ext uri="{28A0092B-C50C-407E-A947-70E740481C1C}">
                <a14:useLocalDpi xmlns:a14="http://schemas.microsoft.com/office/drawing/2010/main" xmlns="" val="0"/>
              </a:ext>
            </a:extLst>
          </a:blip>
          <a:srcRect l="5918" r="5918"/>
          <a:stretch>
            <a:fillRect/>
          </a:stretch>
        </p:blipFill>
        <p:spPr>
          <a:xfrm rot="21165691">
            <a:off x="5140921" y="862728"/>
            <a:ext cx="2875422" cy="1703953"/>
          </a:xfrm>
          <a:prstGeom prst="rect">
            <a:avLst/>
          </a:prstGeom>
        </p:spPr>
      </p:pic>
    </p:spTree>
    <p:extLst>
      <p:ext uri="{BB962C8B-B14F-4D97-AF65-F5344CB8AC3E}">
        <p14:creationId xmlns:p14="http://schemas.microsoft.com/office/powerpoint/2010/main" xmlns="" val="11324163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Brief</a:t>
            </a:r>
            <a:r>
              <a:rPr lang="en-US" dirty="0" smtClean="0"/>
              <a:t> History of ADHD UK</a:t>
            </a:r>
            <a:endParaRPr lang="en-US" dirty="0"/>
          </a:p>
        </p:txBody>
      </p:sp>
      <p:sp>
        <p:nvSpPr>
          <p:cNvPr id="3" name="Content Placeholder 2"/>
          <p:cNvSpPr>
            <a:spLocks noGrp="1"/>
          </p:cNvSpPr>
          <p:nvPr>
            <p:ph idx="1"/>
          </p:nvPr>
        </p:nvSpPr>
        <p:spPr>
          <a:xfrm>
            <a:off x="274320" y="1799398"/>
            <a:ext cx="8595360" cy="4436810"/>
          </a:xfrm>
        </p:spPr>
        <p:txBody>
          <a:bodyPr/>
          <a:lstStyle/>
          <a:p>
            <a:r>
              <a:rPr lang="en-GB" sz="2400" dirty="0"/>
              <a:t>1902 – Hyperkinetic disorder</a:t>
            </a:r>
          </a:p>
          <a:p>
            <a:r>
              <a:rPr lang="en-GB" sz="2400" dirty="0"/>
              <a:t>1968 – Graham and </a:t>
            </a:r>
            <a:r>
              <a:rPr lang="en-GB" sz="2400" dirty="0" err="1"/>
              <a:t>Rutter</a:t>
            </a:r>
            <a:r>
              <a:rPr lang="en-GB" sz="2400" dirty="0"/>
              <a:t> publish article on Hyperactivity in British Medical Journal</a:t>
            </a:r>
          </a:p>
          <a:p>
            <a:r>
              <a:rPr lang="en-GB" sz="2400" dirty="0"/>
              <a:t>1980 – ADD added to DSM-</a:t>
            </a:r>
            <a:r>
              <a:rPr lang="en-GB" sz="2400" dirty="0" smtClean="0"/>
              <a:t>III</a:t>
            </a:r>
            <a:endParaRPr lang="en-GB" sz="2400" dirty="0"/>
          </a:p>
          <a:p>
            <a:r>
              <a:rPr lang="en-GB" sz="2400" dirty="0"/>
              <a:t>1987 – ADHD added to DSM-III-</a:t>
            </a:r>
            <a:r>
              <a:rPr lang="en-GB" sz="2400" dirty="0" smtClean="0"/>
              <a:t>R</a:t>
            </a:r>
            <a:endParaRPr lang="en-GB" sz="2400" dirty="0"/>
          </a:p>
          <a:p>
            <a:r>
              <a:rPr lang="en-GB" sz="2400" dirty="0"/>
              <a:t>2000 – First NICE report on ADHD</a:t>
            </a:r>
          </a:p>
          <a:p>
            <a:endParaRPr lang="en-GB" dirty="0"/>
          </a:p>
          <a:p>
            <a:pPr marL="0" indent="0">
              <a:buNone/>
            </a:pPr>
            <a:r>
              <a:rPr lang="en-GB" sz="2400" dirty="0" smtClean="0"/>
              <a:t>(Smith 2017)</a:t>
            </a:r>
          </a:p>
          <a:p>
            <a:endParaRPr lang="en-GB" dirty="0"/>
          </a:p>
          <a:p>
            <a:pPr marL="0" indent="0">
              <a:buNone/>
            </a:pPr>
            <a:endParaRPr lang="en-GB" sz="2400" dirty="0"/>
          </a:p>
          <a:p>
            <a:endParaRPr lang="en-US" dirty="0"/>
          </a:p>
        </p:txBody>
      </p:sp>
    </p:spTree>
    <p:extLst>
      <p:ext uri="{BB962C8B-B14F-4D97-AF65-F5344CB8AC3E}">
        <p14:creationId xmlns:p14="http://schemas.microsoft.com/office/powerpoint/2010/main" xmlns="" val="303506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ADHD is not ‘a global disorder understood synonymously </a:t>
            </a:r>
            <a:r>
              <a:rPr lang="en-GB" dirty="0" smtClean="0"/>
              <a:t>worldwide (</a:t>
            </a:r>
            <a:r>
              <a:rPr lang="en-GB" dirty="0"/>
              <a:t>Smith 2017) </a:t>
            </a:r>
          </a:p>
        </p:txBody>
      </p:sp>
      <p:sp>
        <p:nvSpPr>
          <p:cNvPr id="3" name="Content Placeholder 2"/>
          <p:cNvSpPr>
            <a:spLocks noGrp="1"/>
          </p:cNvSpPr>
          <p:nvPr>
            <p:ph idx="1"/>
          </p:nvPr>
        </p:nvSpPr>
        <p:spPr>
          <a:xfrm>
            <a:off x="274320" y="1559282"/>
            <a:ext cx="8595360" cy="5144358"/>
          </a:xfrm>
        </p:spPr>
        <p:txBody>
          <a:bodyPr>
            <a:normAutofit/>
          </a:bodyPr>
          <a:lstStyle/>
          <a:p>
            <a:pPr marL="0" indent="0">
              <a:buNone/>
            </a:pPr>
            <a:r>
              <a:rPr lang="en-GB" dirty="0" smtClean="0"/>
              <a:t>Significant </a:t>
            </a:r>
            <a:r>
              <a:rPr lang="en-GB" dirty="0"/>
              <a:t>c</a:t>
            </a:r>
            <a:r>
              <a:rPr lang="en-GB" dirty="0" smtClean="0"/>
              <a:t>onceptual differences:</a:t>
            </a:r>
          </a:p>
          <a:p>
            <a:pPr marL="0" indent="0">
              <a:buNone/>
            </a:pPr>
            <a:endParaRPr lang="en-GB" dirty="0" smtClean="0"/>
          </a:p>
          <a:p>
            <a:r>
              <a:rPr lang="en-GB" dirty="0" smtClean="0"/>
              <a:t>American </a:t>
            </a:r>
            <a:r>
              <a:rPr lang="en-GB" dirty="0"/>
              <a:t>biomedical </a:t>
            </a:r>
            <a:r>
              <a:rPr lang="en-GB" dirty="0" smtClean="0"/>
              <a:t>view </a:t>
            </a:r>
            <a:r>
              <a:rPr lang="en-GB" dirty="0"/>
              <a:t>– emphasis on drug </a:t>
            </a:r>
            <a:r>
              <a:rPr lang="en-GB" dirty="0" smtClean="0"/>
              <a:t>therapy</a:t>
            </a:r>
          </a:p>
          <a:p>
            <a:pPr marL="0" indent="0">
              <a:buNone/>
            </a:pPr>
            <a:endParaRPr lang="en-GB" dirty="0"/>
          </a:p>
          <a:p>
            <a:r>
              <a:rPr lang="en-GB" dirty="0" smtClean="0"/>
              <a:t>British view is more </a:t>
            </a:r>
            <a:r>
              <a:rPr lang="en-GB" dirty="0"/>
              <a:t>pluralistic and </a:t>
            </a:r>
            <a:r>
              <a:rPr lang="en-GB" dirty="0" smtClean="0"/>
              <a:t>multifaceted - environmental </a:t>
            </a:r>
            <a:r>
              <a:rPr lang="en-GB" dirty="0"/>
              <a:t>factors –psychosocial stress </a:t>
            </a:r>
            <a:r>
              <a:rPr lang="en-GB" dirty="0" smtClean="0"/>
              <a:t>– </a:t>
            </a:r>
            <a:r>
              <a:rPr lang="en-GB" dirty="0"/>
              <a:t>psychotherapy</a:t>
            </a:r>
          </a:p>
          <a:p>
            <a:pPr marL="0" indent="0">
              <a:buNone/>
            </a:pPr>
            <a:endParaRPr lang="en-GB" dirty="0"/>
          </a:p>
          <a:p>
            <a:r>
              <a:rPr lang="en-GB" dirty="0"/>
              <a:t>Nordic </a:t>
            </a:r>
            <a:r>
              <a:rPr lang="en-GB" dirty="0" smtClean="0"/>
              <a:t>emphasis on social </a:t>
            </a:r>
            <a:r>
              <a:rPr lang="en-GB" dirty="0"/>
              <a:t>factors - non-pharmaceutical therapy and meticulous educational interventions </a:t>
            </a:r>
            <a:endParaRPr lang="en-GB" dirty="0" smtClean="0"/>
          </a:p>
          <a:p>
            <a:endParaRPr lang="en-GB" dirty="0"/>
          </a:p>
          <a:p>
            <a:pPr marL="0" indent="0">
              <a:buNone/>
            </a:pPr>
            <a:r>
              <a:rPr lang="en-GB" dirty="0" smtClean="0"/>
              <a:t>Misconceptions: Childhood, only affecting boys, absent dads, additives, not high IQ, alcohol, parenting.</a:t>
            </a:r>
          </a:p>
          <a:p>
            <a:endParaRPr lang="en-GB" dirty="0"/>
          </a:p>
          <a:p>
            <a:pPr marL="0" indent="0">
              <a:buNone/>
            </a:pPr>
            <a:endParaRPr lang="en-GB" dirty="0"/>
          </a:p>
          <a:p>
            <a:endParaRPr lang="en-US" dirty="0"/>
          </a:p>
        </p:txBody>
      </p:sp>
    </p:spTree>
    <p:extLst>
      <p:ext uri="{BB962C8B-B14F-4D97-AF65-F5344CB8AC3E}">
        <p14:creationId xmlns:p14="http://schemas.microsoft.com/office/powerpoint/2010/main" xmlns="" val="1362612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412480" cy="990600"/>
          </a:xfrm>
        </p:spPr>
        <p:txBody>
          <a:bodyPr>
            <a:normAutofit/>
          </a:bodyPr>
          <a:lstStyle/>
          <a:p>
            <a:r>
              <a:rPr lang="en-US" dirty="0"/>
              <a:t>N</a:t>
            </a:r>
            <a:r>
              <a:rPr lang="en-US" dirty="0" smtClean="0"/>
              <a:t>ew Research - New Understanding</a:t>
            </a:r>
            <a:endParaRPr lang="en-US" dirty="0"/>
          </a:p>
        </p:txBody>
      </p:sp>
      <p:sp>
        <p:nvSpPr>
          <p:cNvPr id="3" name="Content Placeholder 2"/>
          <p:cNvSpPr>
            <a:spLocks noGrp="1"/>
          </p:cNvSpPr>
          <p:nvPr>
            <p:ph idx="1"/>
          </p:nvPr>
        </p:nvSpPr>
        <p:spPr>
          <a:xfrm>
            <a:off x="274320" y="1524000"/>
            <a:ext cx="8595360" cy="4712208"/>
          </a:xfrm>
        </p:spPr>
        <p:txBody>
          <a:bodyPr>
            <a:normAutofit/>
          </a:bodyPr>
          <a:lstStyle/>
          <a:p>
            <a:r>
              <a:rPr lang="en-US" dirty="0" smtClean="0"/>
              <a:t>356 </a:t>
            </a:r>
            <a:r>
              <a:rPr lang="en-US" dirty="0"/>
              <a:t>publications </a:t>
            </a:r>
            <a:r>
              <a:rPr lang="en-US" dirty="0" smtClean="0"/>
              <a:t>between1985 </a:t>
            </a:r>
            <a:r>
              <a:rPr lang="en-US" dirty="0"/>
              <a:t>and </a:t>
            </a:r>
            <a:r>
              <a:rPr lang="en-US" dirty="0" smtClean="0"/>
              <a:t>1989 </a:t>
            </a:r>
          </a:p>
          <a:p>
            <a:r>
              <a:rPr lang="en-US" dirty="0" smtClean="0"/>
              <a:t>6,158 between 2005</a:t>
            </a:r>
            <a:r>
              <a:rPr lang="en-US" dirty="0"/>
              <a:t>–2009 </a:t>
            </a:r>
            <a:r>
              <a:rPr lang="en-US" dirty="0" smtClean="0"/>
              <a:t>                         (Bishop 2010) </a:t>
            </a:r>
          </a:p>
          <a:p>
            <a:endParaRPr lang="en-GB" dirty="0"/>
          </a:p>
          <a:p>
            <a:r>
              <a:rPr lang="en-GB" dirty="0"/>
              <a:t>The idea of ADHD as a ‘disruptive behaviour disorder.’ … is being replaced by a new understanding of ADHD as a developmental impairment of the brain’s self-management system, its executive functions’ (Brown 2013)</a:t>
            </a:r>
          </a:p>
          <a:p>
            <a:endParaRPr lang="en-US" dirty="0"/>
          </a:p>
        </p:txBody>
      </p:sp>
      <p:pic>
        <p:nvPicPr>
          <p:cNvPr id="5" name="Picture 4"/>
          <p:cNvPicPr>
            <a:picLocks noChangeAspect="1"/>
          </p:cNvPicPr>
          <p:nvPr/>
        </p:nvPicPr>
        <p:blipFill>
          <a:blip r:embed="rId2" cstate="print"/>
          <a:stretch>
            <a:fillRect/>
          </a:stretch>
        </p:blipFill>
        <p:spPr>
          <a:xfrm>
            <a:off x="811704" y="4777093"/>
            <a:ext cx="3415751" cy="1871336"/>
          </a:xfrm>
          <a:prstGeom prst="rect">
            <a:avLst/>
          </a:prstGeom>
        </p:spPr>
      </p:pic>
      <p:pic>
        <p:nvPicPr>
          <p:cNvPr id="8" name="Picture 7"/>
          <p:cNvPicPr>
            <a:picLocks noChangeAspect="1"/>
          </p:cNvPicPr>
          <p:nvPr/>
        </p:nvPicPr>
        <p:blipFill>
          <a:blip r:embed="rId3" cstate="print"/>
          <a:stretch>
            <a:fillRect/>
          </a:stretch>
        </p:blipFill>
        <p:spPr>
          <a:xfrm>
            <a:off x="5327200" y="4691668"/>
            <a:ext cx="2195390" cy="1956761"/>
          </a:xfrm>
          <a:prstGeom prst="rect">
            <a:avLst/>
          </a:prstGeom>
        </p:spPr>
      </p:pic>
    </p:spTree>
    <p:extLst>
      <p:ext uri="{BB962C8B-B14F-4D97-AF65-F5344CB8AC3E}">
        <p14:creationId xmlns:p14="http://schemas.microsoft.com/office/powerpoint/2010/main" xmlns="" val="3734265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stretch>
            <a:fillRect/>
          </a:stretch>
        </p:blipFill>
        <p:spPr>
          <a:xfrm>
            <a:off x="1234781" y="831476"/>
            <a:ext cx="7002977" cy="5436101"/>
          </a:xfrm>
          <a:prstGeom prst="rect">
            <a:avLst/>
          </a:prstGeom>
        </p:spPr>
      </p:pic>
    </p:spTree>
    <p:extLst>
      <p:ext uri="{BB962C8B-B14F-4D97-AF65-F5344CB8AC3E}">
        <p14:creationId xmlns:p14="http://schemas.microsoft.com/office/powerpoint/2010/main" xmlns="" val="33331017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715734"/>
            <a:ext cx="8229600" cy="761265"/>
          </a:xfrm>
        </p:spPr>
        <p:txBody>
          <a:bodyPr>
            <a:normAutofit fontScale="90000"/>
          </a:bodyPr>
          <a:lstStyle/>
          <a:p>
            <a:r>
              <a:rPr lang="en-US" dirty="0" smtClean="0"/>
              <a:t>Charity commissioned report Oct 2017</a:t>
            </a:r>
            <a:endParaRPr lang="en-US" dirty="0"/>
          </a:p>
        </p:txBody>
      </p:sp>
      <p:sp>
        <p:nvSpPr>
          <p:cNvPr id="3" name="Content Placeholder 2"/>
          <p:cNvSpPr>
            <a:spLocks noGrp="1"/>
          </p:cNvSpPr>
          <p:nvPr>
            <p:ph idx="1"/>
          </p:nvPr>
        </p:nvSpPr>
        <p:spPr>
          <a:xfrm>
            <a:off x="457200" y="1108696"/>
            <a:ext cx="8229600" cy="4607038"/>
          </a:xfrm>
        </p:spPr>
        <p:txBody>
          <a:bodyPr>
            <a:normAutofit fontScale="92500"/>
          </a:bodyPr>
          <a:lstStyle/>
          <a:p>
            <a:pPr marL="0" indent="0">
              <a:buNone/>
            </a:pPr>
            <a:r>
              <a:rPr lang="en-US" sz="4800" b="1" dirty="0" smtClean="0">
                <a:solidFill>
                  <a:srgbClr val="FFFFFF"/>
                </a:solidFill>
                <a:latin typeface="HelveticaNeue"/>
              </a:rPr>
              <a:t> </a:t>
            </a:r>
            <a:endParaRPr lang="en-US" dirty="0"/>
          </a:p>
          <a:p>
            <a:r>
              <a:rPr lang="en-US" sz="6600" dirty="0">
                <a:solidFill>
                  <a:srgbClr val="1C565E"/>
                </a:solidFill>
                <a:latin typeface="AmericanTypewriter"/>
              </a:rPr>
              <a:t>A Lifetime Lost,</a:t>
            </a:r>
            <a:br>
              <a:rPr lang="en-US" sz="6600" dirty="0">
                <a:solidFill>
                  <a:srgbClr val="1C565E"/>
                </a:solidFill>
                <a:latin typeface="AmericanTypewriter"/>
              </a:rPr>
            </a:br>
            <a:r>
              <a:rPr lang="en-US" sz="6600" dirty="0">
                <a:solidFill>
                  <a:srgbClr val="1C565E"/>
                </a:solidFill>
                <a:latin typeface="AmericanTypewriter"/>
              </a:rPr>
              <a:t>or a </a:t>
            </a:r>
            <a:r>
              <a:rPr lang="en-US" sz="6600" b="1" dirty="0">
                <a:solidFill>
                  <a:srgbClr val="ADC90A"/>
                </a:solidFill>
                <a:latin typeface="AmericanTypewriter"/>
              </a:rPr>
              <a:t>Lifetime Saved </a:t>
            </a:r>
            <a:endParaRPr lang="en-US" dirty="0"/>
          </a:p>
          <a:p>
            <a:r>
              <a:rPr lang="en-US" dirty="0">
                <a:solidFill>
                  <a:srgbClr val="1C565E"/>
                </a:solidFill>
                <a:latin typeface="HelveticaNeue"/>
              </a:rPr>
              <a:t>Attention Deficit Hyperactivity Disorder (ADHD) in children across the UK. A look at its impact and what must be done to achieve equity for these particularly vulnerable children, so they might be able to reach their exceptional potential as they progress into adulthood. </a:t>
            </a:r>
            <a:endParaRPr lang="en-US" dirty="0"/>
          </a:p>
          <a:p>
            <a:endParaRPr lang="en-US" dirty="0"/>
          </a:p>
        </p:txBody>
      </p:sp>
      <p:pic>
        <p:nvPicPr>
          <p:cNvPr id="4" name="Content Placeholder 3" descr="screenshot.png"/>
          <p:cNvPicPr>
            <a:picLocks noChangeAspect="1"/>
          </p:cNvPicPr>
          <p:nvPr/>
        </p:nvPicPr>
        <p:blipFill>
          <a:blip r:embed="rId2" cstate="print">
            <a:extLst>
              <a:ext uri="{28A0092B-C50C-407E-A947-70E740481C1C}">
                <a14:useLocalDpi xmlns:a14="http://schemas.microsoft.com/office/drawing/2010/main" xmlns="" val="0"/>
              </a:ext>
            </a:extLst>
          </a:blip>
          <a:srcRect l="5918" r="5918"/>
          <a:stretch>
            <a:fillRect/>
          </a:stretch>
        </p:blipFill>
        <p:spPr>
          <a:xfrm>
            <a:off x="6050431" y="695477"/>
            <a:ext cx="2459972" cy="1457761"/>
          </a:xfrm>
          <a:prstGeom prst="rect">
            <a:avLst/>
          </a:prstGeom>
        </p:spPr>
      </p:pic>
    </p:spTree>
    <p:extLst>
      <p:ext uri="{BB962C8B-B14F-4D97-AF65-F5344CB8AC3E}">
        <p14:creationId xmlns:p14="http://schemas.microsoft.com/office/powerpoint/2010/main" xmlns="" val="32593385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3728"/>
            <a:ext cx="8229600" cy="990600"/>
          </a:xfrm>
        </p:spPr>
        <p:txBody>
          <a:bodyPr/>
          <a:lstStyle/>
          <a:p>
            <a:r>
              <a:rPr lang="en-US" dirty="0" smtClean="0"/>
              <a:t>Individuals in the UK with ADHD …</a:t>
            </a:r>
            <a:endParaRPr lang="en-US" dirty="0"/>
          </a:p>
        </p:txBody>
      </p:sp>
      <p:sp>
        <p:nvSpPr>
          <p:cNvPr id="3" name="Content Placeholder 2"/>
          <p:cNvSpPr>
            <a:spLocks noGrp="1"/>
          </p:cNvSpPr>
          <p:nvPr>
            <p:ph idx="1"/>
          </p:nvPr>
        </p:nvSpPr>
        <p:spPr>
          <a:xfrm>
            <a:off x="0" y="1093752"/>
            <a:ext cx="9144000" cy="5927429"/>
          </a:xfrm>
        </p:spPr>
        <p:txBody>
          <a:bodyPr>
            <a:normAutofit lnSpcReduction="10000"/>
          </a:bodyPr>
          <a:lstStyle/>
          <a:p>
            <a:r>
              <a:rPr lang="en-US" dirty="0" smtClean="0"/>
              <a:t>5% of the population yet only 1% has a diagnosis</a:t>
            </a:r>
          </a:p>
          <a:p>
            <a:r>
              <a:rPr lang="en-US" dirty="0" smtClean="0"/>
              <a:t>Elevated risk </a:t>
            </a:r>
            <a:r>
              <a:rPr lang="en-US" dirty="0"/>
              <a:t>for </a:t>
            </a:r>
            <a:r>
              <a:rPr lang="en-US" dirty="0" smtClean="0"/>
              <a:t>suicide </a:t>
            </a:r>
            <a:r>
              <a:rPr lang="en-US" dirty="0"/>
              <a:t>a</a:t>
            </a:r>
            <a:r>
              <a:rPr lang="en-US" dirty="0" smtClean="0"/>
              <a:t>ttempts </a:t>
            </a:r>
            <a:r>
              <a:rPr lang="en-US" dirty="0"/>
              <a:t>and </a:t>
            </a:r>
            <a:r>
              <a:rPr lang="en-US" dirty="0" smtClean="0"/>
              <a:t>self</a:t>
            </a:r>
            <a:r>
              <a:rPr lang="en-US" dirty="0"/>
              <a:t>-</a:t>
            </a:r>
            <a:r>
              <a:rPr lang="en-US" dirty="0" smtClean="0"/>
              <a:t>Injury</a:t>
            </a:r>
          </a:p>
          <a:p>
            <a:r>
              <a:rPr lang="en-US" dirty="0" smtClean="0"/>
              <a:t>30</a:t>
            </a:r>
            <a:r>
              <a:rPr lang="en-US" dirty="0"/>
              <a:t>% </a:t>
            </a:r>
            <a:r>
              <a:rPr lang="en-US" dirty="0" smtClean="0"/>
              <a:t>of children may have a separate serious mood disorder such as depression</a:t>
            </a:r>
          </a:p>
          <a:p>
            <a:r>
              <a:rPr lang="en-US" dirty="0" smtClean="0"/>
              <a:t>30% of children and 50% of adults have an anxiety disorder</a:t>
            </a:r>
          </a:p>
          <a:p>
            <a:r>
              <a:rPr lang="en-US" dirty="0" smtClean="0"/>
              <a:t>20% show symptoms of bipolar disorder </a:t>
            </a:r>
          </a:p>
          <a:p>
            <a:r>
              <a:rPr lang="en-US" dirty="0" smtClean="0"/>
              <a:t>Higher mortality rate </a:t>
            </a:r>
          </a:p>
          <a:p>
            <a:r>
              <a:rPr lang="en-US" dirty="0"/>
              <a:t>N</a:t>
            </a:r>
            <a:r>
              <a:rPr lang="en-US" dirty="0" smtClean="0"/>
              <a:t>ine times more likely to go to prison</a:t>
            </a:r>
          </a:p>
          <a:p>
            <a:r>
              <a:rPr lang="en-US" dirty="0" smtClean="0"/>
              <a:t>Suffer greater financial instability and are more likely to be fired</a:t>
            </a:r>
          </a:p>
          <a:p>
            <a:r>
              <a:rPr lang="en-US" dirty="0"/>
              <a:t>L</a:t>
            </a:r>
            <a:r>
              <a:rPr lang="en-US" dirty="0" smtClean="0"/>
              <a:t>ongest waiting times in Europe for a referral</a:t>
            </a:r>
          </a:p>
          <a:p>
            <a:r>
              <a:rPr lang="en-US" dirty="0" smtClean="0"/>
              <a:t>22% reported their own GP expressed doubt about whether ADHD is even real</a:t>
            </a:r>
            <a:endParaRPr lang="en-US" dirty="0"/>
          </a:p>
          <a:p>
            <a:r>
              <a:rPr lang="en-US" dirty="0">
                <a:solidFill>
                  <a:srgbClr val="1C565E"/>
                </a:solidFill>
                <a:latin typeface="AmericanTypewriter"/>
              </a:rPr>
              <a:t>A Lifetime Lost,</a:t>
            </a:r>
            <a:br>
              <a:rPr lang="en-US" dirty="0">
                <a:solidFill>
                  <a:srgbClr val="1C565E"/>
                </a:solidFill>
                <a:latin typeface="AmericanTypewriter"/>
              </a:rPr>
            </a:br>
            <a:r>
              <a:rPr lang="en-US" dirty="0">
                <a:solidFill>
                  <a:srgbClr val="1C565E"/>
                </a:solidFill>
                <a:latin typeface="AmericanTypewriter"/>
              </a:rPr>
              <a:t>or a </a:t>
            </a:r>
            <a:r>
              <a:rPr lang="en-US" b="1" dirty="0">
                <a:solidFill>
                  <a:srgbClr val="ADC90A"/>
                </a:solidFill>
                <a:latin typeface="AmericanTypewriter"/>
              </a:rPr>
              <a:t>Lifetime Saved </a:t>
            </a:r>
            <a:endParaRPr lang="en-US" dirty="0"/>
          </a:p>
          <a:p>
            <a:endParaRPr lang="en-US" dirty="0"/>
          </a:p>
          <a:p>
            <a:endParaRPr lang="en-US" dirty="0" smtClean="0"/>
          </a:p>
          <a:p>
            <a:endParaRPr lang="en-US" dirty="0"/>
          </a:p>
        </p:txBody>
      </p:sp>
    </p:spTree>
    <p:extLst>
      <p:ext uri="{BB962C8B-B14F-4D97-AF65-F5344CB8AC3E}">
        <p14:creationId xmlns:p14="http://schemas.microsoft.com/office/powerpoint/2010/main" xmlns="" val="2006702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Consequences of neglecting ADHD …</a:t>
            </a:r>
            <a:endParaRPr lang="en-US" dirty="0"/>
          </a:p>
        </p:txBody>
      </p:sp>
      <p:sp>
        <p:nvSpPr>
          <p:cNvPr id="3" name="Content Placeholder 2"/>
          <p:cNvSpPr>
            <a:spLocks noGrp="1"/>
          </p:cNvSpPr>
          <p:nvPr>
            <p:ph idx="1"/>
          </p:nvPr>
        </p:nvSpPr>
        <p:spPr>
          <a:xfrm>
            <a:off x="264597" y="1323087"/>
            <a:ext cx="8625832" cy="5534913"/>
          </a:xfrm>
        </p:spPr>
        <p:txBody>
          <a:bodyPr>
            <a:normAutofit/>
          </a:bodyPr>
          <a:lstStyle/>
          <a:p>
            <a:r>
              <a:rPr lang="en-US" dirty="0"/>
              <a:t>The typical long-term consequences of this are not only limited school achievement, a chaotic adult life, low self-esteem, depression and anxiety, they often include less well-known, but far starker extremes such as self-harm, imprisonment, homelessness and substance abuse. </a:t>
            </a:r>
          </a:p>
          <a:p>
            <a:pPr marL="0" indent="0">
              <a:buNone/>
            </a:pPr>
            <a:r>
              <a:rPr lang="en-US" dirty="0"/>
              <a:t>(</a:t>
            </a:r>
            <a:r>
              <a:rPr lang="en-US" i="1" dirty="0" smtClean="0"/>
              <a:t>A lifetime Lost, or a Lifetime Saved</a:t>
            </a:r>
            <a:r>
              <a:rPr lang="en-US" dirty="0" smtClean="0"/>
              <a:t>, Oct 2017)</a:t>
            </a:r>
          </a:p>
          <a:p>
            <a:pPr marL="0" indent="0">
              <a:buNone/>
            </a:pPr>
            <a:endParaRPr lang="en-US" dirty="0" smtClean="0"/>
          </a:p>
          <a:p>
            <a:pPr marL="0" indent="0">
              <a:buNone/>
            </a:pPr>
            <a:r>
              <a:rPr lang="en-US" dirty="0"/>
              <a:t>Demos </a:t>
            </a:r>
            <a:r>
              <a:rPr lang="en-US" dirty="0" smtClean="0"/>
              <a:t>Report</a:t>
            </a:r>
          </a:p>
          <a:p>
            <a:r>
              <a:rPr lang="en-US" dirty="0" smtClean="0"/>
              <a:t>Economic cost of ADHD left undiagnosed and untreated is estimated at well over £1billion per annum.</a:t>
            </a:r>
            <a:r>
              <a:rPr lang="en-US" i="1" dirty="0"/>
              <a:t> </a:t>
            </a:r>
            <a:endParaRPr lang="en-US" i="1" dirty="0" smtClean="0"/>
          </a:p>
          <a:p>
            <a:pPr marL="0" indent="0">
              <a:buNone/>
            </a:pPr>
            <a:r>
              <a:rPr lang="en-US" i="1" dirty="0" smtClean="0"/>
              <a:t>(</a:t>
            </a:r>
            <a:r>
              <a:rPr lang="en-US" i="1" dirty="0"/>
              <a:t>Your Attention Please: The Social and Economic Impact of ADHD</a:t>
            </a:r>
            <a:r>
              <a:rPr lang="en-US" dirty="0"/>
              <a:t>, Feb 2018)</a:t>
            </a:r>
          </a:p>
          <a:p>
            <a:endParaRPr lang="en-US" dirty="0" smtClean="0"/>
          </a:p>
        </p:txBody>
      </p:sp>
    </p:spTree>
    <p:extLst>
      <p:ext uri="{BB962C8B-B14F-4D97-AF65-F5344CB8AC3E}">
        <p14:creationId xmlns:p14="http://schemas.microsoft.com/office/powerpoint/2010/main" xmlns="" val="307319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24870"/>
          </a:xfrm>
        </p:spPr>
        <p:txBody>
          <a:bodyPr>
            <a:normAutofit fontScale="90000"/>
          </a:bodyPr>
          <a:lstStyle/>
          <a:p>
            <a:r>
              <a:rPr lang="en-US" dirty="0" smtClean="0"/>
              <a:t>Key Take outs: </a:t>
            </a:r>
            <a:r>
              <a:rPr lang="en-US" sz="3200" dirty="0" smtClean="0"/>
              <a:t/>
            </a:r>
            <a:br>
              <a:rPr lang="en-US" sz="3200" dirty="0" smtClean="0"/>
            </a:br>
            <a:r>
              <a:rPr lang="en-US" sz="3200" dirty="0" err="1" smtClean="0"/>
              <a:t>Neurodiversity</a:t>
            </a:r>
            <a:r>
              <a:rPr lang="en-US" sz="3200" dirty="0" smtClean="0"/>
              <a:t> Paradigm</a:t>
            </a:r>
            <a:endParaRPr lang="en-US" sz="3200" dirty="0"/>
          </a:p>
        </p:txBody>
      </p:sp>
      <p:sp>
        <p:nvSpPr>
          <p:cNvPr id="3" name="Content Placeholder 2"/>
          <p:cNvSpPr>
            <a:spLocks noGrp="1"/>
          </p:cNvSpPr>
          <p:nvPr>
            <p:ph idx="1"/>
          </p:nvPr>
        </p:nvSpPr>
        <p:spPr>
          <a:xfrm>
            <a:off x="457200" y="1975810"/>
            <a:ext cx="8229600" cy="4501190"/>
          </a:xfrm>
        </p:spPr>
        <p:txBody>
          <a:bodyPr>
            <a:normAutofit/>
          </a:bodyPr>
          <a:lstStyle/>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a:p>
          <a:p>
            <a:r>
              <a:rPr lang="en-US" dirty="0">
                <a:hlinkClick r:id="rId2"/>
              </a:rPr>
              <a:t>https://www.adhdfoundation.org.uk/adhd-foundation-conference-2018</a:t>
            </a:r>
            <a:r>
              <a:rPr lang="en-US" dirty="0" smtClean="0">
                <a:hlinkClick r:id="rId2"/>
              </a:rPr>
              <a:t>/</a:t>
            </a:r>
            <a:r>
              <a:rPr lang="en-US" dirty="0" smtClean="0"/>
              <a:t> </a:t>
            </a:r>
          </a:p>
          <a:p>
            <a:endParaRPr lang="en-US" dirty="0" smtClean="0"/>
          </a:p>
        </p:txBody>
      </p:sp>
      <p:pic>
        <p:nvPicPr>
          <p:cNvPr id="5" name="Picture 4"/>
          <p:cNvPicPr>
            <a:picLocks noChangeAspect="1"/>
          </p:cNvPicPr>
          <p:nvPr/>
        </p:nvPicPr>
        <p:blipFill>
          <a:blip r:embed="rId3" cstate="print"/>
          <a:stretch>
            <a:fillRect/>
          </a:stretch>
        </p:blipFill>
        <p:spPr>
          <a:xfrm>
            <a:off x="2097695" y="1975810"/>
            <a:ext cx="4958200" cy="3299457"/>
          </a:xfrm>
          <a:prstGeom prst="rect">
            <a:avLst/>
          </a:prstGeom>
        </p:spPr>
      </p:pic>
    </p:spTree>
    <p:extLst>
      <p:ext uri="{BB962C8B-B14F-4D97-AF65-F5344CB8AC3E}">
        <p14:creationId xmlns:p14="http://schemas.microsoft.com/office/powerpoint/2010/main" xmlns="" val="36261396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Mental Health</a:t>
            </a:r>
            <a:br>
              <a:rPr lang="en-US" dirty="0"/>
            </a:br>
            <a:endParaRPr lang="en-US" dirty="0"/>
          </a:p>
        </p:txBody>
      </p:sp>
      <p:pic>
        <p:nvPicPr>
          <p:cNvPr id="5" name="Picture 4"/>
          <p:cNvPicPr>
            <a:picLocks noChangeAspect="1"/>
          </p:cNvPicPr>
          <p:nvPr/>
        </p:nvPicPr>
        <p:blipFill>
          <a:blip r:embed="rId2" cstate="print"/>
          <a:stretch>
            <a:fillRect/>
          </a:stretch>
        </p:blipFill>
        <p:spPr>
          <a:xfrm>
            <a:off x="1769277" y="1206704"/>
            <a:ext cx="5213141" cy="5651296"/>
          </a:xfrm>
          <a:prstGeom prst="rect">
            <a:avLst/>
          </a:prstGeom>
        </p:spPr>
      </p:pic>
    </p:spTree>
    <p:extLst>
      <p:ext uri="{BB962C8B-B14F-4D97-AF65-F5344CB8AC3E}">
        <p14:creationId xmlns:p14="http://schemas.microsoft.com/office/powerpoint/2010/main" xmlns="" val="28405579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Politics of ADHD </a:t>
            </a:r>
          </a:p>
        </p:txBody>
      </p:sp>
      <p:sp>
        <p:nvSpPr>
          <p:cNvPr id="3" name="Content Placeholder 2"/>
          <p:cNvSpPr>
            <a:spLocks noGrp="1"/>
          </p:cNvSpPr>
          <p:nvPr>
            <p:ph idx="1"/>
          </p:nvPr>
        </p:nvSpPr>
        <p:spPr>
          <a:xfrm>
            <a:off x="457200" y="1799398"/>
            <a:ext cx="8229600" cy="4677602"/>
          </a:xfrm>
        </p:spPr>
        <p:txBody>
          <a:bodyPr/>
          <a:lstStyle/>
          <a:p>
            <a:endParaRPr lang="en-US" dirty="0" smtClean="0"/>
          </a:p>
          <a:p>
            <a:pPr marL="0" indent="0">
              <a:buNone/>
            </a:pPr>
            <a:r>
              <a:rPr lang="en-US" dirty="0" smtClean="0"/>
              <a:t>A Call for action</a:t>
            </a:r>
            <a:endParaRPr lang="en-US" dirty="0"/>
          </a:p>
          <a:p>
            <a:endParaRPr lang="en-US" dirty="0" smtClean="0"/>
          </a:p>
          <a:p>
            <a:r>
              <a:rPr lang="en-US" dirty="0" smtClean="0"/>
              <a:t>APPG - Jo Platt MP</a:t>
            </a:r>
          </a:p>
          <a:p>
            <a:r>
              <a:rPr lang="en-US" dirty="0" smtClean="0"/>
              <a:t>Petition local MPs –</a:t>
            </a:r>
          </a:p>
          <a:p>
            <a:r>
              <a:rPr lang="en-US" dirty="0" smtClean="0">
                <a:hlinkClick r:id="rId2"/>
              </a:rPr>
              <a:t>https</a:t>
            </a:r>
            <a:r>
              <a:rPr lang="en-US" dirty="0">
                <a:hlinkClick r:id="rId2"/>
              </a:rPr>
              <a:t>://www.adhdfoundation.org.uk/2017/11/15/a-call-to-action</a:t>
            </a:r>
            <a:r>
              <a:rPr lang="en-US" dirty="0" smtClean="0">
                <a:hlinkClick r:id="rId2"/>
              </a:rPr>
              <a:t>/</a:t>
            </a:r>
            <a:r>
              <a:rPr lang="en-US" dirty="0" smtClean="0"/>
              <a:t> </a:t>
            </a:r>
            <a:endParaRPr lang="en-US" dirty="0"/>
          </a:p>
        </p:txBody>
      </p:sp>
    </p:spTree>
    <p:extLst>
      <p:ext uri="{BB962C8B-B14F-4D97-AF65-F5344CB8AC3E}">
        <p14:creationId xmlns:p14="http://schemas.microsoft.com/office/powerpoint/2010/main" xmlns="" val="21563003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Medication and Stigma</a:t>
            </a:r>
            <a:endParaRPr lang="en-US" dirty="0"/>
          </a:p>
        </p:txBody>
      </p:sp>
      <p:sp>
        <p:nvSpPr>
          <p:cNvPr id="3" name="Content Placeholder 2"/>
          <p:cNvSpPr>
            <a:spLocks noGrp="1"/>
          </p:cNvSpPr>
          <p:nvPr>
            <p:ph idx="1"/>
          </p:nvPr>
        </p:nvSpPr>
        <p:spPr>
          <a:xfrm>
            <a:off x="457200" y="1523999"/>
            <a:ext cx="8229600" cy="5197281"/>
          </a:xfrm>
        </p:spPr>
        <p:txBody>
          <a:bodyPr>
            <a:normAutofit fontScale="92500" lnSpcReduction="20000"/>
          </a:bodyPr>
          <a:lstStyle/>
          <a:p>
            <a:pPr marL="0" indent="0">
              <a:buNone/>
            </a:pPr>
            <a:r>
              <a:rPr lang="en-US" sz="3000" dirty="0" err="1" smtClean="0"/>
              <a:t>Dr</a:t>
            </a:r>
            <a:r>
              <a:rPr lang="en-US" sz="3000" dirty="0" smtClean="0"/>
              <a:t> Rob </a:t>
            </a:r>
            <a:r>
              <a:rPr lang="en-US" sz="3000" dirty="0" err="1" smtClean="0"/>
              <a:t>Baskind</a:t>
            </a:r>
            <a:r>
              <a:rPr lang="en-US" sz="3000" dirty="0" smtClean="0"/>
              <a:t> </a:t>
            </a:r>
            <a:r>
              <a:rPr lang="en-US" sz="2600" dirty="0" smtClean="0"/>
              <a:t>- </a:t>
            </a:r>
            <a:r>
              <a:rPr lang="en-US" sz="3000" dirty="0">
                <a:solidFill>
                  <a:srgbClr val="000090"/>
                </a:solidFill>
              </a:rPr>
              <a:t>Masking and Misdiagnosis: ADHD in adult mental health services </a:t>
            </a:r>
            <a:endParaRPr lang="en-US" dirty="0"/>
          </a:p>
          <a:p>
            <a:pPr marL="0" indent="0">
              <a:buNone/>
            </a:pPr>
            <a:endParaRPr lang="en-US" dirty="0" smtClean="0"/>
          </a:p>
          <a:p>
            <a:pPr marL="0" indent="0">
              <a:buNone/>
            </a:pPr>
            <a:r>
              <a:rPr lang="en-US" dirty="0" smtClean="0"/>
              <a:t>Adult ADHD Comorbidities:</a:t>
            </a:r>
          </a:p>
          <a:p>
            <a:r>
              <a:rPr lang="en-US" dirty="0" smtClean="0"/>
              <a:t>Low </a:t>
            </a:r>
            <a:r>
              <a:rPr lang="en-US" dirty="0"/>
              <a:t>self-esteem </a:t>
            </a:r>
          </a:p>
          <a:p>
            <a:r>
              <a:rPr lang="en-US" dirty="0"/>
              <a:t>Depression (20-50%) </a:t>
            </a:r>
          </a:p>
          <a:p>
            <a:r>
              <a:rPr lang="en-US" dirty="0"/>
              <a:t>Anxiety (20-50%) </a:t>
            </a:r>
          </a:p>
          <a:p>
            <a:r>
              <a:rPr lang="en-US" dirty="0"/>
              <a:t>OCD (5-10%) </a:t>
            </a:r>
          </a:p>
          <a:p>
            <a:r>
              <a:rPr lang="en-US" dirty="0"/>
              <a:t>Personality disorder (10-50%) </a:t>
            </a:r>
          </a:p>
          <a:p>
            <a:r>
              <a:rPr lang="en-US" dirty="0"/>
              <a:t>Substance misuse (20% have ADHD) </a:t>
            </a:r>
          </a:p>
          <a:p>
            <a:r>
              <a:rPr lang="en-US" dirty="0"/>
              <a:t>Bipolar Disorder (5-20%) </a:t>
            </a:r>
          </a:p>
          <a:p>
            <a:r>
              <a:rPr lang="en-US" dirty="0"/>
              <a:t>Obesity </a:t>
            </a:r>
          </a:p>
          <a:p>
            <a:r>
              <a:rPr lang="en-US" dirty="0"/>
              <a:t>Psychosis </a:t>
            </a:r>
            <a:endParaRPr lang="en-US" dirty="0" smtClean="0"/>
          </a:p>
          <a:p>
            <a:endParaRPr lang="en-US" dirty="0" smtClean="0"/>
          </a:p>
          <a:p>
            <a:pPr marL="0" indent="0">
              <a:buNone/>
            </a:pPr>
            <a:r>
              <a:rPr lang="en-US" dirty="0" smtClean="0"/>
              <a:t>- Rapid</a:t>
            </a:r>
            <a:r>
              <a:rPr lang="en-US" dirty="0"/>
              <a:t>, effective and robust treatment responses</a:t>
            </a:r>
          </a:p>
          <a:p>
            <a:endParaRPr lang="en-US" dirty="0"/>
          </a:p>
          <a:p>
            <a:endParaRPr lang="en-US" dirty="0"/>
          </a:p>
          <a:p>
            <a:endParaRPr lang="en-US" dirty="0" smtClean="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xmlns="" val="3348758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Genetics and Co</a:t>
            </a:r>
            <a:r>
              <a:rPr lang="en-US" dirty="0"/>
              <a:t>-</a:t>
            </a:r>
            <a:r>
              <a:rPr lang="en-US" dirty="0" smtClean="0"/>
              <a:t>morbidities</a:t>
            </a:r>
            <a:r>
              <a:rPr lang="en-US" dirty="0"/>
              <a:t/>
            </a:r>
            <a:br>
              <a:rPr lang="en-US" dirty="0"/>
            </a:br>
            <a:endParaRPr lang="en-US" dirty="0"/>
          </a:p>
        </p:txBody>
      </p:sp>
      <p:sp>
        <p:nvSpPr>
          <p:cNvPr id="3" name="Content Placeholder 2"/>
          <p:cNvSpPr>
            <a:spLocks noGrp="1"/>
          </p:cNvSpPr>
          <p:nvPr>
            <p:ph idx="1"/>
          </p:nvPr>
        </p:nvSpPr>
        <p:spPr/>
        <p:txBody>
          <a:bodyPr/>
          <a:lstStyle/>
          <a:p>
            <a:r>
              <a:rPr lang="en-US" sz="2800" dirty="0" err="1" smtClean="0"/>
              <a:t>Vidya</a:t>
            </a:r>
            <a:r>
              <a:rPr lang="en-US" sz="2800" dirty="0" smtClean="0"/>
              <a:t> </a:t>
            </a:r>
            <a:r>
              <a:rPr lang="en-US" sz="2800" dirty="0" err="1"/>
              <a:t>Raghavan</a:t>
            </a:r>
            <a:r>
              <a:rPr lang="en-US" sz="2800" dirty="0"/>
              <a:t> </a:t>
            </a:r>
            <a:r>
              <a:rPr lang="en-US" sz="2800" dirty="0" smtClean="0"/>
              <a:t>- </a:t>
            </a:r>
            <a:r>
              <a:rPr lang="en-US" sz="2800" dirty="0">
                <a:solidFill>
                  <a:srgbClr val="000090"/>
                </a:solidFill>
              </a:rPr>
              <a:t>ADHD &amp; co-morbidities </a:t>
            </a:r>
            <a:endParaRPr lang="en-US" sz="2800" dirty="0" smtClean="0">
              <a:solidFill>
                <a:srgbClr val="000090"/>
              </a:solidFill>
            </a:endParaRPr>
          </a:p>
          <a:p>
            <a:pPr marL="0" indent="0">
              <a:buNone/>
            </a:pPr>
            <a:endParaRPr lang="en-US" sz="2800" dirty="0" smtClean="0"/>
          </a:p>
          <a:p>
            <a:r>
              <a:rPr lang="en-US" sz="2800" dirty="0" err="1" smtClean="0"/>
              <a:t>Dr</a:t>
            </a:r>
            <a:r>
              <a:rPr lang="en-US" sz="2800" dirty="0" smtClean="0"/>
              <a:t> Simon </a:t>
            </a:r>
            <a:r>
              <a:rPr lang="en-US" sz="2800" dirty="0" err="1" smtClean="0"/>
              <a:t>Bignell</a:t>
            </a:r>
            <a:r>
              <a:rPr lang="en-US" sz="2800" dirty="0" smtClean="0"/>
              <a:t> – </a:t>
            </a:r>
            <a:r>
              <a:rPr lang="en-US" sz="2800" dirty="0" smtClean="0">
                <a:solidFill>
                  <a:srgbClr val="000090"/>
                </a:solidFill>
              </a:rPr>
              <a:t>ADHD, ASC &amp; Asperger’s</a:t>
            </a:r>
          </a:p>
          <a:p>
            <a:pPr marL="0" indent="0">
              <a:buNone/>
            </a:pPr>
            <a:r>
              <a:rPr lang="en-US" sz="2800" dirty="0" smtClean="0"/>
              <a:t>   - Free online course available from The   University of Derby!</a:t>
            </a:r>
            <a:endParaRPr lang="en-US" sz="2800" dirty="0"/>
          </a:p>
          <a:p>
            <a:endParaRPr lang="en-US" dirty="0"/>
          </a:p>
          <a:p>
            <a:endParaRPr lang="en-US" dirty="0"/>
          </a:p>
        </p:txBody>
      </p:sp>
    </p:spTree>
    <p:extLst>
      <p:ext uri="{BB962C8B-B14F-4D97-AF65-F5344CB8AC3E}">
        <p14:creationId xmlns:p14="http://schemas.microsoft.com/office/powerpoint/2010/main" xmlns="" val="20304084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5659" y="4572001"/>
            <a:ext cx="5293730" cy="196426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50991" y="321732"/>
            <a:ext cx="3251710" cy="6214533"/>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E710A023-2BAE-4D07-AC44-411688E8F48D}"/>
              </a:ext>
            </a:extLst>
          </p:cNvPr>
          <p:cNvSpPr>
            <a:spLocks noGrp="1"/>
          </p:cNvSpPr>
          <p:nvPr>
            <p:ph type="title"/>
          </p:nvPr>
        </p:nvSpPr>
        <p:spPr>
          <a:xfrm>
            <a:off x="421795" y="4741528"/>
            <a:ext cx="4945641" cy="1625209"/>
          </a:xfrm>
          <a:solidFill>
            <a:schemeClr val="accent1">
              <a:lumMod val="50000"/>
            </a:schemeClr>
          </a:solidFill>
        </p:spPr>
        <p:txBody>
          <a:bodyPr>
            <a:normAutofit/>
          </a:bodyPr>
          <a:lstStyle/>
          <a:p>
            <a:pPr algn="r"/>
            <a:r>
              <a:rPr lang="en-GB" b="1" dirty="0">
                <a:solidFill>
                  <a:srgbClr val="FFFFFF"/>
                </a:solidFill>
              </a:rPr>
              <a:t>Taking ADHD and Autism to the Public</a:t>
            </a:r>
          </a:p>
        </p:txBody>
      </p:sp>
      <p:pic>
        <p:nvPicPr>
          <p:cNvPr id="17" name="Picture 16"/>
          <p:cNvPicPr>
            <a:picLocks noChangeAspect="1"/>
          </p:cNvPicPr>
          <p:nvPr/>
        </p:nvPicPr>
        <p:blipFill>
          <a:blip r:embed="rId3" cstate="email">
            <a:extLst>
              <a:ext uri="{28A0092B-C50C-407E-A947-70E740481C1C}">
                <a14:useLocalDpi xmlns:a14="http://schemas.microsoft.com/office/drawing/2010/main" xmlns=""/>
              </a:ext>
            </a:extLst>
          </a:blip>
          <a:stretch>
            <a:fillRect/>
          </a:stretch>
        </p:blipFill>
        <p:spPr>
          <a:xfrm>
            <a:off x="9368" y="-1"/>
            <a:ext cx="5627272" cy="4571999"/>
          </a:xfrm>
          <a:prstGeom prst="rect">
            <a:avLst/>
          </a:prstGeom>
          <a:ln>
            <a:noFill/>
          </a:ln>
          <a:effectLst>
            <a:outerShdw blurRad="190500" algn="tl" rotWithShape="0">
              <a:srgbClr val="000000">
                <a:alpha val="70000"/>
              </a:srgbClr>
            </a:outerShdw>
          </a:effectLst>
        </p:spPr>
      </p:pic>
      <p:pic>
        <p:nvPicPr>
          <p:cNvPr id="20" name="Picture 19">
            <a:extLst>
              <a:ext uri="{FF2B5EF4-FFF2-40B4-BE49-F238E27FC236}">
                <a16:creationId xmlns:a16="http://schemas.microsoft.com/office/drawing/2014/main" xmlns="" id="{E5FEEA0E-18FC-4AE1-BF9F-D57FCA5108DB}"/>
              </a:ext>
            </a:extLst>
          </p:cNvPr>
          <p:cNvPicPr>
            <a:picLocks noChangeAspect="1"/>
          </p:cNvPicPr>
          <p:nvPr/>
        </p:nvPicPr>
        <p:blipFill>
          <a:blip r:embed="rId4" cstate="email">
            <a:extLst>
              <a:ext uri="{28A0092B-C50C-407E-A947-70E740481C1C}">
                <a14:useLocalDpi xmlns:a14="http://schemas.microsoft.com/office/drawing/2010/main" xmlns=""/>
              </a:ext>
            </a:extLst>
          </a:blip>
          <a:stretch>
            <a:fillRect/>
          </a:stretch>
        </p:blipFill>
        <p:spPr>
          <a:xfrm>
            <a:off x="9368" y="0"/>
            <a:ext cx="1028700" cy="1371600"/>
          </a:xfrm>
          <a:prstGeom prst="rect">
            <a:avLst/>
          </a:prstGeom>
          <a:ln>
            <a:noFill/>
          </a:ln>
          <a:effectLst>
            <a:outerShdw blurRad="292100" dist="139700" dir="2700000" algn="tl" rotWithShape="0">
              <a:srgbClr val="333333">
                <a:alpha val="65000"/>
              </a:srgbClr>
            </a:outerShdw>
          </a:effectLst>
        </p:spPr>
      </p:pic>
      <p:sp>
        <p:nvSpPr>
          <p:cNvPr id="22" name="Content Placeholder 2">
            <a:extLst>
              <a:ext uri="{FF2B5EF4-FFF2-40B4-BE49-F238E27FC236}">
                <a16:creationId xmlns:a16="http://schemas.microsoft.com/office/drawing/2014/main" xmlns="" id="{9BBE4734-C530-49DE-9318-ABC792531458}"/>
              </a:ext>
            </a:extLst>
          </p:cNvPr>
          <p:cNvSpPr txBox="1">
            <a:spLocks/>
          </p:cNvSpPr>
          <p:nvPr/>
        </p:nvSpPr>
        <p:spPr>
          <a:xfrm>
            <a:off x="5785047" y="435429"/>
            <a:ext cx="3043364" cy="6008913"/>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r>
              <a:rPr lang="en-GB" sz="2600" dirty="0">
                <a:solidFill>
                  <a:srgbClr val="FFFFFF"/>
                </a:solidFill>
              </a:rPr>
              <a:t>Massive Open Online Course (MOOC). </a:t>
            </a:r>
          </a:p>
          <a:p>
            <a:pPr marL="0" indent="0">
              <a:buNone/>
            </a:pPr>
            <a:r>
              <a:rPr lang="en-GB" sz="2000" dirty="0">
                <a:solidFill>
                  <a:srgbClr val="FFFFFF"/>
                </a:solidFill>
              </a:rPr>
              <a:t>FREE –University of Derby</a:t>
            </a:r>
          </a:p>
          <a:p>
            <a:pPr marL="0" indent="0">
              <a:buFont typeface="Arial" panose="020B0604020202020204" pitchFamily="34" charset="0"/>
              <a:buNone/>
            </a:pPr>
            <a:r>
              <a:rPr lang="en-GB" sz="2200" b="1" dirty="0">
                <a:solidFill>
                  <a:srgbClr val="FFFFFF"/>
                </a:solidFill>
              </a:rPr>
              <a:t>‘Understanding Autism, Asperger’s &amp; ADHD’</a:t>
            </a:r>
          </a:p>
          <a:p>
            <a:pPr marL="180975" lvl="1" indent="-180975"/>
            <a:r>
              <a:rPr lang="en-GB" sz="1400" dirty="0">
                <a:solidFill>
                  <a:srgbClr val="FFFFFF"/>
                </a:solidFill>
              </a:rPr>
              <a:t>Expanding evidence-based academic knowledge to the public.</a:t>
            </a:r>
          </a:p>
          <a:p>
            <a:pPr marL="180975" lvl="1" indent="-180975"/>
            <a:r>
              <a:rPr lang="en-GB" sz="1400" dirty="0">
                <a:solidFill>
                  <a:srgbClr val="FFFFFF"/>
                </a:solidFill>
              </a:rPr>
              <a:t>Over </a:t>
            </a:r>
            <a:r>
              <a:rPr lang="en-GB" sz="1400" b="1" dirty="0">
                <a:solidFill>
                  <a:srgbClr val="FFFFFF"/>
                </a:solidFill>
              </a:rPr>
              <a:t>25,000 people </a:t>
            </a:r>
            <a:r>
              <a:rPr lang="en-GB" sz="1400" dirty="0">
                <a:solidFill>
                  <a:srgbClr val="FFFFFF"/>
                </a:solidFill>
              </a:rPr>
              <a:t>have taken the course since 2016 (18% completion).</a:t>
            </a:r>
          </a:p>
          <a:p>
            <a:pPr marL="180975" lvl="1" indent="-180975"/>
            <a:r>
              <a:rPr lang="en-GB" sz="1400" dirty="0">
                <a:solidFill>
                  <a:srgbClr val="FFFFFF"/>
                </a:solidFill>
              </a:rPr>
              <a:t>Endorsed by </a:t>
            </a:r>
            <a:r>
              <a:rPr lang="en-GB" sz="1400" b="1" i="1" dirty="0">
                <a:solidFill>
                  <a:srgbClr val="FFFFFF"/>
                </a:solidFill>
              </a:rPr>
              <a:t>The ADHD Foundation</a:t>
            </a:r>
            <a:r>
              <a:rPr lang="en-GB" sz="1400" dirty="0">
                <a:solidFill>
                  <a:srgbClr val="FFFFFF"/>
                </a:solidFill>
              </a:rPr>
              <a:t>.</a:t>
            </a:r>
          </a:p>
          <a:p>
            <a:pPr marL="180975" lvl="1" indent="-180975"/>
            <a:r>
              <a:rPr lang="en-GB" sz="1400" dirty="0">
                <a:solidFill>
                  <a:srgbClr val="FFFFFF"/>
                </a:solidFill>
              </a:rPr>
              <a:t>Informed by stakeholders.</a:t>
            </a:r>
          </a:p>
          <a:p>
            <a:pPr marL="180975" lvl="1" indent="-180975"/>
            <a:r>
              <a:rPr lang="en-GB" sz="1400" dirty="0">
                <a:solidFill>
                  <a:srgbClr val="FFFFFF"/>
                </a:solidFill>
              </a:rPr>
              <a:t>Over 500 people registered to watch the live webinar.</a:t>
            </a:r>
          </a:p>
          <a:p>
            <a:pPr marL="180975" lvl="1" indent="-180975"/>
            <a:r>
              <a:rPr lang="en-GB" sz="1400" dirty="0">
                <a:solidFill>
                  <a:srgbClr val="FFFFFF"/>
                </a:solidFill>
              </a:rPr>
              <a:t>Videos, Interviews, Forum, Assessment, Quiz, Self-assessment, Digital Badges, Certificate of Completion.</a:t>
            </a:r>
          </a:p>
        </p:txBody>
      </p:sp>
    </p:spTree>
    <p:extLst>
      <p:ext uri="{BB962C8B-B14F-4D97-AF65-F5344CB8AC3E}">
        <p14:creationId xmlns:p14="http://schemas.microsoft.com/office/powerpoint/2010/main" xmlns="" val="15698240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Sleep </a:t>
            </a:r>
            <a:r>
              <a:rPr lang="en-US" dirty="0" smtClean="0"/>
              <a:t>and ADHD</a:t>
            </a:r>
            <a:r>
              <a:rPr lang="en-US" dirty="0"/>
              <a:t/>
            </a:r>
            <a:br>
              <a:rPr lang="en-US" dirty="0"/>
            </a:br>
            <a:endParaRPr lang="en-US" dirty="0"/>
          </a:p>
        </p:txBody>
      </p:sp>
      <p:sp>
        <p:nvSpPr>
          <p:cNvPr id="3" name="Content Placeholder 2"/>
          <p:cNvSpPr>
            <a:spLocks noGrp="1"/>
          </p:cNvSpPr>
          <p:nvPr>
            <p:ph idx="1"/>
          </p:nvPr>
        </p:nvSpPr>
        <p:spPr>
          <a:xfrm>
            <a:off x="457200" y="1181958"/>
            <a:ext cx="8229600" cy="5295042"/>
          </a:xfrm>
        </p:spPr>
        <p:txBody>
          <a:bodyPr>
            <a:normAutofit/>
          </a:bodyPr>
          <a:lstStyle/>
          <a:p>
            <a:r>
              <a:rPr lang="en-US" dirty="0">
                <a:solidFill>
                  <a:srgbClr val="000090"/>
                </a:solidFill>
              </a:rPr>
              <a:t>ADHD, Circadian Rhythm, Sleep &amp; Health </a:t>
            </a:r>
            <a:r>
              <a:rPr lang="en-US" dirty="0" smtClean="0">
                <a:solidFill>
                  <a:srgbClr val="000090"/>
                </a:solidFill>
              </a:rPr>
              <a:t>- Is </a:t>
            </a:r>
            <a:r>
              <a:rPr lang="en-US" dirty="0">
                <a:solidFill>
                  <a:srgbClr val="000090"/>
                </a:solidFill>
              </a:rPr>
              <a:t>ADHD a circadian rhythm disorder? </a:t>
            </a:r>
            <a:r>
              <a:rPr lang="en-US" dirty="0" smtClean="0">
                <a:solidFill>
                  <a:srgbClr val="000090"/>
                </a:solidFill>
              </a:rPr>
              <a:t> </a:t>
            </a:r>
            <a:r>
              <a:rPr lang="en-US" dirty="0" smtClean="0"/>
              <a:t>J.J</a:t>
            </a:r>
            <a:r>
              <a:rPr lang="en-US" dirty="0"/>
              <a:t>. Sandra </a:t>
            </a:r>
            <a:r>
              <a:rPr lang="en-US" dirty="0" err="1"/>
              <a:t>Kooij</a:t>
            </a:r>
            <a:r>
              <a:rPr lang="en-US" dirty="0"/>
              <a:t>, MD </a:t>
            </a:r>
            <a:r>
              <a:rPr lang="en-US" dirty="0" smtClean="0"/>
              <a:t>PhD</a:t>
            </a:r>
          </a:p>
          <a:p>
            <a:endParaRPr lang="en-US" dirty="0"/>
          </a:p>
          <a:p>
            <a:pPr marL="0" indent="0">
              <a:buNone/>
            </a:pPr>
            <a:r>
              <a:rPr lang="en-US" dirty="0" smtClean="0"/>
              <a:t>ADHD and Sleep in Adults - Increased </a:t>
            </a:r>
            <a:r>
              <a:rPr lang="en-US" dirty="0"/>
              <a:t>prevalence of: </a:t>
            </a:r>
          </a:p>
          <a:p>
            <a:r>
              <a:rPr lang="en-US" dirty="0" smtClean="0"/>
              <a:t>Delayed </a:t>
            </a:r>
            <a:r>
              <a:rPr lang="en-US" dirty="0"/>
              <a:t>Circadian rhythm: 78</a:t>
            </a:r>
            <a:r>
              <a:rPr lang="en-US" dirty="0" smtClean="0"/>
              <a:t>%</a:t>
            </a:r>
            <a:endParaRPr lang="en-US" dirty="0"/>
          </a:p>
          <a:p>
            <a:r>
              <a:rPr lang="en-US" dirty="0" smtClean="0"/>
              <a:t>Longer </a:t>
            </a:r>
            <a:r>
              <a:rPr lang="en-US" dirty="0"/>
              <a:t>sleep latency, shorter </a:t>
            </a:r>
            <a:r>
              <a:rPr lang="en-US" dirty="0" smtClean="0"/>
              <a:t>sleep</a:t>
            </a:r>
          </a:p>
          <a:p>
            <a:r>
              <a:rPr lang="en-US" dirty="0" smtClean="0"/>
              <a:t>Daytime </a:t>
            </a:r>
            <a:r>
              <a:rPr lang="en-US" dirty="0"/>
              <a:t>fatigue: 62</a:t>
            </a:r>
            <a:r>
              <a:rPr lang="en-US" dirty="0" smtClean="0"/>
              <a:t>%</a:t>
            </a:r>
            <a:endParaRPr lang="en-US" dirty="0"/>
          </a:p>
          <a:p>
            <a:r>
              <a:rPr lang="en-US" dirty="0" smtClean="0"/>
              <a:t>Variability </a:t>
            </a:r>
            <a:r>
              <a:rPr lang="en-US" dirty="0"/>
              <a:t>of sleep </a:t>
            </a:r>
            <a:r>
              <a:rPr lang="en-US" dirty="0" smtClean="0"/>
              <a:t>schedule</a:t>
            </a:r>
            <a:endParaRPr lang="en-US" dirty="0"/>
          </a:p>
          <a:p>
            <a:r>
              <a:rPr lang="en-US" dirty="0" smtClean="0"/>
              <a:t>Restless </a:t>
            </a:r>
            <a:r>
              <a:rPr lang="en-US" dirty="0"/>
              <a:t>Legs Syndrome: 35-44</a:t>
            </a:r>
            <a:r>
              <a:rPr lang="en-US" dirty="0" smtClean="0"/>
              <a:t>%</a:t>
            </a:r>
          </a:p>
          <a:p>
            <a:r>
              <a:rPr lang="en-US" dirty="0" smtClean="0"/>
              <a:t>Obstructive </a:t>
            </a:r>
            <a:r>
              <a:rPr lang="en-US" dirty="0"/>
              <a:t>Sleep </a:t>
            </a:r>
            <a:r>
              <a:rPr lang="en-US" dirty="0" smtClean="0"/>
              <a:t>Apnea</a:t>
            </a:r>
            <a:endParaRPr lang="en-US" dirty="0"/>
          </a:p>
          <a:p>
            <a:r>
              <a:rPr lang="en-US" dirty="0" smtClean="0"/>
              <a:t>Nightmares </a:t>
            </a:r>
          </a:p>
          <a:p>
            <a:pPr marL="0" indent="0">
              <a:buNone/>
            </a:pPr>
            <a:r>
              <a:rPr lang="en-US" b="1" dirty="0" smtClean="0">
                <a:solidFill>
                  <a:srgbClr val="000090"/>
                </a:solidFill>
              </a:rPr>
              <a:t>Treatment</a:t>
            </a:r>
            <a:r>
              <a:rPr lang="en-US" dirty="0" smtClean="0">
                <a:solidFill>
                  <a:srgbClr val="000090"/>
                </a:solidFill>
              </a:rPr>
              <a:t>: Sleep hygiene, Melatonin, light therapy</a:t>
            </a:r>
            <a:endParaRPr lang="en-US" dirty="0">
              <a:solidFill>
                <a:srgbClr val="000090"/>
              </a:solidFill>
            </a:endParaRPr>
          </a:p>
          <a:p>
            <a:pPr marL="0" indent="0">
              <a:buNone/>
            </a:pPr>
            <a:endParaRPr lang="en-US" dirty="0"/>
          </a:p>
          <a:p>
            <a:endParaRPr lang="en-US" dirty="0"/>
          </a:p>
        </p:txBody>
      </p:sp>
    </p:spTree>
    <p:extLst>
      <p:ext uri="{BB962C8B-B14F-4D97-AF65-F5344CB8AC3E}">
        <p14:creationId xmlns:p14="http://schemas.microsoft.com/office/powerpoint/2010/main" xmlns="" val="32671289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Nutrition – Omega 3 Fatty Acids</a:t>
            </a:r>
            <a:br>
              <a:rPr lang="en-US" dirty="0"/>
            </a:br>
            <a:endParaRPr lang="en-US" dirty="0"/>
          </a:p>
        </p:txBody>
      </p:sp>
      <p:sp>
        <p:nvSpPr>
          <p:cNvPr id="3" name="Content Placeholder 2"/>
          <p:cNvSpPr>
            <a:spLocks noGrp="1"/>
          </p:cNvSpPr>
          <p:nvPr>
            <p:ph idx="1"/>
          </p:nvPr>
        </p:nvSpPr>
        <p:spPr>
          <a:xfrm>
            <a:off x="457200" y="1524000"/>
            <a:ext cx="8229600" cy="5334000"/>
          </a:xfrm>
        </p:spPr>
        <p:txBody>
          <a:bodyPr>
            <a:normAutofit/>
          </a:bodyPr>
          <a:lstStyle/>
          <a:p>
            <a:pPr marL="0" indent="0">
              <a:buNone/>
            </a:pPr>
            <a:r>
              <a:rPr lang="en-US" sz="3000" dirty="0" err="1"/>
              <a:t>Dr</a:t>
            </a:r>
            <a:r>
              <a:rPr lang="en-US" sz="3000" dirty="0"/>
              <a:t> Emma </a:t>
            </a:r>
            <a:r>
              <a:rPr lang="en-US" sz="3000" dirty="0" smtClean="0"/>
              <a:t>Derbyshire - </a:t>
            </a:r>
            <a:r>
              <a:rPr lang="en-US" sz="3000" dirty="0" smtClean="0">
                <a:solidFill>
                  <a:srgbClr val="000090"/>
                </a:solidFill>
              </a:rPr>
              <a:t>ADHD </a:t>
            </a:r>
            <a:r>
              <a:rPr lang="en-US" sz="3000" dirty="0">
                <a:solidFill>
                  <a:srgbClr val="000090"/>
                </a:solidFill>
              </a:rPr>
              <a:t>&amp; </a:t>
            </a:r>
            <a:r>
              <a:rPr lang="en-US" sz="3000" dirty="0" smtClean="0">
                <a:solidFill>
                  <a:srgbClr val="000090"/>
                </a:solidFill>
              </a:rPr>
              <a:t>Brain Health</a:t>
            </a:r>
          </a:p>
          <a:p>
            <a:pPr marL="0" indent="0">
              <a:buNone/>
            </a:pPr>
            <a:endParaRPr lang="en-US" dirty="0" smtClean="0">
              <a:solidFill>
                <a:srgbClr val="000090"/>
              </a:solidFill>
            </a:endParaRPr>
          </a:p>
          <a:p>
            <a:pPr marL="0" indent="0">
              <a:buNone/>
            </a:pPr>
            <a:r>
              <a:rPr lang="en-US" dirty="0" smtClean="0">
                <a:solidFill>
                  <a:srgbClr val="000090"/>
                </a:solidFill>
              </a:rPr>
              <a:t>Essential Fatty Acids:</a:t>
            </a:r>
          </a:p>
          <a:p>
            <a:pPr marL="0" indent="0">
              <a:buNone/>
            </a:pPr>
            <a:endParaRPr lang="en-US" dirty="0" smtClean="0">
              <a:solidFill>
                <a:srgbClr val="000090"/>
              </a:solidFill>
            </a:endParaRPr>
          </a:p>
          <a:p>
            <a:r>
              <a:rPr lang="en-US" dirty="0"/>
              <a:t>Likely to be involved in executive functions – planning, attention, </a:t>
            </a:r>
            <a:r>
              <a:rPr lang="en-US" dirty="0" err="1"/>
              <a:t>behavioural</a:t>
            </a:r>
            <a:r>
              <a:rPr lang="en-US" dirty="0"/>
              <a:t> regulation. </a:t>
            </a:r>
            <a:endParaRPr lang="en-US" dirty="0" smtClean="0"/>
          </a:p>
          <a:p>
            <a:pPr marL="0" indent="0">
              <a:buNone/>
            </a:pPr>
            <a:endParaRPr lang="en-US" dirty="0" smtClean="0"/>
          </a:p>
          <a:p>
            <a:r>
              <a:rPr lang="en-US" dirty="0"/>
              <a:t>May modulate emotional state and support “emotional wellbeing”. </a:t>
            </a:r>
          </a:p>
          <a:p>
            <a:pPr marL="0" indent="0">
              <a:buNone/>
            </a:pPr>
            <a:endParaRPr lang="en-US" dirty="0" smtClean="0"/>
          </a:p>
          <a:p>
            <a:endParaRPr lang="en-US" dirty="0"/>
          </a:p>
          <a:p>
            <a:endParaRPr lang="en-US" dirty="0"/>
          </a:p>
        </p:txBody>
      </p:sp>
    </p:spTree>
    <p:extLst>
      <p:ext uri="{BB962C8B-B14F-4D97-AF65-F5344CB8AC3E}">
        <p14:creationId xmlns:p14="http://schemas.microsoft.com/office/powerpoint/2010/main" xmlns="" val="165472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Mindfulness</a:t>
            </a:r>
            <a:endParaRPr lang="en-US" dirty="0"/>
          </a:p>
        </p:txBody>
      </p:sp>
      <p:sp>
        <p:nvSpPr>
          <p:cNvPr id="3" name="Content Placeholder 2"/>
          <p:cNvSpPr>
            <a:spLocks noGrp="1"/>
          </p:cNvSpPr>
          <p:nvPr>
            <p:ph idx="1"/>
          </p:nvPr>
        </p:nvSpPr>
        <p:spPr/>
        <p:txBody>
          <a:bodyPr/>
          <a:lstStyle/>
          <a:p>
            <a:r>
              <a:rPr lang="en-US" dirty="0" smtClean="0"/>
              <a:t>Prof Toni Ramos </a:t>
            </a:r>
            <a:r>
              <a:rPr lang="en-US" dirty="0" err="1" smtClean="0"/>
              <a:t>Quiroga</a:t>
            </a:r>
            <a:r>
              <a:rPr lang="en-US" dirty="0" smtClean="0"/>
              <a:t> – </a:t>
            </a:r>
            <a:r>
              <a:rPr lang="en-US" dirty="0" smtClean="0">
                <a:solidFill>
                  <a:srgbClr val="000090"/>
                </a:solidFill>
              </a:rPr>
              <a:t>Leading research in Virtual Reality Technology for treatment of ADHD</a:t>
            </a:r>
          </a:p>
          <a:p>
            <a:pPr marL="0" indent="0">
              <a:buNone/>
            </a:pPr>
            <a:endParaRPr lang="en-US" dirty="0">
              <a:solidFill>
                <a:srgbClr val="000090"/>
              </a:solidFill>
            </a:endParaRPr>
          </a:p>
          <a:p>
            <a:r>
              <a:rPr lang="en-US" dirty="0" err="1" smtClean="0"/>
              <a:t>Fintan</a:t>
            </a:r>
            <a:r>
              <a:rPr lang="en-US" dirty="0" smtClean="0"/>
              <a:t> Connolly – </a:t>
            </a:r>
            <a:r>
              <a:rPr lang="en-US" dirty="0" err="1" smtClean="0">
                <a:solidFill>
                  <a:srgbClr val="000090"/>
                </a:solidFill>
              </a:rPr>
              <a:t>TakeTen</a:t>
            </a:r>
            <a:r>
              <a:rPr lang="en-US" dirty="0" smtClean="0">
                <a:solidFill>
                  <a:srgbClr val="000090"/>
                </a:solidFill>
              </a:rPr>
              <a:t> Bio-feedback Mindfulness Tool</a:t>
            </a:r>
          </a:p>
          <a:p>
            <a:endParaRPr lang="en-US" dirty="0" smtClean="0">
              <a:solidFill>
                <a:srgbClr val="000090"/>
              </a:solidFill>
            </a:endParaRPr>
          </a:p>
          <a:p>
            <a:endParaRPr lang="en-US" dirty="0">
              <a:solidFill>
                <a:srgbClr val="000090"/>
              </a:solidFill>
            </a:endParaRPr>
          </a:p>
          <a:p>
            <a:endParaRPr lang="en-US" dirty="0" smtClean="0">
              <a:solidFill>
                <a:srgbClr val="000090"/>
              </a:solidFill>
            </a:endParaRPr>
          </a:p>
          <a:p>
            <a:endParaRPr lang="en-US" dirty="0">
              <a:solidFill>
                <a:srgbClr val="000090"/>
              </a:solidFill>
            </a:endParaRPr>
          </a:p>
          <a:p>
            <a:endParaRPr lang="en-US" dirty="0" smtClean="0">
              <a:solidFill>
                <a:srgbClr val="000090"/>
              </a:solidFill>
            </a:endParaRPr>
          </a:p>
          <a:p>
            <a:endParaRPr lang="en-US" dirty="0">
              <a:solidFill>
                <a:srgbClr val="000090"/>
              </a:solidFill>
            </a:endParaRPr>
          </a:p>
          <a:p>
            <a:r>
              <a:rPr lang="en-US" dirty="0">
                <a:solidFill>
                  <a:srgbClr val="000090"/>
                </a:solidFill>
                <a:hlinkClick r:id="rId2"/>
              </a:rPr>
              <a:t>http://www.letstaketen.com/#</a:t>
            </a:r>
            <a:r>
              <a:rPr lang="en-US" dirty="0" smtClean="0">
                <a:solidFill>
                  <a:srgbClr val="000090"/>
                </a:solidFill>
                <a:hlinkClick r:id="rId2"/>
              </a:rPr>
              <a:t>home</a:t>
            </a:r>
            <a:r>
              <a:rPr lang="en-US" dirty="0" smtClean="0">
                <a:solidFill>
                  <a:srgbClr val="000090"/>
                </a:solidFill>
              </a:rPr>
              <a:t> </a:t>
            </a:r>
          </a:p>
          <a:p>
            <a:endParaRPr lang="en-US" dirty="0">
              <a:solidFill>
                <a:srgbClr val="000090"/>
              </a:solidFill>
            </a:endParaRPr>
          </a:p>
        </p:txBody>
      </p:sp>
      <p:pic>
        <p:nvPicPr>
          <p:cNvPr id="5" name="Picture 4"/>
          <p:cNvPicPr>
            <a:picLocks noChangeAspect="1"/>
          </p:cNvPicPr>
          <p:nvPr/>
        </p:nvPicPr>
        <p:blipFill>
          <a:blip r:embed="rId3" cstate="print"/>
          <a:stretch>
            <a:fillRect/>
          </a:stretch>
        </p:blipFill>
        <p:spPr>
          <a:xfrm>
            <a:off x="2841263" y="3348022"/>
            <a:ext cx="3060700" cy="2654300"/>
          </a:xfrm>
          <a:prstGeom prst="rect">
            <a:avLst/>
          </a:prstGeom>
        </p:spPr>
      </p:pic>
    </p:spTree>
    <p:extLst>
      <p:ext uri="{BB962C8B-B14F-4D97-AF65-F5344CB8AC3E}">
        <p14:creationId xmlns:p14="http://schemas.microsoft.com/office/powerpoint/2010/main" xmlns="" val="4253740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122" y="123121"/>
            <a:ext cx="8591550" cy="1411660"/>
          </a:xfrm>
        </p:spPr>
        <p:txBody>
          <a:bodyPr>
            <a:noAutofit/>
          </a:bodyPr>
          <a:lstStyle/>
          <a:p>
            <a:r>
              <a:rPr lang="en-US" sz="4400" dirty="0" smtClean="0"/>
              <a:t>Reasons to be cheerful …</a:t>
            </a:r>
            <a:endParaRPr lang="en-US" sz="4400" dirty="0"/>
          </a:p>
        </p:txBody>
      </p:sp>
      <p:sp>
        <p:nvSpPr>
          <p:cNvPr id="3" name="Content Placeholder 2"/>
          <p:cNvSpPr>
            <a:spLocks noGrp="1"/>
          </p:cNvSpPr>
          <p:nvPr>
            <p:ph idx="1"/>
          </p:nvPr>
        </p:nvSpPr>
        <p:spPr>
          <a:xfrm>
            <a:off x="232122" y="1517141"/>
            <a:ext cx="8595360" cy="5570196"/>
          </a:xfrm>
        </p:spPr>
        <p:txBody>
          <a:bodyPr>
            <a:normAutofit/>
          </a:bodyPr>
          <a:lstStyle/>
          <a:p>
            <a:pPr marL="514350" indent="-514350">
              <a:buAutoNum type="arabicPeriod"/>
            </a:pPr>
            <a:r>
              <a:rPr lang="en-GB" sz="3200" dirty="0" smtClean="0"/>
              <a:t>“</a:t>
            </a:r>
            <a:r>
              <a:rPr lang="en-GB" sz="3200" dirty="0"/>
              <a:t>If you have ADHD you are much, much better than you have never been.” </a:t>
            </a:r>
            <a:endParaRPr lang="en-GB" sz="3200" dirty="0" smtClean="0"/>
          </a:p>
          <a:p>
            <a:pPr marL="514350" indent="-514350">
              <a:buAutoNum type="arabicPeriod"/>
            </a:pPr>
            <a:endParaRPr lang="en-US" sz="3200" dirty="0"/>
          </a:p>
          <a:p>
            <a:pPr marL="514350" indent="-514350">
              <a:buAutoNum type="arabicPeriod" startAt="2"/>
            </a:pPr>
            <a:r>
              <a:rPr lang="en-GB" sz="3200" dirty="0" smtClean="0"/>
              <a:t>“</a:t>
            </a:r>
            <a:r>
              <a:rPr lang="en-GB" sz="3200" dirty="0" err="1"/>
              <a:t>Hyperfocus</a:t>
            </a:r>
            <a:r>
              <a:rPr lang="en-GB" sz="3200" dirty="0" smtClean="0"/>
              <a:t>”</a:t>
            </a:r>
          </a:p>
          <a:p>
            <a:pPr marL="514350" indent="-514350">
              <a:buAutoNum type="arabicPeriod" startAt="2"/>
            </a:pPr>
            <a:endParaRPr lang="en-GB" sz="3200" dirty="0" smtClean="0"/>
          </a:p>
          <a:p>
            <a:pPr marL="514350" indent="-514350">
              <a:buAutoNum type="arabicPeriod" startAt="3"/>
            </a:pPr>
            <a:r>
              <a:rPr lang="en-GB" sz="3200" dirty="0" smtClean="0"/>
              <a:t>“</a:t>
            </a:r>
            <a:r>
              <a:rPr lang="en-GB" sz="3200" dirty="0" err="1"/>
              <a:t>Omnipotential</a:t>
            </a:r>
            <a:r>
              <a:rPr lang="en-GB" sz="3200" dirty="0" smtClean="0"/>
              <a:t>”</a:t>
            </a:r>
            <a:endParaRPr lang="en-GB" sz="3200" dirty="0"/>
          </a:p>
          <a:p>
            <a:pPr marL="514350" indent="-514350">
              <a:buAutoNum type="arabicPeriod" startAt="3"/>
            </a:pPr>
            <a:endParaRPr lang="en-GB" sz="3200" dirty="0" smtClean="0"/>
          </a:p>
          <a:p>
            <a:pPr marL="0" indent="0">
              <a:buNone/>
            </a:pPr>
            <a:r>
              <a:rPr lang="en-GB" sz="3200" dirty="0" smtClean="0"/>
              <a:t>Dr </a:t>
            </a:r>
            <a:r>
              <a:rPr lang="en-GB" sz="3200" dirty="0"/>
              <a:t>William </a:t>
            </a:r>
            <a:r>
              <a:rPr lang="en-GB" sz="3200" dirty="0" smtClean="0"/>
              <a:t>Dodson</a:t>
            </a:r>
            <a:endParaRPr lang="en-GB" sz="3200" dirty="0"/>
          </a:p>
          <a:p>
            <a:r>
              <a:rPr lang="en-GB" dirty="0">
                <a:hlinkClick r:id="rId2"/>
              </a:rPr>
              <a:t>https://www.distractionpodcast.com/2018/09/25/s3-ep3-adhds-practical-problem-solver</a:t>
            </a:r>
            <a:r>
              <a:rPr lang="en-GB" dirty="0" smtClean="0">
                <a:hlinkClick r:id="rId2"/>
              </a:rPr>
              <a:t>/</a:t>
            </a:r>
            <a:r>
              <a:rPr lang="en-GB" dirty="0" smtClean="0"/>
              <a:t> </a:t>
            </a:r>
            <a:endParaRPr lang="en-US" dirty="0"/>
          </a:p>
        </p:txBody>
      </p:sp>
      <p:pic>
        <p:nvPicPr>
          <p:cNvPr id="4" name="Picture 3"/>
          <p:cNvPicPr>
            <a:picLocks noChangeAspect="1"/>
          </p:cNvPicPr>
          <p:nvPr/>
        </p:nvPicPr>
        <p:blipFill>
          <a:blip r:embed="rId3" cstate="print"/>
          <a:stretch>
            <a:fillRect/>
          </a:stretch>
        </p:blipFill>
        <p:spPr>
          <a:xfrm>
            <a:off x="5712587" y="2963715"/>
            <a:ext cx="2436973" cy="2436973"/>
          </a:xfrm>
          <a:prstGeom prst="rect">
            <a:avLst/>
          </a:prstGeom>
        </p:spPr>
      </p:pic>
    </p:spTree>
    <p:extLst>
      <p:ext uri="{BB962C8B-B14F-4D97-AF65-F5344CB8AC3E}">
        <p14:creationId xmlns:p14="http://schemas.microsoft.com/office/powerpoint/2010/main" xmlns="" val="48705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Our Students with ADHD</a:t>
            </a:r>
            <a:endParaRPr lang="en-US" dirty="0"/>
          </a:p>
        </p:txBody>
      </p:sp>
      <p:sp>
        <p:nvSpPr>
          <p:cNvPr id="3" name="Content Placeholder 2"/>
          <p:cNvSpPr>
            <a:spLocks noGrp="1"/>
          </p:cNvSpPr>
          <p:nvPr>
            <p:ph idx="1"/>
          </p:nvPr>
        </p:nvSpPr>
        <p:spPr/>
        <p:txBody>
          <a:bodyPr/>
          <a:lstStyle/>
          <a:p>
            <a:r>
              <a:rPr lang="en-US" dirty="0" smtClean="0"/>
              <a:t>Who are they? </a:t>
            </a:r>
          </a:p>
        </p:txBody>
      </p:sp>
      <p:pic>
        <p:nvPicPr>
          <p:cNvPr id="4" name="Picture 3"/>
          <p:cNvPicPr>
            <a:picLocks noChangeAspect="1"/>
          </p:cNvPicPr>
          <p:nvPr/>
        </p:nvPicPr>
        <p:blipFill>
          <a:blip r:embed="rId2" cstate="print"/>
          <a:stretch>
            <a:fillRect/>
          </a:stretch>
        </p:blipFill>
        <p:spPr>
          <a:xfrm>
            <a:off x="2063848" y="2868577"/>
            <a:ext cx="4921488" cy="3149753"/>
          </a:xfrm>
          <a:prstGeom prst="rect">
            <a:avLst/>
          </a:prstGeom>
        </p:spPr>
      </p:pic>
    </p:spTree>
    <p:extLst>
      <p:ext uri="{BB962C8B-B14F-4D97-AF65-F5344CB8AC3E}">
        <p14:creationId xmlns:p14="http://schemas.microsoft.com/office/powerpoint/2010/main" xmlns="" val="2267521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dissolv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Key Components of ADHD Support</a:t>
            </a:r>
            <a:endParaRPr lang="en-US" dirty="0"/>
          </a:p>
        </p:txBody>
      </p:sp>
      <p:sp>
        <p:nvSpPr>
          <p:cNvPr id="3" name="Content Placeholder 2"/>
          <p:cNvSpPr>
            <a:spLocks noGrp="1"/>
          </p:cNvSpPr>
          <p:nvPr>
            <p:ph idx="1"/>
          </p:nvPr>
        </p:nvSpPr>
        <p:spPr>
          <a:xfrm>
            <a:off x="274320" y="1524000"/>
            <a:ext cx="8412479" cy="5197281"/>
          </a:xfrm>
        </p:spPr>
        <p:txBody>
          <a:bodyPr>
            <a:normAutofit/>
          </a:bodyPr>
          <a:lstStyle/>
          <a:p>
            <a:r>
              <a:rPr lang="en-GB" dirty="0" smtClean="0"/>
              <a:t>Positive framework in which to view their ADHD</a:t>
            </a:r>
          </a:p>
          <a:p>
            <a:endParaRPr lang="en-GB" dirty="0" smtClean="0"/>
          </a:p>
          <a:p>
            <a:r>
              <a:rPr lang="en-GB" dirty="0" smtClean="0"/>
              <a:t>Education about their ADHD and how it may affect them</a:t>
            </a:r>
          </a:p>
          <a:p>
            <a:endParaRPr lang="en-GB" dirty="0" smtClean="0"/>
          </a:p>
          <a:p>
            <a:r>
              <a:rPr lang="en-GB" dirty="0" smtClean="0"/>
              <a:t>Strategies</a:t>
            </a:r>
          </a:p>
          <a:p>
            <a:pPr marL="274320" lvl="1" indent="0">
              <a:buNone/>
            </a:pPr>
            <a:endParaRPr lang="en-GB" dirty="0" smtClean="0"/>
          </a:p>
          <a:p>
            <a:endParaRPr lang="en-GB" dirty="0" smtClean="0"/>
          </a:p>
          <a:p>
            <a:pPr lvl="2"/>
            <a:endParaRPr lang="en-GB" dirty="0" smtClean="0"/>
          </a:p>
          <a:p>
            <a:pPr marL="342202" lvl="2" indent="0">
              <a:buNone/>
            </a:pPr>
            <a:endParaRPr lang="en-US" dirty="0"/>
          </a:p>
        </p:txBody>
      </p:sp>
      <p:pic>
        <p:nvPicPr>
          <p:cNvPr id="4" name="Picture 3"/>
          <p:cNvPicPr>
            <a:picLocks noChangeAspect="1"/>
          </p:cNvPicPr>
          <p:nvPr/>
        </p:nvPicPr>
        <p:blipFill>
          <a:blip r:embed="rId2" cstate="print"/>
          <a:stretch>
            <a:fillRect/>
          </a:stretch>
        </p:blipFill>
        <p:spPr>
          <a:xfrm>
            <a:off x="3156899" y="3174331"/>
            <a:ext cx="4569306" cy="3546950"/>
          </a:xfrm>
          <a:prstGeom prst="rect">
            <a:avLst/>
          </a:prstGeom>
        </p:spPr>
      </p:pic>
    </p:spTree>
    <p:extLst>
      <p:ext uri="{BB962C8B-B14F-4D97-AF65-F5344CB8AC3E}">
        <p14:creationId xmlns:p14="http://schemas.microsoft.com/office/powerpoint/2010/main" xmlns="" val="239198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55000" lnSpcReduction="20000"/>
          </a:bodyPr>
          <a:lstStyle/>
          <a:p>
            <a:r>
              <a:rPr lang="en-US" dirty="0" err="1"/>
              <a:t>Antshel</a:t>
            </a:r>
            <a:r>
              <a:rPr lang="en-US" dirty="0"/>
              <a:t>, K. M. </a:t>
            </a:r>
            <a:r>
              <a:rPr lang="en-US" i="1" dirty="0"/>
              <a:t>et al.</a:t>
            </a:r>
            <a:r>
              <a:rPr lang="en-US" dirty="0"/>
              <a:t> (2009) ‘Is adult attention deficit hyperactivity disorder a valid diagnosis in the presence of high IQ?’, </a:t>
            </a:r>
            <a:r>
              <a:rPr lang="en-US" i="1" dirty="0"/>
              <a:t>Psychological Medicine</a:t>
            </a:r>
            <a:r>
              <a:rPr lang="en-US" dirty="0"/>
              <a:t>, 39(8), pp. 1325–1335. </a:t>
            </a:r>
            <a:r>
              <a:rPr lang="en-US" dirty="0" err="1"/>
              <a:t>doi</a:t>
            </a:r>
            <a:r>
              <a:rPr lang="en-US" dirty="0"/>
              <a:t>: 10.1017/S0033291708004959.</a:t>
            </a:r>
          </a:p>
          <a:p>
            <a:r>
              <a:rPr lang="en-US" dirty="0"/>
              <a:t>Archer, T. and </a:t>
            </a:r>
            <a:r>
              <a:rPr lang="en-US" dirty="0" err="1"/>
              <a:t>Kostrzewa</a:t>
            </a:r>
            <a:r>
              <a:rPr lang="en-US" dirty="0"/>
              <a:t>, R. M. (2012) ‘Physical Exercise Alleviates ADHD Symptoms: Regional Deficits and Development Trajectory’, </a:t>
            </a:r>
            <a:r>
              <a:rPr lang="en-US" i="1" dirty="0"/>
              <a:t>Neurotoxicity Research</a:t>
            </a:r>
            <a:r>
              <a:rPr lang="en-US" dirty="0"/>
              <a:t>, 21(2), pp. 195–209. </a:t>
            </a:r>
            <a:r>
              <a:rPr lang="en-US" dirty="0" err="1"/>
              <a:t>doi</a:t>
            </a:r>
            <a:r>
              <a:rPr lang="en-US" dirty="0"/>
              <a:t>: 10.1007/s12640-011-9260-0.</a:t>
            </a:r>
          </a:p>
          <a:p>
            <a:r>
              <a:rPr lang="en-US" dirty="0"/>
              <a:t>Barkley, R. A. (2012) </a:t>
            </a:r>
            <a:r>
              <a:rPr lang="en-US" i="1" dirty="0"/>
              <a:t>Executive Functions: What They Are, How They Work, and Why They Evolved</a:t>
            </a:r>
            <a:r>
              <a:rPr lang="en-US" dirty="0"/>
              <a:t>. Guilford Press.</a:t>
            </a:r>
          </a:p>
          <a:p>
            <a:r>
              <a:rPr lang="en-US" dirty="0"/>
              <a:t>Barkley, R. A. (no date) ‘The Important Role of Executive Functioning and Self-Regulation in ADHD©’, [Online] Available at http://</a:t>
            </a:r>
            <a:r>
              <a:rPr lang="en-US" dirty="0" err="1"/>
              <a:t>www.russellbarkley.org</a:t>
            </a:r>
            <a:r>
              <a:rPr lang="en-US" dirty="0"/>
              <a:t>/factsheets/</a:t>
            </a:r>
            <a:r>
              <a:rPr lang="en-US" dirty="0" err="1"/>
              <a:t>ADHD_EF_and_SR.pdf</a:t>
            </a:r>
            <a:r>
              <a:rPr lang="en-US" dirty="0"/>
              <a:t> [Accessed on 20.11.18]</a:t>
            </a:r>
          </a:p>
          <a:p>
            <a:r>
              <a:rPr lang="en-US" dirty="0"/>
              <a:t>Brown, T. E. (2013) </a:t>
            </a:r>
            <a:r>
              <a:rPr lang="en-US" i="1" dirty="0"/>
              <a:t>A New Understanding of ADHD in Children and Adults : Executive Function Impairments</a:t>
            </a:r>
            <a:r>
              <a:rPr lang="en-US" dirty="0"/>
              <a:t>. </a:t>
            </a:r>
            <a:r>
              <a:rPr lang="en-US" dirty="0" err="1"/>
              <a:t>Routledge</a:t>
            </a:r>
            <a:r>
              <a:rPr lang="en-US" dirty="0"/>
              <a:t>. </a:t>
            </a:r>
            <a:r>
              <a:rPr lang="en-US" dirty="0" err="1"/>
              <a:t>doi</a:t>
            </a:r>
            <a:r>
              <a:rPr lang="en-US" dirty="0"/>
              <a:t>: 10.4324/9780203067536.</a:t>
            </a:r>
          </a:p>
          <a:p>
            <a:r>
              <a:rPr lang="en-US" dirty="0"/>
              <a:t>Kaplan, S. and Berman, M. G. (2010) ‘Directed Attention as a Common Resource for Executive Functioning and Self-Regulation’, </a:t>
            </a:r>
            <a:r>
              <a:rPr lang="en-US" i="1" dirty="0"/>
              <a:t>Perspectives on Psychological Science</a:t>
            </a:r>
            <a:r>
              <a:rPr lang="en-US" dirty="0"/>
              <a:t>, 5(1), pp. 43–57. </a:t>
            </a:r>
            <a:r>
              <a:rPr lang="en-US" dirty="0" err="1"/>
              <a:t>doi</a:t>
            </a:r>
            <a:r>
              <a:rPr lang="en-US" dirty="0"/>
              <a:t>: 10.1177/1745691609356784.</a:t>
            </a:r>
          </a:p>
          <a:p>
            <a:r>
              <a:rPr lang="en-US" dirty="0" err="1"/>
              <a:t>Kooij</a:t>
            </a:r>
            <a:r>
              <a:rPr lang="en-US" dirty="0"/>
              <a:t>, J. J. S. </a:t>
            </a:r>
            <a:r>
              <a:rPr lang="en-US" i="1" dirty="0"/>
              <a:t>et al.</a:t>
            </a:r>
            <a:r>
              <a:rPr lang="en-US" dirty="0"/>
              <a:t> (2019) ‘Updated European Consensus Statement on diagnosis and treatment of adult ADHD’, </a:t>
            </a:r>
            <a:r>
              <a:rPr lang="en-US" i="1" dirty="0"/>
              <a:t>European Psychiatry</a:t>
            </a:r>
            <a:r>
              <a:rPr lang="en-US" dirty="0"/>
              <a:t>, 56, pp. 14–34. </a:t>
            </a:r>
            <a:r>
              <a:rPr lang="en-US" dirty="0" err="1"/>
              <a:t>doi</a:t>
            </a:r>
            <a:r>
              <a:rPr lang="en-US" dirty="0"/>
              <a:t>: 10.1016/j.eurpsy.2018.11.001.</a:t>
            </a:r>
          </a:p>
          <a:p>
            <a:r>
              <a:rPr lang="en-US" dirty="0" err="1"/>
              <a:t>O’Regan</a:t>
            </a:r>
            <a:r>
              <a:rPr lang="en-US" dirty="0"/>
              <a:t>, F. </a:t>
            </a:r>
            <a:r>
              <a:rPr lang="en-US" i="1" dirty="0"/>
              <a:t>et al.</a:t>
            </a:r>
            <a:r>
              <a:rPr lang="en-US" dirty="0"/>
              <a:t> (2017) </a:t>
            </a:r>
            <a:r>
              <a:rPr lang="en-US" i="1" dirty="0"/>
              <a:t>A Lifetime Lost, or a Lifetime Saved</a:t>
            </a:r>
            <a:r>
              <a:rPr lang="en-US" dirty="0"/>
              <a:t>.</a:t>
            </a:r>
          </a:p>
          <a:p>
            <a:r>
              <a:rPr lang="en-US" dirty="0"/>
              <a:t>‘Our History’ (no date) </a:t>
            </a:r>
            <a:r>
              <a:rPr lang="en-US" i="1" dirty="0" err="1"/>
              <a:t>Lanc</a:t>
            </a:r>
            <a:r>
              <a:rPr lang="en-US" i="1" dirty="0"/>
              <a:t> UK</a:t>
            </a:r>
            <a:r>
              <a:rPr lang="en-US" dirty="0"/>
              <a:t>. Available at: http://</a:t>
            </a:r>
            <a:r>
              <a:rPr lang="en-US" dirty="0" err="1"/>
              <a:t>www.lanc.org.uk</a:t>
            </a:r>
            <a:r>
              <a:rPr lang="en-US" dirty="0"/>
              <a:t>/about-us-</a:t>
            </a:r>
            <a:r>
              <a:rPr lang="en-US" dirty="0" err="1"/>
              <a:t>adhd</a:t>
            </a:r>
            <a:r>
              <a:rPr lang="en-US" dirty="0"/>
              <a:t>-</a:t>
            </a:r>
            <a:r>
              <a:rPr lang="en-US" dirty="0" err="1"/>
              <a:t>asd</a:t>
            </a:r>
            <a:r>
              <a:rPr lang="en-US" dirty="0"/>
              <a:t>-assessment/our-history/ (Accessed: 17 October 2018).</a:t>
            </a:r>
          </a:p>
          <a:p>
            <a:r>
              <a:rPr lang="en-US" dirty="0"/>
              <a:t>Smith, M. (2017) ‘Hyperactive Around the World? The History of ADHD in Global Perspective’, </a:t>
            </a:r>
            <a:r>
              <a:rPr lang="en-US" i="1" dirty="0"/>
              <a:t>Social History of Medicine</a:t>
            </a:r>
            <a:r>
              <a:rPr lang="en-US" dirty="0"/>
              <a:t>, p. hkw127. </a:t>
            </a:r>
            <a:r>
              <a:rPr lang="en-US" dirty="0" err="1"/>
              <a:t>doi</a:t>
            </a:r>
            <a:r>
              <a:rPr lang="en-US" dirty="0"/>
              <a:t>: 10.1093/</a:t>
            </a:r>
            <a:r>
              <a:rPr lang="en-US" dirty="0" err="1"/>
              <a:t>shm</a:t>
            </a:r>
            <a:r>
              <a:rPr lang="en-US" dirty="0"/>
              <a:t>/hkw127.</a:t>
            </a:r>
          </a:p>
          <a:p>
            <a:r>
              <a:rPr lang="en-US" dirty="0"/>
              <a:t>Van </a:t>
            </a:r>
            <a:r>
              <a:rPr lang="en-US" dirty="0" err="1"/>
              <a:t>Veen</a:t>
            </a:r>
            <a:r>
              <a:rPr lang="en-US" dirty="0"/>
              <a:t> </a:t>
            </a:r>
            <a:r>
              <a:rPr lang="en-US" i="1" dirty="0"/>
              <a:t>et al.</a:t>
            </a:r>
            <a:r>
              <a:rPr lang="en-US" dirty="0"/>
              <a:t> (2010) ‘Delayed Circadian Rhythm in Adults with Attention-Deficit/Hyperactivity Disorder and Chronic Sleep-Onset Insomnia’, </a:t>
            </a:r>
            <a:r>
              <a:rPr lang="en-US" i="1" dirty="0"/>
              <a:t>Biological Psychiatry,</a:t>
            </a:r>
            <a:r>
              <a:rPr lang="en-US" dirty="0"/>
              <a:t> Vol.67(11), p. pp.1091-1096.</a:t>
            </a:r>
          </a:p>
          <a:p>
            <a:r>
              <a:rPr lang="en-US" dirty="0" err="1"/>
              <a:t>Vibert</a:t>
            </a:r>
            <a:r>
              <a:rPr lang="en-US" dirty="0"/>
              <a:t>, S. (2018) </a:t>
            </a:r>
            <a:r>
              <a:rPr lang="en-US" i="1" dirty="0"/>
              <a:t>Your Attention Please: The Social and Economic impact of ADHD</a:t>
            </a:r>
            <a:r>
              <a:rPr lang="en-US" dirty="0"/>
              <a:t>.</a:t>
            </a:r>
          </a:p>
          <a:p>
            <a:pPr marL="0" indent="0">
              <a:buNone/>
            </a:pPr>
            <a:endParaRPr lang="en-US" dirty="0"/>
          </a:p>
        </p:txBody>
      </p:sp>
    </p:spTree>
    <p:extLst>
      <p:ext uri="{BB962C8B-B14F-4D97-AF65-F5344CB8AC3E}">
        <p14:creationId xmlns:p14="http://schemas.microsoft.com/office/powerpoint/2010/main" xmlns="" val="118074090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Clarity.thmx</Template>
  <TotalTime>4774</TotalTime>
  <Words>997</Words>
  <Application>Microsoft Office PowerPoint</Application>
  <PresentationFormat>On-screen Show (4:3)</PresentationFormat>
  <Paragraphs>170</Paragraphs>
  <Slides>21</Slides>
  <Notes>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Clarity</vt:lpstr>
      <vt:lpstr>ADHD</vt:lpstr>
      <vt:lpstr>Brief History of ADHD UK</vt:lpstr>
      <vt:lpstr>ADHD is not ‘a global disorder understood synonymously worldwide (Smith 2017) </vt:lpstr>
      <vt:lpstr>New Research - New Understanding</vt:lpstr>
      <vt:lpstr>Slide 5</vt:lpstr>
      <vt:lpstr>Charity commissioned report Oct 2017</vt:lpstr>
      <vt:lpstr>Individuals in the UK with ADHD …</vt:lpstr>
      <vt:lpstr>Consequences of neglecting ADHD …</vt:lpstr>
      <vt:lpstr>Key Take outs:  Neurodiversity Paradigm</vt:lpstr>
      <vt:lpstr>Mental Health </vt:lpstr>
      <vt:lpstr>Politics of ADHD </vt:lpstr>
      <vt:lpstr>Medication and Stigma</vt:lpstr>
      <vt:lpstr>Genetics and Co-morbidities </vt:lpstr>
      <vt:lpstr>Taking ADHD and Autism to the Public</vt:lpstr>
      <vt:lpstr>Sleep and ADHD </vt:lpstr>
      <vt:lpstr>Nutrition – Omega 3 Fatty Acids </vt:lpstr>
      <vt:lpstr>Mindfulness</vt:lpstr>
      <vt:lpstr>Reasons to be cheerful …</vt:lpstr>
      <vt:lpstr>Our Students with ADHD</vt:lpstr>
      <vt:lpstr>Key Components of ADHD Support</vt:lpstr>
      <vt:lpstr>Bibliography</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ADHD</dc:title>
  <dc:creator>Nuala Davies</dc:creator>
  <cp:lastModifiedBy>User1</cp:lastModifiedBy>
  <cp:revision>57</cp:revision>
  <dcterms:created xsi:type="dcterms:W3CDTF">2018-10-19T12:28:26Z</dcterms:created>
  <dcterms:modified xsi:type="dcterms:W3CDTF">2018-11-25T21:19:54Z</dcterms:modified>
</cp:coreProperties>
</file>