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7"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3ED"/>
    <a:srgbClr val="576DE8"/>
    <a:srgbClr val="ED3832"/>
    <a:srgbClr val="73FB79"/>
    <a:srgbClr val="FFFD78"/>
    <a:srgbClr val="FF9300"/>
    <a:srgbClr val="73FEFF"/>
    <a:srgbClr val="EDA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6725"/>
    <p:restoredTop sz="94674"/>
  </p:normalViewPr>
  <p:slideViewPr>
    <p:cSldViewPr snapToGrid="0">
      <p:cViewPr>
        <p:scale>
          <a:sx n="108" d="100"/>
          <a:sy n="108" d="100"/>
        </p:scale>
        <p:origin x="1632"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CEF568-B586-3147-B5AC-5B422ADCE90E}" type="datetimeFigureOut">
              <a:rPr lang="en-GB" smtClean="0"/>
              <a:t>19/09/2019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475D2C-49C1-8B4D-AE93-BB8D084BF3B9}" type="slidenum">
              <a:rPr lang="en-GB" smtClean="0"/>
              <a:t>‹#›</a:t>
            </a:fld>
            <a:endParaRPr lang="en-GB"/>
          </a:p>
        </p:txBody>
      </p:sp>
    </p:spTree>
    <p:extLst>
      <p:ext uri="{BB962C8B-B14F-4D97-AF65-F5344CB8AC3E}">
        <p14:creationId xmlns:p14="http://schemas.microsoft.com/office/powerpoint/2010/main" val="194448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475D2C-49C1-8B4D-AE93-BB8D084BF3B9}" type="slidenum">
              <a:rPr lang="en-GB" smtClean="0"/>
              <a:t>1</a:t>
            </a:fld>
            <a:endParaRPr lang="en-GB"/>
          </a:p>
        </p:txBody>
      </p:sp>
    </p:spTree>
    <p:extLst>
      <p:ext uri="{BB962C8B-B14F-4D97-AF65-F5344CB8AC3E}">
        <p14:creationId xmlns:p14="http://schemas.microsoft.com/office/powerpoint/2010/main" val="3235232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74D0-510C-8047-93D8-504DC63695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CA4520-0A4B-AE4E-A094-4B8F645BB1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76C871-68ED-CC48-85D2-1BFB2A44B6E1}"/>
              </a:ext>
            </a:extLst>
          </p:cNvPr>
          <p:cNvSpPr>
            <a:spLocks noGrp="1"/>
          </p:cNvSpPr>
          <p:nvPr>
            <p:ph type="dt" sz="half" idx="10"/>
          </p:nvPr>
        </p:nvSpPr>
        <p:spPr/>
        <p:txBody>
          <a:bodyPr/>
          <a:lstStyle/>
          <a:p>
            <a:fld id="{EA0C0817-A112-4847-8014-A94B7D2A4EA3}" type="datetime1">
              <a:rPr lang="en-US" smtClean="0"/>
              <a:t>9/19/19</a:t>
            </a:fld>
            <a:endParaRPr lang="en-US" dirty="0"/>
          </a:p>
        </p:txBody>
      </p:sp>
      <p:sp>
        <p:nvSpPr>
          <p:cNvPr id="5" name="Footer Placeholder 4">
            <a:extLst>
              <a:ext uri="{FF2B5EF4-FFF2-40B4-BE49-F238E27FC236}">
                <a16:creationId xmlns:a16="http://schemas.microsoft.com/office/drawing/2014/main" id="{43D8A67D-C7B8-054E-8CFF-1344F5A99F7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A12564-4E1D-004C-A371-0F6BB8F1FBCA}"/>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824431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12314-4616-AE43-BE1B-BAAC704522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6F0488-171A-FB49-8037-166FF3E7C95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BEE1B5-D232-D14A-BE4E-AAD6DDF294DB}"/>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a:extLst>
              <a:ext uri="{FF2B5EF4-FFF2-40B4-BE49-F238E27FC236}">
                <a16:creationId xmlns:a16="http://schemas.microsoft.com/office/drawing/2014/main" id="{3833C33C-3376-974E-AE2E-2953216DE14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7CAADC-353B-3849-BCE7-6E0C0EBF132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6549020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6CF7A-0D00-FE43-82F1-017E065BBB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B5BCF4-6CA7-6B4B-A977-14E3B1237D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B806B5B-8BC0-F949-AEB3-6B6FDE270E3F}"/>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a:extLst>
              <a:ext uri="{FF2B5EF4-FFF2-40B4-BE49-F238E27FC236}">
                <a16:creationId xmlns:a16="http://schemas.microsoft.com/office/drawing/2014/main" id="{DC6D1E65-F9E5-1246-A862-492F1291E55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FC0DFB-1449-F540-9F06-07D8C88244B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443140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65A76-584F-7D4B-AD9E-5CC8B260F7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DDEE9F-0398-6A4F-8F17-522BC7AB75B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071A15-B08B-7547-829A-5C5AB907403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EB9775-D569-0642-A21D-7D524F351AB4}"/>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6" name="Footer Placeholder 5">
            <a:extLst>
              <a:ext uri="{FF2B5EF4-FFF2-40B4-BE49-F238E27FC236}">
                <a16:creationId xmlns:a16="http://schemas.microsoft.com/office/drawing/2014/main" id="{6A2DD626-6EB4-784C-A1BC-E95050DB8D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2172E8-2E0D-EE4B-BA25-F0979659B21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0405207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53A0-01CE-1349-92CC-3D011B8E51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0F8FD-F826-3E48-9B7D-27E1D2E0BF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61D9758-E03B-2D4D-A1DE-7693D1BE860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74AE1C-5185-E245-A6FC-F0FC22E861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25BA4B0-1A76-1240-9A91-93DCDFE0E49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12BDCA-341B-644E-BE7F-3D7A6882E50C}"/>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8" name="Footer Placeholder 7">
            <a:extLst>
              <a:ext uri="{FF2B5EF4-FFF2-40B4-BE49-F238E27FC236}">
                <a16:creationId xmlns:a16="http://schemas.microsoft.com/office/drawing/2014/main" id="{B0CD0DAE-4368-3144-B72C-238747A321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1F173179-DB1C-784F-9F38-8524EED7B42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5203677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CD79D-F4F5-4742-8248-654211DEB1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5EDE0F-CDA2-5149-861F-84D35DF2A581}"/>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4" name="Footer Placeholder 3">
            <a:extLst>
              <a:ext uri="{FF2B5EF4-FFF2-40B4-BE49-F238E27FC236}">
                <a16:creationId xmlns:a16="http://schemas.microsoft.com/office/drawing/2014/main" id="{56AD89F4-A0ED-9641-8D28-05F5320EBC2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35928AB-DFE7-634B-A033-3E4CD944DFA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4126013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9105ED-A39B-0B4D-8F66-19E29759681D}"/>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3" name="Footer Placeholder 2">
            <a:extLst>
              <a:ext uri="{FF2B5EF4-FFF2-40B4-BE49-F238E27FC236}">
                <a16:creationId xmlns:a16="http://schemas.microsoft.com/office/drawing/2014/main" id="{45C87411-9397-8B4E-AACC-B8C4F6FC708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9FF582-6918-134A-87FB-04E9DE492D4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1857846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D00E7-5EA8-A24B-80AE-BB65093A97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45C245-1072-F44B-9133-E431EBAE85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10EF8A-EC8E-6040-BAB9-B43832E51F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BA0A3B3-8F97-494E-A3B8-28C285FD898B}"/>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6" name="Footer Placeholder 5">
            <a:extLst>
              <a:ext uri="{FF2B5EF4-FFF2-40B4-BE49-F238E27FC236}">
                <a16:creationId xmlns:a16="http://schemas.microsoft.com/office/drawing/2014/main" id="{DC9124CB-6623-194E-A569-36256229141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1FA0556-B91F-574B-9B83-A55A5417AFF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4872236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2A58F-1C37-D440-81EC-C886756064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04D96F-9468-A046-A484-AC187D082C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3D3758-8486-1F43-8262-C3F449C1AB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EDE8EDA-63B8-EA4C-9638-8453FAAE3ECB}"/>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6" name="Footer Placeholder 5">
            <a:extLst>
              <a:ext uri="{FF2B5EF4-FFF2-40B4-BE49-F238E27FC236}">
                <a16:creationId xmlns:a16="http://schemas.microsoft.com/office/drawing/2014/main" id="{792DABEF-2F46-424F-94CE-A89E5B98586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0FD8F0-FDA8-3844-81FE-257C29C2624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2180586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C9EA7-962D-3242-9357-E98D6A9193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66D678-EC89-1C48-8BA2-4464751E756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E17F57-E61F-C841-9964-F61E2C033BC4}"/>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a:extLst>
              <a:ext uri="{FF2B5EF4-FFF2-40B4-BE49-F238E27FC236}">
                <a16:creationId xmlns:a16="http://schemas.microsoft.com/office/drawing/2014/main" id="{566D9388-245E-694E-9C33-AB88A7E363B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0A0EF4-D191-4447-B9B0-A49F5A79E70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1554057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B4D6FC-01DC-2B47-9CC9-C32C35E23D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D304F-8646-234B-BF46-908A2AF0364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4C399B-D44D-184E-8EE1-528A4C4B0213}"/>
              </a:ext>
            </a:extLst>
          </p:cNvPr>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a:extLst>
              <a:ext uri="{FF2B5EF4-FFF2-40B4-BE49-F238E27FC236}">
                <a16:creationId xmlns:a16="http://schemas.microsoft.com/office/drawing/2014/main" id="{83F9F954-6208-704B-BFE2-6340C4DAF34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B8AE72F-71D4-064A-A9B7-0B41A717432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0551584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945079-5B8A-AF4F-9AF7-CEAD4AD55C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F821F7-F506-3645-90F0-2F819C036A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8400-D12C-404A-BC93-5DD1925989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9/19/19</a:t>
            </a:fld>
            <a:endParaRPr lang="en-US"/>
          </a:p>
        </p:txBody>
      </p:sp>
      <p:sp>
        <p:nvSpPr>
          <p:cNvPr id="5" name="Footer Placeholder 4">
            <a:extLst>
              <a:ext uri="{FF2B5EF4-FFF2-40B4-BE49-F238E27FC236}">
                <a16:creationId xmlns:a16="http://schemas.microsoft.com/office/drawing/2014/main" id="{1CCF65D3-046F-D846-9CE6-7A0E0BD254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0A1ACEA-BB29-864B-ACF8-ED43C99341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27143614"/>
      </p:ext>
    </p:extLst>
  </p:cSld>
  <p:clrMap bg1="lt1" tx1="dk1" bg2="lt2" tx2="dk2" accent1="accent1" accent2="accent2" accent3="accent3" accent4="accent4" accent5="accent5" accent6="accent6" hlink="hlink" folHlink="folHlink"/>
  <p:sldLayoutIdLst>
    <p:sldLayoutId id="2147484008" r:id="rId1"/>
    <p:sldLayoutId id="2147484009" r:id="rId2"/>
    <p:sldLayoutId id="2147484010" r:id="rId3"/>
    <p:sldLayoutId id="2147484011" r:id="rId4"/>
    <p:sldLayoutId id="2147484012" r:id="rId5"/>
    <p:sldLayoutId id="2147484013" r:id="rId6"/>
    <p:sldLayoutId id="2147484014" r:id="rId7"/>
    <p:sldLayoutId id="2147484015" r:id="rId8"/>
    <p:sldLayoutId id="2147484016" r:id="rId9"/>
    <p:sldLayoutId id="2147484017" r:id="rId10"/>
    <p:sldLayoutId id="214748401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ounded Rectangle 32">
            <a:extLst>
              <a:ext uri="{FF2B5EF4-FFF2-40B4-BE49-F238E27FC236}">
                <a16:creationId xmlns:a16="http://schemas.microsoft.com/office/drawing/2014/main" id="{F11DA615-ACD2-F841-8D4F-B15EC2D528CB}"/>
              </a:ext>
            </a:extLst>
          </p:cNvPr>
          <p:cNvSpPr/>
          <p:nvPr/>
        </p:nvSpPr>
        <p:spPr>
          <a:xfrm>
            <a:off x="4402724" y="85647"/>
            <a:ext cx="3937637" cy="4068113"/>
          </a:xfrm>
          <a:prstGeom prst="roundRect">
            <a:avLst/>
          </a:prstGeom>
          <a:gradFill flip="none" rotWithShape="1">
            <a:gsLst>
              <a:gs pos="0">
                <a:srgbClr val="FF9300">
                  <a:tint val="66000"/>
                  <a:satMod val="160000"/>
                </a:srgbClr>
              </a:gs>
              <a:gs pos="50000">
                <a:srgbClr val="FF9300">
                  <a:tint val="44500"/>
                  <a:satMod val="160000"/>
                </a:srgbClr>
              </a:gs>
              <a:gs pos="100000">
                <a:srgbClr val="FF9300">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Rounded Rectangle 35">
            <a:extLst>
              <a:ext uri="{FF2B5EF4-FFF2-40B4-BE49-F238E27FC236}">
                <a16:creationId xmlns:a16="http://schemas.microsoft.com/office/drawing/2014/main" id="{7505776A-B297-964A-A5DB-03635B95B31B}"/>
              </a:ext>
            </a:extLst>
          </p:cNvPr>
          <p:cNvSpPr/>
          <p:nvPr/>
        </p:nvSpPr>
        <p:spPr>
          <a:xfrm>
            <a:off x="-51467" y="23529"/>
            <a:ext cx="4384094" cy="4800597"/>
          </a:xfrm>
          <a:prstGeom prst="roundRect">
            <a:avLst/>
          </a:prstGeom>
          <a:gradFill flip="none" rotWithShape="1">
            <a:gsLst>
              <a:gs pos="0">
                <a:srgbClr val="ED3832">
                  <a:tint val="66000"/>
                  <a:satMod val="160000"/>
                </a:srgbClr>
              </a:gs>
              <a:gs pos="50000">
                <a:srgbClr val="ED3832">
                  <a:tint val="44500"/>
                  <a:satMod val="160000"/>
                </a:srgbClr>
              </a:gs>
              <a:gs pos="100000">
                <a:srgbClr val="ED3832">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ounded Rectangle 4">
            <a:extLst>
              <a:ext uri="{FF2B5EF4-FFF2-40B4-BE49-F238E27FC236}">
                <a16:creationId xmlns:a16="http://schemas.microsoft.com/office/drawing/2014/main" id="{B85CBBF7-5416-5A46-A7F3-31BBB831811D}"/>
              </a:ext>
            </a:extLst>
          </p:cNvPr>
          <p:cNvSpPr/>
          <p:nvPr/>
        </p:nvSpPr>
        <p:spPr>
          <a:xfrm>
            <a:off x="-12111" y="4845631"/>
            <a:ext cx="3724357" cy="1452546"/>
          </a:xfrm>
          <a:prstGeom prst="roundRect">
            <a:avLst/>
          </a:prstGeom>
          <a:gradFill flip="none" rotWithShape="1">
            <a:gsLst>
              <a:gs pos="0">
                <a:srgbClr val="73FEFF">
                  <a:tint val="66000"/>
                  <a:satMod val="160000"/>
                </a:srgbClr>
              </a:gs>
              <a:gs pos="50000">
                <a:srgbClr val="73FEFF">
                  <a:tint val="44500"/>
                  <a:satMod val="160000"/>
                </a:srgbClr>
              </a:gs>
              <a:gs pos="100000">
                <a:srgbClr val="73FEFF">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7DA68A3C-E4F0-1A43-8BB7-2F82C6A639B7}"/>
              </a:ext>
            </a:extLst>
          </p:cNvPr>
          <p:cNvPicPr>
            <a:picLocks noChangeAspect="1"/>
          </p:cNvPicPr>
          <p:nvPr/>
        </p:nvPicPr>
        <p:blipFill rotWithShape="1">
          <a:blip r:embed="rId3">
            <a:extLst>
              <a:ext uri="{28A0092B-C50C-407E-A947-70E740481C1C}">
                <a14:useLocalDpi xmlns:a14="http://schemas.microsoft.com/office/drawing/2010/main" val="0"/>
              </a:ext>
            </a:extLst>
          </a:blip>
          <a:srcRect l="5636" t="9033"/>
          <a:stretch/>
        </p:blipFill>
        <p:spPr>
          <a:xfrm>
            <a:off x="2878547" y="1429147"/>
            <a:ext cx="2095228" cy="1516844"/>
          </a:xfrm>
          <a:prstGeom prst="rect">
            <a:avLst/>
          </a:prstGeom>
        </p:spPr>
      </p:pic>
      <p:sp>
        <p:nvSpPr>
          <p:cNvPr id="23" name="Rounded Rectangle 22">
            <a:extLst>
              <a:ext uri="{FF2B5EF4-FFF2-40B4-BE49-F238E27FC236}">
                <a16:creationId xmlns:a16="http://schemas.microsoft.com/office/drawing/2014/main" id="{838F511A-A3D4-AF41-8B76-E718D65A6FB7}"/>
              </a:ext>
            </a:extLst>
          </p:cNvPr>
          <p:cNvSpPr/>
          <p:nvPr/>
        </p:nvSpPr>
        <p:spPr>
          <a:xfrm>
            <a:off x="3795680" y="4232630"/>
            <a:ext cx="4605083" cy="2554275"/>
          </a:xfrm>
          <a:prstGeom prst="roundRect">
            <a:avLst/>
          </a:prstGeom>
          <a:gradFill flip="none" rotWithShape="1">
            <a:gsLst>
              <a:gs pos="0">
                <a:srgbClr val="EDA6CC">
                  <a:tint val="66000"/>
                  <a:satMod val="160000"/>
                </a:srgbClr>
              </a:gs>
              <a:gs pos="50000">
                <a:srgbClr val="EDA6CC">
                  <a:tint val="44500"/>
                  <a:satMod val="160000"/>
                </a:srgbClr>
              </a:gs>
              <a:gs pos="100000">
                <a:srgbClr val="EDA6CC">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9B5B33C0-C8D5-40A4-8E7B-A15741A16A2F}"/>
              </a:ext>
            </a:extLst>
          </p:cNvPr>
          <p:cNvSpPr txBox="1"/>
          <p:nvPr/>
        </p:nvSpPr>
        <p:spPr>
          <a:xfrm>
            <a:off x="486071" y="4910778"/>
            <a:ext cx="2706024" cy="677108"/>
          </a:xfrm>
          <a:prstGeom prst="rect">
            <a:avLst/>
          </a:prstGeom>
          <a:noFill/>
        </p:spPr>
        <p:txBody>
          <a:bodyPr wrap="square" rtlCol="0">
            <a:spAutoFit/>
          </a:bodyPr>
          <a:lstStyle/>
          <a:p>
            <a:r>
              <a:rPr lang="en-GB" sz="1400" i="1" dirty="0">
                <a:latin typeface="Calibri" panose="020F0502020204030204" pitchFamily="34" charset="0"/>
                <a:cs typeface="Calibri" panose="020F0502020204030204" pitchFamily="34" charset="0"/>
              </a:rPr>
              <a:t>The kind of teacher I aspire to be</a:t>
            </a:r>
          </a:p>
          <a:p>
            <a:endParaRPr lang="en-GB" sz="1200" dirty="0"/>
          </a:p>
          <a:p>
            <a:pPr marL="228600" indent="-228600">
              <a:buAutoNum type="arabicParenR"/>
            </a:pPr>
            <a:endParaRPr lang="en-GB" sz="1200" dirty="0"/>
          </a:p>
        </p:txBody>
      </p:sp>
      <p:sp>
        <p:nvSpPr>
          <p:cNvPr id="32" name="TextBox 31">
            <a:extLst>
              <a:ext uri="{FF2B5EF4-FFF2-40B4-BE49-F238E27FC236}">
                <a16:creationId xmlns:a16="http://schemas.microsoft.com/office/drawing/2014/main" id="{64B893A5-04B7-4831-9F75-23466AF3DA69}"/>
              </a:ext>
            </a:extLst>
          </p:cNvPr>
          <p:cNvSpPr txBox="1"/>
          <p:nvPr/>
        </p:nvSpPr>
        <p:spPr>
          <a:xfrm>
            <a:off x="4857010" y="4525446"/>
            <a:ext cx="2482425" cy="307777"/>
          </a:xfrm>
          <a:prstGeom prst="rect">
            <a:avLst/>
          </a:prstGeom>
          <a:noFill/>
        </p:spPr>
        <p:txBody>
          <a:bodyPr wrap="square" rtlCol="0">
            <a:spAutoFit/>
          </a:bodyPr>
          <a:lstStyle/>
          <a:p>
            <a:r>
              <a:rPr lang="en-GB" sz="1400" i="1" dirty="0">
                <a:latin typeface="Calibri" panose="020F0502020204030204" pitchFamily="34" charset="0"/>
                <a:cs typeface="Calibri" panose="020F0502020204030204" pitchFamily="34" charset="0"/>
              </a:rPr>
              <a:t>Areas / subjects I could teach</a:t>
            </a:r>
          </a:p>
        </p:txBody>
      </p:sp>
      <p:sp>
        <p:nvSpPr>
          <p:cNvPr id="21" name="TextBox 20">
            <a:extLst>
              <a:ext uri="{FF2B5EF4-FFF2-40B4-BE49-F238E27FC236}">
                <a16:creationId xmlns:a16="http://schemas.microsoft.com/office/drawing/2014/main" id="{DC771D86-6842-4144-B7C4-4336EFD70876}"/>
              </a:ext>
            </a:extLst>
          </p:cNvPr>
          <p:cNvSpPr txBox="1"/>
          <p:nvPr/>
        </p:nvSpPr>
        <p:spPr>
          <a:xfrm>
            <a:off x="5960430" y="202057"/>
            <a:ext cx="1087886" cy="307777"/>
          </a:xfrm>
          <a:prstGeom prst="rect">
            <a:avLst/>
          </a:prstGeom>
          <a:noFill/>
        </p:spPr>
        <p:txBody>
          <a:bodyPr wrap="square" rtlCol="0">
            <a:spAutoFit/>
          </a:bodyPr>
          <a:lstStyle/>
          <a:p>
            <a:r>
              <a:rPr lang="en-GB" sz="1400" i="1" dirty="0">
                <a:latin typeface="Calibri" panose="020F0502020204030204" pitchFamily="34" charset="0"/>
                <a:cs typeface="Calibri" panose="020F0502020204030204" pitchFamily="34" charset="0"/>
              </a:rPr>
              <a:t>About Me</a:t>
            </a:r>
          </a:p>
        </p:txBody>
      </p:sp>
      <p:sp>
        <p:nvSpPr>
          <p:cNvPr id="34" name="Rounded Rectangle 33">
            <a:extLst>
              <a:ext uri="{FF2B5EF4-FFF2-40B4-BE49-F238E27FC236}">
                <a16:creationId xmlns:a16="http://schemas.microsoft.com/office/drawing/2014/main" id="{B257B6B2-9383-C541-9C10-5F12F6880B20}"/>
              </a:ext>
            </a:extLst>
          </p:cNvPr>
          <p:cNvSpPr/>
          <p:nvPr/>
        </p:nvSpPr>
        <p:spPr>
          <a:xfrm>
            <a:off x="8390297" y="2477040"/>
            <a:ext cx="3787991" cy="4322990"/>
          </a:xfrm>
          <a:prstGeom prst="roundRect">
            <a:avLst/>
          </a:prstGeom>
          <a:gradFill flip="none" rotWithShape="1">
            <a:gsLst>
              <a:gs pos="0">
                <a:srgbClr val="FFFD78">
                  <a:tint val="66000"/>
                  <a:satMod val="160000"/>
                </a:srgbClr>
              </a:gs>
              <a:gs pos="50000">
                <a:srgbClr val="FFFD78">
                  <a:tint val="44500"/>
                  <a:satMod val="160000"/>
                </a:srgbClr>
              </a:gs>
              <a:gs pos="100000">
                <a:srgbClr val="FFFD78">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DC883CD3-C83C-4023-86A9-8EB1A4090D56}"/>
              </a:ext>
            </a:extLst>
          </p:cNvPr>
          <p:cNvSpPr txBox="1"/>
          <p:nvPr/>
        </p:nvSpPr>
        <p:spPr>
          <a:xfrm>
            <a:off x="9591467" y="2541359"/>
            <a:ext cx="1537743" cy="769441"/>
          </a:xfrm>
          <a:prstGeom prst="rect">
            <a:avLst/>
          </a:prstGeom>
          <a:noFill/>
        </p:spPr>
        <p:txBody>
          <a:bodyPr wrap="square" rtlCol="0">
            <a:spAutoFit/>
          </a:bodyPr>
          <a:lstStyle/>
          <a:p>
            <a:r>
              <a:rPr lang="en-GB" sz="1400" i="1" dirty="0">
                <a:latin typeface="Calibri" panose="020F0502020204030204" pitchFamily="34" charset="0"/>
                <a:cs typeface="Calibri" panose="020F0502020204030204" pitchFamily="34" charset="0"/>
              </a:rPr>
              <a:t>Academic history</a:t>
            </a:r>
          </a:p>
          <a:p>
            <a:endParaRPr lang="en-GB" sz="1200" dirty="0"/>
          </a:p>
          <a:p>
            <a:endParaRPr lang="en-GB" dirty="0"/>
          </a:p>
        </p:txBody>
      </p:sp>
      <p:sp>
        <p:nvSpPr>
          <p:cNvPr id="35" name="Rounded Rectangle 34">
            <a:extLst>
              <a:ext uri="{FF2B5EF4-FFF2-40B4-BE49-F238E27FC236}">
                <a16:creationId xmlns:a16="http://schemas.microsoft.com/office/drawing/2014/main" id="{759B2A98-21A6-3C43-BA12-BA83D590E04C}"/>
              </a:ext>
            </a:extLst>
          </p:cNvPr>
          <p:cNvSpPr/>
          <p:nvPr/>
        </p:nvSpPr>
        <p:spPr>
          <a:xfrm>
            <a:off x="8441007" y="23529"/>
            <a:ext cx="3741139" cy="2414929"/>
          </a:xfrm>
          <a:prstGeom prst="roundRect">
            <a:avLst/>
          </a:prstGeom>
          <a:gradFill flip="none" rotWithShape="1">
            <a:gsLst>
              <a:gs pos="0">
                <a:srgbClr val="73FB79">
                  <a:tint val="66000"/>
                  <a:satMod val="160000"/>
                </a:srgbClr>
              </a:gs>
              <a:gs pos="50000">
                <a:srgbClr val="73FB79">
                  <a:tint val="44500"/>
                  <a:satMod val="160000"/>
                </a:srgbClr>
              </a:gs>
              <a:gs pos="100000">
                <a:srgbClr val="73FB79">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a:extLst>
              <a:ext uri="{FF2B5EF4-FFF2-40B4-BE49-F238E27FC236}">
                <a16:creationId xmlns:a16="http://schemas.microsoft.com/office/drawing/2014/main" id="{790B48A9-DCB0-4E73-BD5B-5F3E3E50BE70}"/>
              </a:ext>
            </a:extLst>
          </p:cNvPr>
          <p:cNvSpPr txBox="1"/>
          <p:nvPr/>
        </p:nvSpPr>
        <p:spPr>
          <a:xfrm>
            <a:off x="8554945" y="85648"/>
            <a:ext cx="3458694" cy="646331"/>
          </a:xfrm>
          <a:prstGeom prst="rect">
            <a:avLst/>
          </a:prstGeom>
          <a:noFill/>
        </p:spPr>
        <p:txBody>
          <a:bodyPr wrap="square" rtlCol="0">
            <a:spAutoFit/>
          </a:bodyPr>
          <a:lstStyle/>
          <a:p>
            <a:r>
              <a:rPr lang="en-GB" sz="1400" i="1" dirty="0">
                <a:latin typeface="Calibri" panose="020F0502020204030204" pitchFamily="34" charset="0"/>
                <a:cs typeface="Calibri" panose="020F0502020204030204" pitchFamily="34" charset="0"/>
              </a:rPr>
              <a:t>Reasons for entering the teaching profession </a:t>
            </a:r>
          </a:p>
          <a:p>
            <a:endParaRPr lang="en-GB" sz="1100" dirty="0"/>
          </a:p>
          <a:p>
            <a:pPr marL="228600" indent="-228600">
              <a:buAutoNum type="arabicParenR"/>
            </a:pPr>
            <a:endParaRPr lang="en-GB" sz="1100" dirty="0"/>
          </a:p>
        </p:txBody>
      </p:sp>
      <p:sp>
        <p:nvSpPr>
          <p:cNvPr id="26" name="TextBox 25">
            <a:extLst>
              <a:ext uri="{FF2B5EF4-FFF2-40B4-BE49-F238E27FC236}">
                <a16:creationId xmlns:a16="http://schemas.microsoft.com/office/drawing/2014/main" id="{DC883CD3-C83C-4023-86A9-8EB1A4090D56}"/>
              </a:ext>
            </a:extLst>
          </p:cNvPr>
          <p:cNvSpPr txBox="1"/>
          <p:nvPr/>
        </p:nvSpPr>
        <p:spPr>
          <a:xfrm>
            <a:off x="823829" y="88009"/>
            <a:ext cx="2368266" cy="954107"/>
          </a:xfrm>
          <a:prstGeom prst="rect">
            <a:avLst/>
          </a:prstGeom>
          <a:noFill/>
        </p:spPr>
        <p:txBody>
          <a:bodyPr wrap="square" rtlCol="0">
            <a:spAutoFit/>
          </a:bodyPr>
          <a:lstStyle/>
          <a:p>
            <a:r>
              <a:rPr lang="en-GB" sz="1400" i="1" dirty="0">
                <a:latin typeface="Calibri" panose="020F0502020204030204" pitchFamily="34" charset="0"/>
                <a:cs typeface="Calibri" panose="020F0502020204030204" pitchFamily="34" charset="0"/>
              </a:rPr>
              <a:t>Previous teaching experiences</a:t>
            </a:r>
            <a:r>
              <a:rPr lang="en-GB" sz="1400" i="1" dirty="0"/>
              <a:t> </a:t>
            </a:r>
          </a:p>
          <a:p>
            <a:endParaRPr lang="en-GB" sz="1200" i="1" dirty="0"/>
          </a:p>
          <a:p>
            <a:endParaRPr lang="en-GB" sz="1200" i="1" dirty="0"/>
          </a:p>
          <a:p>
            <a:endParaRPr lang="en-GB" i="1" dirty="0"/>
          </a:p>
        </p:txBody>
      </p:sp>
      <p:pic>
        <p:nvPicPr>
          <p:cNvPr id="12" name="Picture 11">
            <a:extLst>
              <a:ext uri="{FF2B5EF4-FFF2-40B4-BE49-F238E27FC236}">
                <a16:creationId xmlns:a16="http://schemas.microsoft.com/office/drawing/2014/main" id="{2FC5BD18-BA98-9B4B-BB0B-38DB01EC5275}"/>
              </a:ext>
            </a:extLst>
          </p:cNvPr>
          <p:cNvPicPr>
            <a:picLocks noChangeAspect="1"/>
          </p:cNvPicPr>
          <p:nvPr/>
        </p:nvPicPr>
        <p:blipFill rotWithShape="1">
          <a:blip r:embed="rId4">
            <a:extLst>
              <a:ext uri="{28A0092B-C50C-407E-A947-70E740481C1C}">
                <a14:useLocalDpi xmlns:a14="http://schemas.microsoft.com/office/drawing/2010/main" val="0"/>
              </a:ext>
            </a:extLst>
          </a:blip>
          <a:srcRect l="6396" t="20434" r="21796" b="13420"/>
          <a:stretch/>
        </p:blipFill>
        <p:spPr>
          <a:xfrm>
            <a:off x="10711489" y="4388557"/>
            <a:ext cx="1507929" cy="2469444"/>
          </a:xfrm>
          <a:prstGeom prst="rect">
            <a:avLst/>
          </a:prstGeom>
        </p:spPr>
      </p:pic>
      <p:sp>
        <p:nvSpPr>
          <p:cNvPr id="13" name="TextBox 12">
            <a:extLst>
              <a:ext uri="{FF2B5EF4-FFF2-40B4-BE49-F238E27FC236}">
                <a16:creationId xmlns:a16="http://schemas.microsoft.com/office/drawing/2014/main" id="{86BE3997-47BB-8B48-82BB-C727AAE66098}"/>
              </a:ext>
            </a:extLst>
          </p:cNvPr>
          <p:cNvSpPr txBox="1"/>
          <p:nvPr/>
        </p:nvSpPr>
        <p:spPr>
          <a:xfrm>
            <a:off x="8785" y="5203576"/>
            <a:ext cx="3682564" cy="1000274"/>
          </a:xfrm>
          <a:prstGeom prst="rect">
            <a:avLst/>
          </a:prstGeom>
          <a:noFill/>
        </p:spPr>
        <p:txBody>
          <a:bodyPr wrap="square" rtlCol="0">
            <a:spAutoFit/>
          </a:bodyPr>
          <a:lstStyle/>
          <a:p>
            <a:pPr algn="ctr"/>
            <a:r>
              <a:rPr lang="en-GB" sz="1200" dirty="0"/>
              <a:t>My passion for teaching stems from a determination to show that every child is capable of success. I aspire to be a teacher that promotes a love of learning and continues to learn alongside the children that I teach. </a:t>
            </a:r>
          </a:p>
          <a:p>
            <a:pPr algn="ctr"/>
            <a:endParaRPr lang="en-GB" sz="1100" dirty="0"/>
          </a:p>
        </p:txBody>
      </p:sp>
      <p:sp>
        <p:nvSpPr>
          <p:cNvPr id="14" name="TextBox 13">
            <a:extLst>
              <a:ext uri="{FF2B5EF4-FFF2-40B4-BE49-F238E27FC236}">
                <a16:creationId xmlns:a16="http://schemas.microsoft.com/office/drawing/2014/main" id="{FE5980E7-6F1E-B840-99C9-5972C3FE04E1}"/>
              </a:ext>
            </a:extLst>
          </p:cNvPr>
          <p:cNvSpPr txBox="1"/>
          <p:nvPr/>
        </p:nvSpPr>
        <p:spPr>
          <a:xfrm>
            <a:off x="3768431" y="4958515"/>
            <a:ext cx="4581653" cy="1754326"/>
          </a:xfrm>
          <a:prstGeom prst="rect">
            <a:avLst/>
          </a:prstGeom>
          <a:noFill/>
        </p:spPr>
        <p:txBody>
          <a:bodyPr wrap="square" rtlCol="0">
            <a:spAutoFit/>
          </a:bodyPr>
          <a:lstStyle/>
          <a:p>
            <a:pPr algn="ctr"/>
            <a:r>
              <a:rPr lang="en-GB" sz="1200" dirty="0"/>
              <a:t>I have excellent cross curricular knowledge and have a specific interest in the subject of maths. My dissertation explored the age at which maths anxiety developed and considered the difference between teaching methods within mathematics. This has given me a desire encourage enthusiasm within less popular academic disciplines. </a:t>
            </a:r>
          </a:p>
          <a:p>
            <a:pPr algn="ctr"/>
            <a:endParaRPr lang="en-GB" sz="1200" dirty="0"/>
          </a:p>
          <a:p>
            <a:pPr algn="ctr"/>
            <a:r>
              <a:rPr lang="en-GB" sz="1200" dirty="0"/>
              <a:t>Additionally, I have also previously run after school dance classes which have been both fun and successful.</a:t>
            </a:r>
          </a:p>
          <a:p>
            <a:pPr algn="ctr"/>
            <a:endParaRPr lang="en-GB" sz="1200" dirty="0"/>
          </a:p>
        </p:txBody>
      </p:sp>
      <p:sp>
        <p:nvSpPr>
          <p:cNvPr id="15" name="TextBox 14">
            <a:extLst>
              <a:ext uri="{FF2B5EF4-FFF2-40B4-BE49-F238E27FC236}">
                <a16:creationId xmlns:a16="http://schemas.microsoft.com/office/drawing/2014/main" id="{9EC02834-0784-6B47-91A4-75CB9EF83E81}"/>
              </a:ext>
            </a:extLst>
          </p:cNvPr>
          <p:cNvSpPr txBox="1"/>
          <p:nvPr/>
        </p:nvSpPr>
        <p:spPr>
          <a:xfrm>
            <a:off x="46032" y="3403330"/>
            <a:ext cx="2639370" cy="1331134"/>
          </a:xfrm>
          <a:prstGeom prst="rect">
            <a:avLst/>
          </a:prstGeom>
          <a:noFill/>
        </p:spPr>
        <p:txBody>
          <a:bodyPr wrap="square" rtlCol="0">
            <a:spAutoFit/>
          </a:bodyPr>
          <a:lstStyle/>
          <a:p>
            <a:pPr algn="ctr"/>
            <a:r>
              <a:rPr lang="en-GB" sz="1150" dirty="0"/>
              <a:t>In 2017, I invested 6 weeks in Sri Lanka as a volunteer Mental Health Support Worker in a psychiatric facility. I gained my TEFL Qualification teaching English to children, and ran therapeutic activities for at-risk children and individuals with ALN.</a:t>
            </a:r>
          </a:p>
        </p:txBody>
      </p:sp>
      <p:sp>
        <p:nvSpPr>
          <p:cNvPr id="37" name="TextBox 36">
            <a:extLst>
              <a:ext uri="{FF2B5EF4-FFF2-40B4-BE49-F238E27FC236}">
                <a16:creationId xmlns:a16="http://schemas.microsoft.com/office/drawing/2014/main" id="{EE45E4AB-26A2-7D4B-85B2-06A4EB596C37}"/>
              </a:ext>
            </a:extLst>
          </p:cNvPr>
          <p:cNvSpPr txBox="1"/>
          <p:nvPr/>
        </p:nvSpPr>
        <p:spPr>
          <a:xfrm>
            <a:off x="5087713" y="1511190"/>
            <a:ext cx="3170683" cy="830997"/>
          </a:xfrm>
          <a:prstGeom prst="rect">
            <a:avLst/>
          </a:prstGeom>
          <a:noFill/>
        </p:spPr>
        <p:txBody>
          <a:bodyPr wrap="square" rtlCol="0">
            <a:spAutoFit/>
          </a:bodyPr>
          <a:lstStyle/>
          <a:p>
            <a:pPr algn="ctr"/>
            <a:r>
              <a:rPr lang="en-GB" sz="1200" dirty="0"/>
              <a:t>Outside of my academic interests, my passion has been dance which culminated in being part of the British Champion Latin American Formation dance team from 2009-2014. </a:t>
            </a:r>
          </a:p>
        </p:txBody>
      </p:sp>
      <p:sp>
        <p:nvSpPr>
          <p:cNvPr id="18" name="TextBox 17">
            <a:extLst>
              <a:ext uri="{FF2B5EF4-FFF2-40B4-BE49-F238E27FC236}">
                <a16:creationId xmlns:a16="http://schemas.microsoft.com/office/drawing/2014/main" id="{7EC640D5-7D84-F04E-BAAA-92F2019AB259}"/>
              </a:ext>
            </a:extLst>
          </p:cNvPr>
          <p:cNvSpPr txBox="1"/>
          <p:nvPr/>
        </p:nvSpPr>
        <p:spPr>
          <a:xfrm>
            <a:off x="-99376" y="492076"/>
            <a:ext cx="4466393" cy="1015663"/>
          </a:xfrm>
          <a:prstGeom prst="rect">
            <a:avLst/>
          </a:prstGeom>
          <a:noFill/>
        </p:spPr>
        <p:txBody>
          <a:bodyPr wrap="square" rtlCol="0">
            <a:spAutoFit/>
          </a:bodyPr>
          <a:lstStyle/>
          <a:p>
            <a:pPr algn="ctr"/>
            <a:r>
              <a:rPr lang="en-GB" sz="1150" dirty="0"/>
              <a:t>After finishing my degree, I worked at Oldcastle Primary school for four months as a LSO in nursery. This role enabled me to gain comprehensive, practical experience and an invaluable insight into teaching. I also enjoyed the unpredictability and challenges that my role brought as no two days were ever the same!</a:t>
            </a:r>
          </a:p>
        </p:txBody>
      </p:sp>
      <p:sp>
        <p:nvSpPr>
          <p:cNvPr id="38" name="TextBox 37">
            <a:extLst>
              <a:ext uri="{FF2B5EF4-FFF2-40B4-BE49-F238E27FC236}">
                <a16:creationId xmlns:a16="http://schemas.microsoft.com/office/drawing/2014/main" id="{1D12D69D-F512-3C4E-BC53-EE6A0C0D1200}"/>
              </a:ext>
            </a:extLst>
          </p:cNvPr>
          <p:cNvSpPr txBox="1"/>
          <p:nvPr/>
        </p:nvSpPr>
        <p:spPr>
          <a:xfrm>
            <a:off x="8452829" y="4676161"/>
            <a:ext cx="2196128" cy="2123658"/>
          </a:xfrm>
          <a:prstGeom prst="rect">
            <a:avLst/>
          </a:prstGeom>
          <a:noFill/>
        </p:spPr>
        <p:txBody>
          <a:bodyPr wrap="square" rtlCol="0">
            <a:spAutoFit/>
          </a:bodyPr>
          <a:lstStyle/>
          <a:p>
            <a:pPr algn="ctr"/>
            <a:r>
              <a:rPr lang="en-GB" sz="1200" dirty="0"/>
              <a:t>I spent three years studying at </a:t>
            </a:r>
          </a:p>
          <a:p>
            <a:pPr algn="ctr"/>
            <a:r>
              <a:rPr lang="en-GB" sz="1200" dirty="0"/>
              <a:t>Cardiff University and gained a First Class honours degree in Human and Social Sciences (BPS) (BSc). </a:t>
            </a:r>
          </a:p>
          <a:p>
            <a:pPr algn="ctr"/>
            <a:endParaRPr lang="en-GB" sz="1200" dirty="0"/>
          </a:p>
          <a:p>
            <a:pPr algn="ctr"/>
            <a:r>
              <a:rPr lang="en-GB" sz="1200" dirty="0"/>
              <a:t>My degree has provided me with a  unique opportunity to study education and social science with a specialism in child psychology. </a:t>
            </a:r>
          </a:p>
        </p:txBody>
      </p:sp>
      <p:pic>
        <p:nvPicPr>
          <p:cNvPr id="3" name="Picture 2">
            <a:extLst>
              <a:ext uri="{FF2B5EF4-FFF2-40B4-BE49-F238E27FC236}">
                <a16:creationId xmlns:a16="http://schemas.microsoft.com/office/drawing/2014/main" id="{71F2D67E-581F-4B4D-85B8-79FAC517005F}"/>
              </a:ext>
            </a:extLst>
          </p:cNvPr>
          <p:cNvPicPr>
            <a:picLocks noChangeAspect="1"/>
          </p:cNvPicPr>
          <p:nvPr/>
        </p:nvPicPr>
        <p:blipFill rotWithShape="1">
          <a:blip r:embed="rId5">
            <a:extLst>
              <a:ext uri="{28A0092B-C50C-407E-A947-70E740481C1C}">
                <a14:useLocalDpi xmlns:a14="http://schemas.microsoft.com/office/drawing/2010/main" val="0"/>
              </a:ext>
            </a:extLst>
          </a:blip>
          <a:srcRect l="11728" t="4093" r="5857" b="6093"/>
          <a:stretch/>
        </p:blipFill>
        <p:spPr>
          <a:xfrm>
            <a:off x="2807353" y="3089502"/>
            <a:ext cx="2018391" cy="1586659"/>
          </a:xfrm>
          <a:prstGeom prst="rect">
            <a:avLst/>
          </a:prstGeom>
        </p:spPr>
      </p:pic>
      <p:sp>
        <p:nvSpPr>
          <p:cNvPr id="19" name="TextBox 18">
            <a:extLst>
              <a:ext uri="{FF2B5EF4-FFF2-40B4-BE49-F238E27FC236}">
                <a16:creationId xmlns:a16="http://schemas.microsoft.com/office/drawing/2014/main" id="{84E4074B-144A-654C-908D-05547F81A032}"/>
              </a:ext>
            </a:extLst>
          </p:cNvPr>
          <p:cNvSpPr txBox="1"/>
          <p:nvPr/>
        </p:nvSpPr>
        <p:spPr>
          <a:xfrm>
            <a:off x="8626537" y="2882875"/>
            <a:ext cx="3215640" cy="1169551"/>
          </a:xfrm>
          <a:prstGeom prst="rect">
            <a:avLst/>
          </a:prstGeom>
          <a:noFill/>
        </p:spPr>
        <p:txBody>
          <a:bodyPr wrap="square" rtlCol="0">
            <a:spAutoFit/>
          </a:bodyPr>
          <a:lstStyle/>
          <a:p>
            <a:pPr algn="ctr"/>
            <a:r>
              <a:rPr lang="en-GB" sz="1200" dirty="0"/>
              <a:t>I completed my A-levels in 2016 from </a:t>
            </a:r>
            <a:r>
              <a:rPr lang="en-GB" sz="1200" dirty="0" err="1"/>
              <a:t>Bryntirion</a:t>
            </a:r>
            <a:r>
              <a:rPr lang="en-GB" sz="1200" dirty="0"/>
              <a:t> comprehensive school gaining an A* in Welsh </a:t>
            </a:r>
            <a:r>
              <a:rPr lang="en-GB" sz="1200" dirty="0" err="1"/>
              <a:t>Bacc</a:t>
            </a:r>
            <a:r>
              <a:rPr lang="en-GB" sz="1200" dirty="0"/>
              <a:t>, a B in Psychology, a B in Religious Studies and a C in English Language.</a:t>
            </a:r>
          </a:p>
          <a:p>
            <a:endParaRPr lang="en-GB" sz="1100" dirty="0"/>
          </a:p>
          <a:p>
            <a:endParaRPr lang="en-GB" sz="1100" dirty="0"/>
          </a:p>
        </p:txBody>
      </p:sp>
      <p:sp>
        <p:nvSpPr>
          <p:cNvPr id="39" name="TextBox 38">
            <a:extLst>
              <a:ext uri="{FF2B5EF4-FFF2-40B4-BE49-F238E27FC236}">
                <a16:creationId xmlns:a16="http://schemas.microsoft.com/office/drawing/2014/main" id="{F21C536A-B1EB-9841-9DE2-AA3926A67C6E}"/>
              </a:ext>
            </a:extLst>
          </p:cNvPr>
          <p:cNvSpPr txBox="1"/>
          <p:nvPr/>
        </p:nvSpPr>
        <p:spPr>
          <a:xfrm>
            <a:off x="8290426" y="3671909"/>
            <a:ext cx="3215640" cy="1107996"/>
          </a:xfrm>
          <a:prstGeom prst="rect">
            <a:avLst/>
          </a:prstGeom>
          <a:noFill/>
        </p:spPr>
        <p:txBody>
          <a:bodyPr wrap="square" rtlCol="0">
            <a:spAutoFit/>
          </a:bodyPr>
          <a:lstStyle/>
          <a:p>
            <a:r>
              <a:rPr lang="en-GB" sz="1100" dirty="0"/>
              <a:t>Other qualifications:</a:t>
            </a:r>
          </a:p>
          <a:p>
            <a:pPr marL="171450" indent="-171450">
              <a:buFont typeface="Arial" panose="020B0604020202020204" pitchFamily="34" charset="0"/>
              <a:buChar char="•"/>
            </a:pPr>
            <a:r>
              <a:rPr lang="en-GB" sz="1100" dirty="0"/>
              <a:t>Teaching English Foreign Language (TEFL)</a:t>
            </a:r>
          </a:p>
          <a:p>
            <a:pPr marL="171450" indent="-171450">
              <a:buFont typeface="Arial" panose="020B0604020202020204" pitchFamily="34" charset="0"/>
              <a:buChar char="•"/>
            </a:pPr>
            <a:r>
              <a:rPr lang="en-GB" sz="1100" dirty="0"/>
              <a:t>Autism Awareness staff training </a:t>
            </a:r>
          </a:p>
          <a:p>
            <a:pPr marL="171450" indent="-171450">
              <a:buFont typeface="Arial" panose="020B0604020202020204" pitchFamily="34" charset="0"/>
              <a:buChar char="•"/>
            </a:pPr>
            <a:r>
              <a:rPr lang="en-GB" sz="1100" dirty="0"/>
              <a:t>ASD - ‘Learning with Autism’ staff questionnaire </a:t>
            </a:r>
          </a:p>
          <a:p>
            <a:r>
              <a:rPr lang="en-GB" sz="1100" dirty="0"/>
              <a:t> </a:t>
            </a:r>
          </a:p>
          <a:p>
            <a:endParaRPr lang="en-GB" sz="1100" dirty="0"/>
          </a:p>
        </p:txBody>
      </p:sp>
      <p:sp>
        <p:nvSpPr>
          <p:cNvPr id="40" name="TextBox 39">
            <a:extLst>
              <a:ext uri="{FF2B5EF4-FFF2-40B4-BE49-F238E27FC236}">
                <a16:creationId xmlns:a16="http://schemas.microsoft.com/office/drawing/2014/main" id="{5474B1D0-9FED-B94C-9633-B9661AC36BA6}"/>
              </a:ext>
            </a:extLst>
          </p:cNvPr>
          <p:cNvSpPr txBox="1"/>
          <p:nvPr/>
        </p:nvSpPr>
        <p:spPr>
          <a:xfrm>
            <a:off x="-51467" y="1529244"/>
            <a:ext cx="2813249" cy="1862048"/>
          </a:xfrm>
          <a:prstGeom prst="rect">
            <a:avLst/>
          </a:prstGeom>
          <a:noFill/>
        </p:spPr>
        <p:txBody>
          <a:bodyPr wrap="square" rtlCol="0">
            <a:spAutoFit/>
          </a:bodyPr>
          <a:lstStyle/>
          <a:p>
            <a:pPr algn="ctr"/>
            <a:r>
              <a:rPr lang="en-GB" sz="1150" dirty="0"/>
              <a:t>In 2018, I secured a research placement at the University of Auckland, New Zealand. I chose to research the psychological issues affecting child’s mathematical educational development and how the teaching profession can adapt their methods to further engage children. This experience was invaluable, enabling me to observe a pioneer school in alternative teaching methods. </a:t>
            </a:r>
          </a:p>
        </p:txBody>
      </p:sp>
      <p:sp>
        <p:nvSpPr>
          <p:cNvPr id="41" name="Rounded Rectangle 40">
            <a:extLst>
              <a:ext uri="{FF2B5EF4-FFF2-40B4-BE49-F238E27FC236}">
                <a16:creationId xmlns:a16="http://schemas.microsoft.com/office/drawing/2014/main" id="{EC0474AB-4CDE-3B43-9686-EA5E79C3B0EE}"/>
              </a:ext>
            </a:extLst>
          </p:cNvPr>
          <p:cNvSpPr/>
          <p:nvPr/>
        </p:nvSpPr>
        <p:spPr>
          <a:xfrm>
            <a:off x="6259" y="6334979"/>
            <a:ext cx="3685090" cy="493103"/>
          </a:xfrm>
          <a:prstGeom prst="roundRect">
            <a:avLst/>
          </a:prstGeom>
          <a:gradFill flip="none" rotWithShape="1">
            <a:gsLst>
              <a:gs pos="0">
                <a:srgbClr val="3443ED">
                  <a:tint val="66000"/>
                  <a:satMod val="160000"/>
                </a:srgbClr>
              </a:gs>
              <a:gs pos="50000">
                <a:srgbClr val="3443ED">
                  <a:tint val="44500"/>
                  <a:satMod val="160000"/>
                </a:srgbClr>
              </a:gs>
              <a:gs pos="100000">
                <a:srgbClr val="3443ED">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576DE8"/>
              </a:solidFill>
            </a:endParaRPr>
          </a:p>
        </p:txBody>
      </p:sp>
      <p:sp>
        <p:nvSpPr>
          <p:cNvPr id="42" name="TextBox 41">
            <a:extLst>
              <a:ext uri="{FF2B5EF4-FFF2-40B4-BE49-F238E27FC236}">
                <a16:creationId xmlns:a16="http://schemas.microsoft.com/office/drawing/2014/main" id="{6D13D7F0-62F5-1849-872E-83D11DB6C88D}"/>
              </a:ext>
            </a:extLst>
          </p:cNvPr>
          <p:cNvSpPr txBox="1"/>
          <p:nvPr/>
        </p:nvSpPr>
        <p:spPr>
          <a:xfrm>
            <a:off x="853105" y="6422378"/>
            <a:ext cx="2938115" cy="369332"/>
          </a:xfrm>
          <a:prstGeom prst="rect">
            <a:avLst/>
          </a:prstGeom>
          <a:noFill/>
        </p:spPr>
        <p:txBody>
          <a:bodyPr wrap="square" rtlCol="0">
            <a:spAutoFit/>
          </a:bodyPr>
          <a:lstStyle/>
          <a:p>
            <a:r>
              <a:rPr lang="en-GB" i="1" dirty="0">
                <a:latin typeface="Calibri" panose="020F0502020204030204" pitchFamily="34" charset="0"/>
                <a:cs typeface="Calibri" panose="020F0502020204030204" pitchFamily="34" charset="0"/>
              </a:rPr>
              <a:t>Megan Whiteley </a:t>
            </a:r>
          </a:p>
        </p:txBody>
      </p:sp>
      <p:sp>
        <p:nvSpPr>
          <p:cNvPr id="43" name="TextBox 42">
            <a:extLst>
              <a:ext uri="{FF2B5EF4-FFF2-40B4-BE49-F238E27FC236}">
                <a16:creationId xmlns:a16="http://schemas.microsoft.com/office/drawing/2014/main" id="{202FA00B-F3A6-A549-B712-F4C0A4B348E4}"/>
              </a:ext>
            </a:extLst>
          </p:cNvPr>
          <p:cNvSpPr txBox="1"/>
          <p:nvPr/>
        </p:nvSpPr>
        <p:spPr>
          <a:xfrm>
            <a:off x="8554945" y="2041750"/>
            <a:ext cx="2407889" cy="276999"/>
          </a:xfrm>
          <a:prstGeom prst="rect">
            <a:avLst/>
          </a:prstGeom>
          <a:noFill/>
        </p:spPr>
        <p:txBody>
          <a:bodyPr wrap="square" rtlCol="0">
            <a:spAutoFit/>
          </a:bodyPr>
          <a:lstStyle/>
          <a:p>
            <a:r>
              <a:rPr lang="en-GB" sz="1200" dirty="0"/>
              <a:t>“To inspire, motivate and educate”</a:t>
            </a:r>
          </a:p>
        </p:txBody>
      </p:sp>
      <p:sp>
        <p:nvSpPr>
          <p:cNvPr id="44" name="TextBox 43">
            <a:extLst>
              <a:ext uri="{FF2B5EF4-FFF2-40B4-BE49-F238E27FC236}">
                <a16:creationId xmlns:a16="http://schemas.microsoft.com/office/drawing/2014/main" id="{F716822D-C4C2-EB46-A942-4ABD8CE8D265}"/>
              </a:ext>
            </a:extLst>
          </p:cNvPr>
          <p:cNvSpPr txBox="1"/>
          <p:nvPr/>
        </p:nvSpPr>
        <p:spPr>
          <a:xfrm>
            <a:off x="4427256" y="683748"/>
            <a:ext cx="3913105" cy="830997"/>
          </a:xfrm>
          <a:prstGeom prst="rect">
            <a:avLst/>
          </a:prstGeom>
          <a:noFill/>
        </p:spPr>
        <p:txBody>
          <a:bodyPr wrap="square" rtlCol="0">
            <a:spAutoFit/>
          </a:bodyPr>
          <a:lstStyle/>
          <a:p>
            <a:pPr algn="ctr"/>
            <a:r>
              <a:rPr lang="en-GB" sz="1200" dirty="0"/>
              <a:t>Over the past couple of years I’ve been lucky enough to travel extensively, having currently visited 46 countries out of a possible 195! I hope to do more of this in the future. </a:t>
            </a:r>
          </a:p>
          <a:p>
            <a:pPr algn="ctr"/>
            <a:endParaRPr lang="en-GB" sz="1200" dirty="0"/>
          </a:p>
        </p:txBody>
      </p:sp>
      <p:sp>
        <p:nvSpPr>
          <p:cNvPr id="45" name="TextBox 44">
            <a:extLst>
              <a:ext uri="{FF2B5EF4-FFF2-40B4-BE49-F238E27FC236}">
                <a16:creationId xmlns:a16="http://schemas.microsoft.com/office/drawing/2014/main" id="{FAE3F4BC-82C6-994E-B976-04994034EBF2}"/>
              </a:ext>
            </a:extLst>
          </p:cNvPr>
          <p:cNvSpPr txBox="1"/>
          <p:nvPr/>
        </p:nvSpPr>
        <p:spPr>
          <a:xfrm>
            <a:off x="10380018" y="1739505"/>
            <a:ext cx="2326511" cy="276999"/>
          </a:xfrm>
          <a:prstGeom prst="rect">
            <a:avLst/>
          </a:prstGeom>
          <a:noFill/>
        </p:spPr>
        <p:txBody>
          <a:bodyPr wrap="square" rtlCol="0">
            <a:spAutoFit/>
          </a:bodyPr>
          <a:lstStyle/>
          <a:p>
            <a:r>
              <a:rPr lang="en-GB" sz="1200" dirty="0"/>
              <a:t>“For life long learning”</a:t>
            </a:r>
          </a:p>
        </p:txBody>
      </p:sp>
      <p:sp>
        <p:nvSpPr>
          <p:cNvPr id="46" name="TextBox 45">
            <a:extLst>
              <a:ext uri="{FF2B5EF4-FFF2-40B4-BE49-F238E27FC236}">
                <a16:creationId xmlns:a16="http://schemas.microsoft.com/office/drawing/2014/main" id="{E02B88D8-C28E-D34F-BB38-7C07326D596B}"/>
              </a:ext>
            </a:extLst>
          </p:cNvPr>
          <p:cNvSpPr txBox="1"/>
          <p:nvPr/>
        </p:nvSpPr>
        <p:spPr>
          <a:xfrm>
            <a:off x="8452829" y="1363663"/>
            <a:ext cx="2936660" cy="276999"/>
          </a:xfrm>
          <a:prstGeom prst="rect">
            <a:avLst/>
          </a:prstGeom>
          <a:noFill/>
        </p:spPr>
        <p:txBody>
          <a:bodyPr wrap="square" rtlCol="0">
            <a:spAutoFit/>
          </a:bodyPr>
          <a:lstStyle/>
          <a:p>
            <a:r>
              <a:rPr lang="en-GB" sz="1200" dirty="0"/>
              <a:t>“Helping others to achieve their potential” </a:t>
            </a:r>
          </a:p>
        </p:txBody>
      </p:sp>
      <p:sp>
        <p:nvSpPr>
          <p:cNvPr id="47" name="TextBox 46">
            <a:extLst>
              <a:ext uri="{FF2B5EF4-FFF2-40B4-BE49-F238E27FC236}">
                <a16:creationId xmlns:a16="http://schemas.microsoft.com/office/drawing/2014/main" id="{02BD13C5-E726-894B-980B-D1FFCDDC2CF0}"/>
              </a:ext>
            </a:extLst>
          </p:cNvPr>
          <p:cNvSpPr txBox="1"/>
          <p:nvPr/>
        </p:nvSpPr>
        <p:spPr>
          <a:xfrm>
            <a:off x="9891244" y="980476"/>
            <a:ext cx="2326511" cy="276999"/>
          </a:xfrm>
          <a:prstGeom prst="rect">
            <a:avLst/>
          </a:prstGeom>
          <a:noFill/>
        </p:spPr>
        <p:txBody>
          <a:bodyPr wrap="square" rtlCol="0">
            <a:spAutoFit/>
          </a:bodyPr>
          <a:lstStyle/>
          <a:p>
            <a:r>
              <a:rPr lang="en-GB" sz="1200" dirty="0"/>
              <a:t>“Spreading the ‘can do’ attitude”</a:t>
            </a:r>
          </a:p>
        </p:txBody>
      </p:sp>
      <p:sp>
        <p:nvSpPr>
          <p:cNvPr id="48" name="TextBox 47">
            <a:extLst>
              <a:ext uri="{FF2B5EF4-FFF2-40B4-BE49-F238E27FC236}">
                <a16:creationId xmlns:a16="http://schemas.microsoft.com/office/drawing/2014/main" id="{4F7B88BA-AE4E-5B4D-97F2-7F571A3D50E8}"/>
              </a:ext>
            </a:extLst>
          </p:cNvPr>
          <p:cNvSpPr txBox="1"/>
          <p:nvPr/>
        </p:nvSpPr>
        <p:spPr>
          <a:xfrm>
            <a:off x="8432390" y="595051"/>
            <a:ext cx="3809152" cy="276999"/>
          </a:xfrm>
          <a:prstGeom prst="rect">
            <a:avLst/>
          </a:prstGeom>
          <a:noFill/>
        </p:spPr>
        <p:txBody>
          <a:bodyPr wrap="square" rtlCol="0">
            <a:spAutoFit/>
          </a:bodyPr>
          <a:lstStyle/>
          <a:p>
            <a:r>
              <a:rPr lang="en-GB" sz="1200" dirty="0"/>
              <a:t>“Helping children to build solid foundations for the future”</a:t>
            </a:r>
          </a:p>
        </p:txBody>
      </p:sp>
      <p:sp>
        <p:nvSpPr>
          <p:cNvPr id="50" name="TextBox 49">
            <a:extLst>
              <a:ext uri="{FF2B5EF4-FFF2-40B4-BE49-F238E27FC236}">
                <a16:creationId xmlns:a16="http://schemas.microsoft.com/office/drawing/2014/main" id="{9CC67C0E-CD6D-6142-B07C-91505FF2038E}"/>
              </a:ext>
            </a:extLst>
          </p:cNvPr>
          <p:cNvSpPr txBox="1"/>
          <p:nvPr/>
        </p:nvSpPr>
        <p:spPr>
          <a:xfrm>
            <a:off x="5038061" y="2551048"/>
            <a:ext cx="2061357" cy="1384995"/>
          </a:xfrm>
          <a:prstGeom prst="rect">
            <a:avLst/>
          </a:prstGeom>
          <a:noFill/>
        </p:spPr>
        <p:txBody>
          <a:bodyPr wrap="square" rtlCol="0">
            <a:spAutoFit/>
          </a:bodyPr>
          <a:lstStyle/>
          <a:p>
            <a:pPr algn="ctr"/>
            <a:r>
              <a:rPr lang="en-GB" sz="1200" dirty="0"/>
              <a:t>My home life usually involves spending time with my family and socialising with friends. I love  eating out and enjoying good food and wine. My favourite hobby is clothes shopping!</a:t>
            </a:r>
          </a:p>
        </p:txBody>
      </p:sp>
      <p:pic>
        <p:nvPicPr>
          <p:cNvPr id="54" name="Picture 53">
            <a:extLst>
              <a:ext uri="{FF2B5EF4-FFF2-40B4-BE49-F238E27FC236}">
                <a16:creationId xmlns:a16="http://schemas.microsoft.com/office/drawing/2014/main" id="{879313AF-1AB0-4B41-9183-04D924204F9F}"/>
              </a:ext>
            </a:extLst>
          </p:cNvPr>
          <p:cNvPicPr>
            <a:picLocks noChangeAspect="1"/>
          </p:cNvPicPr>
          <p:nvPr/>
        </p:nvPicPr>
        <p:blipFill rotWithShape="1">
          <a:blip r:embed="rId6">
            <a:extLst>
              <a:ext uri="{28A0092B-C50C-407E-A947-70E740481C1C}">
                <a14:useLocalDpi xmlns:a14="http://schemas.microsoft.com/office/drawing/2010/main" val="0"/>
              </a:ext>
            </a:extLst>
          </a:blip>
          <a:srcRect l="4408" t="7467" r="629" b="-1053"/>
          <a:stretch/>
        </p:blipFill>
        <p:spPr>
          <a:xfrm>
            <a:off x="7191447" y="2562829"/>
            <a:ext cx="1066949" cy="1496642"/>
          </a:xfrm>
          <a:prstGeom prst="rect">
            <a:avLst/>
          </a:prstGeom>
        </p:spPr>
      </p:pic>
    </p:spTree>
    <p:extLst>
      <p:ext uri="{BB962C8B-B14F-4D97-AF65-F5344CB8AC3E}">
        <p14:creationId xmlns:p14="http://schemas.microsoft.com/office/powerpoint/2010/main" val="1084158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5CCA7-3A00-2F47-B039-643982245D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0346D3-8C48-A146-AA14-7C6E0DD0909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101327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478</TotalTime>
  <Words>548</Words>
  <Application>Microsoft Macintosh PowerPoint</Application>
  <PresentationFormat>Widescreen</PresentationFormat>
  <Paragraphs>34</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16.0013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megwhiteley@outlook.com</cp:lastModifiedBy>
  <cp:revision>32</cp:revision>
  <dcterms:created xsi:type="dcterms:W3CDTF">2019-09-05T20:58:34Z</dcterms:created>
  <dcterms:modified xsi:type="dcterms:W3CDTF">2019-09-19T17:13:03Z</dcterms:modified>
</cp:coreProperties>
</file>