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6" r:id="rId9"/>
    <p:sldId id="260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832B43-C8BB-2399-4BF4-AF3DA0C9ED6D}" v="341" dt="2026-02-13T11:02:53.310"/>
    <p1510:client id="{0E02EC5F-0FD6-8F16-C90E-E813F7072FB1}" v="1" dt="2026-02-12T22:12:19.5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/>
              <a:t>Name:</a:t>
            </a:r>
            <a:br>
              <a:rPr lang="en-GB" sz="1800" dirty="0"/>
            </a:br>
            <a:r>
              <a:rPr lang="en-GB" sz="1800"/>
              <a:t>Student number:</a:t>
            </a:r>
            <a:br>
              <a:rPr lang="en-GB" sz="1800" dirty="0"/>
            </a:br>
            <a:r>
              <a:rPr lang="en-GB" sz="1800"/>
              <a:t>Module title:</a:t>
            </a:r>
            <a:br>
              <a:rPr lang="en-GB" sz="1800" dirty="0"/>
            </a:br>
            <a:r>
              <a:rPr lang="en-GB" sz="1800" dirty="0"/>
              <a:t>Module code:</a:t>
            </a:r>
            <a:br>
              <a:rPr lang="en-GB" sz="1800" dirty="0"/>
            </a:br>
            <a:r>
              <a:rPr lang="en-GB" sz="1800"/>
              <a:t>Assignment title: Component 1</a:t>
            </a:r>
            <a:endParaRPr lang="en-GB" sz="1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084A-9254-02DC-D2FE-3AB2D5838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90513"/>
            <a:ext cx="3932237" cy="3255169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Jenny is 16 years old and has been caring for her mother for 5 years since her father died</a:t>
            </a:r>
            <a:endParaRPr lang="en-US" sz="2000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C69A7-4265-3CB5-3A78-606754B49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Her mother has: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Mobility problems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Memory difficulties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Low mood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 helps with cooking, cleaning, shopping, and paperwork.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Being a young carer can affect a young person’s education, 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mental health, and social life.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This presentation will use Erikson’s psychosocial theory and 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Piaget’s cognitive theory to understand how caring has affected Jenny’s development and what support she needs.</a:t>
            </a:r>
            <a:endParaRPr lang="en-GB" sz="1600">
              <a:latin typeface="Arial Nova"/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(Aldridge, 2018; Becker and Becker, 2008)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FE75F0-0711-5241-F161-2C7DE2CCAA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52401"/>
            <a:ext cx="3932237" cy="5704681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8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A6AE2-EAC7-7AA3-5C73-C01F43B9D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Erikson’s Psychosocial Theory</a:t>
            </a:r>
            <a:endParaRPr lang="en-US" sz="32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C4B2E-FE07-C554-315D-8868436D6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 is in the stage Identity vs Role Confusion (12–18 years).</a:t>
            </a:r>
            <a:endParaRPr lang="en-US" sz="1600"/>
          </a:p>
          <a:p>
            <a:pPr marL="0" indent="0">
              <a:buNone/>
            </a:pPr>
            <a:endParaRPr lang="en-GB" sz="1600"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Teenagers at this stage are developing:</a:t>
            </a:r>
            <a:endParaRPr lang="en-GB" sz="1600">
              <a:latin typeface="Arial Nova"/>
            </a:endParaRPr>
          </a:p>
          <a:p>
            <a:r>
              <a:rPr lang="en-GB" sz="16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Identity</a:t>
            </a:r>
            <a:endParaRPr lang="en-GB" sz="1600">
              <a:latin typeface="Arial Nova"/>
            </a:endParaRPr>
          </a:p>
          <a:p>
            <a:r>
              <a:rPr lang="en-GB" sz="16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Independence</a:t>
            </a:r>
            <a:endParaRPr lang="en-GB" sz="1600">
              <a:latin typeface="Arial Nova"/>
            </a:endParaRPr>
          </a:p>
          <a:p>
            <a:r>
              <a:rPr lang="en-GB" sz="16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Friendships</a:t>
            </a:r>
            <a:endParaRPr lang="en-GB" sz="1600">
              <a:latin typeface="Arial Nova"/>
            </a:endParaRPr>
          </a:p>
          <a:p>
            <a:r>
              <a:rPr lang="en-GB" sz="16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Future goals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r>
              <a:rPr lang="en-GB" sz="16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If this stage is disrupted, they may feel confused about who they are.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/>
          </a:p>
        </p:txBody>
      </p:sp>
      <p:pic>
        <p:nvPicPr>
          <p:cNvPr id="4" name="Picture 3" descr="Erikson's Stages of Development">
            <a:extLst>
              <a:ext uri="{FF2B5EF4-FFF2-40B4-BE49-F238E27FC236}">
                <a16:creationId xmlns:a16="http://schemas.microsoft.com/office/drawing/2014/main" id="{9EF2A8C4-7BC2-221C-77A1-B48942114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672" y="1301211"/>
            <a:ext cx="6389346" cy="4264888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1932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DA5C7-E480-ABD8-D60B-50F852A56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Applying the Key Concepts </a:t>
            </a:r>
            <a:endParaRPr lang="en-US" sz="2000" b="1">
              <a:latin typeface="Arial Nova"/>
            </a:endParaRPr>
          </a:p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Jenny’s caring role may have affected her emotional development</a:t>
            </a:r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ea typeface="+mj-lt"/>
                <a:cs typeface="+mj-lt"/>
              </a:rPr>
              <a:t>.</a:t>
            </a:r>
            <a:endParaRPr lang="en-GB" sz="2000" b="1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4C2D0-9E6D-5D5D-C8B4-4B2BB868A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669" y="1718470"/>
            <a:ext cx="11551443" cy="4744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Jenny’s caring role may have affected her emotional development.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Possible effects include: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Missing out on teenage experiences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Feeling different from peers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Stress and responsibility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Limited independence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She may focus more on caring than on developing her own identity.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The death of her father may also have caused grief and emotional difficulties.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(Erikson, 1968; Bowlby, 1988)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502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39B7C-8BB6-C3DB-7068-7AD2B05AD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Practice Strategies / Support Plan</a:t>
            </a:r>
            <a:endParaRPr lang="en-US" sz="2000">
              <a:latin typeface="Arial Nova"/>
            </a:endParaRPr>
          </a:p>
          <a:p>
            <a:r>
              <a:rPr lang="en-GB" sz="20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To support Jenny, a community plan should include:</a:t>
            </a:r>
            <a:endParaRPr lang="en-GB" sz="2000" dirty="0">
              <a:latin typeface="Arial Nova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6A7E3-D9DE-E8F7-EB68-41DCC8095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794" y="1742282"/>
            <a:ext cx="10718006" cy="475614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Emotional support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Counselling for grief and stress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Young carers support group</a:t>
            </a:r>
            <a:endParaRPr lang="en-GB" sz="1600">
              <a:latin typeface="Arial Nova"/>
            </a:endParaRPr>
          </a:p>
          <a:p>
            <a:r>
              <a:rPr lang="en-GB" sz="16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Practical support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Home care services for her mother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Help with housework and shopping</a:t>
            </a:r>
            <a:endParaRPr lang="en-GB" sz="1600">
              <a:latin typeface="Arial Nova"/>
            </a:endParaRPr>
          </a:p>
          <a:p>
            <a:r>
              <a:rPr lang="en-GB" sz="16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Educational support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Extra help at school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Flexible deadlines</a:t>
            </a:r>
            <a:endParaRPr lang="en-GB" sz="1600">
              <a:latin typeface="Arial Nova"/>
            </a:endParaRPr>
          </a:p>
          <a:p>
            <a:r>
              <a:rPr lang="en-GB" sz="16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Social support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Time for hobbies and friends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Opportunities to relax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This will reduce pressure and support her development.</a:t>
            </a:r>
            <a:endParaRPr lang="en-GB" sz="1600" dirty="0"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233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62D8B-2CE3-7E71-87E7-918043332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49376"/>
          </a:xfrm>
        </p:spPr>
        <p:txBody>
          <a:bodyPr/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Slide 7 — Nature versus Nurture</a:t>
            </a:r>
            <a:endParaRPr lang="en-US" sz="2000">
              <a:latin typeface="Arial Nova"/>
            </a:endParaRPr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Jenny’s development is influenced by both nature and nurture.</a:t>
            </a:r>
            <a:endParaRPr lang="en-GB" sz="2000">
              <a:latin typeface="Arial Nova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03360-D3E7-6989-7075-C6CEB5CA5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Nature (biological factors)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Brain development during adolescence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Effects of stress on sleep and mood</a:t>
            </a:r>
            <a:endParaRPr lang="en-GB" sz="1600">
              <a:latin typeface="Arial Nova"/>
            </a:endParaRPr>
          </a:p>
          <a:p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Nurture (environmental factors)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Loss of her father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Caring responsibilities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Family situation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Support available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Both factors work together to shape her development.</a:t>
            </a:r>
            <a:endParaRPr lang="en-GB" sz="160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(Rutter, 2012; Aldridge, 2018)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827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78150-F280-271B-D886-CD1E0A04D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Evaluation</a:t>
            </a:r>
            <a:endParaRPr lang="en-US" sz="2000" b="1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Erikson helps us understand Jenny’s emotional and social development.</a:t>
            </a:r>
            <a:endParaRPr lang="en-GB" sz="2000" b="1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Strengths:</a:t>
            </a:r>
            <a:endParaRPr lang="en-GB" b="1" dirty="0">
              <a:latin typeface="Aptos Display" panose="020F0302020204030204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B2949-55E8-2016-66E0-AB119F8DD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Explain how adolescence is important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Help identify her needs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Useful for planning support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Limitations: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Do not consider all individual differences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May not apply to every culture or situation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Development does not always follow stages exactly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Other factors like family support and personality also matter.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(Rutter, 2012; Vygotsky, 1978)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63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CEEBBB-BD46-BF26-57BD-1F05850A6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76473-D9A7-DA4E-71BB-FF246041F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Alternative theory: Piaget's theory of cognitive development</a:t>
            </a:r>
            <a:endParaRPr lang="en-US" b="1">
              <a:latin typeface="Arial Nova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16E5D-62C3-E1A5-8C54-F65DF9293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Piaget’s Cognitive Theory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 should be in the </a:t>
            </a:r>
            <a:r>
              <a:rPr lang="en-GB" sz="20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Formal Operational Stage (12+ years)</a:t>
            </a:r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At this stage, young people can: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Think logically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Solve problems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Plan for the future</a:t>
            </a:r>
            <a:endParaRPr lang="en-GB" sz="2000"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(Piaget, 1972)</a:t>
            </a:r>
            <a:endParaRPr lang="en-GB" sz="2000">
              <a:latin typeface="Arial Nova"/>
            </a:endParaRPr>
          </a:p>
          <a:p>
            <a:endParaRPr lang="en-GB" sz="2000"/>
          </a:p>
        </p:txBody>
      </p:sp>
      <p:pic>
        <p:nvPicPr>
          <p:cNvPr id="4" name="Picture 3" descr="Piaget's Theory of Cognitive Development | Download Scientific Diagram">
            <a:extLst>
              <a:ext uri="{FF2B5EF4-FFF2-40B4-BE49-F238E27FC236}">
                <a16:creationId xmlns:a16="http://schemas.microsoft.com/office/drawing/2014/main" id="{56A488CF-58A3-9CEB-4F3F-CE07A2DAF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292246"/>
            <a:ext cx="5150277" cy="209826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100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179D2-D10C-7C78-EBEE-1D75AF853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 Applying the Key Concepts</a:t>
            </a:r>
            <a:endParaRPr lang="en-US" sz="2000" b="1">
              <a:latin typeface="Arial Nova"/>
            </a:endParaRPr>
          </a:p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Jenny’s cognitive development may also be affected.</a:t>
            </a:r>
            <a:endParaRPr lang="en-GB" sz="2000" b="1" dirty="0">
              <a:latin typeface="Arial Nova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8C3BF-62DA-8E66-BA5F-D4B44EB6F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670846"/>
            <a:ext cx="11325223" cy="45061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Positive effects: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Strong practical skills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Problem-solving ability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Responsibility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Negative effects: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Tiredness affecting 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schoolwork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Difficulty concentrating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Less time for homework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Stress can affect memory and learning.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(Piaget, 1972; Shonkoff et al., 2012)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842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AC80C-2326-EDB9-AE4D-DF229288D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</a:rPr>
              <a:t> Conclusion</a:t>
            </a:r>
            <a:endParaRPr lang="en-US" sz="2000"/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j-lt"/>
                <a:cs typeface="+mj-lt"/>
              </a:rPr>
              <a:t>Jenny’s role as a young carer has likely affected her emotional, social, and cognitive development.</a:t>
            </a:r>
            <a:endParaRPr lang="en-GB" sz="2000"/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j-lt"/>
                <a:cs typeface="+mj-lt"/>
              </a:rPr>
              <a:t>Using Erikson and Piaget helps professionals understand her needs and plan support.</a:t>
            </a:r>
            <a:endParaRPr lang="en-GB" sz="2000"/>
          </a:p>
          <a:p>
            <a:r>
              <a:rPr lang="en-GB" sz="2000">
                <a:solidFill>
                  <a:srgbClr val="0D0D0D"/>
                </a:solidFill>
                <a:highlight>
                  <a:srgbClr val="FFFFFF"/>
                </a:highlight>
                <a:ea typeface="+mj-lt"/>
                <a:cs typeface="+mj-lt"/>
              </a:rPr>
              <a:t>With the right help, Jenny can:</a:t>
            </a:r>
            <a:endParaRPr lang="en-GB" sz="200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4ED92-8DB1-661D-E33B-B1F6CC178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6" y="1742282"/>
            <a:ext cx="11134724" cy="51014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With the right help, Jenny can: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Improve her well-being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Continue her education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Develop her identity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Have a better future</a:t>
            </a:r>
            <a:endParaRPr lang="en-GB" sz="1600">
              <a:latin typeface="Arial Nova"/>
            </a:endParaRPr>
          </a:p>
          <a:p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Supporting young carers is important to protect their health and development.</a:t>
            </a:r>
            <a:endParaRPr lang="en-GB" sz="1600">
              <a:latin typeface="Arial Nova"/>
            </a:endParaRPr>
          </a:p>
          <a:p>
            <a:endParaRPr lang="en-US" sz="1600" dirty="0">
              <a:latin typeface="Arial Nova"/>
            </a:endParaRPr>
          </a:p>
          <a:p>
            <a:r>
              <a:rPr lang="en-US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(Erikson, 1968; Piaget, 1972)</a:t>
            </a: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138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8FD47-7BFB-DBA2-0AED-C59980488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</a:rPr>
              <a:t>References (Harvard Style)</a:t>
            </a:r>
            <a:endParaRPr lang="en-US" sz="200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9D69F-5BD6-1290-6F8E-B5E94BEB6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9506"/>
            <a:ext cx="10515600" cy="5147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Aldridge, J. (2018)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Where are we now? Twenty-five years of research on young carers.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Critical Social Policy.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Becker, F. and Becker, S. (2008)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Young Adult Carers in the UK.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London: Princess Royal Trust for Carers.Erikson, E.H. (1968)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Identity: Youth and Crisis.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New York: Norton.</a:t>
            </a:r>
            <a:endParaRPr lang="en-GB" sz="1600"/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Bowlby, J. (1988)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 Secure Base.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London: Routledge.</a:t>
            </a:r>
            <a:endParaRPr lang="en-GB" sz="1600"/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Piaget, J. (1972)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The Psychology of the Child.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New York: Basic Books.</a:t>
            </a:r>
            <a:endParaRPr lang="en-GB" sz="160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Rutter, M. (2012) 'Resilience as a dynamic concept'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Development and Psychopathology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Shonkoff, J.P. et al. (2012)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The lifelong effects of early adversity.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Pediatrics.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Vygotsky, L.S. (1978) </a:t>
            </a:r>
            <a:r>
              <a:rPr lang="en-GB" sz="1600" i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Mind in Society.</a:t>
            </a: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Harvard University Press.</a:t>
            </a:r>
            <a:endParaRPr lang="en-GB" sz="16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088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781</Words>
  <Application>Microsoft Office PowerPoint</Application>
  <PresentationFormat>Widescreen</PresentationFormat>
  <Paragraphs>126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Arial Nova</vt:lpstr>
      <vt:lpstr>office theme</vt:lpstr>
      <vt:lpstr>Name: Student number: Module title: Module code: Assignment title: Component 1</vt:lpstr>
      <vt:lpstr>Jenny is 16 years old and has been caring for her mother for 5 years since her father died</vt:lpstr>
      <vt:lpstr>Erikson’s Psychosocial Theory</vt:lpstr>
      <vt:lpstr>Applying the Key Concepts  Jenny’s caring role may have affected her emotional development. </vt:lpstr>
      <vt:lpstr>Practice Strategies / Support Plan To support Jenny, a community plan should include: </vt:lpstr>
      <vt:lpstr>Slide 7 — Nature versus Nurture Jenny’s development is influenced by both nature and nurture. </vt:lpstr>
      <vt:lpstr>Evaluation Erikson helps us understand Jenny’s emotional and social development. Strengths: </vt:lpstr>
      <vt:lpstr>Alternative theory: Piaget's theory of cognitive development</vt:lpstr>
      <vt:lpstr> Applying the Key Concepts Jenny’s cognitive development may also be affected. </vt:lpstr>
      <vt:lpstr> Conclusion Jenny’s role as a young carer has likely affected her emotional, social, and cognitive development. Using Erikson and Piaget helps professionals understand her needs and plan support. With the right help, Jenny can: </vt:lpstr>
      <vt:lpstr>References (Harvard Style)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WINDOWS11</dc:creator>
  <cp:lastModifiedBy>Jawaheer Atta (2236701)</cp:lastModifiedBy>
  <cp:revision>217</cp:revision>
  <dcterms:created xsi:type="dcterms:W3CDTF">2013-07-15T20:26:40Z</dcterms:created>
  <dcterms:modified xsi:type="dcterms:W3CDTF">2026-02-13T11:30:35Z</dcterms:modified>
</cp:coreProperties>
</file>