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1"/>
  </p:notesMasterIdLst>
  <p:sldIdLst>
    <p:sldId id="256" r:id="rId2"/>
    <p:sldId id="257" r:id="rId3"/>
    <p:sldId id="259" r:id="rId4"/>
    <p:sldId id="263" r:id="rId5"/>
    <p:sldId id="258" r:id="rId6"/>
    <p:sldId id="260" r:id="rId7"/>
    <p:sldId id="265" r:id="rId8"/>
    <p:sldId id="266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7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472CC6-8E00-4DE6-9661-1773546CFEC5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D7BBF7-F591-46D7-B9ED-6A935A5B1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059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6483D-D2A2-48E1-8881-6E9F683FCF51}" type="datetime1">
              <a:rPr lang="en-US" smtClean="0"/>
              <a:t>5/14/2021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813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55164-C6FA-46DF-9F4B-293FA9D94B28}" type="datetime1">
              <a:rPr lang="en-US" smtClean="0"/>
              <a:t>5/14/2021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077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550D-0F54-4C26-9A22-B3399BCDE0A8}" type="datetime1">
              <a:rPr lang="en-US" smtClean="0"/>
              <a:t>5/14/2021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839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5505D-98DE-42E9-809D-5829D73FBD72}" type="datetime1">
              <a:rPr lang="en-US" smtClean="0"/>
              <a:t>5/14/2021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337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844D8-8BA7-4C30-8B99-F7D1CB34AD81}" type="datetime1">
              <a:rPr lang="en-US" smtClean="0"/>
              <a:t>5/14/2021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975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8B3E-741B-4B3D-8047-CA1DE5D923B6}" type="datetime1">
              <a:rPr lang="en-US" smtClean="0"/>
              <a:t>5/14/2021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59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B86B6-66B9-4D98-9AE5-281A7475AEB0}" type="datetime1">
              <a:rPr lang="en-US" smtClean="0"/>
              <a:t>5/14/2021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902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0E93-63C4-4418-9EB6-CED95392C3A1}" type="datetime1">
              <a:rPr lang="en-US" smtClean="0"/>
              <a:t>5/14/2021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419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F9BB-148F-4D93-96B4-ABF3D861F832}" type="datetime1">
              <a:rPr lang="en-US" smtClean="0"/>
              <a:t>5/14/2021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612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848FB-CAF0-4541-8C11-D340A7D7C754}" type="datetime1">
              <a:rPr lang="en-US" smtClean="0"/>
              <a:t>5/14/2021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178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04A27-39B1-4E78-A7AC-C07CA7801955}" type="datetime1">
              <a:rPr lang="en-US" smtClean="0"/>
              <a:t>5/14/2021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208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B673FDF6-BB07-4B4D-BD79-B4C989BD3936}" type="datetime1">
              <a:rPr lang="en-US" smtClean="0"/>
              <a:t>5/14/2021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170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8" r:id="rId6"/>
    <p:sldLayoutId id="2147483664" r:id="rId7"/>
    <p:sldLayoutId id="2147483665" r:id="rId8"/>
    <p:sldLayoutId id="2147483666" r:id="rId9"/>
    <p:sldLayoutId id="2147483667" r:id="rId10"/>
    <p:sldLayoutId id="214748366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jp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2950D9A-4705-4314-961A-4F88B2CE4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90A62E-014A-4DB8-BAB5-DE1FB29856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920" y="3357418"/>
            <a:ext cx="7553326" cy="2163727"/>
          </a:xfrm>
        </p:spPr>
        <p:txBody>
          <a:bodyPr>
            <a:normAutofit/>
          </a:bodyPr>
          <a:lstStyle/>
          <a:p>
            <a:pPr algn="l"/>
            <a:r>
              <a:rPr lang="en-GB" sz="4800" i="0" dirty="0">
                <a:latin typeface="Bookman Old Style" panose="02050604050505020204" pitchFamily="18" charset="0"/>
              </a:rPr>
              <a:t>Halsdon nature reserve riparian management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A19732-4CE8-4892-9F69-BB59BB38AE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1461" y="644295"/>
            <a:ext cx="5916873" cy="2454012"/>
          </a:xfrm>
        </p:spPr>
        <p:txBody>
          <a:bodyPr>
            <a:noAutofit/>
          </a:bodyPr>
          <a:lstStyle/>
          <a:p>
            <a:pPr algn="l"/>
            <a:r>
              <a:rPr lang="en-GB" sz="1400" dirty="0">
                <a:latin typeface="Bookman Old Style" panose="02050604050505020204" pitchFamily="18" charset="0"/>
              </a:rPr>
              <a:t>MSC environmental Conservation </a:t>
            </a:r>
          </a:p>
          <a:p>
            <a:pPr algn="l"/>
            <a:r>
              <a:rPr lang="en-GB" sz="1400" dirty="0">
                <a:latin typeface="Bookman Old Style" panose="02050604050505020204" pitchFamily="18" charset="0"/>
              </a:rPr>
              <a:t>and management</a:t>
            </a:r>
          </a:p>
          <a:p>
            <a:pPr algn="l"/>
            <a:r>
              <a:rPr lang="en-GB" sz="1400" b="0" dirty="0">
                <a:latin typeface="Bookman Old Style" panose="02050604050505020204" pitchFamily="18" charset="0"/>
              </a:rPr>
              <a:t>GIS and habitat management</a:t>
            </a:r>
          </a:p>
          <a:p>
            <a:pPr algn="l"/>
            <a:r>
              <a:rPr lang="en-GB" sz="1400" b="0" dirty="0">
                <a:latin typeface="Bookman Old Style" panose="02050604050505020204" pitchFamily="18" charset="0"/>
              </a:rPr>
              <a:t>ACBA7005</a:t>
            </a:r>
          </a:p>
          <a:p>
            <a:pPr algn="l"/>
            <a:r>
              <a:rPr lang="en-GB" sz="1100" b="0" dirty="0">
                <a:solidFill>
                  <a:srgbClr val="D97021"/>
                </a:solidFill>
                <a:latin typeface="Bookman Old Style" panose="02050604050505020204" pitchFamily="18" charset="0"/>
              </a:rPr>
              <a:t>MAY 2021</a:t>
            </a:r>
          </a:p>
          <a:p>
            <a:pPr algn="l"/>
            <a:r>
              <a:rPr lang="en-GB" sz="1100" b="0" dirty="0">
                <a:solidFill>
                  <a:srgbClr val="D97021"/>
                </a:solidFill>
                <a:latin typeface="Bookman Old Style" panose="02050604050505020204" pitchFamily="18" charset="0"/>
              </a:rPr>
              <a:t>John Hitchens </a:t>
            </a:r>
          </a:p>
          <a:p>
            <a:pPr algn="l"/>
            <a:r>
              <a:rPr lang="en-GB" sz="1100" b="0" dirty="0">
                <a:solidFill>
                  <a:srgbClr val="D97021"/>
                </a:solidFill>
                <a:latin typeface="Bookman Old Style" panose="02050604050505020204" pitchFamily="18" charset="0"/>
              </a:rPr>
              <a:t>(2007360)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1793A8-241A-43C0-B3E0-BE3926EA58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7" r="11467"/>
          <a:stretch/>
        </p:blipFill>
        <p:spPr>
          <a:xfrm>
            <a:off x="8658226" y="-4762"/>
            <a:ext cx="3541857" cy="6886079"/>
          </a:xfrm>
          <a:custGeom>
            <a:avLst/>
            <a:gdLst/>
            <a:ahLst/>
            <a:cxnLst/>
            <a:rect l="l" t="t" r="r" b="b"/>
            <a:pathLst>
              <a:path w="3541857" h="6886079">
                <a:moveTo>
                  <a:pt x="1248072" y="0"/>
                </a:moveTo>
                <a:lnTo>
                  <a:pt x="3541857" y="0"/>
                </a:lnTo>
                <a:lnTo>
                  <a:pt x="3541857" y="6886079"/>
                </a:lnTo>
                <a:lnTo>
                  <a:pt x="0" y="6864521"/>
                </a:lnTo>
                <a:close/>
              </a:path>
            </a:pathLst>
          </a:cu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878186" y="1"/>
            <a:ext cx="345294" cy="688131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E10AC2-20ED-4628-9A8E-14F8437B5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794205" y="-4764"/>
            <a:ext cx="5397796" cy="104143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8E0DB9B2-F748-468F-BF68-08F779B9C0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899" y="5780257"/>
            <a:ext cx="1733792" cy="866896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AB4F00-10F3-462F-AE2B-08F3BC34E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1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63EE9D-7628-4F17-9AA6-C51E1ACD8728}"/>
              </a:ext>
            </a:extLst>
          </p:cNvPr>
          <p:cNvSpPr txBox="1"/>
          <p:nvPr/>
        </p:nvSpPr>
        <p:spPr>
          <a:xfrm>
            <a:off x="10156054" y="6534002"/>
            <a:ext cx="19173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(Devon Wildlife Trust 2020)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878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0A34275-CD0A-499C-9600-C96742FAC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852546B-EF97-46E8-A930-3A0334106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7587" y="2720800"/>
            <a:ext cx="3470809" cy="413266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2801F4A-0A74-45E0-8E5A-65A65252A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-4540"/>
            <a:ext cx="1274412" cy="49672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D245F29-ABE7-4BB1-8164-5F4C4604B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257800" y="0"/>
            <a:ext cx="6926614" cy="112236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9B76EA-C28D-496A-8BDE-D8DFFE44A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3486" y="1108771"/>
            <a:ext cx="3316463" cy="19569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200" dirty="0">
                <a:latin typeface="Bookman Old Style" panose="02050604050505020204" pitchFamily="18" charset="0"/>
              </a:rPr>
              <a:t>Introduction to Halsdon nature reserve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F00EEAF-0634-4EEB-81E5-9FBC2170F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7102" y="6051582"/>
            <a:ext cx="4847312" cy="80641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3E11676-332F-449D-9A03-6CE4ED25C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225160" y="0"/>
            <a:ext cx="3541141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D27E4BF1-FE9A-47B0-AE9F-0C5C4E97EF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755" y="1014355"/>
            <a:ext cx="7228091" cy="482475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53636A-E031-4A26-8002-98B49855E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2A3107-78AF-4297-A610-735A607664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334" y="1028371"/>
            <a:ext cx="1036410" cy="32921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EB0209C-F84C-4A2B-9AB9-7D7CA58D9614}"/>
              </a:ext>
            </a:extLst>
          </p:cNvPr>
          <p:cNvSpPr txBox="1"/>
          <p:nvPr/>
        </p:nvSpPr>
        <p:spPr>
          <a:xfrm>
            <a:off x="7760846" y="3326095"/>
            <a:ext cx="434910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Features</a:t>
            </a:r>
          </a:p>
          <a:p>
            <a:r>
              <a:rPr lang="en-GB" sz="1600" dirty="0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Owned and managed by the Devon Wildlife Trust </a:t>
            </a:r>
          </a:p>
          <a:p>
            <a:pPr marL="171450" indent="-171450">
              <a:buFontTx/>
              <a:buChar char="-"/>
            </a:pP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57 hectares</a:t>
            </a:r>
          </a:p>
          <a:p>
            <a:pPr marL="171450" indent="-171450">
              <a:buFontTx/>
              <a:buChar char="-"/>
            </a:pPr>
            <a:r>
              <a:rPr lang="en-GB" sz="1600" dirty="0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ncient semi-natural oak woodland</a:t>
            </a:r>
            <a:endParaRPr lang="en-GB" sz="1600" dirty="0">
              <a:latin typeface="Calibri Light" panose="020F03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Tx/>
              <a:buChar char="-"/>
            </a:pPr>
            <a:r>
              <a:rPr lang="en-GB" sz="1600" dirty="0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lood meadows </a:t>
            </a:r>
            <a:endParaRPr lang="en-GB" sz="1600" dirty="0">
              <a:latin typeface="Calibri Light" panose="020F03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Tx/>
              <a:buChar char="-"/>
            </a:pP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Rush pasture/Culm grassland</a:t>
            </a:r>
          </a:p>
          <a:p>
            <a:pPr marL="171450" indent="-171450">
              <a:buFontTx/>
              <a:buChar char="-"/>
            </a:pP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2.6km of River Torridge </a:t>
            </a:r>
          </a:p>
          <a:p>
            <a:pPr marL="171450" indent="-171450">
              <a:buFontTx/>
              <a:buChar char="-"/>
            </a:pPr>
            <a:r>
              <a:rPr lang="en-GB" sz="1600" dirty="0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ird hide </a:t>
            </a:r>
            <a:endParaRPr lang="en-GB" sz="1600" dirty="0">
              <a:latin typeface="Calibri Light" panose="020F03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Tx/>
              <a:buChar char="-"/>
            </a:pPr>
            <a:r>
              <a:rPr lang="en-GB" sz="1600" dirty="0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uined mill </a:t>
            </a:r>
          </a:p>
          <a:p>
            <a:pPr marL="171450" indent="-171450">
              <a:buFontTx/>
              <a:buChar char="-"/>
            </a:pP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 walking routes </a:t>
            </a:r>
            <a:endParaRPr lang="en-GB" sz="1600" dirty="0">
              <a:latin typeface="Calibri Light" panose="020F03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5654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590DAC5-BA81-4AF8-B0CA-D66712B30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BAB7E7E-14BD-4509-AD05-57C2EF74C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F8E89-4A83-4238-BFF2-A8E63AB6A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344" y="120677"/>
            <a:ext cx="5355265" cy="16257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dirty="0">
                <a:latin typeface="Bookman Old Style" panose="02050604050505020204" pitchFamily="18" charset="0"/>
              </a:rPr>
              <a:t>Riparian management plan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FCBDBF-0DF4-4725-ACB5-2737AEFBB3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438" r="-3" b="-3"/>
          <a:stretch/>
        </p:blipFill>
        <p:spPr>
          <a:xfrm>
            <a:off x="6" y="10"/>
            <a:ext cx="4742121" cy="3434306"/>
          </a:xfrm>
          <a:custGeom>
            <a:avLst/>
            <a:gdLst/>
            <a:ahLst/>
            <a:cxnLst/>
            <a:rect l="l" t="t" r="r" b="b"/>
            <a:pathLst>
              <a:path w="4742121" h="3429000">
                <a:moveTo>
                  <a:pt x="0" y="0"/>
                </a:moveTo>
                <a:lnTo>
                  <a:pt x="4306186" y="0"/>
                </a:lnTo>
                <a:lnTo>
                  <a:pt x="4742121" y="3429000"/>
                </a:lnTo>
                <a:lnTo>
                  <a:pt x="0" y="3429000"/>
                </a:lnTo>
                <a:close/>
              </a:path>
            </a:pathLst>
          </a:cu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EDCDAA7-B037-4FE5-A346-EFE3C361008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77" r="-1" b="-1"/>
          <a:stretch/>
        </p:blipFill>
        <p:spPr>
          <a:xfrm>
            <a:off x="-5" y="3429000"/>
            <a:ext cx="5178056" cy="3429000"/>
          </a:xfrm>
          <a:custGeom>
            <a:avLst/>
            <a:gdLst/>
            <a:ahLst/>
            <a:cxnLst/>
            <a:rect l="l" t="t" r="r" b="b"/>
            <a:pathLst>
              <a:path w="5178056" h="3429000">
                <a:moveTo>
                  <a:pt x="0" y="0"/>
                </a:moveTo>
                <a:lnTo>
                  <a:pt x="4742121" y="0"/>
                </a:lnTo>
                <a:lnTo>
                  <a:pt x="517805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E20035-3C76-4231-AB51-6994C01ACE0B}"/>
              </a:ext>
            </a:extLst>
          </p:cNvPr>
          <p:cNvSpPr txBox="1"/>
          <p:nvPr/>
        </p:nvSpPr>
        <p:spPr>
          <a:xfrm>
            <a:off x="-5" y="2729159"/>
            <a:ext cx="5355266" cy="6412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spcAft>
                <a:spcPts val="600"/>
              </a:spcAft>
              <a:buSzPct val="80000"/>
            </a:pPr>
            <a:r>
              <a:rPr lang="en-US" dirty="0">
                <a:solidFill>
                  <a:schemeClr val="bg1"/>
                </a:solidFill>
                <a:effectLst/>
                <a:latin typeface="Bookman Old Style" panose="02050604050505020204" pitchFamily="18" charset="0"/>
              </a:rPr>
              <a:t>View in front of bird hide </a:t>
            </a:r>
          </a:p>
          <a:p>
            <a:pPr>
              <a:spcAft>
                <a:spcPts val="600"/>
              </a:spcAft>
              <a:buSzPct val="80000"/>
            </a:pPr>
            <a:r>
              <a:rPr lang="en-US" sz="12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(Devon Wildlife Trust 2011)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836AB60-5854-4E5A-BBFD-9E71A8600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9CAE5-669B-413B-9390-5F11F86BA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0430F4-0600-428E-8E3A-780CE1813D99}"/>
              </a:ext>
            </a:extLst>
          </p:cNvPr>
          <p:cNvSpPr txBox="1"/>
          <p:nvPr/>
        </p:nvSpPr>
        <p:spPr>
          <a:xfrm>
            <a:off x="26786" y="6214212"/>
            <a:ext cx="4482891" cy="630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River Torridge in flood </a:t>
            </a:r>
          </a:p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(</a:t>
            </a:r>
            <a:r>
              <a:rPr lang="en-GB" sz="1200" dirty="0" err="1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Sumara</a:t>
            </a:r>
            <a:r>
              <a:rPr lang="en-GB" sz="12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2012)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04E5F9-F141-44AA-A337-2C74466C7400}"/>
              </a:ext>
            </a:extLst>
          </p:cNvPr>
          <p:cNvSpPr txBox="1"/>
          <p:nvPr/>
        </p:nvSpPr>
        <p:spPr>
          <a:xfrm>
            <a:off x="5517986" y="1867085"/>
            <a:ext cx="263750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all" spc="0" normalizeH="0" baseline="0" noProof="0" dirty="0">
                <a:ln>
                  <a:noFill/>
                </a:ln>
                <a:solidFill>
                  <a:srgbClr val="2F2441"/>
                </a:solidFill>
                <a:effectLst/>
                <a:uLnTx/>
                <a:uFillTx/>
                <a:latin typeface="Bookman Old Style" panose="02050604050505020204" pitchFamily="18" charset="0"/>
                <a:ea typeface="+mn-ea"/>
                <a:cs typeface="+mn-cs"/>
              </a:rPr>
              <a:t>River and riverbank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ookman Old Style" panose="02050604050505020204" pitchFamily="18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17DC52-DB76-4364-A229-8F923E42AB08}"/>
              </a:ext>
            </a:extLst>
          </p:cNvPr>
          <p:cNvSpPr txBox="1"/>
          <p:nvPr/>
        </p:nvSpPr>
        <p:spPr>
          <a:xfrm>
            <a:off x="5355261" y="2944303"/>
            <a:ext cx="535526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Main Concerns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Human and natural erosion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Spread of invasive species (INNS)</a:t>
            </a:r>
          </a:p>
          <a:p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- Himalayan Balsam (</a:t>
            </a:r>
            <a:r>
              <a:rPr lang="en-GB" sz="2000" dirty="0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Impatiens </a:t>
            </a:r>
            <a:r>
              <a:rPr lang="en-GB" sz="20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glandulifera</a:t>
            </a:r>
            <a:r>
              <a:rPr lang="en-GB" sz="2000" dirty="0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) </a:t>
            </a:r>
            <a:endParaRPr lang="en-GB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Variety of species and habitat considerations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Solutions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INNS removal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Planting (habitat, protection and deterrent)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Groynes, levees, beavers?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Fencing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Monitoring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5041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451DF66-7290-48D2-847F-76C470BFF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23FEC10-513A-4206-9D94-8820D00FE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965"/>
            <a:ext cx="4584879" cy="6863976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84879" h="6863976">
                <a:moveTo>
                  <a:pt x="0" y="0"/>
                </a:moveTo>
                <a:lnTo>
                  <a:pt x="4584879" y="0"/>
                </a:lnTo>
                <a:lnTo>
                  <a:pt x="2493114" y="6863976"/>
                </a:lnTo>
                <a:lnTo>
                  <a:pt x="0" y="6863976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C2E5CB6-174F-4EF3-942E-29AFD868D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7228" y="-11954"/>
            <a:ext cx="658529" cy="686098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BFA501E-DBD8-48DD-A132-6758DE0F4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3088758"/>
            <a:ext cx="3572065" cy="378154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2040CA73-B6E2-4606-A83D-D9C36B20AA8C}"/>
              </a:ext>
            </a:extLst>
          </p:cNvPr>
          <p:cNvSpPr txBox="1"/>
          <p:nvPr/>
        </p:nvSpPr>
        <p:spPr>
          <a:xfrm>
            <a:off x="225023" y="314325"/>
            <a:ext cx="265881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i="1" u="none" strike="noStrike" kern="1200" cap="all" spc="0" normalizeH="0" baseline="0" noProof="0" dirty="0">
                <a:ln>
                  <a:noFill/>
                </a:ln>
                <a:solidFill>
                  <a:srgbClr val="2F2441"/>
                </a:solidFill>
                <a:effectLst/>
                <a:uLnTx/>
                <a:uFillTx/>
                <a:latin typeface="Bookman Old Style" panose="02050604050505020204" pitchFamily="18" charset="0"/>
                <a:ea typeface="+mj-ea"/>
                <a:cs typeface="+mj-cs"/>
              </a:rPr>
              <a:t>Flood meadow</a:t>
            </a:r>
            <a:endParaRPr kumimoji="0" lang="en-GB" sz="32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ookman Old Style" panose="020506040505050202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1FD5FC-314F-4D4B-B9C9-3D9623A91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>
                <a:solidFill>
                  <a:schemeClr val="bg1"/>
                </a:solidFill>
              </a:rPr>
              <a:t>4</a:t>
            </a:fld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5F17CF-7195-4500-9085-1D6CDA31C2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116" y="3774558"/>
            <a:ext cx="4162930" cy="2595562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DAD8D45-8B84-44BB-9E19-101D5F2DA196}"/>
              </a:ext>
            </a:extLst>
          </p:cNvPr>
          <p:cNvSpPr txBox="1"/>
          <p:nvPr/>
        </p:nvSpPr>
        <p:spPr>
          <a:xfrm>
            <a:off x="461191" y="5937213"/>
            <a:ext cx="13688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Otter (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Lutra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lutra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)</a:t>
            </a:r>
          </a:p>
          <a:p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(Whorlow 2020)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4AB3B12-01B4-4D68-9596-04AF49A0B3D1}"/>
              </a:ext>
            </a:extLst>
          </p:cNvPr>
          <p:cNvSpPr txBox="1"/>
          <p:nvPr/>
        </p:nvSpPr>
        <p:spPr>
          <a:xfrm>
            <a:off x="4569145" y="556218"/>
            <a:ext cx="6125592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Main Concerns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Low species diversity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- (Improved/semi-improved)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Conservation grazing plan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Encroaching woodland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Solutions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Seeding (Yellow rattle)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Felling/clearing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Mob grazing/fencing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33BC76F-CAAF-4DE8-8C2C-3990537905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2000" y="-8966"/>
            <a:ext cx="4450000" cy="6866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112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451DF66-7290-48D2-847F-76C470BFF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ACC05-C8B5-49F0-A1F5-DB3C646FF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3242" y="3146238"/>
            <a:ext cx="6386796" cy="33399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US" sz="660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23FEC10-513A-4206-9D94-8820D00FE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965"/>
            <a:ext cx="4584879" cy="6863976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84879" h="6863976">
                <a:moveTo>
                  <a:pt x="0" y="0"/>
                </a:moveTo>
                <a:lnTo>
                  <a:pt x="4584879" y="0"/>
                </a:lnTo>
                <a:lnTo>
                  <a:pt x="2493114" y="6863976"/>
                </a:lnTo>
                <a:lnTo>
                  <a:pt x="0" y="6863976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C2E5CB6-174F-4EF3-942E-29AFD868D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7228" y="-11954"/>
            <a:ext cx="658529" cy="686098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BFA501E-DBD8-48DD-A132-6758DE0F4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3088758"/>
            <a:ext cx="3572065" cy="378154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F06E2E33-7F9B-455D-A8A2-42AE78D331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5556" y="-24252"/>
            <a:ext cx="4608068" cy="6858000"/>
          </a:xfrm>
          <a:prstGeom prst="rect">
            <a:avLst/>
          </a:prstGeom>
        </p:spPr>
      </p:pic>
      <p:pic>
        <p:nvPicPr>
          <p:cNvPr id="7" name="Picture 6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16F5E524-5AF6-44CA-903C-14AF5A2517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1598" y="12299"/>
            <a:ext cx="4608068" cy="68580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040CA73-B6E2-4606-A83D-D9C36B20AA8C}"/>
              </a:ext>
            </a:extLst>
          </p:cNvPr>
          <p:cNvSpPr txBox="1"/>
          <p:nvPr/>
        </p:nvSpPr>
        <p:spPr>
          <a:xfrm>
            <a:off x="166555" y="67067"/>
            <a:ext cx="365760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all" spc="0" normalizeH="0" baseline="0" noProof="0" dirty="0">
                <a:ln>
                  <a:noFill/>
                </a:ln>
                <a:solidFill>
                  <a:srgbClr val="2F2441"/>
                </a:solidFill>
                <a:effectLst/>
                <a:uLnTx/>
                <a:uFillTx/>
                <a:latin typeface="Bookman Old Style" panose="02050604050505020204" pitchFamily="18" charset="0"/>
              </a:rPr>
              <a:t>Rush pasture (Culm Grassland) and ponds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ookman Old Style" panose="02050604050505020204" pitchFamily="18" charset="0"/>
            </a:endParaRPr>
          </a:p>
        </p:txBody>
      </p:sp>
      <p:pic>
        <p:nvPicPr>
          <p:cNvPr id="11" name="Picture 10" descr="Chart, bar chart&#10;&#10;Description automatically generated with medium confidence">
            <a:extLst>
              <a:ext uri="{FF2B5EF4-FFF2-40B4-BE49-F238E27FC236}">
                <a16:creationId xmlns:a16="http://schemas.microsoft.com/office/drawing/2014/main" id="{2CBAFAF3-16B4-404E-A6C8-1C2EB4E58A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8424" y="1020435"/>
            <a:ext cx="2103683" cy="2551739"/>
          </a:xfrm>
          <a:prstGeom prst="rect">
            <a:avLst/>
          </a:prstGeom>
        </p:spPr>
      </p:pic>
      <p:pic>
        <p:nvPicPr>
          <p:cNvPr id="15" name="Picture 14" descr="Chart, bar chart&#10;&#10;Description automatically generated with medium confidence">
            <a:extLst>
              <a:ext uri="{FF2B5EF4-FFF2-40B4-BE49-F238E27FC236}">
                <a16:creationId xmlns:a16="http://schemas.microsoft.com/office/drawing/2014/main" id="{4A4846AE-74FA-468F-B052-61AE7B2DB2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536" y="755894"/>
            <a:ext cx="2028464" cy="274655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1FD5FC-314F-4D4B-B9C9-3D9623A91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5</a:t>
            </a:fld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FD1DC210-D45E-4464-B822-CEF694DDE0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318" y="4532128"/>
            <a:ext cx="4132228" cy="232437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49CC7CDA-7A11-4678-8927-15F39A5A0EA1}"/>
              </a:ext>
            </a:extLst>
          </p:cNvPr>
          <p:cNvSpPr txBox="1"/>
          <p:nvPr/>
        </p:nvSpPr>
        <p:spPr>
          <a:xfrm>
            <a:off x="-17199" y="6581001"/>
            <a:ext cx="210610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(Devon Wildlife Trust 2011)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83A4366-1F8D-4A57-B692-86143EBC5340}"/>
              </a:ext>
            </a:extLst>
          </p:cNvPr>
          <p:cNvSpPr txBox="1"/>
          <p:nvPr/>
        </p:nvSpPr>
        <p:spPr>
          <a:xfrm>
            <a:off x="186972" y="2071284"/>
            <a:ext cx="2874431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Main Concerns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Successional scrub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Failed ponds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Solutions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Felling/clearing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Increase area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7704A0F-335D-4584-B39C-669BC5925D18}"/>
              </a:ext>
            </a:extLst>
          </p:cNvPr>
          <p:cNvSpPr txBox="1"/>
          <p:nvPr/>
        </p:nvSpPr>
        <p:spPr>
          <a:xfrm>
            <a:off x="4288817" y="6419489"/>
            <a:ext cx="612559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National Vegetation Classification of Habitat Types</a:t>
            </a:r>
          </a:p>
        </p:txBody>
      </p:sp>
    </p:spTree>
    <p:extLst>
      <p:ext uri="{BB962C8B-B14F-4D97-AF65-F5344CB8AC3E}">
        <p14:creationId xmlns:p14="http://schemas.microsoft.com/office/powerpoint/2010/main" val="262244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451DF66-7290-48D2-847F-76C470BFF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23FEC10-513A-4206-9D94-8820D00FE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965"/>
            <a:ext cx="4584879" cy="6863976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84879" h="6863976">
                <a:moveTo>
                  <a:pt x="0" y="0"/>
                </a:moveTo>
                <a:lnTo>
                  <a:pt x="4584879" y="0"/>
                </a:lnTo>
                <a:lnTo>
                  <a:pt x="2493114" y="6863976"/>
                </a:lnTo>
                <a:lnTo>
                  <a:pt x="0" y="6863976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C2E5CB6-174F-4EF3-942E-29AFD868D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7228" y="-11954"/>
            <a:ext cx="658529" cy="686098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BFA501E-DBD8-48DD-A132-6758DE0F4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3088758"/>
            <a:ext cx="3572065" cy="378154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FD17C3E0-D5A4-4CF4-A48D-09900E321D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9815" y="93997"/>
            <a:ext cx="4349977" cy="3455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1ACC05-C8B5-49F0-A1F5-DB3C646FF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618" y="317932"/>
            <a:ext cx="2730618" cy="433706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r"/>
            <a:r>
              <a:rPr lang="en-US" sz="3200" dirty="0">
                <a:latin typeface="Bookman Old Style" panose="02050604050505020204" pitchFamily="18" charset="0"/>
              </a:rPr>
              <a:t>woodland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2090760-E387-41AE-999E-D633F8DC81A0}"/>
              </a:ext>
            </a:extLst>
          </p:cNvPr>
          <p:cNvSpPr txBox="1"/>
          <p:nvPr/>
        </p:nvSpPr>
        <p:spPr>
          <a:xfrm>
            <a:off x="7289815" y="3418000"/>
            <a:ext cx="445830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Canopy openness in relation to proportion of beech</a:t>
            </a:r>
            <a:r>
              <a:rPr lang="en-GB" sz="1600" dirty="0"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6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Volařík</a:t>
            </a: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2017)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6BAF20-22E5-46ED-8911-84BE015962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6154" y="4138613"/>
            <a:ext cx="6524625" cy="272415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D83530-C04D-4440-AD97-9F07581C4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>
                <a:solidFill>
                  <a:schemeClr val="bg1"/>
                </a:solidFill>
              </a:rPr>
              <a:t>6</a:t>
            </a:fld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061A1F1-7C9A-4575-A3F6-0BE64B4E17FB}"/>
              </a:ext>
            </a:extLst>
          </p:cNvPr>
          <p:cNvSpPr txBox="1"/>
          <p:nvPr/>
        </p:nvSpPr>
        <p:spPr>
          <a:xfrm>
            <a:off x="5737623" y="6543675"/>
            <a:ext cx="103314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(New 2020)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DDBD41D-320F-4229-940F-FAAC5F33AB57}"/>
              </a:ext>
            </a:extLst>
          </p:cNvPr>
          <p:cNvSpPr txBox="1"/>
          <p:nvPr/>
        </p:nvSpPr>
        <p:spPr>
          <a:xfrm>
            <a:off x="295468" y="899362"/>
            <a:ext cx="6125592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Main Concerns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Dominant species, dense canopy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Limited understory, ground cover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INNS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- Rhododendron </a:t>
            </a:r>
            <a:r>
              <a:rPr lang="en-GB" sz="2000" dirty="0" err="1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ponticum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Low deadwood content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Solutions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Removal of INNS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Felling of beech and holly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Deadwood utilisation</a:t>
            </a:r>
          </a:p>
        </p:txBody>
      </p:sp>
    </p:spTree>
    <p:extLst>
      <p:ext uri="{BB962C8B-B14F-4D97-AF65-F5344CB8AC3E}">
        <p14:creationId xmlns:p14="http://schemas.microsoft.com/office/powerpoint/2010/main" val="2284853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451DF66-7290-48D2-847F-76C470BFF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23FEC10-513A-4206-9D94-8820D00FE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965"/>
            <a:ext cx="4584879" cy="6863976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84879" h="6863976">
                <a:moveTo>
                  <a:pt x="0" y="0"/>
                </a:moveTo>
                <a:lnTo>
                  <a:pt x="4584879" y="0"/>
                </a:lnTo>
                <a:lnTo>
                  <a:pt x="2493114" y="6863976"/>
                </a:lnTo>
                <a:lnTo>
                  <a:pt x="0" y="6863976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C2E5CB6-174F-4EF3-942E-29AFD868D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7228" y="-11954"/>
            <a:ext cx="658529" cy="686098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BFA501E-DBD8-48DD-A132-6758DE0F4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3088758"/>
            <a:ext cx="3572065" cy="378154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D83530-C04D-4440-AD97-9F07581C4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7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ACC05-C8B5-49F0-A1F5-DB3C646FF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554" y="342900"/>
            <a:ext cx="1899310" cy="84328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r"/>
            <a:r>
              <a:rPr kumimoji="0" lang="en-GB" sz="3200" b="0" i="1" u="none" strike="noStrike" kern="1200" cap="all" spc="0" normalizeH="0" baseline="0" noProof="0" dirty="0">
                <a:ln>
                  <a:noFill/>
                </a:ln>
                <a:solidFill>
                  <a:srgbClr val="2F2441"/>
                </a:solidFill>
                <a:effectLst/>
                <a:uLnTx/>
                <a:uFillTx/>
                <a:latin typeface="Bookman Old Style" panose="02050604050505020204" pitchFamily="18" charset="0"/>
              </a:rPr>
              <a:t>Paths/access</a:t>
            </a:r>
            <a:endParaRPr lang="en-US" sz="3200" dirty="0">
              <a:latin typeface="Bookman Old Style" panose="02050604050505020204" pitchFamily="18" charset="0"/>
            </a:endParaRPr>
          </a:p>
        </p:txBody>
      </p:sp>
      <p:pic>
        <p:nvPicPr>
          <p:cNvPr id="11" name="Picture 10" descr="Chart, map&#10;&#10;Description automatically generated">
            <a:extLst>
              <a:ext uri="{FF2B5EF4-FFF2-40B4-BE49-F238E27FC236}">
                <a16:creationId xmlns:a16="http://schemas.microsoft.com/office/drawing/2014/main" id="{B52220EA-4797-4B12-9383-B7B0E7443E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2541" y="8965"/>
            <a:ext cx="4561495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A43DF72-0970-4A47-8547-2E6BF90E0A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68" t="2199" r="1563" b="2119"/>
          <a:stretch/>
        </p:blipFill>
        <p:spPr>
          <a:xfrm>
            <a:off x="9620260" y="231392"/>
            <a:ext cx="2571740" cy="2475614"/>
          </a:xfrm>
          <a:prstGeom prst="rect">
            <a:avLst/>
          </a:prstGeom>
        </p:spPr>
      </p:pic>
      <p:pic>
        <p:nvPicPr>
          <p:cNvPr id="15" name="Picture 14" descr="A picture containing tree, outdoor, nature, dirt&#10;&#10;Description automatically generated">
            <a:extLst>
              <a:ext uri="{FF2B5EF4-FFF2-40B4-BE49-F238E27FC236}">
                <a16:creationId xmlns:a16="http://schemas.microsoft.com/office/drawing/2014/main" id="{96D98633-47FB-4AC5-8AF4-C771C0ABC4C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31" t="22983" r="13744" b="11722"/>
          <a:stretch/>
        </p:blipFill>
        <p:spPr>
          <a:xfrm>
            <a:off x="2276181" y="4121388"/>
            <a:ext cx="4209303" cy="2736612"/>
          </a:xfrm>
          <a:prstGeom prst="rect">
            <a:avLst/>
          </a:prstGeom>
        </p:spPr>
      </p:pic>
      <p:pic>
        <p:nvPicPr>
          <p:cNvPr id="23" name="Picture 22" descr="A picture containing tree, outdoor, rock, plant&#10;&#10;Description automatically generated">
            <a:extLst>
              <a:ext uri="{FF2B5EF4-FFF2-40B4-BE49-F238E27FC236}">
                <a16:creationId xmlns:a16="http://schemas.microsoft.com/office/drawing/2014/main" id="{1026CF6D-FF9F-4C2E-BCAA-64F21A9C1BB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95"/>
          <a:stretch/>
        </p:blipFill>
        <p:spPr>
          <a:xfrm>
            <a:off x="0" y="1380246"/>
            <a:ext cx="2431674" cy="2736612"/>
          </a:xfrm>
          <a:prstGeom prst="rect">
            <a:avLst/>
          </a:prstGeom>
        </p:spPr>
      </p:pic>
      <p:pic>
        <p:nvPicPr>
          <p:cNvPr id="27" name="Picture 26" descr="A picture containing outdoor, tree, walking, river&#10;&#10;Description automatically generated">
            <a:extLst>
              <a:ext uri="{FF2B5EF4-FFF2-40B4-BE49-F238E27FC236}">
                <a16:creationId xmlns:a16="http://schemas.microsoft.com/office/drawing/2014/main" id="{7784E157-1BD7-4BB7-BFB4-C52D2B42C07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48" t="28345" r="4383" b="3894"/>
          <a:stretch/>
        </p:blipFill>
        <p:spPr>
          <a:xfrm>
            <a:off x="2427229" y="1375762"/>
            <a:ext cx="2310902" cy="2741143"/>
          </a:xfrm>
          <a:prstGeom prst="rect">
            <a:avLst/>
          </a:prstGeom>
        </p:spPr>
      </p:pic>
      <p:pic>
        <p:nvPicPr>
          <p:cNvPr id="19" name="Picture 18" descr="A picture containing outdoor, ground, tree, nature&#10;&#10;Description automatically generated">
            <a:extLst>
              <a:ext uri="{FF2B5EF4-FFF2-40B4-BE49-F238E27FC236}">
                <a16:creationId xmlns:a16="http://schemas.microsoft.com/office/drawing/2014/main" id="{AF8CBA78-B6F3-463E-9A06-4E1B60B9965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90" t="3406" r="4383" b="18195"/>
          <a:stretch/>
        </p:blipFill>
        <p:spPr>
          <a:xfrm>
            <a:off x="0" y="4120615"/>
            <a:ext cx="2310902" cy="2741143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3583234C-2041-4D92-89AD-A179EEB80A34}"/>
              </a:ext>
            </a:extLst>
          </p:cNvPr>
          <p:cNvSpPr txBox="1"/>
          <p:nvPr/>
        </p:nvSpPr>
        <p:spPr>
          <a:xfrm>
            <a:off x="2431433" y="6587150"/>
            <a:ext cx="139379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Hitchens 2020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FB972B4-2CC9-4D9C-A678-FFF9BEF5529A}"/>
              </a:ext>
            </a:extLst>
          </p:cNvPr>
          <p:cNvSpPr txBox="1"/>
          <p:nvPr/>
        </p:nvSpPr>
        <p:spPr>
          <a:xfrm>
            <a:off x="4793782" y="282904"/>
            <a:ext cx="612559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Main Concerns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Collapse of path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Waterlogged path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Permitted access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River access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Solutions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Natural erosion control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- (fascines, vegetation matting)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Culvert, drainage channels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Continue permit use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Planting, alternative access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6898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F8E89-4A83-4238-BFF2-A8E63AB6A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ookman Old Style" panose="02050604050505020204" pitchFamily="18" charset="0"/>
              </a:rPr>
              <a:t>Conclusion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9CAE5-669B-413B-9390-5F11F86BA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8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45EA91-0D67-4851-812A-6D6CC403D4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79" t="36979" r="20020" b="21875"/>
          <a:stretch/>
        </p:blipFill>
        <p:spPr>
          <a:xfrm>
            <a:off x="6334125" y="4067173"/>
            <a:ext cx="5857875" cy="22574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88D88C-8C35-429E-B514-BA081AE177C3}"/>
              </a:ext>
            </a:extLst>
          </p:cNvPr>
          <p:cNvSpPr txBox="1"/>
          <p:nvPr/>
        </p:nvSpPr>
        <p:spPr>
          <a:xfrm>
            <a:off x="11021308" y="6047600"/>
            <a:ext cx="116233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(Youlden 2014)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EF0D61-EC6C-4580-BD04-C093F8001821}"/>
              </a:ext>
            </a:extLst>
          </p:cNvPr>
          <p:cNvSpPr txBox="1"/>
          <p:nvPr/>
        </p:nvSpPr>
        <p:spPr>
          <a:xfrm>
            <a:off x="1143000" y="1915557"/>
            <a:ext cx="6844684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Continue conservation and biodiversity focus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Increase priority of INNS removal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Maximise species richness (especially species poor grassland)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Use natural positives of flooding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Continue development of techniques for access control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Increase monitoring of species and habitat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Consider wider catchment approach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n-ea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582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3E0373C-BDE9-4FAA-892A-B226DD970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23">
            <a:extLst>
              <a:ext uri="{FF2B5EF4-FFF2-40B4-BE49-F238E27FC236}">
                <a16:creationId xmlns:a16="http://schemas.microsoft.com/office/drawing/2014/main" id="{FC2BFFFF-16DA-434F-B48D-28B539690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5979"/>
            <a:ext cx="3448424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19F0D-B766-4719-972B-622E35860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66" y="533400"/>
            <a:ext cx="3329292" cy="1353658"/>
          </a:xfrm>
        </p:spPr>
        <p:txBody>
          <a:bodyPr anchor="t">
            <a:normAutofit/>
          </a:bodyPr>
          <a:lstStyle/>
          <a:p>
            <a:r>
              <a:rPr lang="en-GB" sz="3200" dirty="0">
                <a:latin typeface="Bookman Old Style" panose="02050604050505020204" pitchFamily="18" charset="0"/>
              </a:rPr>
              <a:t>references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8EAD419-2D3B-4CD6-A841-F11CA0944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276712-16F2-4503-9EC8-0A7707F0A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355FF3-A22F-4616-942D-F2D0B6F96ADB}"/>
              </a:ext>
            </a:extLst>
          </p:cNvPr>
          <p:cNvSpPr txBox="1"/>
          <p:nvPr/>
        </p:nvSpPr>
        <p:spPr>
          <a:xfrm>
            <a:off x="594805" y="4919007"/>
            <a:ext cx="324035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i="1" dirty="0">
                <a:latin typeface="Bookman Old Style" panose="02050604050505020204" pitchFamily="18" charset="0"/>
              </a:rPr>
              <a:t>Thank you, any questions?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769AF1-2DEB-4A7C-BD29-F510D206B7F4}"/>
              </a:ext>
            </a:extLst>
          </p:cNvPr>
          <p:cNvSpPr txBox="1"/>
          <p:nvPr/>
        </p:nvSpPr>
        <p:spPr>
          <a:xfrm>
            <a:off x="3724275" y="428625"/>
            <a:ext cx="824865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Devon Wildlife Trust 2010a. Halsdon (Third) Management Plan 2010-18</a:t>
            </a:r>
          </a:p>
          <a:p>
            <a:endParaRPr lang="en-GB" sz="1200" dirty="0"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Devon Wildlife Trust 2011. https://www.flickr.com/photos/devonwildlifetrust/5249307044/in/photostream/ Accessed 03/05/21</a:t>
            </a:r>
          </a:p>
          <a:p>
            <a:endParaRPr lang="en-GB" sz="1200" dirty="0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Devon Wildlife Trust 2019.| Devon Wildlife Trust https://www.devonwildlifetrust.org/events/2020-07-07-cancelled-trees-grasses-rushes-and-more Accessed 10/05/21</a:t>
            </a:r>
          </a:p>
          <a:p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Devon Wildlife Trust 2020. Wild walks | Devon Wildlife Trust https://www.devonwildlifetrust.org/visit-us/wild-walks Accessed 03/05/21</a:t>
            </a:r>
          </a:p>
          <a:p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Hitchens 2020. Photographs taken of river restoration for Yorkshire Wildlife Trust</a:t>
            </a:r>
          </a:p>
          <a:p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200" b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New 2020. 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best places to see the autumn leaves in Devon- Visit North Devon (visitdevon.co.uk) https://www.visitdevon.co.uk/northdevon/news/2017/10/11/the-best-places-to-see-the-autumn-leaves-in-north-devon-a3210 Accessed 05/05/21</a:t>
            </a:r>
            <a:endParaRPr lang="en-GB" sz="1200" b="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New 2021. Tata Consultancy Services membership offer | The Wildlife Trusts https://www.wildlifetrusts.org/tata-consultancy-services-membership-offer Accessed 05/05/21</a:t>
            </a:r>
          </a:p>
          <a:p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2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Sumara</a:t>
            </a:r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2012. </a:t>
            </a:r>
            <a:r>
              <a:rPr lang="en-GB" sz="12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Sumara</a:t>
            </a:r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of Weymouth https://sumaraofweymouth.co.uk/2012/12/23/torrington-christmas-caper/ Accessed 12/05/21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2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Volařík</a:t>
            </a:r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D., </a:t>
            </a:r>
            <a:r>
              <a:rPr lang="en-GB" sz="12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Svátek</a:t>
            </a:r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M., </a:t>
            </a:r>
            <a:r>
              <a:rPr lang="en-GB" sz="12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Šenfeldr</a:t>
            </a:r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M., Kučera, A., </a:t>
            </a:r>
            <a:r>
              <a:rPr lang="en-GB" sz="12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Šrámek</a:t>
            </a:r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M., </a:t>
            </a:r>
            <a:r>
              <a:rPr lang="en-GB" sz="12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Dreslerová</a:t>
            </a:r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J. and </a:t>
            </a:r>
            <a:r>
              <a:rPr lang="en-GB" sz="12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Matula</a:t>
            </a:r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R., 2017. Variation in canopy openness among main structural types of woody vegetation in a traditionally managed landscape. </a:t>
            </a:r>
            <a:r>
              <a:rPr lang="en-GB" sz="12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Folia </a:t>
            </a:r>
            <a:r>
              <a:rPr lang="en-GB" sz="1200" i="1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geobotanica</a:t>
            </a:r>
            <a:r>
              <a:rPr lang="en-GB" sz="12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 </a:t>
            </a:r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52(1), pp. 15-32.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200" b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Whorlow 2020. </a:t>
            </a:r>
            <a:r>
              <a:rPr lang="en-GB" sz="12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Halsdon | Devon Wildlife Trust https://www.devonwildlifetrust.org/nature-reserves/halsdon Accessed 02/05/21</a:t>
            </a:r>
          </a:p>
          <a:p>
            <a:r>
              <a:rPr lang="en-GB" sz="1200" b="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Youlden 2014. Beavers, Water and Culm Grassland | The Exeter Daily https://www.theexeterdaily.co.uk/whats-on/events/beavers-water-and-culm-grassland Accessed 10/05/21</a:t>
            </a:r>
          </a:p>
        </p:txBody>
      </p:sp>
    </p:spTree>
    <p:extLst>
      <p:ext uri="{BB962C8B-B14F-4D97-AF65-F5344CB8AC3E}">
        <p14:creationId xmlns:p14="http://schemas.microsoft.com/office/powerpoint/2010/main" val="2955239563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AnalogousFromLightSeed_2SEEDS">
      <a:dk1>
        <a:srgbClr val="000000"/>
      </a:dk1>
      <a:lt1>
        <a:srgbClr val="FFFFFF"/>
      </a:lt1>
      <a:dk2>
        <a:srgbClr val="2F2441"/>
      </a:dk2>
      <a:lt2>
        <a:srgbClr val="E2E5E8"/>
      </a:lt2>
      <a:accent1>
        <a:srgbClr val="BA9C7F"/>
      </a:accent1>
      <a:accent2>
        <a:srgbClr val="C59793"/>
      </a:accent2>
      <a:accent3>
        <a:srgbClr val="A6A27D"/>
      </a:accent3>
      <a:accent4>
        <a:srgbClr val="7F81BA"/>
      </a:accent4>
      <a:accent5>
        <a:srgbClr val="A996C6"/>
      </a:accent5>
      <a:accent6>
        <a:srgbClr val="AE7FBA"/>
      </a:accent6>
      <a:hlink>
        <a:srgbClr val="5F84A8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581</TotalTime>
  <Words>648</Words>
  <Application>Microsoft Office PowerPoint</Application>
  <PresentationFormat>Widescreen</PresentationFormat>
  <Paragraphs>130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Bookman Old Style</vt:lpstr>
      <vt:lpstr>Calibri</vt:lpstr>
      <vt:lpstr>Calibri Light</vt:lpstr>
      <vt:lpstr>Univers Condensed Light</vt:lpstr>
      <vt:lpstr>Walbaum Display Light</vt:lpstr>
      <vt:lpstr>AngleLinesVTI</vt:lpstr>
      <vt:lpstr>Halsdon nature reserve riparian management plan</vt:lpstr>
      <vt:lpstr>Introduction to Halsdon nature reserve</vt:lpstr>
      <vt:lpstr>Riparian management plan</vt:lpstr>
      <vt:lpstr>PowerPoint Presentation</vt:lpstr>
      <vt:lpstr>PowerPoint Presentation</vt:lpstr>
      <vt:lpstr>woodland</vt:lpstr>
      <vt:lpstr>Paths/access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Halsdon nature reserve</dc:title>
  <dc:creator>447421457369</dc:creator>
  <cp:lastModifiedBy>447421457369</cp:lastModifiedBy>
  <cp:revision>12</cp:revision>
  <dcterms:created xsi:type="dcterms:W3CDTF">2021-05-05T14:33:55Z</dcterms:created>
  <dcterms:modified xsi:type="dcterms:W3CDTF">2021-05-14T14:03:44Z</dcterms:modified>
</cp:coreProperties>
</file>