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5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6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89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90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98"/>
  </p:notesMasterIdLst>
  <p:sldIdLst>
    <p:sldId id="531" r:id="rId2"/>
    <p:sldId id="393" r:id="rId3"/>
    <p:sldId id="394" r:id="rId4"/>
    <p:sldId id="395" r:id="rId5"/>
    <p:sldId id="396" r:id="rId6"/>
    <p:sldId id="397" r:id="rId7"/>
    <p:sldId id="398" r:id="rId8"/>
    <p:sldId id="399" r:id="rId9"/>
    <p:sldId id="400" r:id="rId10"/>
    <p:sldId id="401" r:id="rId11"/>
    <p:sldId id="402" r:id="rId12"/>
    <p:sldId id="403" r:id="rId13"/>
    <p:sldId id="404" r:id="rId14"/>
    <p:sldId id="405" r:id="rId15"/>
    <p:sldId id="406" r:id="rId16"/>
    <p:sldId id="407" r:id="rId17"/>
    <p:sldId id="408" r:id="rId18"/>
    <p:sldId id="409" r:id="rId19"/>
    <p:sldId id="534" r:id="rId20"/>
    <p:sldId id="535" r:id="rId21"/>
    <p:sldId id="410" r:id="rId22"/>
    <p:sldId id="411" r:id="rId23"/>
    <p:sldId id="412" r:id="rId24"/>
    <p:sldId id="413" r:id="rId25"/>
    <p:sldId id="414" r:id="rId26"/>
    <p:sldId id="415" r:id="rId27"/>
    <p:sldId id="416" r:id="rId28"/>
    <p:sldId id="417" r:id="rId29"/>
    <p:sldId id="418" r:id="rId30"/>
    <p:sldId id="419" r:id="rId31"/>
    <p:sldId id="420" r:id="rId32"/>
    <p:sldId id="421" r:id="rId33"/>
    <p:sldId id="422" r:id="rId34"/>
    <p:sldId id="423" r:id="rId35"/>
    <p:sldId id="424" r:id="rId36"/>
    <p:sldId id="425" r:id="rId37"/>
    <p:sldId id="426" r:id="rId38"/>
    <p:sldId id="427" r:id="rId39"/>
    <p:sldId id="428" r:id="rId40"/>
    <p:sldId id="429" r:id="rId41"/>
    <p:sldId id="430" r:id="rId42"/>
    <p:sldId id="431" r:id="rId43"/>
    <p:sldId id="432" r:id="rId44"/>
    <p:sldId id="532" r:id="rId45"/>
    <p:sldId id="466" r:id="rId46"/>
    <p:sldId id="467" r:id="rId47"/>
    <p:sldId id="468" r:id="rId48"/>
    <p:sldId id="469" r:id="rId49"/>
    <p:sldId id="470" r:id="rId50"/>
    <p:sldId id="471" r:id="rId51"/>
    <p:sldId id="472" r:id="rId52"/>
    <p:sldId id="473" r:id="rId53"/>
    <p:sldId id="487" r:id="rId54"/>
    <p:sldId id="488" r:id="rId55"/>
    <p:sldId id="489" r:id="rId56"/>
    <p:sldId id="490" r:id="rId57"/>
    <p:sldId id="491" r:id="rId58"/>
    <p:sldId id="492" r:id="rId59"/>
    <p:sldId id="493" r:id="rId60"/>
    <p:sldId id="494" r:id="rId61"/>
    <p:sldId id="495" r:id="rId62"/>
    <p:sldId id="496" r:id="rId63"/>
    <p:sldId id="497" r:id="rId64"/>
    <p:sldId id="498" r:id="rId65"/>
    <p:sldId id="499" r:id="rId66"/>
    <p:sldId id="500" r:id="rId67"/>
    <p:sldId id="501" r:id="rId68"/>
    <p:sldId id="502" r:id="rId69"/>
    <p:sldId id="503" r:id="rId70"/>
    <p:sldId id="504" r:id="rId71"/>
    <p:sldId id="505" r:id="rId72"/>
    <p:sldId id="506" r:id="rId73"/>
    <p:sldId id="507" r:id="rId74"/>
    <p:sldId id="508" r:id="rId75"/>
    <p:sldId id="509" r:id="rId76"/>
    <p:sldId id="510" r:id="rId77"/>
    <p:sldId id="511" r:id="rId78"/>
    <p:sldId id="512" r:id="rId79"/>
    <p:sldId id="513" r:id="rId80"/>
    <p:sldId id="514" r:id="rId81"/>
    <p:sldId id="515" r:id="rId82"/>
    <p:sldId id="516" r:id="rId83"/>
    <p:sldId id="517" r:id="rId84"/>
    <p:sldId id="518" r:id="rId85"/>
    <p:sldId id="519" r:id="rId86"/>
    <p:sldId id="520" r:id="rId87"/>
    <p:sldId id="521" r:id="rId88"/>
    <p:sldId id="522" r:id="rId89"/>
    <p:sldId id="523" r:id="rId90"/>
    <p:sldId id="524" r:id="rId91"/>
    <p:sldId id="525" r:id="rId92"/>
    <p:sldId id="526" r:id="rId93"/>
    <p:sldId id="527" r:id="rId94"/>
    <p:sldId id="528" r:id="rId95"/>
    <p:sldId id="529" r:id="rId96"/>
    <p:sldId id="530" r:id="rId97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E2E5"/>
    <a:srgbClr val="DB4F23"/>
    <a:srgbClr val="E7EDEF"/>
    <a:srgbClr val="CED9DE"/>
    <a:srgbClr val="6E9798"/>
    <a:srgbClr val="CE6312"/>
    <a:srgbClr val="7CA1A2"/>
    <a:srgbClr val="646B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787"/>
    <p:restoredTop sz="90929"/>
  </p:normalViewPr>
  <p:slideViewPr>
    <p:cSldViewPr snapToGrid="0">
      <p:cViewPr varScale="1">
        <p:scale>
          <a:sx n="113" d="100"/>
          <a:sy n="113" d="100"/>
        </p:scale>
        <p:origin x="214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  <p:sld r:id="rId27" collapse="1"/>
      <p:sld r:id="rId28" collapse="1"/>
      <p:sld r:id="rId29" collapse="1"/>
      <p:sld r:id="rId30" collapse="1"/>
      <p:sld r:id="rId31" collapse="1"/>
      <p:sld r:id="rId32" collapse="1"/>
      <p:sld r:id="rId33" collapse="1"/>
      <p:sld r:id="rId34" collapse="1"/>
      <p:sld r:id="rId35" collapse="1"/>
      <p:sld r:id="rId36" collapse="1"/>
      <p:sld r:id="rId37" collapse="1"/>
      <p:sld r:id="rId38" collapse="1"/>
      <p:sld r:id="rId39" collapse="1"/>
      <p:sld r:id="rId40" collapse="1"/>
      <p:sld r:id="rId41" collapse="1"/>
      <p:sld r:id="rId42" collapse="1"/>
      <p:sld r:id="rId43" collapse="1"/>
      <p:sld r:id="rId44" collapse="1"/>
      <p:sld r:id="rId45" collapse="1"/>
      <p:sld r:id="rId46" collapse="1"/>
      <p:sld r:id="rId47" collapse="1"/>
      <p:sld r:id="rId48" collapse="1"/>
      <p:sld r:id="rId49" collapse="1"/>
      <p:sld r:id="rId50" collapse="1"/>
      <p:sld r:id="rId51" collapse="1"/>
      <p:sld r:id="rId52" collapse="1"/>
      <p:sld r:id="rId53" collapse="1"/>
      <p:sld r:id="rId5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28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13" Type="http://schemas.openxmlformats.org/officeDocument/2006/relationships/slide" Target="slides/slide26.xml"/><Relationship Id="rId18" Type="http://schemas.openxmlformats.org/officeDocument/2006/relationships/slide" Target="slides/slide32.xml"/><Relationship Id="rId26" Type="http://schemas.openxmlformats.org/officeDocument/2006/relationships/slide" Target="slides/slide49.xml"/><Relationship Id="rId39" Type="http://schemas.openxmlformats.org/officeDocument/2006/relationships/slide" Target="slides/slide70.xml"/><Relationship Id="rId21" Type="http://schemas.openxmlformats.org/officeDocument/2006/relationships/slide" Target="slides/slide37.xml"/><Relationship Id="rId34" Type="http://schemas.openxmlformats.org/officeDocument/2006/relationships/slide" Target="slides/slide60.xml"/><Relationship Id="rId42" Type="http://schemas.openxmlformats.org/officeDocument/2006/relationships/slide" Target="slides/slide81.xml"/><Relationship Id="rId47" Type="http://schemas.openxmlformats.org/officeDocument/2006/relationships/slide" Target="slides/slide86.xml"/><Relationship Id="rId50" Type="http://schemas.openxmlformats.org/officeDocument/2006/relationships/slide" Target="slides/slide89.xml"/><Relationship Id="rId7" Type="http://schemas.openxmlformats.org/officeDocument/2006/relationships/slide" Target="slides/slide16.xml"/><Relationship Id="rId2" Type="http://schemas.openxmlformats.org/officeDocument/2006/relationships/slide" Target="slides/slide11.xml"/><Relationship Id="rId16" Type="http://schemas.openxmlformats.org/officeDocument/2006/relationships/slide" Target="slides/slide29.xml"/><Relationship Id="rId29" Type="http://schemas.openxmlformats.org/officeDocument/2006/relationships/slide" Target="slides/slide52.xml"/><Relationship Id="rId11" Type="http://schemas.openxmlformats.org/officeDocument/2006/relationships/slide" Target="slides/slide24.xml"/><Relationship Id="rId24" Type="http://schemas.openxmlformats.org/officeDocument/2006/relationships/slide" Target="slides/slide47.xml"/><Relationship Id="rId32" Type="http://schemas.openxmlformats.org/officeDocument/2006/relationships/slide" Target="slides/slide58.xml"/><Relationship Id="rId37" Type="http://schemas.openxmlformats.org/officeDocument/2006/relationships/slide" Target="slides/slide67.xml"/><Relationship Id="rId40" Type="http://schemas.openxmlformats.org/officeDocument/2006/relationships/slide" Target="slides/slide72.xml"/><Relationship Id="rId45" Type="http://schemas.openxmlformats.org/officeDocument/2006/relationships/slide" Target="slides/slide84.xml"/><Relationship Id="rId53" Type="http://schemas.openxmlformats.org/officeDocument/2006/relationships/slide" Target="slides/slide93.xml"/><Relationship Id="rId5" Type="http://schemas.openxmlformats.org/officeDocument/2006/relationships/slide" Target="slides/slide14.xml"/><Relationship Id="rId10" Type="http://schemas.openxmlformats.org/officeDocument/2006/relationships/slide" Target="slides/slide23.xml"/><Relationship Id="rId19" Type="http://schemas.openxmlformats.org/officeDocument/2006/relationships/slide" Target="slides/slide33.xml"/><Relationship Id="rId31" Type="http://schemas.openxmlformats.org/officeDocument/2006/relationships/slide" Target="slides/slide56.xml"/><Relationship Id="rId44" Type="http://schemas.openxmlformats.org/officeDocument/2006/relationships/slide" Target="slides/slide83.xml"/><Relationship Id="rId52" Type="http://schemas.openxmlformats.org/officeDocument/2006/relationships/slide" Target="slides/slide91.xml"/><Relationship Id="rId4" Type="http://schemas.openxmlformats.org/officeDocument/2006/relationships/slide" Target="slides/slide13.xml"/><Relationship Id="rId9" Type="http://schemas.openxmlformats.org/officeDocument/2006/relationships/slide" Target="slides/slide18.xml"/><Relationship Id="rId14" Type="http://schemas.openxmlformats.org/officeDocument/2006/relationships/slide" Target="slides/slide27.xml"/><Relationship Id="rId22" Type="http://schemas.openxmlformats.org/officeDocument/2006/relationships/slide" Target="slides/slide45.xml"/><Relationship Id="rId27" Type="http://schemas.openxmlformats.org/officeDocument/2006/relationships/slide" Target="slides/slide50.xml"/><Relationship Id="rId30" Type="http://schemas.openxmlformats.org/officeDocument/2006/relationships/slide" Target="slides/slide55.xml"/><Relationship Id="rId35" Type="http://schemas.openxmlformats.org/officeDocument/2006/relationships/slide" Target="slides/slide61.xml"/><Relationship Id="rId43" Type="http://schemas.openxmlformats.org/officeDocument/2006/relationships/slide" Target="slides/slide82.xml"/><Relationship Id="rId48" Type="http://schemas.openxmlformats.org/officeDocument/2006/relationships/slide" Target="slides/slide87.xml"/><Relationship Id="rId8" Type="http://schemas.openxmlformats.org/officeDocument/2006/relationships/slide" Target="slides/slide17.xml"/><Relationship Id="rId51" Type="http://schemas.openxmlformats.org/officeDocument/2006/relationships/slide" Target="slides/slide90.xml"/><Relationship Id="rId3" Type="http://schemas.openxmlformats.org/officeDocument/2006/relationships/slide" Target="slides/slide12.xml"/><Relationship Id="rId12" Type="http://schemas.openxmlformats.org/officeDocument/2006/relationships/slide" Target="slides/slide25.xml"/><Relationship Id="rId17" Type="http://schemas.openxmlformats.org/officeDocument/2006/relationships/slide" Target="slides/slide31.xml"/><Relationship Id="rId25" Type="http://schemas.openxmlformats.org/officeDocument/2006/relationships/slide" Target="slides/slide48.xml"/><Relationship Id="rId33" Type="http://schemas.openxmlformats.org/officeDocument/2006/relationships/slide" Target="slides/slide59.xml"/><Relationship Id="rId38" Type="http://schemas.openxmlformats.org/officeDocument/2006/relationships/slide" Target="slides/slide69.xml"/><Relationship Id="rId46" Type="http://schemas.openxmlformats.org/officeDocument/2006/relationships/slide" Target="slides/slide85.xml"/><Relationship Id="rId20" Type="http://schemas.openxmlformats.org/officeDocument/2006/relationships/slide" Target="slides/slide35.xml"/><Relationship Id="rId41" Type="http://schemas.openxmlformats.org/officeDocument/2006/relationships/slide" Target="slides/slide73.xml"/><Relationship Id="rId54" Type="http://schemas.openxmlformats.org/officeDocument/2006/relationships/slide" Target="slides/slide95.xml"/><Relationship Id="rId1" Type="http://schemas.openxmlformats.org/officeDocument/2006/relationships/slide" Target="slides/slide10.xml"/><Relationship Id="rId6" Type="http://schemas.openxmlformats.org/officeDocument/2006/relationships/slide" Target="slides/slide15.xml"/><Relationship Id="rId15" Type="http://schemas.openxmlformats.org/officeDocument/2006/relationships/slide" Target="slides/slide28.xml"/><Relationship Id="rId23" Type="http://schemas.openxmlformats.org/officeDocument/2006/relationships/slide" Target="slides/slide46.xml"/><Relationship Id="rId28" Type="http://schemas.openxmlformats.org/officeDocument/2006/relationships/slide" Target="slides/slide51.xml"/><Relationship Id="rId36" Type="http://schemas.openxmlformats.org/officeDocument/2006/relationships/slide" Target="slides/slide66.xml"/><Relationship Id="rId49" Type="http://schemas.openxmlformats.org/officeDocument/2006/relationships/slide" Target="slides/slide8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 alt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CCC775E-F08B-453E-BF7D-A643C54A1DE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52813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C23EAF-37D7-4FEF-B794-98516118C8C8}" type="slidenum">
              <a:rPr lang="en-GB" altLang="en-US"/>
              <a:pPr/>
              <a:t>1</a:t>
            </a:fld>
            <a:endParaRPr lang="en-GB" altLang="en-US"/>
          </a:p>
        </p:txBody>
      </p:sp>
      <p:sp>
        <p:nvSpPr>
          <p:cNvPr id="63693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fld id="{071255EC-FC1E-4675-989A-5F3BA0EBEA75}" type="slidenum">
              <a:rPr lang="en-GB" altLang="en-US" sz="1200"/>
              <a:pPr algn="r"/>
              <a:t>1</a:t>
            </a:fld>
            <a:endParaRPr lang="en-GB" altLang="en-US" sz="1200"/>
          </a:p>
        </p:txBody>
      </p:sp>
      <p:sp>
        <p:nvSpPr>
          <p:cNvPr id="636931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36932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1720191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17E656-D47E-46B6-912C-7EF798FA275C}" type="slidenum">
              <a:rPr lang="en-GB" altLang="en-US"/>
              <a:pPr/>
              <a:t>2</a:t>
            </a:fld>
            <a:endParaRPr lang="en-GB" altLang="en-US"/>
          </a:p>
        </p:txBody>
      </p:sp>
      <p:sp>
        <p:nvSpPr>
          <p:cNvPr id="354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4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3999152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C539FF-4081-45F7-883D-98AF2EACF15B}" type="slidenum">
              <a:rPr lang="en-GB" altLang="en-US"/>
              <a:pPr/>
              <a:t>3</a:t>
            </a:fld>
            <a:endParaRPr lang="en-GB" altLang="en-US"/>
          </a:p>
        </p:txBody>
      </p:sp>
      <p:sp>
        <p:nvSpPr>
          <p:cNvPr id="3563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63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3563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63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6358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5635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942553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9D64F1-B3DC-4F18-A62C-73F74CC21FA2}" type="slidenum">
              <a:rPr lang="en-GB" altLang="en-US"/>
              <a:pPr/>
              <a:t>4</a:t>
            </a:fld>
            <a:endParaRPr lang="en-GB" altLang="en-US"/>
          </a:p>
        </p:txBody>
      </p:sp>
      <p:sp>
        <p:nvSpPr>
          <p:cNvPr id="35840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40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35840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40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40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5840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722023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607BAB-8741-4813-AE89-F4110E390603}" type="slidenum">
              <a:rPr lang="en-GB" altLang="en-US"/>
              <a:pPr/>
              <a:t>5</a:t>
            </a:fld>
            <a:endParaRPr lang="en-GB" altLang="en-US"/>
          </a:p>
        </p:txBody>
      </p:sp>
      <p:sp>
        <p:nvSpPr>
          <p:cNvPr id="36045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6045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747798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B97AE2-7AB0-4F56-8286-5DC85C43508F}" type="slidenum">
              <a:rPr lang="en-GB" altLang="en-US"/>
              <a:pPr/>
              <a:t>6</a:t>
            </a:fld>
            <a:endParaRPr lang="en-GB" altLang="en-US"/>
          </a:p>
        </p:txBody>
      </p:sp>
      <p:sp>
        <p:nvSpPr>
          <p:cNvPr id="36249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6249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023823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89FBE2-81F4-48E2-81D3-7FF2530159A7}" type="slidenum">
              <a:rPr lang="en-GB" altLang="en-US"/>
              <a:pPr/>
              <a:t>7</a:t>
            </a:fld>
            <a:endParaRPr lang="en-GB" altLang="en-US"/>
          </a:p>
        </p:txBody>
      </p:sp>
      <p:sp>
        <p:nvSpPr>
          <p:cNvPr id="36454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6454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586712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9C2E2A-6628-4824-AB54-9E5F4BDA247E}" type="slidenum">
              <a:rPr lang="en-GB" altLang="en-US"/>
              <a:pPr/>
              <a:t>8</a:t>
            </a:fld>
            <a:endParaRPr lang="en-GB" altLang="en-US"/>
          </a:p>
        </p:txBody>
      </p:sp>
      <p:sp>
        <p:nvSpPr>
          <p:cNvPr id="36659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6659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1321812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337506-10FC-4849-906E-6F379A67CD34}" type="slidenum">
              <a:rPr lang="en-GB" altLang="en-US"/>
              <a:pPr/>
              <a:t>9</a:t>
            </a:fld>
            <a:endParaRPr lang="en-GB" altLang="en-US"/>
          </a:p>
        </p:txBody>
      </p:sp>
      <p:sp>
        <p:nvSpPr>
          <p:cNvPr id="3686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3686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6864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5899657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29757E-C186-4042-80C3-1C987AB9E895}" type="slidenum">
              <a:rPr lang="en-GB" altLang="en-US"/>
              <a:pPr/>
              <a:t>10</a:t>
            </a:fld>
            <a:endParaRPr lang="en-GB" altLang="en-US"/>
          </a:p>
        </p:txBody>
      </p:sp>
      <p:sp>
        <p:nvSpPr>
          <p:cNvPr id="37069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7069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760978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A71208-ADB2-4C5B-9C70-571D40A83E38}" type="slidenum">
              <a:rPr lang="en-GB" altLang="en-US"/>
              <a:pPr/>
              <a:t>11</a:t>
            </a:fld>
            <a:endParaRPr lang="en-GB" altLang="en-US"/>
          </a:p>
        </p:txBody>
      </p:sp>
      <p:sp>
        <p:nvSpPr>
          <p:cNvPr id="37273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7273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94632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329C48-966D-422C-990D-97D8A6771892}" type="slidenum">
              <a:rPr lang="en-GB" altLang="en-US"/>
              <a:pPr/>
              <a:t>12</a:t>
            </a:fld>
            <a:endParaRPr lang="en-GB" altLang="en-US"/>
          </a:p>
        </p:txBody>
      </p:sp>
      <p:sp>
        <p:nvSpPr>
          <p:cNvPr id="37478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7478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89940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4125C6-D462-4B55-BD14-14AB0015752E}" type="slidenum">
              <a:rPr lang="en-GB" altLang="en-US"/>
              <a:pPr/>
              <a:t>13</a:t>
            </a:fld>
            <a:endParaRPr lang="en-GB" altLang="en-US"/>
          </a:p>
        </p:txBody>
      </p:sp>
      <p:sp>
        <p:nvSpPr>
          <p:cNvPr id="37683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7683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1675163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35BB27-12B6-45E8-9E06-F282B6E202BF}" type="slidenum">
              <a:rPr lang="en-GB" altLang="en-US"/>
              <a:pPr/>
              <a:t>14</a:t>
            </a:fld>
            <a:endParaRPr lang="en-GB" altLang="en-US"/>
          </a:p>
        </p:txBody>
      </p:sp>
      <p:sp>
        <p:nvSpPr>
          <p:cNvPr id="37888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7888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193757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98A036-A7E3-4B41-B146-80868B5A8FC4}" type="slidenum">
              <a:rPr lang="en-GB" altLang="en-US"/>
              <a:pPr/>
              <a:t>15</a:t>
            </a:fld>
            <a:endParaRPr lang="en-GB" altLang="en-US"/>
          </a:p>
        </p:txBody>
      </p:sp>
      <p:sp>
        <p:nvSpPr>
          <p:cNvPr id="38093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8093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126825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5B493D-DC27-4350-81B7-302BBC789E71}" type="slidenum">
              <a:rPr lang="en-GB" altLang="en-US"/>
              <a:pPr/>
              <a:t>16</a:t>
            </a:fld>
            <a:endParaRPr lang="en-GB" altLang="en-US"/>
          </a:p>
        </p:txBody>
      </p:sp>
      <p:sp>
        <p:nvSpPr>
          <p:cNvPr id="38297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8297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3695753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8D3CA7-D32F-4FAC-A51E-CDE784978581}" type="slidenum">
              <a:rPr lang="en-GB" altLang="en-US"/>
              <a:pPr/>
              <a:t>17</a:t>
            </a:fld>
            <a:endParaRPr lang="en-GB" altLang="en-US"/>
          </a:p>
        </p:txBody>
      </p:sp>
      <p:sp>
        <p:nvSpPr>
          <p:cNvPr id="38502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8502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3977850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DAB303-A95A-48E4-B9E7-B498188D94C0}" type="slidenum">
              <a:rPr lang="en-GB" altLang="en-US"/>
              <a:pPr/>
              <a:t>18</a:t>
            </a:fld>
            <a:endParaRPr lang="en-GB" altLang="en-US"/>
          </a:p>
        </p:txBody>
      </p:sp>
      <p:sp>
        <p:nvSpPr>
          <p:cNvPr id="38707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8707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7336319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337506-10FC-4849-906E-6F379A67CD34}" type="slidenum">
              <a:rPr lang="en-GB" altLang="en-US"/>
              <a:pPr/>
              <a:t>19</a:t>
            </a:fld>
            <a:endParaRPr lang="en-GB" altLang="en-US"/>
          </a:p>
        </p:txBody>
      </p:sp>
      <p:sp>
        <p:nvSpPr>
          <p:cNvPr id="3686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3686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6864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54658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337506-10FC-4849-906E-6F379A67CD34}" type="slidenum">
              <a:rPr lang="en-GB" altLang="en-US"/>
              <a:pPr/>
              <a:t>20</a:t>
            </a:fld>
            <a:endParaRPr lang="en-GB" altLang="en-US"/>
          </a:p>
        </p:txBody>
      </p:sp>
      <p:sp>
        <p:nvSpPr>
          <p:cNvPr id="3686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3686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6864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5628882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25AD6A-F9C9-48D6-9AA0-FBB58EEA4564}" type="slidenum">
              <a:rPr lang="en-GB" altLang="en-US"/>
              <a:pPr/>
              <a:t>21</a:t>
            </a:fld>
            <a:endParaRPr lang="en-GB" altLang="en-US"/>
          </a:p>
        </p:txBody>
      </p:sp>
      <p:sp>
        <p:nvSpPr>
          <p:cNvPr id="389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23373024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ACA18C-7A5D-4363-A2ED-4A1227E775E5}" type="slidenum">
              <a:rPr lang="en-GB" altLang="en-US"/>
              <a:pPr/>
              <a:t>22</a:t>
            </a:fld>
            <a:endParaRPr lang="en-GB" altLang="en-US"/>
          </a:p>
        </p:txBody>
      </p:sp>
      <p:sp>
        <p:nvSpPr>
          <p:cNvPr id="39117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117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9</a:t>
            </a:r>
          </a:p>
        </p:txBody>
      </p:sp>
      <p:sp>
        <p:nvSpPr>
          <p:cNvPr id="39117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117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1174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9117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7657353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BDBB39-AA88-4999-A975-1378FA71439C}" type="slidenum">
              <a:rPr lang="en-GB" altLang="en-US"/>
              <a:pPr/>
              <a:t>23</a:t>
            </a:fld>
            <a:endParaRPr lang="en-GB" altLang="en-US"/>
          </a:p>
        </p:txBody>
      </p:sp>
      <p:sp>
        <p:nvSpPr>
          <p:cNvPr id="39321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9321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3529921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A217EB-157F-4E98-B643-914DF3C00AEC}" type="slidenum">
              <a:rPr lang="en-GB" altLang="en-US"/>
              <a:pPr/>
              <a:t>24</a:t>
            </a:fld>
            <a:endParaRPr lang="en-GB" altLang="en-US"/>
          </a:p>
        </p:txBody>
      </p:sp>
      <p:sp>
        <p:nvSpPr>
          <p:cNvPr id="39526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9526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250766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E2B93A-2CED-4641-A2CB-7614FD0B888B}" type="slidenum">
              <a:rPr lang="en-GB" altLang="en-US"/>
              <a:pPr/>
              <a:t>25</a:t>
            </a:fld>
            <a:endParaRPr lang="en-GB" altLang="en-US"/>
          </a:p>
        </p:txBody>
      </p:sp>
      <p:sp>
        <p:nvSpPr>
          <p:cNvPr id="39731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9731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9587201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BCACB8-B83D-4A8C-9818-B31EE1EBC876}" type="slidenum">
              <a:rPr lang="en-GB" altLang="en-US"/>
              <a:pPr/>
              <a:t>26</a:t>
            </a:fld>
            <a:endParaRPr lang="en-GB" altLang="en-US"/>
          </a:p>
        </p:txBody>
      </p:sp>
      <p:sp>
        <p:nvSpPr>
          <p:cNvPr id="39936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9936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6189901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3AC6B3-3109-4AEA-9513-CF3118206633}" type="slidenum">
              <a:rPr lang="en-GB" altLang="en-US"/>
              <a:pPr/>
              <a:t>27</a:t>
            </a:fld>
            <a:endParaRPr lang="en-GB" altLang="en-US"/>
          </a:p>
        </p:txBody>
      </p:sp>
      <p:sp>
        <p:nvSpPr>
          <p:cNvPr id="40141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0141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6509245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226A9F-7111-4D43-A152-C7505522D954}" type="slidenum">
              <a:rPr lang="en-GB" altLang="en-US"/>
              <a:pPr/>
              <a:t>28</a:t>
            </a:fld>
            <a:endParaRPr lang="en-GB" altLang="en-US"/>
          </a:p>
        </p:txBody>
      </p:sp>
      <p:sp>
        <p:nvSpPr>
          <p:cNvPr id="4034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0345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26003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C955DB-2870-4332-96C2-64E7CA044C49}" type="slidenum">
              <a:rPr lang="en-GB" altLang="en-US"/>
              <a:pPr/>
              <a:t>29</a:t>
            </a:fld>
            <a:endParaRPr lang="en-GB" altLang="en-US"/>
          </a:p>
        </p:txBody>
      </p:sp>
      <p:sp>
        <p:nvSpPr>
          <p:cNvPr id="40550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0550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89015932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62F82F-FC19-4576-8180-AA852EC12404}" type="slidenum">
              <a:rPr lang="en-GB" altLang="en-US"/>
              <a:pPr/>
              <a:t>30</a:t>
            </a:fld>
            <a:endParaRPr lang="en-GB" altLang="en-US"/>
          </a:p>
        </p:txBody>
      </p:sp>
      <p:sp>
        <p:nvSpPr>
          <p:cNvPr id="4075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75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10</a:t>
            </a:r>
          </a:p>
        </p:txBody>
      </p:sp>
      <p:sp>
        <p:nvSpPr>
          <p:cNvPr id="4075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75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7558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40755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12820167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855EC9-5B88-4EF8-90ED-1AFDCB7F9F2A}" type="slidenum">
              <a:rPr lang="en-GB" altLang="en-US"/>
              <a:pPr/>
              <a:t>31</a:t>
            </a:fld>
            <a:endParaRPr lang="en-GB" altLang="en-US"/>
          </a:p>
        </p:txBody>
      </p:sp>
      <p:sp>
        <p:nvSpPr>
          <p:cNvPr id="40960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0960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33155870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6F6822-E702-47CC-8D12-F5BA2B61B037}" type="slidenum">
              <a:rPr lang="en-GB" altLang="en-US"/>
              <a:pPr/>
              <a:t>32</a:t>
            </a:fld>
            <a:endParaRPr lang="en-GB" altLang="en-US"/>
          </a:p>
        </p:txBody>
      </p:sp>
      <p:sp>
        <p:nvSpPr>
          <p:cNvPr id="41165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1165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1895157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A5668E-E740-4587-9910-42BD21621C7E}" type="slidenum">
              <a:rPr lang="en-GB" altLang="en-US"/>
              <a:pPr/>
              <a:t>33</a:t>
            </a:fld>
            <a:endParaRPr lang="en-GB" altLang="en-US"/>
          </a:p>
        </p:txBody>
      </p:sp>
      <p:sp>
        <p:nvSpPr>
          <p:cNvPr id="41369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1369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16119241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1F21AD-CD05-4B64-99B0-B9B38BC994FB}" type="slidenum">
              <a:rPr lang="en-GB" altLang="en-US"/>
              <a:pPr/>
              <a:t>34</a:t>
            </a:fld>
            <a:endParaRPr lang="en-GB" altLang="en-US"/>
          </a:p>
        </p:txBody>
      </p:sp>
      <p:sp>
        <p:nvSpPr>
          <p:cNvPr id="4157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57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10</a:t>
            </a:r>
          </a:p>
        </p:txBody>
      </p:sp>
      <p:sp>
        <p:nvSpPr>
          <p:cNvPr id="4157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57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575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41575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7613743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05877C-3256-4202-B180-304C30F9CFA4}" type="slidenum">
              <a:rPr lang="en-GB" altLang="en-US"/>
              <a:pPr/>
              <a:t>35</a:t>
            </a:fld>
            <a:endParaRPr lang="en-GB" altLang="en-US"/>
          </a:p>
        </p:txBody>
      </p:sp>
      <p:sp>
        <p:nvSpPr>
          <p:cNvPr id="41779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1779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64402178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35562C-EB58-4242-A59D-002729C4954E}" type="slidenum">
              <a:rPr lang="en-GB" altLang="en-US"/>
              <a:pPr/>
              <a:t>36</a:t>
            </a:fld>
            <a:endParaRPr lang="en-GB" altLang="en-US"/>
          </a:p>
        </p:txBody>
      </p:sp>
      <p:sp>
        <p:nvSpPr>
          <p:cNvPr id="4198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8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10</a:t>
            </a:r>
          </a:p>
        </p:txBody>
      </p:sp>
      <p:sp>
        <p:nvSpPr>
          <p:cNvPr id="4198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8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84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41984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31564757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AD49C6-BF2F-4098-A378-91E6D24388AE}" type="slidenum">
              <a:rPr lang="en-GB" altLang="en-US"/>
              <a:pPr/>
              <a:t>37</a:t>
            </a:fld>
            <a:endParaRPr lang="en-GB" altLang="en-US"/>
          </a:p>
        </p:txBody>
      </p:sp>
      <p:sp>
        <p:nvSpPr>
          <p:cNvPr id="42189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2189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49207891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A071D9-2366-4C9A-8D73-CCBE050D998A}" type="slidenum">
              <a:rPr lang="en-GB" altLang="en-US"/>
              <a:pPr/>
              <a:t>38</a:t>
            </a:fld>
            <a:endParaRPr lang="en-GB" altLang="en-US"/>
          </a:p>
        </p:txBody>
      </p:sp>
      <p:sp>
        <p:nvSpPr>
          <p:cNvPr id="423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3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234753694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C29ACC-4280-494F-9CFE-8B6428BDEDDD}" type="slidenum">
              <a:rPr lang="en-GB" altLang="en-US"/>
              <a:pPr/>
              <a:t>39</a:t>
            </a:fld>
            <a:endParaRPr lang="en-GB" altLang="en-US"/>
          </a:p>
        </p:txBody>
      </p:sp>
      <p:sp>
        <p:nvSpPr>
          <p:cNvPr id="4259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59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4</a:t>
            </a:r>
          </a:p>
        </p:txBody>
      </p:sp>
      <p:sp>
        <p:nvSpPr>
          <p:cNvPr id="4259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59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599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42599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58342481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0B34E9-8C3B-42E4-87D8-25B1039E2B00}" type="slidenum">
              <a:rPr lang="en-GB" altLang="en-US"/>
              <a:pPr/>
              <a:t>40</a:t>
            </a:fld>
            <a:endParaRPr lang="en-GB" altLang="en-US"/>
          </a:p>
        </p:txBody>
      </p:sp>
      <p:sp>
        <p:nvSpPr>
          <p:cNvPr id="428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8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328188597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8A441F-13F7-4161-BE8A-208D44A4AEA9}" type="slidenum">
              <a:rPr lang="en-GB" altLang="en-US"/>
              <a:pPr/>
              <a:t>41</a:t>
            </a:fld>
            <a:endParaRPr lang="en-GB" altLang="en-US"/>
          </a:p>
        </p:txBody>
      </p:sp>
      <p:sp>
        <p:nvSpPr>
          <p:cNvPr id="430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147085959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815E38-76C2-4705-BF48-714CF9F0E4AE}" type="slidenum">
              <a:rPr lang="en-GB" altLang="en-US"/>
              <a:pPr/>
              <a:t>42</a:t>
            </a:fld>
            <a:endParaRPr lang="en-GB" altLang="en-US"/>
          </a:p>
        </p:txBody>
      </p:sp>
      <p:sp>
        <p:nvSpPr>
          <p:cNvPr id="432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2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41144800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B2B334-F669-4135-AF5B-18A88F555C65}" type="slidenum">
              <a:rPr lang="en-GB" altLang="en-US"/>
              <a:pPr/>
              <a:t>43</a:t>
            </a:fld>
            <a:endParaRPr lang="en-GB" altLang="en-US"/>
          </a:p>
        </p:txBody>
      </p:sp>
      <p:sp>
        <p:nvSpPr>
          <p:cNvPr id="43417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417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5</a:t>
            </a:r>
          </a:p>
        </p:txBody>
      </p:sp>
      <p:sp>
        <p:nvSpPr>
          <p:cNvPr id="43418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418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4182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43418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71665392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AF3160-B2EC-477F-BD68-FCA371CB503F}" type="slidenum">
              <a:rPr lang="en-GB" altLang="en-US"/>
              <a:pPr/>
              <a:t>44</a:t>
            </a:fld>
            <a:endParaRPr lang="en-GB" altLang="en-US"/>
          </a:p>
        </p:txBody>
      </p:sp>
      <p:sp>
        <p:nvSpPr>
          <p:cNvPr id="63897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897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6</a:t>
            </a:r>
          </a:p>
        </p:txBody>
      </p:sp>
      <p:sp>
        <p:nvSpPr>
          <p:cNvPr id="63898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898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8982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3898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34644457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1F46D4-80AD-4167-83EA-AADA8EE53C82}" type="slidenum">
              <a:rPr lang="en-GB" altLang="en-US"/>
              <a:pPr/>
              <a:t>45</a:t>
            </a:fld>
            <a:endParaRPr lang="en-GB" altLang="en-US"/>
          </a:p>
        </p:txBody>
      </p:sp>
      <p:sp>
        <p:nvSpPr>
          <p:cNvPr id="50381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0381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64786310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B576DC-61AD-4ED4-8BFF-2E1E54CFD227}" type="slidenum">
              <a:rPr lang="en-GB" altLang="en-US"/>
              <a:pPr/>
              <a:t>46</a:t>
            </a:fld>
            <a:endParaRPr lang="en-GB" altLang="en-US"/>
          </a:p>
        </p:txBody>
      </p:sp>
      <p:sp>
        <p:nvSpPr>
          <p:cNvPr id="5058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0585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92314754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88432F-2CE9-4B34-9DBB-D013CBB66518}" type="slidenum">
              <a:rPr lang="en-GB" altLang="en-US"/>
              <a:pPr/>
              <a:t>47</a:t>
            </a:fld>
            <a:endParaRPr lang="en-GB" altLang="en-US"/>
          </a:p>
        </p:txBody>
      </p:sp>
      <p:sp>
        <p:nvSpPr>
          <p:cNvPr id="50790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790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11</a:t>
            </a:r>
          </a:p>
        </p:txBody>
      </p:sp>
      <p:sp>
        <p:nvSpPr>
          <p:cNvPr id="50790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790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791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0791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83284095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D250CD-A0DB-41ED-95AE-1624BA471FE5}" type="slidenum">
              <a:rPr lang="en-GB" altLang="en-US"/>
              <a:pPr/>
              <a:t>48</a:t>
            </a:fld>
            <a:endParaRPr lang="en-GB" altLang="en-US"/>
          </a:p>
        </p:txBody>
      </p:sp>
      <p:sp>
        <p:nvSpPr>
          <p:cNvPr id="50995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0995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59229080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80C401-11EF-45BB-A063-E4876113C6B0}" type="slidenum">
              <a:rPr lang="en-GB" altLang="en-US"/>
              <a:pPr/>
              <a:t>49</a:t>
            </a:fld>
            <a:endParaRPr lang="en-GB" altLang="en-US"/>
          </a:p>
        </p:txBody>
      </p:sp>
      <p:sp>
        <p:nvSpPr>
          <p:cNvPr id="51200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1200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7871880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E39E03-E4EA-49A4-9B27-CDEFEFE12E4F}" type="slidenum">
              <a:rPr lang="en-GB" altLang="en-US"/>
              <a:pPr/>
              <a:t>50</a:t>
            </a:fld>
            <a:endParaRPr lang="en-GB" altLang="en-US"/>
          </a:p>
        </p:txBody>
      </p:sp>
      <p:sp>
        <p:nvSpPr>
          <p:cNvPr id="51405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1405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85087996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288387-AB42-4A31-9CA9-2C84CC7907AF}" type="slidenum">
              <a:rPr lang="en-GB" altLang="en-US"/>
              <a:pPr/>
              <a:t>51</a:t>
            </a:fld>
            <a:endParaRPr lang="en-GB" altLang="en-US"/>
          </a:p>
        </p:txBody>
      </p:sp>
      <p:sp>
        <p:nvSpPr>
          <p:cNvPr id="51609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1609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2943084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861F78-6382-4D51-B5A7-FB1E039D4DEE}" type="slidenum">
              <a:rPr lang="en-GB" altLang="en-US"/>
              <a:pPr/>
              <a:t>52</a:t>
            </a:fld>
            <a:endParaRPr lang="en-GB" altLang="en-US"/>
          </a:p>
        </p:txBody>
      </p:sp>
      <p:sp>
        <p:nvSpPr>
          <p:cNvPr id="5181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81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11</a:t>
            </a:r>
          </a:p>
        </p:txBody>
      </p:sp>
      <p:sp>
        <p:nvSpPr>
          <p:cNvPr id="5181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81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815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1815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960014515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B0E294-1044-468F-9928-6F0CC9FFB79B}" type="slidenum">
              <a:rPr lang="en-GB" altLang="en-US"/>
              <a:pPr/>
              <a:t>53</a:t>
            </a:fld>
            <a:endParaRPr lang="en-GB" altLang="en-US"/>
          </a:p>
        </p:txBody>
      </p:sp>
      <p:sp>
        <p:nvSpPr>
          <p:cNvPr id="546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6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316951709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C258E9-BAAD-4FF0-9194-CBDCF81950C1}" type="slidenum">
              <a:rPr lang="en-GB" altLang="en-US"/>
              <a:pPr/>
              <a:t>54</a:t>
            </a:fld>
            <a:endParaRPr lang="en-GB" altLang="en-US"/>
          </a:p>
        </p:txBody>
      </p:sp>
      <p:sp>
        <p:nvSpPr>
          <p:cNvPr id="54886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886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13</a:t>
            </a:r>
          </a:p>
        </p:txBody>
      </p:sp>
      <p:sp>
        <p:nvSpPr>
          <p:cNvPr id="54886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886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887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4887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689269825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9E835A-DDEB-4DE7-9D5D-E3F8FC33836F}" type="slidenum">
              <a:rPr lang="en-GB" altLang="en-US"/>
              <a:pPr/>
              <a:t>55</a:t>
            </a:fld>
            <a:endParaRPr lang="en-GB" altLang="en-US"/>
          </a:p>
        </p:txBody>
      </p:sp>
      <p:sp>
        <p:nvSpPr>
          <p:cNvPr id="55091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5091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71546380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A6B439-598D-4001-BC5B-71B403B30889}" type="slidenum">
              <a:rPr lang="en-GB" altLang="en-US"/>
              <a:pPr/>
              <a:t>56</a:t>
            </a:fld>
            <a:endParaRPr lang="en-GB" altLang="en-US"/>
          </a:p>
        </p:txBody>
      </p:sp>
      <p:sp>
        <p:nvSpPr>
          <p:cNvPr id="55296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5296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99909195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C44EB3-ED0A-4508-861A-C46ECF7E430B}" type="slidenum">
              <a:rPr lang="en-GB" altLang="en-US"/>
              <a:pPr/>
              <a:t>57</a:t>
            </a:fld>
            <a:endParaRPr lang="en-GB" altLang="en-US"/>
          </a:p>
        </p:txBody>
      </p:sp>
      <p:sp>
        <p:nvSpPr>
          <p:cNvPr id="55501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501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13</a:t>
            </a:r>
          </a:p>
        </p:txBody>
      </p:sp>
      <p:sp>
        <p:nvSpPr>
          <p:cNvPr id="55501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501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5014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5501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537596654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D5B8B4-0D5E-4EC3-A412-0326D2537F26}" type="slidenum">
              <a:rPr lang="en-GB" altLang="en-US"/>
              <a:pPr/>
              <a:t>58</a:t>
            </a:fld>
            <a:endParaRPr lang="en-GB" altLang="en-US"/>
          </a:p>
        </p:txBody>
      </p:sp>
      <p:sp>
        <p:nvSpPr>
          <p:cNvPr id="5570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5705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7579696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C08C6B-E4E1-420C-B200-714341DADF2C}" type="slidenum">
              <a:rPr lang="en-GB" altLang="en-US"/>
              <a:pPr/>
              <a:t>59</a:t>
            </a:fld>
            <a:endParaRPr lang="en-GB" altLang="en-US"/>
          </a:p>
        </p:txBody>
      </p:sp>
      <p:sp>
        <p:nvSpPr>
          <p:cNvPr id="55910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5910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91401940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60D442-9CAD-4A8C-94E6-45C8A4A06E64}" type="slidenum">
              <a:rPr lang="en-GB" altLang="en-US"/>
              <a:pPr/>
              <a:t>60</a:t>
            </a:fld>
            <a:endParaRPr lang="en-GB" altLang="en-US"/>
          </a:p>
        </p:txBody>
      </p:sp>
      <p:sp>
        <p:nvSpPr>
          <p:cNvPr id="56115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6115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637502734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080101-4750-46CF-9CF9-59B27288E1D3}" type="slidenum">
              <a:rPr lang="en-GB" altLang="en-US"/>
              <a:pPr/>
              <a:t>61</a:t>
            </a:fld>
            <a:endParaRPr lang="en-GB" altLang="en-US"/>
          </a:p>
        </p:txBody>
      </p:sp>
      <p:sp>
        <p:nvSpPr>
          <p:cNvPr id="56320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6320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535409235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6DF218-957F-4D9B-96FE-F7DE08EB17FD}" type="slidenum">
              <a:rPr lang="en-GB" altLang="en-US"/>
              <a:pPr/>
              <a:t>62</a:t>
            </a:fld>
            <a:endParaRPr lang="en-GB" altLang="en-US"/>
          </a:p>
        </p:txBody>
      </p:sp>
      <p:sp>
        <p:nvSpPr>
          <p:cNvPr id="5652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52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14</a:t>
            </a:r>
          </a:p>
        </p:txBody>
      </p:sp>
      <p:sp>
        <p:nvSpPr>
          <p:cNvPr id="5652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52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5254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6525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751285942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11E359-0B6C-435D-A257-F7251DF5DDAB}" type="slidenum">
              <a:rPr lang="en-GB" altLang="en-US"/>
              <a:pPr/>
              <a:t>63</a:t>
            </a:fld>
            <a:endParaRPr lang="en-GB" altLang="en-US"/>
          </a:p>
        </p:txBody>
      </p:sp>
      <p:sp>
        <p:nvSpPr>
          <p:cNvPr id="56729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6729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960162730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5B70D9-24EB-43CE-BD11-7CC4754C104A}" type="slidenum">
              <a:rPr lang="en-GB" altLang="en-US"/>
              <a:pPr/>
              <a:t>64</a:t>
            </a:fld>
            <a:endParaRPr lang="en-GB" altLang="en-US"/>
          </a:p>
        </p:txBody>
      </p:sp>
      <p:sp>
        <p:nvSpPr>
          <p:cNvPr id="56934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6934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763481400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B2A8DF-1602-4586-955B-BB88436F8756}" type="slidenum">
              <a:rPr lang="en-GB" altLang="en-US"/>
              <a:pPr/>
              <a:t>65</a:t>
            </a:fld>
            <a:endParaRPr lang="en-GB" altLang="en-US"/>
          </a:p>
        </p:txBody>
      </p:sp>
      <p:sp>
        <p:nvSpPr>
          <p:cNvPr id="57139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7139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763246374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D51CBF-13CD-4CD5-9027-59EEB2DC9C26}" type="slidenum">
              <a:rPr lang="en-GB" altLang="en-US"/>
              <a:pPr/>
              <a:t>66</a:t>
            </a:fld>
            <a:endParaRPr lang="en-GB" altLang="en-US"/>
          </a:p>
        </p:txBody>
      </p:sp>
      <p:sp>
        <p:nvSpPr>
          <p:cNvPr id="57344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7344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633228257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6A1F90-22BC-4B21-B618-1C7F96D293A6}" type="slidenum">
              <a:rPr lang="en-GB" altLang="en-US"/>
              <a:pPr/>
              <a:t>67</a:t>
            </a:fld>
            <a:endParaRPr lang="en-GB" altLang="en-US"/>
          </a:p>
        </p:txBody>
      </p:sp>
      <p:sp>
        <p:nvSpPr>
          <p:cNvPr id="57549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7549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0019610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046EE2-42A4-45B7-A56D-D41A00102BB9}" type="slidenum">
              <a:rPr lang="en-GB" altLang="en-US"/>
              <a:pPr/>
              <a:t>68</a:t>
            </a:fld>
            <a:endParaRPr lang="en-GB" altLang="en-US"/>
          </a:p>
        </p:txBody>
      </p:sp>
      <p:sp>
        <p:nvSpPr>
          <p:cNvPr id="57753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753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14</a:t>
            </a:r>
          </a:p>
        </p:txBody>
      </p:sp>
      <p:sp>
        <p:nvSpPr>
          <p:cNvPr id="57754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754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7542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7754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548521655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14CA9E-869C-4D67-A4AF-3EF720BE7089}" type="slidenum">
              <a:rPr lang="en-GB" altLang="en-US"/>
              <a:pPr/>
              <a:t>69</a:t>
            </a:fld>
            <a:endParaRPr lang="en-GB" altLang="en-US"/>
          </a:p>
        </p:txBody>
      </p:sp>
      <p:sp>
        <p:nvSpPr>
          <p:cNvPr id="57958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7958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92711064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2E939A-4F79-434C-90D5-C900A6714E8B}" type="slidenum">
              <a:rPr lang="en-GB" altLang="en-US"/>
              <a:pPr/>
              <a:t>70</a:t>
            </a:fld>
            <a:endParaRPr lang="en-GB" altLang="en-US"/>
          </a:p>
        </p:txBody>
      </p:sp>
      <p:sp>
        <p:nvSpPr>
          <p:cNvPr id="58163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8163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453083176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71F1B6-BADB-44E2-AA38-3720F4BC9ACD}" type="slidenum">
              <a:rPr lang="en-GB" altLang="en-US"/>
              <a:pPr/>
              <a:t>71</a:t>
            </a:fld>
            <a:endParaRPr lang="en-GB" altLang="en-US"/>
          </a:p>
        </p:txBody>
      </p:sp>
      <p:sp>
        <p:nvSpPr>
          <p:cNvPr id="58368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68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14</a:t>
            </a:r>
          </a:p>
        </p:txBody>
      </p:sp>
      <p:sp>
        <p:nvSpPr>
          <p:cNvPr id="58368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68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68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8368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151182799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215F99-DD9E-4C5E-A9CC-2215FF48996C}" type="slidenum">
              <a:rPr lang="en-GB" altLang="en-US"/>
              <a:pPr/>
              <a:t>72</a:t>
            </a:fld>
            <a:endParaRPr lang="en-GB" altLang="en-US"/>
          </a:p>
        </p:txBody>
      </p:sp>
      <p:sp>
        <p:nvSpPr>
          <p:cNvPr id="58573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8573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435220336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B9716C-8165-49E4-8402-4A423540672C}" type="slidenum">
              <a:rPr lang="en-GB" altLang="en-US"/>
              <a:pPr/>
              <a:t>73</a:t>
            </a:fld>
            <a:endParaRPr lang="en-GB" altLang="en-US"/>
          </a:p>
        </p:txBody>
      </p:sp>
      <p:sp>
        <p:nvSpPr>
          <p:cNvPr id="58777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8777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65035605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FA89A6-92B5-40EF-832F-BA693BEFE06C}" type="slidenum">
              <a:rPr lang="en-GB" altLang="en-US"/>
              <a:pPr/>
              <a:t>74</a:t>
            </a:fld>
            <a:endParaRPr lang="en-GB" altLang="en-US"/>
          </a:p>
        </p:txBody>
      </p:sp>
      <p:sp>
        <p:nvSpPr>
          <p:cNvPr id="58982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982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14</a:t>
            </a:r>
          </a:p>
        </p:txBody>
      </p:sp>
      <p:sp>
        <p:nvSpPr>
          <p:cNvPr id="58982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982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983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8983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457446658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98BD3B-CDEF-4E93-B4FC-F70569E2DB23}" type="slidenum">
              <a:rPr lang="en-GB" altLang="en-US"/>
              <a:pPr/>
              <a:t>75</a:t>
            </a:fld>
            <a:endParaRPr lang="en-GB" altLang="en-US"/>
          </a:p>
        </p:txBody>
      </p:sp>
      <p:sp>
        <p:nvSpPr>
          <p:cNvPr id="591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1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2292183329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8F3C28-00ED-4F6F-9122-606BCD8E5654}" type="slidenum">
              <a:rPr lang="en-GB" altLang="en-US"/>
              <a:pPr/>
              <a:t>76</a:t>
            </a:fld>
            <a:endParaRPr lang="en-GB" altLang="en-US"/>
          </a:p>
        </p:txBody>
      </p:sp>
      <p:sp>
        <p:nvSpPr>
          <p:cNvPr id="59392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392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15</a:t>
            </a:r>
          </a:p>
        </p:txBody>
      </p:sp>
      <p:sp>
        <p:nvSpPr>
          <p:cNvPr id="59392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392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392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9392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527738041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6D5A65-E43E-434E-9740-C4E853B0A8F5}" type="slidenum">
              <a:rPr lang="en-GB" altLang="en-US"/>
              <a:pPr/>
              <a:t>77</a:t>
            </a:fld>
            <a:endParaRPr lang="en-GB" altLang="en-US"/>
          </a:p>
        </p:txBody>
      </p:sp>
      <p:sp>
        <p:nvSpPr>
          <p:cNvPr id="59597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9597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37682310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3F701A-CCB4-4104-A639-C82F5D57E027}" type="slidenum">
              <a:rPr lang="en-GB" altLang="en-US"/>
              <a:pPr/>
              <a:t>78</a:t>
            </a:fld>
            <a:endParaRPr lang="en-GB" altLang="en-US"/>
          </a:p>
        </p:txBody>
      </p:sp>
      <p:sp>
        <p:nvSpPr>
          <p:cNvPr id="59801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9801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617568758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1C1FF9-D560-43E5-AC01-CB1F56383316}" type="slidenum">
              <a:rPr lang="en-GB" altLang="en-US"/>
              <a:pPr/>
              <a:t>79</a:t>
            </a:fld>
            <a:endParaRPr lang="en-GB" altLang="en-US"/>
          </a:p>
        </p:txBody>
      </p:sp>
      <p:sp>
        <p:nvSpPr>
          <p:cNvPr id="60006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0006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935171179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D4B5AC-E8CB-4FD8-A316-4DB134AA80CC}" type="slidenum">
              <a:rPr lang="en-GB" altLang="en-US"/>
              <a:pPr/>
              <a:t>80</a:t>
            </a:fld>
            <a:endParaRPr lang="en-GB" altLang="en-US"/>
          </a:p>
        </p:txBody>
      </p:sp>
      <p:sp>
        <p:nvSpPr>
          <p:cNvPr id="60211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211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15</a:t>
            </a:r>
          </a:p>
        </p:txBody>
      </p:sp>
      <p:sp>
        <p:nvSpPr>
          <p:cNvPr id="60211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211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2118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0211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691829058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3EA859-7868-42CE-8113-AD2B4C384814}" type="slidenum">
              <a:rPr lang="en-GB" altLang="en-US"/>
              <a:pPr/>
              <a:t>81</a:t>
            </a:fld>
            <a:endParaRPr lang="en-GB" altLang="en-US"/>
          </a:p>
        </p:txBody>
      </p:sp>
      <p:sp>
        <p:nvSpPr>
          <p:cNvPr id="60416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0416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27872946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31DA4E-F6AF-48B5-AC52-806515939F93}" type="slidenum">
              <a:rPr lang="en-GB" altLang="en-US"/>
              <a:pPr/>
              <a:t>82</a:t>
            </a:fld>
            <a:endParaRPr lang="en-GB" altLang="en-US"/>
          </a:p>
        </p:txBody>
      </p:sp>
      <p:sp>
        <p:nvSpPr>
          <p:cNvPr id="60621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0621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701819743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79E68F-DAB3-4F76-B216-F8CBEF695893}" type="slidenum">
              <a:rPr lang="en-GB" altLang="en-US"/>
              <a:pPr/>
              <a:t>83</a:t>
            </a:fld>
            <a:endParaRPr lang="en-GB" altLang="en-US"/>
          </a:p>
        </p:txBody>
      </p:sp>
      <p:sp>
        <p:nvSpPr>
          <p:cNvPr id="6082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0825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996944952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7A5983-CC1B-410F-A556-41A70041F3CC}" type="slidenum">
              <a:rPr lang="en-GB" altLang="en-US"/>
              <a:pPr/>
              <a:t>84</a:t>
            </a:fld>
            <a:endParaRPr lang="en-GB" altLang="en-US"/>
          </a:p>
        </p:txBody>
      </p:sp>
      <p:sp>
        <p:nvSpPr>
          <p:cNvPr id="61030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030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15</a:t>
            </a:r>
          </a:p>
        </p:txBody>
      </p:sp>
      <p:sp>
        <p:nvSpPr>
          <p:cNvPr id="61030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030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031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1031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359103211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50872A-0573-4D4C-98FB-8ECD003A2EAD}" type="slidenum">
              <a:rPr lang="en-GB" altLang="en-US"/>
              <a:pPr/>
              <a:t>85</a:t>
            </a:fld>
            <a:endParaRPr lang="en-GB" altLang="en-US"/>
          </a:p>
        </p:txBody>
      </p:sp>
      <p:sp>
        <p:nvSpPr>
          <p:cNvPr id="61235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1235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846424893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0E303B-22F3-49A9-A0F5-4AAEE29E87BF}" type="slidenum">
              <a:rPr lang="en-GB" altLang="en-US"/>
              <a:pPr/>
              <a:t>86</a:t>
            </a:fld>
            <a:endParaRPr lang="en-GB" altLang="en-US"/>
          </a:p>
        </p:txBody>
      </p:sp>
      <p:sp>
        <p:nvSpPr>
          <p:cNvPr id="61440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1440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933750276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FF4C7B-4874-4E6D-8558-7259A3E22636}" type="slidenum">
              <a:rPr lang="en-GB" altLang="en-US"/>
              <a:pPr/>
              <a:t>87</a:t>
            </a:fld>
            <a:endParaRPr lang="en-GB" altLang="en-US"/>
          </a:p>
        </p:txBody>
      </p:sp>
      <p:sp>
        <p:nvSpPr>
          <p:cNvPr id="61645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1645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711964343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F6BBE5-66E9-4ED4-AB70-A6ABB6B0E7E7}" type="slidenum">
              <a:rPr lang="en-GB" altLang="en-US"/>
              <a:pPr/>
              <a:t>88</a:t>
            </a:fld>
            <a:endParaRPr lang="en-GB" altLang="en-US"/>
          </a:p>
        </p:txBody>
      </p:sp>
      <p:sp>
        <p:nvSpPr>
          <p:cNvPr id="6184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84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15</a:t>
            </a:r>
          </a:p>
        </p:txBody>
      </p:sp>
      <p:sp>
        <p:nvSpPr>
          <p:cNvPr id="6185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85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8502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1850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444815685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69D902-1CEF-4708-8DF3-025EC3E93E5F}" type="slidenum">
              <a:rPr lang="en-GB" altLang="en-US"/>
              <a:pPr/>
              <a:t>89</a:t>
            </a:fld>
            <a:endParaRPr lang="en-GB" altLang="en-US"/>
          </a:p>
        </p:txBody>
      </p:sp>
      <p:sp>
        <p:nvSpPr>
          <p:cNvPr id="62054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2054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854097638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362F0C-E8F9-47E8-BC3D-08D583B06317}" type="slidenum">
              <a:rPr lang="en-GB" altLang="en-US"/>
              <a:pPr/>
              <a:t>90</a:t>
            </a:fld>
            <a:endParaRPr lang="en-GB" altLang="en-US"/>
          </a:p>
        </p:txBody>
      </p:sp>
      <p:sp>
        <p:nvSpPr>
          <p:cNvPr id="62259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2259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824612975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2B0962-6AFB-4459-B85D-42AA29D4002E}" type="slidenum">
              <a:rPr lang="en-GB" altLang="en-US"/>
              <a:pPr/>
              <a:t>91</a:t>
            </a:fld>
            <a:endParaRPr lang="en-GB" altLang="en-US"/>
          </a:p>
        </p:txBody>
      </p:sp>
      <p:sp>
        <p:nvSpPr>
          <p:cNvPr id="62464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2464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250596689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A383A2-8E57-41DB-9C9C-98F7BA85EAB3}" type="slidenum">
              <a:rPr lang="en-GB" altLang="en-US"/>
              <a:pPr/>
              <a:t>92</a:t>
            </a:fld>
            <a:endParaRPr lang="en-GB" altLang="en-US"/>
          </a:p>
        </p:txBody>
      </p:sp>
      <p:sp>
        <p:nvSpPr>
          <p:cNvPr id="62669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669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16</a:t>
            </a:r>
          </a:p>
        </p:txBody>
      </p:sp>
      <p:sp>
        <p:nvSpPr>
          <p:cNvPr id="62669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669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6694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2669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070507829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8EF1E9-919F-46EB-917D-C8D730001D0F}" type="slidenum">
              <a:rPr lang="en-GB" altLang="en-US"/>
              <a:pPr/>
              <a:t>93</a:t>
            </a:fld>
            <a:endParaRPr lang="en-GB" altLang="en-US"/>
          </a:p>
        </p:txBody>
      </p:sp>
      <p:sp>
        <p:nvSpPr>
          <p:cNvPr id="62873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2873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02571653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5502C0-F274-4190-96AF-230ACB4FE7AA}" type="slidenum">
              <a:rPr lang="en-GB" altLang="en-US"/>
              <a:pPr/>
              <a:t>94</a:t>
            </a:fld>
            <a:endParaRPr lang="en-GB" altLang="en-US"/>
          </a:p>
        </p:txBody>
      </p:sp>
      <p:sp>
        <p:nvSpPr>
          <p:cNvPr id="6307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07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16</a:t>
            </a:r>
          </a:p>
        </p:txBody>
      </p:sp>
      <p:sp>
        <p:nvSpPr>
          <p:cNvPr id="6307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07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079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3079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22571607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577B37-4D41-4C61-86F2-84DF41A0760A}" type="slidenum">
              <a:rPr lang="en-GB" altLang="en-US"/>
              <a:pPr/>
              <a:t>95</a:t>
            </a:fld>
            <a:endParaRPr lang="en-GB" altLang="en-US"/>
          </a:p>
        </p:txBody>
      </p:sp>
      <p:sp>
        <p:nvSpPr>
          <p:cNvPr id="63283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3283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518299548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E634D0-A54C-4E3B-95FA-B4FD95F3D5F8}" type="slidenum">
              <a:rPr lang="en-GB" altLang="en-US"/>
              <a:pPr/>
              <a:t>96</a:t>
            </a:fld>
            <a:endParaRPr lang="en-GB" altLang="en-US"/>
          </a:p>
        </p:txBody>
      </p:sp>
      <p:sp>
        <p:nvSpPr>
          <p:cNvPr id="63488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488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16</a:t>
            </a:r>
          </a:p>
        </p:txBody>
      </p:sp>
      <p:sp>
        <p:nvSpPr>
          <p:cNvPr id="63488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488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488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3488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427428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C5D1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15" name="Rectangle 19"/>
          <p:cNvSpPr>
            <a:spLocks noChangeArrowheads="1"/>
          </p:cNvSpPr>
          <p:nvPr userDrawn="1"/>
        </p:nvSpPr>
        <p:spPr bwMode="auto">
          <a:xfrm>
            <a:off x="0" y="0"/>
            <a:ext cx="9144000" cy="25003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316" name="Rectangle 20"/>
          <p:cNvSpPr>
            <a:spLocks noChangeArrowheads="1"/>
          </p:cNvSpPr>
          <p:nvPr userDrawn="1"/>
        </p:nvSpPr>
        <p:spPr bwMode="auto">
          <a:xfrm>
            <a:off x="0" y="0"/>
            <a:ext cx="9144000" cy="2241550"/>
          </a:xfrm>
          <a:prstGeom prst="rect">
            <a:avLst/>
          </a:prstGeom>
          <a:solidFill>
            <a:srgbClr val="E7EDE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0025" y="769938"/>
            <a:ext cx="8794750" cy="1020762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4200">
                <a:solidFill>
                  <a:srgbClr val="DB4F23"/>
                </a:solidFill>
              </a:defRPr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12750" y="2951163"/>
            <a:ext cx="8312150" cy="10350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>
              <a:lnSpc>
                <a:spcPct val="100000"/>
              </a:lnSpc>
              <a:buFont typeface="Wingdings 2" panose="05020102010507070707" pitchFamily="18" charset="2"/>
              <a:buNone/>
              <a:defRPr sz="3600">
                <a:solidFill>
                  <a:srgbClr val="003B3A"/>
                </a:solidFill>
              </a:defRPr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17" name="Rectangle 16"/>
          <p:cNvSpPr>
            <a:spLocks noChangeArrowheads="1"/>
          </p:cNvSpPr>
          <p:nvPr userDrawn="1"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8" name="Rectangle 17"/>
          <p:cNvSpPr>
            <a:spLocks noChangeArrowheads="1"/>
          </p:cNvSpPr>
          <p:nvPr userDrawn="1"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9" name="Rectangle 18"/>
          <p:cNvSpPr>
            <a:spLocks noChangeArrowheads="1"/>
          </p:cNvSpPr>
          <p:nvPr userDrawn="1"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rgbClr val="7CA1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 dirty="0"/>
          </a:p>
        </p:txBody>
      </p:sp>
      <p:sp>
        <p:nvSpPr>
          <p:cNvPr id="10" name="Straight Connector 9"/>
          <p:cNvSpPr>
            <a:spLocks noChangeShapeType="1"/>
          </p:cNvSpPr>
          <p:nvPr userDrawn="1"/>
        </p:nvSpPr>
        <p:spPr bwMode="auto">
          <a:xfrm>
            <a:off x="152400" y="2379663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2" name="Oval 11"/>
          <p:cNvSpPr/>
          <p:nvPr userDrawn="1"/>
        </p:nvSpPr>
        <p:spPr>
          <a:xfrm>
            <a:off x="4267200" y="2058988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400"/>
          </a:p>
        </p:txBody>
      </p:sp>
      <p:sp>
        <p:nvSpPr>
          <p:cNvPr id="15" name="Oval 14"/>
          <p:cNvSpPr/>
          <p:nvPr userDrawn="1"/>
        </p:nvSpPr>
        <p:spPr>
          <a:xfrm>
            <a:off x="4362450" y="2154238"/>
            <a:ext cx="419100" cy="420687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400"/>
          </a:p>
        </p:txBody>
      </p:sp>
      <p:sp>
        <p:nvSpPr>
          <p:cNvPr id="55317" name="Rectangle 21"/>
          <p:cNvSpPr>
            <a:spLocks noChangeArrowheads="1"/>
          </p:cNvSpPr>
          <p:nvPr userDrawn="1"/>
        </p:nvSpPr>
        <p:spPr bwMode="auto">
          <a:xfrm>
            <a:off x="0" y="0"/>
            <a:ext cx="9144000" cy="1555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 build="p" autoUpdateAnimBg="0">
        <p:tmplLst>
          <p:tmpl lvl="1">
            <p:tnLst>
              <p:par>
                <p:cTn presetID="23" presetClass="entr" presetSubtype="27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30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30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2/3*#ppt_w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30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2/3*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CB68976-D3D1-446E-8F37-3EFD6775DC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5141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7B787FF-EF40-4595-BF71-BD738E63FC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8011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625" y="1524000"/>
            <a:ext cx="4191000" cy="488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524000"/>
            <a:ext cx="4191000" cy="488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C25384-601F-44A5-ACC1-E0E3AB555A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719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DFCF8C-3042-4359-83CD-B0B9643D2D1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1133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CD5C7CA-54D8-422C-8A8C-7F1162D70BC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044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86EEBE0-63C2-4302-BC4F-081D314CC99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5432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39A2B3B-0DA2-45DF-BB60-715D676EC9C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62447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3926EE0-5E93-400B-914F-7455BB218A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132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93B853C-DD7A-4706-96F7-E758FD5622E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2308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2425" y="180975"/>
            <a:ext cx="2133600" cy="6232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625" y="180975"/>
            <a:ext cx="6248400" cy="6232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28001AC-B451-4DCF-B237-17AD72D6E3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6289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625" y="180975"/>
            <a:ext cx="8534400" cy="758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01625" y="1524000"/>
            <a:ext cx="8534400" cy="488950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E032E047-39C0-4291-8F09-5845A9A638B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6429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E6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Line 28"/>
          <p:cNvSpPr>
            <a:spLocks noChangeShapeType="1"/>
          </p:cNvSpPr>
          <p:nvPr userDrawn="1"/>
        </p:nvSpPr>
        <p:spPr bwMode="auto">
          <a:xfrm>
            <a:off x="152400" y="1398588"/>
            <a:ext cx="8828088" cy="0"/>
          </a:xfrm>
          <a:prstGeom prst="line">
            <a:avLst/>
          </a:prstGeom>
          <a:noFill/>
          <a:ln w="9525">
            <a:solidFill>
              <a:srgbClr val="7B98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1050" name="Rectangle 26"/>
          <p:cNvSpPr>
            <a:spLocks noChangeArrowheads="1"/>
          </p:cNvSpPr>
          <p:nvPr userDrawn="1"/>
        </p:nvSpPr>
        <p:spPr bwMode="auto">
          <a:xfrm>
            <a:off x="0" y="0"/>
            <a:ext cx="9144000" cy="1101725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" name="Rectangle 16"/>
          <p:cNvSpPr>
            <a:spLocks noChangeArrowheads="1"/>
          </p:cNvSpPr>
          <p:nvPr userDrawn="1"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6" name="Rectangle 15"/>
          <p:cNvSpPr>
            <a:spLocks noChangeArrowheads="1"/>
          </p:cNvSpPr>
          <p:nvPr userDrawn="1"/>
        </p:nvSpPr>
        <p:spPr bwMode="white">
          <a:xfrm>
            <a:off x="0" y="1116013"/>
            <a:ext cx="9144000" cy="27781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051" name="Line 27"/>
          <p:cNvSpPr>
            <a:spLocks noChangeShapeType="1"/>
          </p:cNvSpPr>
          <p:nvPr userDrawn="1"/>
        </p:nvSpPr>
        <p:spPr bwMode="auto">
          <a:xfrm>
            <a:off x="153988" y="1116013"/>
            <a:ext cx="8828087" cy="0"/>
          </a:xfrm>
          <a:prstGeom prst="line">
            <a:avLst/>
          </a:prstGeom>
          <a:noFill/>
          <a:ln w="9525">
            <a:solidFill>
              <a:srgbClr val="7B98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18" name="Rectangle 17"/>
          <p:cNvSpPr>
            <a:spLocks noChangeArrowheads="1"/>
          </p:cNvSpPr>
          <p:nvPr userDrawn="1"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9" name="Rectangle 18"/>
          <p:cNvSpPr>
            <a:spLocks noChangeArrowheads="1"/>
          </p:cNvSpPr>
          <p:nvPr userDrawn="1"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rgbClr val="8AAB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12700" algn="ctr">
            <a:solidFill>
              <a:srgbClr val="7B98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" name="Straight Connector 9"/>
          <p:cNvSpPr>
            <a:spLocks noChangeShapeType="1"/>
          </p:cNvSpPr>
          <p:nvPr userDrawn="1"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2" name="Oval 11"/>
          <p:cNvSpPr/>
          <p:nvPr userDrawn="1"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400"/>
          </a:p>
        </p:txBody>
      </p:sp>
      <p:sp>
        <p:nvSpPr>
          <p:cNvPr id="15" name="Oval 14"/>
          <p:cNvSpPr/>
          <p:nvPr userDrawn="1"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400"/>
          </a:p>
        </p:txBody>
      </p:sp>
      <p:sp>
        <p:nvSpPr>
          <p:cNvPr id="1044" name="Title Placeholder 21"/>
          <p:cNvSpPr>
            <a:spLocks noGrp="1"/>
          </p:cNvSpPr>
          <p:nvPr>
            <p:ph type="title"/>
          </p:nvPr>
        </p:nvSpPr>
        <p:spPr bwMode="auto">
          <a:xfrm>
            <a:off x="301625" y="180975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45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88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2450" y="1027113"/>
            <a:ext cx="457200" cy="441325"/>
          </a:xfrm>
          <a:prstGeom prst="rect">
            <a:avLst/>
          </a:prstGeom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600">
                <a:solidFill>
                  <a:srgbClr val="7B9899"/>
                </a:solidFill>
              </a:defRPr>
            </a:lvl1pPr>
          </a:lstStyle>
          <a:p>
            <a:fld id="{7D09DDF8-4962-4E5C-85A5-82E4D3D26F43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049" name="Rectangle 25"/>
          <p:cNvSpPr>
            <a:spLocks noChangeArrowheads="1"/>
          </p:cNvSpPr>
          <p:nvPr userDrawn="1"/>
        </p:nvSpPr>
        <p:spPr bwMode="auto">
          <a:xfrm>
            <a:off x="0" y="0"/>
            <a:ext cx="9144000" cy="1539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800" kern="1200">
          <a:solidFill>
            <a:srgbClr val="003B3A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CE6312"/>
        </a:buClr>
        <a:buSzPct val="85000"/>
        <a:buFont typeface="Wingdings 2" panose="05020102010507070707" pitchFamily="18" charset="2"/>
        <a:buChar char="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BCA600"/>
        </a:buClr>
        <a:buSzPct val="70000"/>
        <a:buFont typeface="Wingdings" panose="05000000000000000000" pitchFamily="2" charset="2"/>
        <a:buChar char="¡"/>
        <a:defRPr sz="2600" kern="1200">
          <a:solidFill>
            <a:srgbClr val="19323F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6E9798"/>
        </a:buClr>
        <a:buSzPct val="75000"/>
        <a:buFont typeface="Wingdings 2" panose="05020102010507070707" pitchFamily="18" charset="2"/>
        <a:buChar char="÷"/>
        <a:defRPr sz="2300" kern="1200">
          <a:solidFill>
            <a:srgbClr val="1E495C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844902"/>
        </a:buClr>
        <a:buSzPct val="65000"/>
        <a:buFont typeface="Wingdings 2" panose="05020102010507070707" pitchFamily="18" charset="2"/>
        <a:buChar char=""/>
        <a:defRPr sz="2000" kern="1200">
          <a:solidFill>
            <a:srgbClr val="484D6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har char="»"/>
        <a:defRPr sz="1600" kern="1200"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.jpeg"/><Relationship Id="rId5" Type="http://schemas.openxmlformats.org/officeDocument/2006/relationships/image" Target="../media/image3.emf"/><Relationship Id="rId4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.jpeg"/><Relationship Id="rId5" Type="http://schemas.openxmlformats.org/officeDocument/2006/relationships/image" Target="../media/image5.emf"/><Relationship Id="rId4" Type="http://schemas.openxmlformats.org/officeDocument/2006/relationships/oleObject" Target="../embeddings/oleObject6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7.emf"/><Relationship Id="rId4" Type="http://schemas.openxmlformats.org/officeDocument/2006/relationships/oleObject" Target="../embeddings/oleObject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9.emf"/><Relationship Id="rId4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1.emf"/><Relationship Id="rId4" Type="http://schemas.openxmlformats.org/officeDocument/2006/relationships/oleObject" Target="../embeddings/oleObject12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13.emf"/><Relationship Id="rId4" Type="http://schemas.openxmlformats.org/officeDocument/2006/relationships/oleObject" Target="../embeddings/oleObject14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16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15.emf"/><Relationship Id="rId4" Type="http://schemas.openxmlformats.org/officeDocument/2006/relationships/oleObject" Target="../embeddings/oleObject16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18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17.emf"/><Relationship Id="rId4" Type="http://schemas.openxmlformats.org/officeDocument/2006/relationships/oleObject" Target="../embeddings/oleObject18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.jpeg"/><Relationship Id="rId5" Type="http://schemas.openxmlformats.org/officeDocument/2006/relationships/image" Target="../media/image19.emf"/><Relationship Id="rId4" Type="http://schemas.openxmlformats.org/officeDocument/2006/relationships/oleObject" Target="../embeddings/oleObject20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.jpeg"/><Relationship Id="rId5" Type="http://schemas.openxmlformats.org/officeDocument/2006/relationships/image" Target="../media/image20.emf"/><Relationship Id="rId4" Type="http://schemas.openxmlformats.org/officeDocument/2006/relationships/oleObject" Target="../embeddings/oleObject21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.jpeg"/><Relationship Id="rId5" Type="http://schemas.openxmlformats.org/officeDocument/2006/relationships/image" Target="../media/image21.emf"/><Relationship Id="rId4" Type="http://schemas.openxmlformats.org/officeDocument/2006/relationships/oleObject" Target="../embeddings/oleObject22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4.jpeg"/><Relationship Id="rId5" Type="http://schemas.openxmlformats.org/officeDocument/2006/relationships/image" Target="../media/image22.emf"/><Relationship Id="rId4" Type="http://schemas.openxmlformats.org/officeDocument/2006/relationships/oleObject" Target="../embeddings/oleObject23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.jpeg"/><Relationship Id="rId5" Type="http://schemas.openxmlformats.org/officeDocument/2006/relationships/image" Target="../media/image23.emf"/><Relationship Id="rId4" Type="http://schemas.openxmlformats.org/officeDocument/2006/relationships/oleObject" Target="../embeddings/oleObject24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2" Type="http://schemas.openxmlformats.org/officeDocument/2006/relationships/vmlDrawing" Target="../drawings/vmlDrawing19.v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25.bin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2" Type="http://schemas.openxmlformats.org/officeDocument/2006/relationships/vmlDrawing" Target="../drawings/vmlDrawing20.v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25.emf"/><Relationship Id="rId5" Type="http://schemas.openxmlformats.org/officeDocument/2006/relationships/oleObject" Target="../embeddings/oleObject26.bin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2" Type="http://schemas.openxmlformats.org/officeDocument/2006/relationships/vmlDrawing" Target="../drawings/vmlDrawing21.v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26.emf"/><Relationship Id="rId5" Type="http://schemas.openxmlformats.org/officeDocument/2006/relationships/oleObject" Target="../embeddings/oleObject27.bin"/><Relationship Id="rId4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28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29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30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4.jpeg"/><Relationship Id="rId5" Type="http://schemas.openxmlformats.org/officeDocument/2006/relationships/image" Target="../media/image28.emf"/><Relationship Id="rId4" Type="http://schemas.openxmlformats.org/officeDocument/2006/relationships/oleObject" Target="../embeddings/oleObject31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4.jpeg"/><Relationship Id="rId5" Type="http://schemas.openxmlformats.org/officeDocument/2006/relationships/image" Target="../media/image29.emf"/><Relationship Id="rId4" Type="http://schemas.openxmlformats.org/officeDocument/2006/relationships/oleObject" Target="../embeddings/oleObject32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4.jpeg"/><Relationship Id="rId5" Type="http://schemas.openxmlformats.org/officeDocument/2006/relationships/image" Target="../media/image30.emf"/><Relationship Id="rId4" Type="http://schemas.openxmlformats.org/officeDocument/2006/relationships/oleObject" Target="../embeddings/oleObject33.bin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31.emf"/><Relationship Id="rId4" Type="http://schemas.openxmlformats.org/officeDocument/2006/relationships/oleObject" Target="../embeddings/oleObject34.bin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32.wmf"/><Relationship Id="rId4" Type="http://schemas.openxmlformats.org/officeDocument/2006/relationships/oleObject" Target="../embeddings/oleObject35.bin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32.wmf"/><Relationship Id="rId4" Type="http://schemas.openxmlformats.org/officeDocument/2006/relationships/oleObject" Target="../embeddings/oleObject36.bin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32.wmf"/><Relationship Id="rId4" Type="http://schemas.openxmlformats.org/officeDocument/2006/relationships/oleObject" Target="../embeddings/oleObject37.bin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2" Type="http://schemas.openxmlformats.org/officeDocument/2006/relationships/vmlDrawing" Target="../drawings/vmlDrawing32.v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33.emf"/><Relationship Id="rId5" Type="http://schemas.openxmlformats.org/officeDocument/2006/relationships/oleObject" Target="../embeddings/oleObject38.bin"/><Relationship Id="rId4" Type="http://schemas.openxmlformats.org/officeDocument/2006/relationships/notesSlide" Target="../notesSlides/notesSlide6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4.jpeg"/><Relationship Id="rId5" Type="http://schemas.openxmlformats.org/officeDocument/2006/relationships/image" Target="../media/image34.emf"/><Relationship Id="rId4" Type="http://schemas.openxmlformats.org/officeDocument/2006/relationships/oleObject" Target="../embeddings/oleObject39.bin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4.jpeg"/><Relationship Id="rId5" Type="http://schemas.openxmlformats.org/officeDocument/2006/relationships/image" Target="../media/image35.emf"/><Relationship Id="rId4" Type="http://schemas.openxmlformats.org/officeDocument/2006/relationships/oleObject" Target="../embeddings/oleObject40.bin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4.jpeg"/><Relationship Id="rId5" Type="http://schemas.openxmlformats.org/officeDocument/2006/relationships/image" Target="../media/image36.emf"/><Relationship Id="rId4" Type="http://schemas.openxmlformats.org/officeDocument/2006/relationships/oleObject" Target="../embeddings/oleObject41.bin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37.emf"/><Relationship Id="rId4" Type="http://schemas.openxmlformats.org/officeDocument/2006/relationships/oleObject" Target="../embeddings/oleObject42.bin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4.jpeg"/><Relationship Id="rId5" Type="http://schemas.openxmlformats.org/officeDocument/2006/relationships/image" Target="../media/image38.emf"/><Relationship Id="rId4" Type="http://schemas.openxmlformats.org/officeDocument/2006/relationships/oleObject" Target="../embeddings/oleObject43.bin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39.emf"/><Relationship Id="rId4" Type="http://schemas.openxmlformats.org/officeDocument/2006/relationships/oleObject" Target="../embeddings/oleObject44.bin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5" Type="http://schemas.openxmlformats.org/officeDocument/2006/relationships/image" Target="../media/image40.emf"/><Relationship Id="rId4" Type="http://schemas.openxmlformats.org/officeDocument/2006/relationships/oleObject" Target="../embeddings/oleObject45.bin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41.emf"/><Relationship Id="rId4" Type="http://schemas.openxmlformats.org/officeDocument/2006/relationships/oleObject" Target="../embeddings/oleObject46.bin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42.emf"/><Relationship Id="rId4" Type="http://schemas.openxmlformats.org/officeDocument/2006/relationships/oleObject" Target="../embeddings/oleObject47.bin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43.emf"/><Relationship Id="rId4" Type="http://schemas.openxmlformats.org/officeDocument/2006/relationships/oleObject" Target="../embeddings/oleObject48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44.emf"/><Relationship Id="rId4" Type="http://schemas.openxmlformats.org/officeDocument/2006/relationships/oleObject" Target="../embeddings/oleObject49.bin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44.v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45.emf"/><Relationship Id="rId5" Type="http://schemas.openxmlformats.org/officeDocument/2006/relationships/oleObject" Target="../embeddings/oleObject50.bin"/><Relationship Id="rId4" Type="http://schemas.openxmlformats.org/officeDocument/2006/relationships/notesSlide" Target="../notesSlides/notesSlide85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45.v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46.emf"/><Relationship Id="rId5" Type="http://schemas.openxmlformats.org/officeDocument/2006/relationships/oleObject" Target="../embeddings/oleObject51.bin"/><Relationship Id="rId4" Type="http://schemas.openxmlformats.org/officeDocument/2006/relationships/notesSlide" Target="../notesSlides/notesSlide86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2" Type="http://schemas.openxmlformats.org/officeDocument/2006/relationships/vmlDrawing" Target="../drawings/vmlDrawing46.v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47.emf"/><Relationship Id="rId5" Type="http://schemas.openxmlformats.org/officeDocument/2006/relationships/oleObject" Target="../embeddings/oleObject52.bin"/><Relationship Id="rId4" Type="http://schemas.openxmlformats.org/officeDocument/2006/relationships/notesSlide" Target="../notesSlides/notesSlide8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47.v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48.emf"/><Relationship Id="rId5" Type="http://schemas.openxmlformats.org/officeDocument/2006/relationships/oleObject" Target="../embeddings/oleObject53.bin"/><Relationship Id="rId4" Type="http://schemas.openxmlformats.org/officeDocument/2006/relationships/notesSlide" Target="../notesSlides/notesSlide89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48.v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49.emf"/><Relationship Id="rId5" Type="http://schemas.openxmlformats.org/officeDocument/2006/relationships/oleObject" Target="../embeddings/oleObject54.bin"/><Relationship Id="rId4" Type="http://schemas.openxmlformats.org/officeDocument/2006/relationships/notesSlide" Target="../notesSlides/notesSlide90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0.emf"/><Relationship Id="rId2" Type="http://schemas.openxmlformats.org/officeDocument/2006/relationships/vmlDrawing" Target="../drawings/vmlDrawing49.vml"/><Relationship Id="rId1" Type="http://schemas.openxmlformats.org/officeDocument/2006/relationships/themeOverride" Target="../theme/themeOverride12.xml"/><Relationship Id="rId6" Type="http://schemas.openxmlformats.org/officeDocument/2006/relationships/oleObject" Target="../embeddings/oleObject55.bin"/><Relationship Id="rId5" Type="http://schemas.openxmlformats.org/officeDocument/2006/relationships/image" Target="../media/image51.jpeg"/><Relationship Id="rId4" Type="http://schemas.openxmlformats.org/officeDocument/2006/relationships/notesSlide" Target="../notesSlides/notesSlide9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DCE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5906" name="Picture 2" descr="C:\Econ9MEL\Images\Chapter 05 for p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5907" name="Rectangle 1027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800"/>
          </a:p>
        </p:txBody>
      </p:sp>
      <p:sp>
        <p:nvSpPr>
          <p:cNvPr id="635908" name="Rectangle 1028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 sz="2800"/>
          </a:p>
        </p:txBody>
      </p:sp>
      <p:sp>
        <p:nvSpPr>
          <p:cNvPr id="765957" name="Rectangle 1029"/>
          <p:cNvSpPr>
            <a:spLocks noChangeArrowheads="1"/>
          </p:cNvSpPr>
          <p:nvPr/>
        </p:nvSpPr>
        <p:spPr bwMode="auto">
          <a:xfrm>
            <a:off x="0" y="4772025"/>
            <a:ext cx="9144000" cy="20859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9F1EB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41275">
                <a:solidFill>
                  <a:srgbClr val="6633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6200" b="1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Background to Supply</a:t>
            </a:r>
            <a:endParaRPr lang="en-GB" altLang="en-US" sz="6200" b="1">
              <a:solidFill>
                <a:srgbClr val="0066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Background to Supply</a:t>
            </a:r>
          </a:p>
        </p:txBody>
      </p:sp>
      <p:sp>
        <p:nvSpPr>
          <p:cNvPr id="3532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/>
              <a:t>The Short-run Theory of Production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533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533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theory of production</a:t>
            </a:r>
          </a:p>
        </p:txBody>
      </p:sp>
      <p:sp>
        <p:nvSpPr>
          <p:cNvPr id="355333" name="Rectangle 5"/>
          <p:cNvSpPr>
            <a:spLocks noGrp="1"/>
          </p:cNvSpPr>
          <p:nvPr>
            <p:ph type="body" idx="1"/>
          </p:nvPr>
        </p:nvSpPr>
        <p:spPr>
          <a:xfrm>
            <a:off x="301625" y="1566863"/>
            <a:ext cx="8534400" cy="4846637"/>
          </a:xfrm>
        </p:spPr>
        <p:txBody>
          <a:bodyPr/>
          <a:lstStyle/>
          <a:p>
            <a:pPr>
              <a:lnSpc>
                <a:spcPct val="95000"/>
              </a:lnSpc>
              <a:spcBef>
                <a:spcPct val="35000"/>
              </a:spcBef>
            </a:pPr>
            <a:r>
              <a:rPr lang="en-GB" altLang="en-US"/>
              <a:t>Profits and the aims of the firm</a:t>
            </a:r>
          </a:p>
          <a:p>
            <a:pPr lvl="1">
              <a:lnSpc>
                <a:spcPct val="95000"/>
              </a:lnSpc>
              <a:spcBef>
                <a:spcPct val="35000"/>
              </a:spcBef>
            </a:pPr>
            <a:r>
              <a:rPr lang="en-GB" altLang="en-US"/>
              <a:t>traditional and alternative theories of the firm</a:t>
            </a:r>
          </a:p>
          <a:p>
            <a:pPr>
              <a:lnSpc>
                <a:spcPct val="95000"/>
              </a:lnSpc>
              <a:spcBef>
                <a:spcPct val="35000"/>
              </a:spcBef>
            </a:pPr>
            <a:r>
              <a:rPr lang="en-GB" altLang="en-US"/>
              <a:t>Long-run and short-run production: </a:t>
            </a:r>
          </a:p>
          <a:p>
            <a:pPr lvl="1">
              <a:lnSpc>
                <a:spcPct val="95000"/>
              </a:lnSpc>
              <a:spcBef>
                <a:spcPct val="35000"/>
              </a:spcBef>
            </a:pPr>
            <a:r>
              <a:rPr lang="en-GB" altLang="en-US"/>
              <a:t>fixed and variable factors of production</a:t>
            </a:r>
          </a:p>
          <a:p>
            <a:pPr>
              <a:lnSpc>
                <a:spcPct val="95000"/>
              </a:lnSpc>
              <a:spcBef>
                <a:spcPct val="35000"/>
              </a:spcBef>
            </a:pPr>
            <a:r>
              <a:rPr lang="en-GB" altLang="en-US"/>
              <a:t>The law of diminishing returns</a:t>
            </a:r>
          </a:p>
          <a:p>
            <a:pPr lvl="1">
              <a:lnSpc>
                <a:spcPct val="95000"/>
              </a:lnSpc>
              <a:spcBef>
                <a:spcPct val="35000"/>
              </a:spcBef>
              <a:buFont typeface="Wingdings" panose="05000000000000000000" pitchFamily="2" charset="2"/>
              <a:buNone/>
            </a:pPr>
            <a:r>
              <a:rPr lang="en-GB" altLang="en-US"/>
              <a:t>	</a:t>
            </a:r>
            <a:r>
              <a:rPr lang="en-GB" altLang="en-US" i="1"/>
              <a:t>When increasing amounts of a variable factor are used with a given amount of a fixed factor, there will come a point when each extra unit of the variable factor will produce less extra output than the previous unit.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5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55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55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55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55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55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553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553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553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553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553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553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333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737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738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theory of production</a:t>
            </a:r>
          </a:p>
        </p:txBody>
      </p:sp>
      <p:sp>
        <p:nvSpPr>
          <p:cNvPr id="357381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GB" altLang="en-US"/>
              <a:t>The short-run production function:</a:t>
            </a:r>
          </a:p>
          <a:p>
            <a:pPr lvl="1">
              <a:lnSpc>
                <a:spcPct val="120000"/>
              </a:lnSpc>
            </a:pPr>
            <a:r>
              <a:rPr lang="en-GB" altLang="en-US"/>
              <a:t>total physical product (</a:t>
            </a:r>
            <a:r>
              <a:rPr lang="en-GB" altLang="en-US" i="1"/>
              <a:t>TPP</a:t>
            </a:r>
            <a:r>
              <a:rPr lang="en-GB" altLang="en-US"/>
              <a:t>)</a:t>
            </a:r>
          </a:p>
          <a:p>
            <a:pPr lvl="1">
              <a:lnSpc>
                <a:spcPct val="120000"/>
              </a:lnSpc>
              <a:spcBef>
                <a:spcPct val="40000"/>
              </a:spcBef>
            </a:pPr>
            <a:r>
              <a:rPr lang="en-GB" altLang="en-US"/>
              <a:t>average physical product (</a:t>
            </a:r>
            <a:r>
              <a:rPr lang="en-GB" altLang="en-US" i="1"/>
              <a:t>APP</a:t>
            </a:r>
            <a:r>
              <a:rPr lang="en-GB" altLang="en-US"/>
              <a:t>)</a:t>
            </a:r>
          </a:p>
          <a:p>
            <a:pPr lvl="2">
              <a:lnSpc>
                <a:spcPct val="120000"/>
              </a:lnSpc>
              <a:spcBef>
                <a:spcPct val="40000"/>
              </a:spcBef>
            </a:pPr>
            <a:r>
              <a:rPr lang="en-GB" altLang="en-US" i="1" noProof="1"/>
              <a:t>APP = TPP</a:t>
            </a:r>
            <a:r>
              <a:rPr lang="en-GB" altLang="en-US" noProof="1"/>
              <a:t>/</a:t>
            </a:r>
            <a:r>
              <a:rPr lang="en-GB" altLang="en-US" i="1" noProof="1"/>
              <a:t>Q</a:t>
            </a:r>
            <a:r>
              <a:rPr lang="en-GB" altLang="en-US" i="1" baseline="-25000" noProof="1"/>
              <a:t>V</a:t>
            </a:r>
            <a:endParaRPr lang="en-GB" altLang="en-US" i="1" baseline="-25000"/>
          </a:p>
          <a:p>
            <a:pPr lvl="1">
              <a:lnSpc>
                <a:spcPct val="120000"/>
              </a:lnSpc>
              <a:spcBef>
                <a:spcPct val="40000"/>
              </a:spcBef>
            </a:pPr>
            <a:r>
              <a:rPr lang="en-GB" altLang="en-US"/>
              <a:t>marginal physical product (</a:t>
            </a:r>
            <a:r>
              <a:rPr lang="en-GB" altLang="en-US" i="1"/>
              <a:t>MPP</a:t>
            </a:r>
            <a:r>
              <a:rPr lang="en-GB" altLang="en-US"/>
              <a:t>)</a:t>
            </a:r>
          </a:p>
          <a:p>
            <a:pPr lvl="2">
              <a:lnSpc>
                <a:spcPct val="120000"/>
              </a:lnSpc>
              <a:spcBef>
                <a:spcPct val="40000"/>
              </a:spcBef>
            </a:pPr>
            <a:r>
              <a:rPr lang="en-GB" altLang="en-US" i="1" noProof="1"/>
              <a:t>MPP = </a:t>
            </a:r>
            <a:r>
              <a:rPr lang="en-GB" altLang="en-US" noProof="1">
                <a:sym typeface="Symbol" panose="05050102010706020507" pitchFamily="18" charset="2"/>
              </a:rPr>
              <a:t></a:t>
            </a:r>
            <a:r>
              <a:rPr lang="en-GB" altLang="en-US" i="1" noProof="1"/>
              <a:t>TPP</a:t>
            </a:r>
            <a:r>
              <a:rPr lang="en-GB" altLang="en-US" noProof="1"/>
              <a:t>/</a:t>
            </a:r>
            <a:r>
              <a:rPr lang="en-GB" altLang="en-US" noProof="1">
                <a:sym typeface="Symbol" panose="05050102010706020507" pitchFamily="18" charset="2"/>
              </a:rPr>
              <a:t></a:t>
            </a:r>
            <a:r>
              <a:rPr lang="en-GB" altLang="en-US" i="1" noProof="1"/>
              <a:t>Q</a:t>
            </a:r>
            <a:r>
              <a:rPr lang="en-GB" altLang="en-US" i="1" baseline="-25000" noProof="1"/>
              <a:t>V</a:t>
            </a:r>
            <a:endParaRPr lang="en-GB" altLang="en-US" i="1" baseline="-2500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7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57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57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57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573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573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573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573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573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573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573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73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7381" grpId="0" build="p" bldLvl="2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ChangeArrowheads="1"/>
          </p:cNvSpPr>
          <p:nvPr/>
        </p:nvSpPr>
        <p:spPr bwMode="auto">
          <a:xfrm>
            <a:off x="1406525" y="698500"/>
            <a:ext cx="6167438" cy="57023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59427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408113" y="701675"/>
          <a:ext cx="6230937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37" name="Document" r:id="rId4" imgW="4401360" imgH="4312800" progId="Word.Document.8">
                  <p:embed/>
                </p:oleObj>
              </mc:Choice>
              <mc:Fallback>
                <p:oleObj name="Document" r:id="rId4" imgW="4401360" imgH="431280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-894" b="2194"/>
                      <a:stretch>
                        <a:fillRect/>
                      </a:stretch>
                    </p:blipFill>
                    <p:spPr bwMode="auto">
                      <a:xfrm>
                        <a:off x="1408113" y="701675"/>
                        <a:ext cx="6230937" cy="5791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9428" name="Text Box 4"/>
          <p:cNvSpPr txBox="1">
            <a:spLocks noChangeArrowheads="1"/>
          </p:cNvSpPr>
          <p:nvPr/>
        </p:nvSpPr>
        <p:spPr bwMode="auto">
          <a:xfrm>
            <a:off x="0" y="23813"/>
            <a:ext cx="9144000" cy="4730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500" b="1">
                <a:solidFill>
                  <a:srgbClr val="660066"/>
                </a:solidFill>
                <a:latin typeface="Arial" panose="020B0604020202020204" pitchFamily="34" charset="0"/>
              </a:rPr>
              <a:t>Wheat production per year from a particular farm (tonnes)</a:t>
            </a:r>
          </a:p>
        </p:txBody>
      </p:sp>
      <p:sp>
        <p:nvSpPr>
          <p:cNvPr id="359429" name="Rectangle 5"/>
          <p:cNvSpPr>
            <a:spLocks noChangeArrowheads="1"/>
          </p:cNvSpPr>
          <p:nvPr/>
        </p:nvSpPr>
        <p:spPr bwMode="auto">
          <a:xfrm>
            <a:off x="4459288" y="552450"/>
            <a:ext cx="4295775" cy="6159500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9430" name="Rectangle 6"/>
          <p:cNvSpPr>
            <a:spLocks noChangeArrowheads="1"/>
          </p:cNvSpPr>
          <p:nvPr/>
        </p:nvSpPr>
        <p:spPr bwMode="auto">
          <a:xfrm>
            <a:off x="1095375" y="542925"/>
            <a:ext cx="889000" cy="6159500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pull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ChangeArrowheads="1"/>
          </p:cNvSpPr>
          <p:nvPr/>
        </p:nvSpPr>
        <p:spPr bwMode="auto">
          <a:xfrm>
            <a:off x="1406525" y="698500"/>
            <a:ext cx="6167438" cy="57023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61475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408113" y="701675"/>
          <a:ext cx="6230937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485" name="Document" r:id="rId4" imgW="4401360" imgH="4312800" progId="Word.Document.8">
                  <p:embed/>
                </p:oleObj>
              </mc:Choice>
              <mc:Fallback>
                <p:oleObj name="Document" r:id="rId4" imgW="4401360" imgH="431280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-894" b="2194"/>
                      <a:stretch>
                        <a:fillRect/>
                      </a:stretch>
                    </p:blipFill>
                    <p:spPr bwMode="auto">
                      <a:xfrm>
                        <a:off x="1408113" y="701675"/>
                        <a:ext cx="6230937" cy="5791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1476" name="Text Box 4"/>
          <p:cNvSpPr txBox="1">
            <a:spLocks noChangeArrowheads="1"/>
          </p:cNvSpPr>
          <p:nvPr/>
        </p:nvSpPr>
        <p:spPr bwMode="auto">
          <a:xfrm>
            <a:off x="0" y="23813"/>
            <a:ext cx="9144000" cy="4730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500" b="1">
                <a:solidFill>
                  <a:srgbClr val="660066"/>
                </a:solidFill>
                <a:latin typeface="Arial" panose="020B0604020202020204" pitchFamily="34" charset="0"/>
              </a:rPr>
              <a:t>Wheat production per year from a particular farm (tonnes)</a:t>
            </a:r>
          </a:p>
        </p:txBody>
      </p:sp>
      <p:sp>
        <p:nvSpPr>
          <p:cNvPr id="361477" name="Rectangle 5"/>
          <p:cNvSpPr>
            <a:spLocks noChangeArrowheads="1"/>
          </p:cNvSpPr>
          <p:nvPr/>
        </p:nvSpPr>
        <p:spPr bwMode="auto">
          <a:xfrm>
            <a:off x="5830888" y="552450"/>
            <a:ext cx="2924175" cy="6159500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1478" name="Rectangle 6"/>
          <p:cNvSpPr>
            <a:spLocks noChangeArrowheads="1"/>
          </p:cNvSpPr>
          <p:nvPr/>
        </p:nvSpPr>
        <p:spPr bwMode="auto">
          <a:xfrm>
            <a:off x="1095375" y="542925"/>
            <a:ext cx="889000" cy="6159500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/>
          <p:cNvSpPr>
            <a:spLocks noChangeArrowheads="1"/>
          </p:cNvSpPr>
          <p:nvPr/>
        </p:nvSpPr>
        <p:spPr bwMode="auto">
          <a:xfrm>
            <a:off x="1406525" y="698500"/>
            <a:ext cx="6167438" cy="57023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63523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408113" y="701675"/>
          <a:ext cx="6230937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3532" name="Document" r:id="rId4" imgW="4401360" imgH="4312800" progId="Word.Document.8">
                  <p:embed/>
                </p:oleObj>
              </mc:Choice>
              <mc:Fallback>
                <p:oleObj name="Document" r:id="rId4" imgW="4401360" imgH="431280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-894" b="2194"/>
                      <a:stretch>
                        <a:fillRect/>
                      </a:stretch>
                    </p:blipFill>
                    <p:spPr bwMode="auto">
                      <a:xfrm>
                        <a:off x="1408113" y="701675"/>
                        <a:ext cx="6230937" cy="5791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3524" name="Text Box 4"/>
          <p:cNvSpPr txBox="1">
            <a:spLocks noChangeArrowheads="1"/>
          </p:cNvSpPr>
          <p:nvPr/>
        </p:nvSpPr>
        <p:spPr bwMode="auto">
          <a:xfrm>
            <a:off x="0" y="23813"/>
            <a:ext cx="9144000" cy="4730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500" b="1">
                <a:solidFill>
                  <a:srgbClr val="660066"/>
                </a:solidFill>
                <a:latin typeface="Arial" panose="020B0604020202020204" pitchFamily="34" charset="0"/>
              </a:rPr>
              <a:t>Wheat production per year from a particular farm (tonnes)</a:t>
            </a:r>
          </a:p>
        </p:txBody>
      </p:sp>
      <p:sp>
        <p:nvSpPr>
          <p:cNvPr id="363525" name="Rectangle 5"/>
          <p:cNvSpPr>
            <a:spLocks noChangeArrowheads="1"/>
          </p:cNvSpPr>
          <p:nvPr/>
        </p:nvSpPr>
        <p:spPr bwMode="auto">
          <a:xfrm>
            <a:off x="1095375" y="542925"/>
            <a:ext cx="889000" cy="6159500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Rectangle 2"/>
          <p:cNvSpPr>
            <a:spLocks noChangeArrowheads="1"/>
          </p:cNvSpPr>
          <p:nvPr/>
        </p:nvSpPr>
        <p:spPr bwMode="auto">
          <a:xfrm>
            <a:off x="1406525" y="698500"/>
            <a:ext cx="6167438" cy="57023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65571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408113" y="701675"/>
          <a:ext cx="6230937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579" name="Document" r:id="rId4" imgW="4401360" imgH="4312800" progId="Word.Document.8">
                  <p:embed/>
                </p:oleObj>
              </mc:Choice>
              <mc:Fallback>
                <p:oleObj name="Document" r:id="rId4" imgW="4401360" imgH="431280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-894" b="2194"/>
                      <a:stretch>
                        <a:fillRect/>
                      </a:stretch>
                    </p:blipFill>
                    <p:spPr bwMode="auto">
                      <a:xfrm>
                        <a:off x="1408113" y="701675"/>
                        <a:ext cx="6230937" cy="5791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5572" name="Text Box 4"/>
          <p:cNvSpPr txBox="1">
            <a:spLocks noChangeArrowheads="1"/>
          </p:cNvSpPr>
          <p:nvPr/>
        </p:nvSpPr>
        <p:spPr bwMode="auto">
          <a:xfrm>
            <a:off x="0" y="23813"/>
            <a:ext cx="9144000" cy="4730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500" b="1">
                <a:solidFill>
                  <a:srgbClr val="660066"/>
                </a:solidFill>
                <a:latin typeface="Arial" panose="020B0604020202020204" pitchFamily="34" charset="0"/>
              </a:rPr>
              <a:t>Wheat production per year from a particular farm (tonnes)</a:t>
            </a:r>
          </a:p>
        </p:txBody>
      </p:sp>
    </p:spTree>
  </p:cSld>
  <p:clrMapOvr>
    <a:masterClrMapping/>
  </p:clrMapOvr>
  <p:transition spd="slow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1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2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theory of production</a:t>
            </a:r>
          </a:p>
        </p:txBody>
      </p:sp>
      <p:sp>
        <p:nvSpPr>
          <p:cNvPr id="367621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75000"/>
              </a:spcBef>
            </a:pPr>
            <a:r>
              <a:rPr lang="en-GB" altLang="en-US">
                <a:solidFill>
                  <a:srgbClr val="646B86"/>
                </a:solidFill>
              </a:rPr>
              <a:t>The short-run production function:</a:t>
            </a:r>
          </a:p>
          <a:p>
            <a:pPr lvl="1">
              <a:lnSpc>
                <a:spcPct val="100000"/>
              </a:lnSpc>
              <a:spcBef>
                <a:spcPct val="75000"/>
              </a:spcBef>
            </a:pPr>
            <a:r>
              <a:rPr lang="en-GB" altLang="en-US">
                <a:solidFill>
                  <a:srgbClr val="646B86"/>
                </a:solidFill>
              </a:rPr>
              <a:t>total physical product (</a:t>
            </a:r>
            <a:r>
              <a:rPr lang="en-GB" altLang="en-US" i="1">
                <a:solidFill>
                  <a:srgbClr val="646B86"/>
                </a:solidFill>
              </a:rPr>
              <a:t>TPP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75000"/>
              </a:spcBef>
            </a:pPr>
            <a:r>
              <a:rPr lang="en-GB" altLang="en-US">
                <a:solidFill>
                  <a:srgbClr val="646B86"/>
                </a:solidFill>
              </a:rPr>
              <a:t>average physical product (</a:t>
            </a:r>
            <a:r>
              <a:rPr lang="en-GB" altLang="en-US" i="1">
                <a:solidFill>
                  <a:srgbClr val="646B86"/>
                </a:solidFill>
              </a:rPr>
              <a:t>APP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2">
              <a:lnSpc>
                <a:spcPct val="100000"/>
              </a:lnSpc>
              <a:spcBef>
                <a:spcPct val="75000"/>
              </a:spcBef>
            </a:pPr>
            <a:r>
              <a:rPr lang="en-GB" altLang="en-US" i="1" noProof="1">
                <a:solidFill>
                  <a:srgbClr val="646B86"/>
                </a:solidFill>
              </a:rPr>
              <a:t>APP = TPP</a:t>
            </a:r>
            <a:r>
              <a:rPr lang="en-GB" altLang="en-US" noProof="1">
                <a:solidFill>
                  <a:srgbClr val="646B86"/>
                </a:solidFill>
              </a:rPr>
              <a:t>/</a:t>
            </a:r>
            <a:r>
              <a:rPr lang="en-GB" altLang="en-US" i="1" noProof="1">
                <a:solidFill>
                  <a:srgbClr val="646B86"/>
                </a:solidFill>
              </a:rPr>
              <a:t>Q</a:t>
            </a:r>
            <a:r>
              <a:rPr lang="en-GB" altLang="en-US" i="1" baseline="-25000" noProof="1">
                <a:solidFill>
                  <a:srgbClr val="646B86"/>
                </a:solidFill>
              </a:rPr>
              <a:t>V</a:t>
            </a:r>
            <a:endParaRPr lang="en-GB" altLang="en-US" i="1" baseline="-25000">
              <a:solidFill>
                <a:srgbClr val="646B86"/>
              </a:solidFill>
            </a:endParaRPr>
          </a:p>
          <a:p>
            <a:pPr lvl="1">
              <a:lnSpc>
                <a:spcPct val="100000"/>
              </a:lnSpc>
              <a:spcBef>
                <a:spcPct val="75000"/>
              </a:spcBef>
            </a:pPr>
            <a:r>
              <a:rPr lang="en-GB" altLang="en-US">
                <a:solidFill>
                  <a:srgbClr val="646B86"/>
                </a:solidFill>
              </a:rPr>
              <a:t>marginal physical product (</a:t>
            </a:r>
            <a:r>
              <a:rPr lang="en-GB" altLang="en-US" i="1">
                <a:solidFill>
                  <a:srgbClr val="646B86"/>
                </a:solidFill>
              </a:rPr>
              <a:t>MPP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2">
              <a:lnSpc>
                <a:spcPct val="100000"/>
              </a:lnSpc>
              <a:spcBef>
                <a:spcPct val="75000"/>
              </a:spcBef>
            </a:pPr>
            <a:r>
              <a:rPr lang="en-GB" altLang="en-US" i="1" noProof="1">
                <a:solidFill>
                  <a:srgbClr val="646B86"/>
                </a:solidFill>
              </a:rPr>
              <a:t>MPP = </a:t>
            </a:r>
            <a:r>
              <a:rPr lang="en-GB" altLang="en-US" noProof="1">
                <a:solidFill>
                  <a:srgbClr val="646B86"/>
                </a:solidFill>
                <a:sym typeface="Symbol" panose="05050102010706020507" pitchFamily="18" charset="2"/>
              </a:rPr>
              <a:t></a:t>
            </a:r>
            <a:r>
              <a:rPr lang="en-GB" altLang="en-US" i="1" noProof="1">
                <a:solidFill>
                  <a:srgbClr val="646B86"/>
                </a:solidFill>
              </a:rPr>
              <a:t>TPP</a:t>
            </a:r>
            <a:r>
              <a:rPr lang="en-GB" altLang="en-US" noProof="1">
                <a:solidFill>
                  <a:srgbClr val="646B86"/>
                </a:solidFill>
              </a:rPr>
              <a:t>/</a:t>
            </a:r>
            <a:r>
              <a:rPr lang="en-GB" altLang="en-US" noProof="1">
                <a:solidFill>
                  <a:srgbClr val="646B86"/>
                </a:solidFill>
                <a:sym typeface="Symbol" panose="05050102010706020507" pitchFamily="18" charset="2"/>
              </a:rPr>
              <a:t></a:t>
            </a:r>
            <a:r>
              <a:rPr lang="en-GB" altLang="en-US" i="1" noProof="1">
                <a:solidFill>
                  <a:srgbClr val="646B86"/>
                </a:solidFill>
              </a:rPr>
              <a:t>Q</a:t>
            </a:r>
            <a:r>
              <a:rPr lang="en-GB" altLang="en-US" i="1" baseline="-25000" noProof="1">
                <a:solidFill>
                  <a:srgbClr val="646B86"/>
                </a:solidFill>
              </a:rPr>
              <a:t>V</a:t>
            </a:r>
            <a:endParaRPr lang="en-GB" altLang="en-US" i="1" baseline="-25000">
              <a:solidFill>
                <a:srgbClr val="646B86"/>
              </a:solidFill>
            </a:endParaRPr>
          </a:p>
          <a:p>
            <a:pPr lvl="1">
              <a:lnSpc>
                <a:spcPct val="100000"/>
              </a:lnSpc>
              <a:spcBef>
                <a:spcPct val="75000"/>
              </a:spcBef>
            </a:pPr>
            <a:r>
              <a:rPr lang="en-GB" altLang="en-US"/>
              <a:t>graphical relationship between </a:t>
            </a:r>
            <a:r>
              <a:rPr lang="en-GB" altLang="en-US" i="1"/>
              <a:t>TPP</a:t>
            </a:r>
            <a:r>
              <a:rPr lang="en-GB" altLang="en-US"/>
              <a:t>, </a:t>
            </a:r>
            <a:r>
              <a:rPr lang="en-GB" altLang="en-US" i="1"/>
              <a:t>APP</a:t>
            </a:r>
            <a:r>
              <a:rPr lang="en-GB" altLang="en-US"/>
              <a:t> and </a:t>
            </a:r>
            <a:r>
              <a:rPr lang="en-GB" altLang="en-US" i="1"/>
              <a:t>MPP</a:t>
            </a:r>
          </a:p>
        </p:txBody>
      </p:sp>
    </p:spTree>
  </p:cSld>
  <p:clrMapOvr>
    <a:masterClrMapping/>
  </p:clrMapOvr>
  <p:transition spd="slow">
    <p:pull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6" name="Rectangle 2"/>
          <p:cNvSpPr>
            <a:spLocks noChangeArrowheads="1"/>
          </p:cNvSpPr>
          <p:nvPr/>
        </p:nvSpPr>
        <p:spPr bwMode="auto">
          <a:xfrm>
            <a:off x="1084263" y="609600"/>
            <a:ext cx="70993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69667" name="Object 3"/>
          <p:cNvGraphicFramePr>
            <a:graphicFrameLocks/>
          </p:cNvGraphicFramePr>
          <p:nvPr/>
        </p:nvGraphicFramePr>
        <p:xfrm>
          <a:off x="611188" y="246063"/>
          <a:ext cx="7704137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682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46063"/>
                        <a:ext cx="7704137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9668" name="Rectangle 4"/>
          <p:cNvSpPr>
            <a:spLocks noChangeArrowheads="1"/>
          </p:cNvSpPr>
          <p:nvPr/>
        </p:nvSpPr>
        <p:spPr bwMode="auto">
          <a:xfrm>
            <a:off x="2979738" y="6473825"/>
            <a:ext cx="29035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Number of farm workers</a:t>
            </a:r>
          </a:p>
        </p:txBody>
      </p:sp>
      <p:sp>
        <p:nvSpPr>
          <p:cNvPr id="369669" name="AutoShape 5" descr="Parchment"/>
          <p:cNvSpPr>
            <a:spLocks noChangeArrowheads="1"/>
          </p:cNvSpPr>
          <p:nvPr/>
        </p:nvSpPr>
        <p:spPr bwMode="auto">
          <a:xfrm>
            <a:off x="1149350" y="692150"/>
            <a:ext cx="2120900" cy="31877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9670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9671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9672" name="Rectangle 8"/>
          <p:cNvSpPr>
            <a:spLocks noChangeArrowheads="1"/>
          </p:cNvSpPr>
          <p:nvPr/>
        </p:nvSpPr>
        <p:spPr bwMode="auto">
          <a:xfrm rot="16200000">
            <a:off x="-1779587" y="3378200"/>
            <a:ext cx="4194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Tonnes of wheat produced per year</a:t>
            </a:r>
          </a:p>
        </p:txBody>
      </p:sp>
      <p:sp>
        <p:nvSpPr>
          <p:cNvPr id="369673" name="Rectangle 9"/>
          <p:cNvSpPr>
            <a:spLocks noChangeArrowheads="1"/>
          </p:cNvSpPr>
          <p:nvPr/>
        </p:nvSpPr>
        <p:spPr bwMode="auto">
          <a:xfrm>
            <a:off x="1165225" y="738188"/>
            <a:ext cx="1250950" cy="311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u="sng">
                <a:solidFill>
                  <a:schemeClr val="hlink"/>
                </a:solidFill>
                <a:latin typeface="Arial" panose="020B0604020202020204" pitchFamily="34" charset="0"/>
              </a:rPr>
              <a:t> workers </a:t>
            </a:r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7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369674" name="Rectangle 10"/>
          <p:cNvSpPr>
            <a:spLocks noChangeArrowheads="1"/>
          </p:cNvSpPr>
          <p:nvPr/>
        </p:nvSpPr>
        <p:spPr bwMode="auto">
          <a:xfrm>
            <a:off x="2409825" y="1042988"/>
            <a:ext cx="81915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i="1" u="sng">
                <a:solidFill>
                  <a:schemeClr val="folHlink"/>
                </a:solidFill>
                <a:latin typeface="Arial" panose="020B0604020202020204" pitchFamily="34" charset="0"/>
              </a:rPr>
              <a:t> TPP 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3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24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36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</p:txBody>
      </p:sp>
      <p:sp>
        <p:nvSpPr>
          <p:cNvPr id="369675" name="Text Box 11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pull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Rectangle 2"/>
          <p:cNvSpPr>
            <a:spLocks noChangeArrowheads="1"/>
          </p:cNvSpPr>
          <p:nvPr/>
        </p:nvSpPr>
        <p:spPr bwMode="auto">
          <a:xfrm>
            <a:off x="1084263" y="609600"/>
            <a:ext cx="70993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71715" name="Object 3"/>
          <p:cNvGraphicFramePr>
            <a:graphicFrameLocks/>
          </p:cNvGraphicFramePr>
          <p:nvPr/>
        </p:nvGraphicFramePr>
        <p:xfrm>
          <a:off x="609600" y="246063"/>
          <a:ext cx="7708900" cy="6405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730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46063"/>
                        <a:ext cx="7708900" cy="6405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1716" name="Rectangle 4"/>
          <p:cNvSpPr>
            <a:spLocks noChangeArrowheads="1"/>
          </p:cNvSpPr>
          <p:nvPr/>
        </p:nvSpPr>
        <p:spPr bwMode="auto">
          <a:xfrm>
            <a:off x="2979738" y="6473825"/>
            <a:ext cx="29035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Number of farm workers</a:t>
            </a:r>
          </a:p>
        </p:txBody>
      </p:sp>
      <p:sp>
        <p:nvSpPr>
          <p:cNvPr id="371717" name="AutoShape 5" descr="Parchment"/>
          <p:cNvSpPr>
            <a:spLocks noChangeArrowheads="1"/>
          </p:cNvSpPr>
          <p:nvPr/>
        </p:nvSpPr>
        <p:spPr bwMode="auto">
          <a:xfrm>
            <a:off x="1149350" y="692150"/>
            <a:ext cx="2120900" cy="31877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1718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1719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1720" name="Rectangle 8"/>
          <p:cNvSpPr>
            <a:spLocks noChangeArrowheads="1"/>
          </p:cNvSpPr>
          <p:nvPr/>
        </p:nvSpPr>
        <p:spPr bwMode="auto">
          <a:xfrm rot="16200000">
            <a:off x="-1779587" y="3378200"/>
            <a:ext cx="4194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Tonnes of wheat produced per year</a:t>
            </a:r>
          </a:p>
        </p:txBody>
      </p:sp>
      <p:sp>
        <p:nvSpPr>
          <p:cNvPr id="371721" name="Rectangle 9"/>
          <p:cNvSpPr>
            <a:spLocks noChangeArrowheads="1"/>
          </p:cNvSpPr>
          <p:nvPr/>
        </p:nvSpPr>
        <p:spPr bwMode="auto">
          <a:xfrm>
            <a:off x="1165225" y="738188"/>
            <a:ext cx="1250950" cy="311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u="sng">
                <a:solidFill>
                  <a:schemeClr val="hlink"/>
                </a:solidFill>
                <a:latin typeface="Arial" panose="020B0604020202020204" pitchFamily="34" charset="0"/>
              </a:rPr>
              <a:t> workers </a:t>
            </a:r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7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371722" name="Rectangle 10"/>
          <p:cNvSpPr>
            <a:spLocks noChangeArrowheads="1"/>
          </p:cNvSpPr>
          <p:nvPr/>
        </p:nvSpPr>
        <p:spPr bwMode="auto">
          <a:xfrm>
            <a:off x="2409825" y="1042988"/>
            <a:ext cx="81915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i="1" u="sng">
                <a:solidFill>
                  <a:schemeClr val="folHlink"/>
                </a:solidFill>
                <a:latin typeface="Arial" panose="020B0604020202020204" pitchFamily="34" charset="0"/>
              </a:rPr>
              <a:t> TPP 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3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24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36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</p:txBody>
      </p:sp>
      <p:sp>
        <p:nvSpPr>
          <p:cNvPr id="371723" name="Text Box 11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2" name="Rectangle 2"/>
          <p:cNvSpPr>
            <a:spLocks noChangeArrowheads="1"/>
          </p:cNvSpPr>
          <p:nvPr/>
        </p:nvSpPr>
        <p:spPr bwMode="auto">
          <a:xfrm>
            <a:off x="1084263" y="644525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73763" name="Object 3"/>
          <p:cNvGraphicFramePr>
            <a:graphicFrameLocks/>
          </p:cNvGraphicFramePr>
          <p:nvPr/>
        </p:nvGraphicFramePr>
        <p:xfrm>
          <a:off x="609600" y="279400"/>
          <a:ext cx="7708900" cy="640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784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708900" cy="6405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376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376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3766" name="Rectangle 6"/>
          <p:cNvSpPr>
            <a:spLocks noChangeArrowheads="1"/>
          </p:cNvSpPr>
          <p:nvPr/>
        </p:nvSpPr>
        <p:spPr bwMode="auto">
          <a:xfrm>
            <a:off x="2978150" y="6507163"/>
            <a:ext cx="290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Number of farm workers</a:t>
            </a:r>
          </a:p>
        </p:txBody>
      </p:sp>
      <p:sp>
        <p:nvSpPr>
          <p:cNvPr id="373767" name="Rectangle 7"/>
          <p:cNvSpPr>
            <a:spLocks noChangeArrowheads="1"/>
          </p:cNvSpPr>
          <p:nvPr/>
        </p:nvSpPr>
        <p:spPr bwMode="auto">
          <a:xfrm rot="16200000">
            <a:off x="-1779587" y="3378200"/>
            <a:ext cx="4194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Tonnes of wheat produced per year</a:t>
            </a:r>
          </a:p>
        </p:txBody>
      </p:sp>
      <p:sp>
        <p:nvSpPr>
          <p:cNvPr id="373768" name="Rectangle 8"/>
          <p:cNvSpPr>
            <a:spLocks noChangeArrowheads="1"/>
          </p:cNvSpPr>
          <p:nvPr/>
        </p:nvSpPr>
        <p:spPr bwMode="auto">
          <a:xfrm>
            <a:off x="7386638" y="1325563"/>
            <a:ext cx="776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73769" name="Rectangle 9"/>
          <p:cNvSpPr>
            <a:spLocks noChangeArrowheads="1"/>
          </p:cNvSpPr>
          <p:nvPr/>
        </p:nvSpPr>
        <p:spPr bwMode="auto">
          <a:xfrm>
            <a:off x="2895600" y="36052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b</a:t>
            </a:r>
          </a:p>
        </p:txBody>
      </p:sp>
      <p:grpSp>
        <p:nvGrpSpPr>
          <p:cNvPr id="373770" name="Group 10"/>
          <p:cNvGrpSpPr>
            <a:grpSpLocks/>
          </p:cNvGrpSpPr>
          <p:nvPr/>
        </p:nvGrpSpPr>
        <p:grpSpPr bwMode="auto">
          <a:xfrm>
            <a:off x="3276600" y="2925763"/>
            <a:ext cx="4324350" cy="960437"/>
            <a:chOff x="2064" y="1843"/>
            <a:chExt cx="2724" cy="605"/>
          </a:xfrm>
        </p:grpSpPr>
        <p:sp>
          <p:nvSpPr>
            <p:cNvPr id="373771" name="Line 11"/>
            <p:cNvSpPr>
              <a:spLocks noChangeShapeType="1"/>
            </p:cNvSpPr>
            <p:nvPr/>
          </p:nvSpPr>
          <p:spPr bwMode="auto">
            <a:xfrm flipV="1">
              <a:off x="2064" y="1968"/>
              <a:ext cx="1248" cy="48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3772" name="Rectangle 12"/>
            <p:cNvSpPr>
              <a:spLocks noChangeArrowheads="1"/>
            </p:cNvSpPr>
            <p:nvPr/>
          </p:nvSpPr>
          <p:spPr bwMode="auto">
            <a:xfrm>
              <a:off x="3302" y="1843"/>
              <a:ext cx="148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hlink"/>
                  </a:solidFill>
                  <a:latin typeface="Arial" panose="020B0604020202020204" pitchFamily="34" charset="0"/>
                </a:rPr>
                <a:t>Diminishing returns</a:t>
              </a:r>
            </a:p>
            <a:p>
              <a:pPr algn="ctr"/>
              <a:r>
                <a:rPr lang="en-GB" altLang="en-US" sz="2000">
                  <a:solidFill>
                    <a:schemeClr val="hlink"/>
                  </a:solidFill>
                  <a:latin typeface="Arial" panose="020B0604020202020204" pitchFamily="34" charset="0"/>
                </a:rPr>
                <a:t>set in here</a:t>
              </a:r>
            </a:p>
          </p:txBody>
        </p:sp>
      </p:grpSp>
      <p:sp>
        <p:nvSpPr>
          <p:cNvPr id="373773" name="Rectangle 13"/>
          <p:cNvSpPr>
            <a:spLocks noChangeArrowheads="1"/>
          </p:cNvSpPr>
          <p:nvPr/>
        </p:nvSpPr>
        <p:spPr bwMode="auto">
          <a:xfrm>
            <a:off x="6376988" y="55245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>
                <a:solidFill>
                  <a:schemeClr val="tx2"/>
                </a:solidFill>
                <a:latin typeface="Arial" panose="020B0604020202020204" pitchFamily="34" charset="0"/>
              </a:rPr>
              <a:t>d</a:t>
            </a:r>
          </a:p>
        </p:txBody>
      </p:sp>
      <p:grpSp>
        <p:nvGrpSpPr>
          <p:cNvPr id="373774" name="Group 14"/>
          <p:cNvGrpSpPr>
            <a:grpSpLocks/>
          </p:cNvGrpSpPr>
          <p:nvPr/>
        </p:nvGrpSpPr>
        <p:grpSpPr bwMode="auto">
          <a:xfrm>
            <a:off x="5532438" y="1066800"/>
            <a:ext cx="2058987" cy="1493838"/>
            <a:chOff x="3485" y="672"/>
            <a:chExt cx="1297" cy="941"/>
          </a:xfrm>
        </p:grpSpPr>
        <p:sp>
          <p:nvSpPr>
            <p:cNvPr id="373775" name="Line 15"/>
            <p:cNvSpPr>
              <a:spLocks noChangeShapeType="1"/>
            </p:cNvSpPr>
            <p:nvPr/>
          </p:nvSpPr>
          <p:spPr bwMode="auto">
            <a:xfrm>
              <a:off x="4128" y="672"/>
              <a:ext cx="0" cy="624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3776" name="Rectangle 16"/>
            <p:cNvSpPr>
              <a:spLocks noChangeArrowheads="1"/>
            </p:cNvSpPr>
            <p:nvPr/>
          </p:nvSpPr>
          <p:spPr bwMode="auto">
            <a:xfrm>
              <a:off x="3485" y="1363"/>
              <a:ext cx="129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Maximum output</a:t>
              </a:r>
              <a:endParaRPr lang="en-GB" altLang="en-US" sz="200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73777" name="Text Box 17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3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3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3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73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3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3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3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3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3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3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3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3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3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3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3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3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769" grpId="0" autoUpdateAnimBg="0"/>
      <p:bldP spid="37377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1" name="Rectangle 3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75812" name="Object 4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5847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5813" name="Object 5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5848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5814" name="Line 6"/>
          <p:cNvSpPr>
            <a:spLocks noChangeShapeType="1"/>
          </p:cNvSpPr>
          <p:nvPr/>
        </p:nvSpPr>
        <p:spPr bwMode="auto">
          <a:xfrm flipH="1">
            <a:off x="2265363" y="4967288"/>
            <a:ext cx="896937" cy="0"/>
          </a:xfrm>
          <a:prstGeom prst="line">
            <a:avLst/>
          </a:prstGeom>
          <a:noFill/>
          <a:ln w="12700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5" name="Line 7"/>
          <p:cNvSpPr>
            <a:spLocks noChangeShapeType="1"/>
          </p:cNvSpPr>
          <p:nvPr/>
        </p:nvSpPr>
        <p:spPr bwMode="auto">
          <a:xfrm>
            <a:off x="3162300" y="4986338"/>
            <a:ext cx="0" cy="1135062"/>
          </a:xfrm>
          <a:prstGeom prst="line">
            <a:avLst/>
          </a:prstGeom>
          <a:noFill/>
          <a:ln w="12700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6" name="Oval 8"/>
          <p:cNvSpPr>
            <a:spLocks noChangeArrowheads="1"/>
          </p:cNvSpPr>
          <p:nvPr/>
        </p:nvSpPr>
        <p:spPr bwMode="auto">
          <a:xfrm>
            <a:off x="3125788" y="4930775"/>
            <a:ext cx="85725" cy="85725"/>
          </a:xfrm>
          <a:prstGeom prst="ellipse">
            <a:avLst/>
          </a:prstGeom>
          <a:solidFill>
            <a:srgbClr val="FFCCCC"/>
          </a:solidFill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7" name="Rectangle 9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8" name="Rectangle 10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9" name="Rectangle 11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75820" name="Rectangle 12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5821" name="Rectangle 13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75822" name="Rectangle 14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5823" name="Rectangle 15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grpSp>
        <p:nvGrpSpPr>
          <p:cNvPr id="375824" name="Group 16"/>
          <p:cNvGrpSpPr>
            <a:grpSpLocks/>
          </p:cNvGrpSpPr>
          <p:nvPr/>
        </p:nvGrpSpPr>
        <p:grpSpPr bwMode="auto">
          <a:xfrm>
            <a:off x="3473450" y="2586038"/>
            <a:ext cx="1047750" cy="384175"/>
            <a:chOff x="2188" y="1629"/>
            <a:chExt cx="660" cy="242"/>
          </a:xfrm>
        </p:grpSpPr>
        <p:sp>
          <p:nvSpPr>
            <p:cNvPr id="375825" name="Line 17"/>
            <p:cNvSpPr>
              <a:spLocks noChangeShapeType="1"/>
            </p:cNvSpPr>
            <p:nvPr/>
          </p:nvSpPr>
          <p:spPr bwMode="auto">
            <a:xfrm>
              <a:off x="2188" y="1629"/>
              <a:ext cx="0" cy="242"/>
            </a:xfrm>
            <a:prstGeom prst="line">
              <a:avLst/>
            </a:prstGeom>
            <a:noFill/>
            <a:ln w="1270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5826" name="Rectangle 18"/>
            <p:cNvSpPr>
              <a:spLocks noChangeArrowheads="1"/>
            </p:cNvSpPr>
            <p:nvPr/>
          </p:nvSpPr>
          <p:spPr bwMode="auto">
            <a:xfrm>
              <a:off x="2188" y="1657"/>
              <a:ext cx="66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1600">
                  <a:solidFill>
                    <a:schemeClr val="hlink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hlink"/>
                  </a:solidFill>
                  <a:latin typeface="Arial" panose="020B0604020202020204" pitchFamily="34" charset="0"/>
                </a:rPr>
                <a:t>TPP</a:t>
              </a:r>
              <a:r>
                <a:rPr lang="en-GB" altLang="en-US" sz="1600">
                  <a:solidFill>
                    <a:schemeClr val="hlink"/>
                  </a:solidFill>
                  <a:latin typeface="Arial" panose="020B0604020202020204" pitchFamily="34" charset="0"/>
                </a:rPr>
                <a:t> = 7</a:t>
              </a:r>
            </a:p>
          </p:txBody>
        </p:sp>
      </p:grpSp>
      <p:grpSp>
        <p:nvGrpSpPr>
          <p:cNvPr id="375827" name="Group 19"/>
          <p:cNvGrpSpPr>
            <a:grpSpLocks/>
          </p:cNvGrpSpPr>
          <p:nvPr/>
        </p:nvGrpSpPr>
        <p:grpSpPr bwMode="auto">
          <a:xfrm>
            <a:off x="2798763" y="2970213"/>
            <a:ext cx="765175" cy="895350"/>
            <a:chOff x="1763" y="1871"/>
            <a:chExt cx="482" cy="564"/>
          </a:xfrm>
        </p:grpSpPr>
        <p:sp>
          <p:nvSpPr>
            <p:cNvPr id="375828" name="Line 20"/>
            <p:cNvSpPr>
              <a:spLocks noChangeShapeType="1"/>
            </p:cNvSpPr>
            <p:nvPr/>
          </p:nvSpPr>
          <p:spPr bwMode="auto">
            <a:xfrm>
              <a:off x="1796" y="1871"/>
              <a:ext cx="392" cy="0"/>
            </a:xfrm>
            <a:prstGeom prst="line">
              <a:avLst/>
            </a:prstGeom>
            <a:noFill/>
            <a:ln w="1270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5829" name="Line 21"/>
            <p:cNvSpPr>
              <a:spLocks noChangeShapeType="1"/>
            </p:cNvSpPr>
            <p:nvPr/>
          </p:nvSpPr>
          <p:spPr bwMode="auto">
            <a:xfrm>
              <a:off x="2003" y="1906"/>
              <a:ext cx="0" cy="323"/>
            </a:xfrm>
            <a:prstGeom prst="line">
              <a:avLst/>
            </a:prstGeom>
            <a:noFill/>
            <a:ln w="12700">
              <a:solidFill>
                <a:schemeClr val="hlink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5830" name="Rectangle 22"/>
            <p:cNvSpPr>
              <a:spLocks noChangeArrowheads="1"/>
            </p:cNvSpPr>
            <p:nvPr/>
          </p:nvSpPr>
          <p:spPr bwMode="auto">
            <a:xfrm>
              <a:off x="1763" y="2223"/>
              <a:ext cx="48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chemeClr val="hlink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hlink"/>
                  </a:solidFill>
                  <a:latin typeface="Arial" panose="020B0604020202020204" pitchFamily="34" charset="0"/>
                </a:rPr>
                <a:t>L</a:t>
              </a:r>
              <a:r>
                <a:rPr lang="en-GB" altLang="en-US" sz="1600">
                  <a:solidFill>
                    <a:schemeClr val="hlink"/>
                  </a:solidFill>
                  <a:latin typeface="Arial" panose="020B0604020202020204" pitchFamily="34" charset="0"/>
                </a:rPr>
                <a:t> = 1</a:t>
              </a:r>
            </a:p>
          </p:txBody>
        </p:sp>
      </p:grpSp>
      <p:grpSp>
        <p:nvGrpSpPr>
          <p:cNvPr id="375831" name="Group 23"/>
          <p:cNvGrpSpPr>
            <a:grpSpLocks/>
          </p:cNvGrpSpPr>
          <p:nvPr/>
        </p:nvGrpSpPr>
        <p:grpSpPr bwMode="auto">
          <a:xfrm>
            <a:off x="3252788" y="4719638"/>
            <a:ext cx="2547937" cy="336550"/>
            <a:chOff x="2049" y="2973"/>
            <a:chExt cx="1605" cy="212"/>
          </a:xfrm>
        </p:grpSpPr>
        <p:sp>
          <p:nvSpPr>
            <p:cNvPr id="375832" name="Line 24"/>
            <p:cNvSpPr>
              <a:spLocks noChangeShapeType="1"/>
            </p:cNvSpPr>
            <p:nvPr/>
          </p:nvSpPr>
          <p:spPr bwMode="auto">
            <a:xfrm flipV="1">
              <a:off x="2049" y="3072"/>
              <a:ext cx="300" cy="46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5833" name="Rectangle 25"/>
            <p:cNvSpPr>
              <a:spLocks noChangeArrowheads="1"/>
            </p:cNvSpPr>
            <p:nvPr/>
          </p:nvSpPr>
          <p:spPr bwMode="auto">
            <a:xfrm>
              <a:off x="2349" y="2973"/>
              <a:ext cx="130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1600" i="1">
                  <a:solidFill>
                    <a:schemeClr val="accent2"/>
                  </a:solidFill>
                  <a:latin typeface="Arial" panose="020B0604020202020204" pitchFamily="34" charset="0"/>
                </a:rPr>
                <a:t>MPP</a:t>
              </a:r>
              <a:r>
                <a:rPr lang="en-GB" altLang="en-US" sz="1600">
                  <a:solidFill>
                    <a:schemeClr val="accent2"/>
                  </a:solidFill>
                  <a:latin typeface="Arial" panose="020B0604020202020204" pitchFamily="34" charset="0"/>
                </a:rPr>
                <a:t> = </a:t>
              </a:r>
              <a:r>
                <a:rPr lang="en-GB" altLang="en-US" sz="1600">
                  <a:solidFill>
                    <a:schemeClr val="accent2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accent2"/>
                  </a:solidFill>
                  <a:latin typeface="Arial" panose="020B0604020202020204" pitchFamily="34" charset="0"/>
                </a:rPr>
                <a:t>TPP</a:t>
              </a:r>
              <a:r>
                <a:rPr lang="en-GB" altLang="en-US" sz="800" i="1">
                  <a:solidFill>
                    <a:schemeClr val="accent2"/>
                  </a:solidFill>
                  <a:latin typeface="Arial" panose="020B0604020202020204" pitchFamily="34" charset="0"/>
                </a:rPr>
                <a:t> </a:t>
              </a:r>
              <a:r>
                <a:rPr lang="en-GB" altLang="en-US" sz="1600">
                  <a:solidFill>
                    <a:schemeClr val="accent2"/>
                  </a:solidFill>
                  <a:latin typeface="Arial" panose="020B0604020202020204" pitchFamily="34" charset="0"/>
                </a:rPr>
                <a:t>/</a:t>
              </a:r>
              <a:r>
                <a:rPr lang="en-GB" altLang="en-US" sz="800">
                  <a:solidFill>
                    <a:schemeClr val="accent2"/>
                  </a:solidFill>
                  <a:latin typeface="Arial" panose="020B0604020202020204" pitchFamily="34" charset="0"/>
                </a:rPr>
                <a:t> </a:t>
              </a:r>
              <a:r>
                <a:rPr lang="en-GB" altLang="en-US" sz="1600">
                  <a:solidFill>
                    <a:schemeClr val="accent2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accent2"/>
                  </a:solidFill>
                  <a:latin typeface="Arial" panose="020B0604020202020204" pitchFamily="34" charset="0"/>
                </a:rPr>
                <a:t>L</a:t>
              </a:r>
              <a:r>
                <a:rPr lang="en-GB" altLang="en-US" sz="1600">
                  <a:solidFill>
                    <a:schemeClr val="accent2"/>
                  </a:solidFill>
                  <a:latin typeface="Arial" panose="020B0604020202020204" pitchFamily="34" charset="0"/>
                </a:rPr>
                <a:t> = 7</a:t>
              </a:r>
            </a:p>
          </p:txBody>
        </p:sp>
      </p:grpSp>
      <p:sp>
        <p:nvSpPr>
          <p:cNvPr id="375834" name="Text Box 26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75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75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5814" grpId="0" animBg="1"/>
      <p:bldP spid="375815" grpId="0" animBg="1"/>
      <p:bldP spid="3758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7859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77860" name="Object 4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883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7861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884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7862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7863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7864" name="Rectangle 8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7865" name="Rectangle 9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77866" name="Rectangle 10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7867" name="Rectangle 11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77868" name="Rectangle 12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77869" name="Rectangle 13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907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79908" name="Object 4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33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9909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34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9910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911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912" name="Rectangle 8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9913" name="Rectangle 9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79914" name="Rectangle 10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9915" name="Rectangle 11"/>
          <p:cNvSpPr>
            <a:spLocks noChangeArrowheads="1"/>
          </p:cNvSpPr>
          <p:nvPr/>
        </p:nvSpPr>
        <p:spPr bwMode="auto">
          <a:xfrm>
            <a:off x="6700838" y="5286375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379916" name="Rectangle 12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79917" name="AutoShape 13" descr="Parchment"/>
          <p:cNvSpPr>
            <a:spLocks noChangeArrowheads="1"/>
          </p:cNvSpPr>
          <p:nvPr/>
        </p:nvSpPr>
        <p:spPr bwMode="auto">
          <a:xfrm>
            <a:off x="5443538" y="3856038"/>
            <a:ext cx="1703387" cy="500062"/>
          </a:xfrm>
          <a:prstGeom prst="roundRect">
            <a:avLst>
              <a:gd name="adj" fmla="val 12495"/>
            </a:avLst>
          </a:prstGeom>
          <a:blipFill dpi="0" rotWithShape="0">
            <a:blip r:embed="rId8"/>
            <a:srcRect/>
            <a:tile tx="0" ty="0" sx="100000" sy="100000" flip="none" algn="tl"/>
          </a:blipFill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1800" i="1">
                <a:solidFill>
                  <a:schemeClr val="hlink"/>
                </a:solidFill>
                <a:latin typeface="Arial" panose="020B0604020202020204" pitchFamily="34" charset="0"/>
              </a:rPr>
              <a:t>APP</a:t>
            </a:r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= </a:t>
            </a:r>
            <a:r>
              <a:rPr lang="en-GB" altLang="en-US" sz="1800" i="1">
                <a:solidFill>
                  <a:schemeClr val="hlink"/>
                </a:solidFill>
                <a:latin typeface="Arial" panose="020B0604020202020204" pitchFamily="34" charset="0"/>
              </a:rPr>
              <a:t>TPP</a:t>
            </a:r>
            <a:r>
              <a:rPr lang="en-GB" altLang="en-US" sz="900" i="1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/</a:t>
            </a:r>
            <a:r>
              <a:rPr lang="en-GB" altLang="en-US" sz="9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i="1">
                <a:solidFill>
                  <a:schemeClr val="hlink"/>
                </a:solidFill>
                <a:latin typeface="Arial" panose="020B0604020202020204" pitchFamily="34" charset="0"/>
              </a:rPr>
              <a:t>L</a:t>
            </a:r>
          </a:p>
        </p:txBody>
      </p:sp>
      <p:sp>
        <p:nvSpPr>
          <p:cNvPr id="379918" name="Rectangle 14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79919" name="Rectangle 15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79920" name="Text Box 16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9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9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17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1955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81956" name="Object 4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992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1957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993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81958" name="Group 6"/>
          <p:cNvGrpSpPr>
            <a:grpSpLocks/>
          </p:cNvGrpSpPr>
          <p:nvPr/>
        </p:nvGrpSpPr>
        <p:grpSpPr bwMode="auto">
          <a:xfrm>
            <a:off x="3575050" y="1843088"/>
            <a:ext cx="312738" cy="1992312"/>
            <a:chOff x="2252" y="1161"/>
            <a:chExt cx="197" cy="1255"/>
          </a:xfrm>
        </p:grpSpPr>
        <p:sp>
          <p:nvSpPr>
            <p:cNvPr id="381959" name="Rectangle 7"/>
            <p:cNvSpPr>
              <a:spLocks noChangeArrowheads="1"/>
            </p:cNvSpPr>
            <p:nvPr/>
          </p:nvSpPr>
          <p:spPr bwMode="auto">
            <a:xfrm>
              <a:off x="2252" y="2185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accent2"/>
                  </a:solidFill>
                  <a:latin typeface="Arial" panose="020B0604020202020204" pitchFamily="34" charset="0"/>
                </a:rPr>
                <a:t>b</a:t>
              </a:r>
            </a:p>
          </p:txBody>
        </p:sp>
        <p:sp>
          <p:nvSpPr>
            <p:cNvPr id="381960" name="Rectangle 8"/>
            <p:cNvSpPr>
              <a:spLocks noChangeArrowheads="1"/>
            </p:cNvSpPr>
            <p:nvPr/>
          </p:nvSpPr>
          <p:spPr bwMode="auto">
            <a:xfrm>
              <a:off x="2253" y="1161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folHlink"/>
                  </a:solidFill>
                  <a:latin typeface="Arial" panose="020B0604020202020204" pitchFamily="34" charset="0"/>
                </a:rPr>
                <a:t>b</a:t>
              </a:r>
            </a:p>
          </p:txBody>
        </p:sp>
      </p:grpSp>
      <p:sp>
        <p:nvSpPr>
          <p:cNvPr id="381961" name="Line 9"/>
          <p:cNvSpPr>
            <a:spLocks noChangeShapeType="1"/>
          </p:cNvSpPr>
          <p:nvPr/>
        </p:nvSpPr>
        <p:spPr bwMode="auto">
          <a:xfrm>
            <a:off x="3857625" y="2017713"/>
            <a:ext cx="0" cy="4103687"/>
          </a:xfrm>
          <a:prstGeom prst="line">
            <a:avLst/>
          </a:prstGeom>
          <a:noFill/>
          <a:ln w="127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1962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1963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1964" name="Rectangle 12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1965" name="Rectangle 13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81966" name="Rectangle 14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1967" name="Rectangle 15"/>
          <p:cNvSpPr>
            <a:spLocks noChangeArrowheads="1"/>
          </p:cNvSpPr>
          <p:nvPr/>
        </p:nvSpPr>
        <p:spPr bwMode="auto">
          <a:xfrm>
            <a:off x="6700838" y="5286375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381968" name="Rectangle 16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81969" name="Oval 17"/>
          <p:cNvSpPr>
            <a:spLocks noChangeArrowheads="1"/>
          </p:cNvSpPr>
          <p:nvPr/>
        </p:nvSpPr>
        <p:spPr bwMode="auto">
          <a:xfrm>
            <a:off x="3814763" y="19939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1970" name="Oval 18"/>
          <p:cNvSpPr>
            <a:spLocks noChangeArrowheads="1"/>
          </p:cNvSpPr>
          <p:nvPr/>
        </p:nvSpPr>
        <p:spPr bwMode="auto">
          <a:xfrm>
            <a:off x="3821113" y="37036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81971" name="Group 19"/>
          <p:cNvGrpSpPr>
            <a:grpSpLocks/>
          </p:cNvGrpSpPr>
          <p:nvPr/>
        </p:nvGrpSpPr>
        <p:grpSpPr bwMode="auto">
          <a:xfrm>
            <a:off x="3930650" y="2024063"/>
            <a:ext cx="3341688" cy="1625600"/>
            <a:chOff x="2476" y="1275"/>
            <a:chExt cx="1785" cy="1024"/>
          </a:xfrm>
        </p:grpSpPr>
        <p:grpSp>
          <p:nvGrpSpPr>
            <p:cNvPr id="381972" name="Group 20" descr="Parchment"/>
            <p:cNvGrpSpPr>
              <a:grpSpLocks/>
            </p:cNvGrpSpPr>
            <p:nvPr/>
          </p:nvGrpSpPr>
          <p:grpSpPr bwMode="auto">
            <a:xfrm>
              <a:off x="2476" y="1275"/>
              <a:ext cx="1785" cy="1024"/>
              <a:chOff x="2476" y="1275"/>
              <a:chExt cx="1785" cy="1024"/>
            </a:xfrm>
          </p:grpSpPr>
          <p:sp>
            <p:nvSpPr>
              <p:cNvPr id="381973" name="AutoShape 21" descr="Parchment"/>
              <p:cNvSpPr>
                <a:spLocks noChangeArrowheads="1"/>
              </p:cNvSpPr>
              <p:nvPr/>
            </p:nvSpPr>
            <p:spPr bwMode="auto">
              <a:xfrm>
                <a:off x="2931" y="1275"/>
                <a:ext cx="1330" cy="430"/>
              </a:xfrm>
              <a:prstGeom prst="roundRect">
                <a:avLst>
                  <a:gd name="adj" fmla="val 12495"/>
                </a:avLst>
              </a:prstGeom>
              <a:blipFill dpi="0" rotWithShape="0">
                <a:blip r:embed="rId8"/>
                <a:srcRect/>
                <a:tile tx="0" ty="0" sx="100000" sy="100000" flip="none" algn="tl"/>
              </a:blipFill>
              <a:ln w="12700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81974" name="Line 22" descr="Parchment"/>
              <p:cNvSpPr>
                <a:spLocks noChangeShapeType="1"/>
              </p:cNvSpPr>
              <p:nvPr/>
            </p:nvSpPr>
            <p:spPr bwMode="auto">
              <a:xfrm>
                <a:off x="2488" y="1306"/>
                <a:ext cx="438" cy="185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stealth" w="med" len="med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81975" name="Line 23" descr="Parchment"/>
              <p:cNvSpPr>
                <a:spLocks noChangeShapeType="1"/>
              </p:cNvSpPr>
              <p:nvPr/>
            </p:nvSpPr>
            <p:spPr bwMode="auto">
              <a:xfrm flipV="1">
                <a:off x="2476" y="1514"/>
                <a:ext cx="450" cy="785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stealth" w="med" len="med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381976" name="Rectangle 24" descr="Parchment"/>
            <p:cNvSpPr>
              <a:spLocks noChangeArrowheads="1"/>
            </p:cNvSpPr>
            <p:nvPr/>
          </p:nvSpPr>
          <p:spPr bwMode="auto">
            <a:xfrm>
              <a:off x="3017" y="1296"/>
              <a:ext cx="1143" cy="404"/>
            </a:xfrm>
            <a:prstGeom prst="rect">
              <a:avLst/>
            </a:prstGeom>
            <a:blipFill dpi="0" rotWithShape="0">
              <a:blip r:embed="rId8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hlink"/>
                  </a:solidFill>
                  <a:latin typeface="Arial" panose="020B0604020202020204" pitchFamily="34" charset="0"/>
                </a:rPr>
                <a:t>Diminishing returns</a:t>
              </a:r>
            </a:p>
            <a:p>
              <a:pPr algn="ctr"/>
              <a:r>
                <a:rPr lang="en-GB" altLang="en-US" sz="1800">
                  <a:solidFill>
                    <a:schemeClr val="hlink"/>
                  </a:solidFill>
                  <a:latin typeface="Arial" panose="020B0604020202020204" pitchFamily="34" charset="0"/>
                </a:rPr>
                <a:t>set in here</a:t>
              </a:r>
            </a:p>
          </p:txBody>
        </p:sp>
      </p:grpSp>
      <p:sp>
        <p:nvSpPr>
          <p:cNvPr id="381977" name="Rectangle 25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81978" name="Rectangle 26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81979" name="Text Box 27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19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19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1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1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1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1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2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03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84004" name="Object 4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043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4005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044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4006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07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08" name="Rectangle 8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4009" name="Rectangle 9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84010" name="Rectangle 10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4011" name="Rectangle 11"/>
          <p:cNvSpPr>
            <a:spLocks noChangeArrowheads="1"/>
          </p:cNvSpPr>
          <p:nvPr/>
        </p:nvSpPr>
        <p:spPr bwMode="auto">
          <a:xfrm>
            <a:off x="6700838" y="5286375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384012" name="Rectangle 12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84013" name="Oval 13"/>
          <p:cNvSpPr>
            <a:spLocks noChangeArrowheads="1"/>
          </p:cNvSpPr>
          <p:nvPr/>
        </p:nvSpPr>
        <p:spPr bwMode="auto">
          <a:xfrm>
            <a:off x="3814763" y="19939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14" name="Rectangle 14"/>
          <p:cNvSpPr>
            <a:spLocks noChangeArrowheads="1"/>
          </p:cNvSpPr>
          <p:nvPr/>
        </p:nvSpPr>
        <p:spPr bwMode="auto">
          <a:xfrm>
            <a:off x="3575050" y="3468688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84015" name="Line 15"/>
          <p:cNvSpPr>
            <a:spLocks noChangeShapeType="1"/>
          </p:cNvSpPr>
          <p:nvPr/>
        </p:nvSpPr>
        <p:spPr bwMode="auto">
          <a:xfrm>
            <a:off x="6130925" y="790575"/>
            <a:ext cx="0" cy="5330825"/>
          </a:xfrm>
          <a:prstGeom prst="line">
            <a:avLst/>
          </a:prstGeom>
          <a:noFill/>
          <a:ln w="127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84016" name="Group 16"/>
          <p:cNvGrpSpPr>
            <a:grpSpLocks/>
          </p:cNvGrpSpPr>
          <p:nvPr/>
        </p:nvGrpSpPr>
        <p:grpSpPr bwMode="auto">
          <a:xfrm>
            <a:off x="5973763" y="465138"/>
            <a:ext cx="403225" cy="5716587"/>
            <a:chOff x="3763" y="293"/>
            <a:chExt cx="254" cy="3601"/>
          </a:xfrm>
        </p:grpSpPr>
        <p:sp>
          <p:nvSpPr>
            <p:cNvPr id="384017" name="Rectangle 17"/>
            <p:cNvSpPr>
              <a:spLocks noChangeArrowheads="1"/>
            </p:cNvSpPr>
            <p:nvPr/>
          </p:nvSpPr>
          <p:spPr bwMode="auto">
            <a:xfrm>
              <a:off x="3763" y="293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folHlink"/>
                  </a:solidFill>
                  <a:latin typeface="Arial" panose="020B0604020202020204" pitchFamily="34" charset="0"/>
                </a:rPr>
                <a:t>d</a:t>
              </a:r>
            </a:p>
          </p:txBody>
        </p:sp>
        <p:sp>
          <p:nvSpPr>
            <p:cNvPr id="384018" name="Rectangle 18"/>
            <p:cNvSpPr>
              <a:spLocks noChangeArrowheads="1"/>
            </p:cNvSpPr>
            <p:nvPr/>
          </p:nvSpPr>
          <p:spPr bwMode="auto">
            <a:xfrm>
              <a:off x="3821" y="3663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accent2"/>
                  </a:solidFill>
                  <a:latin typeface="Arial" panose="020B0604020202020204" pitchFamily="34" charset="0"/>
                </a:rPr>
                <a:t>d</a:t>
              </a:r>
            </a:p>
          </p:txBody>
        </p:sp>
      </p:grpSp>
      <p:sp>
        <p:nvSpPr>
          <p:cNvPr id="384019" name="Rectangle 19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84020" name="Rectangle 20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grpSp>
        <p:nvGrpSpPr>
          <p:cNvPr id="384021" name="Group 21"/>
          <p:cNvGrpSpPr>
            <a:grpSpLocks/>
          </p:cNvGrpSpPr>
          <p:nvPr/>
        </p:nvGrpSpPr>
        <p:grpSpPr bwMode="auto">
          <a:xfrm>
            <a:off x="4349750" y="823913"/>
            <a:ext cx="1716088" cy="1516062"/>
            <a:chOff x="2803" y="521"/>
            <a:chExt cx="1023" cy="1012"/>
          </a:xfrm>
        </p:grpSpPr>
        <p:sp>
          <p:nvSpPr>
            <p:cNvPr id="384022" name="AutoShape 22" descr="Parchment"/>
            <p:cNvSpPr>
              <a:spLocks noChangeArrowheads="1"/>
            </p:cNvSpPr>
            <p:nvPr/>
          </p:nvSpPr>
          <p:spPr bwMode="auto">
            <a:xfrm>
              <a:off x="2803" y="1033"/>
              <a:ext cx="742" cy="500"/>
            </a:xfrm>
            <a:prstGeom prst="roundRect">
              <a:avLst>
                <a:gd name="adj" fmla="val 12495"/>
              </a:avLst>
            </a:prstGeom>
            <a:blipFill dpi="0" rotWithShape="0">
              <a:blip r:embed="rId8"/>
              <a:srcRect/>
              <a:tile tx="0" ty="0" sx="100000" sy="100000" flip="none" algn="tl"/>
            </a:blip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384023" name="Group 23" descr="Parchment"/>
            <p:cNvGrpSpPr>
              <a:grpSpLocks/>
            </p:cNvGrpSpPr>
            <p:nvPr/>
          </p:nvGrpSpPr>
          <p:grpSpPr bwMode="auto">
            <a:xfrm>
              <a:off x="2829" y="521"/>
              <a:ext cx="997" cy="983"/>
              <a:chOff x="2829" y="521"/>
              <a:chExt cx="997" cy="983"/>
            </a:xfrm>
          </p:grpSpPr>
          <p:sp>
            <p:nvSpPr>
              <p:cNvPr id="384024" name="Rectangle 24" descr="Parchment"/>
              <p:cNvSpPr>
                <a:spLocks noChangeArrowheads="1"/>
              </p:cNvSpPr>
              <p:nvPr/>
            </p:nvSpPr>
            <p:spPr bwMode="auto">
              <a:xfrm>
                <a:off x="2829" y="1076"/>
                <a:ext cx="700" cy="428"/>
              </a:xfrm>
              <a:prstGeom prst="rect">
                <a:avLst/>
              </a:prstGeom>
              <a:blipFill dpi="0" rotWithShape="0">
                <a:blip r:embed="rId8"/>
                <a:srcRect/>
                <a:tile tx="0" ty="0" sx="100000" sy="100000" flip="none" algn="tl"/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1500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714500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286000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7432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32004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657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41148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/>
                <a:r>
                  <a:rPr lang="en-GB" altLang="en-US" sz="1800">
                    <a:solidFill>
                      <a:schemeClr val="hlink"/>
                    </a:solidFill>
                    <a:latin typeface="Arial" panose="020B0604020202020204" pitchFamily="34" charset="0"/>
                  </a:rPr>
                  <a:t>Maximum</a:t>
                </a:r>
              </a:p>
              <a:p>
                <a:pPr algn="ctr"/>
                <a:r>
                  <a:rPr lang="en-GB" altLang="en-US" sz="1800">
                    <a:solidFill>
                      <a:schemeClr val="hlink"/>
                    </a:solidFill>
                    <a:latin typeface="Arial" panose="020B0604020202020204" pitchFamily="34" charset="0"/>
                  </a:rPr>
                  <a:t>output</a:t>
                </a:r>
              </a:p>
            </p:txBody>
          </p:sp>
          <p:sp>
            <p:nvSpPr>
              <p:cNvPr id="384025" name="Line 25" descr="Parchment"/>
              <p:cNvSpPr>
                <a:spLocks noChangeShapeType="1"/>
              </p:cNvSpPr>
              <p:nvPr/>
            </p:nvSpPr>
            <p:spPr bwMode="auto">
              <a:xfrm flipV="1">
                <a:off x="3180" y="521"/>
                <a:ext cx="646" cy="508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none" w="sm" len="sm"/>
                <a:tailEnd type="stealth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  <p:sp>
        <p:nvSpPr>
          <p:cNvPr id="384026" name="Rectangle 26"/>
          <p:cNvSpPr>
            <a:spLocks noChangeArrowheads="1"/>
          </p:cNvSpPr>
          <p:nvPr/>
        </p:nvSpPr>
        <p:spPr bwMode="auto">
          <a:xfrm>
            <a:off x="3576638" y="189547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84027" name="Oval 27"/>
          <p:cNvSpPr>
            <a:spLocks noChangeArrowheads="1"/>
          </p:cNvSpPr>
          <p:nvPr/>
        </p:nvSpPr>
        <p:spPr bwMode="auto">
          <a:xfrm>
            <a:off x="6094413" y="7366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28" name="Oval 28"/>
          <p:cNvSpPr>
            <a:spLocks noChangeArrowheads="1"/>
          </p:cNvSpPr>
          <p:nvPr/>
        </p:nvSpPr>
        <p:spPr bwMode="auto">
          <a:xfrm>
            <a:off x="6091238" y="608488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29" name="Oval 29"/>
          <p:cNvSpPr>
            <a:spLocks noChangeArrowheads="1"/>
          </p:cNvSpPr>
          <p:nvPr/>
        </p:nvSpPr>
        <p:spPr bwMode="auto">
          <a:xfrm>
            <a:off x="3821113" y="37036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30" name="Text Box 30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4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4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4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4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4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4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4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4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86051" name="Group 3"/>
          <p:cNvGrpSpPr>
            <a:grpSpLocks/>
          </p:cNvGrpSpPr>
          <p:nvPr/>
        </p:nvGrpSpPr>
        <p:grpSpPr bwMode="auto">
          <a:xfrm>
            <a:off x="4514850" y="795338"/>
            <a:ext cx="388938" cy="3884612"/>
            <a:chOff x="2844" y="501"/>
            <a:chExt cx="245" cy="2447"/>
          </a:xfrm>
        </p:grpSpPr>
        <p:sp>
          <p:nvSpPr>
            <p:cNvPr id="386052" name="Rectangle 4"/>
            <p:cNvSpPr>
              <a:spLocks noChangeArrowheads="1"/>
            </p:cNvSpPr>
            <p:nvPr/>
          </p:nvSpPr>
          <p:spPr bwMode="auto">
            <a:xfrm>
              <a:off x="2844" y="501"/>
              <a:ext cx="1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tx2"/>
                  </a:solidFill>
                  <a:latin typeface="Arial" panose="020B0604020202020204" pitchFamily="34" charset="0"/>
                </a:rPr>
                <a:t>c</a:t>
              </a:r>
            </a:p>
          </p:txBody>
        </p:sp>
        <p:sp>
          <p:nvSpPr>
            <p:cNvPr id="386053" name="Rectangle 5"/>
            <p:cNvSpPr>
              <a:spLocks noChangeArrowheads="1"/>
            </p:cNvSpPr>
            <p:nvPr/>
          </p:nvSpPr>
          <p:spPr bwMode="auto">
            <a:xfrm>
              <a:off x="2901" y="2717"/>
              <a:ext cx="1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tx2"/>
                  </a:solidFill>
                  <a:latin typeface="Arial" panose="020B0604020202020204" pitchFamily="34" charset="0"/>
                </a:rPr>
                <a:t>c</a:t>
              </a:r>
            </a:p>
          </p:txBody>
        </p:sp>
      </p:grpSp>
      <p:sp>
        <p:nvSpPr>
          <p:cNvPr id="386054" name="Rectangle 6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86055" name="Object 7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095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6056" name="Object 8"/>
          <p:cNvGraphicFramePr>
            <a:graphicFrameLocks/>
          </p:cNvGraphicFramePr>
          <p:nvPr/>
        </p:nvGraphicFramePr>
        <p:xfrm>
          <a:off x="1833563" y="3392488"/>
          <a:ext cx="5600700" cy="325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096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2488"/>
                        <a:ext cx="5600700" cy="325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6057" name="Rectangle 9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58" name="Rectangle 10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59" name="Rectangle 11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6060" name="Rectangle 12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86061" name="Rectangle 13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6062" name="Rectangle 14"/>
          <p:cNvSpPr>
            <a:spLocks noChangeArrowheads="1"/>
          </p:cNvSpPr>
          <p:nvPr/>
        </p:nvSpPr>
        <p:spPr bwMode="auto">
          <a:xfrm>
            <a:off x="6700838" y="5286375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386063" name="Rectangle 15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86064" name="Oval 16"/>
          <p:cNvSpPr>
            <a:spLocks noChangeArrowheads="1"/>
          </p:cNvSpPr>
          <p:nvPr/>
        </p:nvSpPr>
        <p:spPr bwMode="auto">
          <a:xfrm>
            <a:off x="3814763" y="19939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65" name="Oval 17"/>
          <p:cNvSpPr>
            <a:spLocks noChangeArrowheads="1"/>
          </p:cNvSpPr>
          <p:nvPr/>
        </p:nvSpPr>
        <p:spPr bwMode="auto">
          <a:xfrm>
            <a:off x="3821113" y="37036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66" name="Rectangle 18"/>
          <p:cNvSpPr>
            <a:spLocks noChangeArrowheads="1"/>
          </p:cNvSpPr>
          <p:nvPr/>
        </p:nvSpPr>
        <p:spPr bwMode="auto">
          <a:xfrm>
            <a:off x="3576638" y="189547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86067" name="Rectangle 19"/>
          <p:cNvSpPr>
            <a:spLocks noChangeArrowheads="1"/>
          </p:cNvSpPr>
          <p:nvPr/>
        </p:nvSpPr>
        <p:spPr bwMode="auto">
          <a:xfrm>
            <a:off x="3575050" y="3468688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86068" name="Rectangle 20"/>
          <p:cNvSpPr>
            <a:spLocks noChangeArrowheads="1"/>
          </p:cNvSpPr>
          <p:nvPr/>
        </p:nvSpPr>
        <p:spPr bwMode="auto">
          <a:xfrm>
            <a:off x="5973763" y="465138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386069" name="Rectangle 21"/>
          <p:cNvSpPr>
            <a:spLocks noChangeArrowheads="1"/>
          </p:cNvSpPr>
          <p:nvPr/>
        </p:nvSpPr>
        <p:spPr bwMode="auto">
          <a:xfrm>
            <a:off x="6065838" y="5815013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386070" name="Rectangle 22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86071" name="Rectangle 23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86072" name="Line 24"/>
          <p:cNvSpPr>
            <a:spLocks noChangeShapeType="1"/>
          </p:cNvSpPr>
          <p:nvPr/>
        </p:nvSpPr>
        <p:spPr bwMode="auto">
          <a:xfrm flipV="1">
            <a:off x="2265363" y="661988"/>
            <a:ext cx="3021012" cy="2455862"/>
          </a:xfrm>
          <a:prstGeom prst="line">
            <a:avLst/>
          </a:prstGeom>
          <a:noFill/>
          <a:ln w="25400">
            <a:solidFill>
              <a:schemeClr val="tx2"/>
            </a:solidFill>
            <a:prstDash val="lg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73" name="Line 25"/>
          <p:cNvSpPr>
            <a:spLocks noChangeShapeType="1"/>
          </p:cNvSpPr>
          <p:nvPr/>
        </p:nvSpPr>
        <p:spPr bwMode="auto">
          <a:xfrm>
            <a:off x="4627563" y="1176338"/>
            <a:ext cx="0" cy="4945062"/>
          </a:xfrm>
          <a:prstGeom prst="line">
            <a:avLst/>
          </a:prstGeom>
          <a:noFill/>
          <a:ln w="127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74" name="Oval 26"/>
          <p:cNvSpPr>
            <a:spLocks noChangeArrowheads="1"/>
          </p:cNvSpPr>
          <p:nvPr/>
        </p:nvSpPr>
        <p:spPr bwMode="auto">
          <a:xfrm>
            <a:off x="4595813" y="4570413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75" name="Oval 27"/>
          <p:cNvSpPr>
            <a:spLocks noChangeArrowheads="1"/>
          </p:cNvSpPr>
          <p:nvPr/>
        </p:nvSpPr>
        <p:spPr bwMode="auto">
          <a:xfrm>
            <a:off x="4602163" y="11509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86076" name="Group 28"/>
          <p:cNvGrpSpPr>
            <a:grpSpLocks/>
          </p:cNvGrpSpPr>
          <p:nvPr/>
        </p:nvGrpSpPr>
        <p:grpSpPr bwMode="auto">
          <a:xfrm>
            <a:off x="2332038" y="854075"/>
            <a:ext cx="1806575" cy="1327150"/>
            <a:chOff x="1477" y="502"/>
            <a:chExt cx="1111" cy="839"/>
          </a:xfrm>
        </p:grpSpPr>
        <p:sp>
          <p:nvSpPr>
            <p:cNvPr id="386077" name="Line 29" descr="Parchment"/>
            <p:cNvSpPr>
              <a:spLocks noChangeShapeType="1"/>
            </p:cNvSpPr>
            <p:nvPr/>
          </p:nvSpPr>
          <p:spPr bwMode="auto">
            <a:xfrm flipH="1" flipV="1">
              <a:off x="1876" y="960"/>
              <a:ext cx="220" cy="381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med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86078" name="AutoShape 30" descr="Parchment"/>
            <p:cNvSpPr>
              <a:spLocks noChangeArrowheads="1"/>
            </p:cNvSpPr>
            <p:nvPr/>
          </p:nvSpPr>
          <p:spPr bwMode="auto">
            <a:xfrm>
              <a:off x="1477" y="502"/>
              <a:ext cx="1111" cy="454"/>
            </a:xfrm>
            <a:prstGeom prst="roundRect">
              <a:avLst>
                <a:gd name="adj" fmla="val 12495"/>
              </a:avLst>
            </a:prstGeom>
            <a:blipFill dpi="0" rotWithShape="0">
              <a:blip r:embed="rId8"/>
              <a:srcRect/>
              <a:tile tx="0" ty="0" sx="100000" sy="100000" flip="none" algn="tl"/>
            </a:blip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86079" name="Rectangle 31" descr="Parchment"/>
            <p:cNvSpPr>
              <a:spLocks noChangeArrowheads="1"/>
            </p:cNvSpPr>
            <p:nvPr/>
          </p:nvSpPr>
          <p:spPr bwMode="auto">
            <a:xfrm>
              <a:off x="1518" y="559"/>
              <a:ext cx="1010" cy="386"/>
            </a:xfrm>
            <a:prstGeom prst="rect">
              <a:avLst/>
            </a:prstGeom>
            <a:blipFill dpi="0" rotWithShape="0">
              <a:blip r:embed="rId8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700">
                  <a:solidFill>
                    <a:schemeClr val="hlink"/>
                  </a:solidFill>
                  <a:latin typeface="Arial" panose="020B0604020202020204" pitchFamily="34" charset="0"/>
                </a:rPr>
                <a:t>Slope = </a:t>
              </a:r>
              <a:r>
                <a:rPr lang="en-GB" altLang="en-US" sz="1700" i="1">
                  <a:solidFill>
                    <a:schemeClr val="hlink"/>
                  </a:solidFill>
                  <a:latin typeface="Arial" panose="020B0604020202020204" pitchFamily="34" charset="0"/>
                </a:rPr>
                <a:t>TPP</a:t>
              </a:r>
              <a:r>
                <a:rPr lang="en-GB" altLang="en-US" sz="800" i="1">
                  <a:solidFill>
                    <a:schemeClr val="hlink"/>
                  </a:solidFill>
                  <a:latin typeface="Arial" panose="020B0604020202020204" pitchFamily="34" charset="0"/>
                </a:rPr>
                <a:t> </a:t>
              </a:r>
              <a:r>
                <a:rPr lang="en-GB" altLang="en-US" sz="1700" i="1">
                  <a:solidFill>
                    <a:schemeClr val="hlink"/>
                  </a:solidFill>
                  <a:latin typeface="Arial" panose="020B0604020202020204" pitchFamily="34" charset="0"/>
                </a:rPr>
                <a:t>/</a:t>
              </a:r>
              <a:r>
                <a:rPr lang="en-GB" altLang="en-US" sz="800" i="1">
                  <a:solidFill>
                    <a:schemeClr val="hlink"/>
                  </a:solidFill>
                  <a:latin typeface="Arial" panose="020B0604020202020204" pitchFamily="34" charset="0"/>
                </a:rPr>
                <a:t> </a:t>
              </a:r>
              <a:r>
                <a:rPr lang="en-GB" altLang="en-US" sz="1700" i="1">
                  <a:solidFill>
                    <a:schemeClr val="hlink"/>
                  </a:solidFill>
                  <a:latin typeface="Arial" panose="020B0604020202020204" pitchFamily="34" charset="0"/>
                </a:rPr>
                <a:t>L</a:t>
              </a:r>
            </a:p>
            <a:p>
              <a:pPr algn="ctr"/>
              <a:r>
                <a:rPr lang="en-GB" altLang="en-US" sz="1700" i="1">
                  <a:solidFill>
                    <a:schemeClr val="hlink"/>
                  </a:solidFill>
                  <a:latin typeface="Arial" panose="020B0604020202020204" pitchFamily="34" charset="0"/>
                </a:rPr>
                <a:t>= APP</a:t>
              </a:r>
            </a:p>
          </p:txBody>
        </p:sp>
      </p:grpSp>
      <p:sp>
        <p:nvSpPr>
          <p:cNvPr id="386080" name="Oval 32"/>
          <p:cNvSpPr>
            <a:spLocks noChangeArrowheads="1"/>
          </p:cNvSpPr>
          <p:nvPr/>
        </p:nvSpPr>
        <p:spPr bwMode="auto">
          <a:xfrm>
            <a:off x="6094413" y="7366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81" name="Oval 33"/>
          <p:cNvSpPr>
            <a:spLocks noChangeArrowheads="1"/>
          </p:cNvSpPr>
          <p:nvPr/>
        </p:nvSpPr>
        <p:spPr bwMode="auto">
          <a:xfrm>
            <a:off x="6091238" y="608488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82" name="Text Box 34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8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6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6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07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1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2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theory of production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MPP rises at first: the slope of the TPP curve gets steeper.</a:t>
            </a:r>
          </a:p>
          <a:p>
            <a:r>
              <a:rPr lang="en-GB" dirty="0" smtClean="0"/>
              <a:t>MPP </a:t>
            </a:r>
            <a:r>
              <a:rPr lang="en-GB" dirty="0"/>
              <a:t>reaches a maximum at point b. At that point </a:t>
            </a:r>
            <a:r>
              <a:rPr lang="en-GB" dirty="0" smtClean="0"/>
              <a:t>the slope </a:t>
            </a:r>
            <a:r>
              <a:rPr lang="en-GB" dirty="0"/>
              <a:t>of the TPP curve is at its steepest.</a:t>
            </a:r>
          </a:p>
          <a:p>
            <a:r>
              <a:rPr lang="en-GB" dirty="0" smtClean="0"/>
              <a:t>After </a:t>
            </a:r>
            <a:r>
              <a:rPr lang="en-GB" dirty="0"/>
              <a:t>point b, diminishing returns set in. MPP falls. </a:t>
            </a:r>
            <a:r>
              <a:rPr lang="en-GB" dirty="0" smtClean="0"/>
              <a:t>TPP becomes </a:t>
            </a:r>
            <a:r>
              <a:rPr lang="en-GB" dirty="0"/>
              <a:t>less steep.</a:t>
            </a:r>
          </a:p>
          <a:p>
            <a:r>
              <a:rPr lang="en-GB" dirty="0" smtClean="0"/>
              <a:t>APP </a:t>
            </a:r>
            <a:r>
              <a:rPr lang="en-GB" dirty="0"/>
              <a:t>rises at first. It continues rising as long as the </a:t>
            </a:r>
            <a:r>
              <a:rPr lang="en-GB" dirty="0" smtClean="0"/>
              <a:t>addition to </a:t>
            </a:r>
            <a:r>
              <a:rPr lang="en-GB" dirty="0"/>
              <a:t>output from the last worker (MPP) is greater </a:t>
            </a:r>
            <a:r>
              <a:rPr lang="en-GB" dirty="0" smtClean="0"/>
              <a:t>than the </a:t>
            </a:r>
            <a:r>
              <a:rPr lang="en-GB" dirty="0"/>
              <a:t>average output (APP): the MPP pulls the APP up (</a:t>
            </a:r>
            <a:r>
              <a:rPr lang="en-GB" dirty="0" smtClean="0"/>
              <a:t>see Box </a:t>
            </a:r>
            <a:r>
              <a:rPr lang="en-GB" dirty="0"/>
              <a:t>5.3). This continues beyond point b. Even </a:t>
            </a:r>
            <a:r>
              <a:rPr lang="en-GB" dirty="0" smtClean="0"/>
              <a:t>though MPP </a:t>
            </a:r>
            <a:r>
              <a:rPr lang="en-GB" dirty="0"/>
              <a:t>is now falling, the APP goes on rising as long as </a:t>
            </a:r>
            <a:r>
              <a:rPr lang="en-GB" dirty="0" smtClean="0"/>
              <a:t>the MPP </a:t>
            </a:r>
            <a:r>
              <a:rPr lang="en-GB" dirty="0"/>
              <a:t>is still above the APP. Thus APP goes on rising </a:t>
            </a:r>
            <a:r>
              <a:rPr lang="en-GB" dirty="0" smtClean="0"/>
              <a:t>to point </a:t>
            </a:r>
            <a:r>
              <a:rPr lang="en-GB" dirty="0"/>
              <a:t>c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6240153"/>
      </p:ext>
    </p:extLst>
  </p:cSld>
  <p:clrMapOvr>
    <a:masterClrMapping/>
  </p:clrMapOvr>
  <p:transition spd="slow">
    <p:pull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1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2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theory of production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Beyond </a:t>
            </a:r>
            <a:r>
              <a:rPr lang="en-GB" dirty="0"/>
              <a:t>point c, MPP is below APP. New workers add </a:t>
            </a:r>
            <a:r>
              <a:rPr lang="en-GB" dirty="0" smtClean="0"/>
              <a:t>less to </a:t>
            </a:r>
            <a:r>
              <a:rPr lang="en-GB" dirty="0"/>
              <a:t>output than the average. This pulls the average down</a:t>
            </a:r>
            <a:r>
              <a:rPr lang="en-GB" dirty="0" smtClean="0"/>
              <a:t>: APP </a:t>
            </a:r>
            <a:r>
              <a:rPr lang="en-GB" dirty="0"/>
              <a:t>falls.</a:t>
            </a:r>
          </a:p>
          <a:p>
            <a:r>
              <a:rPr lang="en-GB" dirty="0" smtClean="0"/>
              <a:t>As </a:t>
            </a:r>
            <a:r>
              <a:rPr lang="en-GB" dirty="0"/>
              <a:t>long as MPP is greater than zero, TPP will go on rising</a:t>
            </a:r>
            <a:r>
              <a:rPr lang="en-GB" dirty="0" smtClean="0"/>
              <a:t>: new </a:t>
            </a:r>
            <a:r>
              <a:rPr lang="en-GB" dirty="0"/>
              <a:t>workers add to total output.</a:t>
            </a:r>
          </a:p>
          <a:p>
            <a:r>
              <a:rPr lang="en-GB" dirty="0" smtClean="0"/>
              <a:t>At </a:t>
            </a:r>
            <a:r>
              <a:rPr lang="en-GB" dirty="0"/>
              <a:t>point d, TPP is at a maximum (its slope is zero</a:t>
            </a:r>
            <a:r>
              <a:rPr lang="en-GB" dirty="0" smtClean="0"/>
              <a:t>). An </a:t>
            </a:r>
            <a:r>
              <a:rPr lang="en-GB" dirty="0"/>
              <a:t>additional worker will add nothing to output: MPP </a:t>
            </a:r>
            <a:r>
              <a:rPr lang="en-GB" dirty="0" smtClean="0"/>
              <a:t>is zero</a:t>
            </a:r>
            <a:r>
              <a:rPr lang="en-GB" dirty="0"/>
              <a:t>.</a:t>
            </a:r>
          </a:p>
          <a:p>
            <a:r>
              <a:rPr lang="en-GB" dirty="0" smtClean="0"/>
              <a:t>Beyond </a:t>
            </a:r>
            <a:r>
              <a:rPr lang="en-GB" dirty="0"/>
              <a:t>point d, TPP falls. MPP is negative.</a:t>
            </a:r>
          </a:p>
        </p:txBody>
      </p:sp>
    </p:spTree>
    <p:extLst>
      <p:ext uri="{BB962C8B-B14F-4D97-AF65-F5344CB8AC3E}">
        <p14:creationId xmlns:p14="http://schemas.microsoft.com/office/powerpoint/2010/main" val="1835837114"/>
      </p:ext>
    </p:extLst>
  </p:cSld>
  <p:clrMapOvr>
    <a:masterClrMapping/>
  </p:clrMapOvr>
  <p:transition spd="slow">
    <p:pull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Background to Supply</a:t>
            </a:r>
          </a:p>
        </p:txBody>
      </p:sp>
      <p:sp>
        <p:nvSpPr>
          <p:cNvPr id="388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/>
              <a:t>Short-run Costs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9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014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014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costs</a:t>
            </a:r>
          </a:p>
        </p:txBody>
      </p:sp>
      <p:sp>
        <p:nvSpPr>
          <p:cNvPr id="390149" name="Rectangle 5"/>
          <p:cNvSpPr>
            <a:spLocks noGrp="1"/>
          </p:cNvSpPr>
          <p:nvPr>
            <p:ph type="body" idx="1"/>
          </p:nvPr>
        </p:nvSpPr>
        <p:spPr>
          <a:xfrm>
            <a:off x="165100" y="1524000"/>
            <a:ext cx="8824913" cy="48895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/>
              <a:t>Measuring costs of production: opportunity costs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explicit costs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implicit costs</a:t>
            </a:r>
          </a:p>
          <a:p>
            <a:pPr>
              <a:lnSpc>
                <a:spcPct val="110000"/>
              </a:lnSpc>
            </a:pPr>
            <a:r>
              <a:rPr lang="en-GB" altLang="en-US"/>
              <a:t>Fixed costs and variable costs</a:t>
            </a:r>
          </a:p>
          <a:p>
            <a:pPr>
              <a:lnSpc>
                <a:spcPct val="110000"/>
              </a:lnSpc>
            </a:pPr>
            <a:r>
              <a:rPr lang="en-GB" altLang="en-US"/>
              <a:t>Total costs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total fixed cost (</a:t>
            </a:r>
            <a:r>
              <a:rPr lang="en-GB" altLang="en-US" i="1"/>
              <a:t>TFC</a:t>
            </a:r>
            <a:r>
              <a:rPr lang="en-GB" altLang="en-US"/>
              <a:t>)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total variable cost (</a:t>
            </a:r>
            <a:r>
              <a:rPr lang="en-GB" altLang="en-US" i="1"/>
              <a:t>TVC</a:t>
            </a:r>
            <a:r>
              <a:rPr lang="en-GB" altLang="en-US"/>
              <a:t>)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total cost (</a:t>
            </a:r>
            <a:r>
              <a:rPr lang="en-GB" altLang="en-US" i="1"/>
              <a:t>TC = TFC + TVC</a:t>
            </a:r>
            <a:r>
              <a:rPr lang="en-GB" altLang="en-US"/>
              <a:t>)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90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90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90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90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90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90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0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0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90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90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90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90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90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90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90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90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149" grpId="0" build="p" bldLvl="2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194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92195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2209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219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219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2198" name="AutoShape 6" descr="Parchment"/>
          <p:cNvSpPr>
            <a:spLocks noChangeArrowheads="1"/>
          </p:cNvSpPr>
          <p:nvPr/>
        </p:nvSpPr>
        <p:spPr bwMode="auto">
          <a:xfrm>
            <a:off x="1336675" y="174625"/>
            <a:ext cx="16541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2199" name="Rectangle 7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392200" name="Rectangle 8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392201" name="Line 9"/>
          <p:cNvSpPr>
            <a:spLocks noChangeShapeType="1"/>
          </p:cNvSpPr>
          <p:nvPr/>
        </p:nvSpPr>
        <p:spPr bwMode="auto">
          <a:xfrm>
            <a:off x="1495425" y="1084263"/>
            <a:ext cx="126365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2202" name="Text Box 10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pull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42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94243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4258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424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424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4246" name="Rectangle 6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394247" name="AutoShape 7" descr="Parchment"/>
          <p:cNvSpPr>
            <a:spLocks noChangeArrowheads="1"/>
          </p:cNvSpPr>
          <p:nvPr/>
        </p:nvSpPr>
        <p:spPr bwMode="auto">
          <a:xfrm>
            <a:off x="1336675" y="174625"/>
            <a:ext cx="16541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4248" name="Rectangle 8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394249" name="Rectangle 9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394250" name="Line 10"/>
          <p:cNvSpPr>
            <a:spLocks noChangeShapeType="1"/>
          </p:cNvSpPr>
          <p:nvPr/>
        </p:nvSpPr>
        <p:spPr bwMode="auto">
          <a:xfrm>
            <a:off x="1495425" y="1084263"/>
            <a:ext cx="126365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4251" name="Text Box 11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290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96291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6307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629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629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6294" name="Rectangle 6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396295" name="AutoShape 7" descr="Parchment"/>
          <p:cNvSpPr>
            <a:spLocks noChangeArrowheads="1"/>
          </p:cNvSpPr>
          <p:nvPr/>
        </p:nvSpPr>
        <p:spPr bwMode="auto">
          <a:xfrm>
            <a:off x="1336675" y="174625"/>
            <a:ext cx="24415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6296" name="Rectangle 8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396297" name="Rectangle 9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396298" name="Line 10"/>
          <p:cNvSpPr>
            <a:spLocks noChangeShapeType="1"/>
          </p:cNvSpPr>
          <p:nvPr/>
        </p:nvSpPr>
        <p:spPr bwMode="auto">
          <a:xfrm>
            <a:off x="1495425" y="1084263"/>
            <a:ext cx="20701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6299" name="Rectangle 11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396300" name="Text Box 12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338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98339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8356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834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834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8342" name="Rectangle 6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398343" name="AutoShape 7" descr="Parchment"/>
          <p:cNvSpPr>
            <a:spLocks noChangeArrowheads="1"/>
          </p:cNvSpPr>
          <p:nvPr/>
        </p:nvSpPr>
        <p:spPr bwMode="auto">
          <a:xfrm>
            <a:off x="1336675" y="174625"/>
            <a:ext cx="24415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8344" name="Rectangle 8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398345" name="Rectangle 9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398346" name="Line 10"/>
          <p:cNvSpPr>
            <a:spLocks noChangeShapeType="1"/>
          </p:cNvSpPr>
          <p:nvPr/>
        </p:nvSpPr>
        <p:spPr bwMode="auto">
          <a:xfrm>
            <a:off x="1495425" y="1084263"/>
            <a:ext cx="20701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8347" name="Rectangle 11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398348" name="Rectangle 12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398349" name="Text Box 13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86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400387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405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038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038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0390" name="Rectangle 6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400391" name="Rectangle 7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400392" name="AutoShape 8" descr="Parchment"/>
          <p:cNvSpPr>
            <a:spLocks noChangeArrowheads="1"/>
          </p:cNvSpPr>
          <p:nvPr/>
        </p:nvSpPr>
        <p:spPr bwMode="auto">
          <a:xfrm>
            <a:off x="1336675" y="174625"/>
            <a:ext cx="3136900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0393" name="Rectangle 9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400394" name="Rectangle 10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400395" name="Line 11"/>
          <p:cNvSpPr>
            <a:spLocks noChangeShapeType="1"/>
          </p:cNvSpPr>
          <p:nvPr/>
        </p:nvSpPr>
        <p:spPr bwMode="auto">
          <a:xfrm>
            <a:off x="1495425" y="1084263"/>
            <a:ext cx="2765425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0396" name="Rectangle 12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400397" name="Rectangle 13"/>
          <p:cNvSpPr>
            <a:spLocks noChangeArrowheads="1"/>
          </p:cNvSpPr>
          <p:nvPr/>
        </p:nvSpPr>
        <p:spPr bwMode="auto">
          <a:xfrm>
            <a:off x="3671888" y="277813"/>
            <a:ext cx="747712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33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52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72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103  </a:t>
            </a:r>
          </a:p>
        </p:txBody>
      </p:sp>
      <p:sp>
        <p:nvSpPr>
          <p:cNvPr id="400398" name="Text Box 14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4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402435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2454" name="Chart" r:id="rId5" imgW="7448931" imgH="5324856" progId="MSGraph.Chart.8">
                  <p:embed followColorScheme="full"/>
                </p:oleObj>
              </mc:Choice>
              <mc:Fallback>
                <p:oleObj name="Chart" r:id="rId5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243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243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2438" name="Rectangle 6"/>
          <p:cNvSpPr>
            <a:spLocks noChangeArrowheads="1"/>
          </p:cNvSpPr>
          <p:nvPr/>
        </p:nvSpPr>
        <p:spPr bwMode="auto">
          <a:xfrm>
            <a:off x="7191375" y="6080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402439" name="AutoShape 7" descr="Parchment"/>
          <p:cNvSpPr>
            <a:spLocks noChangeArrowheads="1"/>
          </p:cNvSpPr>
          <p:nvPr/>
        </p:nvSpPr>
        <p:spPr bwMode="auto">
          <a:xfrm>
            <a:off x="1336675" y="174625"/>
            <a:ext cx="3136900" cy="3578225"/>
          </a:xfrm>
          <a:prstGeom prst="roundRect">
            <a:avLst>
              <a:gd name="adj" fmla="val 12495"/>
            </a:avLst>
          </a:prstGeom>
          <a:blipFill dpi="0" rotWithShape="0">
            <a:blip r:embed="rId7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2440" name="Rectangle 8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402441" name="Rectangle 9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402442" name="Line 10"/>
          <p:cNvSpPr>
            <a:spLocks noChangeShapeType="1"/>
          </p:cNvSpPr>
          <p:nvPr/>
        </p:nvSpPr>
        <p:spPr bwMode="auto">
          <a:xfrm>
            <a:off x="1495425" y="1084263"/>
            <a:ext cx="2765425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2443" name="Rectangle 11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402444" name="Rectangle 12"/>
          <p:cNvSpPr>
            <a:spLocks noChangeArrowheads="1"/>
          </p:cNvSpPr>
          <p:nvPr/>
        </p:nvSpPr>
        <p:spPr bwMode="auto">
          <a:xfrm>
            <a:off x="3671888" y="277813"/>
            <a:ext cx="747712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33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52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72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103  </a:t>
            </a:r>
          </a:p>
        </p:txBody>
      </p:sp>
      <p:sp>
        <p:nvSpPr>
          <p:cNvPr id="402445" name="Rectangle 13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402446" name="Rectangle 14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402447" name="Text Box 15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404483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4500" name="Chart" r:id="rId5" imgW="7448931" imgH="5324856" progId="MSGraph.Chart.8">
                  <p:embed followColorScheme="full"/>
                </p:oleObj>
              </mc:Choice>
              <mc:Fallback>
                <p:oleObj name="Chart" r:id="rId5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448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448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4486" name="Rectangle 6"/>
          <p:cNvSpPr>
            <a:spLocks noChangeArrowheads="1"/>
          </p:cNvSpPr>
          <p:nvPr/>
        </p:nvSpPr>
        <p:spPr bwMode="auto">
          <a:xfrm>
            <a:off x="7191375" y="6080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404487" name="Rectangle 7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404488" name="Rectangle 8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grpSp>
        <p:nvGrpSpPr>
          <p:cNvPr id="404489" name="Group 9"/>
          <p:cNvGrpSpPr>
            <a:grpSpLocks/>
          </p:cNvGrpSpPr>
          <p:nvPr/>
        </p:nvGrpSpPr>
        <p:grpSpPr bwMode="auto">
          <a:xfrm>
            <a:off x="1597025" y="2114550"/>
            <a:ext cx="2755900" cy="2670175"/>
            <a:chOff x="1006" y="1332"/>
            <a:chExt cx="1736" cy="1682"/>
          </a:xfrm>
        </p:grpSpPr>
        <p:sp>
          <p:nvSpPr>
            <p:cNvPr id="404490" name="Line 10"/>
            <p:cNvSpPr>
              <a:spLocks noChangeShapeType="1"/>
            </p:cNvSpPr>
            <p:nvPr/>
          </p:nvSpPr>
          <p:spPr bwMode="auto">
            <a:xfrm>
              <a:off x="1853" y="1802"/>
              <a:ext cx="404" cy="854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4491" name="Line 11"/>
            <p:cNvSpPr>
              <a:spLocks noChangeShapeType="1"/>
            </p:cNvSpPr>
            <p:nvPr/>
          </p:nvSpPr>
          <p:spPr bwMode="auto">
            <a:xfrm>
              <a:off x="1853" y="1837"/>
              <a:ext cx="427" cy="1177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4492" name="AutoShape 12" descr="Parchment"/>
            <p:cNvSpPr>
              <a:spLocks noChangeArrowheads="1"/>
            </p:cNvSpPr>
            <p:nvPr/>
          </p:nvSpPr>
          <p:spPr bwMode="auto">
            <a:xfrm>
              <a:off x="1006" y="1332"/>
              <a:ext cx="1736" cy="524"/>
            </a:xfrm>
            <a:prstGeom prst="roundRect">
              <a:avLst>
                <a:gd name="adj" fmla="val 16667"/>
              </a:avLst>
            </a:prstGeom>
            <a:blipFill dpi="0" rotWithShape="0">
              <a:blip r:embed="rId7"/>
              <a:srcRect/>
              <a:tile tx="0" ty="0" sx="100000" sy="100000" flip="none" algn="tl"/>
            </a:blipFill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100">
                  <a:solidFill>
                    <a:schemeClr val="accent1"/>
                  </a:solidFill>
                  <a:latin typeface="Arial" panose="020B0604020202020204" pitchFamily="34" charset="0"/>
                </a:rPr>
                <a:t>Diminishing marginal</a:t>
              </a:r>
            </a:p>
            <a:p>
              <a:pPr algn="ctr"/>
              <a:r>
                <a:rPr lang="en-GB" altLang="en-US" sz="2100">
                  <a:solidFill>
                    <a:schemeClr val="accent1"/>
                  </a:solidFill>
                  <a:latin typeface="Arial" panose="020B0604020202020204" pitchFamily="34" charset="0"/>
                </a:rPr>
                <a:t>returns set in here</a:t>
              </a:r>
            </a:p>
          </p:txBody>
        </p:sp>
      </p:grpSp>
      <p:sp>
        <p:nvSpPr>
          <p:cNvPr id="404493" name="Text Box 13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3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653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653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costs</a:t>
            </a:r>
          </a:p>
        </p:txBody>
      </p:sp>
      <p:sp>
        <p:nvSpPr>
          <p:cNvPr id="406533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altLang="en-US"/>
              <a:t>Marginal cost</a:t>
            </a:r>
          </a:p>
          <a:p>
            <a:pPr lvl="1">
              <a:lnSpc>
                <a:spcPct val="100000"/>
              </a:lnSpc>
            </a:pPr>
            <a:r>
              <a:rPr lang="en-GB" altLang="en-US"/>
              <a:t>marginal cost (</a:t>
            </a:r>
            <a:r>
              <a:rPr lang="en-GB" altLang="en-US" i="1"/>
              <a:t>MC</a:t>
            </a:r>
            <a:r>
              <a:rPr lang="en-GB" altLang="en-US"/>
              <a:t>) and the law of diminishing returns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6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06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06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06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6533" grpId="0" build="p" bldLvl="2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57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857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8580" name="Rectangle 4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8581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8582" name="Line 6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8583" name="Rectangle 7"/>
          <p:cNvSpPr>
            <a:spLocks noChangeArrowheads="1"/>
          </p:cNvSpPr>
          <p:nvPr/>
        </p:nvSpPr>
        <p:spPr bwMode="auto">
          <a:xfrm rot="16200000">
            <a:off x="60326" y="3001962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408584" name="Rectangle 8"/>
          <p:cNvSpPr>
            <a:spLocks noChangeArrowheads="1"/>
          </p:cNvSpPr>
          <p:nvPr/>
        </p:nvSpPr>
        <p:spPr bwMode="auto">
          <a:xfrm>
            <a:off x="2803525" y="6202363"/>
            <a:ext cx="3502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 of the variable factor</a:t>
            </a:r>
          </a:p>
        </p:txBody>
      </p:sp>
      <p:grpSp>
        <p:nvGrpSpPr>
          <p:cNvPr id="408585" name="Group 9"/>
          <p:cNvGrpSpPr>
            <a:grpSpLocks/>
          </p:cNvGrpSpPr>
          <p:nvPr/>
        </p:nvGrpSpPr>
        <p:grpSpPr bwMode="auto">
          <a:xfrm>
            <a:off x="1338263" y="1293813"/>
            <a:ext cx="5375275" cy="5561012"/>
            <a:chOff x="843" y="815"/>
            <a:chExt cx="3386" cy="3503"/>
          </a:xfrm>
        </p:grpSpPr>
        <p:sp>
          <p:nvSpPr>
            <p:cNvPr id="408586" name="Arc 10"/>
            <p:cNvSpPr>
              <a:spLocks/>
            </p:cNvSpPr>
            <p:nvPr/>
          </p:nvSpPr>
          <p:spPr bwMode="auto">
            <a:xfrm rot="10800000">
              <a:off x="843" y="815"/>
              <a:ext cx="2837" cy="3503"/>
            </a:xfrm>
            <a:custGeom>
              <a:avLst/>
              <a:gdLst>
                <a:gd name="G0" fmla="+- 20090 0 0"/>
                <a:gd name="G1" fmla="+- 0 0 0"/>
                <a:gd name="G2" fmla="+- 21600 0 0"/>
                <a:gd name="T0" fmla="*/ 34238 w 34238"/>
                <a:gd name="T1" fmla="*/ 16322 h 21600"/>
                <a:gd name="T2" fmla="*/ 0 w 34238"/>
                <a:gd name="T3" fmla="*/ 7935 h 21600"/>
                <a:gd name="T4" fmla="*/ 20090 w 34238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238" h="21600" fill="none" extrusionOk="0">
                  <a:moveTo>
                    <a:pt x="34237" y="16321"/>
                  </a:moveTo>
                  <a:cubicBezTo>
                    <a:pt x="30310" y="19725"/>
                    <a:pt x="25287" y="21599"/>
                    <a:pt x="20090" y="21600"/>
                  </a:cubicBezTo>
                  <a:cubicBezTo>
                    <a:pt x="11223" y="21600"/>
                    <a:pt x="3257" y="16181"/>
                    <a:pt x="0" y="7934"/>
                  </a:cubicBezTo>
                </a:path>
                <a:path w="34238" h="21600" stroke="0" extrusionOk="0">
                  <a:moveTo>
                    <a:pt x="34237" y="16321"/>
                  </a:moveTo>
                  <a:cubicBezTo>
                    <a:pt x="30310" y="19725"/>
                    <a:pt x="25287" y="21599"/>
                    <a:pt x="20090" y="21600"/>
                  </a:cubicBezTo>
                  <a:cubicBezTo>
                    <a:pt x="11223" y="21600"/>
                    <a:pt x="3257" y="16181"/>
                    <a:pt x="0" y="7934"/>
                  </a:cubicBezTo>
                  <a:lnTo>
                    <a:pt x="20090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8587" name="Rectangle 11"/>
            <p:cNvSpPr>
              <a:spLocks noChangeArrowheads="1"/>
            </p:cNvSpPr>
            <p:nvPr/>
          </p:nvSpPr>
          <p:spPr bwMode="auto">
            <a:xfrm>
              <a:off x="3697" y="2919"/>
              <a:ext cx="5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accent2"/>
                  </a:solidFill>
                  <a:latin typeface="Arial" panose="020B0604020202020204" pitchFamily="34" charset="0"/>
                </a:rPr>
                <a:t>MPP</a:t>
              </a:r>
            </a:p>
          </p:txBody>
        </p:sp>
      </p:grpSp>
      <p:grpSp>
        <p:nvGrpSpPr>
          <p:cNvPr id="408588" name="Group 12"/>
          <p:cNvGrpSpPr>
            <a:grpSpLocks/>
          </p:cNvGrpSpPr>
          <p:nvPr/>
        </p:nvGrpSpPr>
        <p:grpSpPr bwMode="auto">
          <a:xfrm>
            <a:off x="3051175" y="846138"/>
            <a:ext cx="420688" cy="517525"/>
            <a:chOff x="1922" y="533"/>
            <a:chExt cx="265" cy="326"/>
          </a:xfrm>
        </p:grpSpPr>
        <p:sp>
          <p:nvSpPr>
            <p:cNvPr id="408589" name="Oval 13"/>
            <p:cNvSpPr>
              <a:spLocks noChangeArrowheads="1"/>
            </p:cNvSpPr>
            <p:nvPr/>
          </p:nvSpPr>
          <p:spPr bwMode="auto">
            <a:xfrm>
              <a:off x="1976" y="784"/>
              <a:ext cx="75" cy="75"/>
            </a:xfrm>
            <a:prstGeom prst="ellipse">
              <a:avLst/>
            </a:prstGeom>
            <a:solidFill>
              <a:srgbClr val="FFCCCC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8590" name="Rectangle 14"/>
            <p:cNvSpPr>
              <a:spLocks noChangeArrowheads="1"/>
            </p:cNvSpPr>
            <p:nvPr/>
          </p:nvSpPr>
          <p:spPr bwMode="auto">
            <a:xfrm>
              <a:off x="1922" y="533"/>
              <a:ext cx="26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>
                  <a:solidFill>
                    <a:schemeClr val="hlink"/>
                  </a:solidFill>
                  <a:latin typeface="Arial" panose="020B0604020202020204" pitchFamily="34" charset="0"/>
                </a:rPr>
                <a:t>b</a:t>
              </a:r>
            </a:p>
          </p:txBody>
        </p:sp>
      </p:grpSp>
      <p:grpSp>
        <p:nvGrpSpPr>
          <p:cNvPr id="408591" name="Group 15"/>
          <p:cNvGrpSpPr>
            <a:grpSpLocks/>
          </p:cNvGrpSpPr>
          <p:nvPr/>
        </p:nvGrpSpPr>
        <p:grpSpPr bwMode="auto">
          <a:xfrm>
            <a:off x="3381375" y="608013"/>
            <a:ext cx="3690938" cy="733425"/>
            <a:chOff x="2130" y="383"/>
            <a:chExt cx="2325" cy="462"/>
          </a:xfrm>
        </p:grpSpPr>
        <p:sp>
          <p:nvSpPr>
            <p:cNvPr id="408592" name="Line 16"/>
            <p:cNvSpPr>
              <a:spLocks noChangeShapeType="1"/>
            </p:cNvSpPr>
            <p:nvPr/>
          </p:nvSpPr>
          <p:spPr bwMode="auto">
            <a:xfrm flipV="1">
              <a:off x="2130" y="510"/>
              <a:ext cx="785" cy="265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8593" name="Rectangle 17"/>
            <p:cNvSpPr>
              <a:spLocks noChangeArrowheads="1"/>
            </p:cNvSpPr>
            <p:nvPr/>
          </p:nvSpPr>
          <p:spPr bwMode="auto">
            <a:xfrm>
              <a:off x="2905" y="383"/>
              <a:ext cx="1550" cy="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100">
                  <a:solidFill>
                    <a:schemeClr val="tx2"/>
                  </a:solidFill>
                  <a:latin typeface="Arial" panose="020B0604020202020204" pitchFamily="34" charset="0"/>
                </a:rPr>
                <a:t>Diminishing returns</a:t>
              </a:r>
            </a:p>
            <a:p>
              <a:pPr algn="ctr"/>
              <a:r>
                <a:rPr lang="en-GB" altLang="en-US" sz="2100">
                  <a:solidFill>
                    <a:schemeClr val="tx2"/>
                  </a:solidFill>
                  <a:latin typeface="Arial" panose="020B0604020202020204" pitchFamily="34" charset="0"/>
                </a:rPr>
                <a:t>set in here</a:t>
              </a:r>
            </a:p>
          </p:txBody>
        </p:sp>
      </p:grpSp>
      <p:sp>
        <p:nvSpPr>
          <p:cNvPr id="408594" name="Text Box 1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Average and marginal physical product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8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8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8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8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8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8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8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8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8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2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2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28" name="Rectangle 4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29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30" name="Line 6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31" name="Rectangle 7"/>
          <p:cNvSpPr>
            <a:spLocks noChangeArrowheads="1"/>
          </p:cNvSpPr>
          <p:nvPr/>
        </p:nvSpPr>
        <p:spPr bwMode="auto">
          <a:xfrm rot="16200000">
            <a:off x="60326" y="3001962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410632" name="Rectangle 8"/>
          <p:cNvSpPr>
            <a:spLocks noChangeArrowheads="1"/>
          </p:cNvSpPr>
          <p:nvPr/>
        </p:nvSpPr>
        <p:spPr bwMode="auto">
          <a:xfrm>
            <a:off x="2803525" y="6202363"/>
            <a:ext cx="3502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 of the variable factor</a:t>
            </a:r>
          </a:p>
        </p:txBody>
      </p:sp>
      <p:sp>
        <p:nvSpPr>
          <p:cNvPr id="410633" name="Arc 9"/>
          <p:cNvSpPr>
            <a:spLocks/>
          </p:cNvSpPr>
          <p:nvPr/>
        </p:nvSpPr>
        <p:spPr bwMode="auto">
          <a:xfrm rot="10800000">
            <a:off x="1338263" y="1293813"/>
            <a:ext cx="4503737" cy="5561012"/>
          </a:xfrm>
          <a:custGeom>
            <a:avLst/>
            <a:gdLst>
              <a:gd name="G0" fmla="+- 20090 0 0"/>
              <a:gd name="G1" fmla="+- 0 0 0"/>
              <a:gd name="G2" fmla="+- 21600 0 0"/>
              <a:gd name="T0" fmla="*/ 34238 w 34238"/>
              <a:gd name="T1" fmla="*/ 16322 h 21600"/>
              <a:gd name="T2" fmla="*/ 0 w 34238"/>
              <a:gd name="T3" fmla="*/ 7935 h 21600"/>
              <a:gd name="T4" fmla="*/ 20090 w 34238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238" h="21600" fill="none" extrusionOk="0">
                <a:moveTo>
                  <a:pt x="34237" y="16321"/>
                </a:moveTo>
                <a:cubicBezTo>
                  <a:pt x="30310" y="19725"/>
                  <a:pt x="25287" y="21599"/>
                  <a:pt x="20090" y="21600"/>
                </a:cubicBezTo>
                <a:cubicBezTo>
                  <a:pt x="11223" y="21600"/>
                  <a:pt x="3257" y="16181"/>
                  <a:pt x="0" y="7934"/>
                </a:cubicBezTo>
              </a:path>
              <a:path w="34238" h="21600" stroke="0" extrusionOk="0">
                <a:moveTo>
                  <a:pt x="34237" y="16321"/>
                </a:moveTo>
                <a:cubicBezTo>
                  <a:pt x="30310" y="19725"/>
                  <a:pt x="25287" y="21599"/>
                  <a:pt x="20090" y="21600"/>
                </a:cubicBezTo>
                <a:cubicBezTo>
                  <a:pt x="11223" y="21600"/>
                  <a:pt x="3257" y="16181"/>
                  <a:pt x="0" y="7934"/>
                </a:cubicBezTo>
                <a:lnTo>
                  <a:pt x="20090" y="0"/>
                </a:lnTo>
                <a:close/>
              </a:path>
            </a:pathLst>
          </a:custGeom>
          <a:noFill/>
          <a:ln w="38100" cap="rnd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34" name="Rectangle 10"/>
          <p:cNvSpPr>
            <a:spLocks noChangeArrowheads="1"/>
          </p:cNvSpPr>
          <p:nvPr/>
        </p:nvSpPr>
        <p:spPr bwMode="auto">
          <a:xfrm>
            <a:off x="5868988" y="4633913"/>
            <a:ext cx="844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410635" name="Oval 11"/>
          <p:cNvSpPr>
            <a:spLocks noChangeArrowheads="1"/>
          </p:cNvSpPr>
          <p:nvPr/>
        </p:nvSpPr>
        <p:spPr bwMode="auto">
          <a:xfrm>
            <a:off x="3136900" y="1244600"/>
            <a:ext cx="119063" cy="119063"/>
          </a:xfrm>
          <a:prstGeom prst="ellipse">
            <a:avLst/>
          </a:prstGeom>
          <a:solidFill>
            <a:srgbClr val="FFCCCC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36" name="Rectangle 12"/>
          <p:cNvSpPr>
            <a:spLocks noChangeArrowheads="1"/>
          </p:cNvSpPr>
          <p:nvPr/>
        </p:nvSpPr>
        <p:spPr bwMode="auto">
          <a:xfrm>
            <a:off x="3051175" y="846138"/>
            <a:ext cx="420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410637" name="Arc 13"/>
          <p:cNvSpPr>
            <a:spLocks/>
          </p:cNvSpPr>
          <p:nvPr/>
        </p:nvSpPr>
        <p:spPr bwMode="auto">
          <a:xfrm rot="1260000">
            <a:off x="2341563" y="2027238"/>
            <a:ext cx="5521325" cy="2587625"/>
          </a:xfrm>
          <a:custGeom>
            <a:avLst/>
            <a:gdLst>
              <a:gd name="G0" fmla="+- 21450 0 0"/>
              <a:gd name="G1" fmla="+- 21600 0 0"/>
              <a:gd name="G2" fmla="+- 21600 0 0"/>
              <a:gd name="T0" fmla="*/ 0 w 30613"/>
              <a:gd name="T1" fmla="*/ 19056 h 21600"/>
              <a:gd name="T2" fmla="*/ 30613 w 30613"/>
              <a:gd name="T3" fmla="*/ 2040 h 21600"/>
              <a:gd name="T4" fmla="*/ 21450 w 3061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613" h="21600" fill="none" extrusionOk="0">
                <a:moveTo>
                  <a:pt x="0" y="19056"/>
                </a:moveTo>
                <a:cubicBezTo>
                  <a:pt x="1289" y="8186"/>
                  <a:pt x="10504" y="-1"/>
                  <a:pt x="21450" y="0"/>
                </a:cubicBezTo>
                <a:cubicBezTo>
                  <a:pt x="24616" y="0"/>
                  <a:pt x="27745" y="696"/>
                  <a:pt x="30613" y="2039"/>
                </a:cubicBezTo>
              </a:path>
              <a:path w="30613" h="21600" stroke="0" extrusionOk="0">
                <a:moveTo>
                  <a:pt x="0" y="19056"/>
                </a:moveTo>
                <a:cubicBezTo>
                  <a:pt x="1289" y="8186"/>
                  <a:pt x="10504" y="-1"/>
                  <a:pt x="21450" y="0"/>
                </a:cubicBezTo>
                <a:cubicBezTo>
                  <a:pt x="24616" y="0"/>
                  <a:pt x="27745" y="696"/>
                  <a:pt x="30613" y="2039"/>
                </a:cubicBezTo>
                <a:lnTo>
                  <a:pt x="21450" y="21600"/>
                </a:lnTo>
                <a:close/>
              </a:path>
            </a:pathLst>
          </a:custGeom>
          <a:noFill/>
          <a:ln w="381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10638" name="Group 14"/>
          <p:cNvGrpSpPr>
            <a:grpSpLocks/>
          </p:cNvGrpSpPr>
          <p:nvPr/>
        </p:nvGrpSpPr>
        <p:grpSpPr bwMode="auto">
          <a:xfrm>
            <a:off x="4625975" y="1685925"/>
            <a:ext cx="338138" cy="504825"/>
            <a:chOff x="2903" y="1064"/>
            <a:chExt cx="213" cy="318"/>
          </a:xfrm>
        </p:grpSpPr>
        <p:sp>
          <p:nvSpPr>
            <p:cNvPr id="410639" name="Oval 15"/>
            <p:cNvSpPr>
              <a:spLocks noChangeArrowheads="1"/>
            </p:cNvSpPr>
            <p:nvPr/>
          </p:nvSpPr>
          <p:spPr bwMode="auto">
            <a:xfrm>
              <a:off x="2903" y="1307"/>
              <a:ext cx="75" cy="75"/>
            </a:xfrm>
            <a:prstGeom prst="ellipse">
              <a:avLst/>
            </a:prstGeom>
            <a:solidFill>
              <a:srgbClr val="66FF66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0640" name="Rectangle 16"/>
            <p:cNvSpPr>
              <a:spLocks noChangeArrowheads="1"/>
            </p:cNvSpPr>
            <p:nvPr/>
          </p:nvSpPr>
          <p:spPr bwMode="auto">
            <a:xfrm>
              <a:off x="2904" y="106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>
                  <a:solidFill>
                    <a:schemeClr val="folHlink"/>
                  </a:solidFill>
                  <a:latin typeface="Arial" panose="020B0604020202020204" pitchFamily="34" charset="0"/>
                </a:rPr>
                <a:t>c</a:t>
              </a:r>
            </a:p>
          </p:txBody>
        </p:sp>
      </p:grpSp>
      <p:sp>
        <p:nvSpPr>
          <p:cNvPr id="410641" name="Rectangle 17"/>
          <p:cNvSpPr>
            <a:spLocks noChangeArrowheads="1"/>
          </p:cNvSpPr>
          <p:nvPr/>
        </p:nvSpPr>
        <p:spPr bwMode="auto">
          <a:xfrm>
            <a:off x="7396163" y="332105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410642" name="Text Box 1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Average and marginal physical product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0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267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2676" name="Rectangle 4"/>
          <p:cNvSpPr>
            <a:spLocks noChangeArrowheads="1"/>
          </p:cNvSpPr>
          <p:nvPr/>
        </p:nvSpPr>
        <p:spPr bwMode="auto">
          <a:xfrm>
            <a:off x="1066800" y="609600"/>
            <a:ext cx="7453313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2677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2678" name="Line 6"/>
          <p:cNvSpPr>
            <a:spLocks noChangeShapeType="1"/>
          </p:cNvSpPr>
          <p:nvPr/>
        </p:nvSpPr>
        <p:spPr bwMode="auto">
          <a:xfrm>
            <a:off x="1066800" y="5943600"/>
            <a:ext cx="7470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2679" name="Rectangle 7"/>
          <p:cNvSpPr>
            <a:spLocks noChangeArrowheads="1"/>
          </p:cNvSpPr>
          <p:nvPr/>
        </p:nvSpPr>
        <p:spPr bwMode="auto">
          <a:xfrm>
            <a:off x="3641725" y="6278563"/>
            <a:ext cx="1382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 (</a:t>
            </a:r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412680" name="Rectangle 8"/>
          <p:cNvSpPr>
            <a:spLocks noChangeArrowheads="1"/>
          </p:cNvSpPr>
          <p:nvPr/>
        </p:nvSpPr>
        <p:spPr bwMode="auto">
          <a:xfrm rot="16200000">
            <a:off x="-92868" y="3228181"/>
            <a:ext cx="1214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(£)</a:t>
            </a:r>
          </a:p>
        </p:txBody>
      </p:sp>
      <p:grpSp>
        <p:nvGrpSpPr>
          <p:cNvPr id="412681" name="Group 9"/>
          <p:cNvGrpSpPr>
            <a:grpSpLocks/>
          </p:cNvGrpSpPr>
          <p:nvPr/>
        </p:nvGrpSpPr>
        <p:grpSpPr bwMode="auto">
          <a:xfrm>
            <a:off x="1209675" y="0"/>
            <a:ext cx="5164138" cy="5297488"/>
            <a:chOff x="762" y="0"/>
            <a:chExt cx="3253" cy="3337"/>
          </a:xfrm>
        </p:grpSpPr>
        <p:sp>
          <p:nvSpPr>
            <p:cNvPr id="412682" name="Arc 10"/>
            <p:cNvSpPr>
              <a:spLocks/>
            </p:cNvSpPr>
            <p:nvPr/>
          </p:nvSpPr>
          <p:spPr bwMode="auto">
            <a:xfrm>
              <a:off x="762" y="0"/>
              <a:ext cx="3030" cy="3337"/>
            </a:xfrm>
            <a:custGeom>
              <a:avLst/>
              <a:gdLst>
                <a:gd name="G0" fmla="+- 9393 0 0"/>
                <a:gd name="G1" fmla="+- 0 0 0"/>
                <a:gd name="G2" fmla="+- 21600 0 0"/>
                <a:gd name="T0" fmla="*/ 30445 w 30445"/>
                <a:gd name="T1" fmla="*/ 4836 h 21600"/>
                <a:gd name="T2" fmla="*/ 0 w 30445"/>
                <a:gd name="T3" fmla="*/ 19451 h 21600"/>
                <a:gd name="T4" fmla="*/ 9393 w 30445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445" h="21600" fill="none" extrusionOk="0">
                  <a:moveTo>
                    <a:pt x="30444" y="4835"/>
                  </a:moveTo>
                  <a:cubicBezTo>
                    <a:pt x="28191" y="14646"/>
                    <a:pt x="19459" y="21599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</a:path>
                <a:path w="30445" h="21600" stroke="0" extrusionOk="0">
                  <a:moveTo>
                    <a:pt x="30444" y="4835"/>
                  </a:moveTo>
                  <a:cubicBezTo>
                    <a:pt x="28191" y="14646"/>
                    <a:pt x="19459" y="21599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  <a:lnTo>
                    <a:pt x="9393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2683" name="Rectangle 11"/>
            <p:cNvSpPr>
              <a:spLocks noChangeArrowheads="1"/>
            </p:cNvSpPr>
            <p:nvPr/>
          </p:nvSpPr>
          <p:spPr bwMode="auto">
            <a:xfrm>
              <a:off x="3650" y="508"/>
              <a:ext cx="3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2"/>
                  </a:solidFill>
                  <a:latin typeface="Arial" panose="020B0604020202020204" pitchFamily="34" charset="0"/>
                </a:rPr>
                <a:t>MC</a:t>
              </a:r>
            </a:p>
          </p:txBody>
        </p:sp>
      </p:grpSp>
      <p:grpSp>
        <p:nvGrpSpPr>
          <p:cNvPr id="412684" name="Group 12"/>
          <p:cNvGrpSpPr>
            <a:grpSpLocks/>
          </p:cNvGrpSpPr>
          <p:nvPr/>
        </p:nvGrpSpPr>
        <p:grpSpPr bwMode="auto">
          <a:xfrm>
            <a:off x="2520950" y="4854575"/>
            <a:ext cx="325438" cy="504825"/>
            <a:chOff x="1588" y="3058"/>
            <a:chExt cx="205" cy="318"/>
          </a:xfrm>
        </p:grpSpPr>
        <p:sp>
          <p:nvSpPr>
            <p:cNvPr id="412685" name="Oval 13"/>
            <p:cNvSpPr>
              <a:spLocks noChangeArrowheads="1"/>
            </p:cNvSpPr>
            <p:nvPr/>
          </p:nvSpPr>
          <p:spPr bwMode="auto">
            <a:xfrm>
              <a:off x="1657" y="3311"/>
              <a:ext cx="65" cy="65"/>
            </a:xfrm>
            <a:prstGeom prst="ellipse">
              <a:avLst/>
            </a:prstGeom>
            <a:solidFill>
              <a:srgbClr val="FF9999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2686" name="Rectangle 14"/>
            <p:cNvSpPr>
              <a:spLocks noChangeArrowheads="1"/>
            </p:cNvSpPr>
            <p:nvPr/>
          </p:nvSpPr>
          <p:spPr bwMode="auto">
            <a:xfrm>
              <a:off x="1588" y="3058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x</a:t>
              </a:r>
            </a:p>
          </p:txBody>
        </p:sp>
      </p:grpSp>
      <p:grpSp>
        <p:nvGrpSpPr>
          <p:cNvPr id="412687" name="Group 15"/>
          <p:cNvGrpSpPr>
            <a:grpSpLocks/>
          </p:cNvGrpSpPr>
          <p:nvPr/>
        </p:nvGrpSpPr>
        <p:grpSpPr bwMode="auto">
          <a:xfrm>
            <a:off x="1563688" y="2116138"/>
            <a:ext cx="2646362" cy="2767012"/>
            <a:chOff x="1040" y="1333"/>
            <a:chExt cx="1667" cy="1743"/>
          </a:xfrm>
        </p:grpSpPr>
        <p:sp>
          <p:nvSpPr>
            <p:cNvPr id="412688" name="Line 16" descr="Parchment"/>
            <p:cNvSpPr>
              <a:spLocks noChangeShapeType="1"/>
            </p:cNvSpPr>
            <p:nvPr/>
          </p:nvSpPr>
          <p:spPr bwMode="auto">
            <a:xfrm>
              <a:off x="1741" y="1837"/>
              <a:ext cx="0" cy="1239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2689" name="AutoShape 17" descr="Parchment"/>
            <p:cNvSpPr>
              <a:spLocks noChangeArrowheads="1"/>
            </p:cNvSpPr>
            <p:nvPr/>
          </p:nvSpPr>
          <p:spPr bwMode="auto">
            <a:xfrm>
              <a:off x="1040" y="1333"/>
              <a:ext cx="1667" cy="502"/>
            </a:xfrm>
            <a:prstGeom prst="roundRect">
              <a:avLst>
                <a:gd name="adj" fmla="val 16667"/>
              </a:avLst>
            </a:prstGeom>
            <a:blipFill dpi="0" rotWithShape="0">
              <a:blip r:embed="rId3"/>
              <a:srcRect/>
              <a:tile tx="0" ty="0" sx="100000" sy="100000" flip="none" algn="tl"/>
            </a:blipFill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Diminishing marginal</a:t>
              </a:r>
            </a:p>
            <a:p>
              <a:pPr algn="ct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returns set in here</a:t>
              </a:r>
              <a:endParaRPr lang="en-GB" altLang="en-US" sz="2000">
                <a:solidFill>
                  <a:srgbClr val="CCCCFF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12690" name="Text Box 1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Marginal cost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2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26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26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72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472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472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costs</a:t>
            </a:r>
          </a:p>
        </p:txBody>
      </p:sp>
      <p:sp>
        <p:nvSpPr>
          <p:cNvPr id="414725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altLang="en-US">
                <a:solidFill>
                  <a:srgbClr val="646B86"/>
                </a:solidFill>
              </a:rPr>
              <a:t>Marginal cost</a:t>
            </a:r>
          </a:p>
          <a:p>
            <a:pPr lvl="1">
              <a:lnSpc>
                <a:spcPct val="100000"/>
              </a:lnSpc>
            </a:pPr>
            <a:r>
              <a:rPr lang="en-GB" altLang="en-US">
                <a:solidFill>
                  <a:srgbClr val="646B86"/>
                </a:solidFill>
              </a:rPr>
              <a:t>marginal cost (</a:t>
            </a:r>
            <a:r>
              <a:rPr lang="en-GB" altLang="en-US" i="1">
                <a:solidFill>
                  <a:srgbClr val="646B86"/>
                </a:solidFill>
              </a:rPr>
              <a:t>MC</a:t>
            </a:r>
            <a:r>
              <a:rPr lang="en-GB" altLang="en-US">
                <a:solidFill>
                  <a:srgbClr val="646B86"/>
                </a:solidFill>
              </a:rPr>
              <a:t>) and the law of diminishing returns</a:t>
            </a:r>
          </a:p>
          <a:p>
            <a:pPr lvl="1">
              <a:lnSpc>
                <a:spcPct val="100000"/>
              </a:lnSpc>
            </a:pPr>
            <a:r>
              <a:rPr lang="en-GB" altLang="en-US"/>
              <a:t>the relationship between the marginal and total cost curves</a:t>
            </a:r>
          </a:p>
        </p:txBody>
      </p:sp>
    </p:spTree>
  </p:cSld>
  <p:clrMapOvr>
    <a:masterClrMapping/>
  </p:clrMapOvr>
  <p:transition spd="slow">
    <p:pull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770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416771" name="Object 3"/>
          <p:cNvGraphicFramePr>
            <a:graphicFrameLocks/>
          </p:cNvGraphicFramePr>
          <p:nvPr/>
        </p:nvGraphicFramePr>
        <p:xfrm>
          <a:off x="430213" y="304800"/>
          <a:ext cx="7793037" cy="634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788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213" y="304800"/>
                        <a:ext cx="7793037" cy="634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677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677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6774" name="Rectangle 6"/>
          <p:cNvSpPr>
            <a:spLocks noChangeArrowheads="1"/>
          </p:cNvSpPr>
          <p:nvPr/>
        </p:nvSpPr>
        <p:spPr bwMode="auto">
          <a:xfrm>
            <a:off x="7191375" y="6080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416775" name="Rectangle 7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416776" name="Rectangle 8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grpSp>
        <p:nvGrpSpPr>
          <p:cNvPr id="416777" name="Group 9"/>
          <p:cNvGrpSpPr>
            <a:grpSpLocks/>
          </p:cNvGrpSpPr>
          <p:nvPr/>
        </p:nvGrpSpPr>
        <p:grpSpPr bwMode="auto">
          <a:xfrm>
            <a:off x="2084388" y="2116138"/>
            <a:ext cx="1790700" cy="2668587"/>
            <a:chOff x="1313" y="1333"/>
            <a:chExt cx="1128" cy="1681"/>
          </a:xfrm>
        </p:grpSpPr>
        <p:sp>
          <p:nvSpPr>
            <p:cNvPr id="416778" name="Line 10"/>
            <p:cNvSpPr>
              <a:spLocks noChangeShapeType="1"/>
            </p:cNvSpPr>
            <p:nvPr/>
          </p:nvSpPr>
          <p:spPr bwMode="auto">
            <a:xfrm>
              <a:off x="1853" y="1802"/>
              <a:ext cx="404" cy="854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6779" name="Line 11"/>
            <p:cNvSpPr>
              <a:spLocks noChangeShapeType="1"/>
            </p:cNvSpPr>
            <p:nvPr/>
          </p:nvSpPr>
          <p:spPr bwMode="auto">
            <a:xfrm>
              <a:off x="1853" y="1837"/>
              <a:ext cx="427" cy="1177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6780" name="AutoShape 12" descr="Parchment"/>
            <p:cNvSpPr>
              <a:spLocks noChangeArrowheads="1"/>
            </p:cNvSpPr>
            <p:nvPr/>
          </p:nvSpPr>
          <p:spPr bwMode="auto">
            <a:xfrm>
              <a:off x="1313" y="1333"/>
              <a:ext cx="1128" cy="502"/>
            </a:xfrm>
            <a:prstGeom prst="roundRect">
              <a:avLst>
                <a:gd name="adj" fmla="val 16667"/>
              </a:avLst>
            </a:prstGeom>
            <a:blipFill dpi="0" rotWithShape="0">
              <a:blip r:embed="rId7"/>
              <a:srcRect/>
              <a:tile tx="0" ty="0" sx="100000" sy="100000" flip="none" algn="tl"/>
            </a:blipFill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accent1"/>
                  </a:solidFill>
                  <a:latin typeface="Arial" panose="020B0604020202020204" pitchFamily="34" charset="0"/>
                </a:rPr>
                <a:t>Bottom of</a:t>
              </a:r>
            </a:p>
            <a:p>
              <a:pPr algn="ctr"/>
              <a:r>
                <a:rPr lang="en-GB" altLang="en-US" sz="2000">
                  <a:solidFill>
                    <a:schemeClr val="accent1"/>
                  </a:solidFill>
                  <a:latin typeface="Arial" panose="020B0604020202020204" pitchFamily="34" charset="0"/>
                </a:rPr>
                <a:t>the </a:t>
              </a:r>
              <a:r>
                <a:rPr lang="en-GB" altLang="en-US" sz="2000" i="1">
                  <a:solidFill>
                    <a:schemeClr val="accent1"/>
                  </a:solidFill>
                  <a:latin typeface="Arial" panose="020B0604020202020204" pitchFamily="34" charset="0"/>
                </a:rPr>
                <a:t>MC</a:t>
              </a:r>
              <a:r>
                <a:rPr lang="en-GB" altLang="en-US" sz="2000">
                  <a:solidFill>
                    <a:schemeClr val="accent1"/>
                  </a:solidFill>
                  <a:latin typeface="Arial" panose="020B0604020202020204" pitchFamily="34" charset="0"/>
                </a:rPr>
                <a:t> curve</a:t>
              </a:r>
            </a:p>
          </p:txBody>
        </p:sp>
      </p:grpSp>
      <p:sp>
        <p:nvSpPr>
          <p:cNvPr id="416781" name="Text Box 13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6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6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881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882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costs</a:t>
            </a:r>
          </a:p>
        </p:txBody>
      </p:sp>
      <p:sp>
        <p:nvSpPr>
          <p:cNvPr id="418821" name="Rectangle 5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8534400" cy="2300288"/>
          </a:xfrm>
        </p:spPr>
        <p:txBody>
          <a:bodyPr/>
          <a:lstStyle/>
          <a:p>
            <a:pPr>
              <a:spcBef>
                <a:spcPct val="35000"/>
              </a:spcBef>
            </a:pPr>
            <a:r>
              <a:rPr lang="en-GB" altLang="en-US">
                <a:solidFill>
                  <a:srgbClr val="646B86"/>
                </a:solidFill>
              </a:rPr>
              <a:t>Marginal cost</a:t>
            </a:r>
          </a:p>
          <a:p>
            <a:pPr lvl="1">
              <a:spcBef>
                <a:spcPct val="35000"/>
              </a:spcBef>
            </a:pPr>
            <a:r>
              <a:rPr lang="en-GB" altLang="en-US">
                <a:solidFill>
                  <a:srgbClr val="646B86"/>
                </a:solidFill>
              </a:rPr>
              <a:t>marginal cost (</a:t>
            </a:r>
            <a:r>
              <a:rPr lang="en-GB" altLang="en-US" i="1">
                <a:solidFill>
                  <a:srgbClr val="646B86"/>
                </a:solidFill>
              </a:rPr>
              <a:t>MC</a:t>
            </a:r>
            <a:r>
              <a:rPr lang="en-GB" altLang="en-US">
                <a:solidFill>
                  <a:srgbClr val="646B86"/>
                </a:solidFill>
              </a:rPr>
              <a:t>) and the law of diminishing returns</a:t>
            </a:r>
          </a:p>
          <a:p>
            <a:pPr lvl="1">
              <a:spcBef>
                <a:spcPct val="35000"/>
              </a:spcBef>
            </a:pPr>
            <a:r>
              <a:rPr lang="en-GB" altLang="en-US">
                <a:solidFill>
                  <a:srgbClr val="646B86"/>
                </a:solidFill>
              </a:rPr>
              <a:t>the relationship between the marginal and total cost curves</a:t>
            </a:r>
          </a:p>
        </p:txBody>
      </p:sp>
      <p:sp>
        <p:nvSpPr>
          <p:cNvPr id="418822" name="Rectangle 6"/>
          <p:cNvSpPr>
            <a:spLocks/>
          </p:cNvSpPr>
          <p:nvPr/>
        </p:nvSpPr>
        <p:spPr bwMode="auto">
          <a:xfrm>
            <a:off x="301625" y="3779838"/>
            <a:ext cx="8534400" cy="2633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ct val="30000"/>
              </a:spcBef>
              <a:buClr>
                <a:srgbClr val="CE6312"/>
              </a:buClr>
              <a:buSzPct val="85000"/>
              <a:buFont typeface="Wingdings 2" panose="05020102010507070707" pitchFamily="18" charset="2"/>
              <a:buChar char="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lr>
                <a:srgbClr val="BCA600"/>
              </a:buClr>
              <a:buSzPct val="70000"/>
              <a:buFont typeface="Wingdings" panose="05000000000000000000" pitchFamily="2" charset="2"/>
              <a:buChar char="¡"/>
              <a:defRPr sz="2600">
                <a:solidFill>
                  <a:srgbClr val="19323F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lr>
                <a:srgbClr val="6E9798"/>
              </a:buClr>
              <a:buSzPct val="75000"/>
              <a:buFont typeface="Wingdings 2" panose="05020102010507070707" pitchFamily="18" charset="2"/>
              <a:buChar char="÷"/>
              <a:defRPr sz="2300">
                <a:solidFill>
                  <a:srgbClr val="1E495C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lr>
                <a:srgbClr val="844902"/>
              </a:buClr>
              <a:buSzPct val="65000"/>
              <a:buFont typeface="Wingdings 2" panose="05020102010507070707" pitchFamily="18" charset="2"/>
              <a:buChar char=""/>
              <a:defRPr sz="2000">
                <a:solidFill>
                  <a:srgbClr val="484D60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35000"/>
              </a:spcBef>
            </a:pPr>
            <a:r>
              <a:rPr lang="en-GB" altLang="en-US"/>
              <a:t>Average cost</a:t>
            </a:r>
          </a:p>
          <a:p>
            <a:pPr lvl="1">
              <a:spcBef>
                <a:spcPct val="35000"/>
              </a:spcBef>
            </a:pPr>
            <a:r>
              <a:rPr lang="en-GB" altLang="en-US"/>
              <a:t>average fixed cost (</a:t>
            </a:r>
            <a:r>
              <a:rPr lang="en-GB" altLang="en-US" i="1"/>
              <a:t>AFC</a:t>
            </a:r>
            <a:r>
              <a:rPr lang="en-GB" altLang="en-US"/>
              <a:t>)</a:t>
            </a:r>
          </a:p>
          <a:p>
            <a:pPr lvl="1">
              <a:spcBef>
                <a:spcPct val="35000"/>
              </a:spcBef>
            </a:pPr>
            <a:r>
              <a:rPr lang="en-GB" altLang="en-US"/>
              <a:t>average variable cost (</a:t>
            </a:r>
            <a:r>
              <a:rPr lang="en-GB" altLang="en-US" i="1"/>
              <a:t>AVC</a:t>
            </a:r>
            <a:r>
              <a:rPr lang="en-GB" altLang="en-US"/>
              <a:t>)</a:t>
            </a:r>
          </a:p>
          <a:p>
            <a:pPr lvl="1">
              <a:spcBef>
                <a:spcPct val="35000"/>
              </a:spcBef>
            </a:pPr>
            <a:r>
              <a:rPr lang="en-GB" altLang="en-US"/>
              <a:t>average (total) cost (</a:t>
            </a:r>
            <a:r>
              <a:rPr lang="en-GB" altLang="en-US" i="1"/>
              <a:t>AC</a:t>
            </a:r>
            <a:r>
              <a:rPr lang="en-GB" altLang="en-US"/>
              <a:t>)</a:t>
            </a:r>
          </a:p>
          <a:p>
            <a:pPr lvl="1">
              <a:spcBef>
                <a:spcPct val="35000"/>
              </a:spcBef>
            </a:pPr>
            <a:r>
              <a:rPr lang="en-GB" altLang="en-US"/>
              <a:t>relationship between </a:t>
            </a:r>
            <a:r>
              <a:rPr lang="en-GB" altLang="en-US" i="1"/>
              <a:t>AC</a:t>
            </a:r>
            <a:r>
              <a:rPr lang="en-GB" altLang="en-US"/>
              <a:t> and </a:t>
            </a:r>
            <a:r>
              <a:rPr lang="en-GB" altLang="en-US" i="1"/>
              <a:t>MC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18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18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188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188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18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18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18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18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188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88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8822" grpId="0" build="p" bldLvl="2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6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86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868" name="Rectangle 4"/>
          <p:cNvSpPr>
            <a:spLocks noChangeArrowheads="1"/>
          </p:cNvSpPr>
          <p:nvPr/>
        </p:nvSpPr>
        <p:spPr bwMode="auto">
          <a:xfrm>
            <a:off x="1066800" y="609600"/>
            <a:ext cx="7453313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869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870" name="Line 6"/>
          <p:cNvSpPr>
            <a:spLocks noChangeShapeType="1"/>
          </p:cNvSpPr>
          <p:nvPr/>
        </p:nvSpPr>
        <p:spPr bwMode="auto">
          <a:xfrm>
            <a:off x="1066800" y="5943600"/>
            <a:ext cx="7470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871" name="Rectangle 7"/>
          <p:cNvSpPr>
            <a:spLocks noChangeArrowheads="1"/>
          </p:cNvSpPr>
          <p:nvPr/>
        </p:nvSpPr>
        <p:spPr bwMode="auto">
          <a:xfrm>
            <a:off x="3641725" y="6278563"/>
            <a:ext cx="1382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 (</a:t>
            </a:r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420872" name="Rectangle 8"/>
          <p:cNvSpPr>
            <a:spLocks noChangeArrowheads="1"/>
          </p:cNvSpPr>
          <p:nvPr/>
        </p:nvSpPr>
        <p:spPr bwMode="auto">
          <a:xfrm rot="16200000">
            <a:off x="-92868" y="3228181"/>
            <a:ext cx="1214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(£)</a:t>
            </a:r>
          </a:p>
        </p:txBody>
      </p:sp>
      <p:grpSp>
        <p:nvGrpSpPr>
          <p:cNvPr id="420873" name="Group 9"/>
          <p:cNvGrpSpPr>
            <a:grpSpLocks/>
          </p:cNvGrpSpPr>
          <p:nvPr/>
        </p:nvGrpSpPr>
        <p:grpSpPr bwMode="auto">
          <a:xfrm>
            <a:off x="1349375" y="2595563"/>
            <a:ext cx="6831013" cy="3013075"/>
            <a:chOff x="850" y="1635"/>
            <a:chExt cx="4303" cy="1898"/>
          </a:xfrm>
        </p:grpSpPr>
        <p:sp>
          <p:nvSpPr>
            <p:cNvPr id="420874" name="Arc 10"/>
            <p:cNvSpPr>
              <a:spLocks/>
            </p:cNvSpPr>
            <p:nvPr/>
          </p:nvSpPr>
          <p:spPr bwMode="auto">
            <a:xfrm>
              <a:off x="850" y="1635"/>
              <a:ext cx="4303" cy="1898"/>
            </a:xfrm>
            <a:custGeom>
              <a:avLst/>
              <a:gdLst>
                <a:gd name="G0" fmla="+- 21540 0 0"/>
                <a:gd name="G1" fmla="+- 0 0 0"/>
                <a:gd name="G2" fmla="+- 21600 0 0"/>
                <a:gd name="T0" fmla="*/ 20739 w 21540"/>
                <a:gd name="T1" fmla="*/ 21585 h 21585"/>
                <a:gd name="T2" fmla="*/ 0 w 21540"/>
                <a:gd name="T3" fmla="*/ 1615 h 21585"/>
                <a:gd name="T4" fmla="*/ 21540 w 21540"/>
                <a:gd name="T5" fmla="*/ 0 h 21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540" h="21585" fill="none" extrusionOk="0">
                  <a:moveTo>
                    <a:pt x="20738" y="21585"/>
                  </a:moveTo>
                  <a:cubicBezTo>
                    <a:pt x="9750" y="21177"/>
                    <a:pt x="822" y="12579"/>
                    <a:pt x="0" y="1614"/>
                  </a:cubicBezTo>
                </a:path>
                <a:path w="21540" h="21585" stroke="0" extrusionOk="0">
                  <a:moveTo>
                    <a:pt x="20738" y="21585"/>
                  </a:moveTo>
                  <a:cubicBezTo>
                    <a:pt x="9750" y="21177"/>
                    <a:pt x="822" y="12579"/>
                    <a:pt x="0" y="1614"/>
                  </a:cubicBezTo>
                  <a:lnTo>
                    <a:pt x="21540" y="0"/>
                  </a:lnTo>
                  <a:close/>
                </a:path>
              </a:pathLst>
            </a:custGeom>
            <a:noFill/>
            <a:ln w="38100" cap="rnd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75" name="Rectangle 11"/>
            <p:cNvSpPr>
              <a:spLocks noChangeArrowheads="1"/>
            </p:cNvSpPr>
            <p:nvPr/>
          </p:nvSpPr>
          <p:spPr bwMode="auto">
            <a:xfrm>
              <a:off x="4664" y="3273"/>
              <a:ext cx="44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1"/>
                  </a:solidFill>
                  <a:latin typeface="Arial" panose="020B0604020202020204" pitchFamily="34" charset="0"/>
                </a:rPr>
                <a:t>AFC</a:t>
              </a:r>
            </a:p>
          </p:txBody>
        </p:sp>
      </p:grpSp>
      <p:grpSp>
        <p:nvGrpSpPr>
          <p:cNvPr id="420876" name="Group 12"/>
          <p:cNvGrpSpPr>
            <a:grpSpLocks/>
          </p:cNvGrpSpPr>
          <p:nvPr/>
        </p:nvGrpSpPr>
        <p:grpSpPr bwMode="auto">
          <a:xfrm>
            <a:off x="1568450" y="1503363"/>
            <a:ext cx="7026275" cy="3240087"/>
            <a:chOff x="988" y="947"/>
            <a:chExt cx="4426" cy="2041"/>
          </a:xfrm>
        </p:grpSpPr>
        <p:sp>
          <p:nvSpPr>
            <p:cNvPr id="420877" name="Arc 13"/>
            <p:cNvSpPr>
              <a:spLocks/>
            </p:cNvSpPr>
            <p:nvPr/>
          </p:nvSpPr>
          <p:spPr bwMode="auto">
            <a:xfrm>
              <a:off x="988" y="983"/>
              <a:ext cx="4057" cy="2005"/>
            </a:xfrm>
            <a:custGeom>
              <a:avLst/>
              <a:gdLst>
                <a:gd name="G0" fmla="+- 14690 0 0"/>
                <a:gd name="G1" fmla="+- 0 0 0"/>
                <a:gd name="G2" fmla="+- 21600 0 0"/>
                <a:gd name="T0" fmla="*/ 36191 w 36191"/>
                <a:gd name="T1" fmla="*/ 2070 h 21600"/>
                <a:gd name="T2" fmla="*/ 0 w 36191"/>
                <a:gd name="T3" fmla="*/ 15835 h 21600"/>
                <a:gd name="T4" fmla="*/ 14690 w 36191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191" h="21600" fill="none" extrusionOk="0">
                  <a:moveTo>
                    <a:pt x="36190" y="2069"/>
                  </a:moveTo>
                  <a:cubicBezTo>
                    <a:pt x="35124" y="13146"/>
                    <a:pt x="25817" y="21599"/>
                    <a:pt x="14690" y="21600"/>
                  </a:cubicBezTo>
                  <a:cubicBezTo>
                    <a:pt x="9241" y="21600"/>
                    <a:pt x="3994" y="19540"/>
                    <a:pt x="-1" y="15835"/>
                  </a:cubicBezTo>
                </a:path>
                <a:path w="36191" h="21600" stroke="0" extrusionOk="0">
                  <a:moveTo>
                    <a:pt x="36190" y="2069"/>
                  </a:moveTo>
                  <a:cubicBezTo>
                    <a:pt x="35124" y="13146"/>
                    <a:pt x="25817" y="21599"/>
                    <a:pt x="14690" y="21600"/>
                  </a:cubicBezTo>
                  <a:cubicBezTo>
                    <a:pt x="9241" y="21600"/>
                    <a:pt x="3994" y="19540"/>
                    <a:pt x="-1" y="15835"/>
                  </a:cubicBezTo>
                  <a:lnTo>
                    <a:pt x="14690" y="0"/>
                  </a:lnTo>
                  <a:close/>
                </a:path>
              </a:pathLst>
            </a:custGeom>
            <a:noFill/>
            <a:ln w="38100" cap="rnd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78" name="Rectangle 14"/>
            <p:cNvSpPr>
              <a:spLocks noChangeArrowheads="1"/>
            </p:cNvSpPr>
            <p:nvPr/>
          </p:nvSpPr>
          <p:spPr bwMode="auto">
            <a:xfrm>
              <a:off x="4959" y="947"/>
              <a:ext cx="45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folHlink"/>
                  </a:solidFill>
                  <a:latin typeface="Arial" panose="020B0604020202020204" pitchFamily="34" charset="0"/>
                </a:rPr>
                <a:t>AVC</a:t>
              </a:r>
            </a:p>
          </p:txBody>
        </p:sp>
      </p:grpSp>
      <p:grpSp>
        <p:nvGrpSpPr>
          <p:cNvPr id="420879" name="Group 15"/>
          <p:cNvGrpSpPr>
            <a:grpSpLocks/>
          </p:cNvGrpSpPr>
          <p:nvPr/>
        </p:nvGrpSpPr>
        <p:grpSpPr bwMode="auto">
          <a:xfrm>
            <a:off x="1209675" y="0"/>
            <a:ext cx="5164138" cy="5297488"/>
            <a:chOff x="762" y="0"/>
            <a:chExt cx="3253" cy="3337"/>
          </a:xfrm>
        </p:grpSpPr>
        <p:sp>
          <p:nvSpPr>
            <p:cNvPr id="420880" name="Arc 16"/>
            <p:cNvSpPr>
              <a:spLocks/>
            </p:cNvSpPr>
            <p:nvPr/>
          </p:nvSpPr>
          <p:spPr bwMode="auto">
            <a:xfrm>
              <a:off x="762" y="0"/>
              <a:ext cx="3030" cy="3337"/>
            </a:xfrm>
            <a:custGeom>
              <a:avLst/>
              <a:gdLst>
                <a:gd name="G0" fmla="+- 9393 0 0"/>
                <a:gd name="G1" fmla="+- 0 0 0"/>
                <a:gd name="G2" fmla="+- 21600 0 0"/>
                <a:gd name="T0" fmla="*/ 30445 w 30445"/>
                <a:gd name="T1" fmla="*/ 4836 h 21600"/>
                <a:gd name="T2" fmla="*/ 0 w 30445"/>
                <a:gd name="T3" fmla="*/ 19451 h 21600"/>
                <a:gd name="T4" fmla="*/ 9393 w 30445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445" h="21600" fill="none" extrusionOk="0">
                  <a:moveTo>
                    <a:pt x="30444" y="4835"/>
                  </a:moveTo>
                  <a:cubicBezTo>
                    <a:pt x="28191" y="14646"/>
                    <a:pt x="19459" y="21599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</a:path>
                <a:path w="30445" h="21600" stroke="0" extrusionOk="0">
                  <a:moveTo>
                    <a:pt x="30444" y="4835"/>
                  </a:moveTo>
                  <a:cubicBezTo>
                    <a:pt x="28191" y="14646"/>
                    <a:pt x="19459" y="21599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  <a:lnTo>
                    <a:pt x="9393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81" name="Rectangle 17"/>
            <p:cNvSpPr>
              <a:spLocks noChangeArrowheads="1"/>
            </p:cNvSpPr>
            <p:nvPr/>
          </p:nvSpPr>
          <p:spPr bwMode="auto">
            <a:xfrm>
              <a:off x="3650" y="508"/>
              <a:ext cx="3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2"/>
                  </a:solidFill>
                  <a:latin typeface="Arial" panose="020B0604020202020204" pitchFamily="34" charset="0"/>
                </a:rPr>
                <a:t>MC</a:t>
              </a:r>
            </a:p>
          </p:txBody>
        </p:sp>
      </p:grpSp>
      <p:grpSp>
        <p:nvGrpSpPr>
          <p:cNvPr id="420882" name="Group 18"/>
          <p:cNvGrpSpPr>
            <a:grpSpLocks/>
          </p:cNvGrpSpPr>
          <p:nvPr/>
        </p:nvGrpSpPr>
        <p:grpSpPr bwMode="auto">
          <a:xfrm>
            <a:off x="2520950" y="4854575"/>
            <a:ext cx="325438" cy="504825"/>
            <a:chOff x="1588" y="3058"/>
            <a:chExt cx="205" cy="318"/>
          </a:xfrm>
        </p:grpSpPr>
        <p:sp>
          <p:nvSpPr>
            <p:cNvPr id="420883" name="Oval 19"/>
            <p:cNvSpPr>
              <a:spLocks noChangeArrowheads="1"/>
            </p:cNvSpPr>
            <p:nvPr/>
          </p:nvSpPr>
          <p:spPr bwMode="auto">
            <a:xfrm>
              <a:off x="1657" y="3311"/>
              <a:ext cx="65" cy="65"/>
            </a:xfrm>
            <a:prstGeom prst="ellipse">
              <a:avLst/>
            </a:prstGeom>
            <a:solidFill>
              <a:srgbClr val="FF9999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84" name="Rectangle 20"/>
            <p:cNvSpPr>
              <a:spLocks noChangeArrowheads="1"/>
            </p:cNvSpPr>
            <p:nvPr/>
          </p:nvSpPr>
          <p:spPr bwMode="auto">
            <a:xfrm>
              <a:off x="1588" y="3058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x</a:t>
              </a:r>
            </a:p>
          </p:txBody>
        </p:sp>
      </p:grpSp>
      <p:grpSp>
        <p:nvGrpSpPr>
          <p:cNvPr id="420885" name="Group 21"/>
          <p:cNvGrpSpPr>
            <a:grpSpLocks/>
          </p:cNvGrpSpPr>
          <p:nvPr/>
        </p:nvGrpSpPr>
        <p:grpSpPr bwMode="auto">
          <a:xfrm>
            <a:off x="1933575" y="681038"/>
            <a:ext cx="6265863" cy="3278187"/>
            <a:chOff x="1218" y="429"/>
            <a:chExt cx="3947" cy="2065"/>
          </a:xfrm>
        </p:grpSpPr>
        <p:sp>
          <p:nvSpPr>
            <p:cNvPr id="420886" name="Arc 22"/>
            <p:cNvSpPr>
              <a:spLocks/>
            </p:cNvSpPr>
            <p:nvPr/>
          </p:nvSpPr>
          <p:spPr bwMode="auto">
            <a:xfrm>
              <a:off x="1218" y="429"/>
              <a:ext cx="3833" cy="2065"/>
            </a:xfrm>
            <a:custGeom>
              <a:avLst/>
              <a:gdLst>
                <a:gd name="G0" fmla="+- 21053 0 0"/>
                <a:gd name="G1" fmla="+- 0 0 0"/>
                <a:gd name="G2" fmla="+- 21600 0 0"/>
                <a:gd name="T0" fmla="*/ 42205 w 42205"/>
                <a:gd name="T1" fmla="*/ 4374 h 21600"/>
                <a:gd name="T2" fmla="*/ 0 w 42205"/>
                <a:gd name="T3" fmla="*/ 4830 h 21600"/>
                <a:gd name="T4" fmla="*/ 21053 w 42205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205" h="21600" fill="none" extrusionOk="0">
                  <a:moveTo>
                    <a:pt x="42205" y="4374"/>
                  </a:moveTo>
                  <a:cubicBezTo>
                    <a:pt x="40131" y="14405"/>
                    <a:pt x="31296" y="21599"/>
                    <a:pt x="21053" y="21600"/>
                  </a:cubicBezTo>
                  <a:cubicBezTo>
                    <a:pt x="10984" y="21600"/>
                    <a:pt x="2251" y="14643"/>
                    <a:pt x="-1" y="4830"/>
                  </a:cubicBezTo>
                </a:path>
                <a:path w="42205" h="21600" stroke="0" extrusionOk="0">
                  <a:moveTo>
                    <a:pt x="42205" y="4374"/>
                  </a:moveTo>
                  <a:cubicBezTo>
                    <a:pt x="40131" y="14405"/>
                    <a:pt x="31296" y="21599"/>
                    <a:pt x="21053" y="21600"/>
                  </a:cubicBezTo>
                  <a:cubicBezTo>
                    <a:pt x="10984" y="21600"/>
                    <a:pt x="2251" y="14643"/>
                    <a:pt x="-1" y="4830"/>
                  </a:cubicBezTo>
                  <a:lnTo>
                    <a:pt x="21053" y="0"/>
                  </a:lnTo>
                  <a:close/>
                </a:path>
              </a:pathLst>
            </a:custGeom>
            <a:noFill/>
            <a:ln w="38100" cap="rnd">
              <a:solidFill>
                <a:schemeClr val="tx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87" name="Rectangle 23"/>
            <p:cNvSpPr>
              <a:spLocks noChangeArrowheads="1"/>
            </p:cNvSpPr>
            <p:nvPr/>
          </p:nvSpPr>
          <p:spPr bwMode="auto">
            <a:xfrm>
              <a:off x="4817" y="626"/>
              <a:ext cx="34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tx2"/>
                  </a:solidFill>
                  <a:latin typeface="Arial" panose="020B0604020202020204" pitchFamily="34" charset="0"/>
                </a:rPr>
                <a:t>AC</a:t>
              </a:r>
            </a:p>
          </p:txBody>
        </p:sp>
      </p:grpSp>
      <p:grpSp>
        <p:nvGrpSpPr>
          <p:cNvPr id="420888" name="Group 24"/>
          <p:cNvGrpSpPr>
            <a:grpSpLocks/>
          </p:cNvGrpSpPr>
          <p:nvPr/>
        </p:nvGrpSpPr>
        <p:grpSpPr bwMode="auto">
          <a:xfrm>
            <a:off x="4784725" y="3516313"/>
            <a:ext cx="311150" cy="493712"/>
            <a:chOff x="3014" y="2215"/>
            <a:chExt cx="196" cy="311"/>
          </a:xfrm>
        </p:grpSpPr>
        <p:sp>
          <p:nvSpPr>
            <p:cNvPr id="420889" name="Oval 25"/>
            <p:cNvSpPr>
              <a:spLocks noChangeArrowheads="1"/>
            </p:cNvSpPr>
            <p:nvPr/>
          </p:nvSpPr>
          <p:spPr bwMode="auto">
            <a:xfrm>
              <a:off x="3097" y="2461"/>
              <a:ext cx="65" cy="65"/>
            </a:xfrm>
            <a:prstGeom prst="ellipse">
              <a:avLst/>
            </a:prstGeom>
            <a:solidFill>
              <a:srgbClr val="6699FF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90" name="Rectangle 26"/>
            <p:cNvSpPr>
              <a:spLocks noChangeArrowheads="1"/>
            </p:cNvSpPr>
            <p:nvPr/>
          </p:nvSpPr>
          <p:spPr bwMode="auto">
            <a:xfrm>
              <a:off x="3014" y="2215"/>
              <a:ext cx="19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z</a:t>
              </a:r>
            </a:p>
          </p:txBody>
        </p:sp>
      </p:grpSp>
      <p:grpSp>
        <p:nvGrpSpPr>
          <p:cNvPr id="420891" name="Group 27"/>
          <p:cNvGrpSpPr>
            <a:grpSpLocks/>
          </p:cNvGrpSpPr>
          <p:nvPr/>
        </p:nvGrpSpPr>
        <p:grpSpPr bwMode="auto">
          <a:xfrm>
            <a:off x="4095750" y="4271963"/>
            <a:ext cx="325438" cy="522287"/>
            <a:chOff x="2580" y="2691"/>
            <a:chExt cx="205" cy="329"/>
          </a:xfrm>
        </p:grpSpPr>
        <p:sp>
          <p:nvSpPr>
            <p:cNvPr id="420892" name="Rectangle 28"/>
            <p:cNvSpPr>
              <a:spLocks noChangeArrowheads="1"/>
            </p:cNvSpPr>
            <p:nvPr/>
          </p:nvSpPr>
          <p:spPr bwMode="auto">
            <a:xfrm>
              <a:off x="2580" y="2691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y</a:t>
              </a:r>
            </a:p>
          </p:txBody>
        </p:sp>
        <p:sp>
          <p:nvSpPr>
            <p:cNvPr id="420893" name="Oval 29"/>
            <p:cNvSpPr>
              <a:spLocks noChangeArrowheads="1"/>
            </p:cNvSpPr>
            <p:nvPr/>
          </p:nvSpPr>
          <p:spPr bwMode="auto">
            <a:xfrm>
              <a:off x="2631" y="2955"/>
              <a:ext cx="65" cy="65"/>
            </a:xfrm>
            <a:prstGeom prst="ellipse">
              <a:avLst/>
            </a:prstGeom>
            <a:solidFill>
              <a:srgbClr val="00CC00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420894" name="Text Box 30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Average and marginal costs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0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0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0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20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20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20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08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08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0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0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9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Background to Supply</a:t>
            </a:r>
          </a:p>
        </p:txBody>
      </p:sp>
      <p:sp>
        <p:nvSpPr>
          <p:cNvPr id="4229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/>
              <a:t>The Long-run Theory of Production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22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22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2915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496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496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Long-run theory of production</a:t>
            </a:r>
          </a:p>
        </p:txBody>
      </p:sp>
      <p:sp>
        <p:nvSpPr>
          <p:cNvPr id="424965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altLang="en-US"/>
              <a:t>All factors variable in long run</a:t>
            </a:r>
          </a:p>
          <a:p>
            <a:pPr>
              <a:lnSpc>
                <a:spcPct val="150000"/>
              </a:lnSpc>
            </a:pPr>
            <a:r>
              <a:rPr lang="en-GB" altLang="en-US"/>
              <a:t>The scale of production:</a:t>
            </a:r>
          </a:p>
          <a:p>
            <a:pPr lvl="1">
              <a:lnSpc>
                <a:spcPct val="150000"/>
              </a:lnSpc>
            </a:pPr>
            <a:r>
              <a:rPr lang="en-GB" altLang="en-US"/>
              <a:t>constant returns to scale</a:t>
            </a:r>
          </a:p>
          <a:p>
            <a:pPr lvl="1">
              <a:lnSpc>
                <a:spcPct val="150000"/>
              </a:lnSpc>
            </a:pPr>
            <a:r>
              <a:rPr lang="en-GB" altLang="en-US"/>
              <a:t>increasing returns to scale</a:t>
            </a:r>
          </a:p>
          <a:p>
            <a:pPr lvl="1">
              <a:lnSpc>
                <a:spcPct val="150000"/>
              </a:lnSpc>
            </a:pPr>
            <a:r>
              <a:rPr lang="en-GB" altLang="en-US"/>
              <a:t>decreasing returns to scale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24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24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24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24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24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24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24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24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24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24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4965" grpId="0" build="p" bldLvl="3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7010" name="Object 2"/>
          <p:cNvGraphicFramePr>
            <a:graphicFrameLocks noChangeAspect="1"/>
          </p:cNvGraphicFramePr>
          <p:nvPr/>
        </p:nvGraphicFramePr>
        <p:xfrm>
          <a:off x="528638" y="1581150"/>
          <a:ext cx="8001000" cy="445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020" name="Document" r:id="rId4" imgW="7995240" imgH="3619440" progId="Word.Document.8">
                  <p:embed/>
                </p:oleObj>
              </mc:Choice>
              <mc:Fallback>
                <p:oleObj name="Document" r:id="rId4" imgW="7995240" imgH="361944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40816" b="34145"/>
                      <a:stretch>
                        <a:fillRect/>
                      </a:stretch>
                    </p:blipFill>
                    <p:spPr bwMode="auto">
                      <a:xfrm>
                        <a:off x="528638" y="1581150"/>
                        <a:ext cx="8001000" cy="44545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7011" name="Text Box 3"/>
          <p:cNvSpPr txBox="1">
            <a:spLocks noChangeArrowheads="1"/>
          </p:cNvSpPr>
          <p:nvPr/>
        </p:nvSpPr>
        <p:spPr bwMode="auto">
          <a:xfrm>
            <a:off x="0" y="384175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b="1">
                <a:solidFill>
                  <a:srgbClr val="993300"/>
                </a:solidFill>
                <a:latin typeface="Arial" panose="020B0604020202020204" pitchFamily="34" charset="0"/>
              </a:rPr>
              <a:t>Short-run and long-run increases in output</a:t>
            </a:r>
          </a:p>
        </p:txBody>
      </p:sp>
      <p:sp>
        <p:nvSpPr>
          <p:cNvPr id="427012" name="Rectangle 4"/>
          <p:cNvSpPr>
            <a:spLocks noChangeArrowheads="1"/>
          </p:cNvSpPr>
          <p:nvPr/>
        </p:nvSpPr>
        <p:spPr bwMode="auto">
          <a:xfrm>
            <a:off x="7394575" y="3011488"/>
            <a:ext cx="1038225" cy="28479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7013" name="Rectangle 5"/>
          <p:cNvSpPr>
            <a:spLocks noChangeArrowheads="1"/>
          </p:cNvSpPr>
          <p:nvPr/>
        </p:nvSpPr>
        <p:spPr bwMode="auto">
          <a:xfrm>
            <a:off x="3171825" y="2992438"/>
            <a:ext cx="1038225" cy="28479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zo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9058" name="Object 2"/>
          <p:cNvGraphicFramePr>
            <a:graphicFrameLocks noChangeAspect="1"/>
          </p:cNvGraphicFramePr>
          <p:nvPr/>
        </p:nvGraphicFramePr>
        <p:xfrm>
          <a:off x="528638" y="1581150"/>
          <a:ext cx="8001000" cy="445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9067" name="Document" r:id="rId4" imgW="7995240" imgH="3619440" progId="Word.Document.8">
                  <p:embed/>
                </p:oleObj>
              </mc:Choice>
              <mc:Fallback>
                <p:oleObj name="Document" r:id="rId4" imgW="7995240" imgH="361944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40816" b="34145"/>
                      <a:stretch>
                        <a:fillRect/>
                      </a:stretch>
                    </p:blipFill>
                    <p:spPr bwMode="auto">
                      <a:xfrm>
                        <a:off x="528638" y="1581150"/>
                        <a:ext cx="8001000" cy="44545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9059" name="Text Box 3"/>
          <p:cNvSpPr txBox="1">
            <a:spLocks noChangeArrowheads="1"/>
          </p:cNvSpPr>
          <p:nvPr/>
        </p:nvSpPr>
        <p:spPr bwMode="auto">
          <a:xfrm>
            <a:off x="0" y="384175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b="1">
                <a:solidFill>
                  <a:srgbClr val="993300"/>
                </a:solidFill>
                <a:latin typeface="Arial" panose="020B0604020202020204" pitchFamily="34" charset="0"/>
              </a:rPr>
              <a:t>Short-run and long-run increases in output</a:t>
            </a:r>
          </a:p>
        </p:txBody>
      </p:sp>
      <p:sp>
        <p:nvSpPr>
          <p:cNvPr id="429060" name="Rectangle 4"/>
          <p:cNvSpPr>
            <a:spLocks noChangeArrowheads="1"/>
          </p:cNvSpPr>
          <p:nvPr/>
        </p:nvSpPr>
        <p:spPr bwMode="auto">
          <a:xfrm>
            <a:off x="7394575" y="3011488"/>
            <a:ext cx="1038225" cy="28479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wipe dir="d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1106" name="Object 2"/>
          <p:cNvGraphicFramePr>
            <a:graphicFrameLocks noChangeAspect="1"/>
          </p:cNvGraphicFramePr>
          <p:nvPr/>
        </p:nvGraphicFramePr>
        <p:xfrm>
          <a:off x="528638" y="1581150"/>
          <a:ext cx="8001000" cy="445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114" name="Document" r:id="rId4" imgW="7995240" imgH="3619440" progId="Word.Document.8">
                  <p:embed/>
                </p:oleObj>
              </mc:Choice>
              <mc:Fallback>
                <p:oleObj name="Document" r:id="rId4" imgW="7995240" imgH="361944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40816" b="34145"/>
                      <a:stretch>
                        <a:fillRect/>
                      </a:stretch>
                    </p:blipFill>
                    <p:spPr bwMode="auto">
                      <a:xfrm>
                        <a:off x="528638" y="1581150"/>
                        <a:ext cx="8001000" cy="44545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1107" name="Text Box 3"/>
          <p:cNvSpPr txBox="1">
            <a:spLocks noChangeArrowheads="1"/>
          </p:cNvSpPr>
          <p:nvPr/>
        </p:nvSpPr>
        <p:spPr bwMode="auto">
          <a:xfrm>
            <a:off x="0" y="384175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b="1">
                <a:solidFill>
                  <a:srgbClr val="993300"/>
                </a:solidFill>
                <a:latin typeface="Arial" panose="020B0604020202020204" pitchFamily="34" charset="0"/>
              </a:rPr>
              <a:t>Short-run and long-run increases in output</a:t>
            </a:r>
          </a:p>
        </p:txBody>
      </p:sp>
    </p:spTree>
  </p:cSld>
  <p:clrMapOvr>
    <a:masterClrMapping/>
  </p:clrMapOvr>
  <p:transition spd="slow">
    <p:wipe dir="d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15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315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315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Long-run theory of production</a:t>
            </a:r>
          </a:p>
        </p:txBody>
      </p:sp>
      <p:sp>
        <p:nvSpPr>
          <p:cNvPr id="433157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Economies of scale</a:t>
            </a:r>
          </a:p>
          <a:p>
            <a:pPr lvl="1"/>
            <a:r>
              <a:rPr lang="en-GB" altLang="en-US"/>
              <a:t>specialisation and division of labour</a:t>
            </a:r>
          </a:p>
          <a:p>
            <a:pPr lvl="1"/>
            <a:r>
              <a:rPr lang="en-GB" altLang="en-US"/>
              <a:t>indivisibilities</a:t>
            </a:r>
          </a:p>
          <a:p>
            <a:pPr lvl="1"/>
            <a:r>
              <a:rPr lang="en-GB" altLang="en-US"/>
              <a:t>container principle</a:t>
            </a:r>
          </a:p>
          <a:p>
            <a:pPr lvl="1"/>
            <a:r>
              <a:rPr lang="en-GB" altLang="en-US"/>
              <a:t>greater efficiency of large machines</a:t>
            </a:r>
          </a:p>
          <a:p>
            <a:pPr lvl="1"/>
            <a:r>
              <a:rPr lang="en-GB" altLang="en-US"/>
              <a:t>by-products</a:t>
            </a:r>
          </a:p>
          <a:p>
            <a:pPr lvl="1"/>
            <a:r>
              <a:rPr lang="en-GB" altLang="en-US"/>
              <a:t>multi-stage production</a:t>
            </a:r>
          </a:p>
          <a:p>
            <a:pPr lvl="1"/>
            <a:r>
              <a:rPr lang="en-GB" altLang="en-US"/>
              <a:t>organisational and administrative economies</a:t>
            </a:r>
          </a:p>
          <a:p>
            <a:pPr lvl="1"/>
            <a:r>
              <a:rPr lang="en-GB" altLang="en-US"/>
              <a:t>financial economies</a:t>
            </a:r>
          </a:p>
          <a:p>
            <a:pPr lvl="1"/>
            <a:r>
              <a:rPr lang="en-GB" altLang="en-US"/>
              <a:t>economies of scope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33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33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33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33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33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3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33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33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33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33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33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33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33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33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33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33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33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33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33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33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3157" grpId="0" build="p" bldLvl="2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95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795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795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Long-run theory of production</a:t>
            </a:r>
          </a:p>
        </p:txBody>
      </p:sp>
      <p:sp>
        <p:nvSpPr>
          <p:cNvPr id="637957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Diseconomies of scale</a:t>
            </a:r>
          </a:p>
          <a:p>
            <a:pPr lvl="1"/>
            <a:r>
              <a:rPr lang="en-GB" altLang="en-US"/>
              <a:t>managerial complexity</a:t>
            </a:r>
          </a:p>
          <a:p>
            <a:pPr lvl="1"/>
            <a:r>
              <a:rPr lang="en-GB" altLang="en-US"/>
              <a:t>alienation</a:t>
            </a:r>
          </a:p>
          <a:p>
            <a:pPr lvl="1"/>
            <a:r>
              <a:rPr lang="en-GB" altLang="en-US"/>
              <a:t>industrial relations problems</a:t>
            </a:r>
          </a:p>
          <a:p>
            <a:pPr lvl="1"/>
            <a:r>
              <a:rPr lang="en-GB" altLang="en-US"/>
              <a:t>disruption if part of complex production chains fail</a:t>
            </a:r>
          </a:p>
          <a:p>
            <a:r>
              <a:rPr lang="en-GB" altLang="en-US"/>
              <a:t>External economies and diseconomies of scale</a:t>
            </a:r>
          </a:p>
          <a:p>
            <a:r>
              <a:rPr lang="en-GB" altLang="en-US"/>
              <a:t>Location</a:t>
            </a:r>
          </a:p>
          <a:p>
            <a:pPr lvl="1"/>
            <a:r>
              <a:rPr lang="en-GB" altLang="en-US"/>
              <a:t>costs vary in different locations</a:t>
            </a:r>
          </a:p>
          <a:p>
            <a:pPr lvl="1"/>
            <a:r>
              <a:rPr lang="en-GB" altLang="en-US"/>
              <a:t>transport costs: location relative to market and suppliers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37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37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37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37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37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37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37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37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379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379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379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379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6379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379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379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379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6379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379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57" grpId="0" build="p" bldLvl="2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786" name="Rectangle 102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2787" name="Rectangle 102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2788" name="Rectangle 1028"/>
          <p:cNvSpPr>
            <a:spLocks noChangeArrowheads="1"/>
          </p:cNvSpPr>
          <p:nvPr/>
        </p:nvSpPr>
        <p:spPr bwMode="auto">
          <a:xfrm>
            <a:off x="1066800" y="609600"/>
            <a:ext cx="7173913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2789" name="Line 1029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2790" name="Line 1030"/>
          <p:cNvSpPr>
            <a:spLocks noChangeShapeType="1"/>
          </p:cNvSpPr>
          <p:nvPr/>
        </p:nvSpPr>
        <p:spPr bwMode="auto">
          <a:xfrm>
            <a:off x="1066800" y="5943600"/>
            <a:ext cx="715803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2791" name="Rectangle 1031"/>
          <p:cNvSpPr>
            <a:spLocks noChangeArrowheads="1"/>
          </p:cNvSpPr>
          <p:nvPr/>
        </p:nvSpPr>
        <p:spPr bwMode="auto">
          <a:xfrm>
            <a:off x="3870325" y="6049963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502792" name="Rectangle 1032"/>
          <p:cNvSpPr>
            <a:spLocks noChangeArrowheads="1"/>
          </p:cNvSpPr>
          <p:nvPr/>
        </p:nvSpPr>
        <p:spPr bwMode="auto">
          <a:xfrm>
            <a:off x="669925" y="59737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02793" name="Rectangle 1033"/>
          <p:cNvSpPr>
            <a:spLocks noChangeArrowheads="1"/>
          </p:cNvSpPr>
          <p:nvPr/>
        </p:nvSpPr>
        <p:spPr bwMode="auto">
          <a:xfrm rot="16200000">
            <a:off x="288132" y="2923381"/>
            <a:ext cx="833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</a:t>
            </a:r>
          </a:p>
        </p:txBody>
      </p:sp>
      <p:sp>
        <p:nvSpPr>
          <p:cNvPr id="502794" name="Arc 1034"/>
          <p:cNvSpPr>
            <a:spLocks/>
          </p:cNvSpPr>
          <p:nvPr/>
        </p:nvSpPr>
        <p:spPr bwMode="auto">
          <a:xfrm>
            <a:off x="1220788" y="2133600"/>
            <a:ext cx="2286000" cy="1752600"/>
          </a:xfrm>
          <a:custGeom>
            <a:avLst/>
            <a:gdLst>
              <a:gd name="G0" fmla="+- 21053 0 0"/>
              <a:gd name="G1" fmla="+- 0 0 0"/>
              <a:gd name="G2" fmla="+- 21600 0 0"/>
              <a:gd name="T0" fmla="*/ 21053 w 21053"/>
              <a:gd name="T1" fmla="*/ 21600 h 21600"/>
              <a:gd name="T2" fmla="*/ 0 w 21053"/>
              <a:gd name="T3" fmla="*/ 4831 h 21600"/>
              <a:gd name="T4" fmla="*/ 21053 w 21053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053" h="21600" fill="none" extrusionOk="0">
                <a:moveTo>
                  <a:pt x="21053" y="21600"/>
                </a:moveTo>
                <a:cubicBezTo>
                  <a:pt x="10984" y="21600"/>
                  <a:pt x="2251" y="14644"/>
                  <a:pt x="0" y="4830"/>
                </a:cubicBezTo>
              </a:path>
              <a:path w="21053" h="21600" stroke="0" extrusionOk="0">
                <a:moveTo>
                  <a:pt x="21053" y="21600"/>
                </a:moveTo>
                <a:cubicBezTo>
                  <a:pt x="10984" y="21600"/>
                  <a:pt x="2251" y="14644"/>
                  <a:pt x="0" y="4830"/>
                </a:cubicBezTo>
                <a:lnTo>
                  <a:pt x="21053" y="0"/>
                </a:lnTo>
                <a:close/>
              </a:path>
            </a:pathLst>
          </a:custGeom>
          <a:noFill/>
          <a:ln w="381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2795" name="Line 1035"/>
          <p:cNvSpPr>
            <a:spLocks noChangeShapeType="1"/>
          </p:cNvSpPr>
          <p:nvPr/>
        </p:nvSpPr>
        <p:spPr bwMode="auto">
          <a:xfrm>
            <a:off x="3505200" y="3886200"/>
            <a:ext cx="1600200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502796" name="Group 1036"/>
          <p:cNvGrpSpPr>
            <a:grpSpLocks/>
          </p:cNvGrpSpPr>
          <p:nvPr/>
        </p:nvGrpSpPr>
        <p:grpSpPr bwMode="auto">
          <a:xfrm>
            <a:off x="5105400" y="1981200"/>
            <a:ext cx="3154363" cy="1905000"/>
            <a:chOff x="3216" y="1248"/>
            <a:chExt cx="1987" cy="1200"/>
          </a:xfrm>
        </p:grpSpPr>
        <p:sp>
          <p:nvSpPr>
            <p:cNvPr id="502797" name="Arc 1037"/>
            <p:cNvSpPr>
              <a:spLocks/>
            </p:cNvSpPr>
            <p:nvPr/>
          </p:nvSpPr>
          <p:spPr bwMode="auto">
            <a:xfrm>
              <a:off x="3216" y="1248"/>
              <a:ext cx="1728" cy="1200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20388 w 20388"/>
                <a:gd name="T1" fmla="*/ 7133 h 21600"/>
                <a:gd name="T2" fmla="*/ 0 w 20388"/>
                <a:gd name="T3" fmla="*/ 21600 h 21600"/>
                <a:gd name="T4" fmla="*/ 0 w 20388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388" h="21600" fill="none" extrusionOk="0">
                  <a:moveTo>
                    <a:pt x="20388" y="7133"/>
                  </a:moveTo>
                  <a:cubicBezTo>
                    <a:pt x="17356" y="15797"/>
                    <a:pt x="9179" y="21599"/>
                    <a:pt x="0" y="21600"/>
                  </a:cubicBezTo>
                </a:path>
                <a:path w="20388" h="21600" stroke="0" extrusionOk="0">
                  <a:moveTo>
                    <a:pt x="20388" y="7133"/>
                  </a:moveTo>
                  <a:cubicBezTo>
                    <a:pt x="17356" y="15797"/>
                    <a:pt x="917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02798" name="Rectangle 1038"/>
            <p:cNvSpPr>
              <a:spLocks noChangeArrowheads="1"/>
            </p:cNvSpPr>
            <p:nvPr/>
          </p:nvSpPr>
          <p:spPr bwMode="auto">
            <a:xfrm>
              <a:off x="4598" y="1391"/>
              <a:ext cx="605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200" b="1" i="1">
                  <a:solidFill>
                    <a:schemeClr val="accent1"/>
                  </a:solidFill>
                  <a:latin typeface="Arial" panose="020B0604020202020204" pitchFamily="34" charset="0"/>
                </a:rPr>
                <a:t>LRAC</a:t>
              </a:r>
            </a:p>
          </p:txBody>
        </p:sp>
      </p:grpSp>
      <p:sp>
        <p:nvSpPr>
          <p:cNvPr id="502799" name="Line 1039"/>
          <p:cNvSpPr>
            <a:spLocks noChangeShapeType="1"/>
          </p:cNvSpPr>
          <p:nvPr/>
        </p:nvSpPr>
        <p:spPr bwMode="auto">
          <a:xfrm>
            <a:off x="3505200" y="838200"/>
            <a:ext cx="0" cy="5105400"/>
          </a:xfrm>
          <a:prstGeom prst="line">
            <a:avLst/>
          </a:prstGeom>
          <a:noFill/>
          <a:ln w="12700">
            <a:solidFill>
              <a:srgbClr val="808080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2800" name="Line 1040"/>
          <p:cNvSpPr>
            <a:spLocks noChangeShapeType="1"/>
          </p:cNvSpPr>
          <p:nvPr/>
        </p:nvSpPr>
        <p:spPr bwMode="auto">
          <a:xfrm flipV="1">
            <a:off x="5105400" y="838200"/>
            <a:ext cx="0" cy="5105400"/>
          </a:xfrm>
          <a:prstGeom prst="line">
            <a:avLst/>
          </a:prstGeom>
          <a:noFill/>
          <a:ln w="12700">
            <a:solidFill>
              <a:srgbClr val="808080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2801" name="Rectangle 1041"/>
          <p:cNvSpPr>
            <a:spLocks noChangeArrowheads="1"/>
          </p:cNvSpPr>
          <p:nvPr/>
        </p:nvSpPr>
        <p:spPr bwMode="auto">
          <a:xfrm>
            <a:off x="1508125" y="2163763"/>
            <a:ext cx="15668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200">
                <a:solidFill>
                  <a:schemeClr val="tx2"/>
                </a:solidFill>
                <a:latin typeface="Arial" panose="020B0604020202020204" pitchFamily="34" charset="0"/>
              </a:rPr>
              <a:t>Economies</a:t>
            </a:r>
          </a:p>
          <a:p>
            <a:pPr algn="ctr"/>
            <a:r>
              <a:rPr lang="en-GB" altLang="en-US" sz="2200">
                <a:solidFill>
                  <a:schemeClr val="tx2"/>
                </a:solidFill>
                <a:latin typeface="Arial" panose="020B0604020202020204" pitchFamily="34" charset="0"/>
              </a:rPr>
              <a:t>of scale</a:t>
            </a:r>
          </a:p>
        </p:txBody>
      </p:sp>
      <p:sp>
        <p:nvSpPr>
          <p:cNvPr id="502802" name="Rectangle 1042"/>
          <p:cNvSpPr>
            <a:spLocks noChangeArrowheads="1"/>
          </p:cNvSpPr>
          <p:nvPr/>
        </p:nvSpPr>
        <p:spPr bwMode="auto">
          <a:xfrm>
            <a:off x="3619500" y="2163763"/>
            <a:ext cx="13033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200">
                <a:solidFill>
                  <a:schemeClr val="folHlink"/>
                </a:solidFill>
                <a:latin typeface="Arial" panose="020B0604020202020204" pitchFamily="34" charset="0"/>
              </a:rPr>
              <a:t>Constant</a:t>
            </a:r>
          </a:p>
          <a:p>
            <a:pPr algn="ctr"/>
            <a:r>
              <a:rPr lang="en-GB" altLang="en-US" sz="2200">
                <a:solidFill>
                  <a:schemeClr val="folHlink"/>
                </a:solidFill>
                <a:latin typeface="Arial" panose="020B0604020202020204" pitchFamily="34" charset="0"/>
              </a:rPr>
              <a:t>costs</a:t>
            </a:r>
          </a:p>
        </p:txBody>
      </p:sp>
      <p:sp>
        <p:nvSpPr>
          <p:cNvPr id="502803" name="Rectangle 1043"/>
          <p:cNvSpPr>
            <a:spLocks noChangeArrowheads="1"/>
          </p:cNvSpPr>
          <p:nvPr/>
        </p:nvSpPr>
        <p:spPr bwMode="auto">
          <a:xfrm>
            <a:off x="5208588" y="2163763"/>
            <a:ext cx="19399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200">
                <a:solidFill>
                  <a:schemeClr val="accent2"/>
                </a:solidFill>
                <a:latin typeface="Arial" panose="020B0604020202020204" pitchFamily="34" charset="0"/>
              </a:rPr>
              <a:t>Diseconomies</a:t>
            </a:r>
          </a:p>
          <a:p>
            <a:pPr algn="ctr"/>
            <a:r>
              <a:rPr lang="en-GB" altLang="en-US" sz="2200">
                <a:solidFill>
                  <a:schemeClr val="accent2"/>
                </a:solidFill>
                <a:latin typeface="Arial" panose="020B0604020202020204" pitchFamily="34" charset="0"/>
              </a:rPr>
              <a:t>of scale</a:t>
            </a:r>
          </a:p>
        </p:txBody>
      </p:sp>
      <p:sp>
        <p:nvSpPr>
          <p:cNvPr id="502804" name="Text Box 1044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800000"/>
                </a:solidFill>
                <a:latin typeface="Arial" panose="020B0604020202020204" pitchFamily="34" charset="0"/>
              </a:rPr>
              <a:t>A typical long-run average cost curve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2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02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2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02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2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02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02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02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2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794" grpId="0" animBg="1"/>
      <p:bldP spid="502795" grpId="0" animBg="1"/>
      <p:bldP spid="502801" grpId="0" autoUpdateAnimBg="0"/>
      <p:bldP spid="502802" grpId="0" autoUpdateAnimBg="0"/>
      <p:bldP spid="502803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834" name="Rectangle 1026"/>
          <p:cNvSpPr>
            <a:spLocks noChangeArrowheads="1"/>
          </p:cNvSpPr>
          <p:nvPr/>
        </p:nvSpPr>
        <p:spPr bwMode="auto">
          <a:xfrm>
            <a:off x="1066800" y="609600"/>
            <a:ext cx="7173913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4835" name="Rectangle 1027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4836" name="Rectangle 1028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4837" name="Line 1029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4838" name="Line 1030"/>
          <p:cNvSpPr>
            <a:spLocks noChangeShapeType="1"/>
          </p:cNvSpPr>
          <p:nvPr/>
        </p:nvSpPr>
        <p:spPr bwMode="auto">
          <a:xfrm>
            <a:off x="1066800" y="5943600"/>
            <a:ext cx="71818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4839" name="Rectangle 1031"/>
          <p:cNvSpPr>
            <a:spLocks noChangeArrowheads="1"/>
          </p:cNvSpPr>
          <p:nvPr/>
        </p:nvSpPr>
        <p:spPr bwMode="auto">
          <a:xfrm>
            <a:off x="3870325" y="6049963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504840" name="Rectangle 1032"/>
          <p:cNvSpPr>
            <a:spLocks noChangeArrowheads="1"/>
          </p:cNvSpPr>
          <p:nvPr/>
        </p:nvSpPr>
        <p:spPr bwMode="auto">
          <a:xfrm>
            <a:off x="669925" y="59737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04841" name="Rectangle 1033"/>
          <p:cNvSpPr>
            <a:spLocks noChangeArrowheads="1"/>
          </p:cNvSpPr>
          <p:nvPr/>
        </p:nvSpPr>
        <p:spPr bwMode="auto">
          <a:xfrm rot="16200000">
            <a:off x="288132" y="2923381"/>
            <a:ext cx="833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</a:t>
            </a:r>
          </a:p>
        </p:txBody>
      </p:sp>
      <p:sp>
        <p:nvSpPr>
          <p:cNvPr id="504842" name="Arc 1034"/>
          <p:cNvSpPr>
            <a:spLocks/>
          </p:cNvSpPr>
          <p:nvPr/>
        </p:nvSpPr>
        <p:spPr bwMode="auto">
          <a:xfrm>
            <a:off x="1220788" y="2133600"/>
            <a:ext cx="2286000" cy="1752600"/>
          </a:xfrm>
          <a:custGeom>
            <a:avLst/>
            <a:gdLst>
              <a:gd name="G0" fmla="+- 21053 0 0"/>
              <a:gd name="G1" fmla="+- 0 0 0"/>
              <a:gd name="G2" fmla="+- 21600 0 0"/>
              <a:gd name="T0" fmla="*/ 21053 w 21053"/>
              <a:gd name="T1" fmla="*/ 21600 h 21600"/>
              <a:gd name="T2" fmla="*/ 0 w 21053"/>
              <a:gd name="T3" fmla="*/ 4831 h 21600"/>
              <a:gd name="T4" fmla="*/ 21053 w 21053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053" h="21600" fill="none" extrusionOk="0">
                <a:moveTo>
                  <a:pt x="21053" y="21600"/>
                </a:moveTo>
                <a:cubicBezTo>
                  <a:pt x="10984" y="21600"/>
                  <a:pt x="2251" y="14644"/>
                  <a:pt x="0" y="4830"/>
                </a:cubicBezTo>
              </a:path>
              <a:path w="21053" h="21600" stroke="0" extrusionOk="0">
                <a:moveTo>
                  <a:pt x="21053" y="21600"/>
                </a:moveTo>
                <a:cubicBezTo>
                  <a:pt x="10984" y="21600"/>
                  <a:pt x="2251" y="14644"/>
                  <a:pt x="0" y="4830"/>
                </a:cubicBezTo>
                <a:lnTo>
                  <a:pt x="21053" y="0"/>
                </a:lnTo>
                <a:close/>
              </a:path>
            </a:pathLst>
          </a:custGeom>
          <a:noFill/>
          <a:ln w="38100" cap="rnd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4843" name="Line 1035"/>
          <p:cNvSpPr>
            <a:spLocks noChangeShapeType="1"/>
          </p:cNvSpPr>
          <p:nvPr/>
        </p:nvSpPr>
        <p:spPr bwMode="auto">
          <a:xfrm>
            <a:off x="3505200" y="3886200"/>
            <a:ext cx="1600200" cy="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4844" name="Arc 1036"/>
          <p:cNvSpPr>
            <a:spLocks/>
          </p:cNvSpPr>
          <p:nvPr/>
        </p:nvSpPr>
        <p:spPr bwMode="auto">
          <a:xfrm>
            <a:off x="5105400" y="1981200"/>
            <a:ext cx="2743200" cy="19050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0388 w 20388"/>
              <a:gd name="T1" fmla="*/ 7133 h 21600"/>
              <a:gd name="T2" fmla="*/ 0 w 20388"/>
              <a:gd name="T3" fmla="*/ 21600 h 21600"/>
              <a:gd name="T4" fmla="*/ 0 w 20388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388" h="21600" fill="none" extrusionOk="0">
                <a:moveTo>
                  <a:pt x="20388" y="7133"/>
                </a:moveTo>
                <a:cubicBezTo>
                  <a:pt x="17356" y="15797"/>
                  <a:pt x="9179" y="21599"/>
                  <a:pt x="0" y="21600"/>
                </a:cubicBezTo>
              </a:path>
              <a:path w="20388" h="21600" stroke="0" extrusionOk="0">
                <a:moveTo>
                  <a:pt x="20388" y="7133"/>
                </a:moveTo>
                <a:cubicBezTo>
                  <a:pt x="17356" y="15797"/>
                  <a:pt x="917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4845" name="Rectangle 1037"/>
          <p:cNvSpPr>
            <a:spLocks noChangeArrowheads="1"/>
          </p:cNvSpPr>
          <p:nvPr/>
        </p:nvSpPr>
        <p:spPr bwMode="auto">
          <a:xfrm>
            <a:off x="7299325" y="2208213"/>
            <a:ext cx="960438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 i="1">
                <a:solidFill>
                  <a:schemeClr val="accent1"/>
                </a:solidFill>
                <a:latin typeface="Arial" panose="020B0604020202020204" pitchFamily="34" charset="0"/>
              </a:rPr>
              <a:t>LRAC</a:t>
            </a:r>
          </a:p>
        </p:txBody>
      </p:sp>
      <p:sp>
        <p:nvSpPr>
          <p:cNvPr id="504846" name="Text Box 103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800000"/>
                </a:solidFill>
                <a:latin typeface="Arial" panose="020B0604020202020204" pitchFamily="34" charset="0"/>
              </a:rPr>
              <a:t>A typical long-run average cost curve</a:t>
            </a:r>
          </a:p>
        </p:txBody>
      </p:sp>
    </p:spTree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88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688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688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Long-run costs</a:t>
            </a:r>
          </a:p>
        </p:txBody>
      </p:sp>
      <p:sp>
        <p:nvSpPr>
          <p:cNvPr id="506885" name="Rectangle 5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8534400" cy="17145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altLang="en-US">
                <a:solidFill>
                  <a:srgbClr val="646B86"/>
                </a:solidFill>
              </a:rPr>
              <a:t>Long-run average costs</a:t>
            </a:r>
          </a:p>
          <a:p>
            <a:pPr lvl="1">
              <a:lnSpc>
                <a:spcPct val="100000"/>
              </a:lnSpc>
            </a:pPr>
            <a:r>
              <a:rPr lang="en-GB" altLang="en-US">
                <a:solidFill>
                  <a:srgbClr val="646B86"/>
                </a:solidFill>
              </a:rPr>
              <a:t>shape of the </a:t>
            </a:r>
            <a:r>
              <a:rPr lang="en-GB" altLang="en-US" i="1">
                <a:solidFill>
                  <a:srgbClr val="646B86"/>
                </a:solidFill>
              </a:rPr>
              <a:t>LRAC</a:t>
            </a:r>
            <a:r>
              <a:rPr lang="en-GB" altLang="en-US">
                <a:solidFill>
                  <a:srgbClr val="646B86"/>
                </a:solidFill>
              </a:rPr>
              <a:t> curve</a:t>
            </a:r>
          </a:p>
          <a:p>
            <a:pPr lvl="1">
              <a:lnSpc>
                <a:spcPct val="100000"/>
              </a:lnSpc>
            </a:pPr>
            <a:r>
              <a:rPr lang="en-GB" altLang="en-US">
                <a:solidFill>
                  <a:srgbClr val="646B86"/>
                </a:solidFill>
              </a:rPr>
              <a:t>assumptions behind the curve</a:t>
            </a:r>
          </a:p>
        </p:txBody>
      </p:sp>
      <p:sp>
        <p:nvSpPr>
          <p:cNvPr id="506886" name="Rectangle 6"/>
          <p:cNvSpPr>
            <a:spLocks/>
          </p:cNvSpPr>
          <p:nvPr/>
        </p:nvSpPr>
        <p:spPr bwMode="auto">
          <a:xfrm>
            <a:off x="301625" y="3267075"/>
            <a:ext cx="8534400" cy="314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ct val="30000"/>
              </a:spcBef>
              <a:buClr>
                <a:srgbClr val="CE6312"/>
              </a:buClr>
              <a:buSzPct val="85000"/>
              <a:buFont typeface="Wingdings 2" panose="05020102010507070707" pitchFamily="18" charset="2"/>
              <a:buChar char="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lr>
                <a:srgbClr val="BCA600"/>
              </a:buClr>
              <a:buSzPct val="70000"/>
              <a:buFont typeface="Wingdings" panose="05000000000000000000" pitchFamily="2" charset="2"/>
              <a:buChar char="¡"/>
              <a:defRPr sz="2600">
                <a:solidFill>
                  <a:srgbClr val="19323F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lr>
                <a:srgbClr val="6E9798"/>
              </a:buClr>
              <a:buSzPct val="75000"/>
              <a:buFont typeface="Wingdings 2" panose="05020102010507070707" pitchFamily="18" charset="2"/>
              <a:buChar char="÷"/>
              <a:defRPr sz="2300">
                <a:solidFill>
                  <a:srgbClr val="1E495C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lr>
                <a:srgbClr val="844902"/>
              </a:buClr>
              <a:buSzPct val="65000"/>
              <a:buFont typeface="Wingdings 2" panose="05020102010507070707" pitchFamily="18" charset="2"/>
              <a:buChar char=""/>
              <a:defRPr sz="2000">
                <a:solidFill>
                  <a:srgbClr val="484D60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/>
              <a:t>Long-run marginal costs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068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068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6886" grpId="0" build="p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93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893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8932" name="Rectangle 4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8933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8934" name="Line 6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8935" name="Rectangle 7"/>
          <p:cNvSpPr>
            <a:spLocks noChangeArrowheads="1"/>
          </p:cNvSpPr>
          <p:nvPr/>
        </p:nvSpPr>
        <p:spPr bwMode="auto">
          <a:xfrm>
            <a:off x="3870325" y="6049963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508936" name="Rectangle 8"/>
          <p:cNvSpPr>
            <a:spLocks noChangeArrowheads="1"/>
          </p:cNvSpPr>
          <p:nvPr/>
        </p:nvSpPr>
        <p:spPr bwMode="auto">
          <a:xfrm>
            <a:off x="669925" y="59737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08937" name="Rectangle 9"/>
          <p:cNvSpPr>
            <a:spLocks noChangeArrowheads="1"/>
          </p:cNvSpPr>
          <p:nvPr/>
        </p:nvSpPr>
        <p:spPr bwMode="auto">
          <a:xfrm rot="16200000">
            <a:off x="288132" y="2923381"/>
            <a:ext cx="833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</a:t>
            </a:r>
          </a:p>
        </p:txBody>
      </p:sp>
      <p:sp>
        <p:nvSpPr>
          <p:cNvPr id="508938" name="Arc 10"/>
          <p:cNvSpPr>
            <a:spLocks/>
          </p:cNvSpPr>
          <p:nvPr/>
        </p:nvSpPr>
        <p:spPr bwMode="auto">
          <a:xfrm>
            <a:off x="1447800" y="1828800"/>
            <a:ext cx="6173788" cy="3189288"/>
          </a:xfrm>
          <a:custGeom>
            <a:avLst/>
            <a:gdLst>
              <a:gd name="G0" fmla="+- 21394 0 0"/>
              <a:gd name="G1" fmla="+- 0 0 0"/>
              <a:gd name="G2" fmla="+- 21600 0 0"/>
              <a:gd name="T0" fmla="*/ 19534 w 21394"/>
              <a:gd name="T1" fmla="*/ 21520 h 21520"/>
              <a:gd name="T2" fmla="*/ 0 w 21394"/>
              <a:gd name="T3" fmla="*/ 2978 h 21520"/>
              <a:gd name="T4" fmla="*/ 21394 w 21394"/>
              <a:gd name="T5" fmla="*/ 0 h 21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94" h="21520" fill="none" extrusionOk="0">
                <a:moveTo>
                  <a:pt x="19534" y="21519"/>
                </a:moveTo>
                <a:cubicBezTo>
                  <a:pt x="9494" y="20652"/>
                  <a:pt x="1389" y="12958"/>
                  <a:pt x="0" y="2977"/>
                </a:cubicBezTo>
              </a:path>
              <a:path w="21394" h="21520" stroke="0" extrusionOk="0">
                <a:moveTo>
                  <a:pt x="19534" y="21519"/>
                </a:moveTo>
                <a:cubicBezTo>
                  <a:pt x="9494" y="20652"/>
                  <a:pt x="1389" y="12958"/>
                  <a:pt x="0" y="2977"/>
                </a:cubicBezTo>
                <a:lnTo>
                  <a:pt x="21394" y="0"/>
                </a:lnTo>
                <a:close/>
              </a:path>
            </a:pathLst>
          </a:custGeom>
          <a:noFill/>
          <a:ln w="381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8939" name="Rectangle 11"/>
          <p:cNvSpPr>
            <a:spLocks noChangeArrowheads="1"/>
          </p:cNvSpPr>
          <p:nvPr/>
        </p:nvSpPr>
        <p:spPr bwMode="auto">
          <a:xfrm>
            <a:off x="7146925" y="4678363"/>
            <a:ext cx="892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LRAC</a:t>
            </a:r>
          </a:p>
        </p:txBody>
      </p:sp>
      <p:grpSp>
        <p:nvGrpSpPr>
          <p:cNvPr id="508940" name="Group 12"/>
          <p:cNvGrpSpPr>
            <a:grpSpLocks/>
          </p:cNvGrpSpPr>
          <p:nvPr/>
        </p:nvGrpSpPr>
        <p:grpSpPr bwMode="auto">
          <a:xfrm>
            <a:off x="1252538" y="2897188"/>
            <a:ext cx="6813550" cy="2559050"/>
            <a:chOff x="789" y="1825"/>
            <a:chExt cx="4292" cy="1612"/>
          </a:xfrm>
        </p:grpSpPr>
        <p:sp>
          <p:nvSpPr>
            <p:cNvPr id="508941" name="Arc 13"/>
            <p:cNvSpPr>
              <a:spLocks/>
            </p:cNvSpPr>
            <p:nvPr/>
          </p:nvSpPr>
          <p:spPr bwMode="auto">
            <a:xfrm>
              <a:off x="789" y="1825"/>
              <a:ext cx="3724" cy="1488"/>
            </a:xfrm>
            <a:custGeom>
              <a:avLst/>
              <a:gdLst>
                <a:gd name="G0" fmla="+- 21457 0 0"/>
                <a:gd name="G1" fmla="+- 0 0 0"/>
                <a:gd name="G2" fmla="+- 21600 0 0"/>
                <a:gd name="T0" fmla="*/ 21457 w 21457"/>
                <a:gd name="T1" fmla="*/ 21600 h 21600"/>
                <a:gd name="T2" fmla="*/ 0 w 21457"/>
                <a:gd name="T3" fmla="*/ 2483 h 21600"/>
                <a:gd name="T4" fmla="*/ 21457 w 21457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57" h="21600" fill="none" extrusionOk="0">
                  <a:moveTo>
                    <a:pt x="21457" y="21600"/>
                  </a:moveTo>
                  <a:cubicBezTo>
                    <a:pt x="10488" y="21600"/>
                    <a:pt x="1261" y="13378"/>
                    <a:pt x="0" y="2482"/>
                  </a:cubicBezTo>
                </a:path>
                <a:path w="21457" h="21600" stroke="0" extrusionOk="0">
                  <a:moveTo>
                    <a:pt x="21457" y="21600"/>
                  </a:moveTo>
                  <a:cubicBezTo>
                    <a:pt x="10488" y="21600"/>
                    <a:pt x="1261" y="13378"/>
                    <a:pt x="0" y="2482"/>
                  </a:cubicBezTo>
                  <a:lnTo>
                    <a:pt x="21457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08942" name="Rectangle 14"/>
            <p:cNvSpPr>
              <a:spLocks noChangeArrowheads="1"/>
            </p:cNvSpPr>
            <p:nvPr/>
          </p:nvSpPr>
          <p:spPr bwMode="auto">
            <a:xfrm>
              <a:off x="4502" y="3187"/>
              <a:ext cx="57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2"/>
                  </a:solidFill>
                  <a:latin typeface="Arial" panose="020B0604020202020204" pitchFamily="34" charset="0"/>
                </a:rPr>
                <a:t>LRMC</a:t>
              </a:r>
            </a:p>
          </p:txBody>
        </p:sp>
      </p:grpSp>
      <p:sp>
        <p:nvSpPr>
          <p:cNvPr id="508943" name="AutoShape 15" descr="Parchment"/>
          <p:cNvSpPr>
            <a:spLocks noChangeArrowheads="1"/>
          </p:cNvSpPr>
          <p:nvPr/>
        </p:nvSpPr>
        <p:spPr bwMode="auto">
          <a:xfrm>
            <a:off x="3675063" y="2282825"/>
            <a:ext cx="2630487" cy="612775"/>
          </a:xfrm>
          <a:prstGeom prst="roundRect">
            <a:avLst>
              <a:gd name="adj" fmla="val 16667"/>
            </a:avLst>
          </a:prstGeom>
          <a:blipFill dpi="0" rotWithShape="0">
            <a:blip r:embed="rId3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2100">
                <a:solidFill>
                  <a:schemeClr val="folHlink"/>
                </a:solidFill>
                <a:latin typeface="Arial" panose="020B0604020202020204" pitchFamily="34" charset="0"/>
              </a:rPr>
              <a:t>Economies of scale</a:t>
            </a:r>
          </a:p>
        </p:txBody>
      </p:sp>
      <p:sp>
        <p:nvSpPr>
          <p:cNvPr id="508944" name="Text Box 16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Long-run average and marginal cost curves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8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8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08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8943" grpId="0" animBg="1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97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097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0980" name="Rectangle 4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0981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0982" name="Line 6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0983" name="Rectangle 7"/>
          <p:cNvSpPr>
            <a:spLocks noChangeArrowheads="1"/>
          </p:cNvSpPr>
          <p:nvPr/>
        </p:nvSpPr>
        <p:spPr bwMode="auto">
          <a:xfrm>
            <a:off x="3870325" y="6049963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510984" name="Rectangle 8"/>
          <p:cNvSpPr>
            <a:spLocks noChangeArrowheads="1"/>
          </p:cNvSpPr>
          <p:nvPr/>
        </p:nvSpPr>
        <p:spPr bwMode="auto">
          <a:xfrm>
            <a:off x="669925" y="59737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10985" name="Rectangle 9"/>
          <p:cNvSpPr>
            <a:spLocks noChangeArrowheads="1"/>
          </p:cNvSpPr>
          <p:nvPr/>
        </p:nvSpPr>
        <p:spPr bwMode="auto">
          <a:xfrm rot="16200000">
            <a:off x="288132" y="2923381"/>
            <a:ext cx="833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</a:t>
            </a:r>
          </a:p>
        </p:txBody>
      </p:sp>
      <p:sp>
        <p:nvSpPr>
          <p:cNvPr id="510986" name="Rectangle 10"/>
          <p:cNvSpPr>
            <a:spLocks noChangeArrowheads="1"/>
          </p:cNvSpPr>
          <p:nvPr/>
        </p:nvSpPr>
        <p:spPr bwMode="auto">
          <a:xfrm>
            <a:off x="7262813" y="2016125"/>
            <a:ext cx="892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LRAC</a:t>
            </a:r>
          </a:p>
        </p:txBody>
      </p:sp>
      <p:sp>
        <p:nvSpPr>
          <p:cNvPr id="510987" name="Arc 11"/>
          <p:cNvSpPr>
            <a:spLocks/>
          </p:cNvSpPr>
          <p:nvPr/>
        </p:nvSpPr>
        <p:spPr bwMode="auto">
          <a:xfrm>
            <a:off x="1752600" y="762000"/>
            <a:ext cx="5945188" cy="39624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19705 w 19705"/>
              <a:gd name="T1" fmla="*/ 8846 h 21600"/>
              <a:gd name="T2" fmla="*/ 0 w 19705"/>
              <a:gd name="T3" fmla="*/ 21600 h 21600"/>
              <a:gd name="T4" fmla="*/ 0 w 19705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705" h="21600" fill="none" extrusionOk="0">
                <a:moveTo>
                  <a:pt x="19705" y="8846"/>
                </a:moveTo>
                <a:cubicBezTo>
                  <a:pt x="16221" y="16606"/>
                  <a:pt x="8506" y="21599"/>
                  <a:pt x="0" y="21600"/>
                </a:cubicBezTo>
              </a:path>
              <a:path w="19705" h="21600" stroke="0" extrusionOk="0">
                <a:moveTo>
                  <a:pt x="19705" y="8846"/>
                </a:moveTo>
                <a:cubicBezTo>
                  <a:pt x="16221" y="16606"/>
                  <a:pt x="8506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510988" name="Group 12"/>
          <p:cNvGrpSpPr>
            <a:grpSpLocks/>
          </p:cNvGrpSpPr>
          <p:nvPr/>
        </p:nvGrpSpPr>
        <p:grpSpPr bwMode="auto">
          <a:xfrm>
            <a:off x="1674813" y="274638"/>
            <a:ext cx="6467475" cy="4075112"/>
            <a:chOff x="1055" y="173"/>
            <a:chExt cx="4074" cy="2567"/>
          </a:xfrm>
        </p:grpSpPr>
        <p:sp>
          <p:nvSpPr>
            <p:cNvPr id="510989" name="Arc 13"/>
            <p:cNvSpPr>
              <a:spLocks/>
            </p:cNvSpPr>
            <p:nvPr/>
          </p:nvSpPr>
          <p:spPr bwMode="auto">
            <a:xfrm rot="21360000">
              <a:off x="1055" y="173"/>
              <a:ext cx="3649" cy="2567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9705 w 19705"/>
                <a:gd name="T1" fmla="*/ 8846 h 21600"/>
                <a:gd name="T2" fmla="*/ 0 w 19705"/>
                <a:gd name="T3" fmla="*/ 21600 h 21600"/>
                <a:gd name="T4" fmla="*/ 0 w 19705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705" h="21600" fill="none" extrusionOk="0">
                  <a:moveTo>
                    <a:pt x="19705" y="8846"/>
                  </a:moveTo>
                  <a:cubicBezTo>
                    <a:pt x="16221" y="16606"/>
                    <a:pt x="8506" y="21599"/>
                    <a:pt x="0" y="21600"/>
                  </a:cubicBezTo>
                </a:path>
                <a:path w="19705" h="21600" stroke="0" extrusionOk="0">
                  <a:moveTo>
                    <a:pt x="19705" y="8846"/>
                  </a:moveTo>
                  <a:cubicBezTo>
                    <a:pt x="16221" y="16606"/>
                    <a:pt x="8506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0990" name="Rectangle 14"/>
            <p:cNvSpPr>
              <a:spLocks noChangeArrowheads="1"/>
            </p:cNvSpPr>
            <p:nvPr/>
          </p:nvSpPr>
          <p:spPr bwMode="auto">
            <a:xfrm>
              <a:off x="4550" y="835"/>
              <a:ext cx="57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2"/>
                  </a:solidFill>
                  <a:latin typeface="Arial" panose="020B0604020202020204" pitchFamily="34" charset="0"/>
                </a:rPr>
                <a:t>LRMC</a:t>
              </a:r>
            </a:p>
          </p:txBody>
        </p:sp>
      </p:grpSp>
      <p:sp>
        <p:nvSpPr>
          <p:cNvPr id="510991" name="AutoShape 15" descr="Parchment"/>
          <p:cNvSpPr>
            <a:spLocks noChangeArrowheads="1"/>
          </p:cNvSpPr>
          <p:nvPr/>
        </p:nvSpPr>
        <p:spPr bwMode="auto">
          <a:xfrm>
            <a:off x="2063750" y="2217738"/>
            <a:ext cx="2940050" cy="587375"/>
          </a:xfrm>
          <a:prstGeom prst="roundRect">
            <a:avLst>
              <a:gd name="adj" fmla="val 16667"/>
            </a:avLst>
          </a:prstGeom>
          <a:blipFill dpi="0" rotWithShape="0">
            <a:blip r:embed="rId3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2100">
                <a:solidFill>
                  <a:srgbClr val="800000"/>
                </a:solidFill>
                <a:latin typeface="Arial" panose="020B0604020202020204" pitchFamily="34" charset="0"/>
              </a:rPr>
              <a:t>Diseconomies of scale</a:t>
            </a:r>
          </a:p>
        </p:txBody>
      </p:sp>
      <p:sp>
        <p:nvSpPr>
          <p:cNvPr id="510992" name="Text Box 16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Long-run average and marginal cost curves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0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0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0991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2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02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028" name="Rectangle 4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GB" altLang="en-US" sz="2400" noProof="1">
              <a:latin typeface="Arial" panose="020B0604020202020204" pitchFamily="34" charset="0"/>
            </a:endParaRPr>
          </a:p>
        </p:txBody>
      </p:sp>
      <p:sp>
        <p:nvSpPr>
          <p:cNvPr id="513029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030" name="Line 6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031" name="Rectangle 7"/>
          <p:cNvSpPr>
            <a:spLocks noChangeArrowheads="1"/>
          </p:cNvSpPr>
          <p:nvPr/>
        </p:nvSpPr>
        <p:spPr bwMode="auto">
          <a:xfrm>
            <a:off x="3870325" y="6049963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513032" name="Rectangle 8"/>
          <p:cNvSpPr>
            <a:spLocks noChangeArrowheads="1"/>
          </p:cNvSpPr>
          <p:nvPr/>
        </p:nvSpPr>
        <p:spPr bwMode="auto">
          <a:xfrm>
            <a:off x="669925" y="59737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13033" name="Rectangle 9"/>
          <p:cNvSpPr>
            <a:spLocks noChangeArrowheads="1"/>
          </p:cNvSpPr>
          <p:nvPr/>
        </p:nvSpPr>
        <p:spPr bwMode="auto">
          <a:xfrm rot="16200000">
            <a:off x="288132" y="2923381"/>
            <a:ext cx="833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</a:t>
            </a:r>
          </a:p>
        </p:txBody>
      </p:sp>
      <p:sp>
        <p:nvSpPr>
          <p:cNvPr id="513034" name="Rectangle 10"/>
          <p:cNvSpPr>
            <a:spLocks noChangeArrowheads="1"/>
          </p:cNvSpPr>
          <p:nvPr/>
        </p:nvSpPr>
        <p:spPr bwMode="auto">
          <a:xfrm>
            <a:off x="6092825" y="3001963"/>
            <a:ext cx="892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LRAC</a:t>
            </a:r>
            <a:endParaRPr lang="en-GB" altLang="en-US" sz="2000" b="1" i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513035" name="Line 11"/>
          <p:cNvSpPr>
            <a:spLocks noChangeShapeType="1"/>
          </p:cNvSpPr>
          <p:nvPr/>
        </p:nvSpPr>
        <p:spPr bwMode="auto">
          <a:xfrm>
            <a:off x="1066800" y="3581400"/>
            <a:ext cx="67056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036" name="Text Box 12"/>
          <p:cNvSpPr txBox="1">
            <a:spLocks noChangeArrowheads="1"/>
          </p:cNvSpPr>
          <p:nvPr/>
        </p:nvSpPr>
        <p:spPr bwMode="auto">
          <a:xfrm>
            <a:off x="6921500" y="3006725"/>
            <a:ext cx="1136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= </a:t>
            </a:r>
            <a:r>
              <a:rPr lang="en-GB" altLang="en-US" sz="2000" b="1" i="1">
                <a:solidFill>
                  <a:schemeClr val="accent2"/>
                </a:solidFill>
                <a:latin typeface="Arial" panose="020B0604020202020204" pitchFamily="34" charset="0"/>
              </a:rPr>
              <a:t>LRMC</a:t>
            </a:r>
            <a:endParaRPr lang="en-GB" altLang="en-US" sz="2000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513037" name="AutoShape 13" descr="Parchment"/>
          <p:cNvSpPr>
            <a:spLocks noChangeArrowheads="1"/>
          </p:cNvSpPr>
          <p:nvPr/>
        </p:nvSpPr>
        <p:spPr bwMode="auto">
          <a:xfrm>
            <a:off x="2063750" y="2217738"/>
            <a:ext cx="2052638" cy="568325"/>
          </a:xfrm>
          <a:prstGeom prst="roundRect">
            <a:avLst>
              <a:gd name="adj" fmla="val 16667"/>
            </a:avLst>
          </a:prstGeom>
          <a:blipFill dpi="0" rotWithShape="0">
            <a:blip r:embed="rId3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2100">
                <a:solidFill>
                  <a:schemeClr val="accent1"/>
                </a:solidFill>
                <a:latin typeface="Arial" panose="020B0604020202020204" pitchFamily="34" charset="0"/>
              </a:rPr>
              <a:t>Constant costs</a:t>
            </a:r>
          </a:p>
        </p:txBody>
      </p:sp>
      <p:sp>
        <p:nvSpPr>
          <p:cNvPr id="513038" name="Text Box 14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Long-run average and marginal cost curves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3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3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36" grpId="0" autoUpdateAnimBg="0"/>
      <p:bldP spid="513037" grpId="0" animBg="1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07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507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5076" name="Rectangle 4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5077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5078" name="Line 6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5079" name="Rectangle 7"/>
          <p:cNvSpPr>
            <a:spLocks noChangeArrowheads="1"/>
          </p:cNvSpPr>
          <p:nvPr/>
        </p:nvSpPr>
        <p:spPr bwMode="auto">
          <a:xfrm>
            <a:off x="3870325" y="6049963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515080" name="Rectangle 8"/>
          <p:cNvSpPr>
            <a:spLocks noChangeArrowheads="1"/>
          </p:cNvSpPr>
          <p:nvPr/>
        </p:nvSpPr>
        <p:spPr bwMode="auto">
          <a:xfrm>
            <a:off x="669925" y="59737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15081" name="Rectangle 9"/>
          <p:cNvSpPr>
            <a:spLocks noChangeArrowheads="1"/>
          </p:cNvSpPr>
          <p:nvPr/>
        </p:nvSpPr>
        <p:spPr bwMode="auto">
          <a:xfrm rot="16200000">
            <a:off x="288132" y="2923381"/>
            <a:ext cx="833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</a:t>
            </a:r>
          </a:p>
        </p:txBody>
      </p:sp>
      <p:sp>
        <p:nvSpPr>
          <p:cNvPr id="515082" name="Arc 10"/>
          <p:cNvSpPr>
            <a:spLocks/>
          </p:cNvSpPr>
          <p:nvPr/>
        </p:nvSpPr>
        <p:spPr bwMode="auto">
          <a:xfrm rot="1020000">
            <a:off x="1604963" y="1204913"/>
            <a:ext cx="5888037" cy="3055937"/>
          </a:xfrm>
          <a:custGeom>
            <a:avLst/>
            <a:gdLst>
              <a:gd name="G0" fmla="+- 5163 0 0"/>
              <a:gd name="G1" fmla="+- 0 0 0"/>
              <a:gd name="G2" fmla="+- 21600 0 0"/>
              <a:gd name="T0" fmla="*/ 26051 w 26051"/>
              <a:gd name="T1" fmla="*/ 5500 h 21600"/>
              <a:gd name="T2" fmla="*/ 0 w 26051"/>
              <a:gd name="T3" fmla="*/ 20974 h 21600"/>
              <a:gd name="T4" fmla="*/ 5163 w 26051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051" h="21600" fill="none" extrusionOk="0">
                <a:moveTo>
                  <a:pt x="26051" y="5500"/>
                </a:moveTo>
                <a:cubicBezTo>
                  <a:pt x="23552" y="14987"/>
                  <a:pt x="14974" y="21599"/>
                  <a:pt x="5163" y="21600"/>
                </a:cubicBezTo>
                <a:cubicBezTo>
                  <a:pt x="3423" y="21600"/>
                  <a:pt x="1689" y="21389"/>
                  <a:pt x="0" y="20973"/>
                </a:cubicBezTo>
              </a:path>
              <a:path w="26051" h="21600" stroke="0" extrusionOk="0">
                <a:moveTo>
                  <a:pt x="26051" y="5500"/>
                </a:moveTo>
                <a:cubicBezTo>
                  <a:pt x="23552" y="14987"/>
                  <a:pt x="14974" y="21599"/>
                  <a:pt x="5163" y="21600"/>
                </a:cubicBezTo>
                <a:cubicBezTo>
                  <a:pt x="3423" y="21600"/>
                  <a:pt x="1689" y="21389"/>
                  <a:pt x="0" y="20973"/>
                </a:cubicBezTo>
                <a:lnTo>
                  <a:pt x="5163" y="0"/>
                </a:lnTo>
                <a:close/>
              </a:path>
            </a:pathLst>
          </a:custGeom>
          <a:noFill/>
          <a:ln w="381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515083" name="Group 11"/>
          <p:cNvGrpSpPr>
            <a:grpSpLocks/>
          </p:cNvGrpSpPr>
          <p:nvPr/>
        </p:nvGrpSpPr>
        <p:grpSpPr bwMode="auto">
          <a:xfrm>
            <a:off x="1309688" y="46038"/>
            <a:ext cx="5765800" cy="4254500"/>
            <a:chOff x="825" y="29"/>
            <a:chExt cx="3632" cy="2680"/>
          </a:xfrm>
        </p:grpSpPr>
        <p:sp>
          <p:nvSpPr>
            <p:cNvPr id="515084" name="Arc 12"/>
            <p:cNvSpPr>
              <a:spLocks/>
            </p:cNvSpPr>
            <p:nvPr/>
          </p:nvSpPr>
          <p:spPr bwMode="auto">
            <a:xfrm rot="21540000">
              <a:off x="825" y="29"/>
              <a:ext cx="3328" cy="2680"/>
            </a:xfrm>
            <a:custGeom>
              <a:avLst/>
              <a:gdLst>
                <a:gd name="G0" fmla="+- 9451 0 0"/>
                <a:gd name="G1" fmla="+- 0 0 0"/>
                <a:gd name="G2" fmla="+- 21600 0 0"/>
                <a:gd name="T0" fmla="*/ 28751 w 28751"/>
                <a:gd name="T1" fmla="*/ 9699 h 21600"/>
                <a:gd name="T2" fmla="*/ 0 w 28751"/>
                <a:gd name="T3" fmla="*/ 19422 h 21600"/>
                <a:gd name="T4" fmla="*/ 9451 w 28751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751" h="21600" fill="none" extrusionOk="0">
                  <a:moveTo>
                    <a:pt x="28750" y="9698"/>
                  </a:moveTo>
                  <a:cubicBezTo>
                    <a:pt x="25084" y="16995"/>
                    <a:pt x="17616" y="21599"/>
                    <a:pt x="9451" y="21600"/>
                  </a:cubicBezTo>
                  <a:cubicBezTo>
                    <a:pt x="6176" y="21600"/>
                    <a:pt x="2944" y="20855"/>
                    <a:pt x="-1" y="19422"/>
                  </a:cubicBezTo>
                </a:path>
                <a:path w="28751" h="21600" stroke="0" extrusionOk="0">
                  <a:moveTo>
                    <a:pt x="28750" y="9698"/>
                  </a:moveTo>
                  <a:cubicBezTo>
                    <a:pt x="25084" y="16995"/>
                    <a:pt x="17616" y="21599"/>
                    <a:pt x="9451" y="21600"/>
                  </a:cubicBezTo>
                  <a:cubicBezTo>
                    <a:pt x="6176" y="21600"/>
                    <a:pt x="2944" y="20855"/>
                    <a:pt x="-1" y="19422"/>
                  </a:cubicBezTo>
                  <a:lnTo>
                    <a:pt x="9451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5085" name="Rectangle 13"/>
            <p:cNvSpPr>
              <a:spLocks noChangeArrowheads="1"/>
            </p:cNvSpPr>
            <p:nvPr/>
          </p:nvSpPr>
          <p:spPr bwMode="auto">
            <a:xfrm>
              <a:off x="3878" y="931"/>
              <a:ext cx="57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2"/>
                  </a:solidFill>
                  <a:latin typeface="Arial" panose="020B0604020202020204" pitchFamily="34" charset="0"/>
                </a:rPr>
                <a:t>LRMC</a:t>
              </a:r>
            </a:p>
          </p:txBody>
        </p:sp>
      </p:grpSp>
      <p:sp>
        <p:nvSpPr>
          <p:cNvPr id="515086" name="Rectangle 14"/>
          <p:cNvSpPr>
            <a:spLocks noChangeArrowheads="1"/>
          </p:cNvSpPr>
          <p:nvPr/>
        </p:nvSpPr>
        <p:spPr bwMode="auto">
          <a:xfrm>
            <a:off x="7223125" y="2468563"/>
            <a:ext cx="892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LRAC</a:t>
            </a:r>
          </a:p>
        </p:txBody>
      </p:sp>
      <p:sp>
        <p:nvSpPr>
          <p:cNvPr id="515087" name="AutoShape 15" descr="Parchment"/>
          <p:cNvSpPr>
            <a:spLocks noChangeArrowheads="1"/>
          </p:cNvSpPr>
          <p:nvPr/>
        </p:nvSpPr>
        <p:spPr bwMode="auto">
          <a:xfrm>
            <a:off x="1789113" y="1560513"/>
            <a:ext cx="3595687" cy="785812"/>
          </a:xfrm>
          <a:prstGeom prst="roundRect">
            <a:avLst>
              <a:gd name="adj" fmla="val 16667"/>
            </a:avLst>
          </a:prstGeom>
          <a:blipFill dpi="0" rotWithShape="0">
            <a:blip r:embed="rId3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2100">
                <a:solidFill>
                  <a:schemeClr val="folHlink"/>
                </a:solidFill>
                <a:latin typeface="Arial" panose="020B0604020202020204" pitchFamily="34" charset="0"/>
              </a:rPr>
              <a:t>Initial economies of scale,</a:t>
            </a:r>
          </a:p>
          <a:p>
            <a:pPr algn="ctr"/>
            <a:r>
              <a:rPr lang="en-GB" altLang="en-US" sz="2100">
                <a:solidFill>
                  <a:schemeClr val="folHlink"/>
                </a:solidFill>
                <a:latin typeface="Arial" panose="020B0604020202020204" pitchFamily="34" charset="0"/>
              </a:rPr>
              <a:t>then diseconomies of scale</a:t>
            </a:r>
          </a:p>
        </p:txBody>
      </p:sp>
      <p:sp>
        <p:nvSpPr>
          <p:cNvPr id="515088" name="Text Box 16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Long-run average and marginal cost curves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5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5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5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087" grpId="0" animBg="1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12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712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712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Long-run costs</a:t>
            </a:r>
          </a:p>
        </p:txBody>
      </p:sp>
      <p:sp>
        <p:nvSpPr>
          <p:cNvPr id="517125" name="Rectangle 5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8534400" cy="235267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646B86"/>
                </a:solidFill>
              </a:rPr>
              <a:t>Long-run average costs</a:t>
            </a:r>
          </a:p>
          <a:p>
            <a:pPr lvl="1">
              <a:lnSpc>
                <a:spcPct val="100000"/>
              </a:lnSpc>
            </a:pPr>
            <a:r>
              <a:rPr lang="en-GB" altLang="en-US" dirty="0">
                <a:solidFill>
                  <a:srgbClr val="646B86"/>
                </a:solidFill>
              </a:rPr>
              <a:t>shape of the </a:t>
            </a:r>
            <a:r>
              <a:rPr lang="en-GB" altLang="en-US" i="1" dirty="0">
                <a:solidFill>
                  <a:srgbClr val="646B86"/>
                </a:solidFill>
              </a:rPr>
              <a:t>LRAC</a:t>
            </a:r>
            <a:r>
              <a:rPr lang="en-GB" altLang="en-US" dirty="0">
                <a:solidFill>
                  <a:srgbClr val="646B86"/>
                </a:solidFill>
              </a:rPr>
              <a:t> curve</a:t>
            </a:r>
          </a:p>
          <a:p>
            <a:pPr lvl="1">
              <a:lnSpc>
                <a:spcPct val="100000"/>
              </a:lnSpc>
            </a:pPr>
            <a:r>
              <a:rPr lang="en-GB" altLang="en-US" dirty="0">
                <a:solidFill>
                  <a:srgbClr val="646B86"/>
                </a:solidFill>
              </a:rPr>
              <a:t>assumptions behind the curve</a:t>
            </a:r>
          </a:p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646B86"/>
                </a:solidFill>
              </a:rPr>
              <a:t>Long-run marginal costs</a:t>
            </a:r>
          </a:p>
        </p:txBody>
      </p:sp>
      <p:sp>
        <p:nvSpPr>
          <p:cNvPr id="517126" name="Rectangle 6"/>
          <p:cNvSpPr>
            <a:spLocks/>
          </p:cNvSpPr>
          <p:nvPr/>
        </p:nvSpPr>
        <p:spPr bwMode="auto">
          <a:xfrm>
            <a:off x="301625" y="3903663"/>
            <a:ext cx="8534400" cy="250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ct val="30000"/>
              </a:spcBef>
              <a:buClr>
                <a:srgbClr val="CE6312"/>
              </a:buClr>
              <a:buSzPct val="85000"/>
              <a:buFont typeface="Wingdings 2" panose="05020102010507070707" pitchFamily="18" charset="2"/>
              <a:buChar char="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lr>
                <a:srgbClr val="BCA600"/>
              </a:buClr>
              <a:buSzPct val="70000"/>
              <a:buFont typeface="Wingdings" panose="05000000000000000000" pitchFamily="2" charset="2"/>
              <a:buChar char="¡"/>
              <a:defRPr sz="2600">
                <a:solidFill>
                  <a:srgbClr val="19323F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lr>
                <a:srgbClr val="6E9798"/>
              </a:buClr>
              <a:buSzPct val="75000"/>
              <a:buFont typeface="Wingdings 2" panose="05020102010507070707" pitchFamily="18" charset="2"/>
              <a:buChar char="÷"/>
              <a:defRPr sz="2300">
                <a:solidFill>
                  <a:srgbClr val="1E495C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lr>
                <a:srgbClr val="844902"/>
              </a:buClr>
              <a:buSzPct val="65000"/>
              <a:buFont typeface="Wingdings 2" panose="05020102010507070707" pitchFamily="18" charset="2"/>
              <a:buChar char=""/>
              <a:defRPr sz="2000">
                <a:solidFill>
                  <a:srgbClr val="484D60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>
              <a:lnSpc>
                <a:spcPct val="100000"/>
              </a:lnSpc>
            </a:pPr>
            <a:endParaRPr lang="en-GB" altLang="en-US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7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7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7126" grpId="0" build="p" bldLvl="2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Background to Supply</a:t>
            </a:r>
          </a:p>
        </p:txBody>
      </p:sp>
      <p:sp>
        <p:nvSpPr>
          <p:cNvPr id="5457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45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45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5795" grpId="0" build="p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84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784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784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  <p:sp>
        <p:nvSpPr>
          <p:cNvPr id="547845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Defining total, average and marginal  revenue</a:t>
            </a:r>
          </a:p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Revenue curves when firms are price takers (horizontal demand curve)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average revenue (</a:t>
            </a:r>
            <a:r>
              <a:rPr lang="en-GB" altLang="en-US" i="1"/>
              <a:t>AR</a:t>
            </a:r>
            <a:r>
              <a:rPr lang="en-GB" altLang="en-US"/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marginal revenue (</a:t>
            </a:r>
            <a:r>
              <a:rPr lang="en-GB" altLang="en-US" i="1"/>
              <a:t>MR</a:t>
            </a:r>
            <a:r>
              <a:rPr lang="en-GB" altLang="en-US"/>
              <a:t>)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47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47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47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47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47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47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478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478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45" grpId="0" build="p" bldLvl="2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890" name="Rectangle 2"/>
          <p:cNvSpPr>
            <a:spLocks noChangeArrowheads="1"/>
          </p:cNvSpPr>
          <p:nvPr/>
        </p:nvSpPr>
        <p:spPr bwMode="auto">
          <a:xfrm>
            <a:off x="609600" y="1524000"/>
            <a:ext cx="3657600" cy="3200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1" name="Rectangle 3"/>
          <p:cNvSpPr>
            <a:spLocks noChangeArrowheads="1"/>
          </p:cNvSpPr>
          <p:nvPr/>
        </p:nvSpPr>
        <p:spPr bwMode="auto">
          <a:xfrm>
            <a:off x="4876800" y="1524000"/>
            <a:ext cx="3657600" cy="3200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4" name="Line 6"/>
          <p:cNvSpPr>
            <a:spLocks noChangeShapeType="1"/>
          </p:cNvSpPr>
          <p:nvPr/>
        </p:nvSpPr>
        <p:spPr bwMode="auto">
          <a:xfrm>
            <a:off x="609600" y="1524000"/>
            <a:ext cx="0" cy="3200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5" name="Line 7"/>
          <p:cNvSpPr>
            <a:spLocks noChangeShapeType="1"/>
          </p:cNvSpPr>
          <p:nvPr/>
        </p:nvSpPr>
        <p:spPr bwMode="auto">
          <a:xfrm>
            <a:off x="609600" y="4724400"/>
            <a:ext cx="3657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6" name="Rectangle 8"/>
          <p:cNvSpPr>
            <a:spLocks noChangeArrowheads="1"/>
          </p:cNvSpPr>
          <p:nvPr/>
        </p:nvSpPr>
        <p:spPr bwMode="auto">
          <a:xfrm>
            <a:off x="212725" y="46783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49897" name="Line 9"/>
          <p:cNvSpPr>
            <a:spLocks noChangeShapeType="1"/>
          </p:cNvSpPr>
          <p:nvPr/>
        </p:nvSpPr>
        <p:spPr bwMode="auto">
          <a:xfrm>
            <a:off x="4876800" y="1524000"/>
            <a:ext cx="0" cy="3200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8" name="Line 10"/>
          <p:cNvSpPr>
            <a:spLocks noChangeShapeType="1"/>
          </p:cNvSpPr>
          <p:nvPr/>
        </p:nvSpPr>
        <p:spPr bwMode="auto">
          <a:xfrm>
            <a:off x="4876800" y="4724400"/>
            <a:ext cx="3657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9" name="Rectangle 11"/>
          <p:cNvSpPr>
            <a:spLocks noChangeArrowheads="1"/>
          </p:cNvSpPr>
          <p:nvPr/>
        </p:nvSpPr>
        <p:spPr bwMode="auto">
          <a:xfrm>
            <a:off x="4479925" y="47545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49900" name="Rectangle 12"/>
          <p:cNvSpPr>
            <a:spLocks noChangeArrowheads="1"/>
          </p:cNvSpPr>
          <p:nvPr/>
        </p:nvSpPr>
        <p:spPr bwMode="auto">
          <a:xfrm rot="16200000">
            <a:off x="-283368" y="1818481"/>
            <a:ext cx="11445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Price (£)</a:t>
            </a:r>
          </a:p>
        </p:txBody>
      </p:sp>
      <p:sp>
        <p:nvSpPr>
          <p:cNvPr id="549901" name="Rectangle 13"/>
          <p:cNvSpPr>
            <a:spLocks noChangeArrowheads="1"/>
          </p:cNvSpPr>
          <p:nvPr/>
        </p:nvSpPr>
        <p:spPr bwMode="auto">
          <a:xfrm rot="16200000">
            <a:off x="3794126" y="2011362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AR, MR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49902" name="Rectangle 14"/>
          <p:cNvSpPr>
            <a:spLocks noChangeArrowheads="1"/>
          </p:cNvSpPr>
          <p:nvPr/>
        </p:nvSpPr>
        <p:spPr bwMode="auto">
          <a:xfrm>
            <a:off x="1508125" y="4906963"/>
            <a:ext cx="1466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 (millions)</a:t>
            </a:r>
          </a:p>
        </p:txBody>
      </p:sp>
      <p:sp>
        <p:nvSpPr>
          <p:cNvPr id="549903" name="Rectangle 15"/>
          <p:cNvSpPr>
            <a:spLocks noChangeArrowheads="1"/>
          </p:cNvSpPr>
          <p:nvPr/>
        </p:nvSpPr>
        <p:spPr bwMode="auto">
          <a:xfrm>
            <a:off x="6080125" y="4906963"/>
            <a:ext cx="1792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 (hundreds)</a:t>
            </a:r>
          </a:p>
        </p:txBody>
      </p:sp>
      <p:sp>
        <p:nvSpPr>
          <p:cNvPr id="549904" name="Line 16"/>
          <p:cNvSpPr>
            <a:spLocks noChangeShapeType="1"/>
          </p:cNvSpPr>
          <p:nvPr/>
        </p:nvSpPr>
        <p:spPr bwMode="auto">
          <a:xfrm>
            <a:off x="990600" y="2133600"/>
            <a:ext cx="2743200" cy="22860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905" name="Line 17"/>
          <p:cNvSpPr>
            <a:spLocks noChangeShapeType="1"/>
          </p:cNvSpPr>
          <p:nvPr/>
        </p:nvSpPr>
        <p:spPr bwMode="auto">
          <a:xfrm flipV="1">
            <a:off x="990600" y="2133600"/>
            <a:ext cx="2743200" cy="21336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549906" name="Group 18"/>
          <p:cNvGrpSpPr>
            <a:grpSpLocks/>
          </p:cNvGrpSpPr>
          <p:nvPr/>
        </p:nvGrpSpPr>
        <p:grpSpPr bwMode="auto">
          <a:xfrm>
            <a:off x="134938" y="3062288"/>
            <a:ext cx="2168525" cy="396875"/>
            <a:chOff x="85" y="1929"/>
            <a:chExt cx="1366" cy="250"/>
          </a:xfrm>
        </p:grpSpPr>
        <p:sp>
          <p:nvSpPr>
            <p:cNvPr id="549907" name="Line 19"/>
            <p:cNvSpPr>
              <a:spLocks noChangeShapeType="1"/>
            </p:cNvSpPr>
            <p:nvPr/>
          </p:nvSpPr>
          <p:spPr bwMode="auto">
            <a:xfrm flipH="1">
              <a:off x="395" y="2039"/>
              <a:ext cx="1056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49908" name="Rectangle 20"/>
            <p:cNvSpPr>
              <a:spLocks noChangeArrowheads="1"/>
            </p:cNvSpPr>
            <p:nvPr/>
          </p:nvSpPr>
          <p:spPr bwMode="auto">
            <a:xfrm>
              <a:off x="85" y="1929"/>
              <a:ext cx="28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en-GB" altLang="en-US" sz="2000" i="1">
                  <a:solidFill>
                    <a:schemeClr val="accent2"/>
                  </a:solidFill>
                  <a:latin typeface="Arial" panose="020B0604020202020204" pitchFamily="34" charset="0"/>
                </a:rPr>
                <a:t>P</a:t>
              </a:r>
              <a:r>
                <a:rPr lang="en-GB" altLang="en-US" sz="2000" i="1" baseline="-25000">
                  <a:solidFill>
                    <a:schemeClr val="accent2"/>
                  </a:solidFill>
                  <a:latin typeface="Arial" panose="020B0604020202020204" pitchFamily="34" charset="0"/>
                </a:rPr>
                <a:t>e</a:t>
              </a:r>
            </a:p>
          </p:txBody>
        </p:sp>
      </p:grpSp>
      <p:sp>
        <p:nvSpPr>
          <p:cNvPr id="549909" name="Rectangle 21"/>
          <p:cNvSpPr>
            <a:spLocks noChangeArrowheads="1"/>
          </p:cNvSpPr>
          <p:nvPr/>
        </p:nvSpPr>
        <p:spPr bwMode="auto">
          <a:xfrm>
            <a:off x="3748088" y="1927225"/>
            <a:ext cx="354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solidFill>
                  <a:schemeClr val="tx2"/>
                </a:solidFill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549910" name="Rectangle 22"/>
          <p:cNvSpPr>
            <a:spLocks noChangeArrowheads="1"/>
          </p:cNvSpPr>
          <p:nvPr/>
        </p:nvSpPr>
        <p:spPr bwMode="auto">
          <a:xfrm>
            <a:off x="3711575" y="4198938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solidFill>
                  <a:schemeClr val="tx2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549911" name="Rectangle 23"/>
          <p:cNvSpPr>
            <a:spLocks noChangeArrowheads="1"/>
          </p:cNvSpPr>
          <p:nvPr/>
        </p:nvSpPr>
        <p:spPr bwMode="auto">
          <a:xfrm>
            <a:off x="1154113" y="5618163"/>
            <a:ext cx="2268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(a)</a:t>
            </a:r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  The market</a:t>
            </a:r>
          </a:p>
        </p:txBody>
      </p:sp>
      <p:sp>
        <p:nvSpPr>
          <p:cNvPr id="549912" name="Rectangle 24"/>
          <p:cNvSpPr>
            <a:spLocks noChangeArrowheads="1"/>
          </p:cNvSpPr>
          <p:nvPr/>
        </p:nvSpPr>
        <p:spPr bwMode="auto">
          <a:xfrm>
            <a:off x="5881688" y="5618163"/>
            <a:ext cx="186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(b)</a:t>
            </a:r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  The firm</a:t>
            </a:r>
          </a:p>
        </p:txBody>
      </p:sp>
      <p:sp>
        <p:nvSpPr>
          <p:cNvPr id="549913" name="Oval 25"/>
          <p:cNvSpPr>
            <a:spLocks noChangeArrowheads="1"/>
          </p:cNvSpPr>
          <p:nvPr/>
        </p:nvSpPr>
        <p:spPr bwMode="auto">
          <a:xfrm>
            <a:off x="2257425" y="3203575"/>
            <a:ext cx="103188" cy="103188"/>
          </a:xfrm>
          <a:prstGeom prst="ellipse">
            <a:avLst/>
          </a:prstGeom>
          <a:solidFill>
            <a:srgbClr val="6699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914" name="Text Box 26"/>
          <p:cNvSpPr txBox="1">
            <a:spLocks noChangeArrowheads="1"/>
          </p:cNvSpPr>
          <p:nvPr/>
        </p:nvSpPr>
        <p:spPr bwMode="auto">
          <a:xfrm>
            <a:off x="0" y="328613"/>
            <a:ext cx="9144000" cy="5191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Deriving a firm’s </a:t>
            </a:r>
            <a:r>
              <a:rPr lang="en-GB" altLang="en-US" b="1" i="1">
                <a:solidFill>
                  <a:srgbClr val="003B3A"/>
                </a:solidFill>
                <a:latin typeface="Arial" panose="020B0604020202020204" pitchFamily="34" charset="0"/>
              </a:rPr>
              <a:t>AR</a:t>
            </a:r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 and </a:t>
            </a:r>
            <a:r>
              <a:rPr lang="en-GB" altLang="en-US" b="1" i="1">
                <a:solidFill>
                  <a:srgbClr val="003B3A"/>
                </a:solidFill>
                <a:latin typeface="Arial" panose="020B0604020202020204" pitchFamily="34" charset="0"/>
              </a:rPr>
              <a:t>MR</a:t>
            </a:r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: price-taking firm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99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99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9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49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9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991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938" name="Rectangle 2"/>
          <p:cNvSpPr>
            <a:spLocks noChangeArrowheads="1"/>
          </p:cNvSpPr>
          <p:nvPr/>
        </p:nvSpPr>
        <p:spPr bwMode="auto">
          <a:xfrm>
            <a:off x="609600" y="1524000"/>
            <a:ext cx="3657600" cy="3200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39" name="Rectangle 3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0" name="Rectangle 4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1" name="Line 5"/>
          <p:cNvSpPr>
            <a:spLocks noChangeShapeType="1"/>
          </p:cNvSpPr>
          <p:nvPr/>
        </p:nvSpPr>
        <p:spPr bwMode="auto">
          <a:xfrm>
            <a:off x="609600" y="1524000"/>
            <a:ext cx="0" cy="3200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2" name="Line 6"/>
          <p:cNvSpPr>
            <a:spLocks noChangeShapeType="1"/>
          </p:cNvSpPr>
          <p:nvPr/>
        </p:nvSpPr>
        <p:spPr bwMode="auto">
          <a:xfrm>
            <a:off x="609600" y="4724400"/>
            <a:ext cx="3657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3" name="Rectangle 7"/>
          <p:cNvSpPr>
            <a:spLocks noChangeArrowheads="1"/>
          </p:cNvSpPr>
          <p:nvPr/>
        </p:nvSpPr>
        <p:spPr bwMode="auto">
          <a:xfrm>
            <a:off x="212725" y="46783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51944" name="Rectangle 8"/>
          <p:cNvSpPr>
            <a:spLocks noChangeArrowheads="1"/>
          </p:cNvSpPr>
          <p:nvPr/>
        </p:nvSpPr>
        <p:spPr bwMode="auto">
          <a:xfrm>
            <a:off x="4876800" y="1524000"/>
            <a:ext cx="3657600" cy="3200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5" name="Line 9"/>
          <p:cNvSpPr>
            <a:spLocks noChangeShapeType="1"/>
          </p:cNvSpPr>
          <p:nvPr/>
        </p:nvSpPr>
        <p:spPr bwMode="auto">
          <a:xfrm>
            <a:off x="4876800" y="4724400"/>
            <a:ext cx="3657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6" name="Rectangle 10"/>
          <p:cNvSpPr>
            <a:spLocks noChangeArrowheads="1"/>
          </p:cNvSpPr>
          <p:nvPr/>
        </p:nvSpPr>
        <p:spPr bwMode="auto">
          <a:xfrm>
            <a:off x="4479925" y="47545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51947" name="Rectangle 11"/>
          <p:cNvSpPr>
            <a:spLocks noChangeArrowheads="1"/>
          </p:cNvSpPr>
          <p:nvPr/>
        </p:nvSpPr>
        <p:spPr bwMode="auto">
          <a:xfrm rot="16200000">
            <a:off x="-283368" y="1818481"/>
            <a:ext cx="11445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Price (£)</a:t>
            </a:r>
          </a:p>
        </p:txBody>
      </p:sp>
      <p:sp>
        <p:nvSpPr>
          <p:cNvPr id="551948" name="Rectangle 12"/>
          <p:cNvSpPr>
            <a:spLocks noChangeArrowheads="1"/>
          </p:cNvSpPr>
          <p:nvPr/>
        </p:nvSpPr>
        <p:spPr bwMode="auto">
          <a:xfrm rot="16200000">
            <a:off x="3794126" y="2011362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AR, MR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51949" name="Line 13"/>
          <p:cNvSpPr>
            <a:spLocks noChangeShapeType="1"/>
          </p:cNvSpPr>
          <p:nvPr/>
        </p:nvSpPr>
        <p:spPr bwMode="auto">
          <a:xfrm>
            <a:off x="990600" y="2133600"/>
            <a:ext cx="2743200" cy="22860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0" name="Line 14"/>
          <p:cNvSpPr>
            <a:spLocks noChangeShapeType="1"/>
          </p:cNvSpPr>
          <p:nvPr/>
        </p:nvSpPr>
        <p:spPr bwMode="auto">
          <a:xfrm flipV="1">
            <a:off x="990600" y="2133600"/>
            <a:ext cx="2743200" cy="21336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1" name="Line 15"/>
          <p:cNvSpPr>
            <a:spLocks noChangeShapeType="1"/>
          </p:cNvSpPr>
          <p:nvPr/>
        </p:nvSpPr>
        <p:spPr bwMode="auto">
          <a:xfrm flipH="1" flipV="1">
            <a:off x="627063" y="3236913"/>
            <a:ext cx="4256087" cy="11112"/>
          </a:xfrm>
          <a:prstGeom prst="line">
            <a:avLst/>
          </a:prstGeom>
          <a:noFill/>
          <a:ln w="19050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2" name="Oval 16"/>
          <p:cNvSpPr>
            <a:spLocks noChangeArrowheads="1"/>
          </p:cNvSpPr>
          <p:nvPr/>
        </p:nvSpPr>
        <p:spPr bwMode="auto">
          <a:xfrm>
            <a:off x="2257425" y="3203575"/>
            <a:ext cx="103188" cy="103188"/>
          </a:xfrm>
          <a:prstGeom prst="ellipse">
            <a:avLst/>
          </a:prstGeom>
          <a:solidFill>
            <a:srgbClr val="6699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3" name="Rectangle 17"/>
          <p:cNvSpPr>
            <a:spLocks noChangeArrowheads="1"/>
          </p:cNvSpPr>
          <p:nvPr/>
        </p:nvSpPr>
        <p:spPr bwMode="auto">
          <a:xfrm>
            <a:off x="134938" y="3062288"/>
            <a:ext cx="4460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2000" i="1">
                <a:solidFill>
                  <a:schemeClr val="accent2"/>
                </a:solidFill>
                <a:latin typeface="Arial" panose="020B0604020202020204" pitchFamily="34" charset="0"/>
              </a:rPr>
              <a:t>P</a:t>
            </a:r>
            <a:r>
              <a:rPr lang="en-GB" altLang="en-US" sz="2000" i="1" baseline="-25000">
                <a:solidFill>
                  <a:schemeClr val="accent2"/>
                </a:solidFill>
                <a:latin typeface="Arial" panose="020B0604020202020204" pitchFamily="34" charset="0"/>
              </a:rPr>
              <a:t>e</a:t>
            </a:r>
          </a:p>
        </p:txBody>
      </p:sp>
      <p:sp>
        <p:nvSpPr>
          <p:cNvPr id="551954" name="Rectangle 18"/>
          <p:cNvSpPr>
            <a:spLocks noChangeArrowheads="1"/>
          </p:cNvSpPr>
          <p:nvPr/>
        </p:nvSpPr>
        <p:spPr bwMode="auto">
          <a:xfrm>
            <a:off x="3748088" y="1927225"/>
            <a:ext cx="354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solidFill>
                  <a:schemeClr val="tx2"/>
                </a:solidFill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551955" name="Rectangle 19"/>
          <p:cNvSpPr>
            <a:spLocks noChangeArrowheads="1"/>
          </p:cNvSpPr>
          <p:nvPr/>
        </p:nvSpPr>
        <p:spPr bwMode="auto">
          <a:xfrm>
            <a:off x="3711575" y="4198938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solidFill>
                  <a:schemeClr val="tx2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551956" name="Line 20"/>
          <p:cNvSpPr>
            <a:spLocks noChangeShapeType="1"/>
          </p:cNvSpPr>
          <p:nvPr/>
        </p:nvSpPr>
        <p:spPr bwMode="auto">
          <a:xfrm>
            <a:off x="4883150" y="3263900"/>
            <a:ext cx="29845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7" name="Line 21"/>
          <p:cNvSpPr>
            <a:spLocks noChangeShapeType="1"/>
          </p:cNvSpPr>
          <p:nvPr/>
        </p:nvSpPr>
        <p:spPr bwMode="auto">
          <a:xfrm>
            <a:off x="4876800" y="1524000"/>
            <a:ext cx="0" cy="3200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8" name="Rectangle 22"/>
          <p:cNvSpPr>
            <a:spLocks noChangeArrowheads="1"/>
          </p:cNvSpPr>
          <p:nvPr/>
        </p:nvSpPr>
        <p:spPr bwMode="auto">
          <a:xfrm>
            <a:off x="7631113" y="2897188"/>
            <a:ext cx="1009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2000" i="1">
                <a:solidFill>
                  <a:schemeClr val="accent2"/>
                </a:solidFill>
                <a:latin typeface="Arial" panose="020B0604020202020204" pitchFamily="34" charset="0"/>
              </a:rPr>
              <a:t>D = AR</a:t>
            </a:r>
          </a:p>
          <a:p>
            <a:pPr algn="r"/>
            <a:r>
              <a:rPr lang="en-GB" altLang="en-US" sz="2000" i="1">
                <a:solidFill>
                  <a:schemeClr val="accent2"/>
                </a:solidFill>
                <a:latin typeface="Arial" panose="020B0604020202020204" pitchFamily="34" charset="0"/>
              </a:rPr>
              <a:t>= MR</a:t>
            </a:r>
          </a:p>
        </p:txBody>
      </p:sp>
      <p:sp>
        <p:nvSpPr>
          <p:cNvPr id="551959" name="Rectangle 23"/>
          <p:cNvSpPr>
            <a:spLocks noChangeArrowheads="1"/>
          </p:cNvSpPr>
          <p:nvPr/>
        </p:nvSpPr>
        <p:spPr bwMode="auto">
          <a:xfrm>
            <a:off x="1508125" y="4906963"/>
            <a:ext cx="1466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 (millions)</a:t>
            </a:r>
          </a:p>
        </p:txBody>
      </p:sp>
      <p:sp>
        <p:nvSpPr>
          <p:cNvPr id="551960" name="Rectangle 24"/>
          <p:cNvSpPr>
            <a:spLocks noChangeArrowheads="1"/>
          </p:cNvSpPr>
          <p:nvPr/>
        </p:nvSpPr>
        <p:spPr bwMode="auto">
          <a:xfrm>
            <a:off x="6080125" y="4906963"/>
            <a:ext cx="1792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 (hundreds)</a:t>
            </a:r>
          </a:p>
        </p:txBody>
      </p:sp>
      <p:sp>
        <p:nvSpPr>
          <p:cNvPr id="551961" name="Rectangle 25"/>
          <p:cNvSpPr>
            <a:spLocks noChangeArrowheads="1"/>
          </p:cNvSpPr>
          <p:nvPr/>
        </p:nvSpPr>
        <p:spPr bwMode="auto">
          <a:xfrm>
            <a:off x="1154113" y="5618163"/>
            <a:ext cx="2268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(a)</a:t>
            </a:r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  The market</a:t>
            </a:r>
          </a:p>
        </p:txBody>
      </p:sp>
      <p:sp>
        <p:nvSpPr>
          <p:cNvPr id="551962" name="Rectangle 26"/>
          <p:cNvSpPr>
            <a:spLocks noChangeArrowheads="1"/>
          </p:cNvSpPr>
          <p:nvPr/>
        </p:nvSpPr>
        <p:spPr bwMode="auto">
          <a:xfrm>
            <a:off x="5881688" y="5618163"/>
            <a:ext cx="186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(b)</a:t>
            </a:r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  The firm</a:t>
            </a:r>
          </a:p>
        </p:txBody>
      </p:sp>
      <p:sp>
        <p:nvSpPr>
          <p:cNvPr id="551963" name="Text Box 27"/>
          <p:cNvSpPr txBox="1">
            <a:spLocks noChangeArrowheads="1"/>
          </p:cNvSpPr>
          <p:nvPr/>
        </p:nvSpPr>
        <p:spPr bwMode="auto">
          <a:xfrm>
            <a:off x="0" y="328613"/>
            <a:ext cx="9144000" cy="5191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Deriving a firm’s </a:t>
            </a:r>
            <a:r>
              <a:rPr lang="en-GB" altLang="en-US" b="1" i="1">
                <a:solidFill>
                  <a:srgbClr val="003B3A"/>
                </a:solidFill>
                <a:latin typeface="Arial" panose="020B0604020202020204" pitchFamily="34" charset="0"/>
              </a:rPr>
              <a:t>AR</a:t>
            </a:r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 and </a:t>
            </a:r>
            <a:r>
              <a:rPr lang="en-GB" altLang="en-US" b="1" i="1">
                <a:solidFill>
                  <a:srgbClr val="003B3A"/>
                </a:solidFill>
                <a:latin typeface="Arial" panose="020B0604020202020204" pitchFamily="34" charset="0"/>
              </a:rPr>
              <a:t>MR</a:t>
            </a:r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: price-taking firm</a:t>
            </a:r>
          </a:p>
        </p:txBody>
      </p:sp>
    </p:spTree>
  </p:cSld>
  <p:clrMapOvr>
    <a:masterClrMapping/>
  </p:clrMapOvr>
  <p:transition spd="slow"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8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398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398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  <p:sp>
        <p:nvSpPr>
          <p:cNvPr id="553989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Defining total, average and marginal  revenue</a:t>
            </a:r>
          </a:p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Revenue curves when firms are price takers (horizontal demand curve)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average revenue (</a:t>
            </a:r>
            <a:r>
              <a:rPr lang="en-GB" altLang="en-US" i="1">
                <a:solidFill>
                  <a:srgbClr val="646B86"/>
                </a:solidFill>
              </a:rPr>
              <a:t>AR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marginal revenue (</a:t>
            </a:r>
            <a:r>
              <a:rPr lang="en-GB" altLang="en-US" i="1">
                <a:solidFill>
                  <a:srgbClr val="646B86"/>
                </a:solidFill>
              </a:rPr>
              <a:t>MR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total revenue (</a:t>
            </a:r>
            <a:r>
              <a:rPr lang="en-GB" altLang="en-US" i="1"/>
              <a:t>TR</a:t>
            </a:r>
            <a:r>
              <a:rPr lang="en-GB" altLang="en-US"/>
              <a:t>)</a:t>
            </a:r>
          </a:p>
        </p:txBody>
      </p:sp>
    </p:spTree>
  </p:cSld>
  <p:clrMapOvr>
    <a:masterClrMapping/>
  </p:clrMapOvr>
  <p:transition spd="slow">
    <p:pull dir="r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ChangeArrowheads="1"/>
          </p:cNvSpPr>
          <p:nvPr/>
        </p:nvSpPr>
        <p:spPr bwMode="auto">
          <a:xfrm>
            <a:off x="1100138" y="609600"/>
            <a:ext cx="6977062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56035" name="Object 3"/>
          <p:cNvGraphicFramePr>
            <a:graphicFrameLocks/>
          </p:cNvGraphicFramePr>
          <p:nvPr/>
        </p:nvGraphicFramePr>
        <p:xfrm>
          <a:off x="379413" y="241300"/>
          <a:ext cx="802005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052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3" y="241300"/>
                        <a:ext cx="802005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603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603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6038" name="Rectangle 6"/>
          <p:cNvSpPr>
            <a:spLocks noChangeArrowheads="1"/>
          </p:cNvSpPr>
          <p:nvPr/>
        </p:nvSpPr>
        <p:spPr bwMode="auto">
          <a:xfrm rot="16200000">
            <a:off x="-251618" y="28217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56039" name="Rectangle 7"/>
          <p:cNvSpPr>
            <a:spLocks noChangeArrowheads="1"/>
          </p:cNvSpPr>
          <p:nvPr/>
        </p:nvSpPr>
        <p:spPr bwMode="auto">
          <a:xfrm>
            <a:off x="3840163" y="6459538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56040" name="AutoShape 8" descr="Parchment"/>
          <p:cNvSpPr>
            <a:spLocks noChangeArrowheads="1"/>
          </p:cNvSpPr>
          <p:nvPr/>
        </p:nvSpPr>
        <p:spPr bwMode="auto">
          <a:xfrm>
            <a:off x="1225550" y="692150"/>
            <a:ext cx="2349500" cy="28829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GB" altLang="en-US" noProof="1"/>
          </a:p>
        </p:txBody>
      </p:sp>
      <p:sp>
        <p:nvSpPr>
          <p:cNvPr id="556041" name="Rectangle 9"/>
          <p:cNvSpPr>
            <a:spLocks noChangeArrowheads="1"/>
          </p:cNvSpPr>
          <p:nvPr/>
        </p:nvSpPr>
        <p:spPr bwMode="auto">
          <a:xfrm>
            <a:off x="1311275" y="738188"/>
            <a:ext cx="103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latin typeface="Arial" panose="020B0604020202020204" pitchFamily="34" charset="0"/>
              </a:rPr>
              <a:t>Quantity</a:t>
            </a:r>
          </a:p>
          <a:p>
            <a:pPr algn="ctr"/>
            <a:r>
              <a:rPr lang="en-GB" altLang="en-US" sz="18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56042" name="Rectangle 10"/>
          <p:cNvSpPr>
            <a:spLocks noChangeArrowheads="1"/>
          </p:cNvSpPr>
          <p:nvPr/>
        </p:nvSpPr>
        <p:spPr bwMode="auto">
          <a:xfrm>
            <a:off x="1457325" y="1500188"/>
            <a:ext cx="692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200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400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600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800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1000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1200</a:t>
            </a:r>
          </a:p>
        </p:txBody>
      </p:sp>
      <p:sp>
        <p:nvSpPr>
          <p:cNvPr id="556043" name="Rectangle 11"/>
          <p:cNvSpPr>
            <a:spLocks noChangeArrowheads="1"/>
          </p:cNvSpPr>
          <p:nvPr/>
        </p:nvSpPr>
        <p:spPr bwMode="auto">
          <a:xfrm>
            <a:off x="2254250" y="738188"/>
            <a:ext cx="1282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Price = </a:t>
            </a:r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AR</a:t>
            </a:r>
          </a:p>
          <a:p>
            <a:pPr algn="ctr"/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= MR</a:t>
            </a:r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56044" name="Rectangle 12"/>
          <p:cNvSpPr>
            <a:spLocks noChangeArrowheads="1"/>
          </p:cNvSpPr>
          <p:nvPr/>
        </p:nvSpPr>
        <p:spPr bwMode="auto">
          <a:xfrm>
            <a:off x="2663825" y="1500188"/>
            <a:ext cx="311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556045" name="Text Box 13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revenue for a price-taking firm</a:t>
            </a:r>
          </a:p>
        </p:txBody>
      </p:sp>
    </p:spTree>
  </p:cSld>
  <p:clrMapOvr>
    <a:masterClrMapping/>
  </p:clrMapOvr>
  <p:transition spd="slow">
    <p:pull dir="r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082" name="Rectangle 2"/>
          <p:cNvSpPr>
            <a:spLocks noChangeArrowheads="1"/>
          </p:cNvSpPr>
          <p:nvPr/>
        </p:nvSpPr>
        <p:spPr bwMode="auto">
          <a:xfrm>
            <a:off x="1116013" y="609600"/>
            <a:ext cx="6961187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58083" name="Object 3"/>
          <p:cNvGraphicFramePr>
            <a:graphicFrameLocks/>
          </p:cNvGraphicFramePr>
          <p:nvPr/>
        </p:nvGraphicFramePr>
        <p:xfrm>
          <a:off x="379413" y="241300"/>
          <a:ext cx="802005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8102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3" y="241300"/>
                        <a:ext cx="802005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808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808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8086" name="Rectangle 6"/>
          <p:cNvSpPr>
            <a:spLocks noChangeArrowheads="1"/>
          </p:cNvSpPr>
          <p:nvPr/>
        </p:nvSpPr>
        <p:spPr bwMode="auto">
          <a:xfrm rot="16200000">
            <a:off x="-251618" y="28217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58087" name="Rectangle 7"/>
          <p:cNvSpPr>
            <a:spLocks noChangeArrowheads="1"/>
          </p:cNvSpPr>
          <p:nvPr/>
        </p:nvSpPr>
        <p:spPr bwMode="auto">
          <a:xfrm>
            <a:off x="3840163" y="6459538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58088" name="AutoShape 8" descr="Parchment"/>
          <p:cNvSpPr>
            <a:spLocks noChangeArrowheads="1"/>
          </p:cNvSpPr>
          <p:nvPr/>
        </p:nvSpPr>
        <p:spPr bwMode="auto">
          <a:xfrm>
            <a:off x="1225550" y="692150"/>
            <a:ext cx="3035300" cy="28829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8089" name="Rectangle 9"/>
          <p:cNvSpPr>
            <a:spLocks noChangeArrowheads="1"/>
          </p:cNvSpPr>
          <p:nvPr/>
        </p:nvSpPr>
        <p:spPr bwMode="auto">
          <a:xfrm>
            <a:off x="1311275" y="738188"/>
            <a:ext cx="103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latin typeface="Arial" panose="020B0604020202020204" pitchFamily="34" charset="0"/>
              </a:rPr>
              <a:t>Quantity</a:t>
            </a:r>
          </a:p>
          <a:p>
            <a:pPr algn="ctr"/>
            <a:r>
              <a:rPr lang="en-GB" altLang="en-US" sz="18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58090" name="Rectangle 10"/>
          <p:cNvSpPr>
            <a:spLocks noChangeArrowheads="1"/>
          </p:cNvSpPr>
          <p:nvPr/>
        </p:nvSpPr>
        <p:spPr bwMode="auto">
          <a:xfrm>
            <a:off x="1457325" y="1500188"/>
            <a:ext cx="692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200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400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600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800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1000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1200</a:t>
            </a:r>
          </a:p>
        </p:txBody>
      </p:sp>
      <p:sp>
        <p:nvSpPr>
          <p:cNvPr id="558091" name="Rectangle 11"/>
          <p:cNvSpPr>
            <a:spLocks noChangeArrowheads="1"/>
          </p:cNvSpPr>
          <p:nvPr/>
        </p:nvSpPr>
        <p:spPr bwMode="auto">
          <a:xfrm>
            <a:off x="2254250" y="738188"/>
            <a:ext cx="1282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Price = </a:t>
            </a:r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AR</a:t>
            </a:r>
          </a:p>
          <a:p>
            <a:pPr algn="ctr"/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= MR</a:t>
            </a:r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58092" name="Rectangle 12"/>
          <p:cNvSpPr>
            <a:spLocks noChangeArrowheads="1"/>
          </p:cNvSpPr>
          <p:nvPr/>
        </p:nvSpPr>
        <p:spPr bwMode="auto">
          <a:xfrm>
            <a:off x="2663825" y="1500188"/>
            <a:ext cx="311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558093" name="Rectangle 13"/>
          <p:cNvSpPr>
            <a:spLocks noChangeArrowheads="1"/>
          </p:cNvSpPr>
          <p:nvPr/>
        </p:nvSpPr>
        <p:spPr bwMode="auto">
          <a:xfrm>
            <a:off x="3641725" y="738188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58094" name="Rectangle 14"/>
          <p:cNvSpPr>
            <a:spLocks noChangeArrowheads="1"/>
          </p:cNvSpPr>
          <p:nvPr/>
        </p:nvSpPr>
        <p:spPr bwMode="auto">
          <a:xfrm>
            <a:off x="3514725" y="1500188"/>
            <a:ext cx="692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3000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5000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6000</a:t>
            </a:r>
          </a:p>
        </p:txBody>
      </p:sp>
      <p:sp>
        <p:nvSpPr>
          <p:cNvPr id="558095" name="Text Box 15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revenue for a price-taking firm</a:t>
            </a:r>
          </a:p>
        </p:txBody>
      </p:sp>
    </p:spTree>
  </p:cSld>
  <p:clrMapOvr>
    <a:masterClrMapping/>
  </p:clrMapOvr>
  <p:transition spd="slow">
    <p:wipe dir="r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130" name="Rectangle 2"/>
          <p:cNvSpPr>
            <a:spLocks noChangeArrowheads="1"/>
          </p:cNvSpPr>
          <p:nvPr/>
        </p:nvSpPr>
        <p:spPr bwMode="auto">
          <a:xfrm>
            <a:off x="1082675" y="609600"/>
            <a:ext cx="69945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60131" name="Object 3"/>
          <p:cNvGraphicFramePr>
            <a:graphicFrameLocks/>
          </p:cNvGraphicFramePr>
          <p:nvPr/>
        </p:nvGraphicFramePr>
        <p:xfrm>
          <a:off x="379413" y="241300"/>
          <a:ext cx="8004175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151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3" y="241300"/>
                        <a:ext cx="8004175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013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013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0134" name="Rectangle 6"/>
          <p:cNvSpPr>
            <a:spLocks noChangeArrowheads="1"/>
          </p:cNvSpPr>
          <p:nvPr/>
        </p:nvSpPr>
        <p:spPr bwMode="auto">
          <a:xfrm>
            <a:off x="7577138" y="646113"/>
            <a:ext cx="557212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560135" name="Rectangle 7"/>
          <p:cNvSpPr>
            <a:spLocks noChangeArrowheads="1"/>
          </p:cNvSpPr>
          <p:nvPr/>
        </p:nvSpPr>
        <p:spPr bwMode="auto">
          <a:xfrm rot="16200000">
            <a:off x="-251618" y="28217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60136" name="Rectangle 8"/>
          <p:cNvSpPr>
            <a:spLocks noChangeArrowheads="1"/>
          </p:cNvSpPr>
          <p:nvPr/>
        </p:nvSpPr>
        <p:spPr bwMode="auto">
          <a:xfrm>
            <a:off x="3840163" y="6459538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60137" name="AutoShape 9" descr="Parchment"/>
          <p:cNvSpPr>
            <a:spLocks noChangeArrowheads="1"/>
          </p:cNvSpPr>
          <p:nvPr/>
        </p:nvSpPr>
        <p:spPr bwMode="auto">
          <a:xfrm>
            <a:off x="1225550" y="692150"/>
            <a:ext cx="3035300" cy="28829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0138" name="Rectangle 10"/>
          <p:cNvSpPr>
            <a:spLocks noChangeArrowheads="1"/>
          </p:cNvSpPr>
          <p:nvPr/>
        </p:nvSpPr>
        <p:spPr bwMode="auto">
          <a:xfrm>
            <a:off x="1311275" y="738188"/>
            <a:ext cx="103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latin typeface="Arial" panose="020B0604020202020204" pitchFamily="34" charset="0"/>
              </a:rPr>
              <a:t>Quantity</a:t>
            </a:r>
          </a:p>
          <a:p>
            <a:pPr algn="ctr"/>
            <a:r>
              <a:rPr lang="en-GB" altLang="en-US" sz="18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60139" name="Rectangle 11"/>
          <p:cNvSpPr>
            <a:spLocks noChangeArrowheads="1"/>
          </p:cNvSpPr>
          <p:nvPr/>
        </p:nvSpPr>
        <p:spPr bwMode="auto">
          <a:xfrm>
            <a:off x="1457325" y="1500188"/>
            <a:ext cx="692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200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400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600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800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1000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1200</a:t>
            </a:r>
          </a:p>
        </p:txBody>
      </p:sp>
      <p:sp>
        <p:nvSpPr>
          <p:cNvPr id="560140" name="Rectangle 12"/>
          <p:cNvSpPr>
            <a:spLocks noChangeArrowheads="1"/>
          </p:cNvSpPr>
          <p:nvPr/>
        </p:nvSpPr>
        <p:spPr bwMode="auto">
          <a:xfrm>
            <a:off x="2254250" y="738188"/>
            <a:ext cx="1282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Price = </a:t>
            </a:r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AR</a:t>
            </a:r>
          </a:p>
          <a:p>
            <a:pPr algn="ctr"/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= MR</a:t>
            </a:r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60141" name="Rectangle 13"/>
          <p:cNvSpPr>
            <a:spLocks noChangeArrowheads="1"/>
          </p:cNvSpPr>
          <p:nvPr/>
        </p:nvSpPr>
        <p:spPr bwMode="auto">
          <a:xfrm>
            <a:off x="2663825" y="1500188"/>
            <a:ext cx="311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560142" name="Rectangle 14"/>
          <p:cNvSpPr>
            <a:spLocks noChangeArrowheads="1"/>
          </p:cNvSpPr>
          <p:nvPr/>
        </p:nvSpPr>
        <p:spPr bwMode="auto">
          <a:xfrm>
            <a:off x="3641725" y="738188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60143" name="Rectangle 15"/>
          <p:cNvSpPr>
            <a:spLocks noChangeArrowheads="1"/>
          </p:cNvSpPr>
          <p:nvPr/>
        </p:nvSpPr>
        <p:spPr bwMode="auto">
          <a:xfrm>
            <a:off x="3514725" y="1500188"/>
            <a:ext cx="692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3000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5000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6000</a:t>
            </a:r>
          </a:p>
        </p:txBody>
      </p:sp>
      <p:sp>
        <p:nvSpPr>
          <p:cNvPr id="560144" name="Text Box 16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revenue for a price-taking firm</a:t>
            </a:r>
          </a:p>
        </p:txBody>
      </p:sp>
    </p:spTree>
  </p:cSld>
  <p:clrMapOvr>
    <a:masterClrMapping/>
  </p:clrMapOvr>
  <p:transition spd="slow">
    <p:wipe dir="r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178" name="Rectangle 2"/>
          <p:cNvSpPr>
            <a:spLocks noChangeArrowheads="1"/>
          </p:cNvSpPr>
          <p:nvPr/>
        </p:nvSpPr>
        <p:spPr bwMode="auto">
          <a:xfrm>
            <a:off x="1084263" y="609600"/>
            <a:ext cx="6992937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62179" name="Object 3"/>
          <p:cNvGraphicFramePr>
            <a:graphicFrameLocks/>
          </p:cNvGraphicFramePr>
          <p:nvPr/>
        </p:nvGraphicFramePr>
        <p:xfrm>
          <a:off x="379413" y="241300"/>
          <a:ext cx="8004175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2192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3" y="241300"/>
                        <a:ext cx="8004175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218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218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2182" name="Rectangle 6"/>
          <p:cNvSpPr>
            <a:spLocks noChangeArrowheads="1"/>
          </p:cNvSpPr>
          <p:nvPr/>
        </p:nvSpPr>
        <p:spPr bwMode="auto">
          <a:xfrm>
            <a:off x="7577138" y="646113"/>
            <a:ext cx="557212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562183" name="Rectangle 7"/>
          <p:cNvSpPr>
            <a:spLocks noChangeArrowheads="1"/>
          </p:cNvSpPr>
          <p:nvPr/>
        </p:nvSpPr>
        <p:spPr bwMode="auto">
          <a:xfrm rot="16200000">
            <a:off x="-251618" y="28217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62184" name="Rectangle 8"/>
          <p:cNvSpPr>
            <a:spLocks noChangeArrowheads="1"/>
          </p:cNvSpPr>
          <p:nvPr/>
        </p:nvSpPr>
        <p:spPr bwMode="auto">
          <a:xfrm>
            <a:off x="3840163" y="6459538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62185" name="Text Box 9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revenue for a price-taking firm</a:t>
            </a:r>
          </a:p>
        </p:txBody>
      </p:sp>
    </p:spTree>
  </p:cSld>
  <p:clrMapOvr>
    <a:masterClrMapping/>
  </p:clrMapOvr>
  <p:transition spd="slow">
    <p:wipe dir="r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22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422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422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  <p:sp>
        <p:nvSpPr>
          <p:cNvPr id="564229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Revenue curves when price varies with output (downward-sloping demand curve)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average revenue (</a:t>
            </a:r>
            <a:r>
              <a:rPr lang="en-GB" altLang="en-US" i="1"/>
              <a:t>AR</a:t>
            </a:r>
            <a:r>
              <a:rPr lang="en-GB" altLang="en-US"/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marginal revenue (</a:t>
            </a:r>
            <a:r>
              <a:rPr lang="en-GB" altLang="en-US" i="1"/>
              <a:t>MR</a:t>
            </a:r>
            <a:r>
              <a:rPr lang="en-GB" altLang="en-US"/>
              <a:t>)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64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64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229" grpId="0" build="p" bldLvl="2" autoUpdateAnimBg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274" name="Rectangle 2"/>
          <p:cNvSpPr>
            <a:spLocks noChangeArrowheads="1"/>
          </p:cNvSpPr>
          <p:nvPr/>
        </p:nvSpPr>
        <p:spPr bwMode="auto">
          <a:xfrm>
            <a:off x="1579563" y="1355725"/>
            <a:ext cx="5848350" cy="47434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GB" altLang="en-US" noProof="1"/>
          </a:p>
        </p:txBody>
      </p:sp>
      <p:graphicFrame>
        <p:nvGraphicFramePr>
          <p:cNvPr id="566275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555750" y="1357313"/>
          <a:ext cx="5886450" cy="473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6284" name="Document" r:id="rId4" imgW="3730680" imgH="3483360" progId="Word.Document.8">
                  <p:embed/>
                </p:oleObj>
              </mc:Choice>
              <mc:Fallback>
                <p:oleObj name="Document" r:id="rId4" imgW="3730680" imgH="348336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699" r="-23" b="5376"/>
                      <a:stretch>
                        <a:fillRect/>
                      </a:stretch>
                    </p:blipFill>
                    <p:spPr bwMode="auto">
                      <a:xfrm>
                        <a:off x="1555750" y="1357313"/>
                        <a:ext cx="5886450" cy="4738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627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Revenues for a firm facing a</a:t>
            </a:r>
            <a:b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</a:br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downward-sloping demand curve</a:t>
            </a:r>
          </a:p>
        </p:txBody>
      </p:sp>
      <p:sp>
        <p:nvSpPr>
          <p:cNvPr id="566277" name="Rectangle 5"/>
          <p:cNvSpPr>
            <a:spLocks noChangeArrowheads="1"/>
          </p:cNvSpPr>
          <p:nvPr/>
        </p:nvSpPr>
        <p:spPr bwMode="auto">
          <a:xfrm>
            <a:off x="4244975" y="974725"/>
            <a:ext cx="3787775" cy="5883275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pull dir="r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322" name="Rectangle 2"/>
          <p:cNvSpPr>
            <a:spLocks noChangeArrowheads="1"/>
          </p:cNvSpPr>
          <p:nvPr/>
        </p:nvSpPr>
        <p:spPr bwMode="auto">
          <a:xfrm>
            <a:off x="1579563" y="1355725"/>
            <a:ext cx="5848350" cy="47434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GB" altLang="en-US" noProof="1"/>
          </a:p>
        </p:txBody>
      </p:sp>
      <p:graphicFrame>
        <p:nvGraphicFramePr>
          <p:cNvPr id="568323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555750" y="1357313"/>
          <a:ext cx="5886450" cy="473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8332" name="Document" r:id="rId4" imgW="3730680" imgH="3483360" progId="Word.Document.8">
                  <p:embed/>
                </p:oleObj>
              </mc:Choice>
              <mc:Fallback>
                <p:oleObj name="Document" r:id="rId4" imgW="3730680" imgH="348336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699" r="-23" b="5376"/>
                      <a:stretch>
                        <a:fillRect/>
                      </a:stretch>
                    </p:blipFill>
                    <p:spPr bwMode="auto">
                      <a:xfrm>
                        <a:off x="1555750" y="1357313"/>
                        <a:ext cx="5886450" cy="4738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832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Revenues for a firm facing a</a:t>
            </a:r>
            <a:b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</a:br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downward-sloping demand curve</a:t>
            </a:r>
          </a:p>
        </p:txBody>
      </p:sp>
      <p:sp>
        <p:nvSpPr>
          <p:cNvPr id="568325" name="Rectangle 5"/>
          <p:cNvSpPr>
            <a:spLocks noChangeArrowheads="1"/>
          </p:cNvSpPr>
          <p:nvPr/>
        </p:nvSpPr>
        <p:spPr bwMode="auto">
          <a:xfrm>
            <a:off x="5668963" y="974725"/>
            <a:ext cx="2363787" cy="5883275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wipe dir="d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1579563" y="1355725"/>
            <a:ext cx="5848350" cy="47434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GB" altLang="en-US" noProof="1"/>
          </a:p>
        </p:txBody>
      </p:sp>
      <p:graphicFrame>
        <p:nvGraphicFramePr>
          <p:cNvPr id="570371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555750" y="1357313"/>
          <a:ext cx="5886450" cy="473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0379" name="Document" r:id="rId4" imgW="3730680" imgH="3483360" progId="Word.Document.8">
                  <p:embed/>
                </p:oleObj>
              </mc:Choice>
              <mc:Fallback>
                <p:oleObj name="Document" r:id="rId4" imgW="3730680" imgH="348336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699" r="-23" b="5376"/>
                      <a:stretch>
                        <a:fillRect/>
                      </a:stretch>
                    </p:blipFill>
                    <p:spPr bwMode="auto">
                      <a:xfrm>
                        <a:off x="1555750" y="1357313"/>
                        <a:ext cx="5886450" cy="4738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037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Revenues for a firm facing a</a:t>
            </a:r>
            <a:b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</a:br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downward-sloping demand curve</a:t>
            </a:r>
          </a:p>
        </p:txBody>
      </p:sp>
    </p:spTree>
  </p:cSld>
  <p:clrMapOvr>
    <a:masterClrMapping/>
  </p:clrMapOvr>
  <p:transition spd="slow">
    <p:wipe dir="d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418" name="Rectangle 2"/>
          <p:cNvSpPr>
            <a:spLocks noChangeArrowheads="1"/>
          </p:cNvSpPr>
          <p:nvPr/>
        </p:nvSpPr>
        <p:spPr bwMode="auto">
          <a:xfrm>
            <a:off x="1066800" y="781050"/>
            <a:ext cx="7010400" cy="5715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72419" name="Object 3"/>
          <p:cNvGraphicFramePr>
            <a:graphicFrameLocks/>
          </p:cNvGraphicFramePr>
          <p:nvPr/>
        </p:nvGraphicFramePr>
        <p:xfrm>
          <a:off x="652463" y="515938"/>
          <a:ext cx="7545387" cy="6338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436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463" y="515938"/>
                        <a:ext cx="7545387" cy="6338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2420" name="AutoShape 4" descr="Parchment"/>
          <p:cNvSpPr>
            <a:spLocks noChangeArrowheads="1"/>
          </p:cNvSpPr>
          <p:nvPr/>
        </p:nvSpPr>
        <p:spPr bwMode="auto">
          <a:xfrm>
            <a:off x="6635750" y="539750"/>
            <a:ext cx="1482725" cy="2654300"/>
          </a:xfrm>
          <a:prstGeom prst="roundRect">
            <a:avLst>
              <a:gd name="adj" fmla="val 12495"/>
            </a:avLst>
          </a:prstGeom>
          <a:blipFill dpi="0" rotWithShape="0">
            <a:blip r:embed="rId7"/>
            <a:srcRect/>
            <a:tile tx="0" ty="0" sx="100000" sy="100000" flip="none" algn="tl"/>
          </a:blip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242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2422" name="Rectangle 6"/>
          <p:cNvSpPr>
            <a:spLocks noChangeArrowheads="1"/>
          </p:cNvSpPr>
          <p:nvPr/>
        </p:nvSpPr>
        <p:spPr bwMode="auto">
          <a:xfrm>
            <a:off x="6584950" y="585788"/>
            <a:ext cx="819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latin typeface="Arial" panose="020B0604020202020204" pitchFamily="34" charset="0"/>
              </a:rPr>
              <a:t>Q</a:t>
            </a:r>
          </a:p>
          <a:p>
            <a:pPr algn="ctr"/>
            <a:r>
              <a:rPr lang="en-GB" altLang="en-US" sz="18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72423" name="Rectangle 7"/>
          <p:cNvSpPr>
            <a:spLocks noChangeArrowheads="1"/>
          </p:cNvSpPr>
          <p:nvPr/>
        </p:nvSpPr>
        <p:spPr bwMode="auto">
          <a:xfrm>
            <a:off x="6850063" y="1208088"/>
            <a:ext cx="311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800">
                <a:latin typeface="Arial" panose="020B0604020202020204" pitchFamily="34" charset="0"/>
              </a:rPr>
              <a:t>1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2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3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4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5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6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572424" name="Rectangle 8"/>
          <p:cNvSpPr>
            <a:spLocks noChangeArrowheads="1"/>
          </p:cNvSpPr>
          <p:nvPr/>
        </p:nvSpPr>
        <p:spPr bwMode="auto">
          <a:xfrm>
            <a:off x="7248525" y="587375"/>
            <a:ext cx="850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P =AR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2425" name="Rectangle 9"/>
          <p:cNvSpPr>
            <a:spLocks noChangeArrowheads="1"/>
          </p:cNvSpPr>
          <p:nvPr/>
        </p:nvSpPr>
        <p:spPr bwMode="auto">
          <a:xfrm>
            <a:off x="7564438" y="1187450"/>
            <a:ext cx="311150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8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7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6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572426" name="Rectangle 10"/>
          <p:cNvSpPr>
            <a:spLocks noChangeArrowheads="1"/>
          </p:cNvSpPr>
          <p:nvPr/>
        </p:nvSpPr>
        <p:spPr bwMode="auto">
          <a:xfrm>
            <a:off x="7521575" y="3535363"/>
            <a:ext cx="5715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i="1">
                <a:solidFill>
                  <a:schemeClr val="tx2"/>
                </a:solidFill>
                <a:latin typeface="Arial" panose="020B0604020202020204" pitchFamily="34" charset="0"/>
              </a:rPr>
              <a:t>AR</a:t>
            </a:r>
          </a:p>
        </p:txBody>
      </p:sp>
      <p:sp>
        <p:nvSpPr>
          <p:cNvPr id="572427" name="Rectangle 11"/>
          <p:cNvSpPr>
            <a:spLocks noChangeArrowheads="1"/>
          </p:cNvSpPr>
          <p:nvPr/>
        </p:nvSpPr>
        <p:spPr bwMode="auto">
          <a:xfrm rot="16200000">
            <a:off x="-374649" y="3044825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AR, MR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2428" name="Rectangle 12"/>
          <p:cNvSpPr>
            <a:spLocks noChangeArrowheads="1"/>
          </p:cNvSpPr>
          <p:nvPr/>
        </p:nvSpPr>
        <p:spPr bwMode="auto">
          <a:xfrm>
            <a:off x="7847013" y="47101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72429" name="Text Box 13"/>
          <p:cNvSpPr txBox="1">
            <a:spLocks noChangeArrowheads="1"/>
          </p:cNvSpPr>
          <p:nvPr/>
        </p:nvSpPr>
        <p:spPr bwMode="auto">
          <a:xfrm>
            <a:off x="0" y="0"/>
            <a:ext cx="9144000" cy="4429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AR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and </a:t>
            </a:r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MR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curves for a firm facing a downward-sloping </a:t>
            </a:r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D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curve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r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466" name="Rectangle 2"/>
          <p:cNvSpPr>
            <a:spLocks noChangeArrowheads="1"/>
          </p:cNvSpPr>
          <p:nvPr/>
        </p:nvSpPr>
        <p:spPr bwMode="auto">
          <a:xfrm>
            <a:off x="1066800" y="781050"/>
            <a:ext cx="7010400" cy="5715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74467" name="Object 3"/>
          <p:cNvGraphicFramePr>
            <a:graphicFrameLocks/>
          </p:cNvGraphicFramePr>
          <p:nvPr/>
        </p:nvGraphicFramePr>
        <p:xfrm>
          <a:off x="652463" y="517525"/>
          <a:ext cx="7545387" cy="6338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489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463" y="517525"/>
                        <a:ext cx="7545387" cy="6338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4468" name="AutoShape 4" descr="Parchment"/>
          <p:cNvSpPr>
            <a:spLocks noChangeArrowheads="1"/>
          </p:cNvSpPr>
          <p:nvPr/>
        </p:nvSpPr>
        <p:spPr bwMode="auto">
          <a:xfrm>
            <a:off x="6635750" y="539750"/>
            <a:ext cx="2500313" cy="26543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446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4470" name="Rectangle 6"/>
          <p:cNvSpPr>
            <a:spLocks noChangeArrowheads="1"/>
          </p:cNvSpPr>
          <p:nvPr/>
        </p:nvSpPr>
        <p:spPr bwMode="auto">
          <a:xfrm>
            <a:off x="6584950" y="585788"/>
            <a:ext cx="819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latin typeface="Arial" panose="020B0604020202020204" pitchFamily="34" charset="0"/>
              </a:rPr>
              <a:t>Q</a:t>
            </a:r>
          </a:p>
          <a:p>
            <a:pPr algn="ctr"/>
            <a:r>
              <a:rPr lang="en-GB" altLang="en-US" sz="18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74471" name="Rectangle 7"/>
          <p:cNvSpPr>
            <a:spLocks noChangeArrowheads="1"/>
          </p:cNvSpPr>
          <p:nvPr/>
        </p:nvSpPr>
        <p:spPr bwMode="auto">
          <a:xfrm>
            <a:off x="6850063" y="1208088"/>
            <a:ext cx="311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800">
                <a:latin typeface="Arial" panose="020B0604020202020204" pitchFamily="34" charset="0"/>
              </a:rPr>
              <a:t>1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2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3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4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5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6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574472" name="Rectangle 8"/>
          <p:cNvSpPr>
            <a:spLocks noChangeArrowheads="1"/>
          </p:cNvSpPr>
          <p:nvPr/>
        </p:nvSpPr>
        <p:spPr bwMode="auto">
          <a:xfrm>
            <a:off x="7248525" y="587375"/>
            <a:ext cx="850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P =AR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4473" name="Rectangle 9"/>
          <p:cNvSpPr>
            <a:spLocks noChangeArrowheads="1"/>
          </p:cNvSpPr>
          <p:nvPr/>
        </p:nvSpPr>
        <p:spPr bwMode="auto">
          <a:xfrm>
            <a:off x="7564438" y="1187450"/>
            <a:ext cx="311150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8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7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6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574474" name="Rectangle 10"/>
          <p:cNvSpPr>
            <a:spLocks noChangeArrowheads="1"/>
          </p:cNvSpPr>
          <p:nvPr/>
        </p:nvSpPr>
        <p:spPr bwMode="auto">
          <a:xfrm>
            <a:off x="8061325" y="585788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4475" name="Rectangle 11"/>
          <p:cNvSpPr>
            <a:spLocks noChangeArrowheads="1"/>
          </p:cNvSpPr>
          <p:nvPr/>
        </p:nvSpPr>
        <p:spPr bwMode="auto">
          <a:xfrm>
            <a:off x="8086725" y="1195388"/>
            <a:ext cx="438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8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14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18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18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14</a:t>
            </a:r>
          </a:p>
        </p:txBody>
      </p:sp>
      <p:sp>
        <p:nvSpPr>
          <p:cNvPr id="574476" name="Rectangle 12"/>
          <p:cNvSpPr>
            <a:spLocks noChangeArrowheads="1"/>
          </p:cNvSpPr>
          <p:nvPr/>
        </p:nvSpPr>
        <p:spPr bwMode="auto">
          <a:xfrm>
            <a:off x="8569325" y="585788"/>
            <a:ext cx="539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accent2"/>
                </a:solidFill>
                <a:latin typeface="Arial" panose="020B0604020202020204" pitchFamily="34" charset="0"/>
              </a:rPr>
              <a:t>MR</a:t>
            </a:r>
          </a:p>
          <a:p>
            <a:pPr algn="ct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4477" name="Rectangle 13"/>
          <p:cNvSpPr>
            <a:spLocks noChangeArrowheads="1"/>
          </p:cNvSpPr>
          <p:nvPr/>
        </p:nvSpPr>
        <p:spPr bwMode="auto">
          <a:xfrm>
            <a:off x="8620125" y="1347788"/>
            <a:ext cx="3873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6</a:t>
            </a:r>
          </a:p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4</a:t>
            </a:r>
          </a:p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2</a:t>
            </a:r>
          </a:p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-2</a:t>
            </a:r>
          </a:p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-4</a:t>
            </a:r>
          </a:p>
        </p:txBody>
      </p:sp>
      <p:sp>
        <p:nvSpPr>
          <p:cNvPr id="574478" name="Rectangle 14"/>
          <p:cNvSpPr>
            <a:spLocks noChangeArrowheads="1"/>
          </p:cNvSpPr>
          <p:nvPr/>
        </p:nvSpPr>
        <p:spPr bwMode="auto">
          <a:xfrm>
            <a:off x="7146925" y="6154738"/>
            <a:ext cx="6191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i="1">
                <a:solidFill>
                  <a:schemeClr val="accent2"/>
                </a:solidFill>
                <a:latin typeface="Arial" panose="020B0604020202020204" pitchFamily="34" charset="0"/>
              </a:rPr>
              <a:t>MR</a:t>
            </a:r>
          </a:p>
        </p:txBody>
      </p:sp>
      <p:sp>
        <p:nvSpPr>
          <p:cNvPr id="574479" name="Rectangle 15"/>
          <p:cNvSpPr>
            <a:spLocks noChangeArrowheads="1"/>
          </p:cNvSpPr>
          <p:nvPr/>
        </p:nvSpPr>
        <p:spPr bwMode="auto">
          <a:xfrm rot="16200000">
            <a:off x="-374649" y="3044825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AR, MR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4480" name="Rectangle 16"/>
          <p:cNvSpPr>
            <a:spLocks noChangeArrowheads="1"/>
          </p:cNvSpPr>
          <p:nvPr/>
        </p:nvSpPr>
        <p:spPr bwMode="auto">
          <a:xfrm>
            <a:off x="7847013" y="47101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74481" name="Rectangle 17"/>
          <p:cNvSpPr>
            <a:spLocks noChangeArrowheads="1"/>
          </p:cNvSpPr>
          <p:nvPr/>
        </p:nvSpPr>
        <p:spPr bwMode="auto">
          <a:xfrm>
            <a:off x="7521575" y="3535363"/>
            <a:ext cx="5715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i="1">
                <a:solidFill>
                  <a:schemeClr val="tx2"/>
                </a:solidFill>
                <a:latin typeface="Arial" panose="020B0604020202020204" pitchFamily="34" charset="0"/>
              </a:rPr>
              <a:t>AR</a:t>
            </a:r>
          </a:p>
        </p:txBody>
      </p:sp>
      <p:sp>
        <p:nvSpPr>
          <p:cNvPr id="574482" name="Text Box 18"/>
          <p:cNvSpPr txBox="1">
            <a:spLocks noChangeArrowheads="1"/>
          </p:cNvSpPr>
          <p:nvPr/>
        </p:nvSpPr>
        <p:spPr bwMode="auto">
          <a:xfrm>
            <a:off x="0" y="0"/>
            <a:ext cx="9144000" cy="4429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AR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and </a:t>
            </a:r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MR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curves for a firm facing a downward-sloping </a:t>
            </a:r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D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curve</a:t>
            </a:r>
          </a:p>
        </p:txBody>
      </p:sp>
    </p:spTree>
  </p:cSld>
  <p:clrMapOvr>
    <a:masterClrMapping/>
  </p:clrMapOvr>
  <p:transition spd="slow">
    <p:wipe dir="r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51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651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651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  <p:sp>
        <p:nvSpPr>
          <p:cNvPr id="576517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4"/>
                </a:solidFill>
              </a:rPr>
              <a:t>Revenue curves when price varies with output (downward-sloping demand curve)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4"/>
                </a:solidFill>
              </a:rPr>
              <a:t>average revenue (</a:t>
            </a:r>
            <a:r>
              <a:rPr lang="en-GB" altLang="en-US" i="1">
                <a:solidFill>
                  <a:srgbClr val="646B84"/>
                </a:solidFill>
              </a:rPr>
              <a:t>AR</a:t>
            </a:r>
            <a:r>
              <a:rPr lang="en-GB" altLang="en-US">
                <a:solidFill>
                  <a:srgbClr val="646B84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4"/>
                </a:solidFill>
              </a:rPr>
              <a:t>marginal revenue (</a:t>
            </a:r>
            <a:r>
              <a:rPr lang="en-GB" altLang="en-US" i="1">
                <a:solidFill>
                  <a:srgbClr val="646B84"/>
                </a:solidFill>
              </a:rPr>
              <a:t>MR</a:t>
            </a:r>
            <a:r>
              <a:rPr lang="en-GB" altLang="en-US">
                <a:solidFill>
                  <a:srgbClr val="646B84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total revenue (</a:t>
            </a:r>
            <a:r>
              <a:rPr lang="en-GB" altLang="en-US" i="1"/>
              <a:t>TR</a:t>
            </a:r>
            <a:r>
              <a:rPr lang="en-GB" altLang="en-US"/>
              <a:t>)</a:t>
            </a:r>
          </a:p>
        </p:txBody>
      </p:sp>
    </p:spTree>
  </p:cSld>
  <p:clrMapOvr>
    <a:masterClrMapping/>
  </p:clrMapOvr>
  <p:transition spd="slow">
    <p:pull dir="r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562" name="Rectangle 2"/>
          <p:cNvSpPr>
            <a:spLocks noChangeArrowheads="1"/>
          </p:cNvSpPr>
          <p:nvPr/>
        </p:nvSpPr>
        <p:spPr bwMode="auto">
          <a:xfrm>
            <a:off x="1082675" y="609600"/>
            <a:ext cx="7092950" cy="536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78563" name="Object 3"/>
          <p:cNvGraphicFramePr>
            <a:graphicFrameLocks/>
          </p:cNvGraphicFramePr>
          <p:nvPr/>
        </p:nvGraphicFramePr>
        <p:xfrm>
          <a:off x="609600" y="279400"/>
          <a:ext cx="770890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8584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70890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856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856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8566" name="Rectangle 6"/>
          <p:cNvSpPr>
            <a:spLocks noChangeArrowheads="1"/>
          </p:cNvSpPr>
          <p:nvPr/>
        </p:nvSpPr>
        <p:spPr bwMode="auto">
          <a:xfrm>
            <a:off x="4087813" y="650716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78567" name="Rectangle 7"/>
          <p:cNvSpPr>
            <a:spLocks noChangeArrowheads="1"/>
          </p:cNvSpPr>
          <p:nvPr/>
        </p:nvSpPr>
        <p:spPr bwMode="auto">
          <a:xfrm rot="16200000">
            <a:off x="-69056" y="33805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grpSp>
        <p:nvGrpSpPr>
          <p:cNvPr id="578568" name="Group 8"/>
          <p:cNvGrpSpPr>
            <a:grpSpLocks/>
          </p:cNvGrpSpPr>
          <p:nvPr/>
        </p:nvGrpSpPr>
        <p:grpSpPr bwMode="auto">
          <a:xfrm>
            <a:off x="3810000" y="2519363"/>
            <a:ext cx="3044825" cy="3267075"/>
            <a:chOff x="2400" y="1587"/>
            <a:chExt cx="1918" cy="2058"/>
          </a:xfrm>
        </p:grpSpPr>
        <p:sp>
          <p:nvSpPr>
            <p:cNvPr id="578569" name="AutoShape 9" descr="Parchment"/>
            <p:cNvSpPr>
              <a:spLocks noChangeArrowheads="1"/>
            </p:cNvSpPr>
            <p:nvPr/>
          </p:nvSpPr>
          <p:spPr bwMode="auto">
            <a:xfrm>
              <a:off x="2400" y="1587"/>
              <a:ext cx="1918" cy="2058"/>
            </a:xfrm>
            <a:prstGeom prst="roundRect">
              <a:avLst>
                <a:gd name="adj" fmla="val 12495"/>
              </a:avLst>
            </a:prstGeom>
            <a:blipFill dpi="0" rotWithShape="0">
              <a:blip r:embed="rId6"/>
              <a:srcRect/>
              <a:tile tx="0" ty="0" sx="100000" sy="100000" flip="none" algn="tl"/>
            </a:blipFill>
            <a:ln w="1905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78570" name="Rectangle 10"/>
            <p:cNvSpPr>
              <a:spLocks noChangeArrowheads="1"/>
            </p:cNvSpPr>
            <p:nvPr/>
          </p:nvSpPr>
          <p:spPr bwMode="auto">
            <a:xfrm>
              <a:off x="2479" y="1699"/>
              <a:ext cx="712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Quantity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(units)</a:t>
              </a:r>
            </a:p>
          </p:txBody>
        </p:sp>
        <p:sp>
          <p:nvSpPr>
            <p:cNvPr id="578571" name="Rectangle 11"/>
            <p:cNvSpPr>
              <a:spLocks noChangeArrowheads="1"/>
            </p:cNvSpPr>
            <p:nvPr/>
          </p:nvSpPr>
          <p:spPr bwMode="auto">
            <a:xfrm>
              <a:off x="2730" y="2179"/>
              <a:ext cx="205" cy="14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1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2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3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4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5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6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7</a:t>
              </a:r>
            </a:p>
          </p:txBody>
        </p:sp>
        <p:sp>
          <p:nvSpPr>
            <p:cNvPr id="578572" name="Rectangle 12"/>
            <p:cNvSpPr>
              <a:spLocks noChangeArrowheads="1"/>
            </p:cNvSpPr>
            <p:nvPr/>
          </p:nvSpPr>
          <p:spPr bwMode="auto">
            <a:xfrm>
              <a:off x="3144" y="1699"/>
              <a:ext cx="627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i="1">
                  <a:solidFill>
                    <a:schemeClr val="tx2"/>
                  </a:solidFill>
                  <a:latin typeface="Arial" panose="020B0604020202020204" pitchFamily="34" charset="0"/>
                </a:rPr>
                <a:t>P = AR</a:t>
              </a:r>
              <a:endParaRPr lang="en-GB" altLang="en-US" sz="2000">
                <a:solidFill>
                  <a:schemeClr val="tx2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(£)</a:t>
              </a:r>
            </a:p>
          </p:txBody>
        </p:sp>
        <p:sp>
          <p:nvSpPr>
            <p:cNvPr id="578573" name="Rectangle 13"/>
            <p:cNvSpPr>
              <a:spLocks noChangeArrowheads="1"/>
            </p:cNvSpPr>
            <p:nvPr/>
          </p:nvSpPr>
          <p:spPr bwMode="auto">
            <a:xfrm>
              <a:off x="3354" y="2179"/>
              <a:ext cx="205" cy="14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8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7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6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5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4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3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2</a:t>
              </a:r>
            </a:p>
          </p:txBody>
        </p:sp>
        <p:sp>
          <p:nvSpPr>
            <p:cNvPr id="578574" name="Rectangle 14"/>
            <p:cNvSpPr>
              <a:spLocks noChangeArrowheads="1"/>
            </p:cNvSpPr>
            <p:nvPr/>
          </p:nvSpPr>
          <p:spPr bwMode="auto">
            <a:xfrm>
              <a:off x="3844" y="1699"/>
              <a:ext cx="329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i="1">
                  <a:solidFill>
                    <a:schemeClr val="folHlink"/>
                  </a:solidFill>
                  <a:latin typeface="Arial" panose="020B0604020202020204" pitchFamily="34" charset="0"/>
                </a:rPr>
                <a:t>TR</a:t>
              </a:r>
              <a:endParaRPr lang="en-GB" altLang="en-US" sz="2000">
                <a:solidFill>
                  <a:schemeClr val="fol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(£)</a:t>
              </a:r>
            </a:p>
          </p:txBody>
        </p:sp>
        <p:sp>
          <p:nvSpPr>
            <p:cNvPr id="578575" name="Rectangle 15"/>
            <p:cNvSpPr>
              <a:spLocks noChangeArrowheads="1"/>
            </p:cNvSpPr>
            <p:nvPr/>
          </p:nvSpPr>
          <p:spPr bwMode="auto">
            <a:xfrm>
              <a:off x="3844" y="2179"/>
              <a:ext cx="294" cy="14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8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14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18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20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20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18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14</a:t>
              </a:r>
            </a:p>
          </p:txBody>
        </p:sp>
        <p:sp>
          <p:nvSpPr>
            <p:cNvPr id="578576" name="Line 16"/>
            <p:cNvSpPr>
              <a:spLocks noChangeShapeType="1"/>
            </p:cNvSpPr>
            <p:nvPr/>
          </p:nvSpPr>
          <p:spPr bwMode="auto">
            <a:xfrm>
              <a:off x="2580" y="2159"/>
              <a:ext cx="1511" cy="0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578577" name="Text Box 17"/>
          <p:cNvSpPr txBox="1">
            <a:spLocks noChangeArrowheads="1"/>
          </p:cNvSpPr>
          <p:nvPr/>
        </p:nvSpPr>
        <p:spPr bwMode="auto">
          <a:xfrm>
            <a:off x="0" y="0"/>
            <a:ext cx="9144000" cy="4889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sz="2600" b="1" i="1">
                <a:solidFill>
                  <a:srgbClr val="800000"/>
                </a:solidFill>
                <a:latin typeface="Arial" panose="020B0604020202020204" pitchFamily="34" charset="0"/>
              </a:rPr>
              <a:t>TR</a:t>
            </a:r>
            <a:r>
              <a:rPr lang="en-GB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 curve for a firm facing a downward-sloping </a:t>
            </a:r>
            <a:r>
              <a:rPr lang="en-GB" altLang="en-US" sz="2600" b="1" i="1">
                <a:solidFill>
                  <a:srgbClr val="800000"/>
                </a:solidFill>
                <a:latin typeface="Arial" panose="020B0604020202020204" pitchFamily="34" charset="0"/>
              </a:rPr>
              <a:t>D</a:t>
            </a:r>
            <a:r>
              <a:rPr lang="en-GB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 curve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8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8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610" name="Rectangle 2"/>
          <p:cNvSpPr>
            <a:spLocks noChangeArrowheads="1"/>
          </p:cNvSpPr>
          <p:nvPr/>
        </p:nvSpPr>
        <p:spPr bwMode="auto">
          <a:xfrm>
            <a:off x="1082675" y="609600"/>
            <a:ext cx="7092950" cy="536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80611" name="Object 3"/>
          <p:cNvGraphicFramePr>
            <a:graphicFrameLocks/>
          </p:cNvGraphicFramePr>
          <p:nvPr/>
        </p:nvGraphicFramePr>
        <p:xfrm>
          <a:off x="609600" y="279400"/>
          <a:ext cx="770890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0632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70890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0612" name="AutoShape 4" descr="Parchment"/>
          <p:cNvSpPr>
            <a:spLocks noChangeArrowheads="1"/>
          </p:cNvSpPr>
          <p:nvPr/>
        </p:nvSpPr>
        <p:spPr bwMode="auto">
          <a:xfrm>
            <a:off x="3810000" y="2519363"/>
            <a:ext cx="3044825" cy="326707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0613" name="Rectangle 5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0614" name="Rectangle 6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0615" name="Rectangle 7"/>
          <p:cNvSpPr>
            <a:spLocks noChangeArrowheads="1"/>
          </p:cNvSpPr>
          <p:nvPr/>
        </p:nvSpPr>
        <p:spPr bwMode="auto">
          <a:xfrm>
            <a:off x="7299325" y="25447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580616" name="Rectangle 8"/>
          <p:cNvSpPr>
            <a:spLocks noChangeArrowheads="1"/>
          </p:cNvSpPr>
          <p:nvPr/>
        </p:nvSpPr>
        <p:spPr bwMode="auto">
          <a:xfrm>
            <a:off x="4087813" y="650716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80617" name="Rectangle 9"/>
          <p:cNvSpPr>
            <a:spLocks noChangeArrowheads="1"/>
          </p:cNvSpPr>
          <p:nvPr/>
        </p:nvSpPr>
        <p:spPr bwMode="auto">
          <a:xfrm rot="16200000">
            <a:off x="-69056" y="33805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80618" name="Rectangle 10"/>
          <p:cNvSpPr>
            <a:spLocks noChangeArrowheads="1"/>
          </p:cNvSpPr>
          <p:nvPr/>
        </p:nvSpPr>
        <p:spPr bwMode="auto">
          <a:xfrm>
            <a:off x="3935413" y="2697163"/>
            <a:ext cx="11303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80619" name="Rectangle 11"/>
          <p:cNvSpPr>
            <a:spLocks noChangeArrowheads="1"/>
          </p:cNvSpPr>
          <p:nvPr/>
        </p:nvSpPr>
        <p:spPr bwMode="auto">
          <a:xfrm>
            <a:off x="4333875" y="3459163"/>
            <a:ext cx="325438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580620" name="Rectangle 12"/>
          <p:cNvSpPr>
            <a:spLocks noChangeArrowheads="1"/>
          </p:cNvSpPr>
          <p:nvPr/>
        </p:nvSpPr>
        <p:spPr bwMode="auto">
          <a:xfrm>
            <a:off x="4991100" y="2697163"/>
            <a:ext cx="9953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i="1">
                <a:solidFill>
                  <a:schemeClr val="tx2"/>
                </a:solidFill>
                <a:latin typeface="Arial" panose="020B0604020202020204" pitchFamily="34" charset="0"/>
              </a:rPr>
              <a:t>P = AR</a:t>
            </a:r>
            <a:endParaRPr lang="en-GB" altLang="en-US" sz="200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80621" name="Rectangle 13"/>
          <p:cNvSpPr>
            <a:spLocks noChangeArrowheads="1"/>
          </p:cNvSpPr>
          <p:nvPr/>
        </p:nvSpPr>
        <p:spPr bwMode="auto">
          <a:xfrm>
            <a:off x="5324475" y="3459163"/>
            <a:ext cx="325438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8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7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580622" name="Rectangle 14"/>
          <p:cNvSpPr>
            <a:spLocks noChangeArrowheads="1"/>
          </p:cNvSpPr>
          <p:nvPr/>
        </p:nvSpPr>
        <p:spPr bwMode="auto">
          <a:xfrm>
            <a:off x="6102350" y="2697163"/>
            <a:ext cx="5222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  <a:endParaRPr lang="en-GB" altLang="en-US" sz="2000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80623" name="Rectangle 15"/>
          <p:cNvSpPr>
            <a:spLocks noChangeArrowheads="1"/>
          </p:cNvSpPr>
          <p:nvPr/>
        </p:nvSpPr>
        <p:spPr bwMode="auto">
          <a:xfrm>
            <a:off x="6102350" y="3459163"/>
            <a:ext cx="466725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8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14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18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20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20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18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14</a:t>
            </a:r>
          </a:p>
        </p:txBody>
      </p:sp>
      <p:sp>
        <p:nvSpPr>
          <p:cNvPr id="580624" name="Line 16"/>
          <p:cNvSpPr>
            <a:spLocks noChangeShapeType="1"/>
          </p:cNvSpPr>
          <p:nvPr/>
        </p:nvSpPr>
        <p:spPr bwMode="auto">
          <a:xfrm>
            <a:off x="4095750" y="3427413"/>
            <a:ext cx="2398713" cy="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0625" name="Text Box 17"/>
          <p:cNvSpPr txBox="1">
            <a:spLocks noChangeArrowheads="1"/>
          </p:cNvSpPr>
          <p:nvPr/>
        </p:nvSpPr>
        <p:spPr bwMode="auto">
          <a:xfrm>
            <a:off x="0" y="0"/>
            <a:ext cx="9144000" cy="4889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sz="2600" b="1" i="1">
                <a:solidFill>
                  <a:srgbClr val="800000"/>
                </a:solidFill>
                <a:latin typeface="Arial" panose="020B0604020202020204" pitchFamily="34" charset="0"/>
              </a:rPr>
              <a:t>TR</a:t>
            </a:r>
            <a:r>
              <a:rPr lang="en-GB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 curve for a firm facing a downward-sloping </a:t>
            </a:r>
            <a:r>
              <a:rPr lang="en-GB" altLang="en-US" sz="2600" b="1" i="1">
                <a:solidFill>
                  <a:srgbClr val="800000"/>
                </a:solidFill>
                <a:latin typeface="Arial" panose="020B0604020202020204" pitchFamily="34" charset="0"/>
              </a:rPr>
              <a:t>D</a:t>
            </a:r>
            <a:r>
              <a:rPr lang="en-GB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 curve</a:t>
            </a:r>
          </a:p>
        </p:txBody>
      </p:sp>
    </p:spTree>
  </p:cSld>
  <p:clrMapOvr>
    <a:masterClrMapping/>
  </p:clrMapOvr>
  <p:transition spd="slow">
    <p:wipe dir="r"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65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265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266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  <p:sp>
        <p:nvSpPr>
          <p:cNvPr id="582661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Revenue curves when price varies with output (downward-sloping demand curve)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average revenue (</a:t>
            </a:r>
            <a:r>
              <a:rPr lang="en-GB" altLang="en-US" i="1">
                <a:solidFill>
                  <a:srgbClr val="646B86"/>
                </a:solidFill>
              </a:rPr>
              <a:t>AR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marginal revenue (</a:t>
            </a:r>
            <a:r>
              <a:rPr lang="en-GB" altLang="en-US" i="1">
                <a:solidFill>
                  <a:srgbClr val="646B86"/>
                </a:solidFill>
              </a:rPr>
              <a:t>MR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total revenue (</a:t>
            </a:r>
            <a:r>
              <a:rPr lang="en-GB" altLang="en-US" i="1">
                <a:solidFill>
                  <a:srgbClr val="646B86"/>
                </a:solidFill>
              </a:rPr>
              <a:t>TR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revenue curves and price elasticity of demand</a:t>
            </a:r>
          </a:p>
        </p:txBody>
      </p:sp>
    </p:spTree>
  </p:cSld>
  <p:clrMapOvr>
    <a:masterClrMapping/>
  </p:clrMapOvr>
  <p:transition spd="slow">
    <p:pull dir="r"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706" name="Rectangle 2"/>
          <p:cNvSpPr>
            <a:spLocks noChangeArrowheads="1"/>
          </p:cNvSpPr>
          <p:nvPr/>
        </p:nvSpPr>
        <p:spPr bwMode="auto">
          <a:xfrm>
            <a:off x="1082675" y="609600"/>
            <a:ext cx="7092950" cy="536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84707" name="Object 3"/>
          <p:cNvGraphicFramePr>
            <a:graphicFrameLocks/>
          </p:cNvGraphicFramePr>
          <p:nvPr/>
        </p:nvGraphicFramePr>
        <p:xfrm>
          <a:off x="609600" y="279400"/>
          <a:ext cx="770890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725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70890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470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470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4710" name="Rectangle 6"/>
          <p:cNvSpPr>
            <a:spLocks noChangeArrowheads="1"/>
          </p:cNvSpPr>
          <p:nvPr/>
        </p:nvSpPr>
        <p:spPr bwMode="auto">
          <a:xfrm>
            <a:off x="7267575" y="2774950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</p:txBody>
      </p:sp>
      <p:grpSp>
        <p:nvGrpSpPr>
          <p:cNvPr id="584711" name="Group 7"/>
          <p:cNvGrpSpPr>
            <a:grpSpLocks/>
          </p:cNvGrpSpPr>
          <p:nvPr/>
        </p:nvGrpSpPr>
        <p:grpSpPr bwMode="auto">
          <a:xfrm>
            <a:off x="4257675" y="788988"/>
            <a:ext cx="1701800" cy="579437"/>
            <a:chOff x="2682" y="307"/>
            <a:chExt cx="1072" cy="365"/>
          </a:xfrm>
        </p:grpSpPr>
        <p:sp>
          <p:nvSpPr>
            <p:cNvPr id="584712" name="Line 8"/>
            <p:cNvSpPr>
              <a:spLocks noChangeShapeType="1"/>
            </p:cNvSpPr>
            <p:nvPr/>
          </p:nvSpPr>
          <p:spPr bwMode="auto">
            <a:xfrm flipV="1">
              <a:off x="3216" y="528"/>
              <a:ext cx="0" cy="144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84713" name="Rectangle 9"/>
            <p:cNvSpPr>
              <a:spLocks noChangeArrowheads="1"/>
            </p:cNvSpPr>
            <p:nvPr/>
          </p:nvSpPr>
          <p:spPr bwMode="auto">
            <a:xfrm>
              <a:off x="2682" y="307"/>
              <a:ext cx="10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Elasticity = -1</a:t>
              </a:r>
            </a:p>
          </p:txBody>
        </p:sp>
      </p:grpSp>
      <p:sp>
        <p:nvSpPr>
          <p:cNvPr id="584714" name="Rectangle 10"/>
          <p:cNvSpPr>
            <a:spLocks noChangeArrowheads="1"/>
          </p:cNvSpPr>
          <p:nvPr/>
        </p:nvSpPr>
        <p:spPr bwMode="auto">
          <a:xfrm rot="18780000">
            <a:off x="2663031" y="1905794"/>
            <a:ext cx="9318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Elastic</a:t>
            </a:r>
          </a:p>
        </p:txBody>
      </p:sp>
      <p:sp>
        <p:nvSpPr>
          <p:cNvPr id="584715" name="Rectangle 11"/>
          <p:cNvSpPr>
            <a:spLocks noChangeArrowheads="1"/>
          </p:cNvSpPr>
          <p:nvPr/>
        </p:nvSpPr>
        <p:spPr bwMode="auto">
          <a:xfrm rot="2760000">
            <a:off x="6379369" y="1905794"/>
            <a:ext cx="1116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Inelastic</a:t>
            </a:r>
          </a:p>
        </p:txBody>
      </p:sp>
      <p:sp>
        <p:nvSpPr>
          <p:cNvPr id="584716" name="Rectangle 12"/>
          <p:cNvSpPr>
            <a:spLocks noChangeArrowheads="1"/>
          </p:cNvSpPr>
          <p:nvPr/>
        </p:nvSpPr>
        <p:spPr bwMode="auto">
          <a:xfrm>
            <a:off x="4087813" y="650716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84717" name="Rectangle 13"/>
          <p:cNvSpPr>
            <a:spLocks noChangeArrowheads="1"/>
          </p:cNvSpPr>
          <p:nvPr/>
        </p:nvSpPr>
        <p:spPr bwMode="auto">
          <a:xfrm rot="16200000">
            <a:off x="-69056" y="33805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84718" name="Text Box 14"/>
          <p:cNvSpPr txBox="1">
            <a:spLocks noChangeArrowheads="1"/>
          </p:cNvSpPr>
          <p:nvPr/>
        </p:nvSpPr>
        <p:spPr bwMode="auto">
          <a:xfrm>
            <a:off x="0" y="0"/>
            <a:ext cx="9144000" cy="4889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sz="2600" b="1" i="1">
                <a:solidFill>
                  <a:srgbClr val="800000"/>
                </a:solidFill>
                <a:latin typeface="Arial" panose="020B0604020202020204" pitchFamily="34" charset="0"/>
              </a:rPr>
              <a:t>TR</a:t>
            </a:r>
            <a:r>
              <a:rPr lang="en-GB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 curve for a firm facing a downward-sloping </a:t>
            </a:r>
            <a:r>
              <a:rPr lang="en-GB" altLang="en-US" sz="2600" b="1" i="1">
                <a:solidFill>
                  <a:srgbClr val="800000"/>
                </a:solidFill>
                <a:latin typeface="Arial" panose="020B0604020202020204" pitchFamily="34" charset="0"/>
              </a:rPr>
              <a:t>D</a:t>
            </a:r>
            <a:r>
              <a:rPr lang="en-GB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 curve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84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84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84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714" grpId="0" autoUpdateAnimBg="0"/>
      <p:bldP spid="584715" grpId="0" autoUpdateAnimBg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754" name="Rectangle 2"/>
          <p:cNvSpPr>
            <a:spLocks noChangeArrowheads="1"/>
          </p:cNvSpPr>
          <p:nvPr/>
        </p:nvSpPr>
        <p:spPr bwMode="auto">
          <a:xfrm>
            <a:off x="1066800" y="781050"/>
            <a:ext cx="7010400" cy="5715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86755" name="Object 3"/>
          <p:cNvGraphicFramePr>
            <a:graphicFrameLocks/>
          </p:cNvGraphicFramePr>
          <p:nvPr/>
        </p:nvGraphicFramePr>
        <p:xfrm>
          <a:off x="652463" y="515938"/>
          <a:ext cx="7545387" cy="6338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780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463" y="515938"/>
                        <a:ext cx="7545387" cy="6338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6756" name="Line 4"/>
          <p:cNvSpPr>
            <a:spLocks noChangeShapeType="1"/>
          </p:cNvSpPr>
          <p:nvPr/>
        </p:nvSpPr>
        <p:spPr bwMode="auto">
          <a:xfrm flipV="1">
            <a:off x="5257800" y="2514600"/>
            <a:ext cx="0" cy="2133600"/>
          </a:xfrm>
          <a:prstGeom prst="line">
            <a:avLst/>
          </a:prstGeom>
          <a:noFill/>
          <a:ln w="1270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675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586758" name="Group 6"/>
          <p:cNvGrpSpPr>
            <a:grpSpLocks/>
          </p:cNvGrpSpPr>
          <p:nvPr/>
        </p:nvGrpSpPr>
        <p:grpSpPr bwMode="auto">
          <a:xfrm>
            <a:off x="5297488" y="1468438"/>
            <a:ext cx="2155825" cy="989012"/>
            <a:chOff x="3337" y="925"/>
            <a:chExt cx="1358" cy="623"/>
          </a:xfrm>
        </p:grpSpPr>
        <p:sp>
          <p:nvSpPr>
            <p:cNvPr id="586759" name="Line 7" descr="Parchment"/>
            <p:cNvSpPr>
              <a:spLocks noChangeShapeType="1"/>
            </p:cNvSpPr>
            <p:nvPr/>
          </p:nvSpPr>
          <p:spPr bwMode="auto">
            <a:xfrm flipV="1">
              <a:off x="3337" y="1121"/>
              <a:ext cx="673" cy="427"/>
            </a:xfrm>
            <a:prstGeom prst="line">
              <a:avLst/>
            </a:prstGeom>
            <a:noFill/>
            <a:ln w="12700">
              <a:solidFill>
                <a:schemeClr val="folHlink"/>
              </a:solidFill>
              <a:round/>
              <a:headEnd type="stealth" w="med" len="med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86760" name="Rectangle 8" descr="Parchment"/>
            <p:cNvSpPr>
              <a:spLocks noChangeArrowheads="1"/>
            </p:cNvSpPr>
            <p:nvPr/>
          </p:nvSpPr>
          <p:spPr bwMode="auto">
            <a:xfrm>
              <a:off x="3618" y="925"/>
              <a:ext cx="1077" cy="256"/>
            </a:xfrm>
            <a:prstGeom prst="rect">
              <a:avLst/>
            </a:prstGeom>
            <a:blipFill dpi="0" rotWithShape="0">
              <a:blip r:embed="rId6"/>
              <a:srcRect/>
              <a:tile tx="0" ty="0" sx="100000" sy="100000" flip="none" algn="tl"/>
            </a:blip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>
                  <a:solidFill>
                    <a:schemeClr val="hlink"/>
                  </a:solidFill>
                  <a:latin typeface="Arial" panose="020B0604020202020204" pitchFamily="34" charset="0"/>
                </a:rPr>
                <a:t>Elasticity = -1</a:t>
              </a:r>
            </a:p>
          </p:txBody>
        </p:sp>
      </p:grpSp>
      <p:grpSp>
        <p:nvGrpSpPr>
          <p:cNvPr id="586761" name="Group 9"/>
          <p:cNvGrpSpPr>
            <a:grpSpLocks/>
          </p:cNvGrpSpPr>
          <p:nvPr/>
        </p:nvGrpSpPr>
        <p:grpSpPr bwMode="auto">
          <a:xfrm>
            <a:off x="2519363" y="846138"/>
            <a:ext cx="2730500" cy="1392237"/>
            <a:chOff x="1587" y="533"/>
            <a:chExt cx="1720" cy="877"/>
          </a:xfrm>
        </p:grpSpPr>
        <p:sp>
          <p:nvSpPr>
            <p:cNvPr id="586762" name="Rectangle 10" descr="Parchment"/>
            <p:cNvSpPr>
              <a:spLocks noChangeArrowheads="1"/>
            </p:cNvSpPr>
            <p:nvPr/>
          </p:nvSpPr>
          <p:spPr bwMode="auto">
            <a:xfrm>
              <a:off x="2126" y="691"/>
              <a:ext cx="594" cy="256"/>
            </a:xfrm>
            <a:prstGeom prst="rect">
              <a:avLst/>
            </a:prstGeom>
            <a:blipFill dpi="0" rotWithShape="0">
              <a:blip r:embed="rId6"/>
              <a:srcRect/>
              <a:tile tx="0" ty="0" sx="100000" sy="100000" flip="none" algn="tl"/>
            </a:blipFill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Elastic</a:t>
              </a:r>
            </a:p>
          </p:txBody>
        </p:sp>
        <p:sp>
          <p:nvSpPr>
            <p:cNvPr id="586763" name="Line 11" descr="Parchment"/>
            <p:cNvSpPr>
              <a:spLocks noChangeShapeType="1"/>
            </p:cNvSpPr>
            <p:nvPr/>
          </p:nvSpPr>
          <p:spPr bwMode="auto">
            <a:xfrm>
              <a:off x="2453" y="971"/>
              <a:ext cx="854" cy="439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 type="none" w="sm" len="sm"/>
              <a:tailEnd type="stealth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86764" name="Line 12" descr="Parchment"/>
            <p:cNvSpPr>
              <a:spLocks noChangeShapeType="1"/>
            </p:cNvSpPr>
            <p:nvPr/>
          </p:nvSpPr>
          <p:spPr bwMode="auto">
            <a:xfrm flipH="1" flipV="1">
              <a:off x="1587" y="533"/>
              <a:ext cx="531" cy="254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 type="none" w="sm" len="sm"/>
              <a:tailEnd type="stealth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586765" name="Group 13"/>
          <p:cNvGrpSpPr>
            <a:grpSpLocks/>
          </p:cNvGrpSpPr>
          <p:nvPr/>
        </p:nvGrpSpPr>
        <p:grpSpPr bwMode="auto">
          <a:xfrm>
            <a:off x="5561013" y="2420938"/>
            <a:ext cx="2085975" cy="1065212"/>
            <a:chOff x="3503" y="1525"/>
            <a:chExt cx="1314" cy="671"/>
          </a:xfrm>
        </p:grpSpPr>
        <p:sp>
          <p:nvSpPr>
            <p:cNvPr id="586766" name="Rectangle 14" descr="Parchment"/>
            <p:cNvSpPr>
              <a:spLocks noChangeArrowheads="1"/>
            </p:cNvSpPr>
            <p:nvPr/>
          </p:nvSpPr>
          <p:spPr bwMode="auto">
            <a:xfrm>
              <a:off x="4018" y="1625"/>
              <a:ext cx="709" cy="256"/>
            </a:xfrm>
            <a:prstGeom prst="rect">
              <a:avLst/>
            </a:prstGeom>
            <a:blipFill dpi="0" rotWithShape="0">
              <a:blip r:embed="rId6"/>
              <a:srcRect/>
              <a:tile tx="0" ty="0" sx="100000" sy="100000" flip="none" algn="tl"/>
            </a:blipFill>
            <a:ln w="9525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>
                  <a:solidFill>
                    <a:schemeClr val="accent1"/>
                  </a:solidFill>
                  <a:latin typeface="Arial" panose="020B0604020202020204" pitchFamily="34" charset="0"/>
                </a:rPr>
                <a:t>Inelastic</a:t>
              </a:r>
            </a:p>
          </p:txBody>
        </p:sp>
        <p:sp>
          <p:nvSpPr>
            <p:cNvPr id="586767" name="Line 15" descr="Parchment"/>
            <p:cNvSpPr>
              <a:spLocks noChangeShapeType="1"/>
            </p:cNvSpPr>
            <p:nvPr/>
          </p:nvSpPr>
          <p:spPr bwMode="auto">
            <a:xfrm flipH="1" flipV="1">
              <a:off x="3503" y="1525"/>
              <a:ext cx="508" cy="243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 type="none" w="sm" len="sm"/>
              <a:tailEnd type="stealth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86768" name="Line 16" descr="Parchment"/>
            <p:cNvSpPr>
              <a:spLocks noChangeShapeType="1"/>
            </p:cNvSpPr>
            <p:nvPr/>
          </p:nvSpPr>
          <p:spPr bwMode="auto">
            <a:xfrm>
              <a:off x="4264" y="1906"/>
              <a:ext cx="553" cy="29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 type="none" w="sm" len="sm"/>
              <a:tailEnd type="stealth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586769" name="Rectangle 17"/>
          <p:cNvSpPr>
            <a:spLocks noChangeArrowheads="1"/>
          </p:cNvSpPr>
          <p:nvPr/>
        </p:nvSpPr>
        <p:spPr bwMode="auto">
          <a:xfrm rot="16200000">
            <a:off x="-374649" y="3044825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AR, MR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86770" name="Rectangle 18"/>
          <p:cNvSpPr>
            <a:spLocks noChangeArrowheads="1"/>
          </p:cNvSpPr>
          <p:nvPr/>
        </p:nvSpPr>
        <p:spPr bwMode="auto">
          <a:xfrm>
            <a:off x="7847013" y="47101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86771" name="Rectangle 19"/>
          <p:cNvSpPr>
            <a:spLocks noChangeArrowheads="1"/>
          </p:cNvSpPr>
          <p:nvPr/>
        </p:nvSpPr>
        <p:spPr bwMode="auto">
          <a:xfrm>
            <a:off x="7146925" y="6154738"/>
            <a:ext cx="6191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i="1">
                <a:solidFill>
                  <a:schemeClr val="accent2"/>
                </a:solidFill>
                <a:latin typeface="Arial" panose="020B0604020202020204" pitchFamily="34" charset="0"/>
              </a:rPr>
              <a:t>MR</a:t>
            </a:r>
          </a:p>
        </p:txBody>
      </p:sp>
      <p:sp>
        <p:nvSpPr>
          <p:cNvPr id="586772" name="Rectangle 20"/>
          <p:cNvSpPr>
            <a:spLocks noChangeArrowheads="1"/>
          </p:cNvSpPr>
          <p:nvPr/>
        </p:nvSpPr>
        <p:spPr bwMode="auto">
          <a:xfrm>
            <a:off x="7521575" y="3535363"/>
            <a:ext cx="5715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i="1">
                <a:solidFill>
                  <a:schemeClr val="tx2"/>
                </a:solidFill>
                <a:latin typeface="Arial" panose="020B0604020202020204" pitchFamily="34" charset="0"/>
              </a:rPr>
              <a:t>AR</a:t>
            </a:r>
          </a:p>
        </p:txBody>
      </p:sp>
      <p:sp>
        <p:nvSpPr>
          <p:cNvPr id="586773" name="Text Box 21"/>
          <p:cNvSpPr txBox="1">
            <a:spLocks noChangeArrowheads="1"/>
          </p:cNvSpPr>
          <p:nvPr/>
        </p:nvSpPr>
        <p:spPr bwMode="auto">
          <a:xfrm>
            <a:off x="0" y="0"/>
            <a:ext cx="9144000" cy="4429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AR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and </a:t>
            </a:r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MR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curves for a firm facing a downward-sloping </a:t>
            </a:r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D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curve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6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86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86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880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880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  <p:sp>
        <p:nvSpPr>
          <p:cNvPr id="588805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Revenue curves when price varies with output (downward-sloping demand curve)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average revenue (</a:t>
            </a:r>
            <a:r>
              <a:rPr lang="en-GB" altLang="en-US" i="1">
                <a:solidFill>
                  <a:srgbClr val="646B86"/>
                </a:solidFill>
              </a:rPr>
              <a:t>AR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marginal revenue (</a:t>
            </a:r>
            <a:r>
              <a:rPr lang="en-GB" altLang="en-US" i="1">
                <a:solidFill>
                  <a:srgbClr val="646B86"/>
                </a:solidFill>
              </a:rPr>
              <a:t>MR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total revenue (</a:t>
            </a:r>
            <a:r>
              <a:rPr lang="en-GB" altLang="en-US" i="1">
                <a:solidFill>
                  <a:srgbClr val="646B86"/>
                </a:solidFill>
              </a:rPr>
              <a:t>TR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revenue curves and price elasticity of demand</a:t>
            </a:r>
          </a:p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Shifts in revenue curves</a:t>
            </a:r>
          </a:p>
        </p:txBody>
      </p:sp>
    </p:spTree>
  </p:cSld>
  <p:clrMapOvr>
    <a:masterClrMapping/>
  </p:clrMapOvr>
  <p:transition spd="slow">
    <p:pull dir="r"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8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Background to Supply</a:t>
            </a:r>
          </a:p>
        </p:txBody>
      </p:sp>
      <p:sp>
        <p:nvSpPr>
          <p:cNvPr id="5908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90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90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0851" grpId="0" build="p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89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289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290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592901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/>
              <a:t>Using total curves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maximising difference between </a:t>
            </a:r>
            <a:r>
              <a:rPr lang="en-GB" altLang="en-US" i="1"/>
              <a:t>TR</a:t>
            </a:r>
            <a:r>
              <a:rPr lang="en-GB" altLang="en-US"/>
              <a:t> and </a:t>
            </a:r>
            <a:r>
              <a:rPr lang="en-GB" altLang="en-US" i="1"/>
              <a:t>TC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92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92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929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929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2901" grpId="0" build="p" bldLvl="2" autoUpdateAnimBg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46" name="Rectangle 2"/>
          <p:cNvSpPr>
            <a:spLocks noChangeArrowheads="1"/>
          </p:cNvSpPr>
          <p:nvPr/>
        </p:nvSpPr>
        <p:spPr bwMode="auto">
          <a:xfrm>
            <a:off x="1066800" y="533400"/>
            <a:ext cx="7162800" cy="5867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94947" name="Object 3"/>
          <p:cNvGraphicFramePr>
            <a:graphicFrameLocks/>
          </p:cNvGraphicFramePr>
          <p:nvPr/>
        </p:nvGraphicFramePr>
        <p:xfrm>
          <a:off x="609600" y="298450"/>
          <a:ext cx="770890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959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98450"/>
                        <a:ext cx="770890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494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494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4950" name="Rectangle 6"/>
          <p:cNvSpPr>
            <a:spLocks noChangeArrowheads="1"/>
          </p:cNvSpPr>
          <p:nvPr/>
        </p:nvSpPr>
        <p:spPr bwMode="auto">
          <a:xfrm rot="16200000">
            <a:off x="-650081" y="2743994"/>
            <a:ext cx="19018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</a:t>
            </a:r>
            <a:r>
              <a:rPr lang="en-GB" altLang="en-US" sz="2200" i="1">
                <a:latin typeface="Symbol" panose="05050102010706020507" pitchFamily="18" charset="2"/>
              </a:rPr>
              <a:t>P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94951" name="Rectangle 7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94952" name="Text Box 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pull dir="r"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994" name="Rectangle 2"/>
          <p:cNvSpPr>
            <a:spLocks noChangeArrowheads="1"/>
          </p:cNvSpPr>
          <p:nvPr/>
        </p:nvSpPr>
        <p:spPr bwMode="auto">
          <a:xfrm>
            <a:off x="1066800" y="533400"/>
            <a:ext cx="7162800" cy="5867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96995" name="Object 3"/>
          <p:cNvGraphicFramePr>
            <a:graphicFrameLocks/>
          </p:cNvGraphicFramePr>
          <p:nvPr/>
        </p:nvGraphicFramePr>
        <p:xfrm>
          <a:off x="609600" y="298450"/>
          <a:ext cx="770890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0246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98450"/>
                        <a:ext cx="770890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699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699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6998" name="Rectangle 6"/>
          <p:cNvSpPr>
            <a:spLocks noChangeArrowheads="1"/>
          </p:cNvSpPr>
          <p:nvPr/>
        </p:nvSpPr>
        <p:spPr bwMode="auto">
          <a:xfrm rot="16200000">
            <a:off x="-650081" y="2743994"/>
            <a:ext cx="19018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</a:t>
            </a:r>
            <a:r>
              <a:rPr lang="en-GB" altLang="en-US" sz="2200" i="1">
                <a:latin typeface="Symbol" panose="05050102010706020507" pitchFamily="18" charset="2"/>
              </a:rPr>
              <a:t>P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96999" name="Rectangle 7"/>
          <p:cNvSpPr>
            <a:spLocks noChangeArrowheads="1"/>
          </p:cNvSpPr>
          <p:nvPr/>
        </p:nvSpPr>
        <p:spPr bwMode="auto">
          <a:xfrm>
            <a:off x="7375525" y="24685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597000" name="Rectangle 8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97001" name="Text Box 9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wipe dir="r"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042" name="Rectangle 2"/>
          <p:cNvSpPr>
            <a:spLocks noChangeArrowheads="1"/>
          </p:cNvSpPr>
          <p:nvPr/>
        </p:nvSpPr>
        <p:spPr bwMode="auto">
          <a:xfrm>
            <a:off x="1066800" y="533400"/>
            <a:ext cx="7162800" cy="5867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99043" name="Object 3"/>
          <p:cNvGraphicFramePr>
            <a:graphicFrameLocks/>
          </p:cNvGraphicFramePr>
          <p:nvPr/>
        </p:nvGraphicFramePr>
        <p:xfrm>
          <a:off x="609600" y="298450"/>
          <a:ext cx="770890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1270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98450"/>
                        <a:ext cx="770890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904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904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9046" name="Rectangle 6"/>
          <p:cNvSpPr>
            <a:spLocks noChangeArrowheads="1"/>
          </p:cNvSpPr>
          <p:nvPr/>
        </p:nvSpPr>
        <p:spPr bwMode="auto">
          <a:xfrm rot="16200000">
            <a:off x="-650081" y="2743994"/>
            <a:ext cx="19018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</a:t>
            </a:r>
            <a:r>
              <a:rPr lang="en-GB" altLang="en-US" sz="2200" i="1">
                <a:latin typeface="Symbol" panose="05050102010706020507" pitchFamily="18" charset="2"/>
              </a:rPr>
              <a:t>P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99047" name="Rectangle 7"/>
          <p:cNvSpPr>
            <a:spLocks noChangeArrowheads="1"/>
          </p:cNvSpPr>
          <p:nvPr/>
        </p:nvSpPr>
        <p:spPr bwMode="auto">
          <a:xfrm>
            <a:off x="7375525" y="24685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599048" name="Rectangle 8"/>
          <p:cNvSpPr>
            <a:spLocks noChangeArrowheads="1"/>
          </p:cNvSpPr>
          <p:nvPr/>
        </p:nvSpPr>
        <p:spPr bwMode="auto">
          <a:xfrm>
            <a:off x="5546725" y="4873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599049" name="Rectangle 9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99050" name="Text Box 10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wipe dir="r"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109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109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601093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Using total curves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maximising difference between </a:t>
            </a:r>
            <a:r>
              <a:rPr lang="en-GB" altLang="en-US" i="1">
                <a:solidFill>
                  <a:srgbClr val="646B86"/>
                </a:solidFill>
              </a:rPr>
              <a:t>TR</a:t>
            </a:r>
            <a:r>
              <a:rPr lang="en-GB" altLang="en-US">
                <a:solidFill>
                  <a:srgbClr val="646B86"/>
                </a:solidFill>
              </a:rPr>
              <a:t> and </a:t>
            </a:r>
            <a:r>
              <a:rPr lang="en-GB" altLang="en-US" i="1">
                <a:solidFill>
                  <a:srgbClr val="646B86"/>
                </a:solidFill>
              </a:rPr>
              <a:t>TC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the total profit curve</a:t>
            </a:r>
          </a:p>
        </p:txBody>
      </p:sp>
    </p:spTree>
  </p:cSld>
  <p:clrMapOvr>
    <a:masterClrMapping/>
  </p:clrMapOvr>
  <p:transition spd="slow">
    <p:pull dir="r"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138" name="Rectangle 2"/>
          <p:cNvSpPr>
            <a:spLocks noChangeArrowheads="1"/>
          </p:cNvSpPr>
          <p:nvPr/>
        </p:nvSpPr>
        <p:spPr bwMode="auto">
          <a:xfrm>
            <a:off x="1066800" y="533400"/>
            <a:ext cx="7162800" cy="5867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03139" name="Object 3"/>
          <p:cNvGraphicFramePr>
            <a:graphicFrameLocks/>
          </p:cNvGraphicFramePr>
          <p:nvPr/>
        </p:nvGraphicFramePr>
        <p:xfrm>
          <a:off x="609600" y="298450"/>
          <a:ext cx="7708900" cy="640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3154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98450"/>
                        <a:ext cx="7708900" cy="6405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314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314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3142" name="Rectangle 6"/>
          <p:cNvSpPr>
            <a:spLocks noChangeArrowheads="1"/>
          </p:cNvSpPr>
          <p:nvPr/>
        </p:nvSpPr>
        <p:spPr bwMode="auto">
          <a:xfrm rot="16200000">
            <a:off x="-632619" y="2758282"/>
            <a:ext cx="187007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TΠ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603143" name="Rectangle 7"/>
          <p:cNvSpPr>
            <a:spLocks noChangeArrowheads="1"/>
          </p:cNvSpPr>
          <p:nvPr/>
        </p:nvSpPr>
        <p:spPr bwMode="auto">
          <a:xfrm>
            <a:off x="5826125" y="60182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folHlink"/>
                </a:solidFill>
                <a:latin typeface="Arial" panose="020B0604020202020204" pitchFamily="34" charset="0"/>
              </a:rPr>
              <a:t>TΠ</a:t>
            </a:r>
          </a:p>
        </p:txBody>
      </p:sp>
      <p:sp>
        <p:nvSpPr>
          <p:cNvPr id="603144" name="Rectangle 8"/>
          <p:cNvSpPr>
            <a:spLocks noChangeArrowheads="1"/>
          </p:cNvSpPr>
          <p:nvPr/>
        </p:nvSpPr>
        <p:spPr bwMode="auto">
          <a:xfrm>
            <a:off x="7375525" y="24685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603145" name="Rectangle 9"/>
          <p:cNvSpPr>
            <a:spLocks noChangeArrowheads="1"/>
          </p:cNvSpPr>
          <p:nvPr/>
        </p:nvSpPr>
        <p:spPr bwMode="auto">
          <a:xfrm>
            <a:off x="5546725" y="4873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603146" name="Rectangle 10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03147" name="Text Box 11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pull dir="r"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186" name="Rectangle 2"/>
          <p:cNvSpPr>
            <a:spLocks noChangeArrowheads="1"/>
          </p:cNvSpPr>
          <p:nvPr/>
        </p:nvSpPr>
        <p:spPr bwMode="auto">
          <a:xfrm>
            <a:off x="1066800" y="533400"/>
            <a:ext cx="7162800" cy="5867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05187" name="Object 3"/>
          <p:cNvGraphicFramePr>
            <a:graphicFrameLocks/>
          </p:cNvGraphicFramePr>
          <p:nvPr/>
        </p:nvGraphicFramePr>
        <p:xfrm>
          <a:off x="609600" y="298450"/>
          <a:ext cx="7708900" cy="640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212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98450"/>
                        <a:ext cx="7708900" cy="6405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518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18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190" name="Rectangle 6"/>
          <p:cNvSpPr>
            <a:spLocks noChangeArrowheads="1"/>
          </p:cNvSpPr>
          <p:nvPr/>
        </p:nvSpPr>
        <p:spPr bwMode="auto">
          <a:xfrm rot="16200000">
            <a:off x="-632619" y="2758282"/>
            <a:ext cx="187007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TΠ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605191" name="Rectangle 7"/>
          <p:cNvSpPr>
            <a:spLocks noChangeArrowheads="1"/>
          </p:cNvSpPr>
          <p:nvPr/>
        </p:nvSpPr>
        <p:spPr bwMode="auto">
          <a:xfrm>
            <a:off x="5826125" y="60182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folHlink"/>
                </a:solidFill>
                <a:latin typeface="Arial" panose="020B0604020202020204" pitchFamily="34" charset="0"/>
              </a:rPr>
              <a:t>TΠ</a:t>
            </a:r>
          </a:p>
        </p:txBody>
      </p:sp>
      <p:sp>
        <p:nvSpPr>
          <p:cNvPr id="605192" name="Rectangle 8"/>
          <p:cNvSpPr>
            <a:spLocks noChangeArrowheads="1"/>
          </p:cNvSpPr>
          <p:nvPr/>
        </p:nvSpPr>
        <p:spPr bwMode="auto">
          <a:xfrm>
            <a:off x="7375525" y="24685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605193" name="Rectangle 9"/>
          <p:cNvSpPr>
            <a:spLocks noChangeArrowheads="1"/>
          </p:cNvSpPr>
          <p:nvPr/>
        </p:nvSpPr>
        <p:spPr bwMode="auto">
          <a:xfrm>
            <a:off x="5546725" y="4873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605194" name="Line 10"/>
          <p:cNvSpPr>
            <a:spLocks noChangeShapeType="1"/>
          </p:cNvSpPr>
          <p:nvPr/>
        </p:nvSpPr>
        <p:spPr bwMode="auto">
          <a:xfrm>
            <a:off x="2374900" y="3098800"/>
            <a:ext cx="0" cy="1887538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195" name="Line 11"/>
          <p:cNvSpPr>
            <a:spLocks noChangeShapeType="1"/>
          </p:cNvSpPr>
          <p:nvPr/>
        </p:nvSpPr>
        <p:spPr bwMode="auto">
          <a:xfrm>
            <a:off x="4956175" y="1468438"/>
            <a:ext cx="0" cy="3517900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196" name="Rectangle 12"/>
          <p:cNvSpPr>
            <a:spLocks noChangeArrowheads="1"/>
          </p:cNvSpPr>
          <p:nvPr/>
        </p:nvSpPr>
        <p:spPr bwMode="auto">
          <a:xfrm>
            <a:off x="2178050" y="2611438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>
                <a:solidFill>
                  <a:schemeClr val="hlink"/>
                </a:solidFill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605197" name="Rectangle 13"/>
          <p:cNvSpPr>
            <a:spLocks noChangeArrowheads="1"/>
          </p:cNvSpPr>
          <p:nvPr/>
        </p:nvSpPr>
        <p:spPr bwMode="auto">
          <a:xfrm>
            <a:off x="4759325" y="1019175"/>
            <a:ext cx="3556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>
                <a:solidFill>
                  <a:schemeClr val="hlink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605198" name="Oval 14"/>
          <p:cNvSpPr>
            <a:spLocks noChangeArrowheads="1"/>
          </p:cNvSpPr>
          <p:nvPr/>
        </p:nvSpPr>
        <p:spPr bwMode="auto">
          <a:xfrm>
            <a:off x="2314575" y="3021013"/>
            <a:ext cx="120650" cy="120650"/>
          </a:xfrm>
          <a:prstGeom prst="ellipse">
            <a:avLst/>
          </a:prstGeom>
          <a:solidFill>
            <a:srgbClr val="CC99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199" name="Oval 15"/>
          <p:cNvSpPr>
            <a:spLocks noChangeArrowheads="1"/>
          </p:cNvSpPr>
          <p:nvPr/>
        </p:nvSpPr>
        <p:spPr bwMode="auto">
          <a:xfrm>
            <a:off x="4902200" y="1416050"/>
            <a:ext cx="120650" cy="120650"/>
          </a:xfrm>
          <a:prstGeom prst="ellipse">
            <a:avLst/>
          </a:prstGeom>
          <a:solidFill>
            <a:srgbClr val="CC99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200" name="Oval 16"/>
          <p:cNvSpPr>
            <a:spLocks noChangeArrowheads="1"/>
          </p:cNvSpPr>
          <p:nvPr/>
        </p:nvSpPr>
        <p:spPr bwMode="auto">
          <a:xfrm>
            <a:off x="4908550" y="4902200"/>
            <a:ext cx="120650" cy="120650"/>
          </a:xfrm>
          <a:prstGeom prst="ellipse">
            <a:avLst/>
          </a:prstGeom>
          <a:solidFill>
            <a:srgbClr val="33CC33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201" name="Oval 17"/>
          <p:cNvSpPr>
            <a:spLocks noChangeArrowheads="1"/>
          </p:cNvSpPr>
          <p:nvPr/>
        </p:nvSpPr>
        <p:spPr bwMode="auto">
          <a:xfrm>
            <a:off x="2314575" y="4926013"/>
            <a:ext cx="120650" cy="120650"/>
          </a:xfrm>
          <a:prstGeom prst="ellipse">
            <a:avLst/>
          </a:prstGeom>
          <a:solidFill>
            <a:srgbClr val="33CC33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202" name="Rectangle 18"/>
          <p:cNvSpPr>
            <a:spLocks noChangeArrowheads="1"/>
          </p:cNvSpPr>
          <p:nvPr/>
        </p:nvSpPr>
        <p:spPr bwMode="auto">
          <a:xfrm>
            <a:off x="2084388" y="4552950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>
                <a:solidFill>
                  <a:schemeClr val="hlink"/>
                </a:solidFill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605203" name="Rectangle 19"/>
          <p:cNvSpPr>
            <a:spLocks noChangeArrowheads="1"/>
          </p:cNvSpPr>
          <p:nvPr/>
        </p:nvSpPr>
        <p:spPr bwMode="auto">
          <a:xfrm>
            <a:off x="4943475" y="4573588"/>
            <a:ext cx="3556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>
                <a:solidFill>
                  <a:schemeClr val="hlink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605204" name="Rectangle 20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05205" name="Text Box 21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wipe dir="d"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34" name="Rectangle 2"/>
          <p:cNvSpPr>
            <a:spLocks noChangeArrowheads="1"/>
          </p:cNvSpPr>
          <p:nvPr/>
        </p:nvSpPr>
        <p:spPr bwMode="auto">
          <a:xfrm>
            <a:off x="1104900" y="584200"/>
            <a:ext cx="7124700" cy="5816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07235" name="Object 3"/>
          <p:cNvGraphicFramePr>
            <a:graphicFrameLocks/>
          </p:cNvGraphicFramePr>
          <p:nvPr/>
        </p:nvGraphicFramePr>
        <p:xfrm>
          <a:off x="628650" y="298450"/>
          <a:ext cx="7708900" cy="640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7265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650" y="298450"/>
                        <a:ext cx="7708900" cy="6405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7236" name="Line 4"/>
          <p:cNvSpPr>
            <a:spLocks noChangeShapeType="1"/>
          </p:cNvSpPr>
          <p:nvPr/>
        </p:nvSpPr>
        <p:spPr bwMode="auto">
          <a:xfrm flipV="1">
            <a:off x="3756025" y="1847850"/>
            <a:ext cx="0" cy="3124200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37" name="Line 5"/>
          <p:cNvSpPr>
            <a:spLocks noChangeShapeType="1"/>
          </p:cNvSpPr>
          <p:nvPr/>
        </p:nvSpPr>
        <p:spPr bwMode="auto">
          <a:xfrm>
            <a:off x="1074738" y="4273550"/>
            <a:ext cx="2654300" cy="0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38" name="Line 6"/>
          <p:cNvSpPr>
            <a:spLocks noChangeShapeType="1"/>
          </p:cNvSpPr>
          <p:nvPr/>
        </p:nvSpPr>
        <p:spPr bwMode="auto">
          <a:xfrm>
            <a:off x="1098550" y="2557463"/>
            <a:ext cx="2654300" cy="0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39" name="Line 7"/>
          <p:cNvSpPr>
            <a:spLocks noChangeShapeType="1"/>
          </p:cNvSpPr>
          <p:nvPr/>
        </p:nvSpPr>
        <p:spPr bwMode="auto">
          <a:xfrm>
            <a:off x="1085850" y="1865313"/>
            <a:ext cx="2654300" cy="0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40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41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42" name="Rectangle 10"/>
          <p:cNvSpPr>
            <a:spLocks noChangeArrowheads="1"/>
          </p:cNvSpPr>
          <p:nvPr/>
        </p:nvSpPr>
        <p:spPr bwMode="auto">
          <a:xfrm rot="16200000">
            <a:off x="-632619" y="2758282"/>
            <a:ext cx="187007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TΠ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607243" name="Rectangle 11"/>
          <p:cNvSpPr>
            <a:spLocks noChangeArrowheads="1"/>
          </p:cNvSpPr>
          <p:nvPr/>
        </p:nvSpPr>
        <p:spPr bwMode="auto">
          <a:xfrm>
            <a:off x="5826125" y="6018213"/>
            <a:ext cx="804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folHlink"/>
                </a:solidFill>
                <a:latin typeface="Arial" panose="020B0604020202020204" pitchFamily="34" charset="0"/>
              </a:rPr>
              <a:t>TΠ</a:t>
            </a:r>
            <a:endParaRPr lang="en-GB" altLang="en-US" sz="2600" i="1">
              <a:solidFill>
                <a:schemeClr val="folHlink"/>
              </a:solidFill>
              <a:latin typeface="Arial" panose="020B0604020202020204" pitchFamily="34" charset="0"/>
            </a:endParaRPr>
          </a:p>
        </p:txBody>
      </p:sp>
      <p:sp>
        <p:nvSpPr>
          <p:cNvPr id="607244" name="Rectangle 12"/>
          <p:cNvSpPr>
            <a:spLocks noChangeArrowheads="1"/>
          </p:cNvSpPr>
          <p:nvPr/>
        </p:nvSpPr>
        <p:spPr bwMode="auto">
          <a:xfrm>
            <a:off x="7375525" y="24685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607245" name="Rectangle 13"/>
          <p:cNvSpPr>
            <a:spLocks noChangeArrowheads="1"/>
          </p:cNvSpPr>
          <p:nvPr/>
        </p:nvSpPr>
        <p:spPr bwMode="auto">
          <a:xfrm>
            <a:off x="5546725" y="4873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grpSp>
        <p:nvGrpSpPr>
          <p:cNvPr id="607246" name="Group 14"/>
          <p:cNvGrpSpPr>
            <a:grpSpLocks/>
          </p:cNvGrpSpPr>
          <p:nvPr/>
        </p:nvGrpSpPr>
        <p:grpSpPr bwMode="auto">
          <a:xfrm>
            <a:off x="3657600" y="1403350"/>
            <a:ext cx="355600" cy="512763"/>
            <a:chOff x="2304" y="894"/>
            <a:chExt cx="224" cy="323"/>
          </a:xfrm>
        </p:grpSpPr>
        <p:sp>
          <p:nvSpPr>
            <p:cNvPr id="607247" name="Rectangle 15"/>
            <p:cNvSpPr>
              <a:spLocks noChangeArrowheads="1"/>
            </p:cNvSpPr>
            <p:nvPr/>
          </p:nvSpPr>
          <p:spPr bwMode="auto">
            <a:xfrm>
              <a:off x="2304" y="894"/>
              <a:ext cx="224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200" b="1">
                  <a:solidFill>
                    <a:schemeClr val="tx2"/>
                  </a:solidFill>
                  <a:latin typeface="Arial" panose="020B0604020202020204" pitchFamily="34" charset="0"/>
                </a:rPr>
                <a:t>d</a:t>
              </a:r>
            </a:p>
          </p:txBody>
        </p:sp>
        <p:sp>
          <p:nvSpPr>
            <p:cNvPr id="607248" name="Oval 16"/>
            <p:cNvSpPr>
              <a:spLocks noChangeArrowheads="1"/>
            </p:cNvSpPr>
            <p:nvPr/>
          </p:nvSpPr>
          <p:spPr bwMode="auto">
            <a:xfrm>
              <a:off x="2334" y="1152"/>
              <a:ext cx="65" cy="65"/>
            </a:xfrm>
            <a:prstGeom prst="ellipse">
              <a:avLst/>
            </a:prstGeom>
            <a:solidFill>
              <a:srgbClr val="6699FF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607249" name="Group 17"/>
          <p:cNvGrpSpPr>
            <a:grpSpLocks/>
          </p:cNvGrpSpPr>
          <p:nvPr/>
        </p:nvGrpSpPr>
        <p:grpSpPr bwMode="auto">
          <a:xfrm>
            <a:off x="3708400" y="2505075"/>
            <a:ext cx="342900" cy="427038"/>
            <a:chOff x="2336" y="1583"/>
            <a:chExt cx="216" cy="269"/>
          </a:xfrm>
        </p:grpSpPr>
        <p:sp>
          <p:nvSpPr>
            <p:cNvPr id="607250" name="Rectangle 18"/>
            <p:cNvSpPr>
              <a:spLocks noChangeArrowheads="1"/>
            </p:cNvSpPr>
            <p:nvPr/>
          </p:nvSpPr>
          <p:spPr bwMode="auto">
            <a:xfrm>
              <a:off x="2338" y="1583"/>
              <a:ext cx="214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200" b="1">
                  <a:solidFill>
                    <a:schemeClr val="accent2"/>
                  </a:solidFill>
                  <a:latin typeface="Arial" panose="020B0604020202020204" pitchFamily="34" charset="0"/>
                </a:rPr>
                <a:t>e</a:t>
              </a:r>
            </a:p>
          </p:txBody>
        </p:sp>
        <p:sp>
          <p:nvSpPr>
            <p:cNvPr id="607251" name="Oval 19"/>
            <p:cNvSpPr>
              <a:spLocks noChangeArrowheads="1"/>
            </p:cNvSpPr>
            <p:nvPr/>
          </p:nvSpPr>
          <p:spPr bwMode="auto">
            <a:xfrm>
              <a:off x="2336" y="1584"/>
              <a:ext cx="62" cy="61"/>
            </a:xfrm>
            <a:prstGeom prst="ellipse">
              <a:avLst/>
            </a:prstGeom>
            <a:solidFill>
              <a:srgbClr val="FF9999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607252" name="Group 20"/>
          <p:cNvGrpSpPr>
            <a:grpSpLocks/>
          </p:cNvGrpSpPr>
          <p:nvPr/>
        </p:nvGrpSpPr>
        <p:grpSpPr bwMode="auto">
          <a:xfrm>
            <a:off x="3705225" y="3898900"/>
            <a:ext cx="328613" cy="427038"/>
            <a:chOff x="2329" y="2472"/>
            <a:chExt cx="207" cy="269"/>
          </a:xfrm>
        </p:grpSpPr>
        <p:sp>
          <p:nvSpPr>
            <p:cNvPr id="607253" name="Rectangle 21"/>
            <p:cNvSpPr>
              <a:spLocks noChangeArrowheads="1"/>
            </p:cNvSpPr>
            <p:nvPr/>
          </p:nvSpPr>
          <p:spPr bwMode="auto">
            <a:xfrm>
              <a:off x="2361" y="2472"/>
              <a:ext cx="175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200" b="1">
                  <a:solidFill>
                    <a:schemeClr val="folHlink"/>
                  </a:solidFill>
                  <a:latin typeface="Arial" panose="020B0604020202020204" pitchFamily="34" charset="0"/>
                </a:rPr>
                <a:t>f</a:t>
              </a:r>
            </a:p>
          </p:txBody>
        </p:sp>
        <p:sp>
          <p:nvSpPr>
            <p:cNvPr id="607254" name="Oval 22"/>
            <p:cNvSpPr>
              <a:spLocks noChangeArrowheads="1"/>
            </p:cNvSpPr>
            <p:nvPr/>
          </p:nvSpPr>
          <p:spPr bwMode="auto">
            <a:xfrm>
              <a:off x="2329" y="2672"/>
              <a:ext cx="65" cy="65"/>
            </a:xfrm>
            <a:prstGeom prst="ellipse">
              <a:avLst/>
            </a:prstGeom>
            <a:solidFill>
              <a:srgbClr val="33CC33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07255" name="Rectangle 23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07256" name="Line 24"/>
          <p:cNvSpPr>
            <a:spLocks noChangeShapeType="1"/>
          </p:cNvSpPr>
          <p:nvPr/>
        </p:nvSpPr>
        <p:spPr bwMode="auto">
          <a:xfrm>
            <a:off x="3754438" y="1925638"/>
            <a:ext cx="0" cy="581025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57" name="Line 25"/>
          <p:cNvSpPr>
            <a:spLocks noChangeShapeType="1"/>
          </p:cNvSpPr>
          <p:nvPr/>
        </p:nvSpPr>
        <p:spPr bwMode="auto">
          <a:xfrm>
            <a:off x="3754438" y="4324350"/>
            <a:ext cx="0" cy="62865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58" name="Text Box 26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7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7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07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7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7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7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7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7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07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07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07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07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07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07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7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7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7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07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07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07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07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07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07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7237" grpId="0" animBg="1"/>
      <p:bldP spid="607238" grpId="0" animBg="1"/>
      <p:bldP spid="607239" grpId="0" animBg="1"/>
      <p:bldP spid="607256" grpId="0" animBg="1"/>
      <p:bldP spid="607257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28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928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928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609285" name="Rectangle 5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8534400" cy="211296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Using total curves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maximising difference between </a:t>
            </a:r>
            <a:r>
              <a:rPr lang="en-GB" altLang="en-US" i="1">
                <a:solidFill>
                  <a:srgbClr val="646B86"/>
                </a:solidFill>
              </a:rPr>
              <a:t>TR </a:t>
            </a:r>
            <a:r>
              <a:rPr lang="en-GB" altLang="en-US">
                <a:solidFill>
                  <a:srgbClr val="646B86"/>
                </a:solidFill>
              </a:rPr>
              <a:t>and </a:t>
            </a:r>
            <a:r>
              <a:rPr lang="en-GB" altLang="en-US" i="1">
                <a:solidFill>
                  <a:srgbClr val="646B86"/>
                </a:solidFill>
              </a:rPr>
              <a:t>TC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the total profit curve</a:t>
            </a:r>
          </a:p>
        </p:txBody>
      </p:sp>
      <p:sp>
        <p:nvSpPr>
          <p:cNvPr id="609286" name="Rectangle 6"/>
          <p:cNvSpPr>
            <a:spLocks/>
          </p:cNvSpPr>
          <p:nvPr/>
        </p:nvSpPr>
        <p:spPr bwMode="auto">
          <a:xfrm>
            <a:off x="301625" y="3319463"/>
            <a:ext cx="8534400" cy="309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ct val="30000"/>
              </a:spcBef>
              <a:buClr>
                <a:srgbClr val="CE6312"/>
              </a:buClr>
              <a:buSzPct val="85000"/>
              <a:buFont typeface="Wingdings 2" panose="05020102010507070707" pitchFamily="18" charset="2"/>
              <a:buChar char="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lr>
                <a:srgbClr val="BCA600"/>
              </a:buClr>
              <a:buSzPct val="70000"/>
              <a:buFont typeface="Wingdings" panose="05000000000000000000" pitchFamily="2" charset="2"/>
              <a:buChar char="¡"/>
              <a:defRPr sz="2600">
                <a:solidFill>
                  <a:srgbClr val="19323F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lr>
                <a:srgbClr val="6E9798"/>
              </a:buClr>
              <a:buSzPct val="75000"/>
              <a:buFont typeface="Wingdings 2" panose="05020102010507070707" pitchFamily="18" charset="2"/>
              <a:buChar char="÷"/>
              <a:defRPr sz="2300">
                <a:solidFill>
                  <a:srgbClr val="1E495C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lr>
                <a:srgbClr val="844902"/>
              </a:buClr>
              <a:buSzPct val="65000"/>
              <a:buFont typeface="Wingdings 2" panose="05020102010507070707" pitchFamily="18" charset="2"/>
              <a:buChar char=""/>
              <a:defRPr sz="2000">
                <a:solidFill>
                  <a:srgbClr val="484D60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en-GB" altLang="en-US"/>
              <a:t>Using marginal and average curves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Stage 1: </a:t>
            </a:r>
            <a:br>
              <a:rPr lang="en-GB" altLang="en-US"/>
            </a:br>
            <a:r>
              <a:rPr lang="en-GB" altLang="en-US"/>
              <a:t>profit maximised where </a:t>
            </a:r>
            <a:r>
              <a:rPr lang="en-GB" altLang="en-US" i="1"/>
              <a:t>MR</a:t>
            </a:r>
            <a:r>
              <a:rPr lang="en-GB" altLang="en-US"/>
              <a:t> = </a:t>
            </a:r>
            <a:r>
              <a:rPr lang="en-GB" altLang="en-US" i="1"/>
              <a:t>MC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09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09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09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09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9286" grpId="0" build="p" bldLvl="2" autoUpdateAnimBg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330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11331" name="Object 3"/>
          <p:cNvGraphicFramePr>
            <a:graphicFrameLocks/>
          </p:cNvGraphicFramePr>
          <p:nvPr/>
        </p:nvGraphicFramePr>
        <p:xfrm>
          <a:off x="609600" y="2794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1343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133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133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1334" name="Rectangle 6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11335" name="Rectangle 7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11336" name="Text Box 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4644"/>
                </a:solidFill>
                <a:latin typeface="Arial" panose="020B0604020202020204" pitchFamily="34" charset="0"/>
              </a:rPr>
              <a:t>Finding maximum profit using marginal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r"/>
  </p:transition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378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13379" name="Object 3"/>
          <p:cNvGraphicFramePr>
            <a:graphicFrameLocks/>
          </p:cNvGraphicFramePr>
          <p:nvPr/>
        </p:nvGraphicFramePr>
        <p:xfrm>
          <a:off x="609600" y="2794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3392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338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338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3382" name="Rectangle 6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13383" name="Rectangle 7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13384" name="Rectangle 8"/>
          <p:cNvSpPr>
            <a:spLocks noChangeArrowheads="1"/>
          </p:cNvSpPr>
          <p:nvPr/>
        </p:nvSpPr>
        <p:spPr bwMode="auto">
          <a:xfrm>
            <a:off x="6535738" y="481013"/>
            <a:ext cx="65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MC</a:t>
            </a:r>
          </a:p>
        </p:txBody>
      </p:sp>
      <p:sp>
        <p:nvSpPr>
          <p:cNvPr id="613385" name="Text Box 9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4644"/>
                </a:solidFill>
                <a:latin typeface="Arial" panose="020B0604020202020204" pitchFamily="34" charset="0"/>
              </a:rPr>
              <a:t>Finding maximum profit using marginal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15427" name="Object 3"/>
          <p:cNvGraphicFramePr>
            <a:graphicFrameLocks/>
          </p:cNvGraphicFramePr>
          <p:nvPr/>
        </p:nvGraphicFramePr>
        <p:xfrm>
          <a:off x="609600" y="2794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48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42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42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430" name="Line 6"/>
          <p:cNvSpPr>
            <a:spLocks noChangeShapeType="1"/>
          </p:cNvSpPr>
          <p:nvPr/>
        </p:nvSpPr>
        <p:spPr bwMode="auto">
          <a:xfrm flipH="1" flipV="1">
            <a:off x="3856038" y="4216400"/>
            <a:ext cx="1587" cy="750888"/>
          </a:xfrm>
          <a:prstGeom prst="line">
            <a:avLst/>
          </a:prstGeom>
          <a:noFill/>
          <a:ln w="1905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431" name="Rectangle 7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15432" name="Rectangle 8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grpSp>
        <p:nvGrpSpPr>
          <p:cNvPr id="615433" name="Group 9"/>
          <p:cNvGrpSpPr>
            <a:grpSpLocks/>
          </p:cNvGrpSpPr>
          <p:nvPr/>
        </p:nvGrpSpPr>
        <p:grpSpPr bwMode="auto">
          <a:xfrm>
            <a:off x="3748088" y="3724275"/>
            <a:ext cx="339725" cy="531813"/>
            <a:chOff x="2361" y="2346"/>
            <a:chExt cx="214" cy="335"/>
          </a:xfrm>
        </p:grpSpPr>
        <p:sp>
          <p:nvSpPr>
            <p:cNvPr id="615434" name="Oval 10"/>
            <p:cNvSpPr>
              <a:spLocks noChangeArrowheads="1"/>
            </p:cNvSpPr>
            <p:nvPr/>
          </p:nvSpPr>
          <p:spPr bwMode="auto">
            <a:xfrm>
              <a:off x="2414" y="2616"/>
              <a:ext cx="65" cy="65"/>
            </a:xfrm>
            <a:prstGeom prst="ellipse">
              <a:avLst/>
            </a:prstGeom>
            <a:solidFill>
              <a:srgbClr val="9966FF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15435" name="Rectangle 11"/>
            <p:cNvSpPr>
              <a:spLocks noChangeArrowheads="1"/>
            </p:cNvSpPr>
            <p:nvPr/>
          </p:nvSpPr>
          <p:spPr bwMode="auto">
            <a:xfrm>
              <a:off x="2361" y="2346"/>
              <a:ext cx="214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200" b="1">
                  <a:solidFill>
                    <a:schemeClr val="accent1"/>
                  </a:solidFill>
                  <a:latin typeface="Arial" panose="020B0604020202020204" pitchFamily="34" charset="0"/>
                </a:rPr>
                <a:t>e</a:t>
              </a:r>
            </a:p>
          </p:txBody>
        </p:sp>
      </p:grpSp>
      <p:sp>
        <p:nvSpPr>
          <p:cNvPr id="615436" name="Rectangle 12"/>
          <p:cNvSpPr>
            <a:spLocks noChangeArrowheads="1"/>
          </p:cNvSpPr>
          <p:nvPr/>
        </p:nvSpPr>
        <p:spPr bwMode="auto">
          <a:xfrm>
            <a:off x="7086600" y="5715000"/>
            <a:ext cx="658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1"/>
                </a:solidFill>
                <a:latin typeface="Arial" panose="020B0604020202020204" pitchFamily="34" charset="0"/>
              </a:rPr>
              <a:t>MR</a:t>
            </a:r>
          </a:p>
        </p:txBody>
      </p:sp>
      <p:sp>
        <p:nvSpPr>
          <p:cNvPr id="615437" name="Rectangle 13"/>
          <p:cNvSpPr>
            <a:spLocks noChangeArrowheads="1"/>
          </p:cNvSpPr>
          <p:nvPr/>
        </p:nvSpPr>
        <p:spPr bwMode="auto">
          <a:xfrm>
            <a:off x="6535738" y="481013"/>
            <a:ext cx="65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MC</a:t>
            </a:r>
          </a:p>
        </p:txBody>
      </p:sp>
      <p:grpSp>
        <p:nvGrpSpPr>
          <p:cNvPr id="615438" name="Group 14"/>
          <p:cNvGrpSpPr>
            <a:grpSpLocks/>
          </p:cNvGrpSpPr>
          <p:nvPr/>
        </p:nvGrpSpPr>
        <p:grpSpPr bwMode="auto">
          <a:xfrm>
            <a:off x="3930650" y="3797300"/>
            <a:ext cx="3297238" cy="1133475"/>
            <a:chOff x="2476" y="2301"/>
            <a:chExt cx="2269" cy="805"/>
          </a:xfrm>
        </p:grpSpPr>
        <p:sp>
          <p:nvSpPr>
            <p:cNvPr id="615439" name="Line 15"/>
            <p:cNvSpPr>
              <a:spLocks noChangeShapeType="1"/>
            </p:cNvSpPr>
            <p:nvPr/>
          </p:nvSpPr>
          <p:spPr bwMode="auto">
            <a:xfrm flipV="1">
              <a:off x="2476" y="2760"/>
              <a:ext cx="854" cy="346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15440" name="AutoShape 16" descr="Parchment"/>
            <p:cNvSpPr>
              <a:spLocks noChangeArrowheads="1"/>
            </p:cNvSpPr>
            <p:nvPr/>
          </p:nvSpPr>
          <p:spPr bwMode="auto">
            <a:xfrm>
              <a:off x="3223" y="2301"/>
              <a:ext cx="1522" cy="576"/>
            </a:xfrm>
            <a:prstGeom prst="roundRect">
              <a:avLst>
                <a:gd name="adj" fmla="val 16667"/>
              </a:avLst>
            </a:prstGeom>
            <a:blipFill dpi="0" rotWithShape="0">
              <a:blip r:embed="rId7"/>
              <a:srcRect/>
              <a:tile tx="0" ty="0" sx="100000" sy="100000" flip="none" algn="tl"/>
            </a:blipFill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GB" altLang="en-US" sz="2100">
                  <a:solidFill>
                    <a:schemeClr val="folHlink"/>
                  </a:solidFill>
                  <a:latin typeface="Arial" panose="020B0604020202020204" pitchFamily="34" charset="0"/>
                </a:rPr>
                <a:t>Profit-maximising</a:t>
              </a:r>
            </a:p>
            <a:p>
              <a:pPr algn="ctr"/>
              <a:r>
                <a:rPr lang="en-GB" altLang="en-US" sz="2100">
                  <a:solidFill>
                    <a:schemeClr val="folHlink"/>
                  </a:solidFill>
                  <a:latin typeface="Arial" panose="020B0604020202020204" pitchFamily="34" charset="0"/>
                </a:rPr>
                <a:t>output</a:t>
              </a:r>
            </a:p>
          </p:txBody>
        </p:sp>
      </p:grpSp>
      <p:sp>
        <p:nvSpPr>
          <p:cNvPr id="615441" name="Text Box 17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4644"/>
                </a:solidFill>
                <a:latin typeface="Arial" panose="020B0604020202020204" pitchFamily="34" charset="0"/>
              </a:rPr>
              <a:t>Finding maximum profit using marginal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5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5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5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5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30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47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747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747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617477" name="Rectangle 5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8534400" cy="342265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ct val="40000"/>
              </a:spcBef>
            </a:pPr>
            <a:r>
              <a:rPr lang="en-GB" altLang="en-US">
                <a:solidFill>
                  <a:srgbClr val="646B86"/>
                </a:solidFill>
              </a:rPr>
              <a:t>Using total curves</a:t>
            </a:r>
          </a:p>
          <a:p>
            <a:pPr lvl="1">
              <a:lnSpc>
                <a:spcPct val="100000"/>
              </a:lnSpc>
              <a:spcBef>
                <a:spcPct val="40000"/>
              </a:spcBef>
            </a:pPr>
            <a:r>
              <a:rPr lang="en-GB" altLang="en-US">
                <a:solidFill>
                  <a:srgbClr val="646B86"/>
                </a:solidFill>
              </a:rPr>
              <a:t>maximising difference between </a:t>
            </a:r>
            <a:r>
              <a:rPr lang="en-GB" altLang="en-US" i="1">
                <a:solidFill>
                  <a:srgbClr val="646B86"/>
                </a:solidFill>
              </a:rPr>
              <a:t>TR</a:t>
            </a:r>
            <a:r>
              <a:rPr lang="en-GB" altLang="en-US">
                <a:solidFill>
                  <a:srgbClr val="646B86"/>
                </a:solidFill>
              </a:rPr>
              <a:t> and </a:t>
            </a:r>
            <a:r>
              <a:rPr lang="en-GB" altLang="en-US" i="1">
                <a:solidFill>
                  <a:srgbClr val="646B86"/>
                </a:solidFill>
              </a:rPr>
              <a:t>TC</a:t>
            </a:r>
          </a:p>
          <a:p>
            <a:pPr lvl="1">
              <a:lnSpc>
                <a:spcPct val="100000"/>
              </a:lnSpc>
              <a:spcBef>
                <a:spcPct val="40000"/>
              </a:spcBef>
            </a:pPr>
            <a:r>
              <a:rPr lang="en-GB" altLang="en-US">
                <a:solidFill>
                  <a:srgbClr val="646B86"/>
                </a:solidFill>
              </a:rPr>
              <a:t>the total profit curve</a:t>
            </a:r>
          </a:p>
          <a:p>
            <a:pPr>
              <a:lnSpc>
                <a:spcPct val="100000"/>
              </a:lnSpc>
              <a:spcBef>
                <a:spcPct val="40000"/>
              </a:spcBef>
            </a:pPr>
            <a:r>
              <a:rPr lang="en-GB" altLang="en-US">
                <a:solidFill>
                  <a:srgbClr val="646B86"/>
                </a:solidFill>
              </a:rPr>
              <a:t>Using marginal and average curves</a:t>
            </a:r>
          </a:p>
          <a:p>
            <a:pPr lvl="1">
              <a:lnSpc>
                <a:spcPct val="100000"/>
              </a:lnSpc>
              <a:spcBef>
                <a:spcPct val="40000"/>
              </a:spcBef>
            </a:pPr>
            <a:r>
              <a:rPr lang="en-GB" altLang="en-US">
                <a:solidFill>
                  <a:srgbClr val="646B86"/>
                </a:solidFill>
              </a:rPr>
              <a:t>Stage 1: </a:t>
            </a:r>
            <a:br>
              <a:rPr lang="en-GB" altLang="en-US">
                <a:solidFill>
                  <a:srgbClr val="646B86"/>
                </a:solidFill>
              </a:rPr>
            </a:br>
            <a:r>
              <a:rPr lang="en-GB" altLang="en-US">
                <a:solidFill>
                  <a:srgbClr val="646B86"/>
                </a:solidFill>
              </a:rPr>
              <a:t>profit maximised where </a:t>
            </a:r>
            <a:r>
              <a:rPr lang="en-GB" altLang="en-US" i="1">
                <a:solidFill>
                  <a:srgbClr val="646B86"/>
                </a:solidFill>
              </a:rPr>
              <a:t>MR</a:t>
            </a:r>
            <a:r>
              <a:rPr lang="en-GB" altLang="en-US">
                <a:solidFill>
                  <a:srgbClr val="646B86"/>
                </a:solidFill>
              </a:rPr>
              <a:t> = </a:t>
            </a:r>
            <a:r>
              <a:rPr lang="en-GB" altLang="en-US" i="1">
                <a:solidFill>
                  <a:srgbClr val="646B86"/>
                </a:solidFill>
              </a:rPr>
              <a:t>MC</a:t>
            </a:r>
          </a:p>
        </p:txBody>
      </p:sp>
      <p:sp>
        <p:nvSpPr>
          <p:cNvPr id="617478" name="Rectangle 6"/>
          <p:cNvSpPr>
            <a:spLocks/>
          </p:cNvSpPr>
          <p:nvPr/>
        </p:nvSpPr>
        <p:spPr bwMode="auto">
          <a:xfrm>
            <a:off x="301625" y="4895850"/>
            <a:ext cx="8534400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ct val="30000"/>
              </a:spcBef>
              <a:buClr>
                <a:srgbClr val="CE6312"/>
              </a:buClr>
              <a:buSzPct val="85000"/>
              <a:buFont typeface="Wingdings 2" panose="05020102010507070707" pitchFamily="18" charset="2"/>
              <a:buChar char="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lr>
                <a:srgbClr val="BCA600"/>
              </a:buClr>
              <a:buSzPct val="70000"/>
              <a:buFont typeface="Wingdings" panose="05000000000000000000" pitchFamily="2" charset="2"/>
              <a:buChar char="¡"/>
              <a:defRPr sz="2600">
                <a:solidFill>
                  <a:srgbClr val="19323F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lr>
                <a:srgbClr val="6E9798"/>
              </a:buClr>
              <a:buSzPct val="75000"/>
              <a:buFont typeface="Wingdings 2" panose="05020102010507070707" pitchFamily="18" charset="2"/>
              <a:buChar char="÷"/>
              <a:defRPr sz="2300">
                <a:solidFill>
                  <a:srgbClr val="1E495C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lr>
                <a:srgbClr val="844902"/>
              </a:buClr>
              <a:buSzPct val="65000"/>
              <a:buFont typeface="Wingdings 2" panose="05020102010507070707" pitchFamily="18" charset="2"/>
              <a:buChar char=""/>
              <a:defRPr sz="2000">
                <a:solidFill>
                  <a:srgbClr val="484D60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lvl="1">
              <a:lnSpc>
                <a:spcPct val="100000"/>
              </a:lnSpc>
              <a:spcBef>
                <a:spcPct val="40000"/>
              </a:spcBef>
            </a:pPr>
            <a:r>
              <a:rPr lang="en-GB" altLang="en-US"/>
              <a:t>Stage 2:</a:t>
            </a:r>
            <a:br>
              <a:rPr lang="en-GB" altLang="en-US"/>
            </a:br>
            <a:r>
              <a:rPr lang="en-GB" altLang="en-US"/>
              <a:t>using </a:t>
            </a:r>
            <a:r>
              <a:rPr lang="en-GB" altLang="en-US" i="1"/>
              <a:t>AR</a:t>
            </a:r>
            <a:r>
              <a:rPr lang="en-GB" altLang="en-US"/>
              <a:t> and </a:t>
            </a:r>
            <a:r>
              <a:rPr lang="en-GB" altLang="en-US" i="1"/>
              <a:t>AC </a:t>
            </a:r>
            <a:r>
              <a:rPr lang="en-GB" altLang="en-US"/>
              <a:t>curves to measure maximum profit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1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78" grpId="0" build="p" bldLvl="2" autoUpdateAnimBg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19523" name="Object 3"/>
          <p:cNvGraphicFramePr>
            <a:graphicFrameLocks/>
          </p:cNvGraphicFramePr>
          <p:nvPr/>
        </p:nvGraphicFramePr>
        <p:xfrm>
          <a:off x="609600" y="3048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537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048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952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952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9526" name="Rectangle 6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19527" name="Rectangle 7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19528" name="Rectangle 8"/>
          <p:cNvSpPr>
            <a:spLocks noChangeArrowheads="1"/>
          </p:cNvSpPr>
          <p:nvPr/>
        </p:nvSpPr>
        <p:spPr bwMode="auto">
          <a:xfrm>
            <a:off x="7086600" y="5715000"/>
            <a:ext cx="658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1"/>
                </a:solidFill>
                <a:latin typeface="Arial" panose="020B0604020202020204" pitchFamily="34" charset="0"/>
              </a:rPr>
              <a:t>MR</a:t>
            </a:r>
          </a:p>
        </p:txBody>
      </p:sp>
      <p:sp>
        <p:nvSpPr>
          <p:cNvPr id="619529" name="Rectangle 9"/>
          <p:cNvSpPr>
            <a:spLocks noChangeArrowheads="1"/>
          </p:cNvSpPr>
          <p:nvPr/>
        </p:nvSpPr>
        <p:spPr bwMode="auto">
          <a:xfrm>
            <a:off x="6535738" y="481013"/>
            <a:ext cx="65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MC</a:t>
            </a:r>
          </a:p>
        </p:txBody>
      </p:sp>
      <p:sp>
        <p:nvSpPr>
          <p:cNvPr id="619530" name="Text Box 10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accent1"/>
                </a:solidFill>
                <a:latin typeface="Arial" panose="020B0604020202020204" pitchFamily="34" charset="0"/>
              </a:rPr>
              <a:t>Measuring maximum profit using average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r"/>
  </p:transition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70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21571" name="Object 3"/>
          <p:cNvGraphicFramePr>
            <a:graphicFrameLocks/>
          </p:cNvGraphicFramePr>
          <p:nvPr/>
        </p:nvGraphicFramePr>
        <p:xfrm>
          <a:off x="609600" y="3048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586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048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157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157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1574" name="Rectangle 6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21575" name="Rectangle 7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21576" name="Rectangle 8"/>
          <p:cNvSpPr>
            <a:spLocks noChangeArrowheads="1"/>
          </p:cNvSpPr>
          <p:nvPr/>
        </p:nvSpPr>
        <p:spPr bwMode="auto">
          <a:xfrm>
            <a:off x="7086600" y="5715000"/>
            <a:ext cx="658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1"/>
                </a:solidFill>
                <a:latin typeface="Arial" panose="020B0604020202020204" pitchFamily="34" charset="0"/>
              </a:rPr>
              <a:t>MR</a:t>
            </a:r>
          </a:p>
        </p:txBody>
      </p:sp>
      <p:sp>
        <p:nvSpPr>
          <p:cNvPr id="621577" name="Rectangle 9"/>
          <p:cNvSpPr>
            <a:spLocks noChangeArrowheads="1"/>
          </p:cNvSpPr>
          <p:nvPr/>
        </p:nvSpPr>
        <p:spPr bwMode="auto">
          <a:xfrm>
            <a:off x="6535738" y="481013"/>
            <a:ext cx="65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MC</a:t>
            </a:r>
          </a:p>
        </p:txBody>
      </p:sp>
      <p:sp>
        <p:nvSpPr>
          <p:cNvPr id="621578" name="Rectangle 10"/>
          <p:cNvSpPr>
            <a:spLocks noChangeArrowheads="1"/>
          </p:cNvSpPr>
          <p:nvPr/>
        </p:nvSpPr>
        <p:spPr bwMode="auto">
          <a:xfrm>
            <a:off x="7470775" y="4271963"/>
            <a:ext cx="625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AR</a:t>
            </a:r>
          </a:p>
        </p:txBody>
      </p:sp>
      <p:sp>
        <p:nvSpPr>
          <p:cNvPr id="621579" name="Text Box 11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accent1"/>
                </a:solidFill>
                <a:latin typeface="Arial" panose="020B0604020202020204" pitchFamily="34" charset="0"/>
              </a:rPr>
              <a:t>Measuring maximum profit using average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618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3619" name="Line 3"/>
          <p:cNvSpPr>
            <a:spLocks noChangeShapeType="1"/>
          </p:cNvSpPr>
          <p:nvPr/>
        </p:nvSpPr>
        <p:spPr bwMode="auto">
          <a:xfrm>
            <a:off x="3863975" y="3351213"/>
            <a:ext cx="0" cy="1639887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623620" name="Group 4"/>
          <p:cNvGrpSpPr>
            <a:grpSpLocks/>
          </p:cNvGrpSpPr>
          <p:nvPr/>
        </p:nvGrpSpPr>
        <p:grpSpPr bwMode="auto">
          <a:xfrm>
            <a:off x="414338" y="3136900"/>
            <a:ext cx="3455987" cy="762000"/>
            <a:chOff x="261" y="1976"/>
            <a:chExt cx="2177" cy="480"/>
          </a:xfrm>
        </p:grpSpPr>
        <p:sp>
          <p:nvSpPr>
            <p:cNvPr id="623621" name="Rectangle 5"/>
            <p:cNvSpPr>
              <a:spLocks noChangeArrowheads="1"/>
            </p:cNvSpPr>
            <p:nvPr/>
          </p:nvSpPr>
          <p:spPr bwMode="auto">
            <a:xfrm>
              <a:off x="261" y="1976"/>
              <a:ext cx="4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6.00</a:t>
              </a:r>
            </a:p>
          </p:txBody>
        </p:sp>
        <p:sp>
          <p:nvSpPr>
            <p:cNvPr id="623622" name="Rectangle 6"/>
            <p:cNvSpPr>
              <a:spLocks noChangeArrowheads="1"/>
            </p:cNvSpPr>
            <p:nvPr/>
          </p:nvSpPr>
          <p:spPr bwMode="auto">
            <a:xfrm>
              <a:off x="261" y="2206"/>
              <a:ext cx="4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4.50</a:t>
              </a:r>
            </a:p>
          </p:txBody>
        </p:sp>
        <p:sp>
          <p:nvSpPr>
            <p:cNvPr id="623623" name="Rectangle 7" descr="Blue tissue paper"/>
            <p:cNvSpPr>
              <a:spLocks noChangeArrowheads="1"/>
            </p:cNvSpPr>
            <p:nvPr/>
          </p:nvSpPr>
          <p:spPr bwMode="auto">
            <a:xfrm>
              <a:off x="681" y="2118"/>
              <a:ext cx="1757" cy="211"/>
            </a:xfrm>
            <a:prstGeom prst="rect">
              <a:avLst/>
            </a:prstGeom>
            <a:blipFill dpi="0" rotWithShape="0">
              <a:blip r:embed="rId5"/>
              <a:srcRect/>
              <a:tile tx="0" ty="0" sx="100000" sy="100000" flip="none" algn="tl"/>
            </a:blipFill>
            <a:ln w="12700">
              <a:solidFill>
                <a:schemeClr val="hlink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aphicFrame>
        <p:nvGraphicFramePr>
          <p:cNvPr id="623624" name="Object 8"/>
          <p:cNvGraphicFramePr>
            <a:graphicFrameLocks/>
          </p:cNvGraphicFramePr>
          <p:nvPr/>
        </p:nvGraphicFramePr>
        <p:xfrm>
          <a:off x="609600" y="3048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650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048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3625" name="Rectangle 9"/>
          <p:cNvSpPr>
            <a:spLocks noChangeArrowheads="1"/>
          </p:cNvSpPr>
          <p:nvPr/>
        </p:nvSpPr>
        <p:spPr bwMode="auto">
          <a:xfrm>
            <a:off x="1054100" y="3336925"/>
            <a:ext cx="2801938" cy="396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solidFill>
                  <a:srgbClr val="9933FF"/>
                </a:solidFill>
                <a:latin typeface="Arial" panose="020B0604020202020204" pitchFamily="34" charset="0"/>
              </a:rPr>
              <a:t>T O T A L   P R O F I T</a:t>
            </a:r>
          </a:p>
        </p:txBody>
      </p:sp>
      <p:sp>
        <p:nvSpPr>
          <p:cNvPr id="623626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3627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3628" name="Rectangle 12"/>
          <p:cNvSpPr>
            <a:spLocks noChangeArrowheads="1"/>
          </p:cNvSpPr>
          <p:nvPr/>
        </p:nvSpPr>
        <p:spPr bwMode="auto">
          <a:xfrm>
            <a:off x="7086600" y="5715000"/>
            <a:ext cx="658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1"/>
                </a:solidFill>
                <a:latin typeface="Arial" panose="020B0604020202020204" pitchFamily="34" charset="0"/>
              </a:rPr>
              <a:t>MR</a:t>
            </a:r>
          </a:p>
        </p:txBody>
      </p:sp>
      <p:sp>
        <p:nvSpPr>
          <p:cNvPr id="623629" name="Rectangle 13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23630" name="Rectangle 14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23631" name="Rectangle 15"/>
          <p:cNvSpPr>
            <a:spLocks noChangeArrowheads="1"/>
          </p:cNvSpPr>
          <p:nvPr/>
        </p:nvSpPr>
        <p:spPr bwMode="auto">
          <a:xfrm>
            <a:off x="6535738" y="481013"/>
            <a:ext cx="65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MC</a:t>
            </a:r>
          </a:p>
        </p:txBody>
      </p:sp>
      <p:sp>
        <p:nvSpPr>
          <p:cNvPr id="623632" name="Rectangle 16"/>
          <p:cNvSpPr>
            <a:spLocks noChangeArrowheads="1"/>
          </p:cNvSpPr>
          <p:nvPr/>
        </p:nvSpPr>
        <p:spPr bwMode="auto">
          <a:xfrm>
            <a:off x="7521575" y="2532063"/>
            <a:ext cx="625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AC</a:t>
            </a:r>
          </a:p>
        </p:txBody>
      </p:sp>
      <p:sp>
        <p:nvSpPr>
          <p:cNvPr id="623633" name="Rectangle 17"/>
          <p:cNvSpPr>
            <a:spLocks noChangeArrowheads="1"/>
          </p:cNvSpPr>
          <p:nvPr/>
        </p:nvSpPr>
        <p:spPr bwMode="auto">
          <a:xfrm>
            <a:off x="7470775" y="4271963"/>
            <a:ext cx="625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AR</a:t>
            </a:r>
          </a:p>
        </p:txBody>
      </p:sp>
      <p:sp>
        <p:nvSpPr>
          <p:cNvPr id="623634" name="Oval 18"/>
          <p:cNvSpPr>
            <a:spLocks noChangeArrowheads="1"/>
          </p:cNvSpPr>
          <p:nvPr/>
        </p:nvSpPr>
        <p:spPr bwMode="auto">
          <a:xfrm>
            <a:off x="3824288" y="4152900"/>
            <a:ext cx="103187" cy="103188"/>
          </a:xfrm>
          <a:prstGeom prst="ellipse">
            <a:avLst/>
          </a:prstGeom>
          <a:solidFill>
            <a:srgbClr val="9966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623635" name="Group 19"/>
          <p:cNvGrpSpPr>
            <a:grpSpLocks/>
          </p:cNvGrpSpPr>
          <p:nvPr/>
        </p:nvGrpSpPr>
        <p:grpSpPr bwMode="auto">
          <a:xfrm>
            <a:off x="3817938" y="3363913"/>
            <a:ext cx="365125" cy="396875"/>
            <a:chOff x="2411" y="2125"/>
            <a:chExt cx="230" cy="250"/>
          </a:xfrm>
        </p:grpSpPr>
        <p:sp>
          <p:nvSpPr>
            <p:cNvPr id="623636" name="Rectangle 20"/>
            <p:cNvSpPr>
              <a:spLocks noChangeArrowheads="1"/>
            </p:cNvSpPr>
            <p:nvPr/>
          </p:nvSpPr>
          <p:spPr bwMode="auto">
            <a:xfrm>
              <a:off x="2427" y="2125"/>
              <a:ext cx="21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b="1">
                  <a:solidFill>
                    <a:schemeClr val="tx2"/>
                  </a:solidFill>
                  <a:latin typeface="Arial" panose="020B0604020202020204" pitchFamily="34" charset="0"/>
                </a:rPr>
                <a:t>b</a:t>
              </a:r>
              <a:endParaRPr lang="en-GB" altLang="en-US" sz="200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23637" name="Oval 21"/>
            <p:cNvSpPr>
              <a:spLocks noChangeArrowheads="1"/>
            </p:cNvSpPr>
            <p:nvPr/>
          </p:nvSpPr>
          <p:spPr bwMode="auto">
            <a:xfrm>
              <a:off x="2411" y="2301"/>
              <a:ext cx="65" cy="65"/>
            </a:xfrm>
            <a:prstGeom prst="ellipse">
              <a:avLst/>
            </a:prstGeom>
            <a:solidFill>
              <a:srgbClr val="99CCFF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623638" name="Group 22"/>
          <p:cNvGrpSpPr>
            <a:grpSpLocks/>
          </p:cNvGrpSpPr>
          <p:nvPr/>
        </p:nvGrpSpPr>
        <p:grpSpPr bwMode="auto">
          <a:xfrm>
            <a:off x="3816350" y="2944813"/>
            <a:ext cx="355600" cy="466725"/>
            <a:chOff x="2418" y="1860"/>
            <a:chExt cx="224" cy="294"/>
          </a:xfrm>
        </p:grpSpPr>
        <p:sp>
          <p:nvSpPr>
            <p:cNvPr id="623639" name="Rectangle 23"/>
            <p:cNvSpPr>
              <a:spLocks noChangeArrowheads="1"/>
            </p:cNvSpPr>
            <p:nvPr/>
          </p:nvSpPr>
          <p:spPr bwMode="auto">
            <a:xfrm>
              <a:off x="2428" y="1860"/>
              <a:ext cx="214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200" b="1">
                  <a:solidFill>
                    <a:schemeClr val="folHlink"/>
                  </a:solidFill>
                  <a:latin typeface="Arial" panose="020B0604020202020204" pitchFamily="34" charset="0"/>
                </a:rPr>
                <a:t>a</a:t>
              </a:r>
            </a:p>
          </p:txBody>
        </p:sp>
        <p:sp>
          <p:nvSpPr>
            <p:cNvPr id="623640" name="Oval 24"/>
            <p:cNvSpPr>
              <a:spLocks noChangeArrowheads="1"/>
            </p:cNvSpPr>
            <p:nvPr/>
          </p:nvSpPr>
          <p:spPr bwMode="auto">
            <a:xfrm>
              <a:off x="2418" y="2089"/>
              <a:ext cx="65" cy="65"/>
            </a:xfrm>
            <a:prstGeom prst="ellipse">
              <a:avLst/>
            </a:prstGeom>
            <a:solidFill>
              <a:srgbClr val="00CC00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23641" name="AutoShape 25" descr="Parchment"/>
          <p:cNvSpPr>
            <a:spLocks noChangeArrowheads="1"/>
          </p:cNvSpPr>
          <p:nvPr/>
        </p:nvSpPr>
        <p:spPr bwMode="auto">
          <a:xfrm>
            <a:off x="1360488" y="726282"/>
            <a:ext cx="2716212" cy="844550"/>
          </a:xfrm>
          <a:prstGeom prst="roundRect">
            <a:avLst>
              <a:gd name="adj" fmla="val 16667"/>
            </a:avLst>
          </a:prstGeom>
          <a:blipFill dpi="0" rotWithShape="0">
            <a:blip r:embed="rId8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2200" b="1">
                <a:solidFill>
                  <a:schemeClr val="folHlink"/>
                </a:solidFill>
                <a:latin typeface="Arial" panose="020B0604020202020204" pitchFamily="34" charset="0"/>
              </a:rPr>
              <a:t>Total profit =</a:t>
            </a:r>
          </a:p>
          <a:p>
            <a:pPr algn="ctr"/>
            <a:r>
              <a:rPr lang="en-GB" altLang="en-US" sz="2200" b="1">
                <a:solidFill>
                  <a:schemeClr val="folHlink"/>
                </a:solidFill>
                <a:latin typeface="Arial" panose="020B0604020202020204" pitchFamily="34" charset="0"/>
              </a:rPr>
              <a:t>£1.50 x 3 = £4.50</a:t>
            </a:r>
            <a:r>
              <a:rPr lang="en-GB" altLang="en-US" sz="2200">
                <a:solidFill>
                  <a:schemeClr val="folHlink"/>
                </a:solidFill>
                <a:latin typeface="Arial" panose="020B0604020202020204" pitchFamily="34" charset="0"/>
              </a:rPr>
              <a:t> </a:t>
            </a:r>
            <a:endParaRPr lang="en-GB" altLang="en-US" sz="2000">
              <a:solidFill>
                <a:schemeClr val="folHlink"/>
              </a:solidFill>
              <a:latin typeface="Arial" panose="020B0604020202020204" pitchFamily="34" charset="0"/>
            </a:endParaRPr>
          </a:p>
        </p:txBody>
      </p:sp>
      <p:sp>
        <p:nvSpPr>
          <p:cNvPr id="623642" name="AutoShape 26"/>
          <p:cNvSpPr>
            <a:spLocks noChangeArrowheads="1"/>
          </p:cNvSpPr>
          <p:nvPr/>
        </p:nvSpPr>
        <p:spPr bwMode="auto">
          <a:xfrm>
            <a:off x="2718594" y="1624013"/>
            <a:ext cx="3009900" cy="75565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22225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900">
                <a:solidFill>
                  <a:schemeClr val="tx2"/>
                </a:solidFill>
                <a:latin typeface="Arial" panose="020B0604020202020204" pitchFamily="34" charset="0"/>
              </a:rPr>
              <a:t>Profits maximised at the output where </a:t>
            </a:r>
            <a:r>
              <a:rPr lang="en-GB" altLang="en-US" sz="1900" i="1">
                <a:solidFill>
                  <a:schemeClr val="tx2"/>
                </a:solidFill>
                <a:latin typeface="Arial" panose="020B0604020202020204" pitchFamily="34" charset="0"/>
              </a:rPr>
              <a:t>MC = MR</a:t>
            </a:r>
            <a:endParaRPr lang="en-GB" altLang="en-US" sz="19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623643" name="Text Box 27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accent1"/>
                </a:solidFill>
                <a:latin typeface="Arial" panose="020B0604020202020204" pitchFamily="34" charset="0"/>
              </a:rPr>
              <a:t>Measuring maximum profit using average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3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3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3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23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23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23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3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23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23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23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3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3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23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23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3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23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623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3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3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36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36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3619" grpId="0" animBg="1"/>
      <p:bldP spid="623625" grpId="0" autoUpdateAnimBg="0"/>
      <p:bldP spid="623634" grpId="0" animBg="1"/>
      <p:bldP spid="623641" grpId="0" animBg="1" autoUpdateAnimBg="0"/>
      <p:bldP spid="623642" grpId="0" animBg="1" autoUpdateAnimBg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66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566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566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625669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/>
              <a:t>Some qualifications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long-run profit maximisation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the meaning of profit</a:t>
            </a:r>
          </a:p>
          <a:p>
            <a:pPr>
              <a:lnSpc>
                <a:spcPct val="110000"/>
              </a:lnSpc>
            </a:pPr>
            <a:r>
              <a:rPr lang="en-GB" altLang="en-US"/>
              <a:t>What if a loss is made?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loss minimising: </a:t>
            </a:r>
            <a:br>
              <a:rPr lang="en-GB" altLang="en-US"/>
            </a:br>
            <a:r>
              <a:rPr lang="en-GB" altLang="en-US"/>
              <a:t>still produce where </a:t>
            </a:r>
            <a:r>
              <a:rPr lang="en-GB" altLang="en-US" i="1"/>
              <a:t>MR = MC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25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25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256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256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256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256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256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256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256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256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669" grpId="0" build="p" bldLvl="2" autoUpdateAnimBg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714" name="Rectangle 2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627715" name="Group 3"/>
          <p:cNvGrpSpPr>
            <a:grpSpLocks/>
          </p:cNvGrpSpPr>
          <p:nvPr/>
        </p:nvGrpSpPr>
        <p:grpSpPr bwMode="auto">
          <a:xfrm>
            <a:off x="1062038" y="2647950"/>
            <a:ext cx="1579562" cy="939800"/>
            <a:chOff x="669" y="1668"/>
            <a:chExt cx="995" cy="592"/>
          </a:xfrm>
        </p:grpSpPr>
        <p:sp>
          <p:nvSpPr>
            <p:cNvPr id="627716" name="Rectangle 4" descr="Pink tissue paper"/>
            <p:cNvSpPr>
              <a:spLocks noChangeArrowheads="1"/>
            </p:cNvSpPr>
            <p:nvPr/>
          </p:nvSpPr>
          <p:spPr bwMode="auto">
            <a:xfrm>
              <a:off x="669" y="1668"/>
              <a:ext cx="995" cy="592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prstDash val="dash"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17" name="Rectangle 5"/>
            <p:cNvSpPr>
              <a:spLocks noChangeArrowheads="1"/>
            </p:cNvSpPr>
            <p:nvPr/>
          </p:nvSpPr>
          <p:spPr bwMode="auto">
            <a:xfrm>
              <a:off x="855" y="1816"/>
              <a:ext cx="638" cy="288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b="1">
                  <a:solidFill>
                    <a:schemeClr val="accent2"/>
                  </a:solidFill>
                  <a:latin typeface="Arial" panose="020B0604020202020204" pitchFamily="34" charset="0"/>
                </a:rPr>
                <a:t>LOSS</a:t>
              </a:r>
            </a:p>
          </p:txBody>
        </p:sp>
      </p:grpSp>
      <p:sp>
        <p:nvSpPr>
          <p:cNvPr id="627718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19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20" name="Line 8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21" name="Rectangle 9"/>
          <p:cNvSpPr>
            <a:spLocks noChangeArrowheads="1"/>
          </p:cNvSpPr>
          <p:nvPr/>
        </p:nvSpPr>
        <p:spPr bwMode="auto">
          <a:xfrm>
            <a:off x="746125" y="58975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627722" name="Rectangle 10"/>
          <p:cNvSpPr>
            <a:spLocks noChangeArrowheads="1"/>
          </p:cNvSpPr>
          <p:nvPr/>
        </p:nvSpPr>
        <p:spPr bwMode="auto">
          <a:xfrm rot="16200000">
            <a:off x="-1007268" y="28471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27723" name="Rectangle 11"/>
          <p:cNvSpPr>
            <a:spLocks noChangeArrowheads="1"/>
          </p:cNvSpPr>
          <p:nvPr/>
        </p:nvSpPr>
        <p:spPr bwMode="auto">
          <a:xfrm>
            <a:off x="6994525" y="627856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grpSp>
        <p:nvGrpSpPr>
          <p:cNvPr id="627724" name="Group 12"/>
          <p:cNvGrpSpPr>
            <a:grpSpLocks/>
          </p:cNvGrpSpPr>
          <p:nvPr/>
        </p:nvGrpSpPr>
        <p:grpSpPr bwMode="auto">
          <a:xfrm>
            <a:off x="1589088" y="-311150"/>
            <a:ext cx="4630737" cy="5310188"/>
            <a:chOff x="1001" y="-196"/>
            <a:chExt cx="2917" cy="3345"/>
          </a:xfrm>
        </p:grpSpPr>
        <p:sp>
          <p:nvSpPr>
            <p:cNvPr id="627725" name="Arc 13"/>
            <p:cNvSpPr>
              <a:spLocks/>
            </p:cNvSpPr>
            <p:nvPr/>
          </p:nvSpPr>
          <p:spPr bwMode="auto">
            <a:xfrm rot="480000">
              <a:off x="1001" y="-196"/>
              <a:ext cx="2552" cy="3345"/>
            </a:xfrm>
            <a:custGeom>
              <a:avLst/>
              <a:gdLst>
                <a:gd name="G0" fmla="+- 7288 0 0"/>
                <a:gd name="G1" fmla="+- 0 0 0"/>
                <a:gd name="G2" fmla="+- 21600 0 0"/>
                <a:gd name="T0" fmla="*/ 28513 w 28513"/>
                <a:gd name="T1" fmla="*/ 4007 h 21600"/>
                <a:gd name="T2" fmla="*/ 0 w 28513"/>
                <a:gd name="T3" fmla="*/ 20333 h 21600"/>
                <a:gd name="T4" fmla="*/ 7288 w 28513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513" h="21600" fill="none" extrusionOk="0">
                  <a:moveTo>
                    <a:pt x="28513" y="4007"/>
                  </a:moveTo>
                  <a:cubicBezTo>
                    <a:pt x="26586" y="14210"/>
                    <a:pt x="17672" y="21599"/>
                    <a:pt x="7288" y="21600"/>
                  </a:cubicBezTo>
                  <a:cubicBezTo>
                    <a:pt x="4803" y="21600"/>
                    <a:pt x="2338" y="21171"/>
                    <a:pt x="-1" y="20333"/>
                  </a:cubicBezTo>
                </a:path>
                <a:path w="28513" h="21600" stroke="0" extrusionOk="0">
                  <a:moveTo>
                    <a:pt x="28513" y="4007"/>
                  </a:moveTo>
                  <a:cubicBezTo>
                    <a:pt x="26586" y="14210"/>
                    <a:pt x="17672" y="21599"/>
                    <a:pt x="7288" y="21600"/>
                  </a:cubicBezTo>
                  <a:cubicBezTo>
                    <a:pt x="4803" y="21600"/>
                    <a:pt x="2338" y="21171"/>
                    <a:pt x="-1" y="20333"/>
                  </a:cubicBezTo>
                  <a:lnTo>
                    <a:pt x="7288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26" name="Rectangle 14"/>
            <p:cNvSpPr>
              <a:spLocks noChangeArrowheads="1"/>
            </p:cNvSpPr>
            <p:nvPr/>
          </p:nvSpPr>
          <p:spPr bwMode="auto">
            <a:xfrm>
              <a:off x="3503" y="355"/>
              <a:ext cx="41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accent2"/>
                  </a:solidFill>
                  <a:latin typeface="Arial" panose="020B0604020202020204" pitchFamily="34" charset="0"/>
                </a:rPr>
                <a:t>MC</a:t>
              </a:r>
            </a:p>
          </p:txBody>
        </p:sp>
      </p:grpSp>
      <p:grpSp>
        <p:nvGrpSpPr>
          <p:cNvPr id="627727" name="Group 15"/>
          <p:cNvGrpSpPr>
            <a:grpSpLocks/>
          </p:cNvGrpSpPr>
          <p:nvPr/>
        </p:nvGrpSpPr>
        <p:grpSpPr bwMode="auto">
          <a:xfrm>
            <a:off x="2430463" y="-42863"/>
            <a:ext cx="5746750" cy="3859213"/>
            <a:chOff x="1531" y="-16"/>
            <a:chExt cx="3620" cy="2431"/>
          </a:xfrm>
        </p:grpSpPr>
        <p:sp>
          <p:nvSpPr>
            <p:cNvPr id="627728" name="Arc 16"/>
            <p:cNvSpPr>
              <a:spLocks/>
            </p:cNvSpPr>
            <p:nvPr/>
          </p:nvSpPr>
          <p:spPr bwMode="auto">
            <a:xfrm rot="2040000">
              <a:off x="1531" y="-16"/>
              <a:ext cx="3095" cy="2431"/>
            </a:xfrm>
            <a:custGeom>
              <a:avLst/>
              <a:gdLst>
                <a:gd name="G0" fmla="+- 2474 0 0"/>
                <a:gd name="G1" fmla="+- 0 0 0"/>
                <a:gd name="G2" fmla="+- 21600 0 0"/>
                <a:gd name="T0" fmla="*/ 24073 w 24073"/>
                <a:gd name="T1" fmla="*/ 196 h 21600"/>
                <a:gd name="T2" fmla="*/ 0 w 24073"/>
                <a:gd name="T3" fmla="*/ 21458 h 21600"/>
                <a:gd name="T4" fmla="*/ 2474 w 24073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73" h="21600" fill="none" extrusionOk="0">
                  <a:moveTo>
                    <a:pt x="24073" y="196"/>
                  </a:moveTo>
                  <a:cubicBezTo>
                    <a:pt x="23965" y="12048"/>
                    <a:pt x="14326" y="21599"/>
                    <a:pt x="2474" y="21600"/>
                  </a:cubicBezTo>
                  <a:cubicBezTo>
                    <a:pt x="1647" y="21600"/>
                    <a:pt x="821" y="21552"/>
                    <a:pt x="0" y="21457"/>
                  </a:cubicBezTo>
                </a:path>
                <a:path w="24073" h="21600" stroke="0" extrusionOk="0">
                  <a:moveTo>
                    <a:pt x="24073" y="196"/>
                  </a:moveTo>
                  <a:cubicBezTo>
                    <a:pt x="23965" y="12048"/>
                    <a:pt x="14326" y="21599"/>
                    <a:pt x="2474" y="21600"/>
                  </a:cubicBezTo>
                  <a:cubicBezTo>
                    <a:pt x="1647" y="21600"/>
                    <a:pt x="821" y="21552"/>
                    <a:pt x="0" y="21457"/>
                  </a:cubicBezTo>
                  <a:lnTo>
                    <a:pt x="2474" y="0"/>
                  </a:lnTo>
                  <a:close/>
                </a:path>
              </a:pathLst>
            </a:custGeom>
            <a:noFill/>
            <a:ln w="38100" cap="rnd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29" name="Rectangle 17"/>
            <p:cNvSpPr>
              <a:spLocks noChangeArrowheads="1"/>
            </p:cNvSpPr>
            <p:nvPr/>
          </p:nvSpPr>
          <p:spPr bwMode="auto">
            <a:xfrm>
              <a:off x="4768" y="813"/>
              <a:ext cx="3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accent1"/>
                  </a:solidFill>
                  <a:latin typeface="Arial" panose="020B0604020202020204" pitchFamily="34" charset="0"/>
                </a:rPr>
                <a:t>AC</a:t>
              </a:r>
            </a:p>
          </p:txBody>
        </p:sp>
      </p:grpSp>
      <p:grpSp>
        <p:nvGrpSpPr>
          <p:cNvPr id="627730" name="Group 18"/>
          <p:cNvGrpSpPr>
            <a:grpSpLocks/>
          </p:cNvGrpSpPr>
          <p:nvPr/>
        </p:nvGrpSpPr>
        <p:grpSpPr bwMode="auto">
          <a:xfrm>
            <a:off x="1066800" y="2286000"/>
            <a:ext cx="5011738" cy="3687763"/>
            <a:chOff x="672" y="1440"/>
            <a:chExt cx="3157" cy="2323"/>
          </a:xfrm>
        </p:grpSpPr>
        <p:sp>
          <p:nvSpPr>
            <p:cNvPr id="627731" name="Line 19"/>
            <p:cNvSpPr>
              <a:spLocks noChangeShapeType="1"/>
            </p:cNvSpPr>
            <p:nvPr/>
          </p:nvSpPr>
          <p:spPr bwMode="auto">
            <a:xfrm>
              <a:off x="672" y="1440"/>
              <a:ext cx="2736" cy="2208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32" name="Rectangle 20"/>
            <p:cNvSpPr>
              <a:spLocks noChangeArrowheads="1"/>
            </p:cNvSpPr>
            <p:nvPr/>
          </p:nvSpPr>
          <p:spPr bwMode="auto">
            <a:xfrm>
              <a:off x="3446" y="3475"/>
              <a:ext cx="3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folHlink"/>
                  </a:solidFill>
                  <a:latin typeface="Arial" panose="020B0604020202020204" pitchFamily="34" charset="0"/>
                </a:rPr>
                <a:t>AR</a:t>
              </a:r>
            </a:p>
          </p:txBody>
        </p:sp>
      </p:grpSp>
      <p:grpSp>
        <p:nvGrpSpPr>
          <p:cNvPr id="627733" name="Group 21"/>
          <p:cNvGrpSpPr>
            <a:grpSpLocks/>
          </p:cNvGrpSpPr>
          <p:nvPr/>
        </p:nvGrpSpPr>
        <p:grpSpPr bwMode="auto">
          <a:xfrm>
            <a:off x="1066800" y="2286000"/>
            <a:ext cx="3309938" cy="4602163"/>
            <a:chOff x="672" y="1440"/>
            <a:chExt cx="2085" cy="2899"/>
          </a:xfrm>
        </p:grpSpPr>
        <p:sp>
          <p:nvSpPr>
            <p:cNvPr id="627734" name="Line 22"/>
            <p:cNvSpPr>
              <a:spLocks noChangeShapeType="1"/>
            </p:cNvSpPr>
            <p:nvPr/>
          </p:nvSpPr>
          <p:spPr bwMode="auto">
            <a:xfrm>
              <a:off x="672" y="1440"/>
              <a:ext cx="1680" cy="2688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35" name="Rectangle 23"/>
            <p:cNvSpPr>
              <a:spLocks noChangeArrowheads="1"/>
            </p:cNvSpPr>
            <p:nvPr/>
          </p:nvSpPr>
          <p:spPr bwMode="auto">
            <a:xfrm>
              <a:off x="2342" y="4051"/>
              <a:ext cx="41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tx2"/>
                  </a:solidFill>
                  <a:latin typeface="Arial" panose="020B0604020202020204" pitchFamily="34" charset="0"/>
                </a:rPr>
                <a:t>MR</a:t>
              </a:r>
            </a:p>
          </p:txBody>
        </p:sp>
      </p:grpSp>
      <p:grpSp>
        <p:nvGrpSpPr>
          <p:cNvPr id="627736" name="Group 24"/>
          <p:cNvGrpSpPr>
            <a:grpSpLocks/>
          </p:cNvGrpSpPr>
          <p:nvPr/>
        </p:nvGrpSpPr>
        <p:grpSpPr bwMode="auto">
          <a:xfrm>
            <a:off x="2459038" y="2641600"/>
            <a:ext cx="381000" cy="3730625"/>
            <a:chOff x="1549" y="1664"/>
            <a:chExt cx="240" cy="2350"/>
          </a:xfrm>
        </p:grpSpPr>
        <p:sp>
          <p:nvSpPr>
            <p:cNvPr id="627737" name="Line 25"/>
            <p:cNvSpPr>
              <a:spLocks noChangeShapeType="1"/>
            </p:cNvSpPr>
            <p:nvPr/>
          </p:nvSpPr>
          <p:spPr bwMode="auto">
            <a:xfrm flipH="1">
              <a:off x="1668" y="1664"/>
              <a:ext cx="1" cy="208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38" name="Rectangle 26"/>
            <p:cNvSpPr>
              <a:spLocks noChangeArrowheads="1"/>
            </p:cNvSpPr>
            <p:nvPr/>
          </p:nvSpPr>
          <p:spPr bwMode="auto">
            <a:xfrm>
              <a:off x="1549" y="3764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i="1">
                  <a:solidFill>
                    <a:schemeClr val="hlink"/>
                  </a:solidFill>
                  <a:latin typeface="Arial" panose="020B0604020202020204" pitchFamily="34" charset="0"/>
                </a:rPr>
                <a:t>Q</a:t>
              </a:r>
            </a:p>
          </p:txBody>
        </p:sp>
      </p:grpSp>
      <p:grpSp>
        <p:nvGrpSpPr>
          <p:cNvPr id="627739" name="Group 27"/>
          <p:cNvGrpSpPr>
            <a:grpSpLocks/>
          </p:cNvGrpSpPr>
          <p:nvPr/>
        </p:nvGrpSpPr>
        <p:grpSpPr bwMode="auto">
          <a:xfrm>
            <a:off x="463550" y="2457450"/>
            <a:ext cx="2165350" cy="396875"/>
            <a:chOff x="292" y="1548"/>
            <a:chExt cx="1364" cy="250"/>
          </a:xfrm>
        </p:grpSpPr>
        <p:sp>
          <p:nvSpPr>
            <p:cNvPr id="627740" name="Line 28"/>
            <p:cNvSpPr>
              <a:spLocks noChangeShapeType="1"/>
            </p:cNvSpPr>
            <p:nvPr/>
          </p:nvSpPr>
          <p:spPr bwMode="auto">
            <a:xfrm flipH="1">
              <a:off x="667" y="1667"/>
              <a:ext cx="989" cy="0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41" name="Rectangle 29"/>
            <p:cNvSpPr>
              <a:spLocks noChangeArrowheads="1"/>
            </p:cNvSpPr>
            <p:nvPr/>
          </p:nvSpPr>
          <p:spPr bwMode="auto">
            <a:xfrm>
              <a:off x="292" y="1548"/>
              <a:ext cx="33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en-GB" altLang="en-US" sz="2000" i="1">
                  <a:solidFill>
                    <a:schemeClr val="accent1"/>
                  </a:solidFill>
                  <a:latin typeface="Arial" panose="020B0604020202020204" pitchFamily="34" charset="0"/>
                </a:rPr>
                <a:t>AC</a:t>
              </a:r>
            </a:p>
          </p:txBody>
        </p:sp>
      </p:grpSp>
      <p:grpSp>
        <p:nvGrpSpPr>
          <p:cNvPr id="627742" name="Group 30"/>
          <p:cNvGrpSpPr>
            <a:grpSpLocks/>
          </p:cNvGrpSpPr>
          <p:nvPr/>
        </p:nvGrpSpPr>
        <p:grpSpPr bwMode="auto">
          <a:xfrm>
            <a:off x="463550" y="3411538"/>
            <a:ext cx="2200275" cy="396875"/>
            <a:chOff x="292" y="2149"/>
            <a:chExt cx="1386" cy="250"/>
          </a:xfrm>
        </p:grpSpPr>
        <p:sp>
          <p:nvSpPr>
            <p:cNvPr id="627743" name="Line 31"/>
            <p:cNvSpPr>
              <a:spLocks noChangeShapeType="1"/>
            </p:cNvSpPr>
            <p:nvPr/>
          </p:nvSpPr>
          <p:spPr bwMode="auto">
            <a:xfrm flipH="1">
              <a:off x="667" y="2255"/>
              <a:ext cx="1011" cy="0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44" name="Rectangle 32"/>
            <p:cNvSpPr>
              <a:spLocks noChangeArrowheads="1"/>
            </p:cNvSpPr>
            <p:nvPr/>
          </p:nvSpPr>
          <p:spPr bwMode="auto">
            <a:xfrm>
              <a:off x="292" y="2149"/>
              <a:ext cx="33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en-GB" altLang="en-US" sz="2000" i="1">
                  <a:solidFill>
                    <a:schemeClr val="folHlink"/>
                  </a:solidFill>
                  <a:latin typeface="Arial" panose="020B0604020202020204" pitchFamily="34" charset="0"/>
                </a:rPr>
                <a:t>AR</a:t>
              </a:r>
            </a:p>
          </p:txBody>
        </p:sp>
      </p:grpSp>
      <p:sp>
        <p:nvSpPr>
          <p:cNvPr id="627745" name="Line 33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46" name="Oval 34"/>
          <p:cNvSpPr>
            <a:spLocks noChangeArrowheads="1"/>
          </p:cNvSpPr>
          <p:nvPr/>
        </p:nvSpPr>
        <p:spPr bwMode="auto">
          <a:xfrm>
            <a:off x="2597150" y="4792663"/>
            <a:ext cx="101600" cy="101600"/>
          </a:xfrm>
          <a:prstGeom prst="ellipse">
            <a:avLst/>
          </a:prstGeom>
          <a:solidFill>
            <a:srgbClr val="99CC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47" name="Oval 35"/>
          <p:cNvSpPr>
            <a:spLocks noChangeArrowheads="1"/>
          </p:cNvSpPr>
          <p:nvPr/>
        </p:nvSpPr>
        <p:spPr bwMode="auto">
          <a:xfrm>
            <a:off x="2597150" y="3525838"/>
            <a:ext cx="101600" cy="101600"/>
          </a:xfrm>
          <a:prstGeom prst="ellipse">
            <a:avLst/>
          </a:prstGeom>
          <a:solidFill>
            <a:srgbClr val="00CC00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48" name="Oval 36"/>
          <p:cNvSpPr>
            <a:spLocks noChangeArrowheads="1"/>
          </p:cNvSpPr>
          <p:nvPr/>
        </p:nvSpPr>
        <p:spPr bwMode="auto">
          <a:xfrm>
            <a:off x="2598738" y="2600325"/>
            <a:ext cx="101600" cy="101600"/>
          </a:xfrm>
          <a:prstGeom prst="ellipse">
            <a:avLst/>
          </a:prstGeom>
          <a:solidFill>
            <a:srgbClr val="CC66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49" name="Text Box 37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accent1"/>
                </a:solidFill>
                <a:latin typeface="Arial" panose="020B0604020202020204" pitchFamily="34" charset="0"/>
              </a:rPr>
              <a:t>Loss-minimising output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7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7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7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7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27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7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7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27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27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27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27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27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27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27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27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7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27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27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627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46" grpId="0" animBg="1"/>
      <p:bldP spid="627747" grpId="0" animBg="1"/>
      <p:bldP spid="627748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6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976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976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629765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Some qualifications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long-run profit maximisation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the meaning of profit</a:t>
            </a:r>
          </a:p>
          <a:p>
            <a:pPr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What if a loss is made?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loss minimising: </a:t>
            </a:r>
            <a:br>
              <a:rPr lang="en-GB" altLang="en-US">
                <a:solidFill>
                  <a:srgbClr val="646B86"/>
                </a:solidFill>
              </a:rPr>
            </a:br>
            <a:r>
              <a:rPr lang="en-GB" altLang="en-US">
                <a:solidFill>
                  <a:srgbClr val="646B86"/>
                </a:solidFill>
              </a:rPr>
              <a:t>still produce where </a:t>
            </a:r>
            <a:r>
              <a:rPr lang="en-GB" altLang="en-US" i="1">
                <a:solidFill>
                  <a:srgbClr val="646B86"/>
                </a:solidFill>
              </a:rPr>
              <a:t>MR = MC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short-run shut-down point:</a:t>
            </a:r>
            <a:br>
              <a:rPr lang="en-GB" altLang="en-US"/>
            </a:br>
            <a:r>
              <a:rPr lang="en-GB" altLang="en-US" i="1"/>
              <a:t>P = AVC</a:t>
            </a:r>
          </a:p>
        </p:txBody>
      </p:sp>
    </p:spTree>
  </p:cSld>
  <p:clrMapOvr>
    <a:masterClrMapping/>
  </p:clrMapOvr>
  <p:transition spd="slow">
    <p:pull dir="r"/>
  </p:transition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810" name="Rectangle 2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1811" name="Rectangle 3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1812" name="Rectangle 4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1813" name="Rectangle 5"/>
          <p:cNvSpPr>
            <a:spLocks noChangeArrowheads="1"/>
          </p:cNvSpPr>
          <p:nvPr/>
        </p:nvSpPr>
        <p:spPr bwMode="auto">
          <a:xfrm>
            <a:off x="746125" y="58975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631814" name="Rectangle 6"/>
          <p:cNvSpPr>
            <a:spLocks noChangeArrowheads="1"/>
          </p:cNvSpPr>
          <p:nvPr/>
        </p:nvSpPr>
        <p:spPr bwMode="auto">
          <a:xfrm rot="16200000">
            <a:off x="-1097756" y="3051969"/>
            <a:ext cx="2697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31815" name="Rectangle 7"/>
          <p:cNvSpPr>
            <a:spLocks noChangeArrowheads="1"/>
          </p:cNvSpPr>
          <p:nvPr/>
        </p:nvSpPr>
        <p:spPr bwMode="auto">
          <a:xfrm>
            <a:off x="3870325" y="635476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grpSp>
        <p:nvGrpSpPr>
          <p:cNvPr id="631816" name="Group 8"/>
          <p:cNvGrpSpPr>
            <a:grpSpLocks/>
          </p:cNvGrpSpPr>
          <p:nvPr/>
        </p:nvGrpSpPr>
        <p:grpSpPr bwMode="auto">
          <a:xfrm>
            <a:off x="1066800" y="2362200"/>
            <a:ext cx="5216525" cy="3570288"/>
            <a:chOff x="672" y="1488"/>
            <a:chExt cx="3286" cy="2249"/>
          </a:xfrm>
        </p:grpSpPr>
        <p:sp>
          <p:nvSpPr>
            <p:cNvPr id="631817" name="Line 9"/>
            <p:cNvSpPr>
              <a:spLocks noChangeShapeType="1"/>
            </p:cNvSpPr>
            <p:nvPr/>
          </p:nvSpPr>
          <p:spPr bwMode="auto">
            <a:xfrm>
              <a:off x="672" y="1488"/>
              <a:ext cx="2928" cy="2208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1818" name="Rectangle 10"/>
            <p:cNvSpPr>
              <a:spLocks noChangeArrowheads="1"/>
            </p:cNvSpPr>
            <p:nvPr/>
          </p:nvSpPr>
          <p:spPr bwMode="auto">
            <a:xfrm>
              <a:off x="3575" y="3449"/>
              <a:ext cx="3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folHlink"/>
                  </a:solidFill>
                  <a:latin typeface="Arial" panose="020B0604020202020204" pitchFamily="34" charset="0"/>
                </a:rPr>
                <a:t>AR</a:t>
              </a:r>
            </a:p>
          </p:txBody>
        </p:sp>
      </p:grpSp>
      <p:grpSp>
        <p:nvGrpSpPr>
          <p:cNvPr id="631819" name="Group 11"/>
          <p:cNvGrpSpPr>
            <a:grpSpLocks/>
          </p:cNvGrpSpPr>
          <p:nvPr/>
        </p:nvGrpSpPr>
        <p:grpSpPr bwMode="auto">
          <a:xfrm>
            <a:off x="1768475" y="1458913"/>
            <a:ext cx="6270625" cy="2743200"/>
            <a:chOff x="1107" y="924"/>
            <a:chExt cx="3950" cy="1728"/>
          </a:xfrm>
        </p:grpSpPr>
        <p:sp>
          <p:nvSpPr>
            <p:cNvPr id="631820" name="Arc 12"/>
            <p:cNvSpPr>
              <a:spLocks/>
            </p:cNvSpPr>
            <p:nvPr/>
          </p:nvSpPr>
          <p:spPr bwMode="auto">
            <a:xfrm rot="20580000">
              <a:off x="1107" y="924"/>
              <a:ext cx="3468" cy="1728"/>
            </a:xfrm>
            <a:custGeom>
              <a:avLst/>
              <a:gdLst>
                <a:gd name="G0" fmla="+- 21600 0 0"/>
                <a:gd name="G1" fmla="+- 0 0 0"/>
                <a:gd name="G2" fmla="+- 21600 0 0"/>
                <a:gd name="T0" fmla="*/ 20080 w 21600"/>
                <a:gd name="T1" fmla="*/ 21546 h 21546"/>
                <a:gd name="T2" fmla="*/ 0 w 21600"/>
                <a:gd name="T3" fmla="*/ 0 h 21546"/>
                <a:gd name="T4" fmla="*/ 21600 w 21600"/>
                <a:gd name="T5" fmla="*/ 0 h 21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546" fill="none" extrusionOk="0">
                  <a:moveTo>
                    <a:pt x="20079" y="21546"/>
                  </a:moveTo>
                  <a:cubicBezTo>
                    <a:pt x="8768" y="20748"/>
                    <a:pt x="0" y="11339"/>
                    <a:pt x="0" y="0"/>
                  </a:cubicBezTo>
                </a:path>
                <a:path w="21600" h="21546" stroke="0" extrusionOk="0">
                  <a:moveTo>
                    <a:pt x="20079" y="21546"/>
                  </a:moveTo>
                  <a:cubicBezTo>
                    <a:pt x="8768" y="20748"/>
                    <a:pt x="0" y="1133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noFill/>
            <a:ln w="38100" cap="rnd">
              <a:solidFill>
                <a:schemeClr val="tx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1821" name="Rectangle 13"/>
            <p:cNvSpPr>
              <a:spLocks noChangeArrowheads="1"/>
            </p:cNvSpPr>
            <p:nvPr/>
          </p:nvSpPr>
          <p:spPr bwMode="auto">
            <a:xfrm>
              <a:off x="4546" y="2034"/>
              <a:ext cx="5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tx2"/>
                  </a:solidFill>
                  <a:latin typeface="Arial" panose="020B0604020202020204" pitchFamily="34" charset="0"/>
                </a:rPr>
                <a:t>AVC</a:t>
              </a:r>
            </a:p>
          </p:txBody>
        </p:sp>
      </p:grpSp>
      <p:grpSp>
        <p:nvGrpSpPr>
          <p:cNvPr id="631822" name="Group 14"/>
          <p:cNvGrpSpPr>
            <a:grpSpLocks/>
          </p:cNvGrpSpPr>
          <p:nvPr/>
        </p:nvGrpSpPr>
        <p:grpSpPr bwMode="auto">
          <a:xfrm>
            <a:off x="2246313" y="-146050"/>
            <a:ext cx="5667375" cy="4030663"/>
            <a:chOff x="1415" y="-92"/>
            <a:chExt cx="3570" cy="2539"/>
          </a:xfrm>
        </p:grpSpPr>
        <p:sp>
          <p:nvSpPr>
            <p:cNvPr id="631823" name="Arc 15"/>
            <p:cNvSpPr>
              <a:spLocks/>
            </p:cNvSpPr>
            <p:nvPr/>
          </p:nvSpPr>
          <p:spPr bwMode="auto">
            <a:xfrm rot="20580000">
              <a:off x="1415" y="-92"/>
              <a:ext cx="2886" cy="2539"/>
            </a:xfrm>
            <a:custGeom>
              <a:avLst/>
              <a:gdLst>
                <a:gd name="G0" fmla="+- 21538 0 0"/>
                <a:gd name="G1" fmla="+- 0 0 0"/>
                <a:gd name="G2" fmla="+- 21600 0 0"/>
                <a:gd name="T0" fmla="*/ 21538 w 21538"/>
                <a:gd name="T1" fmla="*/ 21600 h 21600"/>
                <a:gd name="T2" fmla="*/ 0 w 21538"/>
                <a:gd name="T3" fmla="*/ 1633 h 21600"/>
                <a:gd name="T4" fmla="*/ 21538 w 21538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538" h="21600" fill="none" extrusionOk="0">
                  <a:moveTo>
                    <a:pt x="21538" y="21600"/>
                  </a:moveTo>
                  <a:cubicBezTo>
                    <a:pt x="10242" y="21600"/>
                    <a:pt x="853" y="12896"/>
                    <a:pt x="-1" y="1633"/>
                  </a:cubicBezTo>
                </a:path>
                <a:path w="21538" h="21600" stroke="0" extrusionOk="0">
                  <a:moveTo>
                    <a:pt x="21538" y="21600"/>
                  </a:moveTo>
                  <a:cubicBezTo>
                    <a:pt x="10242" y="21600"/>
                    <a:pt x="853" y="12896"/>
                    <a:pt x="-1" y="1633"/>
                  </a:cubicBezTo>
                  <a:lnTo>
                    <a:pt x="21538" y="0"/>
                  </a:lnTo>
                  <a:close/>
                </a:path>
              </a:pathLst>
            </a:custGeom>
            <a:noFill/>
            <a:ln w="38100" cap="rnd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1824" name="Rectangle 16"/>
            <p:cNvSpPr>
              <a:spLocks noChangeArrowheads="1"/>
            </p:cNvSpPr>
            <p:nvPr/>
          </p:nvSpPr>
          <p:spPr bwMode="auto">
            <a:xfrm>
              <a:off x="4602" y="1751"/>
              <a:ext cx="3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accent1"/>
                  </a:solidFill>
                  <a:latin typeface="Arial" panose="020B0604020202020204" pitchFamily="34" charset="0"/>
                </a:rPr>
                <a:t>AC</a:t>
              </a:r>
            </a:p>
          </p:txBody>
        </p:sp>
      </p:grpSp>
      <p:sp>
        <p:nvSpPr>
          <p:cNvPr id="631825" name="Line 17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1826" name="Line 18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631827" name="Group 19"/>
          <p:cNvGrpSpPr>
            <a:grpSpLocks/>
          </p:cNvGrpSpPr>
          <p:nvPr/>
        </p:nvGrpSpPr>
        <p:grpSpPr bwMode="auto">
          <a:xfrm>
            <a:off x="423863" y="2824163"/>
            <a:ext cx="1633537" cy="701675"/>
            <a:chOff x="267" y="1779"/>
            <a:chExt cx="1029" cy="442"/>
          </a:xfrm>
        </p:grpSpPr>
        <p:sp>
          <p:nvSpPr>
            <p:cNvPr id="631828" name="Line 20"/>
            <p:cNvSpPr>
              <a:spLocks noChangeShapeType="1"/>
            </p:cNvSpPr>
            <p:nvPr/>
          </p:nvSpPr>
          <p:spPr bwMode="auto">
            <a:xfrm flipH="1">
              <a:off x="672" y="1968"/>
              <a:ext cx="62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1829" name="Rectangle 21"/>
            <p:cNvSpPr>
              <a:spLocks noChangeArrowheads="1"/>
            </p:cNvSpPr>
            <p:nvPr/>
          </p:nvSpPr>
          <p:spPr bwMode="auto">
            <a:xfrm>
              <a:off x="267" y="1779"/>
              <a:ext cx="44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i="1">
                  <a:solidFill>
                    <a:schemeClr val="hlink"/>
                  </a:solidFill>
                  <a:latin typeface="Arial" panose="020B0604020202020204" pitchFamily="34" charset="0"/>
                </a:rPr>
                <a:t>P =</a:t>
              </a:r>
            </a:p>
            <a:p>
              <a:pPr algn="ctr"/>
              <a:r>
                <a:rPr lang="en-GB" altLang="en-US" sz="2000" i="1">
                  <a:solidFill>
                    <a:schemeClr val="hlink"/>
                  </a:solidFill>
                  <a:latin typeface="Arial" panose="020B0604020202020204" pitchFamily="34" charset="0"/>
                </a:rPr>
                <a:t>AVC</a:t>
              </a:r>
            </a:p>
          </p:txBody>
        </p:sp>
      </p:grpSp>
      <p:grpSp>
        <p:nvGrpSpPr>
          <p:cNvPr id="631830" name="Group 22"/>
          <p:cNvGrpSpPr>
            <a:grpSpLocks/>
          </p:cNvGrpSpPr>
          <p:nvPr/>
        </p:nvGrpSpPr>
        <p:grpSpPr bwMode="auto">
          <a:xfrm>
            <a:off x="1884363" y="3106738"/>
            <a:ext cx="381000" cy="3265487"/>
            <a:chOff x="1187" y="1957"/>
            <a:chExt cx="240" cy="2057"/>
          </a:xfrm>
        </p:grpSpPr>
        <p:sp>
          <p:nvSpPr>
            <p:cNvPr id="631831" name="Line 23"/>
            <p:cNvSpPr>
              <a:spLocks noChangeShapeType="1"/>
            </p:cNvSpPr>
            <p:nvPr/>
          </p:nvSpPr>
          <p:spPr bwMode="auto">
            <a:xfrm>
              <a:off x="1308" y="1957"/>
              <a:ext cx="0" cy="1776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1832" name="Rectangle 24"/>
            <p:cNvSpPr>
              <a:spLocks noChangeArrowheads="1"/>
            </p:cNvSpPr>
            <p:nvPr/>
          </p:nvSpPr>
          <p:spPr bwMode="auto">
            <a:xfrm>
              <a:off x="1187" y="3764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i="1">
                  <a:solidFill>
                    <a:schemeClr val="hlink"/>
                  </a:solidFill>
                  <a:latin typeface="Arial" panose="020B0604020202020204" pitchFamily="34" charset="0"/>
                </a:rPr>
                <a:t>Q</a:t>
              </a:r>
            </a:p>
          </p:txBody>
        </p:sp>
      </p:grpSp>
      <p:sp>
        <p:nvSpPr>
          <p:cNvPr id="631833" name="Oval 25"/>
          <p:cNvSpPr>
            <a:spLocks noChangeArrowheads="1"/>
          </p:cNvSpPr>
          <p:nvPr/>
        </p:nvSpPr>
        <p:spPr bwMode="auto">
          <a:xfrm>
            <a:off x="2027238" y="3068638"/>
            <a:ext cx="100012" cy="100012"/>
          </a:xfrm>
          <a:prstGeom prst="ellipse">
            <a:avLst/>
          </a:prstGeom>
          <a:solidFill>
            <a:srgbClr val="FFCC00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1834" name="AutoShape 26"/>
          <p:cNvSpPr>
            <a:spLocks noChangeArrowheads="1"/>
          </p:cNvSpPr>
          <p:nvPr/>
        </p:nvSpPr>
        <p:spPr bwMode="auto">
          <a:xfrm>
            <a:off x="4376920" y="1895825"/>
            <a:ext cx="2940050" cy="113030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22225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solidFill>
                  <a:schemeClr val="hlink"/>
                </a:solidFill>
                <a:latin typeface="Arial" panose="020B0604020202020204" pitchFamily="34" charset="0"/>
              </a:rPr>
              <a:t>If </a:t>
            </a:r>
            <a:r>
              <a:rPr lang="en-GB" altLang="en-US" sz="2000" i="1">
                <a:solidFill>
                  <a:schemeClr val="hlink"/>
                </a:solidFill>
                <a:latin typeface="Arial" panose="020B0604020202020204" pitchFamily="34" charset="0"/>
              </a:rPr>
              <a:t>AVC</a:t>
            </a:r>
            <a:r>
              <a:rPr lang="en-GB" altLang="en-US" sz="2000">
                <a:solidFill>
                  <a:schemeClr val="hlink"/>
                </a:solidFill>
                <a:latin typeface="Arial" panose="020B0604020202020204" pitchFamily="34" charset="0"/>
              </a:rPr>
              <a:t> is higher or </a:t>
            </a:r>
            <a:r>
              <a:rPr lang="en-GB" altLang="en-US" sz="2000" i="1">
                <a:solidFill>
                  <a:schemeClr val="hlink"/>
                </a:solidFill>
                <a:latin typeface="Arial" panose="020B0604020202020204" pitchFamily="34" charset="0"/>
              </a:rPr>
              <a:t>AR</a:t>
            </a:r>
            <a:r>
              <a:rPr lang="en-GB" altLang="en-US" sz="2000">
                <a:solidFill>
                  <a:schemeClr val="hlink"/>
                </a:solidFill>
                <a:latin typeface="Arial" panose="020B0604020202020204" pitchFamily="34" charset="0"/>
              </a:rPr>
              <a:t> lower than that shown, the firm will shut down.</a:t>
            </a:r>
          </a:p>
        </p:txBody>
      </p:sp>
      <p:sp>
        <p:nvSpPr>
          <p:cNvPr id="631835" name="AutoShape 27"/>
          <p:cNvSpPr>
            <a:spLocks noChangeArrowheads="1"/>
          </p:cNvSpPr>
          <p:nvPr/>
        </p:nvSpPr>
        <p:spPr bwMode="auto">
          <a:xfrm>
            <a:off x="2556885" y="649636"/>
            <a:ext cx="3275012" cy="113030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22225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The firm will shut down in the short run if it cannot cover variable costs.</a:t>
            </a:r>
          </a:p>
        </p:txBody>
      </p:sp>
      <p:sp>
        <p:nvSpPr>
          <p:cNvPr id="631836" name="Text Box 2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4644"/>
                </a:solidFill>
                <a:latin typeface="Arial" panose="020B0604020202020204" pitchFamily="34" charset="0"/>
              </a:rPr>
              <a:t>The short-run shut-down point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1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1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1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1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1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31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1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1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1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1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1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31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31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31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833" grpId="0" animBg="1"/>
      <p:bldP spid="631834" grpId="0" animBg="1" autoUpdateAnimBg="0"/>
      <p:bldP spid="631835" grpId="0" animBg="1" autoUpdateAnimBg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85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385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386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633861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5000"/>
              </a:lnSpc>
            </a:pPr>
            <a:r>
              <a:rPr lang="en-GB" altLang="en-US" dirty="0">
                <a:solidFill>
                  <a:srgbClr val="646B86"/>
                </a:solidFill>
              </a:rPr>
              <a:t>Some qualifications</a:t>
            </a:r>
          </a:p>
          <a:p>
            <a:pPr lvl="1">
              <a:lnSpc>
                <a:spcPct val="95000"/>
              </a:lnSpc>
            </a:pPr>
            <a:r>
              <a:rPr lang="en-GB" altLang="en-US" dirty="0">
                <a:solidFill>
                  <a:srgbClr val="646B86"/>
                </a:solidFill>
              </a:rPr>
              <a:t>long-run profit maximisation</a:t>
            </a:r>
          </a:p>
          <a:p>
            <a:pPr lvl="1">
              <a:lnSpc>
                <a:spcPct val="95000"/>
              </a:lnSpc>
            </a:pPr>
            <a:r>
              <a:rPr lang="en-GB" altLang="en-US" dirty="0">
                <a:solidFill>
                  <a:srgbClr val="646B86"/>
                </a:solidFill>
              </a:rPr>
              <a:t>the meaning of profit</a:t>
            </a:r>
          </a:p>
          <a:p>
            <a:pPr>
              <a:lnSpc>
                <a:spcPct val="95000"/>
              </a:lnSpc>
            </a:pPr>
            <a:r>
              <a:rPr lang="en-GB" altLang="en-US" dirty="0">
                <a:solidFill>
                  <a:srgbClr val="646B86"/>
                </a:solidFill>
              </a:rPr>
              <a:t>What if a loss is made?</a:t>
            </a:r>
          </a:p>
          <a:p>
            <a:pPr lvl="1">
              <a:lnSpc>
                <a:spcPct val="95000"/>
              </a:lnSpc>
            </a:pPr>
            <a:r>
              <a:rPr lang="en-GB" altLang="en-US" dirty="0">
                <a:solidFill>
                  <a:srgbClr val="646B86"/>
                </a:solidFill>
              </a:rPr>
              <a:t>loss minimising: </a:t>
            </a:r>
            <a:br>
              <a:rPr lang="en-GB" altLang="en-US" dirty="0">
                <a:solidFill>
                  <a:srgbClr val="646B86"/>
                </a:solidFill>
              </a:rPr>
            </a:br>
            <a:r>
              <a:rPr lang="en-GB" altLang="en-US" dirty="0">
                <a:solidFill>
                  <a:srgbClr val="646B86"/>
                </a:solidFill>
              </a:rPr>
              <a:t>still produce where </a:t>
            </a:r>
            <a:r>
              <a:rPr lang="en-GB" altLang="en-US" i="1" dirty="0">
                <a:solidFill>
                  <a:srgbClr val="646B86"/>
                </a:solidFill>
              </a:rPr>
              <a:t>MR = MC</a:t>
            </a:r>
          </a:p>
          <a:p>
            <a:pPr lvl="1">
              <a:lnSpc>
                <a:spcPct val="95000"/>
              </a:lnSpc>
            </a:pPr>
            <a:r>
              <a:rPr lang="en-GB" altLang="en-US" dirty="0">
                <a:solidFill>
                  <a:srgbClr val="646B86"/>
                </a:solidFill>
              </a:rPr>
              <a:t>short-run shut-down point:</a:t>
            </a:r>
            <a:br>
              <a:rPr lang="en-GB" altLang="en-US" dirty="0">
                <a:solidFill>
                  <a:srgbClr val="646B86"/>
                </a:solidFill>
              </a:rPr>
            </a:br>
            <a:r>
              <a:rPr lang="en-GB" altLang="en-US" i="1" dirty="0">
                <a:solidFill>
                  <a:srgbClr val="646B86"/>
                </a:solidFill>
              </a:rPr>
              <a:t>P = AVC</a:t>
            </a:r>
          </a:p>
          <a:p>
            <a:pPr lvl="1">
              <a:lnSpc>
                <a:spcPct val="95000"/>
              </a:lnSpc>
            </a:pPr>
            <a:r>
              <a:rPr lang="en-GB" altLang="en-US" dirty="0"/>
              <a:t>long-run shut-down point:</a:t>
            </a:r>
            <a:br>
              <a:rPr lang="en-GB" altLang="en-US" dirty="0"/>
            </a:br>
            <a:r>
              <a:rPr lang="en-GB" altLang="en-US" i="1" dirty="0"/>
              <a:t>P = LRAC</a:t>
            </a:r>
          </a:p>
        </p:txBody>
      </p:sp>
    </p:spTree>
  </p:cSld>
  <p:clrMapOvr>
    <a:masterClrMapping/>
  </p:clrMapOvr>
  <p:transition spd="slow">
    <p:pull dir="r"/>
  </p:transition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35AA"/>
      </a:dk2>
      <a:lt2>
        <a:srgbClr val="000000"/>
      </a:lt2>
      <a:accent1>
        <a:srgbClr val="800080"/>
      </a:accent1>
      <a:accent2>
        <a:srgbClr val="C40038"/>
      </a:accent2>
      <a:accent3>
        <a:srgbClr val="FFFFFF"/>
      </a:accent3>
      <a:accent4>
        <a:srgbClr val="000000"/>
      </a:accent4>
      <a:accent5>
        <a:srgbClr val="C0AAC0"/>
      </a:accent5>
      <a:accent6>
        <a:srgbClr val="B10032"/>
      </a:accent6>
      <a:hlink>
        <a:srgbClr val="663300"/>
      </a:hlink>
      <a:folHlink>
        <a:srgbClr val="01791B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5AA"/>
    </a:dk2>
    <a:lt2>
      <a:srgbClr val="000000"/>
    </a:lt2>
    <a:accent1>
      <a:srgbClr val="800080"/>
    </a:accent1>
    <a:accent2>
      <a:srgbClr val="C40038"/>
    </a:accent2>
    <a:accent3>
      <a:srgbClr val="FFFFFF"/>
    </a:accent3>
    <a:accent4>
      <a:srgbClr val="000000"/>
    </a:accent4>
    <a:accent5>
      <a:srgbClr val="C0AAC0"/>
    </a:accent5>
    <a:accent6>
      <a:srgbClr val="B10032"/>
    </a:accent6>
    <a:hlink>
      <a:srgbClr val="663300"/>
    </a:hlink>
    <a:folHlink>
      <a:srgbClr val="0066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Settings\ltsn-a\Application Data\Microsoft\Templates\Lecture plans.pot</Template>
  <TotalTime>439</TotalTime>
  <Words>2683</Words>
  <Application>Microsoft Office PowerPoint</Application>
  <PresentationFormat>On-screen Show (4:3)</PresentationFormat>
  <Paragraphs>1102</Paragraphs>
  <Slides>96</Slides>
  <Notes>96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96</vt:i4>
      </vt:variant>
    </vt:vector>
  </HeadingPairs>
  <TitlesOfParts>
    <vt:vector size="105" baseType="lpstr">
      <vt:lpstr>Arial</vt:lpstr>
      <vt:lpstr>Georgia</vt:lpstr>
      <vt:lpstr>Symbol</vt:lpstr>
      <vt:lpstr>Times New Roman</vt:lpstr>
      <vt:lpstr>Wingdings</vt:lpstr>
      <vt:lpstr>Wingdings 2</vt:lpstr>
      <vt:lpstr>Default Design</vt:lpstr>
      <vt:lpstr>Document</vt:lpstr>
      <vt:lpstr>Chart</vt:lpstr>
      <vt:lpstr>PowerPoint Presentation</vt:lpstr>
      <vt:lpstr>Background to Supply</vt:lpstr>
      <vt:lpstr>Short-run theory of production</vt:lpstr>
      <vt:lpstr>Short-run theory of production</vt:lpstr>
      <vt:lpstr>PowerPoint Presentation</vt:lpstr>
      <vt:lpstr>PowerPoint Presentation</vt:lpstr>
      <vt:lpstr>PowerPoint Presentation</vt:lpstr>
      <vt:lpstr>PowerPoint Presentation</vt:lpstr>
      <vt:lpstr>Short-run theory of production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Short-run theory of production</vt:lpstr>
      <vt:lpstr>Short-run theory of production</vt:lpstr>
      <vt:lpstr>Background to Supply</vt:lpstr>
      <vt:lpstr>Short-run costs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Short-run costs</vt:lpstr>
      <vt:lpstr>PowerPoint Presentation</vt:lpstr>
      <vt:lpstr>PowerPoint Presentation</vt:lpstr>
      <vt:lpstr>PowerPoint Presentation</vt:lpstr>
      <vt:lpstr>Short-run costs</vt:lpstr>
      <vt:lpstr>PowerPoint Presentation</vt:lpstr>
      <vt:lpstr>Short-run costs</vt:lpstr>
      <vt:lpstr>PowerPoint Presentation</vt:lpstr>
      <vt:lpstr>Background to Supply</vt:lpstr>
      <vt:lpstr>Long-run theory of production</vt:lpstr>
      <vt:lpstr>PowerPoint Presentation</vt:lpstr>
      <vt:lpstr>PowerPoint Presentation</vt:lpstr>
      <vt:lpstr>PowerPoint Presentation</vt:lpstr>
      <vt:lpstr>Long-run theory of production</vt:lpstr>
      <vt:lpstr>Long-run theory of production</vt:lpstr>
      <vt:lpstr>PowerPoint Presentation</vt:lpstr>
      <vt:lpstr>PowerPoint Presentation</vt:lpstr>
      <vt:lpstr>Long-run costs</vt:lpstr>
      <vt:lpstr>PowerPoint Presentation</vt:lpstr>
      <vt:lpstr>PowerPoint Presentation</vt:lpstr>
      <vt:lpstr>PowerPoint Presentation</vt:lpstr>
      <vt:lpstr>PowerPoint Presentation</vt:lpstr>
      <vt:lpstr>Long-run costs</vt:lpstr>
      <vt:lpstr>Background to Supply</vt:lpstr>
      <vt:lpstr>Revenue</vt:lpstr>
      <vt:lpstr>PowerPoint Presentation</vt:lpstr>
      <vt:lpstr>PowerPoint Presentation</vt:lpstr>
      <vt:lpstr>Revenue</vt:lpstr>
      <vt:lpstr>PowerPoint Presentation</vt:lpstr>
      <vt:lpstr>PowerPoint Presentation</vt:lpstr>
      <vt:lpstr>PowerPoint Presentation</vt:lpstr>
      <vt:lpstr>PowerPoint Presentation</vt:lpstr>
      <vt:lpstr>Revenue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Revenue</vt:lpstr>
      <vt:lpstr>PowerPoint Presentation</vt:lpstr>
      <vt:lpstr>PowerPoint Presentation</vt:lpstr>
      <vt:lpstr>Revenue</vt:lpstr>
      <vt:lpstr>PowerPoint Presentation</vt:lpstr>
      <vt:lpstr>PowerPoint Presentation</vt:lpstr>
      <vt:lpstr>Revenue</vt:lpstr>
      <vt:lpstr>Background to Supply</vt:lpstr>
      <vt:lpstr>Profit maximisation</vt:lpstr>
      <vt:lpstr>PowerPoint Presentation</vt:lpstr>
      <vt:lpstr>PowerPoint Presentation</vt:lpstr>
      <vt:lpstr>PowerPoint Presentation</vt:lpstr>
      <vt:lpstr>Profit maximisation</vt:lpstr>
      <vt:lpstr>PowerPoint Presentation</vt:lpstr>
      <vt:lpstr>PowerPoint Presentation</vt:lpstr>
      <vt:lpstr>PowerPoint Presentation</vt:lpstr>
      <vt:lpstr>Profit maximisation</vt:lpstr>
      <vt:lpstr>PowerPoint Presentation</vt:lpstr>
      <vt:lpstr>PowerPoint Presentation</vt:lpstr>
      <vt:lpstr>PowerPoint Presentation</vt:lpstr>
      <vt:lpstr>Profit maximisation</vt:lpstr>
      <vt:lpstr>PowerPoint Presentation</vt:lpstr>
      <vt:lpstr>PowerPoint Presentation</vt:lpstr>
      <vt:lpstr>PowerPoint Presentation</vt:lpstr>
      <vt:lpstr>Profit maximisation</vt:lpstr>
      <vt:lpstr>PowerPoint Presentation</vt:lpstr>
      <vt:lpstr>Profit maximisation</vt:lpstr>
      <vt:lpstr>PowerPoint Presentation</vt:lpstr>
      <vt:lpstr>Profit maximisation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John Sloman</dc:creator>
  <cp:lastModifiedBy>Jia</cp:lastModifiedBy>
  <cp:revision>58</cp:revision>
  <dcterms:created xsi:type="dcterms:W3CDTF">2002-11-17T23:04:00Z</dcterms:created>
  <dcterms:modified xsi:type="dcterms:W3CDTF">2017-07-31T12:50:10Z</dcterms:modified>
</cp:coreProperties>
</file>