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4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51"/>
  </p:normalViewPr>
  <p:slideViewPr>
    <p:cSldViewPr snapToGrid="0" snapToObjects="1">
      <p:cViewPr varScale="1">
        <p:scale>
          <a:sx n="73" d="100"/>
          <a:sy n="73" d="100"/>
        </p:scale>
        <p:origin x="1016" y="4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ko/vectors/%EB%87%8C-%EB%A7%88%EC%9D%8C-%EC%8B%AC%EB%A6%AC%ED%95%99-%EC%A0%95%EC%8B%A0-%EA%B1%B4%EA%B0%95-3350799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sad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lifelearn/learning-together-8b95d9dc7628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rotel.pressbooks.pub/whole-child/chapter/sociocultural-theory-2/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iastate.pressbooks.pub/parentingfamilydiversity/chapter/bronfenbrenner/" TargetMode="External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sci.libretexts.org/Under_Construction/Book:_Human_Relations/1:_What_is_Human_Relations%3F/1.2:_Personality_and_Attitude_Effects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hvcc-abnormalpsychology/chapter/cognitive-behavioral-therapy-and-acceptance-and-mindfulness-based-approaches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38372&amp;picture=doctor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ffectivechildtherapy.org/homepage/young-girl-talking-with-counselor-at-home/" TargetMode="Externa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www.frontiersin.org/articles/10.3389/fpubh.2019.00085/full" TargetMode="Externa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9143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olorful text in a shape of a brain&#10;&#10;AI-generated content may be incorrect.">
            <a:extLst>
              <a:ext uri="{FF2B5EF4-FFF2-40B4-BE49-F238E27FC236}">
                <a16:creationId xmlns:a16="http://schemas.microsoft.com/office/drawing/2014/main" id="{910773E6-C6FB-BC40-1CDF-869A3C84D32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1504"/>
          <a:stretch>
            <a:fillRect/>
          </a:stretch>
        </p:blipFill>
        <p:spPr>
          <a:xfrm>
            <a:off x="20" y="-9107"/>
            <a:ext cx="914398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5125" y="591344"/>
            <a:ext cx="2400300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3100">
                <a:solidFill>
                  <a:srgbClr val="FFFFFF"/>
                </a:solidFill>
              </a:rPr>
              <a:t>Psychology in Health and Social Care</a:t>
            </a:r>
          </a:p>
          <a:p>
            <a:pPr algn="l" defTabSz="914400">
              <a:lnSpc>
                <a:spcPct val="90000"/>
              </a:lnSpc>
            </a:pPr>
            <a:r>
              <a:rPr lang="en-US" sz="3100">
                <a:solidFill>
                  <a:srgbClr val="FFFFFF"/>
                </a:solidFill>
              </a:rPr>
              <a:t>Lifespan Development Presentation</a:t>
            </a: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35481" y="591344"/>
            <a:ext cx="5179868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Student: Nazima Begum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Student Number: 2435512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Module: Psychology in Health and Social Care (LCHS4010)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Module tutor: Alice clayton</a:t>
            </a:r>
          </a:p>
          <a:p>
            <a:pPr indent="-228600" algn="l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Assessment: Individual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3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391835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2" y="350196"/>
            <a:ext cx="3485178" cy="1624520"/>
          </a:xfrm>
        </p:spPr>
        <p:txBody>
          <a:bodyPr anchor="ctr">
            <a:normAutofit/>
          </a:bodyPr>
          <a:lstStyle/>
          <a:p>
            <a:r>
              <a:rPr lang="en-GB" sz="3500"/>
              <a:t>Scenario Overview: Jenny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743200"/>
            <a:ext cx="3485179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/>
              <a:t>Jenny is 16 and has been a young carer for around 5 years (Boyd, Bee and Johnson, 2019).Early adolescence is a key stage for identity, peer relationships and emotional development (Santrock, 2021)Long-term caregiving can increase stress and role strain for young people (Rutter, 2012).Reduced time for friendships and education can limit typical adolescent social development (Santrock, 2021).</a:t>
            </a:r>
          </a:p>
        </p:txBody>
      </p:sp>
      <p:pic>
        <p:nvPicPr>
          <p:cNvPr id="5" name="Picture 4" descr="A person holding her head&#10;&#10;AI-generated content may be incorrect.">
            <a:extLst>
              <a:ext uri="{FF2B5EF4-FFF2-40B4-BE49-F238E27FC236}">
                <a16:creationId xmlns:a16="http://schemas.microsoft.com/office/drawing/2014/main" id="{C8A614EA-758B-0B13-F384-4BC5C341DC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601" r="22849" b="-2"/>
          <a:stretch>
            <a:fillRect/>
          </a:stretch>
        </p:blipFill>
        <p:spPr>
          <a:xfrm>
            <a:off x="4572000" y="1"/>
            <a:ext cx="4577118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457200"/>
            <a:ext cx="3257550" cy="192938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200"/>
              <a:t>Vygotsky’s Sociocultural Theory</a:t>
            </a:r>
          </a:p>
        </p:txBody>
      </p:sp>
      <p:sp>
        <p:nvSpPr>
          <p:cNvPr id="52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159251" y="1415034"/>
            <a:ext cx="1554480" cy="13716"/>
          </a:xfrm>
          <a:custGeom>
            <a:avLst/>
            <a:gdLst>
              <a:gd name="connsiteX0" fmla="*/ 0 w 1554480"/>
              <a:gd name="connsiteY0" fmla="*/ 0 h 13716"/>
              <a:gd name="connsiteX1" fmla="*/ 549250 w 1554480"/>
              <a:gd name="connsiteY1" fmla="*/ 0 h 13716"/>
              <a:gd name="connsiteX2" fmla="*/ 1082954 w 1554480"/>
              <a:gd name="connsiteY2" fmla="*/ 0 h 13716"/>
              <a:gd name="connsiteX3" fmla="*/ 1554480 w 1554480"/>
              <a:gd name="connsiteY3" fmla="*/ 0 h 13716"/>
              <a:gd name="connsiteX4" fmla="*/ 1554480 w 1554480"/>
              <a:gd name="connsiteY4" fmla="*/ 13716 h 13716"/>
              <a:gd name="connsiteX5" fmla="*/ 1067410 w 1554480"/>
              <a:gd name="connsiteY5" fmla="*/ 13716 h 13716"/>
              <a:gd name="connsiteX6" fmla="*/ 549250 w 1554480"/>
              <a:gd name="connsiteY6" fmla="*/ 13716 h 13716"/>
              <a:gd name="connsiteX7" fmla="*/ 0 w 1554480"/>
              <a:gd name="connsiteY7" fmla="*/ 13716 h 13716"/>
              <a:gd name="connsiteX8" fmla="*/ 0 w 1554480"/>
              <a:gd name="connsiteY8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3716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3820" y="4959"/>
                  <a:pt x="1554594" y="10798"/>
                  <a:pt x="1554480" y="13716"/>
                </a:cubicBezTo>
                <a:cubicBezTo>
                  <a:pt x="1338847" y="1555"/>
                  <a:pt x="1215066" y="33279"/>
                  <a:pt x="1067410" y="13716"/>
                </a:cubicBezTo>
                <a:cubicBezTo>
                  <a:pt x="919754" y="-5847"/>
                  <a:pt x="800465" y="-1492"/>
                  <a:pt x="549250" y="13716"/>
                </a:cubicBezTo>
                <a:cubicBezTo>
                  <a:pt x="298035" y="28924"/>
                  <a:pt x="158868" y="18197"/>
                  <a:pt x="0" y="13716"/>
                </a:cubicBezTo>
                <a:cubicBezTo>
                  <a:pt x="488" y="8630"/>
                  <a:pt x="480" y="6612"/>
                  <a:pt x="0" y="0"/>
                </a:cubicBezTo>
                <a:close/>
              </a:path>
              <a:path w="1554480" h="13716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232" y="4157"/>
                  <a:pt x="1554673" y="7559"/>
                  <a:pt x="1554480" y="13716"/>
                </a:cubicBezTo>
                <a:cubicBezTo>
                  <a:pt x="1336087" y="7600"/>
                  <a:pt x="1310024" y="15187"/>
                  <a:pt x="1067410" y="13716"/>
                </a:cubicBezTo>
                <a:cubicBezTo>
                  <a:pt x="824796" y="12246"/>
                  <a:pt x="787902" y="30075"/>
                  <a:pt x="518160" y="13716"/>
                </a:cubicBezTo>
                <a:cubicBezTo>
                  <a:pt x="248418" y="-2643"/>
                  <a:pt x="133160" y="4633"/>
                  <a:pt x="0" y="13716"/>
                </a:cubicBezTo>
                <a:cubicBezTo>
                  <a:pt x="43" y="9160"/>
                  <a:pt x="-111" y="481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55947" y="457200"/>
            <a:ext cx="4505706" cy="192938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200"/>
              <a:t>Development happens through social interaction within a cultural context (Vygotsky, 1978).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200"/>
              <a:t>Learning is supported by a More Knowledgeable Other (MKO) such as an adult or mentor (Vygotsky, 1978).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200"/>
              <a:t>The Zone of Proximal Development (ZPD) describes learning with support versus alone (Vygotsky, 1978).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200"/>
              <a:t>Sociocultural theory emphasises  shared activity, language and guidance in learning (Gillibrand, Lam and O’Donnell, 2016).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200"/>
              <a:t>This approach remains relevant during adolescence due to continued reliance on social support (Santrock, 2021).</a:t>
            </a:r>
          </a:p>
        </p:txBody>
      </p:sp>
      <p:pic>
        <p:nvPicPr>
          <p:cNvPr id="5" name="Picture 4" descr="A diagram of a diagram&#10;&#10;AI-generated content may be incorrect.">
            <a:extLst>
              <a:ext uri="{FF2B5EF4-FFF2-40B4-BE49-F238E27FC236}">
                <a16:creationId xmlns:a16="http://schemas.microsoft.com/office/drawing/2014/main" id="{243997BB-EC2D-657F-FD04-DC321D799D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9758" y="3096585"/>
            <a:ext cx="4101084" cy="2624693"/>
          </a:xfrm>
          <a:prstGeom prst="rect">
            <a:avLst/>
          </a:prstGeom>
        </p:spPr>
      </p:pic>
      <p:pic>
        <p:nvPicPr>
          <p:cNvPr id="14" name="Picture 13" descr="A blue and green rectangular with white text&#10;&#10;AI-generated content may be incorrect.">
            <a:extLst>
              <a:ext uri="{FF2B5EF4-FFF2-40B4-BE49-F238E27FC236}">
                <a16:creationId xmlns:a16="http://schemas.microsoft.com/office/drawing/2014/main" id="{1A7D8396-CDD3-430A-4937-2D718D3E8D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90872" y="3778390"/>
            <a:ext cx="4101084" cy="12610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A6C74E6-B79C-F895-733D-41C1EDBF9EC0}"/>
              </a:ext>
            </a:extLst>
          </p:cNvPr>
          <p:cNvSpPr txBox="1"/>
          <p:nvPr/>
        </p:nvSpPr>
        <p:spPr>
          <a:xfrm>
            <a:off x="2143800" y="5521223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medium.com/lifelearn/learning-together-8b95d9dc762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769D6-8A23-916F-FA29-A1AF7C9977EE}"/>
              </a:ext>
            </a:extLst>
          </p:cNvPr>
          <p:cNvSpPr txBox="1"/>
          <p:nvPr/>
        </p:nvSpPr>
        <p:spPr>
          <a:xfrm>
            <a:off x="6484914" y="483941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rotel.pressbooks.pub/whole-child/chapter/sociocultural-theory-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48721"/>
            <a:ext cx="3530753" cy="1225650"/>
          </a:xfrm>
        </p:spPr>
        <p:txBody>
          <a:bodyPr anchor="b">
            <a:normAutofit/>
          </a:bodyPr>
          <a:lstStyle/>
          <a:p>
            <a:r>
              <a:rPr lang="en-GB" sz="3100">
                <a:solidFill>
                  <a:schemeClr val="bg1"/>
                </a:solidFill>
              </a:rPr>
              <a:t>Applying Vygotsky’s Theory to Jenny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3904" y="1749756"/>
            <a:ext cx="353872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326" y="1909192"/>
            <a:ext cx="3439885" cy="364771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chemeClr val="bg1"/>
                </a:solidFill>
              </a:rPr>
              <a:t>Jenny’s caring role may have reduced access to consistent adult scaffolding (Vygotsky, 1978).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>
                <a:solidFill>
                  <a:schemeClr val="bg1"/>
                </a:solidFill>
              </a:rPr>
              <a:t>Adult responsibilities may have pushed coping demands beyond her ZPD (Vygotsky, 1978).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>
                <a:solidFill>
                  <a:schemeClr val="bg1"/>
                </a:solidFill>
              </a:rPr>
              <a:t>Ongoing stress can affect concentration, learning and emotional wellbeing (Gross, 2020).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>
                <a:solidFill>
                  <a:schemeClr val="bg1"/>
                </a:solidFill>
              </a:rPr>
              <a:t>Limited peer interaction can restrict social learning and identity development (Santrock, 2021).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400">
                <a:solidFill>
                  <a:schemeClr val="bg1"/>
                </a:solidFill>
              </a:rPr>
              <a:t>Chronic caregiving stress increases risk of anxiety and low mood (Rutter, 2012).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5520" y="5707672"/>
            <a:ext cx="3535498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diagram of a community and family&#10;&#10;AI-generated content may be incorrect.">
            <a:extLst>
              <a:ext uri="{FF2B5EF4-FFF2-40B4-BE49-F238E27FC236}">
                <a16:creationId xmlns:a16="http://schemas.microsoft.com/office/drawing/2014/main" id="{D016E52D-CF08-C984-806F-62A7B393DB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94089" y="1289783"/>
            <a:ext cx="4249911" cy="42784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F976BD-C009-C5A1-983F-E1D5E04D82EA}"/>
              </a:ext>
            </a:extLst>
          </p:cNvPr>
          <p:cNvSpPr txBox="1"/>
          <p:nvPr/>
        </p:nvSpPr>
        <p:spPr>
          <a:xfrm>
            <a:off x="6836958" y="5368161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iastate.pressbooks.pub/parentingfamilydiversity/chapter/bronfenbrenner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/>
              <a:t>Nature and Nurture Influences</a:t>
            </a:r>
          </a:p>
        </p:txBody>
      </p:sp>
      <p:pic>
        <p:nvPicPr>
          <p:cNvPr id="5" name="Picture 4" descr="A blue and orange circles with white text&#10;&#10;AI-generated content may be incorrect.">
            <a:extLst>
              <a:ext uri="{FF2B5EF4-FFF2-40B4-BE49-F238E27FC236}">
                <a16:creationId xmlns:a16="http://schemas.microsoft.com/office/drawing/2014/main" id="{89120612-42BA-779A-B516-6C74605760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275" b="-2"/>
          <a:stretch>
            <a:fillRect/>
          </a:stretch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anchor="ctr">
            <a:normAutofit/>
          </a:bodyPr>
          <a:lstStyle/>
          <a:p>
            <a:r>
              <a:rPr lang="en-GB" sz="1600"/>
              <a:t>Adolescence involves biological changes increasing emotional sensitivity to stress (Santrock, 2021).</a:t>
            </a:r>
          </a:p>
          <a:p>
            <a:pPr lvl="1"/>
            <a:r>
              <a:rPr lang="en-GB" sz="1600"/>
              <a:t>Chronic stress can activate physiological stress responses affecting mood (Gross, 2020).</a:t>
            </a:r>
          </a:p>
          <a:p>
            <a:pPr lvl="1"/>
            <a:r>
              <a:rPr lang="en-GB" sz="1600"/>
              <a:t>Environmental pressures such as bereavement and caregiving interact with biology (Boyd, Bee and Johnson, 2019).</a:t>
            </a:r>
          </a:p>
          <a:p>
            <a:pPr lvl="1"/>
            <a:r>
              <a:rPr lang="en-GB" sz="1600"/>
              <a:t>Supportive environments can reduce negative developmental outcomes (Rutter, 2012).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D8E694C-1BA4-333A-8854-E0BABD692450}"/>
              </a:ext>
            </a:extLst>
          </p:cNvPr>
          <p:cNvSpPr txBox="1"/>
          <p:nvPr/>
        </p:nvSpPr>
        <p:spPr>
          <a:xfrm>
            <a:off x="6703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socialsci.libretexts.org/Under_Construction/Book:_Human_Relations/1:_What_is_Human_Relations%3F/1.2:_Personality_and_Attitude_Effect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202" y="639520"/>
            <a:ext cx="2571750" cy="171907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/>
              <a:t>Support Strategies Based on Vygotsky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58" y="2573756"/>
            <a:ext cx="2441321" cy="18288"/>
          </a:xfrm>
          <a:custGeom>
            <a:avLst/>
            <a:gdLst>
              <a:gd name="connsiteX0" fmla="*/ 0 w 2441321"/>
              <a:gd name="connsiteY0" fmla="*/ 0 h 18288"/>
              <a:gd name="connsiteX1" fmla="*/ 585917 w 2441321"/>
              <a:gd name="connsiteY1" fmla="*/ 0 h 18288"/>
              <a:gd name="connsiteX2" fmla="*/ 1196247 w 2441321"/>
              <a:gd name="connsiteY2" fmla="*/ 0 h 18288"/>
              <a:gd name="connsiteX3" fmla="*/ 1806578 w 2441321"/>
              <a:gd name="connsiteY3" fmla="*/ 0 h 18288"/>
              <a:gd name="connsiteX4" fmla="*/ 2441321 w 2441321"/>
              <a:gd name="connsiteY4" fmla="*/ 0 h 18288"/>
              <a:gd name="connsiteX5" fmla="*/ 2441321 w 2441321"/>
              <a:gd name="connsiteY5" fmla="*/ 18288 h 18288"/>
              <a:gd name="connsiteX6" fmla="*/ 1830991 w 2441321"/>
              <a:gd name="connsiteY6" fmla="*/ 18288 h 18288"/>
              <a:gd name="connsiteX7" fmla="*/ 1269487 w 2441321"/>
              <a:gd name="connsiteY7" fmla="*/ 18288 h 18288"/>
              <a:gd name="connsiteX8" fmla="*/ 707983 w 2441321"/>
              <a:gd name="connsiteY8" fmla="*/ 18288 h 18288"/>
              <a:gd name="connsiteX9" fmla="*/ 0 w 2441321"/>
              <a:gd name="connsiteY9" fmla="*/ 18288 h 18288"/>
              <a:gd name="connsiteX10" fmla="*/ 0 w 2441321"/>
              <a:gd name="connsiteY10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202" y="2807208"/>
            <a:ext cx="2571750" cy="3410712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/>
              <a:t>Mobility problems can increase reliance on family members for daily support (Erber, 2013).</a:t>
            </a:r>
          </a:p>
          <a:p>
            <a:pPr lvl="1">
              <a:lnSpc>
                <a:spcPct val="90000"/>
              </a:lnSpc>
            </a:pPr>
            <a:r>
              <a:rPr lang="en-GB" sz="1500"/>
              <a:t>Memory problems and low mood increase need for structured assistance (Erber, 2013).</a:t>
            </a:r>
          </a:p>
          <a:p>
            <a:pPr lvl="1">
              <a:lnSpc>
                <a:spcPct val="90000"/>
              </a:lnSpc>
            </a:pPr>
            <a:r>
              <a:rPr lang="en-GB" sz="1500"/>
              <a:t>These demands increase Jenny’s emotional and cognitive load (Santrock, 2021).</a:t>
            </a:r>
          </a:p>
        </p:txBody>
      </p:sp>
      <p:pic>
        <p:nvPicPr>
          <p:cNvPr id="14" name="Picture 13" descr="A diagram of feelings and feelings&#10;&#10;AI-generated content may be incorrect.">
            <a:extLst>
              <a:ext uri="{FF2B5EF4-FFF2-40B4-BE49-F238E27FC236}">
                <a16:creationId xmlns:a16="http://schemas.microsoft.com/office/drawing/2014/main" id="{A9934B09-0499-0CD6-54E4-8BB31B1E33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90722" y="1325523"/>
            <a:ext cx="5177790" cy="4206954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500F847-279E-C029-A7E4-DBDCD0334424}"/>
              </a:ext>
            </a:extLst>
          </p:cNvPr>
          <p:cNvSpPr txBox="1"/>
          <p:nvPr/>
        </p:nvSpPr>
        <p:spPr>
          <a:xfrm>
            <a:off x="6228420" y="5332422"/>
            <a:ext cx="244009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courses.lumenlearning.com/hvcc-abnormalpsychology/chapter/cognitive-behavioral-therapy-and-acceptance-and-mindfulness-based-approach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Slide Background">
            <a:extLst>
              <a:ext uri="{FF2B5EF4-FFF2-40B4-BE49-F238E27FC236}">
                <a16:creationId xmlns:a16="http://schemas.microsoft.com/office/drawing/2014/main" id="{AF6CB648-9554-488A-B457-99CAAD1DA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3ADCBE7-9330-1CDA-00EB-CDD12DB72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290"/>
            <a:ext cx="9143999" cy="1733407"/>
          </a:xfrm>
          <a:prstGeom prst="rect">
            <a:avLst/>
          </a:prstGeom>
          <a:ln>
            <a:noFill/>
          </a:ln>
          <a:effectLst>
            <a:outerShdw blurRad="254000" dist="381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351" y="240241"/>
            <a:ext cx="8070041" cy="1228299"/>
          </a:xfrm>
        </p:spPr>
        <p:txBody>
          <a:bodyPr>
            <a:normAutofit/>
          </a:bodyPr>
          <a:lstStyle/>
          <a:p>
            <a:r>
              <a:rPr lang="en-GB" sz="3500"/>
              <a:t>Usefulness and Limitations of the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351" y="2321476"/>
            <a:ext cx="3648656" cy="385072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Assign a professional mentor as a More Knowledgeable Other (Vygotsky, 1978).</a:t>
            </a:r>
          </a:p>
          <a:p>
            <a:pPr lvl="1">
              <a:lnSpc>
                <a:spcPct val="90000"/>
              </a:lnSpc>
            </a:pPr>
            <a:r>
              <a:rPr lang="en-GB" sz="1400"/>
              <a:t>Provide respite and practical home support to reduce caring burden (Department for Education, 2018).</a:t>
            </a:r>
          </a:p>
          <a:p>
            <a:pPr lvl="1">
              <a:lnSpc>
                <a:spcPct val="90000"/>
              </a:lnSpc>
            </a:pPr>
            <a:r>
              <a:rPr lang="en-GB" sz="1400"/>
              <a:t>School-based support can scaffold learning within Jenny’s ZPD (Vygotsky, 1978).</a:t>
            </a:r>
          </a:p>
          <a:p>
            <a:pPr lvl="1">
              <a:lnSpc>
                <a:spcPct val="90000"/>
              </a:lnSpc>
            </a:pPr>
            <a:r>
              <a:rPr lang="en-GB" sz="1400"/>
              <a:t>Peer support groups promote social interaction and belonging (Santrock, 2021).</a:t>
            </a:r>
          </a:p>
          <a:p>
            <a:pPr lvl="1">
              <a:lnSpc>
                <a:spcPct val="90000"/>
              </a:lnSpc>
            </a:pPr>
            <a:r>
              <a:rPr lang="en-GB" sz="1400"/>
              <a:t>Multi-agency working is recommended to support young carers’ wellbeing (Department for Education, 2018).</a:t>
            </a:r>
          </a:p>
        </p:txBody>
      </p:sp>
      <p:pic>
        <p:nvPicPr>
          <p:cNvPr id="10" name="Picture 9" descr="A group of people wearing scrubs&#10;&#10;AI-generated content may be incorrect.">
            <a:extLst>
              <a:ext uri="{FF2B5EF4-FFF2-40B4-BE49-F238E27FC236}">
                <a16:creationId xmlns:a16="http://schemas.microsoft.com/office/drawing/2014/main" id="{1DA0A609-D2F5-2D53-6F92-B44CC63C8F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57737" y="3068911"/>
            <a:ext cx="3883655" cy="231254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BEFC0-09C8-2185-CB2D-7BB185107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2862072" cy="1938076"/>
          </a:xfrm>
        </p:spPr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636C9-079B-5416-999A-3520CC52C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482589"/>
            <a:ext cx="2862072" cy="3694373"/>
          </a:xfrm>
        </p:spPr>
        <p:txBody>
          <a:bodyPr>
            <a:normAutofit/>
          </a:bodyPr>
          <a:lstStyle/>
          <a:p>
            <a:r>
              <a:rPr lang="en-US" sz="1700"/>
              <a:t>Vygotsky’s theory is useful because it highlights how social support shapes development</a:t>
            </a:r>
          </a:p>
        </p:txBody>
      </p:sp>
      <p:pic>
        <p:nvPicPr>
          <p:cNvPr id="8" name="Picture 7" descr="A person and a child sitting on a couch&#10;&#10;AI-generated content may be incorrect.">
            <a:extLst>
              <a:ext uri="{FF2B5EF4-FFF2-40B4-BE49-F238E27FC236}">
                <a16:creationId xmlns:a16="http://schemas.microsoft.com/office/drawing/2014/main" id="{811F0CE9-CBF2-F42D-D2DE-AA937DB7076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680" r="6849" b="-3"/>
          <a:stretch>
            <a:fillRect/>
          </a:stretch>
        </p:blipFill>
        <p:spPr>
          <a:xfrm>
            <a:off x="3678237" y="-4"/>
            <a:ext cx="5465763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5" name="Picture 4" descr="Diagram of a diagram of a social system&#10;&#10;AI-generated content may be incorrect.">
            <a:extLst>
              <a:ext uri="{FF2B5EF4-FFF2-40B4-BE49-F238E27FC236}">
                <a16:creationId xmlns:a16="http://schemas.microsoft.com/office/drawing/2014/main" id="{DEA3CACB-9C39-3808-9BB1-6F4AD90A2CB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2317" b="1"/>
          <a:stretch>
            <a:fillRect/>
          </a:stretch>
        </p:blipFill>
        <p:spPr>
          <a:xfrm>
            <a:off x="3545046" y="3802961"/>
            <a:ext cx="5604285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84F9307-1F7F-D31A-9545-1E99C82EBF78}"/>
              </a:ext>
            </a:extLst>
          </p:cNvPr>
          <p:cNvSpPr txBox="1"/>
          <p:nvPr/>
        </p:nvSpPr>
        <p:spPr>
          <a:xfrm>
            <a:off x="6836958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effectivechildtherapy.org/homepage/young-girl-talking-with-counselor-at-hom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8FB4715-FBC7-0782-DC70-7CB5E50C97B8}"/>
              </a:ext>
            </a:extLst>
          </p:cNvPr>
          <p:cNvSpPr txBox="1"/>
          <p:nvPr/>
        </p:nvSpPr>
        <p:spPr>
          <a:xfrm>
            <a:off x="4637442" y="687070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5" tooltip="https://www.frontiersin.org/articles/10.3389/fpubh.2019.00085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847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E2EF1-2A17-5BF3-8F63-2956D7833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US" sz="3700" dirty="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27" name="Arc 2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27CDC-4894-98EC-DD94-D33DA0410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/>
              <a:t>In conclusion Vygotsky’s sociocultural theory helps explain how jenny’s experiences may have affected her development. Using this theory allows practitioners to design effective, evidence-based support strategies to promote her wellbeing.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6760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>
            <a:normAutofit/>
          </a:bodyPr>
          <a:lstStyle/>
          <a:p>
            <a:r>
              <a:rPr lang="en-GB" sz="3000"/>
              <a:t>References (Harvard)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>
            <a:normAutofit/>
          </a:bodyPr>
          <a:lstStyle/>
          <a:p>
            <a:pPr marL="0" indent="0">
              <a:buNone/>
            </a:pPr>
            <a:r>
              <a:rPr lang="en-GB" sz="1200" dirty="0"/>
              <a:t>Bowlby, J. (1988) </a:t>
            </a:r>
            <a:r>
              <a:rPr lang="en-GB" sz="1200" i="1" dirty="0"/>
              <a:t>A Secure Base: Parent-Child Attachment and Healthy Human Development</a:t>
            </a:r>
            <a:r>
              <a:rPr lang="en-GB" sz="1200" dirty="0"/>
              <a:t>. London: Routledge.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Bronfenbrenner, U. (1979) </a:t>
            </a:r>
            <a:r>
              <a:rPr lang="en-GB" sz="1200" i="1" dirty="0"/>
              <a:t>The Ecology of Human Development</a:t>
            </a:r>
            <a:r>
              <a:rPr lang="en-GB" sz="1200" dirty="0"/>
              <a:t>. Cambridge, MA: Harvard University Press.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Boyd, D., Bee, H. and Johnson, P. (2019) </a:t>
            </a:r>
            <a:r>
              <a:rPr lang="en-GB" sz="1200" i="1" dirty="0"/>
              <a:t>Lifespan Development</a:t>
            </a:r>
            <a:r>
              <a:rPr lang="en-GB" sz="1200" dirty="0"/>
              <a:t>. 8th </a:t>
            </a:r>
            <a:r>
              <a:rPr lang="en-GB" sz="1200" dirty="0" err="1"/>
              <a:t>edn</a:t>
            </a:r>
            <a:r>
              <a:rPr lang="en-GB" sz="1200" dirty="0"/>
              <a:t>. Harlow: Pearson.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Department for Education (2018) </a:t>
            </a:r>
            <a:r>
              <a:rPr lang="en-GB" sz="1200" i="1" dirty="0"/>
              <a:t>Improving the Mental Health of Children and Young People</a:t>
            </a:r>
            <a:r>
              <a:rPr lang="en-GB" sz="1200" dirty="0"/>
              <a:t>. London: DfE.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Erber, J.T. (2013) </a:t>
            </a:r>
            <a:r>
              <a:rPr lang="en-GB" sz="1200" i="1" dirty="0"/>
              <a:t>Aging and Older Adulthood</a:t>
            </a:r>
            <a:r>
              <a:rPr lang="en-GB" sz="1200" dirty="0"/>
              <a:t>. 3rd </a:t>
            </a:r>
            <a:r>
              <a:rPr lang="en-GB" sz="1200" dirty="0" err="1"/>
              <a:t>edn</a:t>
            </a:r>
            <a:r>
              <a:rPr lang="en-GB" sz="1200" dirty="0"/>
              <a:t>. Chichester: Wiley-Blackwell.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Gillibrand, R., Lam, V. and O’Donnell, V. (2016) </a:t>
            </a:r>
            <a:r>
              <a:rPr lang="en-GB" sz="1200" i="1" dirty="0"/>
              <a:t>Developmental Psychology</a:t>
            </a:r>
            <a:r>
              <a:rPr lang="en-GB" sz="1200" dirty="0"/>
              <a:t>. 2nd </a:t>
            </a:r>
            <a:r>
              <a:rPr lang="en-GB" sz="1200" dirty="0" err="1"/>
              <a:t>edn</a:t>
            </a:r>
            <a:r>
              <a:rPr lang="en-GB" sz="1200" dirty="0"/>
              <a:t>. Harlow: Pearson.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Gross, R. (2020) </a:t>
            </a:r>
            <a:r>
              <a:rPr lang="en-GB" sz="1200" i="1" dirty="0"/>
              <a:t>Psychology: The Science of Mind and Behaviour</a:t>
            </a:r>
            <a:r>
              <a:rPr lang="en-GB" sz="1200" dirty="0"/>
              <a:t>. 8th </a:t>
            </a:r>
            <a:r>
              <a:rPr lang="en-GB" sz="1200" dirty="0" err="1"/>
              <a:t>edn</a:t>
            </a:r>
            <a:r>
              <a:rPr lang="en-GB" sz="1200" dirty="0"/>
              <a:t>. London: Hodder Education.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Rutter, M. (2012) </a:t>
            </a:r>
            <a:r>
              <a:rPr lang="en-GB" sz="1200" i="1" dirty="0"/>
              <a:t>Child and Adolescent Psychiatry</a:t>
            </a:r>
            <a:r>
              <a:rPr lang="en-GB" sz="1200" dirty="0"/>
              <a:t>. 5th </a:t>
            </a:r>
            <a:r>
              <a:rPr lang="en-GB" sz="1200" dirty="0" err="1"/>
              <a:t>edn</a:t>
            </a:r>
            <a:r>
              <a:rPr lang="en-GB" sz="1200" dirty="0"/>
              <a:t>. Oxford: Wiley-Blackwell.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Santrock, J.W. (2021) </a:t>
            </a:r>
            <a:r>
              <a:rPr lang="en-GB" sz="1200" i="1" dirty="0"/>
              <a:t>Life-Span Development</a:t>
            </a:r>
            <a:r>
              <a:rPr lang="en-GB" sz="1200" dirty="0"/>
              <a:t>. 18th </a:t>
            </a:r>
            <a:r>
              <a:rPr lang="en-GB" sz="1200" dirty="0" err="1"/>
              <a:t>edn</a:t>
            </a:r>
            <a:r>
              <a:rPr lang="en-GB" sz="1200" dirty="0"/>
              <a:t>. New York: McGraw-Hill Education.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1200" dirty="0"/>
              <a:t>Vygotsky, L.S. (1978) </a:t>
            </a:r>
            <a:r>
              <a:rPr lang="en-GB" sz="1200" i="1" dirty="0"/>
              <a:t>Mind in Society: The Development of Higher Psychological Processes</a:t>
            </a:r>
            <a:r>
              <a:rPr lang="en-GB" sz="1200" dirty="0"/>
              <a:t>. Cambridge, MA: Harvard University Press.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235</TotalTime>
  <Words>832</Words>
  <Application>Microsoft Macintosh PowerPoint</Application>
  <PresentationFormat>On-screen Show (4:3)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Psychology in Health and Social Care Lifespan Development Presentation</vt:lpstr>
      <vt:lpstr>Scenario Overview: Jenny</vt:lpstr>
      <vt:lpstr>Vygotsky’s Sociocultural Theory</vt:lpstr>
      <vt:lpstr>Applying Vygotsky’s Theory to Jenny</vt:lpstr>
      <vt:lpstr>Nature and Nurture Influences</vt:lpstr>
      <vt:lpstr>Support Strategies Based on Vygotsky</vt:lpstr>
      <vt:lpstr>Usefulness and Limitations of the Theory</vt:lpstr>
      <vt:lpstr>PowerPoint Presentation</vt:lpstr>
      <vt:lpstr>conclusion</vt:lpstr>
      <vt:lpstr>References (Harvard)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nazima begum</cp:lastModifiedBy>
  <cp:revision>4</cp:revision>
  <dcterms:created xsi:type="dcterms:W3CDTF">2013-01-27T09:14:16Z</dcterms:created>
  <dcterms:modified xsi:type="dcterms:W3CDTF">2026-02-14T17:34:32Z</dcterms:modified>
  <cp:category/>
</cp:coreProperties>
</file>