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5113000" cy="21374100"/>
  <p:notesSz cx="6858000" cy="9144000"/>
  <p:embeddedFontLst>
    <p:embeddedFont>
      <p:font typeface="Times New Roman Bold" panose="02020803070505020304" pitchFamily="18" charset="0"/>
      <p:bold r:id="rId3"/>
    </p:embeddedFont>
    <p:embeddedFont>
      <p:font typeface="Calibri" panose="020F0502020204030204" pitchFamily="34" charset="0"/>
      <p:regular r:id="rId4"/>
      <p:bold r:id="rId5"/>
      <p:italic r:id="rId6"/>
      <p:boldItalic r:id="rId7"/>
    </p:embeddedFont>
    <p:embeddedFont>
      <p:font typeface="Arimo" panose="020B0604020202020204" charset="0"/>
      <p:regular r:id="rId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6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showGuides="1">
      <p:cViewPr varScale="1">
        <p:scale>
          <a:sx n="27" d="100"/>
          <a:sy n="27" d="100"/>
        </p:scale>
        <p:origin x="2558" y="58"/>
      </p:cViewPr>
      <p:guideLst>
        <p:guide orient="horz" pos="2160"/>
        <p:guide pos="2861"/>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6.fntdata"/><Relationship Id="rId3" Type="http://schemas.openxmlformats.org/officeDocument/2006/relationships/font" Target="fonts/font1.fntdata"/><Relationship Id="rId7" Type="http://schemas.openxmlformats.org/officeDocument/2006/relationships/font" Target="fonts/font5.fntdata"/><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theme" Target="theme/theme1.xml"/><Relationship Id="rId5" Type="http://schemas.openxmlformats.org/officeDocument/2006/relationships/font" Target="fonts/font3.fntdata"/><Relationship Id="rId10" Type="http://schemas.openxmlformats.org/officeDocument/2006/relationships/viewProps" Target="viewProps.xml"/><Relationship Id="rId4" Type="http://schemas.openxmlformats.org/officeDocument/2006/relationships/font" Target="fonts/font2.fntdata"/><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10/26/2026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10/26/2026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t>10/26/2026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t>10/26/2026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hyperlink" Target="https://www.cdc.gov/diabetes/about/about-type-2-diabetes.html" TargetMode="External"/><Relationship Id="rId18" Type="http://schemas.openxmlformats.org/officeDocument/2006/relationships/hyperlink" Target="https://www.who.int/news-room/fact-sheets/detail/diabetes" TargetMode="External"/><Relationship Id="rId3" Type="http://schemas.openxmlformats.org/officeDocument/2006/relationships/image" Target="../media/image2.svg"/><Relationship Id="rId7" Type="http://schemas.openxmlformats.org/officeDocument/2006/relationships/image" Target="../media/image4.png"/><Relationship Id="rId12" Type="http://schemas.openxmlformats.org/officeDocument/2006/relationships/image" Target="../media/image8.png"/><Relationship Id="rId17" Type="http://schemas.openxmlformats.org/officeDocument/2006/relationships/hyperlink" Target="https://digital.nhs.uk/data-and-information/publications/statistical/national-diabetes-audit/report-1-cp-and-tt-data-release-2024-25/nda-report-1-cp-and-tt-data-release-2024-25" TargetMode="External"/><Relationship Id="rId2" Type="http://schemas.openxmlformats.org/officeDocument/2006/relationships/image" Target="../media/image1.png"/><Relationship Id="rId16" Type="http://schemas.openxmlformats.org/officeDocument/2006/relationships/hyperlink" Target="https://www.england.nhs.uk/diabetes/diabetes-prevention/" TargetMode="External"/><Relationship Id="rId1" Type="http://schemas.openxmlformats.org/officeDocument/2006/relationships/slideLayout" Target="../slideLayouts/slideLayout7.xml"/><Relationship Id="rId6" Type="http://schemas.openxmlformats.org/officeDocument/2006/relationships/image" Target="../media/image3.png"/><Relationship Id="rId11" Type="http://schemas.openxmlformats.org/officeDocument/2006/relationships/image" Target="../media/image7.png"/><Relationship Id="rId5" Type="http://schemas.openxmlformats.org/officeDocument/2006/relationships/image" Target="../media/image4.svg"/><Relationship Id="rId15" Type="http://schemas.openxmlformats.org/officeDocument/2006/relationships/hyperlink" Target="https://www.diabetes.org.uk/about-us/about-the-charity/our-strategy/statistics" TargetMode="External"/><Relationship Id="rId10" Type="http://schemas.openxmlformats.org/officeDocument/2006/relationships/image" Target="../media/image6.png"/><Relationship Id="rId4" Type="http://schemas.openxmlformats.org/officeDocument/2006/relationships/image" Target="../media/image2.png"/><Relationship Id="rId9" Type="http://schemas.openxmlformats.org/officeDocument/2006/relationships/image" Target="../media/image8.svg"/><Relationship Id="rId14" Type="http://schemas.openxmlformats.org/officeDocument/2006/relationships/hyperlink" Target="https://fingertips.phe.org.uk/search/DIABE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EF1FF"/>
        </a:solidFill>
        <a:effectLst/>
      </p:bgPr>
    </p:bg>
    <p:spTree>
      <p:nvGrpSpPr>
        <p:cNvPr id="1" name=""/>
        <p:cNvGrpSpPr/>
        <p:nvPr/>
      </p:nvGrpSpPr>
      <p:grpSpPr>
        <a:xfrm>
          <a:off x="0" y="0"/>
          <a:ext cx="0" cy="0"/>
          <a:chOff x="0" y="0"/>
          <a:chExt cx="0" cy="0"/>
        </a:xfrm>
      </p:grpSpPr>
      <p:sp>
        <p:nvSpPr>
          <p:cNvPr id="2" name="Freeform 2"/>
          <p:cNvSpPr/>
          <p:nvPr/>
        </p:nvSpPr>
        <p:spPr>
          <a:xfrm>
            <a:off x="718587" y="3310502"/>
            <a:ext cx="4231628" cy="1227172"/>
          </a:xfrm>
          <a:custGeom>
            <a:avLst/>
            <a:gdLst/>
            <a:ahLst/>
            <a:cxnLst/>
            <a:rect l="l" t="t" r="r" b="b"/>
            <a:pathLst>
              <a:path w="4231628" h="1227172">
                <a:moveTo>
                  <a:pt x="0" y="0"/>
                </a:moveTo>
                <a:lnTo>
                  <a:pt x="4231628" y="0"/>
                </a:lnTo>
                <a:lnTo>
                  <a:pt x="4231628" y="1227172"/>
                </a:lnTo>
                <a:lnTo>
                  <a:pt x="0" y="1227172"/>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grpSp>
        <p:nvGrpSpPr>
          <p:cNvPr id="3" name="Group 3"/>
          <p:cNvGrpSpPr/>
          <p:nvPr/>
        </p:nvGrpSpPr>
        <p:grpSpPr>
          <a:xfrm>
            <a:off x="211455" y="16428720"/>
            <a:ext cx="10433685" cy="1849755"/>
            <a:chOff x="0" y="0"/>
            <a:chExt cx="1850873" cy="331511"/>
          </a:xfrm>
          <a:solidFill>
            <a:schemeClr val="bg1"/>
          </a:solidFill>
        </p:grpSpPr>
        <p:sp>
          <p:nvSpPr>
            <p:cNvPr id="4" name="Freeform 4"/>
            <p:cNvSpPr/>
            <p:nvPr/>
          </p:nvSpPr>
          <p:spPr>
            <a:xfrm>
              <a:off x="0" y="0"/>
              <a:ext cx="1850873" cy="331511"/>
            </a:xfrm>
            <a:custGeom>
              <a:avLst/>
              <a:gdLst/>
              <a:ahLst/>
              <a:cxnLst/>
              <a:rect l="l" t="t" r="r" b="b"/>
              <a:pathLst>
                <a:path w="1850873" h="331511">
                  <a:moveTo>
                    <a:pt x="13491" y="0"/>
                  </a:moveTo>
                  <a:lnTo>
                    <a:pt x="1837382" y="0"/>
                  </a:lnTo>
                  <a:cubicBezTo>
                    <a:pt x="1844833" y="0"/>
                    <a:pt x="1850873" y="6040"/>
                    <a:pt x="1850873" y="13491"/>
                  </a:cubicBezTo>
                  <a:lnTo>
                    <a:pt x="1850873" y="318020"/>
                  </a:lnTo>
                  <a:cubicBezTo>
                    <a:pt x="1850873" y="325471"/>
                    <a:pt x="1844833" y="331511"/>
                    <a:pt x="1837382" y="331511"/>
                  </a:cubicBezTo>
                  <a:lnTo>
                    <a:pt x="13491" y="331511"/>
                  </a:lnTo>
                  <a:cubicBezTo>
                    <a:pt x="6040" y="331511"/>
                    <a:pt x="0" y="325471"/>
                    <a:pt x="0" y="318020"/>
                  </a:cubicBezTo>
                  <a:lnTo>
                    <a:pt x="0" y="13491"/>
                  </a:lnTo>
                  <a:cubicBezTo>
                    <a:pt x="0" y="6040"/>
                    <a:pt x="6040" y="0"/>
                    <a:pt x="13491" y="0"/>
                  </a:cubicBezTo>
                  <a:close/>
                </a:path>
              </a:pathLst>
            </a:custGeom>
            <a:grpFill/>
            <a:ln w="28575" cap="sq">
              <a:solidFill>
                <a:srgbClr val="3D53B3"/>
              </a:solidFill>
              <a:prstDash val="solid"/>
              <a:miter/>
            </a:ln>
          </p:spPr>
        </p:sp>
        <p:sp>
          <p:nvSpPr>
            <p:cNvPr id="5" name="TextBox 5"/>
            <p:cNvSpPr txBox="1"/>
            <p:nvPr/>
          </p:nvSpPr>
          <p:spPr>
            <a:xfrm>
              <a:off x="0" y="-47625"/>
              <a:ext cx="1850873" cy="379136"/>
            </a:xfrm>
            <a:prstGeom prst="rect">
              <a:avLst/>
            </a:prstGeom>
            <a:grpFill/>
          </p:spPr>
          <p:txBody>
            <a:bodyPr lIns="71838" tIns="71838" rIns="71838" bIns="71838" rtlCol="0" anchor="ctr"/>
            <a:lstStyle/>
            <a:p>
              <a:pPr algn="ctr">
                <a:lnSpc>
                  <a:spcPts val="2380"/>
                </a:lnSpc>
              </a:pPr>
              <a:endParaRPr/>
            </a:p>
          </p:txBody>
        </p:sp>
      </p:grpSp>
      <p:grpSp>
        <p:nvGrpSpPr>
          <p:cNvPr id="6" name="Group 6"/>
          <p:cNvGrpSpPr/>
          <p:nvPr/>
        </p:nvGrpSpPr>
        <p:grpSpPr>
          <a:xfrm>
            <a:off x="5257588" y="3076643"/>
            <a:ext cx="1223511" cy="67348"/>
            <a:chOff x="0" y="0"/>
            <a:chExt cx="219239" cy="12068"/>
          </a:xfrm>
        </p:grpSpPr>
        <p:sp>
          <p:nvSpPr>
            <p:cNvPr id="7" name="Freeform 7"/>
            <p:cNvSpPr/>
            <p:nvPr/>
          </p:nvSpPr>
          <p:spPr>
            <a:xfrm>
              <a:off x="0" y="0"/>
              <a:ext cx="219239" cy="12068"/>
            </a:xfrm>
            <a:custGeom>
              <a:avLst/>
              <a:gdLst/>
              <a:ahLst/>
              <a:cxnLst/>
              <a:rect l="l" t="t" r="r" b="b"/>
              <a:pathLst>
                <a:path w="219239" h="12068">
                  <a:moveTo>
                    <a:pt x="6034" y="0"/>
                  </a:moveTo>
                  <a:lnTo>
                    <a:pt x="213205" y="0"/>
                  </a:lnTo>
                  <a:cubicBezTo>
                    <a:pt x="216538" y="0"/>
                    <a:pt x="219239" y="2702"/>
                    <a:pt x="219239" y="6034"/>
                  </a:cubicBezTo>
                  <a:lnTo>
                    <a:pt x="219239" y="6034"/>
                  </a:lnTo>
                  <a:cubicBezTo>
                    <a:pt x="219239" y="7634"/>
                    <a:pt x="218604" y="9169"/>
                    <a:pt x="217472" y="10301"/>
                  </a:cubicBezTo>
                  <a:cubicBezTo>
                    <a:pt x="216340" y="11432"/>
                    <a:pt x="214806" y="12068"/>
                    <a:pt x="213205" y="12068"/>
                  </a:cubicBezTo>
                  <a:lnTo>
                    <a:pt x="6034" y="12068"/>
                  </a:lnTo>
                  <a:cubicBezTo>
                    <a:pt x="2702" y="12068"/>
                    <a:pt x="0" y="9367"/>
                    <a:pt x="0" y="6034"/>
                  </a:cubicBezTo>
                  <a:lnTo>
                    <a:pt x="0" y="6034"/>
                  </a:lnTo>
                  <a:cubicBezTo>
                    <a:pt x="0" y="2702"/>
                    <a:pt x="2702" y="0"/>
                    <a:pt x="6034" y="0"/>
                  </a:cubicBezTo>
                  <a:close/>
                </a:path>
              </a:pathLst>
            </a:custGeom>
            <a:solidFill>
              <a:srgbClr val="3D53B3"/>
            </a:solidFill>
            <a:ln cap="sq">
              <a:noFill/>
              <a:prstDash val="solid"/>
              <a:miter/>
            </a:ln>
          </p:spPr>
        </p:sp>
        <p:sp>
          <p:nvSpPr>
            <p:cNvPr id="8" name="TextBox 8"/>
            <p:cNvSpPr txBox="1"/>
            <p:nvPr/>
          </p:nvSpPr>
          <p:spPr>
            <a:xfrm>
              <a:off x="0" y="-76200"/>
              <a:ext cx="219239" cy="88268"/>
            </a:xfrm>
            <a:prstGeom prst="rect">
              <a:avLst/>
            </a:prstGeom>
          </p:spPr>
          <p:txBody>
            <a:bodyPr lIns="71838" tIns="71838" rIns="71838" bIns="71838" rtlCol="0" anchor="ctr"/>
            <a:lstStyle/>
            <a:p>
              <a:pPr algn="ctr">
                <a:lnSpc>
                  <a:spcPts val="3960"/>
                </a:lnSpc>
              </a:pPr>
              <a:endParaRPr/>
            </a:p>
          </p:txBody>
        </p:sp>
      </p:grpSp>
      <p:grpSp>
        <p:nvGrpSpPr>
          <p:cNvPr id="9" name="Group 9"/>
          <p:cNvGrpSpPr/>
          <p:nvPr/>
        </p:nvGrpSpPr>
        <p:grpSpPr>
          <a:xfrm>
            <a:off x="197036" y="4560924"/>
            <a:ext cx="6883134" cy="2899031"/>
            <a:chOff x="0" y="0"/>
            <a:chExt cx="1233380" cy="519474"/>
          </a:xfrm>
        </p:grpSpPr>
        <p:sp>
          <p:nvSpPr>
            <p:cNvPr id="10" name="Freeform 10"/>
            <p:cNvSpPr/>
            <p:nvPr/>
          </p:nvSpPr>
          <p:spPr>
            <a:xfrm>
              <a:off x="0" y="0"/>
              <a:ext cx="1233380" cy="519474"/>
            </a:xfrm>
            <a:custGeom>
              <a:avLst/>
              <a:gdLst/>
              <a:ahLst/>
              <a:cxnLst/>
              <a:rect l="l" t="t" r="r" b="b"/>
              <a:pathLst>
                <a:path w="1233380" h="519474">
                  <a:moveTo>
                    <a:pt x="20246" y="0"/>
                  </a:moveTo>
                  <a:lnTo>
                    <a:pt x="1213134" y="0"/>
                  </a:lnTo>
                  <a:cubicBezTo>
                    <a:pt x="1218504" y="0"/>
                    <a:pt x="1223653" y="2133"/>
                    <a:pt x="1227450" y="5930"/>
                  </a:cubicBezTo>
                  <a:cubicBezTo>
                    <a:pt x="1231247" y="9727"/>
                    <a:pt x="1233380" y="14876"/>
                    <a:pt x="1233380" y="20246"/>
                  </a:cubicBezTo>
                  <a:lnTo>
                    <a:pt x="1233380" y="499228"/>
                  </a:lnTo>
                  <a:cubicBezTo>
                    <a:pt x="1233380" y="504597"/>
                    <a:pt x="1231247" y="509747"/>
                    <a:pt x="1227450" y="513544"/>
                  </a:cubicBezTo>
                  <a:cubicBezTo>
                    <a:pt x="1223653" y="517341"/>
                    <a:pt x="1218504" y="519474"/>
                    <a:pt x="1213134" y="519474"/>
                  </a:cubicBezTo>
                  <a:lnTo>
                    <a:pt x="20246" y="519474"/>
                  </a:lnTo>
                  <a:cubicBezTo>
                    <a:pt x="14876" y="519474"/>
                    <a:pt x="9727" y="517341"/>
                    <a:pt x="5930" y="513544"/>
                  </a:cubicBezTo>
                  <a:cubicBezTo>
                    <a:pt x="2133" y="509747"/>
                    <a:pt x="0" y="504597"/>
                    <a:pt x="0" y="499228"/>
                  </a:cubicBezTo>
                  <a:lnTo>
                    <a:pt x="0" y="20246"/>
                  </a:lnTo>
                  <a:cubicBezTo>
                    <a:pt x="0" y="14876"/>
                    <a:pt x="2133" y="9727"/>
                    <a:pt x="5930" y="5930"/>
                  </a:cubicBezTo>
                  <a:cubicBezTo>
                    <a:pt x="9727" y="2133"/>
                    <a:pt x="14876" y="0"/>
                    <a:pt x="20246" y="0"/>
                  </a:cubicBezTo>
                  <a:close/>
                </a:path>
              </a:pathLst>
            </a:custGeom>
            <a:solidFill>
              <a:srgbClr val="FFFFFF"/>
            </a:solidFill>
            <a:ln w="28575" cap="sq">
              <a:solidFill>
                <a:srgbClr val="3D53B3"/>
              </a:solidFill>
              <a:prstDash val="solid"/>
              <a:miter/>
            </a:ln>
          </p:spPr>
        </p:sp>
        <p:sp>
          <p:nvSpPr>
            <p:cNvPr id="11" name="TextBox 11"/>
            <p:cNvSpPr txBox="1"/>
            <p:nvPr/>
          </p:nvSpPr>
          <p:spPr>
            <a:xfrm>
              <a:off x="0" y="-47625"/>
              <a:ext cx="1233380" cy="567099"/>
            </a:xfrm>
            <a:prstGeom prst="rect">
              <a:avLst/>
            </a:prstGeom>
          </p:spPr>
          <p:txBody>
            <a:bodyPr lIns="71838" tIns="71838" rIns="71838" bIns="71838" rtlCol="0" anchor="ctr"/>
            <a:lstStyle/>
            <a:p>
              <a:pPr algn="ctr">
                <a:lnSpc>
                  <a:spcPts val="2380"/>
                </a:lnSpc>
              </a:pPr>
              <a:endParaRPr/>
            </a:p>
          </p:txBody>
        </p:sp>
      </p:grpSp>
      <p:grpSp>
        <p:nvGrpSpPr>
          <p:cNvPr id="12" name="Group 12"/>
          <p:cNvGrpSpPr/>
          <p:nvPr/>
        </p:nvGrpSpPr>
        <p:grpSpPr>
          <a:xfrm>
            <a:off x="230086" y="4560924"/>
            <a:ext cx="6645431" cy="716055"/>
            <a:chOff x="0" y="0"/>
            <a:chExt cx="1190786" cy="128309"/>
          </a:xfrm>
        </p:grpSpPr>
        <p:sp>
          <p:nvSpPr>
            <p:cNvPr id="13" name="Freeform 13"/>
            <p:cNvSpPr/>
            <p:nvPr/>
          </p:nvSpPr>
          <p:spPr>
            <a:xfrm>
              <a:off x="0" y="0"/>
              <a:ext cx="1190786" cy="128309"/>
            </a:xfrm>
            <a:custGeom>
              <a:avLst/>
              <a:gdLst/>
              <a:ahLst/>
              <a:cxnLst/>
              <a:rect l="l" t="t" r="r" b="b"/>
              <a:pathLst>
                <a:path w="1190786" h="128309">
                  <a:moveTo>
                    <a:pt x="20970" y="0"/>
                  </a:moveTo>
                  <a:lnTo>
                    <a:pt x="1169816" y="0"/>
                  </a:lnTo>
                  <a:cubicBezTo>
                    <a:pt x="1181398" y="0"/>
                    <a:pt x="1190786" y="9389"/>
                    <a:pt x="1190786" y="20970"/>
                  </a:cubicBezTo>
                  <a:lnTo>
                    <a:pt x="1190786" y="107339"/>
                  </a:lnTo>
                  <a:cubicBezTo>
                    <a:pt x="1190786" y="112901"/>
                    <a:pt x="1188577" y="118234"/>
                    <a:pt x="1184644" y="122167"/>
                  </a:cubicBezTo>
                  <a:cubicBezTo>
                    <a:pt x="1180712" y="126100"/>
                    <a:pt x="1175378" y="128309"/>
                    <a:pt x="1169816" y="128309"/>
                  </a:cubicBezTo>
                  <a:lnTo>
                    <a:pt x="20970" y="128309"/>
                  </a:lnTo>
                  <a:cubicBezTo>
                    <a:pt x="9389" y="128309"/>
                    <a:pt x="0" y="118920"/>
                    <a:pt x="0" y="107339"/>
                  </a:cubicBezTo>
                  <a:lnTo>
                    <a:pt x="0" y="20970"/>
                  </a:lnTo>
                  <a:cubicBezTo>
                    <a:pt x="0" y="15408"/>
                    <a:pt x="2209" y="10075"/>
                    <a:pt x="6142" y="6142"/>
                  </a:cubicBezTo>
                  <a:cubicBezTo>
                    <a:pt x="10075" y="2209"/>
                    <a:pt x="15408" y="0"/>
                    <a:pt x="20970" y="0"/>
                  </a:cubicBezTo>
                  <a:close/>
                </a:path>
              </a:pathLst>
            </a:custGeom>
            <a:solidFill>
              <a:srgbClr val="3D53B3"/>
            </a:solidFill>
            <a:ln cap="sq">
              <a:noFill/>
              <a:prstDash val="solid"/>
              <a:miter/>
            </a:ln>
          </p:spPr>
        </p:sp>
        <p:sp>
          <p:nvSpPr>
            <p:cNvPr id="14" name="TextBox 14"/>
            <p:cNvSpPr txBox="1"/>
            <p:nvPr/>
          </p:nvSpPr>
          <p:spPr>
            <a:xfrm>
              <a:off x="0" y="-76200"/>
              <a:ext cx="1190786" cy="204509"/>
            </a:xfrm>
            <a:prstGeom prst="rect">
              <a:avLst/>
            </a:prstGeom>
          </p:spPr>
          <p:txBody>
            <a:bodyPr lIns="71838" tIns="71838" rIns="71838" bIns="71838" rtlCol="0" anchor="ctr"/>
            <a:lstStyle/>
            <a:p>
              <a:pPr algn="ctr">
                <a:lnSpc>
                  <a:spcPts val="3960"/>
                </a:lnSpc>
              </a:pPr>
              <a:endParaRPr/>
            </a:p>
          </p:txBody>
        </p:sp>
      </p:grpSp>
      <p:grpSp>
        <p:nvGrpSpPr>
          <p:cNvPr id="15" name="Group 15"/>
          <p:cNvGrpSpPr/>
          <p:nvPr/>
        </p:nvGrpSpPr>
        <p:grpSpPr>
          <a:xfrm>
            <a:off x="7219923" y="4560924"/>
            <a:ext cx="7703041" cy="2849698"/>
            <a:chOff x="0" y="0"/>
            <a:chExt cx="1380298" cy="510634"/>
          </a:xfrm>
        </p:grpSpPr>
        <p:sp>
          <p:nvSpPr>
            <p:cNvPr id="16" name="Freeform 16"/>
            <p:cNvSpPr/>
            <p:nvPr/>
          </p:nvSpPr>
          <p:spPr>
            <a:xfrm>
              <a:off x="0" y="0"/>
              <a:ext cx="1380298" cy="510634"/>
            </a:xfrm>
            <a:custGeom>
              <a:avLst/>
              <a:gdLst/>
              <a:ahLst/>
              <a:cxnLst/>
              <a:rect l="l" t="t" r="r" b="b"/>
              <a:pathLst>
                <a:path w="1380298" h="510634">
                  <a:moveTo>
                    <a:pt x="18091" y="0"/>
                  </a:moveTo>
                  <a:lnTo>
                    <a:pt x="1362207" y="0"/>
                  </a:lnTo>
                  <a:cubicBezTo>
                    <a:pt x="1367005" y="0"/>
                    <a:pt x="1371607" y="1906"/>
                    <a:pt x="1374999" y="5299"/>
                  </a:cubicBezTo>
                  <a:cubicBezTo>
                    <a:pt x="1378392" y="8691"/>
                    <a:pt x="1380298" y="13293"/>
                    <a:pt x="1380298" y="18091"/>
                  </a:cubicBezTo>
                  <a:lnTo>
                    <a:pt x="1380298" y="492543"/>
                  </a:lnTo>
                  <a:cubicBezTo>
                    <a:pt x="1380298" y="502534"/>
                    <a:pt x="1372199" y="510634"/>
                    <a:pt x="1362207" y="510634"/>
                  </a:cubicBezTo>
                  <a:lnTo>
                    <a:pt x="18091" y="510634"/>
                  </a:lnTo>
                  <a:cubicBezTo>
                    <a:pt x="13293" y="510634"/>
                    <a:pt x="8691" y="508728"/>
                    <a:pt x="5299" y="505335"/>
                  </a:cubicBezTo>
                  <a:cubicBezTo>
                    <a:pt x="1906" y="501942"/>
                    <a:pt x="0" y="497341"/>
                    <a:pt x="0" y="492543"/>
                  </a:cubicBezTo>
                  <a:lnTo>
                    <a:pt x="0" y="18091"/>
                  </a:lnTo>
                  <a:cubicBezTo>
                    <a:pt x="0" y="8100"/>
                    <a:pt x="8100" y="0"/>
                    <a:pt x="18091" y="0"/>
                  </a:cubicBezTo>
                  <a:close/>
                </a:path>
              </a:pathLst>
            </a:custGeom>
            <a:solidFill>
              <a:srgbClr val="FFFFFF"/>
            </a:solidFill>
            <a:ln w="28575" cap="sq">
              <a:solidFill>
                <a:srgbClr val="3D53B3"/>
              </a:solidFill>
              <a:prstDash val="solid"/>
              <a:miter/>
            </a:ln>
          </p:spPr>
        </p:sp>
        <p:sp>
          <p:nvSpPr>
            <p:cNvPr id="17" name="TextBox 17"/>
            <p:cNvSpPr txBox="1"/>
            <p:nvPr/>
          </p:nvSpPr>
          <p:spPr>
            <a:xfrm>
              <a:off x="0" y="-47625"/>
              <a:ext cx="1380298" cy="558259"/>
            </a:xfrm>
            <a:prstGeom prst="rect">
              <a:avLst/>
            </a:prstGeom>
          </p:spPr>
          <p:txBody>
            <a:bodyPr lIns="71838" tIns="71838" rIns="71838" bIns="71838" rtlCol="0" anchor="ctr"/>
            <a:lstStyle/>
            <a:p>
              <a:pPr algn="ctr">
                <a:lnSpc>
                  <a:spcPts val="2380"/>
                </a:lnSpc>
              </a:pPr>
              <a:endParaRPr/>
            </a:p>
            <a:p>
              <a:pPr algn="ctr">
                <a:lnSpc>
                  <a:spcPts val="2380"/>
                </a:lnSpc>
              </a:pPr>
              <a:endParaRPr/>
            </a:p>
          </p:txBody>
        </p:sp>
      </p:grpSp>
      <p:grpSp>
        <p:nvGrpSpPr>
          <p:cNvPr id="18" name="Group 18"/>
          <p:cNvGrpSpPr/>
          <p:nvPr/>
        </p:nvGrpSpPr>
        <p:grpSpPr>
          <a:xfrm>
            <a:off x="7219950" y="4669155"/>
            <a:ext cx="7352030" cy="551815"/>
            <a:chOff x="0" y="0"/>
            <a:chExt cx="758205" cy="118172"/>
          </a:xfrm>
        </p:grpSpPr>
        <p:sp>
          <p:nvSpPr>
            <p:cNvPr id="19" name="Freeform 19"/>
            <p:cNvSpPr/>
            <p:nvPr/>
          </p:nvSpPr>
          <p:spPr>
            <a:xfrm>
              <a:off x="0" y="0"/>
              <a:ext cx="758205" cy="118172"/>
            </a:xfrm>
            <a:custGeom>
              <a:avLst/>
              <a:gdLst/>
              <a:ahLst/>
              <a:cxnLst/>
              <a:rect l="l" t="t" r="r" b="b"/>
              <a:pathLst>
                <a:path w="758205" h="118172">
                  <a:moveTo>
                    <a:pt x="32934" y="0"/>
                  </a:moveTo>
                  <a:lnTo>
                    <a:pt x="725271" y="0"/>
                  </a:lnTo>
                  <a:cubicBezTo>
                    <a:pt x="734006" y="0"/>
                    <a:pt x="742383" y="3470"/>
                    <a:pt x="748559" y="9646"/>
                  </a:cubicBezTo>
                  <a:cubicBezTo>
                    <a:pt x="754736" y="15822"/>
                    <a:pt x="758205" y="24199"/>
                    <a:pt x="758205" y="32934"/>
                  </a:cubicBezTo>
                  <a:lnTo>
                    <a:pt x="758205" y="85238"/>
                  </a:lnTo>
                  <a:cubicBezTo>
                    <a:pt x="758205" y="93972"/>
                    <a:pt x="754736" y="102349"/>
                    <a:pt x="748559" y="108526"/>
                  </a:cubicBezTo>
                  <a:cubicBezTo>
                    <a:pt x="742383" y="114702"/>
                    <a:pt x="734006" y="118172"/>
                    <a:pt x="725271" y="118172"/>
                  </a:cubicBezTo>
                  <a:lnTo>
                    <a:pt x="32934" y="118172"/>
                  </a:lnTo>
                  <a:cubicBezTo>
                    <a:pt x="24199" y="118172"/>
                    <a:pt x="15822" y="114702"/>
                    <a:pt x="9646" y="108526"/>
                  </a:cubicBezTo>
                  <a:cubicBezTo>
                    <a:pt x="3470" y="102349"/>
                    <a:pt x="0" y="93972"/>
                    <a:pt x="0" y="85238"/>
                  </a:cubicBezTo>
                  <a:lnTo>
                    <a:pt x="0" y="32934"/>
                  </a:lnTo>
                  <a:cubicBezTo>
                    <a:pt x="0" y="24199"/>
                    <a:pt x="3470" y="15822"/>
                    <a:pt x="9646" y="9646"/>
                  </a:cubicBezTo>
                  <a:cubicBezTo>
                    <a:pt x="15822" y="3470"/>
                    <a:pt x="24199" y="0"/>
                    <a:pt x="32934" y="0"/>
                  </a:cubicBezTo>
                  <a:close/>
                </a:path>
              </a:pathLst>
            </a:custGeom>
            <a:solidFill>
              <a:srgbClr val="3D53B3"/>
            </a:solidFill>
            <a:ln cap="sq">
              <a:noFill/>
              <a:prstDash val="solid"/>
              <a:miter/>
            </a:ln>
          </p:spPr>
        </p:sp>
        <p:sp>
          <p:nvSpPr>
            <p:cNvPr id="20" name="TextBox 20"/>
            <p:cNvSpPr txBox="1"/>
            <p:nvPr/>
          </p:nvSpPr>
          <p:spPr>
            <a:xfrm>
              <a:off x="0" y="-76200"/>
              <a:ext cx="758205" cy="194372"/>
            </a:xfrm>
            <a:prstGeom prst="rect">
              <a:avLst/>
            </a:prstGeom>
          </p:spPr>
          <p:txBody>
            <a:bodyPr lIns="71838" tIns="71838" rIns="71838" bIns="71838" rtlCol="0" anchor="ctr"/>
            <a:lstStyle/>
            <a:p>
              <a:pPr algn="ctr">
                <a:lnSpc>
                  <a:spcPts val="3960"/>
                </a:lnSpc>
              </a:pPr>
              <a:endParaRPr/>
            </a:p>
          </p:txBody>
        </p:sp>
      </p:grpSp>
      <p:grpSp>
        <p:nvGrpSpPr>
          <p:cNvPr id="21" name="Group 21"/>
          <p:cNvGrpSpPr/>
          <p:nvPr/>
        </p:nvGrpSpPr>
        <p:grpSpPr>
          <a:xfrm>
            <a:off x="151765" y="12717145"/>
            <a:ext cx="10213975" cy="1767205"/>
            <a:chOff x="0" y="0"/>
            <a:chExt cx="1227458" cy="456328"/>
          </a:xfrm>
        </p:grpSpPr>
        <p:sp>
          <p:nvSpPr>
            <p:cNvPr id="22" name="Freeform 22"/>
            <p:cNvSpPr/>
            <p:nvPr/>
          </p:nvSpPr>
          <p:spPr>
            <a:xfrm>
              <a:off x="0" y="0"/>
              <a:ext cx="1227458" cy="456328"/>
            </a:xfrm>
            <a:custGeom>
              <a:avLst/>
              <a:gdLst/>
              <a:ahLst/>
              <a:cxnLst/>
              <a:rect l="l" t="t" r="r" b="b"/>
              <a:pathLst>
                <a:path w="1227458" h="456328">
                  <a:moveTo>
                    <a:pt x="20343" y="0"/>
                  </a:moveTo>
                  <a:lnTo>
                    <a:pt x="1207114" y="0"/>
                  </a:lnTo>
                  <a:cubicBezTo>
                    <a:pt x="1212510" y="0"/>
                    <a:pt x="1217684" y="2143"/>
                    <a:pt x="1221499" y="5958"/>
                  </a:cubicBezTo>
                  <a:cubicBezTo>
                    <a:pt x="1225314" y="9774"/>
                    <a:pt x="1227458" y="14948"/>
                    <a:pt x="1227458" y="20343"/>
                  </a:cubicBezTo>
                  <a:lnTo>
                    <a:pt x="1227458" y="435985"/>
                  </a:lnTo>
                  <a:cubicBezTo>
                    <a:pt x="1227458" y="441380"/>
                    <a:pt x="1225314" y="446555"/>
                    <a:pt x="1221499" y="450370"/>
                  </a:cubicBezTo>
                  <a:cubicBezTo>
                    <a:pt x="1217684" y="454185"/>
                    <a:pt x="1212510" y="456328"/>
                    <a:pt x="1207114" y="456328"/>
                  </a:cubicBezTo>
                  <a:lnTo>
                    <a:pt x="20343" y="456328"/>
                  </a:lnTo>
                  <a:cubicBezTo>
                    <a:pt x="14948" y="456328"/>
                    <a:pt x="9774" y="454185"/>
                    <a:pt x="5958" y="450370"/>
                  </a:cubicBezTo>
                  <a:cubicBezTo>
                    <a:pt x="2143" y="446555"/>
                    <a:pt x="0" y="441380"/>
                    <a:pt x="0" y="435985"/>
                  </a:cubicBezTo>
                  <a:lnTo>
                    <a:pt x="0" y="20343"/>
                  </a:lnTo>
                  <a:cubicBezTo>
                    <a:pt x="0" y="14948"/>
                    <a:pt x="2143" y="9774"/>
                    <a:pt x="5958" y="5958"/>
                  </a:cubicBezTo>
                  <a:cubicBezTo>
                    <a:pt x="9774" y="2143"/>
                    <a:pt x="14948" y="0"/>
                    <a:pt x="20343" y="0"/>
                  </a:cubicBezTo>
                  <a:close/>
                </a:path>
              </a:pathLst>
            </a:custGeom>
            <a:solidFill>
              <a:srgbClr val="FFFFFF"/>
            </a:solidFill>
            <a:ln w="28575" cap="sq">
              <a:solidFill>
                <a:srgbClr val="3D53B3"/>
              </a:solidFill>
              <a:prstDash val="solid"/>
              <a:miter/>
            </a:ln>
          </p:spPr>
        </p:sp>
        <p:sp>
          <p:nvSpPr>
            <p:cNvPr id="23" name="TextBox 23"/>
            <p:cNvSpPr txBox="1"/>
            <p:nvPr/>
          </p:nvSpPr>
          <p:spPr>
            <a:xfrm>
              <a:off x="0" y="-47625"/>
              <a:ext cx="1227458" cy="503953"/>
            </a:xfrm>
            <a:prstGeom prst="rect">
              <a:avLst/>
            </a:prstGeom>
          </p:spPr>
          <p:txBody>
            <a:bodyPr lIns="71838" tIns="71838" rIns="71838" bIns="71838" rtlCol="0" anchor="ctr"/>
            <a:lstStyle/>
            <a:p>
              <a:pPr algn="ctr">
                <a:lnSpc>
                  <a:spcPts val="2380"/>
                </a:lnSpc>
              </a:pPr>
              <a:endParaRPr/>
            </a:p>
          </p:txBody>
        </p:sp>
      </p:grpSp>
      <p:grpSp>
        <p:nvGrpSpPr>
          <p:cNvPr id="24" name="Group 24"/>
          <p:cNvGrpSpPr/>
          <p:nvPr/>
        </p:nvGrpSpPr>
        <p:grpSpPr>
          <a:xfrm>
            <a:off x="7251700" y="10153650"/>
            <a:ext cx="7703185" cy="685800"/>
            <a:chOff x="0" y="0"/>
            <a:chExt cx="1380298" cy="179151"/>
          </a:xfrm>
        </p:grpSpPr>
        <p:sp>
          <p:nvSpPr>
            <p:cNvPr id="25" name="Freeform 25"/>
            <p:cNvSpPr/>
            <p:nvPr/>
          </p:nvSpPr>
          <p:spPr>
            <a:xfrm>
              <a:off x="0" y="0"/>
              <a:ext cx="1380298" cy="179151"/>
            </a:xfrm>
            <a:custGeom>
              <a:avLst/>
              <a:gdLst/>
              <a:ahLst/>
              <a:cxnLst/>
              <a:rect l="l" t="t" r="r" b="b"/>
              <a:pathLst>
                <a:path w="1380298" h="179151">
                  <a:moveTo>
                    <a:pt x="18091" y="0"/>
                  </a:moveTo>
                  <a:lnTo>
                    <a:pt x="1362207" y="0"/>
                  </a:lnTo>
                  <a:cubicBezTo>
                    <a:pt x="1367005" y="0"/>
                    <a:pt x="1371607" y="1906"/>
                    <a:pt x="1374999" y="5299"/>
                  </a:cubicBezTo>
                  <a:cubicBezTo>
                    <a:pt x="1378392" y="8691"/>
                    <a:pt x="1380298" y="13293"/>
                    <a:pt x="1380298" y="18091"/>
                  </a:cubicBezTo>
                  <a:lnTo>
                    <a:pt x="1380298" y="161060"/>
                  </a:lnTo>
                  <a:cubicBezTo>
                    <a:pt x="1380298" y="171051"/>
                    <a:pt x="1372199" y="179151"/>
                    <a:pt x="1362207" y="179151"/>
                  </a:cubicBezTo>
                  <a:lnTo>
                    <a:pt x="18091" y="179151"/>
                  </a:lnTo>
                  <a:cubicBezTo>
                    <a:pt x="13293" y="179151"/>
                    <a:pt x="8691" y="177245"/>
                    <a:pt x="5299" y="173852"/>
                  </a:cubicBezTo>
                  <a:cubicBezTo>
                    <a:pt x="1906" y="170459"/>
                    <a:pt x="0" y="165858"/>
                    <a:pt x="0" y="161060"/>
                  </a:cubicBezTo>
                  <a:lnTo>
                    <a:pt x="0" y="18091"/>
                  </a:lnTo>
                  <a:cubicBezTo>
                    <a:pt x="0" y="8100"/>
                    <a:pt x="8100" y="0"/>
                    <a:pt x="18091" y="0"/>
                  </a:cubicBezTo>
                  <a:close/>
                </a:path>
              </a:pathLst>
            </a:custGeom>
            <a:solidFill>
              <a:srgbClr val="3D53B3"/>
            </a:solidFill>
            <a:ln cap="sq">
              <a:noFill/>
              <a:prstDash val="solid"/>
              <a:miter/>
            </a:ln>
          </p:spPr>
        </p:sp>
        <p:sp>
          <p:nvSpPr>
            <p:cNvPr id="26" name="TextBox 26"/>
            <p:cNvSpPr txBox="1"/>
            <p:nvPr/>
          </p:nvSpPr>
          <p:spPr>
            <a:xfrm>
              <a:off x="0" y="-47625"/>
              <a:ext cx="1380298" cy="226776"/>
            </a:xfrm>
            <a:prstGeom prst="rect">
              <a:avLst/>
            </a:prstGeom>
          </p:spPr>
          <p:txBody>
            <a:bodyPr lIns="71838" tIns="71838" rIns="71838" bIns="71838" rtlCol="0" anchor="ctr"/>
            <a:lstStyle/>
            <a:p>
              <a:pPr algn="ctr">
                <a:lnSpc>
                  <a:spcPts val="2380"/>
                </a:lnSpc>
              </a:pPr>
              <a:endParaRPr/>
            </a:p>
          </p:txBody>
        </p:sp>
      </p:grpSp>
      <p:sp>
        <p:nvSpPr>
          <p:cNvPr id="27" name="Freeform 27"/>
          <p:cNvSpPr/>
          <p:nvPr/>
        </p:nvSpPr>
        <p:spPr>
          <a:xfrm>
            <a:off x="19925" y="0"/>
            <a:ext cx="2194162" cy="2612098"/>
          </a:xfrm>
          <a:custGeom>
            <a:avLst/>
            <a:gdLst/>
            <a:ahLst/>
            <a:cxnLst/>
            <a:rect l="l" t="t" r="r" b="b"/>
            <a:pathLst>
              <a:path w="2194162" h="2612098">
                <a:moveTo>
                  <a:pt x="0" y="0"/>
                </a:moveTo>
                <a:lnTo>
                  <a:pt x="2194163" y="0"/>
                </a:lnTo>
                <a:lnTo>
                  <a:pt x="2194163" y="2612098"/>
                </a:lnTo>
                <a:lnTo>
                  <a:pt x="0" y="2612098"/>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28" name="TextBox 28"/>
          <p:cNvSpPr txBox="1"/>
          <p:nvPr/>
        </p:nvSpPr>
        <p:spPr>
          <a:xfrm>
            <a:off x="5248034" y="201791"/>
            <a:ext cx="8491595" cy="2782570"/>
          </a:xfrm>
          <a:prstGeom prst="rect">
            <a:avLst/>
          </a:prstGeom>
        </p:spPr>
        <p:txBody>
          <a:bodyPr lIns="0" tIns="0" rIns="0" bIns="0" rtlCol="0" anchor="t">
            <a:spAutoFit/>
          </a:bodyPr>
          <a:lstStyle/>
          <a:p>
            <a:pPr algn="l">
              <a:lnSpc>
                <a:spcPts val="5425"/>
              </a:lnSpc>
            </a:pPr>
            <a:r>
              <a:rPr lang="en-US" sz="3600" b="1">
                <a:solidFill>
                  <a:srgbClr val="4760D0"/>
                </a:solidFill>
                <a:latin typeface="Times New Roman Bold" panose="02020803070505020304"/>
                <a:ea typeface="Times New Roman Bold" panose="02020803070505020304"/>
                <a:cs typeface="Times New Roman Bold" panose="02020803070505020304"/>
                <a:sym typeface="Times New Roman Bold" panose="02020803070505020304"/>
              </a:rPr>
              <a:t>EXPLORING LIFESTYLE-RELATED RISK FACTORS AND TYPE 2 DIABETES PREVENTION AMONG ADULTS AGED 40–65 IN ENGLAND</a:t>
            </a:r>
          </a:p>
        </p:txBody>
      </p:sp>
      <p:sp>
        <p:nvSpPr>
          <p:cNvPr id="29" name="TextBox 29"/>
          <p:cNvSpPr txBox="1"/>
          <p:nvPr/>
        </p:nvSpPr>
        <p:spPr>
          <a:xfrm>
            <a:off x="5248034" y="3197984"/>
            <a:ext cx="7200155" cy="1115690"/>
          </a:xfrm>
          <a:prstGeom prst="rect">
            <a:avLst/>
          </a:prstGeom>
        </p:spPr>
        <p:txBody>
          <a:bodyPr lIns="0" tIns="0" rIns="0" bIns="0" rtlCol="0" anchor="t">
            <a:spAutoFit/>
          </a:bodyPr>
          <a:lstStyle/>
          <a:p>
            <a:pPr>
              <a:lnSpc>
                <a:spcPts val="2940"/>
              </a:lnSpc>
            </a:pPr>
            <a:r>
              <a:rPr lang="en-US" sz="2260" dirty="0">
                <a:solidFill>
                  <a:srgbClr val="19224A"/>
                </a:solidFill>
                <a:latin typeface="Times New Roman" panose="02020603050405020304"/>
                <a:ea typeface="Times New Roman" panose="02020603050405020304"/>
                <a:cs typeface="Times New Roman" panose="02020603050405020304"/>
                <a:sym typeface="Times New Roman" panose="02020603050405020304"/>
              </a:rPr>
              <a:t>Student Name: Ashwini </a:t>
            </a:r>
            <a:r>
              <a:rPr lang="en-US" sz="2260" dirty="0" smtClean="0">
                <a:solidFill>
                  <a:srgbClr val="19224A"/>
                </a:solidFill>
                <a:latin typeface="Times New Roman" panose="02020603050405020304"/>
                <a:ea typeface="Times New Roman" panose="02020603050405020304"/>
                <a:cs typeface="Times New Roman" panose="02020603050405020304"/>
                <a:sym typeface="Times New Roman" panose="02020603050405020304"/>
              </a:rPr>
              <a:t>Shinde</a:t>
            </a:r>
            <a:endParaRPr lang="en-US" sz="2260" dirty="0">
              <a:solidFill>
                <a:srgbClr val="19224A"/>
              </a:solidFill>
              <a:latin typeface="Times New Roman" panose="02020603050405020304"/>
              <a:ea typeface="Times New Roman" panose="02020603050405020304"/>
              <a:cs typeface="Times New Roman" panose="02020603050405020304"/>
              <a:sym typeface="Times New Roman" panose="02020603050405020304"/>
            </a:endParaRPr>
          </a:p>
          <a:p>
            <a:pPr>
              <a:lnSpc>
                <a:spcPts val="2940"/>
              </a:lnSpc>
            </a:pPr>
            <a:r>
              <a:rPr lang="en-US" sz="2260" dirty="0" smtClean="0">
                <a:solidFill>
                  <a:srgbClr val="19224A"/>
                </a:solidFill>
                <a:latin typeface="Times New Roman" panose="02020603050405020304"/>
                <a:ea typeface="Times New Roman" panose="02020603050405020304"/>
                <a:cs typeface="Times New Roman" panose="02020603050405020304"/>
                <a:sym typeface="Times New Roman" panose="02020603050405020304"/>
              </a:rPr>
              <a:t>Student </a:t>
            </a:r>
            <a:r>
              <a:rPr lang="en-US" sz="2260" dirty="0">
                <a:solidFill>
                  <a:srgbClr val="19224A"/>
                </a:solidFill>
                <a:latin typeface="Times New Roman" panose="02020603050405020304"/>
                <a:ea typeface="Times New Roman" panose="02020603050405020304"/>
                <a:cs typeface="Times New Roman" panose="02020603050405020304"/>
                <a:sym typeface="Times New Roman" panose="02020603050405020304"/>
              </a:rPr>
              <a:t>ID</a:t>
            </a:r>
            <a:r>
              <a:rPr lang="en-US" sz="2260" dirty="0">
                <a:solidFill>
                  <a:srgbClr val="19224A"/>
                </a:solidFill>
                <a:latin typeface="Times New Roman" panose="02020603050405020304"/>
                <a:ea typeface="Times New Roman" panose="02020603050405020304"/>
                <a:cs typeface="Times New Roman" panose="02020603050405020304"/>
                <a:sym typeface="Times New Roman" panose="02020603050405020304"/>
              </a:rPr>
              <a:t>: </a:t>
            </a:r>
            <a:r>
              <a:rPr lang="en-US" sz="2260" dirty="0" smtClean="0">
                <a:solidFill>
                  <a:srgbClr val="19224A"/>
                </a:solidFill>
                <a:latin typeface="Times New Roman" panose="02020603050405020304"/>
                <a:ea typeface="Times New Roman" panose="02020603050405020304"/>
                <a:cs typeface="Times New Roman" panose="02020603050405020304"/>
                <a:sym typeface="Times New Roman" panose="02020603050405020304"/>
              </a:rPr>
              <a:t>2532159</a:t>
            </a:r>
            <a:endParaRPr lang="en-US" sz="2260" dirty="0">
              <a:solidFill>
                <a:srgbClr val="19224A"/>
              </a:solidFill>
              <a:latin typeface="Times New Roman" panose="02020603050405020304"/>
              <a:ea typeface="Times New Roman" panose="02020603050405020304"/>
              <a:cs typeface="Times New Roman" panose="02020603050405020304"/>
              <a:sym typeface="Times New Roman" panose="02020603050405020304"/>
            </a:endParaRPr>
          </a:p>
          <a:p>
            <a:pPr>
              <a:lnSpc>
                <a:spcPts val="2940"/>
              </a:lnSpc>
            </a:pPr>
            <a:r>
              <a:rPr lang="en-US" sz="2260" dirty="0">
                <a:solidFill>
                  <a:srgbClr val="19224A"/>
                </a:solidFill>
                <a:latin typeface="Times New Roman" panose="02020603050405020304"/>
                <a:ea typeface="Times New Roman" panose="02020603050405020304"/>
                <a:cs typeface="Times New Roman" panose="02020603050405020304"/>
                <a:sym typeface="Times New Roman" panose="02020603050405020304"/>
              </a:rPr>
              <a:t>Name of Supervisor</a:t>
            </a:r>
            <a:r>
              <a:rPr lang="en-US" sz="2260" dirty="0">
                <a:solidFill>
                  <a:srgbClr val="19224A"/>
                </a:solidFill>
                <a:latin typeface="Times New Roman" panose="02020603050405020304"/>
                <a:ea typeface="Times New Roman" panose="02020603050405020304"/>
                <a:cs typeface="Times New Roman" panose="02020603050405020304"/>
                <a:sym typeface="Times New Roman" panose="02020603050405020304"/>
              </a:rPr>
              <a:t>: Dr ping </a:t>
            </a:r>
            <a:r>
              <a:rPr lang="en-US" sz="2260" dirty="0" err="1">
                <a:solidFill>
                  <a:srgbClr val="19224A"/>
                </a:solidFill>
                <a:latin typeface="Times New Roman" panose="02020603050405020304"/>
                <a:ea typeface="Times New Roman" panose="02020603050405020304"/>
                <a:cs typeface="Times New Roman" panose="02020603050405020304"/>
                <a:sym typeface="Times New Roman" panose="02020603050405020304"/>
              </a:rPr>
              <a:t>wu</a:t>
            </a:r>
            <a:endParaRPr lang="en-US" sz="2260" dirty="0">
              <a:solidFill>
                <a:srgbClr val="19224A"/>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30" name="Freeform 30"/>
          <p:cNvSpPr/>
          <p:nvPr/>
        </p:nvSpPr>
        <p:spPr>
          <a:xfrm flipH="1" flipV="1">
            <a:off x="11971676" y="789670"/>
            <a:ext cx="3148324" cy="3748004"/>
          </a:xfrm>
          <a:custGeom>
            <a:avLst/>
            <a:gdLst/>
            <a:ahLst/>
            <a:cxnLst/>
            <a:rect l="l" t="t" r="r" b="b"/>
            <a:pathLst>
              <a:path w="3148324" h="3748004">
                <a:moveTo>
                  <a:pt x="3148324" y="3748004"/>
                </a:moveTo>
                <a:lnTo>
                  <a:pt x="0" y="3748004"/>
                </a:lnTo>
                <a:lnTo>
                  <a:pt x="0" y="0"/>
                </a:lnTo>
                <a:lnTo>
                  <a:pt x="3148324" y="0"/>
                </a:lnTo>
                <a:lnTo>
                  <a:pt x="3148324" y="3748004"/>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31" name="Freeform 31"/>
          <p:cNvSpPr/>
          <p:nvPr/>
        </p:nvSpPr>
        <p:spPr>
          <a:xfrm>
            <a:off x="1496660" y="209480"/>
            <a:ext cx="2800906" cy="4088914"/>
          </a:xfrm>
          <a:custGeom>
            <a:avLst/>
            <a:gdLst/>
            <a:ahLst/>
            <a:cxnLst/>
            <a:rect l="l" t="t" r="r" b="b"/>
            <a:pathLst>
              <a:path w="2800906" h="4088914">
                <a:moveTo>
                  <a:pt x="0" y="0"/>
                </a:moveTo>
                <a:lnTo>
                  <a:pt x="2800906" y="0"/>
                </a:lnTo>
                <a:lnTo>
                  <a:pt x="2800906" y="4088915"/>
                </a:lnTo>
                <a:lnTo>
                  <a:pt x="0" y="4088915"/>
                </a:lnTo>
                <a:lnTo>
                  <a:pt x="0" y="0"/>
                </a:lnTo>
                <a:close/>
              </a:path>
            </a:pathLst>
          </a:custGeom>
          <a:blipFill>
            <a:blip r:embed="rId6"/>
            <a:stretch>
              <a:fillRect/>
            </a:stretch>
          </a:blipFill>
        </p:spPr>
      </p:sp>
      <p:sp>
        <p:nvSpPr>
          <p:cNvPr id="32" name="Freeform 32"/>
          <p:cNvSpPr/>
          <p:nvPr/>
        </p:nvSpPr>
        <p:spPr>
          <a:xfrm>
            <a:off x="2864948" y="1824060"/>
            <a:ext cx="1676119" cy="2296054"/>
          </a:xfrm>
          <a:custGeom>
            <a:avLst/>
            <a:gdLst/>
            <a:ahLst/>
            <a:cxnLst/>
            <a:rect l="l" t="t" r="r" b="b"/>
            <a:pathLst>
              <a:path w="1676119" h="2296054">
                <a:moveTo>
                  <a:pt x="0" y="0"/>
                </a:moveTo>
                <a:lnTo>
                  <a:pt x="1676119" y="0"/>
                </a:lnTo>
                <a:lnTo>
                  <a:pt x="1676119" y="2296054"/>
                </a:lnTo>
                <a:lnTo>
                  <a:pt x="0" y="2296054"/>
                </a:lnTo>
                <a:lnTo>
                  <a:pt x="0" y="0"/>
                </a:lnTo>
                <a:close/>
              </a:path>
            </a:pathLst>
          </a:custGeom>
          <a:blipFill>
            <a:blip r:embed="rId7"/>
            <a:stretch>
              <a:fillRect/>
            </a:stretch>
          </a:blipFill>
        </p:spPr>
      </p:sp>
      <p:sp>
        <p:nvSpPr>
          <p:cNvPr id="33" name="Freeform 33"/>
          <p:cNvSpPr/>
          <p:nvPr/>
        </p:nvSpPr>
        <p:spPr>
          <a:xfrm rot="-326441">
            <a:off x="1300966" y="1530184"/>
            <a:ext cx="1538934" cy="2630656"/>
          </a:xfrm>
          <a:custGeom>
            <a:avLst/>
            <a:gdLst/>
            <a:ahLst/>
            <a:cxnLst/>
            <a:rect l="l" t="t" r="r" b="b"/>
            <a:pathLst>
              <a:path w="1538934" h="2630656">
                <a:moveTo>
                  <a:pt x="0" y="0"/>
                </a:moveTo>
                <a:lnTo>
                  <a:pt x="1538934" y="0"/>
                </a:lnTo>
                <a:lnTo>
                  <a:pt x="1538934" y="2630655"/>
                </a:lnTo>
                <a:lnTo>
                  <a:pt x="0" y="2630655"/>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sp>
      <p:sp>
        <p:nvSpPr>
          <p:cNvPr id="34" name="Freeform 34"/>
          <p:cNvSpPr/>
          <p:nvPr/>
        </p:nvSpPr>
        <p:spPr>
          <a:xfrm>
            <a:off x="2611507" y="864037"/>
            <a:ext cx="571213" cy="960023"/>
          </a:xfrm>
          <a:custGeom>
            <a:avLst/>
            <a:gdLst/>
            <a:ahLst/>
            <a:cxnLst/>
            <a:rect l="l" t="t" r="r" b="b"/>
            <a:pathLst>
              <a:path w="571213" h="960023">
                <a:moveTo>
                  <a:pt x="0" y="0"/>
                </a:moveTo>
                <a:lnTo>
                  <a:pt x="571213" y="0"/>
                </a:lnTo>
                <a:lnTo>
                  <a:pt x="571213" y="960023"/>
                </a:lnTo>
                <a:lnTo>
                  <a:pt x="0" y="960023"/>
                </a:lnTo>
                <a:lnTo>
                  <a:pt x="0" y="0"/>
                </a:lnTo>
                <a:close/>
              </a:path>
            </a:pathLst>
          </a:custGeom>
          <a:blipFill>
            <a:blip r:embed="rId10"/>
            <a:stretch>
              <a:fillRect/>
            </a:stretch>
          </a:blipFill>
        </p:spPr>
      </p:sp>
      <p:sp>
        <p:nvSpPr>
          <p:cNvPr id="36" name="Freeform 36"/>
          <p:cNvSpPr/>
          <p:nvPr/>
        </p:nvSpPr>
        <p:spPr>
          <a:xfrm>
            <a:off x="7392035" y="7562850"/>
            <a:ext cx="7523480" cy="2127885"/>
          </a:xfrm>
          <a:custGeom>
            <a:avLst/>
            <a:gdLst/>
            <a:ahLst/>
            <a:cxnLst/>
            <a:rect l="l" t="t" r="r" b="b"/>
            <a:pathLst>
              <a:path w="7098062" h="1824268">
                <a:moveTo>
                  <a:pt x="0" y="0"/>
                </a:moveTo>
                <a:lnTo>
                  <a:pt x="7098062" y="0"/>
                </a:lnTo>
                <a:lnTo>
                  <a:pt x="7098062" y="1824269"/>
                </a:lnTo>
                <a:lnTo>
                  <a:pt x="0" y="1824269"/>
                </a:lnTo>
                <a:lnTo>
                  <a:pt x="0" y="0"/>
                </a:lnTo>
                <a:close/>
              </a:path>
            </a:pathLst>
          </a:custGeom>
          <a:blipFill>
            <a:blip r:embed="rId11"/>
            <a:stretch>
              <a:fillRect/>
            </a:stretch>
          </a:blipFill>
        </p:spPr>
      </p:sp>
      <p:sp>
        <p:nvSpPr>
          <p:cNvPr id="37" name="Freeform 37"/>
          <p:cNvSpPr/>
          <p:nvPr/>
        </p:nvSpPr>
        <p:spPr>
          <a:xfrm>
            <a:off x="151765" y="7555230"/>
            <a:ext cx="6910070" cy="3284855"/>
          </a:xfrm>
          <a:custGeom>
            <a:avLst/>
            <a:gdLst/>
            <a:ahLst/>
            <a:cxnLst/>
            <a:rect l="l" t="t" r="r" b="b"/>
            <a:pathLst>
              <a:path w="6284062" h="3777123">
                <a:moveTo>
                  <a:pt x="0" y="0"/>
                </a:moveTo>
                <a:lnTo>
                  <a:pt x="6284062" y="0"/>
                </a:lnTo>
                <a:lnTo>
                  <a:pt x="6284062" y="3777122"/>
                </a:lnTo>
                <a:lnTo>
                  <a:pt x="0" y="3777122"/>
                </a:lnTo>
                <a:lnTo>
                  <a:pt x="0" y="0"/>
                </a:lnTo>
                <a:close/>
              </a:path>
            </a:pathLst>
          </a:custGeom>
          <a:blipFill>
            <a:blip r:embed="rId12"/>
            <a:stretch>
              <a:fillRect/>
            </a:stretch>
          </a:blipFill>
        </p:spPr>
      </p:sp>
      <p:sp>
        <p:nvSpPr>
          <p:cNvPr id="38" name="TextBox 38"/>
          <p:cNvSpPr txBox="1"/>
          <p:nvPr/>
        </p:nvSpPr>
        <p:spPr>
          <a:xfrm>
            <a:off x="404713" y="4601195"/>
            <a:ext cx="6239539" cy="502285"/>
          </a:xfrm>
          <a:prstGeom prst="rect">
            <a:avLst/>
          </a:prstGeom>
        </p:spPr>
        <p:txBody>
          <a:bodyPr lIns="0" tIns="0" rIns="0" bIns="0" rtlCol="0" anchor="t">
            <a:spAutoFit/>
          </a:bodyPr>
          <a:lstStyle/>
          <a:p>
            <a:pPr algn="ctr">
              <a:lnSpc>
                <a:spcPts val="3920"/>
              </a:lnSpc>
            </a:pPr>
            <a:r>
              <a:rPr lang="en-US" sz="2800" b="1">
                <a:solidFill>
                  <a:srgbClr val="FFFFFF"/>
                </a:solidFill>
                <a:latin typeface="Times New Roman Bold" panose="02020803070505020304"/>
                <a:ea typeface="Times New Roman Bold" panose="02020803070505020304"/>
                <a:cs typeface="Times New Roman Bold" panose="02020803070505020304"/>
                <a:sym typeface="Times New Roman Bold" panose="02020803070505020304"/>
              </a:rPr>
              <a:t>INTRODUCTION</a:t>
            </a:r>
            <a:r>
              <a:rPr lang="en-IN" altLang="en-US" sz="2800" b="1">
                <a:solidFill>
                  <a:srgbClr val="FFFFFF"/>
                </a:solidFill>
                <a:latin typeface="Times New Roman Bold" panose="02020803070505020304"/>
                <a:ea typeface="Times New Roman Bold" panose="02020803070505020304"/>
                <a:cs typeface="Times New Roman Bold" panose="02020803070505020304"/>
                <a:sym typeface="Times New Roman Bold" panose="02020803070505020304"/>
              </a:rPr>
              <a:t> </a:t>
            </a:r>
            <a:endParaRPr lang="en-US" sz="2800" b="1">
              <a:solidFill>
                <a:srgbClr val="FFFFFF"/>
              </a:solidFill>
              <a:latin typeface="Times New Roman Bold" panose="02020803070505020304"/>
              <a:ea typeface="Times New Roman Bold" panose="02020803070505020304"/>
              <a:cs typeface="Times New Roman Bold" panose="02020803070505020304"/>
              <a:sym typeface="Times New Roman Bold" panose="02020803070505020304"/>
            </a:endParaRPr>
          </a:p>
        </p:txBody>
      </p:sp>
      <p:sp>
        <p:nvSpPr>
          <p:cNvPr id="39" name="TextBox 39"/>
          <p:cNvSpPr txBox="1"/>
          <p:nvPr/>
        </p:nvSpPr>
        <p:spPr>
          <a:xfrm>
            <a:off x="397719" y="5331419"/>
            <a:ext cx="6477798" cy="2266950"/>
          </a:xfrm>
          <a:prstGeom prst="rect">
            <a:avLst/>
          </a:prstGeom>
        </p:spPr>
        <p:txBody>
          <a:bodyPr lIns="0" tIns="0" rIns="0" bIns="0" rtlCol="0" anchor="t">
            <a:spAutoFit/>
          </a:bodyPr>
          <a:lstStyle/>
          <a:p>
            <a:pPr algn="l">
              <a:lnSpc>
                <a:spcPts val="2210"/>
              </a:lnSpc>
            </a:pPr>
            <a:r>
              <a:rPr lang="en-US" sz="1700">
                <a:solidFill>
                  <a:srgbClr val="19224A"/>
                </a:solidFill>
                <a:latin typeface="Times New Roman" panose="02020603050405020304"/>
                <a:ea typeface="Times New Roman" panose="02020603050405020304"/>
                <a:cs typeface="Times New Roman" panose="02020603050405020304"/>
                <a:sym typeface="Times New Roman" panose="02020603050405020304"/>
              </a:rPr>
              <a:t>Insulin resistance and high blood sugar levels characterise type 2 diabetes, which is chronic in nature. The risk of developing cardiovascular diseases, kidney problems, and vision loss is increased due to type 2 diabetes (World Health Organisation, 2024). Unhealthy eating habits, being obese, and lack of exercise are among the main risk factors for developing type 2 diabetes. Adults between 40 and 65 years are a significant group for preventive measures because diabetes risk rises with age (CDC, 2024).</a:t>
            </a:r>
          </a:p>
          <a:p>
            <a:pPr algn="l">
              <a:lnSpc>
                <a:spcPts val="2210"/>
              </a:lnSpc>
            </a:pPr>
            <a:endParaRPr lang="en-US" sz="1700">
              <a:solidFill>
                <a:srgbClr val="19224A"/>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40" name="TextBox 40"/>
          <p:cNvSpPr txBox="1"/>
          <p:nvPr/>
        </p:nvSpPr>
        <p:spPr>
          <a:xfrm>
            <a:off x="7530465" y="4601210"/>
            <a:ext cx="7041515" cy="1005205"/>
          </a:xfrm>
          <a:prstGeom prst="rect">
            <a:avLst/>
          </a:prstGeom>
        </p:spPr>
        <p:txBody>
          <a:bodyPr wrap="square" lIns="0" tIns="0" rIns="0" bIns="0" rtlCol="0" anchor="t">
            <a:spAutoFit/>
          </a:bodyPr>
          <a:lstStyle/>
          <a:p>
            <a:pPr algn="ctr">
              <a:lnSpc>
                <a:spcPts val="3920"/>
              </a:lnSpc>
            </a:pPr>
            <a:r>
              <a:rPr lang="en-US" sz="2800" b="1">
                <a:solidFill>
                  <a:srgbClr val="FFFFFF"/>
                </a:solidFill>
                <a:latin typeface="Times New Roman Bold" panose="02020803070505020304"/>
                <a:ea typeface="Times New Roman Bold" panose="02020803070505020304"/>
                <a:cs typeface="Times New Roman Bold" panose="02020803070505020304"/>
                <a:sym typeface="Times New Roman Bold" panose="02020803070505020304"/>
              </a:rPr>
              <a:t>PREVALENCE OF TYPE 2 DIABETES </a:t>
            </a:r>
          </a:p>
          <a:p>
            <a:pPr algn="ctr">
              <a:lnSpc>
                <a:spcPts val="3920"/>
              </a:lnSpc>
            </a:pPr>
            <a:endParaRPr lang="en-IN" altLang="en-US" sz="2800" b="1">
              <a:solidFill>
                <a:srgbClr val="FFFFFF"/>
              </a:solidFill>
              <a:latin typeface="Times New Roman Bold" panose="02020803070505020304"/>
              <a:ea typeface="Times New Roman Bold" panose="02020803070505020304"/>
              <a:cs typeface="Times New Roman Bold" panose="02020803070505020304"/>
              <a:sym typeface="Times New Roman Bold" panose="02020803070505020304"/>
            </a:endParaRPr>
          </a:p>
        </p:txBody>
      </p:sp>
      <p:sp>
        <p:nvSpPr>
          <p:cNvPr id="41" name="TextBox 41"/>
          <p:cNvSpPr txBox="1"/>
          <p:nvPr/>
        </p:nvSpPr>
        <p:spPr>
          <a:xfrm>
            <a:off x="7392257" y="5285537"/>
            <a:ext cx="7323357" cy="2266950"/>
          </a:xfrm>
          <a:prstGeom prst="rect">
            <a:avLst/>
          </a:prstGeom>
        </p:spPr>
        <p:txBody>
          <a:bodyPr wrap="square" lIns="0" tIns="0" rIns="0" bIns="0" rtlCol="0" anchor="t">
            <a:spAutoFit/>
          </a:bodyPr>
          <a:lstStyle/>
          <a:p>
            <a:pPr algn="just">
              <a:lnSpc>
                <a:spcPts val="2210"/>
              </a:lnSpc>
            </a:pPr>
            <a:r>
              <a:rPr lang="en-US" sz="1700">
                <a:solidFill>
                  <a:srgbClr val="19224A"/>
                </a:solidFill>
                <a:latin typeface="Times New Roman" panose="02020603050405020304"/>
                <a:ea typeface="Times New Roman" panose="02020603050405020304"/>
                <a:cs typeface="Times New Roman" panose="02020603050405020304"/>
                <a:sym typeface="Times New Roman" panose="02020603050405020304"/>
              </a:rPr>
              <a:t>In accordance with the information provided by NHS England (2026), there were 3.71 million people who suffered from Type 2 diabetes or related conditions in England in 2024-2025, while in the previous period (2023-2024), there were 3.58 million people suffering from these diseases. The prevalence among adult patients aged 17 and older was 7.2% in 2024-2025 (Department of Health and Social Care, 2026). It is clear that the problem in question poses a great challenge for public health.</a:t>
            </a:r>
          </a:p>
          <a:p>
            <a:pPr algn="l">
              <a:lnSpc>
                <a:spcPts val="2210"/>
              </a:lnSpc>
            </a:pPr>
            <a:endParaRPr lang="en-US" sz="1700">
              <a:solidFill>
                <a:srgbClr val="19224A"/>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42" name="TextBox 42"/>
          <p:cNvSpPr txBox="1"/>
          <p:nvPr/>
        </p:nvSpPr>
        <p:spPr>
          <a:xfrm>
            <a:off x="471678" y="11725236"/>
            <a:ext cx="3313905" cy="299794"/>
          </a:xfrm>
          <a:prstGeom prst="rect">
            <a:avLst/>
          </a:prstGeom>
        </p:spPr>
        <p:txBody>
          <a:bodyPr lIns="0" tIns="0" rIns="0" bIns="0" rtlCol="0" anchor="t">
            <a:spAutoFit/>
          </a:bodyPr>
          <a:lstStyle/>
          <a:p>
            <a:pPr algn="l">
              <a:lnSpc>
                <a:spcPts val="2380"/>
              </a:lnSpc>
            </a:pPr>
            <a:r>
              <a:rPr lang="en-US" sz="1700" b="1">
                <a:solidFill>
                  <a:srgbClr val="3D53B3"/>
                </a:solidFill>
                <a:latin typeface="Times New Roman Bold" panose="02020803070505020304"/>
                <a:ea typeface="Times New Roman Bold" panose="02020803070505020304"/>
                <a:cs typeface="Times New Roman Bold" panose="02020803070505020304"/>
                <a:sym typeface="Times New Roman Bold" panose="02020803070505020304"/>
              </a:rPr>
              <a:t>RESEARCH QUESTION</a:t>
            </a:r>
          </a:p>
        </p:txBody>
      </p:sp>
      <p:sp>
        <p:nvSpPr>
          <p:cNvPr id="43" name="TextBox 43"/>
          <p:cNvSpPr txBox="1"/>
          <p:nvPr/>
        </p:nvSpPr>
        <p:spPr>
          <a:xfrm>
            <a:off x="471678" y="12892009"/>
            <a:ext cx="3313905" cy="299794"/>
          </a:xfrm>
          <a:prstGeom prst="rect">
            <a:avLst/>
          </a:prstGeom>
        </p:spPr>
        <p:txBody>
          <a:bodyPr lIns="0" tIns="0" rIns="0" bIns="0" rtlCol="0" anchor="t">
            <a:spAutoFit/>
          </a:bodyPr>
          <a:lstStyle/>
          <a:p>
            <a:pPr algn="l">
              <a:lnSpc>
                <a:spcPts val="2380"/>
              </a:lnSpc>
            </a:pPr>
            <a:r>
              <a:rPr lang="en-US" sz="1700" b="1">
                <a:solidFill>
                  <a:srgbClr val="3D53B3"/>
                </a:solidFill>
                <a:latin typeface="Times New Roman Bold" panose="02020803070505020304"/>
                <a:ea typeface="Times New Roman Bold" panose="02020803070505020304"/>
                <a:cs typeface="Times New Roman Bold" panose="02020803070505020304"/>
                <a:sym typeface="Times New Roman Bold" panose="02020803070505020304"/>
              </a:rPr>
              <a:t>RESEARCH AIM</a:t>
            </a:r>
          </a:p>
        </p:txBody>
      </p:sp>
      <p:sp>
        <p:nvSpPr>
          <p:cNvPr id="44" name="TextBox 44"/>
          <p:cNvSpPr txBox="1"/>
          <p:nvPr/>
        </p:nvSpPr>
        <p:spPr>
          <a:xfrm>
            <a:off x="354330" y="14039850"/>
            <a:ext cx="9944735" cy="283210"/>
          </a:xfrm>
          <a:prstGeom prst="rect">
            <a:avLst/>
          </a:prstGeom>
        </p:spPr>
        <p:txBody>
          <a:bodyPr wrap="square" lIns="0" tIns="0" rIns="0" bIns="0" rtlCol="0" anchor="t">
            <a:spAutoFit/>
          </a:bodyPr>
          <a:lstStyle/>
          <a:p>
            <a:pPr algn="just">
              <a:lnSpc>
                <a:spcPts val="2210"/>
              </a:lnSpc>
            </a:pPr>
            <a:r>
              <a:rPr lang="en-US" sz="1700">
                <a:solidFill>
                  <a:srgbClr val="19224A"/>
                </a:solidFill>
                <a:latin typeface="Times New Roman" panose="02020603050405020304"/>
                <a:ea typeface="Times New Roman" panose="02020603050405020304"/>
                <a:cs typeface="Times New Roman" panose="02020603050405020304"/>
                <a:sym typeface="Times New Roman" panose="02020603050405020304"/>
              </a:rPr>
              <a:t>How do lifestyle-related risk factors influence Type 2 diabetes prevention among adults aged 40–65 in England?</a:t>
            </a:r>
          </a:p>
        </p:txBody>
      </p:sp>
      <p:sp>
        <p:nvSpPr>
          <p:cNvPr id="45" name="TextBox 45"/>
          <p:cNvSpPr txBox="1"/>
          <p:nvPr/>
        </p:nvSpPr>
        <p:spPr>
          <a:xfrm>
            <a:off x="353695" y="16325850"/>
            <a:ext cx="5441950" cy="610235"/>
          </a:xfrm>
          <a:prstGeom prst="rect">
            <a:avLst/>
          </a:prstGeom>
          <a:solidFill>
            <a:schemeClr val="accent1">
              <a:lumMod val="75000"/>
            </a:schemeClr>
          </a:solidFill>
        </p:spPr>
        <p:txBody>
          <a:bodyPr wrap="square" lIns="0" tIns="0" rIns="0" bIns="0" rtlCol="0" anchor="t">
            <a:spAutoFit/>
          </a:bodyPr>
          <a:lstStyle/>
          <a:p>
            <a:pPr algn="l">
              <a:lnSpc>
                <a:spcPts val="4760"/>
              </a:lnSpc>
            </a:pPr>
            <a:r>
              <a:rPr lang="en-US" sz="2800" b="1">
                <a:solidFill>
                  <a:srgbClr val="FFFFFF"/>
                </a:solidFill>
                <a:latin typeface="Times New Roman Bold" panose="02020803070505020304"/>
                <a:ea typeface="Times New Roman Bold" panose="02020803070505020304"/>
                <a:cs typeface="Times New Roman Bold" panose="02020803070505020304"/>
                <a:sym typeface="Times New Roman Bold" panose="02020803070505020304"/>
              </a:rPr>
              <a:t>RESEARCH METHODOLOGY </a:t>
            </a:r>
          </a:p>
        </p:txBody>
      </p:sp>
      <p:sp>
        <p:nvSpPr>
          <p:cNvPr id="46" name="TextBox 46"/>
          <p:cNvSpPr txBox="1"/>
          <p:nvPr/>
        </p:nvSpPr>
        <p:spPr>
          <a:xfrm>
            <a:off x="306705" y="16895445"/>
            <a:ext cx="10007600" cy="1307465"/>
          </a:xfrm>
          <a:prstGeom prst="rect">
            <a:avLst/>
          </a:prstGeom>
          <a:solidFill>
            <a:schemeClr val="bg1"/>
          </a:solidFill>
        </p:spPr>
        <p:txBody>
          <a:bodyPr wrap="square" lIns="0" tIns="0" rIns="0" bIns="0" rtlCol="0" anchor="t">
            <a:spAutoFit/>
          </a:bodyPr>
          <a:lstStyle/>
          <a:p>
            <a:pPr algn="just">
              <a:lnSpc>
                <a:spcPts val="2550"/>
              </a:lnSpc>
            </a:pPr>
            <a:r>
              <a:rPr lang="en-US" sz="1700">
                <a:solidFill>
                  <a:schemeClr val="tx1"/>
                </a:solidFill>
                <a:latin typeface="Times New Roman" panose="02020603050405020304"/>
                <a:ea typeface="Times New Roman" panose="02020603050405020304"/>
                <a:cs typeface="Times New Roman" panose="02020603050405020304"/>
                <a:sym typeface="Times New Roman" panose="02020603050405020304"/>
              </a:rPr>
              <a:t>This study shall employ a secondary research method in a qualitative fashion by means of peer-reviewed publications and public health studies published from 2022-2026. Evidence relevant to the topic shall be obtained through PubMed and CINAHL databases, with emphasis on adults aged between 40 and 65 in England. Evidence related to preventing diabetes in relation to a healthy lifestyle shall be chosen using established criteria for selection.</a:t>
            </a:r>
          </a:p>
        </p:txBody>
      </p:sp>
      <p:sp>
        <p:nvSpPr>
          <p:cNvPr id="47" name="TextBox 47"/>
          <p:cNvSpPr txBox="1"/>
          <p:nvPr/>
        </p:nvSpPr>
        <p:spPr>
          <a:xfrm>
            <a:off x="7887051" y="10230131"/>
            <a:ext cx="6368784" cy="502285"/>
          </a:xfrm>
          <a:prstGeom prst="rect">
            <a:avLst/>
          </a:prstGeom>
        </p:spPr>
        <p:txBody>
          <a:bodyPr wrap="square" lIns="0" tIns="0" rIns="0" bIns="0" rtlCol="0" anchor="t">
            <a:spAutoFit/>
          </a:bodyPr>
          <a:lstStyle/>
          <a:p>
            <a:pPr algn="ctr">
              <a:lnSpc>
                <a:spcPts val="3920"/>
              </a:lnSpc>
            </a:pPr>
            <a:r>
              <a:rPr lang="en-US" sz="2800" b="1">
                <a:solidFill>
                  <a:srgbClr val="FFFFFF"/>
                </a:solidFill>
                <a:latin typeface="Times New Roman Bold" panose="02020803070505020304"/>
                <a:ea typeface="Times New Roman Bold" panose="02020803070505020304"/>
                <a:cs typeface="Times New Roman Bold" panose="02020803070505020304"/>
                <a:sym typeface="Times New Roman Bold" panose="02020803070505020304"/>
              </a:rPr>
              <a:t>RATIONALE OF THE RESEARCH</a:t>
            </a:r>
          </a:p>
        </p:txBody>
      </p:sp>
      <p:sp>
        <p:nvSpPr>
          <p:cNvPr id="49" name="TextBox 49"/>
          <p:cNvSpPr txBox="1"/>
          <p:nvPr/>
        </p:nvSpPr>
        <p:spPr>
          <a:xfrm>
            <a:off x="8318488" y="9772887"/>
            <a:ext cx="5291482" cy="304800"/>
          </a:xfrm>
          <a:prstGeom prst="rect">
            <a:avLst/>
          </a:prstGeom>
        </p:spPr>
        <p:txBody>
          <a:bodyPr lIns="0" tIns="0" rIns="0" bIns="0" rtlCol="0" anchor="t">
            <a:spAutoFit/>
          </a:bodyPr>
          <a:lstStyle/>
          <a:p>
            <a:pPr algn="ctr">
              <a:lnSpc>
                <a:spcPts val="2380"/>
              </a:lnSpc>
              <a:spcBef>
                <a:spcPct val="0"/>
              </a:spcBef>
            </a:pPr>
            <a:r>
              <a:rPr lang="en-US" sz="1700">
                <a:solidFill>
                  <a:srgbClr val="000000"/>
                </a:solidFill>
                <a:latin typeface="Times New Roman" panose="02020603050405020304" charset="0"/>
                <a:ea typeface="Arimo" panose="020B0604020202020204"/>
                <a:cs typeface="Times New Roman" panose="02020603050405020304" charset="0"/>
                <a:sym typeface="Arimo" panose="020B0604020202020204"/>
              </a:rPr>
              <a:t>(Source: Department of Health and Social Care, 2026)</a:t>
            </a:r>
          </a:p>
        </p:txBody>
      </p:sp>
      <p:grpSp>
        <p:nvGrpSpPr>
          <p:cNvPr id="50" name="Group 50"/>
          <p:cNvGrpSpPr/>
          <p:nvPr/>
        </p:nvGrpSpPr>
        <p:grpSpPr>
          <a:xfrm>
            <a:off x="7197725" y="10881995"/>
            <a:ext cx="7672705" cy="1723390"/>
            <a:chOff x="0" y="0"/>
            <a:chExt cx="1380298" cy="270884"/>
          </a:xfrm>
        </p:grpSpPr>
        <p:sp>
          <p:nvSpPr>
            <p:cNvPr id="51" name="Freeform 51"/>
            <p:cNvSpPr/>
            <p:nvPr/>
          </p:nvSpPr>
          <p:spPr>
            <a:xfrm>
              <a:off x="0" y="0"/>
              <a:ext cx="1380298" cy="270884"/>
            </a:xfrm>
            <a:custGeom>
              <a:avLst/>
              <a:gdLst/>
              <a:ahLst/>
              <a:cxnLst/>
              <a:rect l="l" t="t" r="r" b="b"/>
              <a:pathLst>
                <a:path w="1380298" h="270884">
                  <a:moveTo>
                    <a:pt x="18091" y="0"/>
                  </a:moveTo>
                  <a:lnTo>
                    <a:pt x="1362207" y="0"/>
                  </a:lnTo>
                  <a:cubicBezTo>
                    <a:pt x="1367005" y="0"/>
                    <a:pt x="1371607" y="1906"/>
                    <a:pt x="1374999" y="5299"/>
                  </a:cubicBezTo>
                  <a:cubicBezTo>
                    <a:pt x="1378392" y="8691"/>
                    <a:pt x="1380298" y="13293"/>
                    <a:pt x="1380298" y="18091"/>
                  </a:cubicBezTo>
                  <a:lnTo>
                    <a:pt x="1380298" y="252794"/>
                  </a:lnTo>
                  <a:cubicBezTo>
                    <a:pt x="1380298" y="262785"/>
                    <a:pt x="1372199" y="270884"/>
                    <a:pt x="1362207" y="270884"/>
                  </a:cubicBezTo>
                  <a:lnTo>
                    <a:pt x="18091" y="270884"/>
                  </a:lnTo>
                  <a:cubicBezTo>
                    <a:pt x="8100" y="270884"/>
                    <a:pt x="0" y="262785"/>
                    <a:pt x="0" y="252794"/>
                  </a:cubicBezTo>
                  <a:lnTo>
                    <a:pt x="0" y="18091"/>
                  </a:lnTo>
                  <a:cubicBezTo>
                    <a:pt x="0" y="8100"/>
                    <a:pt x="8100" y="0"/>
                    <a:pt x="18091" y="0"/>
                  </a:cubicBezTo>
                  <a:close/>
                </a:path>
              </a:pathLst>
            </a:custGeom>
            <a:solidFill>
              <a:srgbClr val="FFFFFF"/>
            </a:solidFill>
            <a:ln w="28575" cap="sq">
              <a:solidFill>
                <a:srgbClr val="3D53B3"/>
              </a:solidFill>
              <a:prstDash val="solid"/>
              <a:miter/>
            </a:ln>
          </p:spPr>
        </p:sp>
        <p:sp>
          <p:nvSpPr>
            <p:cNvPr id="52" name="TextBox 52"/>
            <p:cNvSpPr txBox="1"/>
            <p:nvPr/>
          </p:nvSpPr>
          <p:spPr>
            <a:xfrm>
              <a:off x="0" y="-47625"/>
              <a:ext cx="1380298" cy="318509"/>
            </a:xfrm>
            <a:prstGeom prst="rect">
              <a:avLst/>
            </a:prstGeom>
          </p:spPr>
          <p:txBody>
            <a:bodyPr lIns="71838" tIns="71838" rIns="71838" bIns="71838" rtlCol="0" anchor="ctr"/>
            <a:lstStyle/>
            <a:p>
              <a:pPr algn="ctr">
                <a:lnSpc>
                  <a:spcPts val="2380"/>
                </a:lnSpc>
              </a:pPr>
              <a:endParaRPr/>
            </a:p>
          </p:txBody>
        </p:sp>
      </p:grpSp>
      <p:sp>
        <p:nvSpPr>
          <p:cNvPr id="53" name="TextBox 53"/>
          <p:cNvSpPr txBox="1"/>
          <p:nvPr/>
        </p:nvSpPr>
        <p:spPr>
          <a:xfrm>
            <a:off x="7327265" y="10881995"/>
            <a:ext cx="7595870" cy="1416685"/>
          </a:xfrm>
          <a:prstGeom prst="rect">
            <a:avLst/>
          </a:prstGeom>
        </p:spPr>
        <p:txBody>
          <a:bodyPr wrap="square" lIns="0" tIns="0" rIns="0" bIns="0" rtlCol="0" anchor="t">
            <a:spAutoFit/>
          </a:bodyPr>
          <a:lstStyle/>
          <a:p>
            <a:pPr algn="l">
              <a:lnSpc>
                <a:spcPts val="2210"/>
              </a:lnSpc>
            </a:pPr>
            <a:r>
              <a:rPr lang="en-US" sz="1700">
                <a:solidFill>
                  <a:srgbClr val="19224A"/>
                </a:solidFill>
                <a:latin typeface="Times New Roman" panose="02020603050405020304"/>
                <a:ea typeface="Times New Roman" panose="02020603050405020304"/>
                <a:cs typeface="Times New Roman" panose="02020603050405020304"/>
                <a:sym typeface="Times New Roman" panose="02020603050405020304"/>
              </a:rPr>
              <a:t>This study is concerned with the rising incidence of Type 2 diabetes and the increasing need for its prevention. Behavioural risk factors continue to be a serious public health issue (World Health Organisation, 2024). This study’s uniqueness is in exploring prevention methods and behavioural barriers in adults aged 40 to 65 years old in England.</a:t>
            </a:r>
          </a:p>
        </p:txBody>
      </p:sp>
      <p:grpSp>
        <p:nvGrpSpPr>
          <p:cNvPr id="54" name="Group 54"/>
          <p:cNvGrpSpPr/>
          <p:nvPr/>
        </p:nvGrpSpPr>
        <p:grpSpPr>
          <a:xfrm>
            <a:off x="88900" y="11525250"/>
            <a:ext cx="6604000" cy="990600"/>
            <a:chOff x="0" y="0"/>
            <a:chExt cx="1813962" cy="141829"/>
          </a:xfrm>
        </p:grpSpPr>
        <p:sp>
          <p:nvSpPr>
            <p:cNvPr id="55" name="Freeform 55"/>
            <p:cNvSpPr/>
            <p:nvPr/>
          </p:nvSpPr>
          <p:spPr>
            <a:xfrm>
              <a:off x="0" y="0"/>
              <a:ext cx="1813962" cy="141829"/>
            </a:xfrm>
            <a:custGeom>
              <a:avLst/>
              <a:gdLst/>
              <a:ahLst/>
              <a:cxnLst/>
              <a:rect l="l" t="t" r="r" b="b"/>
              <a:pathLst>
                <a:path w="1813962" h="141829">
                  <a:moveTo>
                    <a:pt x="13766" y="0"/>
                  </a:moveTo>
                  <a:lnTo>
                    <a:pt x="1800197" y="0"/>
                  </a:lnTo>
                  <a:cubicBezTo>
                    <a:pt x="1803847" y="0"/>
                    <a:pt x="1807349" y="1450"/>
                    <a:pt x="1809930" y="4032"/>
                  </a:cubicBezTo>
                  <a:cubicBezTo>
                    <a:pt x="1812512" y="6614"/>
                    <a:pt x="1813962" y="10115"/>
                    <a:pt x="1813962" y="13766"/>
                  </a:cubicBezTo>
                  <a:lnTo>
                    <a:pt x="1813962" y="128063"/>
                  </a:lnTo>
                  <a:cubicBezTo>
                    <a:pt x="1813962" y="131714"/>
                    <a:pt x="1812512" y="135215"/>
                    <a:pt x="1809930" y="137797"/>
                  </a:cubicBezTo>
                  <a:cubicBezTo>
                    <a:pt x="1807349" y="140379"/>
                    <a:pt x="1803847" y="141829"/>
                    <a:pt x="1800197" y="141829"/>
                  </a:cubicBezTo>
                  <a:lnTo>
                    <a:pt x="13766" y="141829"/>
                  </a:lnTo>
                  <a:cubicBezTo>
                    <a:pt x="10115" y="141829"/>
                    <a:pt x="6614" y="140379"/>
                    <a:pt x="4032" y="137797"/>
                  </a:cubicBezTo>
                  <a:cubicBezTo>
                    <a:pt x="1450" y="135215"/>
                    <a:pt x="0" y="131714"/>
                    <a:pt x="0" y="128063"/>
                  </a:cubicBezTo>
                  <a:lnTo>
                    <a:pt x="0" y="13766"/>
                  </a:lnTo>
                  <a:cubicBezTo>
                    <a:pt x="0" y="10115"/>
                    <a:pt x="1450" y="6614"/>
                    <a:pt x="4032" y="4032"/>
                  </a:cubicBezTo>
                  <a:cubicBezTo>
                    <a:pt x="6614" y="1450"/>
                    <a:pt x="10115" y="0"/>
                    <a:pt x="13766" y="0"/>
                  </a:cubicBezTo>
                  <a:close/>
                </a:path>
              </a:pathLst>
            </a:custGeom>
            <a:solidFill>
              <a:srgbClr val="3D53B3"/>
            </a:solidFill>
            <a:ln cap="sq">
              <a:noFill/>
              <a:prstDash val="solid"/>
              <a:miter/>
            </a:ln>
          </p:spPr>
        </p:sp>
        <p:sp>
          <p:nvSpPr>
            <p:cNvPr id="56" name="TextBox 56"/>
            <p:cNvSpPr txBox="1"/>
            <p:nvPr/>
          </p:nvSpPr>
          <p:spPr>
            <a:xfrm>
              <a:off x="0" y="-47625"/>
              <a:ext cx="1813962" cy="189454"/>
            </a:xfrm>
            <a:prstGeom prst="rect">
              <a:avLst/>
            </a:prstGeom>
          </p:spPr>
          <p:txBody>
            <a:bodyPr lIns="71838" tIns="71838" rIns="71838" bIns="71838" rtlCol="0" anchor="ctr"/>
            <a:lstStyle/>
            <a:p>
              <a:pPr algn="ctr">
                <a:lnSpc>
                  <a:spcPts val="2380"/>
                </a:lnSpc>
              </a:pPr>
              <a:endParaRPr/>
            </a:p>
          </p:txBody>
        </p:sp>
      </p:grpSp>
      <p:sp>
        <p:nvSpPr>
          <p:cNvPr id="57" name="TextBox 57"/>
          <p:cNvSpPr txBox="1"/>
          <p:nvPr/>
        </p:nvSpPr>
        <p:spPr>
          <a:xfrm>
            <a:off x="246380" y="11525885"/>
            <a:ext cx="6737350" cy="1005205"/>
          </a:xfrm>
          <a:prstGeom prst="rect">
            <a:avLst/>
          </a:prstGeom>
        </p:spPr>
        <p:txBody>
          <a:bodyPr wrap="square" lIns="0" tIns="0" rIns="0" bIns="0" rtlCol="0" anchor="t">
            <a:spAutoFit/>
          </a:bodyPr>
          <a:lstStyle/>
          <a:p>
            <a:pPr algn="ctr">
              <a:lnSpc>
                <a:spcPts val="3920"/>
              </a:lnSpc>
            </a:pPr>
            <a:r>
              <a:rPr lang="en-US" sz="2800" b="1">
                <a:solidFill>
                  <a:srgbClr val="FFFFFF"/>
                </a:solidFill>
                <a:latin typeface="Times New Roman Bold" panose="02020803070505020304"/>
                <a:ea typeface="Times New Roman Bold" panose="02020803070505020304"/>
                <a:cs typeface="Times New Roman Bold" panose="02020803070505020304"/>
                <a:sym typeface="Times New Roman Bold" panose="02020803070505020304"/>
              </a:rPr>
              <a:t>RESEARCH  AIM</a:t>
            </a:r>
            <a:r>
              <a:rPr lang="en-IN" altLang="en-US" sz="2800" b="1">
                <a:solidFill>
                  <a:srgbClr val="FFFFFF"/>
                </a:solidFill>
                <a:latin typeface="Times New Roman Bold" panose="02020803070505020304"/>
                <a:ea typeface="Times New Roman Bold" panose="02020803070505020304"/>
                <a:cs typeface="Times New Roman Bold" panose="02020803070505020304"/>
                <a:sym typeface="Times New Roman Bold" panose="02020803070505020304"/>
              </a:rPr>
              <a:t>, </a:t>
            </a:r>
            <a:r>
              <a:rPr lang="en-US" sz="2800" b="1">
                <a:solidFill>
                  <a:srgbClr val="FFFFFF"/>
                </a:solidFill>
                <a:latin typeface="Times New Roman Bold" panose="02020803070505020304"/>
                <a:ea typeface="Times New Roman Bold" panose="02020803070505020304"/>
                <a:cs typeface="Times New Roman Bold" panose="02020803070505020304"/>
                <a:sym typeface="Times New Roman Bold" panose="02020803070505020304"/>
              </a:rPr>
              <a:t>QUESTION AND OBJECTIVES</a:t>
            </a:r>
          </a:p>
        </p:txBody>
      </p:sp>
      <p:sp>
        <p:nvSpPr>
          <p:cNvPr id="58" name="TextBox 58"/>
          <p:cNvSpPr txBox="1"/>
          <p:nvPr/>
        </p:nvSpPr>
        <p:spPr>
          <a:xfrm>
            <a:off x="442595" y="13174345"/>
            <a:ext cx="9857105" cy="566420"/>
          </a:xfrm>
          <a:prstGeom prst="rect">
            <a:avLst/>
          </a:prstGeom>
        </p:spPr>
        <p:txBody>
          <a:bodyPr wrap="square" lIns="0" tIns="0" rIns="0" bIns="0" rtlCol="0" anchor="t">
            <a:spAutoFit/>
          </a:bodyPr>
          <a:lstStyle/>
          <a:p>
            <a:pPr algn="just">
              <a:lnSpc>
                <a:spcPts val="2210"/>
              </a:lnSpc>
            </a:pPr>
            <a:r>
              <a:rPr lang="en-US" sz="1700">
                <a:solidFill>
                  <a:srgbClr val="19224A"/>
                </a:solidFill>
                <a:latin typeface="Times New Roman" panose="02020603050405020304"/>
                <a:ea typeface="Times New Roman" panose="02020603050405020304"/>
                <a:cs typeface="Times New Roman" panose="02020603050405020304"/>
                <a:sym typeface="Times New Roman" panose="02020603050405020304"/>
              </a:rPr>
              <a:t>To examine modifiable lifestyle-related risk factors influencing Type 2 diabetes prevention among middle-aged adults in England.</a:t>
            </a:r>
          </a:p>
        </p:txBody>
      </p:sp>
      <p:grpSp>
        <p:nvGrpSpPr>
          <p:cNvPr id="59" name="Group 59"/>
          <p:cNvGrpSpPr/>
          <p:nvPr/>
        </p:nvGrpSpPr>
        <p:grpSpPr>
          <a:xfrm>
            <a:off x="187325" y="14672945"/>
            <a:ext cx="10126345" cy="1586865"/>
            <a:chOff x="0" y="0"/>
            <a:chExt cx="1844595" cy="240848"/>
          </a:xfrm>
        </p:grpSpPr>
        <p:sp>
          <p:nvSpPr>
            <p:cNvPr id="60" name="Freeform 60"/>
            <p:cNvSpPr/>
            <p:nvPr/>
          </p:nvSpPr>
          <p:spPr>
            <a:xfrm>
              <a:off x="0" y="0"/>
              <a:ext cx="1844595" cy="240848"/>
            </a:xfrm>
            <a:custGeom>
              <a:avLst/>
              <a:gdLst/>
              <a:ahLst/>
              <a:cxnLst/>
              <a:rect l="l" t="t" r="r" b="b"/>
              <a:pathLst>
                <a:path w="1844595" h="240848">
                  <a:moveTo>
                    <a:pt x="13537" y="0"/>
                  </a:moveTo>
                  <a:lnTo>
                    <a:pt x="1831058" y="0"/>
                  </a:lnTo>
                  <a:cubicBezTo>
                    <a:pt x="1834648" y="0"/>
                    <a:pt x="1838092" y="1426"/>
                    <a:pt x="1840630" y="3965"/>
                  </a:cubicBezTo>
                  <a:cubicBezTo>
                    <a:pt x="1843169" y="6504"/>
                    <a:pt x="1844595" y="9947"/>
                    <a:pt x="1844595" y="13537"/>
                  </a:cubicBezTo>
                  <a:lnTo>
                    <a:pt x="1844595" y="227311"/>
                  </a:lnTo>
                  <a:cubicBezTo>
                    <a:pt x="1844595" y="230901"/>
                    <a:pt x="1843169" y="234344"/>
                    <a:pt x="1840630" y="236883"/>
                  </a:cubicBezTo>
                  <a:cubicBezTo>
                    <a:pt x="1838092" y="239422"/>
                    <a:pt x="1834648" y="240848"/>
                    <a:pt x="1831058" y="240848"/>
                  </a:cubicBezTo>
                  <a:lnTo>
                    <a:pt x="13537" y="240848"/>
                  </a:lnTo>
                  <a:cubicBezTo>
                    <a:pt x="9947" y="240848"/>
                    <a:pt x="6504" y="239422"/>
                    <a:pt x="3965" y="236883"/>
                  </a:cubicBezTo>
                  <a:cubicBezTo>
                    <a:pt x="1426" y="234344"/>
                    <a:pt x="0" y="230901"/>
                    <a:pt x="0" y="227311"/>
                  </a:cubicBezTo>
                  <a:lnTo>
                    <a:pt x="0" y="13537"/>
                  </a:lnTo>
                  <a:cubicBezTo>
                    <a:pt x="0" y="9947"/>
                    <a:pt x="1426" y="6504"/>
                    <a:pt x="3965" y="3965"/>
                  </a:cubicBezTo>
                  <a:cubicBezTo>
                    <a:pt x="6504" y="1426"/>
                    <a:pt x="9947" y="0"/>
                    <a:pt x="13537" y="0"/>
                  </a:cubicBezTo>
                  <a:close/>
                </a:path>
              </a:pathLst>
            </a:custGeom>
            <a:solidFill>
              <a:srgbClr val="FFFFFF"/>
            </a:solidFill>
            <a:ln w="28575" cap="sq">
              <a:solidFill>
                <a:srgbClr val="3D53B3"/>
              </a:solidFill>
              <a:prstDash val="solid"/>
              <a:miter/>
            </a:ln>
          </p:spPr>
        </p:sp>
        <p:sp>
          <p:nvSpPr>
            <p:cNvPr id="61" name="TextBox 61"/>
            <p:cNvSpPr txBox="1"/>
            <p:nvPr/>
          </p:nvSpPr>
          <p:spPr>
            <a:xfrm>
              <a:off x="0" y="-47625"/>
              <a:ext cx="1844595" cy="288473"/>
            </a:xfrm>
            <a:prstGeom prst="rect">
              <a:avLst/>
            </a:prstGeom>
          </p:spPr>
          <p:txBody>
            <a:bodyPr lIns="71838" tIns="71838" rIns="71838" bIns="71838" rtlCol="0" anchor="ctr"/>
            <a:lstStyle/>
            <a:p>
              <a:pPr algn="ctr">
                <a:lnSpc>
                  <a:spcPts val="2380"/>
                </a:lnSpc>
              </a:pPr>
              <a:endParaRPr/>
            </a:p>
          </p:txBody>
        </p:sp>
      </p:grpSp>
      <p:sp>
        <p:nvSpPr>
          <p:cNvPr id="62" name="TextBox 62"/>
          <p:cNvSpPr txBox="1"/>
          <p:nvPr/>
        </p:nvSpPr>
        <p:spPr>
          <a:xfrm>
            <a:off x="1993900" y="14803120"/>
            <a:ext cx="8159750" cy="1416685"/>
          </a:xfrm>
          <a:prstGeom prst="rect">
            <a:avLst/>
          </a:prstGeom>
        </p:spPr>
        <p:txBody>
          <a:bodyPr wrap="square" lIns="0" tIns="0" rIns="0" bIns="0" rtlCol="0" anchor="t">
            <a:spAutoFit/>
          </a:bodyPr>
          <a:lstStyle/>
          <a:p>
            <a:pPr algn="l">
              <a:lnSpc>
                <a:spcPts val="2210"/>
              </a:lnSpc>
            </a:pPr>
            <a:r>
              <a:rPr lang="en-US" sz="1700">
                <a:solidFill>
                  <a:srgbClr val="19224A"/>
                </a:solidFill>
                <a:latin typeface="Times New Roman" panose="02020603050405020304"/>
                <a:ea typeface="Times New Roman" panose="02020603050405020304"/>
                <a:cs typeface="Times New Roman" panose="02020603050405020304"/>
                <a:sym typeface="Times New Roman" panose="02020603050405020304"/>
              </a:rPr>
              <a:t>To identify major modifiable lifestyle-related risk factors associated with Type 2 diabetes.</a:t>
            </a:r>
          </a:p>
          <a:p>
            <a:pPr algn="l">
              <a:lnSpc>
                <a:spcPts val="2210"/>
              </a:lnSpc>
            </a:pPr>
            <a:r>
              <a:rPr lang="en-US" sz="1700">
                <a:solidFill>
                  <a:srgbClr val="19224A"/>
                </a:solidFill>
                <a:latin typeface="Times New Roman" panose="02020603050405020304"/>
                <a:ea typeface="Times New Roman" panose="02020603050405020304"/>
                <a:cs typeface="Times New Roman" panose="02020603050405020304"/>
                <a:sym typeface="Times New Roman" panose="02020603050405020304"/>
              </a:rPr>
              <a:t>To examine how dietary habits, physical activity and weight management influence prevention.</a:t>
            </a:r>
          </a:p>
          <a:p>
            <a:pPr algn="l">
              <a:lnSpc>
                <a:spcPts val="2210"/>
              </a:lnSpc>
            </a:pPr>
            <a:r>
              <a:rPr lang="en-US" sz="1700">
                <a:solidFill>
                  <a:srgbClr val="19224A"/>
                </a:solidFill>
                <a:latin typeface="Times New Roman" panose="02020603050405020304"/>
                <a:ea typeface="Times New Roman" panose="02020603050405020304"/>
                <a:cs typeface="Times New Roman" panose="02020603050405020304"/>
                <a:sym typeface="Times New Roman" panose="02020603050405020304"/>
              </a:rPr>
              <a:t>To evaluate lifestyle-based preventive interventions and identify barriers affecting their adoption.</a:t>
            </a:r>
          </a:p>
        </p:txBody>
      </p:sp>
      <p:sp>
        <p:nvSpPr>
          <p:cNvPr id="63" name="TextBox 63"/>
          <p:cNvSpPr txBox="1"/>
          <p:nvPr/>
        </p:nvSpPr>
        <p:spPr>
          <a:xfrm>
            <a:off x="415795" y="15247106"/>
            <a:ext cx="2014291" cy="595144"/>
          </a:xfrm>
          <a:prstGeom prst="rect">
            <a:avLst/>
          </a:prstGeom>
        </p:spPr>
        <p:txBody>
          <a:bodyPr lIns="0" tIns="0" rIns="0" bIns="0" rtlCol="0" anchor="t">
            <a:spAutoFit/>
          </a:bodyPr>
          <a:lstStyle/>
          <a:p>
            <a:pPr algn="l">
              <a:lnSpc>
                <a:spcPts val="2380"/>
              </a:lnSpc>
            </a:pPr>
            <a:r>
              <a:rPr lang="en-US" sz="1700" b="1">
                <a:solidFill>
                  <a:srgbClr val="3D53B3"/>
                </a:solidFill>
                <a:latin typeface="Times New Roman Bold" panose="02020803070505020304"/>
                <a:ea typeface="Times New Roman Bold" panose="02020803070505020304"/>
                <a:cs typeface="Times New Roman Bold" panose="02020803070505020304"/>
                <a:sym typeface="Times New Roman Bold" panose="02020803070505020304"/>
              </a:rPr>
              <a:t>RESEARCH OBJECTIVES</a:t>
            </a:r>
          </a:p>
        </p:txBody>
      </p:sp>
      <p:grpSp>
        <p:nvGrpSpPr>
          <p:cNvPr id="64" name="Group 64"/>
          <p:cNvGrpSpPr/>
          <p:nvPr/>
        </p:nvGrpSpPr>
        <p:grpSpPr>
          <a:xfrm>
            <a:off x="10680700" y="13390880"/>
            <a:ext cx="4121150" cy="4953635"/>
            <a:chOff x="0" y="0"/>
            <a:chExt cx="738500" cy="958174"/>
          </a:xfrm>
        </p:grpSpPr>
        <p:sp>
          <p:nvSpPr>
            <p:cNvPr id="65" name="Freeform 65"/>
            <p:cNvSpPr/>
            <p:nvPr/>
          </p:nvSpPr>
          <p:spPr>
            <a:xfrm>
              <a:off x="0" y="0"/>
              <a:ext cx="738500" cy="958174"/>
            </a:xfrm>
            <a:custGeom>
              <a:avLst/>
              <a:gdLst/>
              <a:ahLst/>
              <a:cxnLst/>
              <a:rect l="l" t="t" r="r" b="b"/>
              <a:pathLst>
                <a:path w="738500" h="958174">
                  <a:moveTo>
                    <a:pt x="33813" y="0"/>
                  </a:moveTo>
                  <a:lnTo>
                    <a:pt x="704687" y="0"/>
                  </a:lnTo>
                  <a:cubicBezTo>
                    <a:pt x="723361" y="0"/>
                    <a:pt x="738500" y="15139"/>
                    <a:pt x="738500" y="33813"/>
                  </a:cubicBezTo>
                  <a:lnTo>
                    <a:pt x="738500" y="924362"/>
                  </a:lnTo>
                  <a:cubicBezTo>
                    <a:pt x="738500" y="943036"/>
                    <a:pt x="723361" y="958174"/>
                    <a:pt x="704687" y="958174"/>
                  </a:cubicBezTo>
                  <a:lnTo>
                    <a:pt x="33813" y="958174"/>
                  </a:lnTo>
                  <a:cubicBezTo>
                    <a:pt x="15139" y="958174"/>
                    <a:pt x="0" y="943036"/>
                    <a:pt x="0" y="924362"/>
                  </a:cubicBezTo>
                  <a:lnTo>
                    <a:pt x="0" y="33813"/>
                  </a:lnTo>
                  <a:cubicBezTo>
                    <a:pt x="0" y="15139"/>
                    <a:pt x="15139" y="0"/>
                    <a:pt x="33813" y="0"/>
                  </a:cubicBezTo>
                  <a:close/>
                </a:path>
              </a:pathLst>
            </a:custGeom>
            <a:solidFill>
              <a:srgbClr val="3D53B3"/>
            </a:solidFill>
            <a:ln w="28575" cap="sq">
              <a:solidFill>
                <a:srgbClr val="3D53B3"/>
              </a:solidFill>
              <a:prstDash val="solid"/>
              <a:miter/>
            </a:ln>
          </p:spPr>
        </p:sp>
        <p:sp>
          <p:nvSpPr>
            <p:cNvPr id="66" name="TextBox 66"/>
            <p:cNvSpPr txBox="1"/>
            <p:nvPr/>
          </p:nvSpPr>
          <p:spPr>
            <a:xfrm>
              <a:off x="0" y="-47625"/>
              <a:ext cx="738500" cy="1005799"/>
            </a:xfrm>
            <a:prstGeom prst="rect">
              <a:avLst/>
            </a:prstGeom>
          </p:spPr>
          <p:txBody>
            <a:bodyPr lIns="71838" tIns="71838" rIns="71838" bIns="71838" rtlCol="0" anchor="ctr"/>
            <a:lstStyle/>
            <a:p>
              <a:pPr algn="ctr">
                <a:lnSpc>
                  <a:spcPts val="2380"/>
                </a:lnSpc>
              </a:pPr>
              <a:endParaRPr/>
            </a:p>
          </p:txBody>
        </p:sp>
      </p:grpSp>
      <p:sp>
        <p:nvSpPr>
          <p:cNvPr id="67" name="TextBox 67"/>
          <p:cNvSpPr txBox="1"/>
          <p:nvPr/>
        </p:nvSpPr>
        <p:spPr>
          <a:xfrm>
            <a:off x="10569575" y="13373735"/>
            <a:ext cx="4281805" cy="4904740"/>
          </a:xfrm>
          <a:prstGeom prst="rect">
            <a:avLst/>
          </a:prstGeom>
          <a:solidFill>
            <a:schemeClr val="bg1"/>
          </a:solidFill>
        </p:spPr>
        <p:txBody>
          <a:bodyPr wrap="square" lIns="0" tIns="0" rIns="0" bIns="0" rtlCol="0" anchor="t">
            <a:spAutoFit/>
          </a:bodyPr>
          <a:lstStyle/>
          <a:p>
            <a:pPr algn="just">
              <a:lnSpc>
                <a:spcPts val="2550"/>
              </a:lnSpc>
            </a:pPr>
            <a:r>
              <a:rPr lang="en-US" sz="1700">
                <a:solidFill>
                  <a:schemeClr val="tx1"/>
                </a:solidFill>
                <a:latin typeface="Times New Roman" panose="02020603050405020304"/>
                <a:ea typeface="Times New Roman" panose="02020603050405020304"/>
                <a:cs typeface="Times New Roman" panose="02020603050405020304"/>
                <a:sym typeface="Times New Roman" panose="02020603050405020304"/>
              </a:rPr>
              <a:t>Such a study can enhance knowledge of the role of lifestyle factors that cause Type 2 diabetes and provide guidance for preventive measures among the middle-aged population. These results will assist NHS professionals and public health professionals in designing programmes on healthy eating, exercise and weight control that are easily accessible. The NHS Diabetes Prevention Programme illustrates the significance of proper lifestyle intervention among people at higher risks (NHS England, 2025). Moreover, an analysis of socioeconomic disparities, health literacy and availability of preventive care will help identify any barriers to making changes in behaviour.</a:t>
            </a:r>
          </a:p>
        </p:txBody>
      </p:sp>
      <p:grpSp>
        <p:nvGrpSpPr>
          <p:cNvPr id="68" name="Group 68"/>
          <p:cNvGrpSpPr/>
          <p:nvPr/>
        </p:nvGrpSpPr>
        <p:grpSpPr>
          <a:xfrm>
            <a:off x="10569575" y="12606020"/>
            <a:ext cx="4232275" cy="742950"/>
            <a:chOff x="0" y="0"/>
            <a:chExt cx="599048" cy="133124"/>
          </a:xfrm>
        </p:grpSpPr>
        <p:sp>
          <p:nvSpPr>
            <p:cNvPr id="69" name="Freeform 69"/>
            <p:cNvSpPr/>
            <p:nvPr/>
          </p:nvSpPr>
          <p:spPr>
            <a:xfrm>
              <a:off x="0" y="0"/>
              <a:ext cx="599048" cy="133124"/>
            </a:xfrm>
            <a:custGeom>
              <a:avLst/>
              <a:gdLst/>
              <a:ahLst/>
              <a:cxnLst/>
              <a:rect l="l" t="t" r="r" b="b"/>
              <a:pathLst>
                <a:path w="599048" h="133124">
                  <a:moveTo>
                    <a:pt x="41684" y="0"/>
                  </a:moveTo>
                  <a:lnTo>
                    <a:pt x="557364" y="0"/>
                  </a:lnTo>
                  <a:cubicBezTo>
                    <a:pt x="580385" y="0"/>
                    <a:pt x="599048" y="18663"/>
                    <a:pt x="599048" y="41684"/>
                  </a:cubicBezTo>
                  <a:lnTo>
                    <a:pt x="599048" y="91440"/>
                  </a:lnTo>
                  <a:cubicBezTo>
                    <a:pt x="599048" y="114461"/>
                    <a:pt x="580385" y="133124"/>
                    <a:pt x="557364" y="133124"/>
                  </a:cubicBezTo>
                  <a:lnTo>
                    <a:pt x="41684" y="133124"/>
                  </a:lnTo>
                  <a:cubicBezTo>
                    <a:pt x="18663" y="133124"/>
                    <a:pt x="0" y="114461"/>
                    <a:pt x="0" y="91440"/>
                  </a:cubicBezTo>
                  <a:lnTo>
                    <a:pt x="0" y="41684"/>
                  </a:lnTo>
                  <a:cubicBezTo>
                    <a:pt x="0" y="18663"/>
                    <a:pt x="18663" y="0"/>
                    <a:pt x="41684" y="0"/>
                  </a:cubicBezTo>
                  <a:close/>
                </a:path>
              </a:pathLst>
            </a:custGeom>
            <a:solidFill>
              <a:srgbClr val="3D53B3"/>
            </a:solidFill>
            <a:ln cap="sq">
              <a:noFill/>
              <a:prstDash val="solid"/>
              <a:miter/>
            </a:ln>
          </p:spPr>
        </p:sp>
        <p:sp>
          <p:nvSpPr>
            <p:cNvPr id="70" name="TextBox 70"/>
            <p:cNvSpPr txBox="1"/>
            <p:nvPr/>
          </p:nvSpPr>
          <p:spPr>
            <a:xfrm>
              <a:off x="0" y="-57150"/>
              <a:ext cx="599048" cy="190274"/>
            </a:xfrm>
            <a:prstGeom prst="rect">
              <a:avLst/>
            </a:prstGeom>
          </p:spPr>
          <p:txBody>
            <a:bodyPr lIns="71838" tIns="71838" rIns="71838" bIns="71838" rtlCol="0" anchor="ctr"/>
            <a:lstStyle/>
            <a:p>
              <a:pPr algn="ctr">
                <a:lnSpc>
                  <a:spcPts val="3360"/>
                </a:lnSpc>
              </a:pPr>
              <a:endParaRPr/>
            </a:p>
          </p:txBody>
        </p:sp>
      </p:grpSp>
      <p:sp>
        <p:nvSpPr>
          <p:cNvPr id="71" name="TextBox 71"/>
          <p:cNvSpPr txBox="1"/>
          <p:nvPr/>
        </p:nvSpPr>
        <p:spPr>
          <a:xfrm>
            <a:off x="10749280" y="12744450"/>
            <a:ext cx="3907790" cy="430530"/>
          </a:xfrm>
          <a:prstGeom prst="rect">
            <a:avLst/>
          </a:prstGeom>
        </p:spPr>
        <p:txBody>
          <a:bodyPr wrap="square" lIns="0" tIns="0" rIns="0" bIns="0" rtlCol="0" anchor="t">
            <a:spAutoFit/>
          </a:bodyPr>
          <a:lstStyle/>
          <a:p>
            <a:pPr marL="0" lvl="0" indent="0" algn="ctr">
              <a:lnSpc>
                <a:spcPts val="3360"/>
              </a:lnSpc>
              <a:spcBef>
                <a:spcPct val="0"/>
              </a:spcBef>
            </a:pPr>
            <a:r>
              <a:rPr lang="en-US" sz="2400" b="1" u="none" strike="noStrike">
                <a:solidFill>
                  <a:srgbClr val="FFFFFF"/>
                </a:solidFill>
                <a:latin typeface="Times New Roman Bold" panose="02020803070505020304"/>
                <a:ea typeface="Times New Roman Bold" panose="02020803070505020304"/>
                <a:cs typeface="Times New Roman Bold" panose="02020803070505020304"/>
                <a:sym typeface="Times New Roman Bold" panose="02020803070505020304"/>
              </a:rPr>
              <a:t>RESEARCH IMPACT </a:t>
            </a:r>
          </a:p>
        </p:txBody>
      </p:sp>
      <p:sp>
        <p:nvSpPr>
          <p:cNvPr id="75" name="TextBox 75"/>
          <p:cNvSpPr txBox="1"/>
          <p:nvPr/>
        </p:nvSpPr>
        <p:spPr>
          <a:xfrm>
            <a:off x="165100" y="18761710"/>
            <a:ext cx="12843510" cy="2596515"/>
          </a:xfrm>
          <a:prstGeom prst="rect">
            <a:avLst/>
          </a:prstGeom>
        </p:spPr>
        <p:txBody>
          <a:bodyPr wrap="square" lIns="0" tIns="0" rIns="0" bIns="0" rtlCol="0" anchor="t">
            <a:spAutoFit/>
          </a:bodyPr>
          <a:lstStyle/>
          <a:p>
            <a:pPr algn="l">
              <a:lnSpc>
                <a:spcPts val="1125"/>
              </a:lnSpc>
            </a:pPr>
            <a:r>
              <a:rPr lang="en-US" sz="770" b="1">
                <a:solidFill>
                  <a:srgbClr val="19224A"/>
                </a:solidFill>
                <a:latin typeface="Times New Roman" panose="02020603050405020304"/>
                <a:ea typeface="Times New Roman" panose="02020603050405020304"/>
                <a:cs typeface="Times New Roman" panose="02020603050405020304"/>
                <a:sym typeface="Times New Roman" panose="02020603050405020304"/>
              </a:rPr>
              <a:t>CDC (2024). Type 2 diabetes. [online] Diabetes. Available at: </a:t>
            </a:r>
            <a:r>
              <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hlinkClick r:id="rId13" tooltip="https://www.cdc.gov/diabetes/about/about-type-2-diabetes.html"/>
              </a:rPr>
              <a:t>To identify major modifiable lifestyle-related risk factors associated with Type 2 diabetes.</a:t>
            </a:r>
            <a:endPar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endParaRPr>
          </a:p>
          <a:p>
            <a:pPr algn="l">
              <a:lnSpc>
                <a:spcPts val="1125"/>
              </a:lnSpc>
            </a:pPr>
            <a:r>
              <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hlinkClick r:id="rId13" tooltip="https://www.cdc.gov/diabetes/about/about-type-2-diabetes.html"/>
              </a:rPr>
              <a:t>To examine how dietary habits, physical activity and weight management influence prevention.</a:t>
            </a:r>
            <a:endPar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endParaRPr>
          </a:p>
          <a:p>
            <a:pPr algn="l">
              <a:lnSpc>
                <a:spcPts val="1125"/>
              </a:lnSpc>
            </a:pPr>
            <a:r>
              <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hlinkClick r:id="rId13" tooltip="https://www.cdc.gov/diabetes/about/about-type-2-diabetes.html"/>
              </a:rPr>
              <a:t>To evaluate lifestyle-based preventive interventions and identify barriers affecting their adoption.</a:t>
            </a:r>
            <a:r>
              <a:rPr lang="en-US" sz="770" b="1">
                <a:solidFill>
                  <a:srgbClr val="19224A"/>
                </a:solidFill>
                <a:latin typeface="Times New Roman" panose="02020603050405020304"/>
                <a:ea typeface="Times New Roman" panose="02020603050405020304"/>
                <a:cs typeface="Times New Roman" panose="02020603050405020304"/>
                <a:sym typeface="Times New Roman" panose="02020603050405020304"/>
              </a:rPr>
              <a:t>? [Accessed 26 Oct. 2026].</a:t>
            </a:r>
          </a:p>
          <a:p>
            <a:pPr algn="l">
              <a:lnSpc>
                <a:spcPts val="1125"/>
              </a:lnSpc>
            </a:pPr>
            <a:r>
              <a:rPr lang="en-US" sz="770" b="1">
                <a:solidFill>
                  <a:srgbClr val="19224A"/>
                </a:solidFill>
                <a:latin typeface="Times New Roman" panose="02020603050405020304"/>
                <a:ea typeface="Times New Roman" panose="02020603050405020304"/>
                <a:cs typeface="Times New Roman" panose="02020603050405020304"/>
                <a:sym typeface="Times New Roman" panose="02020603050405020304"/>
              </a:rPr>
              <a:t>Department of Health and Social Care (2026). Fingertips | Department of Health and Social Care. [online] Phe.org.uk. Available at: </a:t>
            </a:r>
            <a:r>
              <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hlinkClick r:id="rId14" tooltip="https://fingertips.phe.org.uk/search/DIABETES"/>
              </a:rPr>
              <a:t>To identify major modifiable lifestyle-related risk factors associated with Type 2 diabetes.</a:t>
            </a:r>
            <a:endPar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endParaRPr>
          </a:p>
          <a:p>
            <a:pPr algn="l">
              <a:lnSpc>
                <a:spcPts val="1125"/>
              </a:lnSpc>
            </a:pPr>
            <a:r>
              <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hlinkClick r:id="rId14" tooltip="https://fingertips.phe.org.uk/search/DIABETES"/>
              </a:rPr>
              <a:t>To examine how dietary habits, physical activity and weight management influence prevention.</a:t>
            </a:r>
            <a:endPar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endParaRPr>
          </a:p>
          <a:p>
            <a:pPr algn="l">
              <a:lnSpc>
                <a:spcPts val="1125"/>
              </a:lnSpc>
            </a:pPr>
            <a:r>
              <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hlinkClick r:id="rId14" tooltip="https://fingertips.phe.org.uk/search/DIABETES"/>
              </a:rPr>
              <a:t>To evaluate lifestyle-based preventive interventions and identify barriers affecting their adoption.</a:t>
            </a:r>
            <a:r>
              <a:rPr lang="en-US" sz="770" b="1">
                <a:solidFill>
                  <a:srgbClr val="19224A"/>
                </a:solidFill>
                <a:latin typeface="Times New Roman" panose="02020603050405020304"/>
                <a:ea typeface="Times New Roman" panose="02020603050405020304"/>
                <a:cs typeface="Times New Roman" panose="02020603050405020304"/>
                <a:sym typeface="Times New Roman" panose="02020603050405020304"/>
              </a:rPr>
              <a:t>? [Accessed 26 Oct. 2026].</a:t>
            </a:r>
          </a:p>
          <a:p>
            <a:pPr algn="l">
              <a:lnSpc>
                <a:spcPts val="1125"/>
              </a:lnSpc>
            </a:pPr>
            <a:r>
              <a:rPr lang="en-US" sz="770" b="1">
                <a:solidFill>
                  <a:srgbClr val="19224A"/>
                </a:solidFill>
                <a:latin typeface="Times New Roman" panose="02020603050405020304"/>
                <a:ea typeface="Times New Roman" panose="02020603050405020304"/>
                <a:cs typeface="Times New Roman" panose="02020603050405020304"/>
                <a:sym typeface="Times New Roman" panose="02020603050405020304"/>
              </a:rPr>
              <a:t>Diabetes UK (2026). How many people in the UK have diabetes? [online] Diabetes UK. Available at: </a:t>
            </a:r>
            <a:r>
              <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hlinkClick r:id="rId15" tooltip="https://www.diabetes.org.uk/about-us/about-the-charity/our-strategy/statistics"/>
              </a:rPr>
              <a:t>To identify major modifiable lifestyle-related risk factors associated with Type 2 diabetes.</a:t>
            </a:r>
            <a:endPar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endParaRPr>
          </a:p>
          <a:p>
            <a:pPr algn="l">
              <a:lnSpc>
                <a:spcPts val="1125"/>
              </a:lnSpc>
            </a:pPr>
            <a:r>
              <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hlinkClick r:id="rId15" tooltip="https://www.diabetes.org.uk/about-us/about-the-charity/our-strategy/statistics"/>
              </a:rPr>
              <a:t>To examine how dietary habits, physical activity and weight management influence prevention.</a:t>
            </a:r>
            <a:endPar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endParaRPr>
          </a:p>
          <a:p>
            <a:pPr algn="l">
              <a:lnSpc>
                <a:spcPts val="1125"/>
              </a:lnSpc>
            </a:pPr>
            <a:r>
              <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hlinkClick r:id="rId15" tooltip="https://www.diabetes.org.uk/about-us/about-the-charity/our-strategy/statistics"/>
              </a:rPr>
              <a:t>To evaluate lifestyle-based preventive interventions and identify barriers affecting their adoption.</a:t>
            </a:r>
            <a:r>
              <a:rPr lang="en-US" sz="770" b="1">
                <a:solidFill>
                  <a:srgbClr val="19224A"/>
                </a:solidFill>
                <a:latin typeface="Times New Roman" panose="02020603050405020304"/>
                <a:ea typeface="Times New Roman" panose="02020603050405020304"/>
                <a:cs typeface="Times New Roman" panose="02020603050405020304"/>
                <a:sym typeface="Times New Roman" panose="02020603050405020304"/>
              </a:rPr>
              <a:t>? [Accessed 26 Oct. 2026].</a:t>
            </a:r>
          </a:p>
          <a:p>
            <a:pPr algn="l">
              <a:lnSpc>
                <a:spcPts val="1125"/>
              </a:lnSpc>
            </a:pPr>
            <a:r>
              <a:rPr lang="en-US" sz="770" b="1">
                <a:solidFill>
                  <a:srgbClr val="19224A"/>
                </a:solidFill>
                <a:latin typeface="Times New Roman" panose="02020603050405020304"/>
                <a:ea typeface="Times New Roman" panose="02020603050405020304"/>
                <a:cs typeface="Times New Roman" panose="02020603050405020304"/>
                <a:sym typeface="Times New Roman" panose="02020603050405020304"/>
              </a:rPr>
              <a:t>NHS England (2023). NHS diabetes Prevention Programme (NHS DPP). [online] NHS England. Available at: </a:t>
            </a:r>
            <a:r>
              <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hlinkClick r:id="rId16" tooltip="https://www.england.nhs.uk/diabetes/diabetes-prevention/"/>
              </a:rPr>
              <a:t>To identify major modifiable lifestyle-related risk factors associated with Type 2 diabetes.</a:t>
            </a:r>
            <a:endPar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endParaRPr>
          </a:p>
          <a:p>
            <a:pPr algn="l">
              <a:lnSpc>
                <a:spcPts val="1125"/>
              </a:lnSpc>
            </a:pPr>
            <a:r>
              <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hlinkClick r:id="rId16" tooltip="https://www.england.nhs.uk/diabetes/diabetes-prevention/"/>
              </a:rPr>
              <a:t>To examine how dietary habits, physical activity and weight management influence prevention.</a:t>
            </a:r>
            <a:endPar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endParaRPr>
          </a:p>
          <a:p>
            <a:pPr algn="l">
              <a:lnSpc>
                <a:spcPts val="1125"/>
              </a:lnSpc>
            </a:pPr>
            <a:r>
              <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hlinkClick r:id="rId16" tooltip="https://www.england.nhs.uk/diabetes/diabetes-prevention/"/>
              </a:rPr>
              <a:t>To evaluate lifestyle-based preventive interventions and identify barriers affecting their adoption.</a:t>
            </a:r>
            <a:r>
              <a:rPr lang="en-US" sz="770" b="1">
                <a:solidFill>
                  <a:srgbClr val="19224A"/>
                </a:solidFill>
                <a:latin typeface="Times New Roman" panose="02020603050405020304"/>
                <a:ea typeface="Times New Roman" panose="02020603050405020304"/>
                <a:cs typeface="Times New Roman" panose="02020603050405020304"/>
                <a:sym typeface="Times New Roman" panose="02020603050405020304"/>
              </a:rPr>
              <a:t> [Accessed 26 Oct. 2026].</a:t>
            </a:r>
          </a:p>
          <a:p>
            <a:pPr algn="l">
              <a:lnSpc>
                <a:spcPts val="1125"/>
              </a:lnSpc>
            </a:pPr>
            <a:r>
              <a:rPr lang="en-US" sz="770" b="1">
                <a:solidFill>
                  <a:srgbClr val="19224A"/>
                </a:solidFill>
                <a:latin typeface="Times New Roman" panose="02020603050405020304"/>
                <a:ea typeface="Times New Roman" panose="02020603050405020304"/>
                <a:cs typeface="Times New Roman" panose="02020603050405020304"/>
                <a:sym typeface="Times New Roman" panose="02020603050405020304"/>
              </a:rPr>
              <a:t>NHS England Digital (2026). National diabetes audit core report 1: Care processes and treatment targets 2024-25 underlying data. [online] NHS England Digital. Available at: </a:t>
            </a:r>
            <a:r>
              <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hlinkClick r:id="rId17" tooltip="https://digital.nhs.uk/data-and-information/publications/statistical/national-diabetes-audit/report-1-cp-and-tt-data-release-2024-25/nda-report-1-cp-and-tt-data-release-2024-25"/>
              </a:rPr>
              <a:t>To identify major modifiable lifestyle-related risk factors associated with Type 2 diabetes.</a:t>
            </a:r>
            <a:endPar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endParaRPr>
          </a:p>
          <a:p>
            <a:pPr algn="l">
              <a:lnSpc>
                <a:spcPts val="1125"/>
              </a:lnSpc>
            </a:pPr>
            <a:r>
              <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hlinkClick r:id="rId17" tooltip="https://digital.nhs.uk/data-and-information/publications/statistical/national-diabetes-audit/report-1-cp-and-tt-data-release-2024-25/nda-report-1-cp-and-tt-data-release-2024-25"/>
              </a:rPr>
              <a:t>To examine how dietary habits, physical activity and weight management influence prevention.</a:t>
            </a:r>
            <a:endPar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endParaRPr>
          </a:p>
          <a:p>
            <a:pPr algn="l">
              <a:lnSpc>
                <a:spcPts val="1125"/>
              </a:lnSpc>
            </a:pPr>
            <a:r>
              <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hlinkClick r:id="rId17" tooltip="https://digital.nhs.uk/data-and-information/publications/statistical/national-diabetes-audit/report-1-cp-and-tt-data-release-2024-25/nda-report-1-cp-and-tt-data-release-2024-25"/>
              </a:rPr>
              <a:t>To evaluate lifestyle-based preventive interventions and identify barriers affecting their adoption.</a:t>
            </a:r>
            <a:r>
              <a:rPr lang="en-US" sz="770" b="1">
                <a:solidFill>
                  <a:srgbClr val="19224A"/>
                </a:solidFill>
                <a:latin typeface="Times New Roman" panose="02020603050405020304"/>
                <a:ea typeface="Times New Roman" panose="02020603050405020304"/>
                <a:cs typeface="Times New Roman" panose="02020603050405020304"/>
                <a:sym typeface="Times New Roman" panose="02020603050405020304"/>
              </a:rPr>
              <a:t> [Accessed 26 Oct. 2026].</a:t>
            </a:r>
          </a:p>
          <a:p>
            <a:pPr algn="l">
              <a:lnSpc>
                <a:spcPts val="1125"/>
              </a:lnSpc>
            </a:pPr>
            <a:r>
              <a:rPr lang="en-US" sz="770" b="1">
                <a:solidFill>
                  <a:srgbClr val="19224A"/>
                </a:solidFill>
                <a:latin typeface="Times New Roman" panose="02020603050405020304"/>
                <a:ea typeface="Times New Roman" panose="02020603050405020304"/>
                <a:cs typeface="Times New Roman" panose="02020603050405020304"/>
                <a:sym typeface="Times New Roman" panose="02020603050405020304"/>
              </a:rPr>
              <a:t>World Health Organization (2024). Diabetes. [online] Who.int. Available at: </a:t>
            </a:r>
            <a:r>
              <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hlinkClick r:id="rId18" tooltip="https://www.who.int/news-room/fact-sheets/detail/diabetes"/>
              </a:rPr>
              <a:t>To identify major modifiable lifestyle-related risk factors associated with Type 2 diabetes.</a:t>
            </a:r>
            <a:endPar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endParaRPr>
          </a:p>
          <a:p>
            <a:pPr algn="l">
              <a:lnSpc>
                <a:spcPts val="1125"/>
              </a:lnSpc>
            </a:pPr>
            <a:r>
              <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hlinkClick r:id="rId18" tooltip="https://www.who.int/news-room/fact-sheets/detail/diabetes"/>
              </a:rPr>
              <a:t>To examine how dietary habits, physical activity and weight management influence prevention.</a:t>
            </a:r>
            <a:endPar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endParaRPr>
          </a:p>
          <a:p>
            <a:pPr algn="l">
              <a:lnSpc>
                <a:spcPts val="1125"/>
              </a:lnSpc>
            </a:pPr>
            <a:r>
              <a:rPr lang="en-US" sz="770" b="1" u="sng">
                <a:solidFill>
                  <a:srgbClr val="19224A"/>
                </a:solidFill>
                <a:latin typeface="Times New Roman" panose="02020603050405020304"/>
                <a:ea typeface="Times New Roman" panose="02020603050405020304"/>
                <a:cs typeface="Times New Roman" panose="02020603050405020304"/>
                <a:sym typeface="Times New Roman" panose="02020603050405020304"/>
                <a:hlinkClick r:id="rId18" tooltip="https://www.who.int/news-room/fact-sheets/detail/diabetes"/>
              </a:rPr>
              <a:t>To evaluate lifestyle-based preventive interventions and identify barriers affecting their adoption.</a:t>
            </a:r>
            <a:r>
              <a:rPr lang="en-US" sz="770" b="1">
                <a:solidFill>
                  <a:srgbClr val="19224A"/>
                </a:solidFill>
                <a:latin typeface="Times New Roman" panose="02020603050405020304"/>
                <a:ea typeface="Times New Roman" panose="02020603050405020304"/>
                <a:cs typeface="Times New Roman" panose="02020603050405020304"/>
                <a:sym typeface="Times New Roman" panose="02020603050405020304"/>
              </a:rPr>
              <a:t>? [Accessed 26 Oct. 2026].</a:t>
            </a:r>
          </a:p>
        </p:txBody>
      </p:sp>
      <p:sp>
        <p:nvSpPr>
          <p:cNvPr id="76" name="TextBox 76"/>
          <p:cNvSpPr txBox="1"/>
          <p:nvPr/>
        </p:nvSpPr>
        <p:spPr>
          <a:xfrm>
            <a:off x="165312" y="18238106"/>
            <a:ext cx="2721721" cy="502285"/>
          </a:xfrm>
          <a:prstGeom prst="rect">
            <a:avLst/>
          </a:prstGeom>
        </p:spPr>
        <p:txBody>
          <a:bodyPr lIns="0" tIns="0" rIns="0" bIns="0" rtlCol="0" anchor="t">
            <a:spAutoFit/>
          </a:bodyPr>
          <a:lstStyle/>
          <a:p>
            <a:pPr algn="l">
              <a:lnSpc>
                <a:spcPts val="3920"/>
              </a:lnSpc>
            </a:pPr>
            <a:r>
              <a:rPr lang="en-US" sz="2000" b="1">
                <a:solidFill>
                  <a:srgbClr val="3D53B3"/>
                </a:solidFill>
                <a:latin typeface="Times New Roman Bold" panose="02020803070505020304"/>
                <a:ea typeface="Times New Roman Bold" panose="02020803070505020304"/>
                <a:cs typeface="Times New Roman Bold" panose="02020803070505020304"/>
                <a:sym typeface="Times New Roman Bold" panose="02020803070505020304"/>
              </a:rPr>
              <a:t>REFERENCE</a:t>
            </a:r>
          </a:p>
        </p:txBody>
      </p:sp>
      <p:sp>
        <p:nvSpPr>
          <p:cNvPr id="77" name="TextBox 48"/>
          <p:cNvSpPr txBox="1"/>
          <p:nvPr/>
        </p:nvSpPr>
        <p:spPr>
          <a:xfrm>
            <a:off x="1496695" y="10991850"/>
            <a:ext cx="4120515" cy="304800"/>
          </a:xfrm>
          <a:prstGeom prst="rect">
            <a:avLst/>
          </a:prstGeom>
        </p:spPr>
        <p:txBody>
          <a:bodyPr wrap="square" lIns="0" tIns="0" rIns="0" bIns="0" rtlCol="0" anchor="t">
            <a:spAutoFit/>
          </a:bodyPr>
          <a:lstStyle/>
          <a:p>
            <a:pPr algn="ctr">
              <a:lnSpc>
                <a:spcPts val="2380"/>
              </a:lnSpc>
              <a:spcBef>
                <a:spcPct val="0"/>
              </a:spcBef>
            </a:pPr>
            <a:r>
              <a:rPr lang="en-US" sz="1700">
                <a:solidFill>
                  <a:srgbClr val="000000"/>
                </a:solidFill>
                <a:latin typeface="Times New Roman" panose="02020603050405020304" charset="0"/>
                <a:ea typeface="Arimo" panose="020B0604020202020204"/>
                <a:cs typeface="Times New Roman" panose="02020603050405020304" charset="0"/>
                <a:sym typeface="Arimo" panose="020B0604020202020204"/>
              </a:rPr>
              <a:t>(Source: Diabetes UK, 2026)</a:t>
            </a:r>
          </a:p>
        </p:txBody>
      </p:sp>
      <p:sp>
        <p:nvSpPr>
          <p:cNvPr id="78" name="TextBox 43"/>
          <p:cNvSpPr txBox="1"/>
          <p:nvPr/>
        </p:nvSpPr>
        <p:spPr>
          <a:xfrm>
            <a:off x="317373" y="13741004"/>
            <a:ext cx="3313905" cy="304800"/>
          </a:xfrm>
          <a:prstGeom prst="rect">
            <a:avLst/>
          </a:prstGeom>
        </p:spPr>
        <p:txBody>
          <a:bodyPr wrap="square" lIns="0" tIns="0" rIns="0" bIns="0" rtlCol="0" anchor="t">
            <a:spAutoFit/>
          </a:bodyPr>
          <a:lstStyle/>
          <a:p>
            <a:pPr algn="l">
              <a:lnSpc>
                <a:spcPts val="2380"/>
              </a:lnSpc>
            </a:pPr>
            <a:r>
              <a:rPr lang="en-US" sz="1700" b="1">
                <a:solidFill>
                  <a:srgbClr val="3D53B3"/>
                </a:solidFill>
                <a:latin typeface="Times New Roman Bold" panose="02020803070505020304"/>
                <a:ea typeface="Times New Roman Bold" panose="02020803070505020304"/>
                <a:cs typeface="Times New Roman Bold" panose="02020803070505020304"/>
                <a:sym typeface="Times New Roman Bold" panose="02020803070505020304"/>
              </a:rPr>
              <a:t>RESEARCH </a:t>
            </a:r>
            <a:r>
              <a:rPr lang="en-IN" altLang="en-US" sz="1700" b="1">
                <a:solidFill>
                  <a:srgbClr val="3D53B3"/>
                </a:solidFill>
                <a:latin typeface="Times New Roman Bold" panose="02020803070505020304"/>
                <a:ea typeface="Times New Roman Bold" panose="02020803070505020304"/>
                <a:cs typeface="Times New Roman Bold" panose="02020803070505020304"/>
                <a:sym typeface="Times New Roman Bold" panose="02020803070505020304"/>
              </a:rPr>
              <a:t>QUESTION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979</Words>
  <PresentationFormat>Custom</PresentationFormat>
  <Paragraphs>45</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Times New Roman</vt:lpstr>
      <vt:lpstr>Arial</vt:lpstr>
      <vt:lpstr>Times New Roman Bold</vt:lpstr>
      <vt:lpstr>Calibri</vt:lpstr>
      <vt:lpstr>Arimo</vt:lpstr>
      <vt:lpstr>Office Theme</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dcterms:created xsi:type="dcterms:W3CDTF">2026-10-26T08:16:59Z</dcterms:created>
  <dcterms:modified xsi:type="dcterms:W3CDTF">2026-10-26T08:38:18Z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1033-12.1.0.29162</vt:lpwstr>
  </property>
  <property fmtid="{D5CDD505-2E9C-101B-9397-08002B2CF9AE}" pid="3" name="ICV">
    <vt:lpwstr>610D7EAA56294E1FB7687F50C37A2117_12</vt:lpwstr>
  </property>
</Properties>
</file>