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256" r:id="rId2"/>
    <p:sldId id="257" r:id="rId3"/>
    <p:sldId id="259" r:id="rId4"/>
    <p:sldId id="258" r:id="rId5"/>
  </p:sldIdLst>
  <p:sldSz cx="12801600" cy="9601200" type="A3"/>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ma Peters (P152020)" initials="EP(" lastIdx="2" clrIdx="0">
    <p:extLst>
      <p:ext uri="{19B8F6BF-5375-455C-9EA6-DF929625EA0E}">
        <p15:presenceInfo xmlns:p15="http://schemas.microsoft.com/office/powerpoint/2012/main" userId="S::epeters.152020@student.uwtsd.ac.uk::8ad53153-57ef-4d60-b229-7cc154b4ad1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6357" autoAdjust="0"/>
  </p:normalViewPr>
  <p:slideViewPr>
    <p:cSldViewPr snapToGrid="0">
      <p:cViewPr>
        <p:scale>
          <a:sx n="100" d="100"/>
          <a:sy n="100" d="100"/>
        </p:scale>
        <p:origin x="744" y="-72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115" d="100"/>
          <a:sy n="115" d="100"/>
        </p:scale>
        <p:origin x="2412"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commentAuthors" Target="commentAuthor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15010874-4C28-4BC4-8069-A15CE9DD1944}" type="datetimeFigureOut">
              <a:rPr lang="en-GB" smtClean="0"/>
              <a:t>19/05/2020</a:t>
            </a:fld>
            <a:endParaRPr lang="en-GB" dirty="0"/>
          </a:p>
        </p:txBody>
      </p:sp>
      <p:sp>
        <p:nvSpPr>
          <p:cNvPr id="4" name="Slide Image Placeholder 3"/>
          <p:cNvSpPr>
            <a:spLocks noGrp="1" noRot="1" noChangeAspect="1"/>
          </p:cNvSpPr>
          <p:nvPr>
            <p:ph type="sldImg" idx="2"/>
          </p:nvPr>
        </p:nvSpPr>
        <p:spPr>
          <a:xfrm>
            <a:off x="3028950" y="857250"/>
            <a:ext cx="3086100" cy="23145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3644592E-2B50-4209-86D4-4EB4F6D35EC3}" type="slidenum">
              <a:rPr lang="en-GB" smtClean="0"/>
              <a:t>‹#›</a:t>
            </a:fld>
            <a:endParaRPr lang="en-GB" dirty="0"/>
          </a:p>
        </p:txBody>
      </p:sp>
    </p:spTree>
    <p:extLst>
      <p:ext uri="{BB962C8B-B14F-4D97-AF65-F5344CB8AC3E}">
        <p14:creationId xmlns:p14="http://schemas.microsoft.com/office/powerpoint/2010/main" val="435564500"/>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44592E-2B50-4209-86D4-4EB4F6D35EC3}" type="slidenum">
              <a:rPr lang="en-GB" smtClean="0"/>
              <a:t>1</a:t>
            </a:fld>
            <a:endParaRPr lang="en-GB" dirty="0"/>
          </a:p>
        </p:txBody>
      </p:sp>
    </p:spTree>
    <p:extLst>
      <p:ext uri="{BB962C8B-B14F-4D97-AF65-F5344CB8AC3E}">
        <p14:creationId xmlns:p14="http://schemas.microsoft.com/office/powerpoint/2010/main" val="3049742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644592E-2B50-4209-86D4-4EB4F6D35E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5807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810C33-3CA9-482F-B06D-09FCB9F93E0F}" type="datetimeFigureOut">
              <a:rPr lang="en-GB" smtClean="0"/>
              <a:t>19/05/2020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A2A071-30F7-4712-A9A1-A13793DD57BC}" type="slidenum">
              <a:rPr lang="en-GB" smtClean="0"/>
              <a:t>‹#›</a:t>
            </a:fld>
            <a:endParaRPr lang="en-GB" dirty="0"/>
          </a:p>
        </p:txBody>
      </p:sp>
    </p:spTree>
    <p:extLst>
      <p:ext uri="{BB962C8B-B14F-4D97-AF65-F5344CB8AC3E}">
        <p14:creationId xmlns:p14="http://schemas.microsoft.com/office/powerpoint/2010/main" val="3021419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810C33-3CA9-482F-B06D-09FCB9F93E0F}" type="datetimeFigureOut">
              <a:rPr lang="en-GB" smtClean="0"/>
              <a:t>19/05/2020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A2A071-30F7-4712-A9A1-A13793DD57BC}" type="slidenum">
              <a:rPr lang="en-GB" smtClean="0"/>
              <a:t>‹#›</a:t>
            </a:fld>
            <a:endParaRPr lang="en-GB" dirty="0"/>
          </a:p>
        </p:txBody>
      </p:sp>
    </p:spTree>
    <p:extLst>
      <p:ext uri="{BB962C8B-B14F-4D97-AF65-F5344CB8AC3E}">
        <p14:creationId xmlns:p14="http://schemas.microsoft.com/office/powerpoint/2010/main" val="3885084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810C33-3CA9-482F-B06D-09FCB9F93E0F}" type="datetimeFigureOut">
              <a:rPr lang="en-GB" smtClean="0"/>
              <a:t>19/05/2020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A2A071-30F7-4712-A9A1-A13793DD57BC}" type="slidenum">
              <a:rPr lang="en-GB" smtClean="0"/>
              <a:t>‹#›</a:t>
            </a:fld>
            <a:endParaRPr lang="en-GB" dirty="0"/>
          </a:p>
        </p:txBody>
      </p:sp>
    </p:spTree>
    <p:extLst>
      <p:ext uri="{BB962C8B-B14F-4D97-AF65-F5344CB8AC3E}">
        <p14:creationId xmlns:p14="http://schemas.microsoft.com/office/powerpoint/2010/main" val="804704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810C33-3CA9-482F-B06D-09FCB9F93E0F}" type="datetimeFigureOut">
              <a:rPr lang="en-GB" smtClean="0"/>
              <a:t>19/05/2020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A2A071-30F7-4712-A9A1-A13793DD57BC}" type="slidenum">
              <a:rPr lang="en-GB" smtClean="0"/>
              <a:t>‹#›</a:t>
            </a:fld>
            <a:endParaRPr lang="en-GB" dirty="0"/>
          </a:p>
        </p:txBody>
      </p:sp>
    </p:spTree>
    <p:extLst>
      <p:ext uri="{BB962C8B-B14F-4D97-AF65-F5344CB8AC3E}">
        <p14:creationId xmlns:p14="http://schemas.microsoft.com/office/powerpoint/2010/main" val="4052718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810C33-3CA9-482F-B06D-09FCB9F93E0F}" type="datetimeFigureOut">
              <a:rPr lang="en-GB" smtClean="0"/>
              <a:t>19/05/2020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DA2A071-30F7-4712-A9A1-A13793DD57BC}" type="slidenum">
              <a:rPr lang="en-GB" smtClean="0"/>
              <a:t>‹#›</a:t>
            </a:fld>
            <a:endParaRPr lang="en-GB" dirty="0"/>
          </a:p>
        </p:txBody>
      </p:sp>
    </p:spTree>
    <p:extLst>
      <p:ext uri="{BB962C8B-B14F-4D97-AF65-F5344CB8AC3E}">
        <p14:creationId xmlns:p14="http://schemas.microsoft.com/office/powerpoint/2010/main" val="440262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810C33-3CA9-482F-B06D-09FCB9F93E0F}" type="datetimeFigureOut">
              <a:rPr lang="en-GB" smtClean="0"/>
              <a:t>19/05/2020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DA2A071-30F7-4712-A9A1-A13793DD57BC}" type="slidenum">
              <a:rPr lang="en-GB" smtClean="0"/>
              <a:t>‹#›</a:t>
            </a:fld>
            <a:endParaRPr lang="en-GB" dirty="0"/>
          </a:p>
        </p:txBody>
      </p:sp>
    </p:spTree>
    <p:extLst>
      <p:ext uri="{BB962C8B-B14F-4D97-AF65-F5344CB8AC3E}">
        <p14:creationId xmlns:p14="http://schemas.microsoft.com/office/powerpoint/2010/main" val="620261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810C33-3CA9-482F-B06D-09FCB9F93E0F}" type="datetimeFigureOut">
              <a:rPr lang="en-GB" smtClean="0"/>
              <a:t>19/05/2020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DDA2A071-30F7-4712-A9A1-A13793DD57BC}" type="slidenum">
              <a:rPr lang="en-GB" smtClean="0"/>
              <a:t>‹#›</a:t>
            </a:fld>
            <a:endParaRPr lang="en-GB" dirty="0"/>
          </a:p>
        </p:txBody>
      </p:sp>
    </p:spTree>
    <p:extLst>
      <p:ext uri="{BB962C8B-B14F-4D97-AF65-F5344CB8AC3E}">
        <p14:creationId xmlns:p14="http://schemas.microsoft.com/office/powerpoint/2010/main" val="8315407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8C810C33-3CA9-482F-B06D-09FCB9F93E0F}" type="datetimeFigureOut">
              <a:rPr lang="en-GB" smtClean="0"/>
              <a:t>19/05/2020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A2A071-30F7-4712-A9A1-A13793DD57BC}" type="slidenum">
              <a:rPr lang="en-GB" smtClean="0"/>
              <a:t>‹#›</a:t>
            </a:fld>
            <a:endParaRPr lang="en-GB" dirty="0"/>
          </a:p>
        </p:txBody>
      </p:sp>
    </p:spTree>
    <p:extLst>
      <p:ext uri="{BB962C8B-B14F-4D97-AF65-F5344CB8AC3E}">
        <p14:creationId xmlns:p14="http://schemas.microsoft.com/office/powerpoint/2010/main" val="751800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dirty="0"/>
              <a:t>Click icon to add picture</a:t>
            </a:r>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8C810C33-3CA9-482F-B06D-09FCB9F93E0F}" type="datetimeFigureOut">
              <a:rPr lang="en-GB" smtClean="0"/>
              <a:t>19/05/2020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DA2A071-30F7-4712-A9A1-A13793DD57BC}" type="slidenum">
              <a:rPr lang="en-GB" smtClean="0"/>
              <a:t>‹#›</a:t>
            </a:fld>
            <a:endParaRPr lang="en-GB" dirty="0"/>
          </a:p>
        </p:txBody>
      </p:sp>
    </p:spTree>
    <p:extLst>
      <p:ext uri="{BB962C8B-B14F-4D97-AF65-F5344CB8AC3E}">
        <p14:creationId xmlns:p14="http://schemas.microsoft.com/office/powerpoint/2010/main" val="2071660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810C33-3CA9-482F-B06D-09FCB9F93E0F}" type="datetimeFigureOut">
              <a:rPr lang="en-GB" smtClean="0"/>
              <a:t>19/05/2020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A2A071-30F7-4712-A9A1-A13793DD57BC}" type="slidenum">
              <a:rPr lang="en-GB" smtClean="0"/>
              <a:t>‹#›</a:t>
            </a:fld>
            <a:endParaRPr lang="en-GB" dirty="0"/>
          </a:p>
        </p:txBody>
      </p:sp>
    </p:spTree>
    <p:extLst>
      <p:ext uri="{BB962C8B-B14F-4D97-AF65-F5344CB8AC3E}">
        <p14:creationId xmlns:p14="http://schemas.microsoft.com/office/powerpoint/2010/main" val="6339353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810C33-3CA9-482F-B06D-09FCB9F93E0F}" type="datetimeFigureOut">
              <a:rPr lang="en-GB" smtClean="0"/>
              <a:t>19/05/2020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DA2A071-30F7-4712-A9A1-A13793DD57BC}" type="slidenum">
              <a:rPr lang="en-GB" smtClean="0"/>
              <a:t>‹#›</a:t>
            </a:fld>
            <a:endParaRPr lang="en-GB" dirty="0"/>
          </a:p>
        </p:txBody>
      </p:sp>
    </p:spTree>
    <p:extLst>
      <p:ext uri="{BB962C8B-B14F-4D97-AF65-F5344CB8AC3E}">
        <p14:creationId xmlns:p14="http://schemas.microsoft.com/office/powerpoint/2010/main" val="3831942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8C810C33-3CA9-482F-B06D-09FCB9F93E0F}" type="datetimeFigureOut">
              <a:rPr lang="en-GB" smtClean="0"/>
              <a:t>19/05/2020</a:t>
            </a:fld>
            <a:endParaRPr lang="en-GB" dirty="0"/>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DDA2A071-30F7-4712-A9A1-A13793DD57BC}" type="slidenum">
              <a:rPr lang="en-GB" smtClean="0"/>
              <a:t>‹#›</a:t>
            </a:fld>
            <a:endParaRPr lang="en-GB" dirty="0"/>
          </a:p>
        </p:txBody>
      </p:sp>
    </p:spTree>
    <p:extLst>
      <p:ext uri="{BB962C8B-B14F-4D97-AF65-F5344CB8AC3E}">
        <p14:creationId xmlns:p14="http://schemas.microsoft.com/office/powerpoint/2010/main" val="38178356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jpeg"/><Relationship Id="rId9" Type="http://schemas.openxmlformats.org/officeDocument/2006/relationships/image" Target="../media/image7.jpg"/></Relationships>
</file>

<file path=ppt/slides/_rels/slide2.xml.rels><?xml version="1.0" encoding="UTF-8" standalone="yes"?>
<Relationships xmlns="http://schemas.openxmlformats.org/package/2006/relationships"><Relationship Id="rId8" Type="http://schemas.openxmlformats.org/officeDocument/2006/relationships/hyperlink" Target="https://www.stakeholdermap.com/risk/register-common-project-risks.html" TargetMode="External"/><Relationship Id="rId3" Type="http://schemas.openxmlformats.org/officeDocument/2006/relationships/hyperlink" Target="http://www.onthegofinancial.com/wp-content/uploads/2018/11/Risk-Assessment-201802-001.jpg" TargetMode="External"/><Relationship Id="rId7" Type="http://schemas.openxmlformats.org/officeDocument/2006/relationships/hyperlink" Target="https://www.stakeholdermap.com/risk/risk-assessment-matrix-simple-3x3.html" TargetMode="External"/><Relationship Id="rId2" Type="http://schemas.openxmlformats.org/officeDocument/2006/relationships/hyperlink" Target="http://incentiveandmotivation.com/wp-content/uploads/2018/12/Screen-Shot-2018-12-03-at-10.01.00.png" TargetMode="External"/><Relationship Id="rId1" Type="http://schemas.openxmlformats.org/officeDocument/2006/relationships/slideLayout" Target="../slideLayouts/slideLayout6.xml"/><Relationship Id="rId6" Type="http://schemas.openxmlformats.org/officeDocument/2006/relationships/hyperlink" Target="https://www.pmi.org/learning/library/mistakes-made-managing-project-risks-6239" TargetMode="External"/><Relationship Id="rId5" Type="http://schemas.openxmlformats.org/officeDocument/2006/relationships/hyperlink" Target="http://www.rmmagazine.com/wp-content/uploads/2012/09/construction.jpg" TargetMode="External"/><Relationship Id="rId4" Type="http://schemas.openxmlformats.org/officeDocument/2006/relationships/hyperlink" Target="https://www.frc.org.uk/getattachment/fe1ba51a-578d-4467-a00c-f287825aced9/Revised-Turnbull-Guidance-October-2005.pdf" TargetMode="External"/></Relationships>
</file>

<file path=ppt/slides/_rels/slide3.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1.png"/><Relationship Id="rId7"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10.jpeg"/><Relationship Id="rId11" Type="http://schemas.openxmlformats.org/officeDocument/2006/relationships/image" Target="../media/image14.jpeg"/><Relationship Id="rId5" Type="http://schemas.openxmlformats.org/officeDocument/2006/relationships/image" Target="../media/image9.jpeg"/><Relationship Id="rId10" Type="http://schemas.openxmlformats.org/officeDocument/2006/relationships/image" Target="../media/image13.jpeg"/><Relationship Id="rId4" Type="http://schemas.openxmlformats.org/officeDocument/2006/relationships/image" Target="../media/image2.jpeg"/><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hyperlink" Target="https://www.123rf.com/profile_ribah?mediapopup=44299173" TargetMode="External"/><Relationship Id="rId2" Type="http://schemas.openxmlformats.org/officeDocument/2006/relationships/hyperlink" Target="https://s3-ap-southeast-1.amazonaws.com/images.humanresourcesonline.net/wp-content/uploads/2016/02/Adiit-Feb-2016-training-sales-revenue-shutterstock-700x420.jpg" TargetMode="External"/><Relationship Id="rId1" Type="http://schemas.openxmlformats.org/officeDocument/2006/relationships/slideLayout" Target="../slideLayouts/slideLayout7.xml"/><Relationship Id="rId6" Type="http://schemas.openxmlformats.org/officeDocument/2006/relationships/hyperlink" Target="https://www.building.co.uk/news/what-went-wrong/1012731.article" TargetMode="External"/><Relationship Id="rId5" Type="http://schemas.openxmlformats.org/officeDocument/2006/relationships/hyperlink" Target="https://media-exp1.licdn.com/dms/image/C4E12AQGuFxQ2GCyOlA/article-cover_image-shrink_600_2000/0?e=1596067200&amp;v=beta&amp;t=NMVMABrGGGWvsOcC3YDeyj4cGmVjYwMk41R2q4oQiYE" TargetMode="External"/><Relationship Id="rId4" Type="http://schemas.openxmlformats.org/officeDocument/2006/relationships/hyperlink" Target="https://www.cips.org/Documents/Resources/Knowledge%20Insight/Incentivisatio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D29722A-A7C0-4A76-BFD3-58D7334C5E66}"/>
              </a:ext>
            </a:extLst>
          </p:cNvPr>
          <p:cNvSpPr>
            <a:spLocks noGrp="1"/>
          </p:cNvSpPr>
          <p:nvPr>
            <p:ph type="subTitle" idx="1"/>
          </p:nvPr>
        </p:nvSpPr>
        <p:spPr>
          <a:xfrm>
            <a:off x="254002" y="1335603"/>
            <a:ext cx="4086350" cy="7531592"/>
          </a:xfrm>
        </p:spPr>
        <p:txBody>
          <a:bodyPr>
            <a:normAutofit/>
          </a:bodyPr>
          <a:lstStyle/>
          <a:p>
            <a:pPr algn="l"/>
            <a:r>
              <a:rPr lang="en-GB" sz="1100" b="1" u="sng" dirty="0">
                <a:latin typeface="Arial" panose="020B0604020202020204" pitchFamily="34" charset="0"/>
                <a:cs typeface="Arial" panose="020B0604020202020204" pitchFamily="34" charset="0"/>
              </a:rPr>
              <a:t>Risk in construction</a:t>
            </a:r>
            <a:endParaRPr lang="en-GB" sz="1100" dirty="0">
              <a:latin typeface="Arial" panose="020B0604020202020204" pitchFamily="34" charset="0"/>
              <a:cs typeface="Arial" panose="020B0604020202020204" pitchFamily="34" charset="0"/>
            </a:endParaRPr>
          </a:p>
          <a:p>
            <a:pPr algn="l"/>
            <a:r>
              <a:rPr lang="en-GB" sz="1100" dirty="0">
                <a:latin typeface="Arial" panose="020B0604020202020204" pitchFamily="34" charset="0"/>
                <a:cs typeface="Arial" panose="020B0604020202020204" pitchFamily="34" charset="0"/>
              </a:rPr>
              <a:t>Construction can be inherently risky for several reasons, such as:</a:t>
            </a:r>
          </a:p>
          <a:p>
            <a:pPr marL="171450" indent="-171450" algn="l">
              <a:buFont typeface="Arial" panose="020B0604020202020204" pitchFamily="34" charset="0"/>
              <a:buChar char="•"/>
            </a:pPr>
            <a:r>
              <a:rPr lang="en-GB" sz="1100" dirty="0">
                <a:latin typeface="Arial" panose="020B0604020202020204" pitchFamily="34" charset="0"/>
                <a:cs typeface="Arial" panose="020B0604020202020204" pitchFamily="34" charset="0"/>
              </a:rPr>
              <a:t>Poor safety and occupational health records within industry (Health and Safety Risk)</a:t>
            </a:r>
          </a:p>
          <a:p>
            <a:pPr marL="171450" indent="-171450" algn="l">
              <a:buFont typeface="Arial" panose="020B0604020202020204" pitchFamily="34" charset="0"/>
              <a:buChar char="•"/>
            </a:pPr>
            <a:r>
              <a:rPr lang="en-GB" sz="1100" dirty="0">
                <a:latin typeface="Arial" panose="020B0604020202020204" pitchFamily="34" charset="0"/>
                <a:cs typeface="Arial" panose="020B0604020202020204" pitchFamily="34" charset="0"/>
              </a:rPr>
              <a:t>Poor performance by sub-contractors                        (Contractor Risk)                                            </a:t>
            </a:r>
          </a:p>
          <a:p>
            <a:pPr marL="171450" indent="-171450" algn="l">
              <a:buFont typeface="Arial" panose="020B0604020202020204" pitchFamily="34" charset="0"/>
              <a:buChar char="•"/>
            </a:pPr>
            <a:r>
              <a:rPr lang="en-GB" sz="1100" dirty="0">
                <a:latin typeface="Arial" panose="020B0604020202020204" pitchFamily="34" charset="0"/>
                <a:cs typeface="Arial" panose="020B0604020202020204" pitchFamily="34" charset="0"/>
              </a:rPr>
              <a:t>Low margins and profit risk                                         (Tendering Risk)</a:t>
            </a:r>
          </a:p>
          <a:p>
            <a:pPr marL="171450" indent="-171450" algn="l">
              <a:buFont typeface="Arial" panose="020B0604020202020204" pitchFamily="34" charset="0"/>
              <a:buChar char="•"/>
            </a:pPr>
            <a:r>
              <a:rPr lang="en-GB" sz="1100" dirty="0">
                <a:latin typeface="Arial" panose="020B0604020202020204" pitchFamily="34" charset="0"/>
                <a:cs typeface="Arial" panose="020B0604020202020204" pitchFamily="34" charset="0"/>
              </a:rPr>
              <a:t>Pressure to save time and money                           (Commercial Risk)	</a:t>
            </a:r>
          </a:p>
          <a:p>
            <a:pPr algn="l"/>
            <a:r>
              <a:rPr lang="en-GB" sz="1100" dirty="0">
                <a:latin typeface="Arial" panose="020B0604020202020204" pitchFamily="34" charset="0"/>
                <a:cs typeface="Arial" panose="020B0604020202020204" pitchFamily="34" charset="0"/>
              </a:rPr>
              <a:t>(Cook &amp; Williams, 2009)	    (Horkovich, 2010)</a:t>
            </a:r>
          </a:p>
          <a:p>
            <a:pPr algn="l"/>
            <a:r>
              <a:rPr lang="en-GB" sz="1100" dirty="0">
                <a:latin typeface="Arial" panose="020B0604020202020204" pitchFamily="34" charset="0"/>
                <a:cs typeface="Arial" panose="020B0604020202020204" pitchFamily="34" charset="0"/>
              </a:rPr>
              <a:t>As a result of the Turnbull Report, which was first published in 1999 and revised in 2005 by the (Financial Reporting Council, 2005), it contained guidance and recommendations to enable construction companies to have in place effective risk management &amp; internal control systems to mitigate away from historical poor industry performance.</a:t>
            </a:r>
          </a:p>
          <a:p>
            <a:pPr algn="l"/>
            <a:r>
              <a:rPr lang="en-GB" sz="1100" b="1" u="sng" dirty="0">
                <a:latin typeface="Arial" panose="020B0604020202020204" pitchFamily="34" charset="0"/>
                <a:cs typeface="Arial" panose="020B0604020202020204" pitchFamily="34" charset="0"/>
              </a:rPr>
              <a:t>What is Risk Management?</a:t>
            </a:r>
          </a:p>
          <a:p>
            <a:pPr algn="l"/>
            <a:r>
              <a:rPr lang="en-GB" sz="1100" dirty="0">
                <a:latin typeface="Arial" panose="020B0604020202020204" pitchFamily="34" charset="0"/>
                <a:cs typeface="Arial" panose="020B0604020202020204" pitchFamily="34" charset="0"/>
              </a:rPr>
              <a:t>(Smith, Merna &amp; Jobling, 2014) Risk Management is a proactive approach to the ‘What ifs’ that can ultimately determine and influence a project’s outcome and the achievements of its objectives.</a:t>
            </a:r>
          </a:p>
          <a:p>
            <a:pPr algn="l"/>
            <a:endParaRPr lang="en-GB" sz="1100"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8DD72B85-1C00-4C86-A66B-4EB76FAB14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048" y="160099"/>
            <a:ext cx="1619328" cy="938579"/>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27" name="Picture 3" descr="download">
            <a:extLst>
              <a:ext uri="{FF2B5EF4-FFF2-40B4-BE49-F238E27FC236}">
                <a16:creationId xmlns:a16="http://schemas.microsoft.com/office/drawing/2014/main" id="{B8E4C3B8-0F76-42E2-AF72-F79EDF46819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44306" y="123175"/>
            <a:ext cx="1119246" cy="938579"/>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cxnSp>
        <p:nvCxnSpPr>
          <p:cNvPr id="8" name="Straight Connector 7">
            <a:extLst>
              <a:ext uri="{FF2B5EF4-FFF2-40B4-BE49-F238E27FC236}">
                <a16:creationId xmlns:a16="http://schemas.microsoft.com/office/drawing/2014/main" id="{D2CA973D-DE2A-423C-8881-92E750ABB324}"/>
              </a:ext>
            </a:extLst>
          </p:cNvPr>
          <p:cNvCxnSpPr>
            <a:cxnSpLocks/>
          </p:cNvCxnSpPr>
          <p:nvPr/>
        </p:nvCxnSpPr>
        <p:spPr>
          <a:xfrm>
            <a:off x="238047" y="1184031"/>
            <a:ext cx="12325505"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A1182A88-F891-4EBA-A803-063576179FAD}"/>
              </a:ext>
            </a:extLst>
          </p:cNvPr>
          <p:cNvSpPr txBox="1"/>
          <p:nvPr/>
        </p:nvSpPr>
        <p:spPr>
          <a:xfrm>
            <a:off x="2203938" y="300775"/>
            <a:ext cx="8997462" cy="600164"/>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Emma Peters P152020</a:t>
            </a:r>
          </a:p>
          <a:p>
            <a:r>
              <a:rPr lang="en-GB" sz="1100" b="1" dirty="0">
                <a:latin typeface="Arial" panose="020B0604020202020204" pitchFamily="34" charset="0"/>
                <a:cs typeface="Arial" panose="020B0604020202020204" pitchFamily="34" charset="0"/>
              </a:rPr>
              <a:t>Construction Management ACBA6000</a:t>
            </a:r>
          </a:p>
          <a:p>
            <a:r>
              <a:rPr lang="en-GB" sz="1100" b="1" dirty="0">
                <a:latin typeface="Arial" panose="020B0604020202020204" pitchFamily="34" charset="0"/>
                <a:cs typeface="Arial" panose="020B0604020202020204" pitchFamily="34" charset="0"/>
              </a:rPr>
              <a:t>‘Understanding how risk management and analysis can be used to help improve a construction project’</a:t>
            </a:r>
          </a:p>
        </p:txBody>
      </p:sp>
      <p:sp>
        <p:nvSpPr>
          <p:cNvPr id="14" name="Title 1">
            <a:extLst>
              <a:ext uri="{FF2B5EF4-FFF2-40B4-BE49-F238E27FC236}">
                <a16:creationId xmlns:a16="http://schemas.microsoft.com/office/drawing/2014/main" id="{F5954DD2-5E90-4665-B2A4-932A2274393D}"/>
              </a:ext>
            </a:extLst>
          </p:cNvPr>
          <p:cNvSpPr txBox="1">
            <a:spLocks/>
          </p:cNvSpPr>
          <p:nvPr/>
        </p:nvSpPr>
        <p:spPr>
          <a:xfrm>
            <a:off x="4481322" y="1252438"/>
            <a:ext cx="4020312" cy="355601"/>
          </a:xfrm>
          <a:prstGeom prst="rect">
            <a:avLst/>
          </a:prstGeom>
        </p:spPr>
        <p:txBody>
          <a:bodyPr vert="horz" lIns="91440" tIns="45720" rIns="91440" bIns="45720" rtlCol="0" anchor="b">
            <a:normAutofit/>
          </a:bodyPr>
          <a:lstStyle>
            <a:lvl1pPr algn="ctr" defTabSz="1280160" rtl="0" eaLnBrk="1" latinLnBrk="0" hangingPunct="1">
              <a:lnSpc>
                <a:spcPct val="90000"/>
              </a:lnSpc>
              <a:spcBef>
                <a:spcPct val="0"/>
              </a:spcBef>
              <a:buNone/>
              <a:defRPr sz="8400" kern="1200">
                <a:solidFill>
                  <a:schemeClr val="tx1"/>
                </a:solidFill>
                <a:latin typeface="+mj-lt"/>
                <a:ea typeface="+mj-ea"/>
                <a:cs typeface="+mj-cs"/>
              </a:defRPr>
            </a:lvl1pPr>
          </a:lstStyle>
          <a:p>
            <a:pPr algn="l"/>
            <a:endParaRPr lang="en-GB" sz="1100" b="1" u="sng"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10FAE4E-D67F-431F-A19C-3E248592E664}"/>
              </a:ext>
            </a:extLst>
          </p:cNvPr>
          <p:cNvPicPr>
            <a:picLocks noChangeAspect="1"/>
          </p:cNvPicPr>
          <p:nvPr/>
        </p:nvPicPr>
        <p:blipFill>
          <a:blip r:embed="rId5"/>
          <a:stretch>
            <a:fillRect/>
          </a:stretch>
        </p:blipFill>
        <p:spPr>
          <a:xfrm>
            <a:off x="2637701" y="3156837"/>
            <a:ext cx="1641854" cy="923543"/>
          </a:xfrm>
          <a:prstGeom prst="rect">
            <a:avLst/>
          </a:prstGeom>
        </p:spPr>
      </p:pic>
      <p:pic>
        <p:nvPicPr>
          <p:cNvPr id="7" name="Picture 6">
            <a:extLst>
              <a:ext uri="{FF2B5EF4-FFF2-40B4-BE49-F238E27FC236}">
                <a16:creationId xmlns:a16="http://schemas.microsoft.com/office/drawing/2014/main" id="{86BD6B0F-E06B-4361-BB03-9913E97D3C59}"/>
              </a:ext>
            </a:extLst>
          </p:cNvPr>
          <p:cNvPicPr>
            <a:picLocks noChangeAspect="1"/>
          </p:cNvPicPr>
          <p:nvPr/>
        </p:nvPicPr>
        <p:blipFill>
          <a:blip r:embed="rId6"/>
          <a:stretch>
            <a:fillRect/>
          </a:stretch>
        </p:blipFill>
        <p:spPr>
          <a:xfrm>
            <a:off x="24239" y="6731721"/>
            <a:ext cx="2790102" cy="2507984"/>
          </a:xfrm>
          <a:prstGeom prst="rect">
            <a:avLst/>
          </a:prstGeom>
        </p:spPr>
      </p:pic>
      <p:pic>
        <p:nvPicPr>
          <p:cNvPr id="12" name="Picture 11">
            <a:extLst>
              <a:ext uri="{FF2B5EF4-FFF2-40B4-BE49-F238E27FC236}">
                <a16:creationId xmlns:a16="http://schemas.microsoft.com/office/drawing/2014/main" id="{86F5E035-0D70-4FD0-9514-3B2C6D2D3F13}"/>
              </a:ext>
            </a:extLst>
          </p:cNvPr>
          <p:cNvPicPr>
            <a:picLocks noChangeAspect="1"/>
          </p:cNvPicPr>
          <p:nvPr/>
        </p:nvPicPr>
        <p:blipFill>
          <a:blip r:embed="rId7"/>
          <a:stretch>
            <a:fillRect/>
          </a:stretch>
        </p:blipFill>
        <p:spPr>
          <a:xfrm>
            <a:off x="6265236" y="1306309"/>
            <a:ext cx="2236397" cy="1943099"/>
          </a:xfrm>
          <a:prstGeom prst="rect">
            <a:avLst/>
          </a:prstGeom>
        </p:spPr>
      </p:pic>
      <p:sp>
        <p:nvSpPr>
          <p:cNvPr id="13" name="TextBox 12">
            <a:extLst>
              <a:ext uri="{FF2B5EF4-FFF2-40B4-BE49-F238E27FC236}">
                <a16:creationId xmlns:a16="http://schemas.microsoft.com/office/drawing/2014/main" id="{9D03E25E-460A-4E0A-918F-E77E7CCA5377}"/>
              </a:ext>
            </a:extLst>
          </p:cNvPr>
          <p:cNvSpPr txBox="1"/>
          <p:nvPr/>
        </p:nvSpPr>
        <p:spPr>
          <a:xfrm>
            <a:off x="4481322" y="1343449"/>
            <a:ext cx="2184145" cy="2970044"/>
          </a:xfrm>
          <a:prstGeom prst="rect">
            <a:avLst/>
          </a:prstGeom>
          <a:noFill/>
        </p:spPr>
        <p:txBody>
          <a:bodyPr wrap="square" rtlCol="0">
            <a:spAutoFit/>
          </a:bodyPr>
          <a:lstStyle/>
          <a:p>
            <a:r>
              <a:rPr lang="en-GB" sz="1100" b="1" u="sng" dirty="0">
                <a:latin typeface="Arial" panose="020B0604020202020204" pitchFamily="34" charset="0"/>
                <a:cs typeface="Arial" panose="020B0604020202020204" pitchFamily="34" charset="0"/>
              </a:rPr>
              <a:t>Assessing project risks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basic 3 by 3 risk assessment matrix is commonly used for assessing project risks were there is not likely to be direct health and safety concerns.  The key here is to determine what low, medium and high means for your project and due to its simplicity, is best utilised as an initial filter to identify the medium and high risk which can later on be more thoroughly assessed.  This information can then be migrated into a master risk register, as below example:</a:t>
            </a:r>
          </a:p>
        </p:txBody>
      </p:sp>
      <p:sp>
        <p:nvSpPr>
          <p:cNvPr id="16" name="TextBox 15">
            <a:extLst>
              <a:ext uri="{FF2B5EF4-FFF2-40B4-BE49-F238E27FC236}">
                <a16:creationId xmlns:a16="http://schemas.microsoft.com/office/drawing/2014/main" id="{8C83432A-C40C-4BFA-BE3A-1C15AE034481}"/>
              </a:ext>
            </a:extLst>
          </p:cNvPr>
          <p:cNvSpPr txBox="1"/>
          <p:nvPr/>
        </p:nvSpPr>
        <p:spPr>
          <a:xfrm>
            <a:off x="6567689" y="3209614"/>
            <a:ext cx="1182971"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(Morphy, 2020)</a:t>
            </a:r>
          </a:p>
        </p:txBody>
      </p:sp>
      <p:sp>
        <p:nvSpPr>
          <p:cNvPr id="17" name="TextBox 16">
            <a:extLst>
              <a:ext uri="{FF2B5EF4-FFF2-40B4-BE49-F238E27FC236}">
                <a16:creationId xmlns:a16="http://schemas.microsoft.com/office/drawing/2014/main" id="{EC8D0E89-ADC3-4683-98AA-A6C72EC1E3F3}"/>
              </a:ext>
            </a:extLst>
          </p:cNvPr>
          <p:cNvSpPr txBox="1"/>
          <p:nvPr/>
        </p:nvSpPr>
        <p:spPr>
          <a:xfrm>
            <a:off x="2400417" y="6712644"/>
            <a:ext cx="1939935" cy="1785104"/>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The flow chart to the left shows a risk assessment procedure to show the concept of residual risk, i.e. those risks that have not been identified or that remain following the control measures.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(Morphy, 2020)</a:t>
            </a:r>
          </a:p>
        </p:txBody>
      </p:sp>
      <p:pic>
        <p:nvPicPr>
          <p:cNvPr id="2" name="Picture 1">
            <a:extLst>
              <a:ext uri="{FF2B5EF4-FFF2-40B4-BE49-F238E27FC236}">
                <a16:creationId xmlns:a16="http://schemas.microsoft.com/office/drawing/2014/main" id="{3F6E1A48-EED2-4C97-8B74-34EB5AABEF3D}"/>
              </a:ext>
            </a:extLst>
          </p:cNvPr>
          <p:cNvPicPr>
            <a:picLocks noChangeAspect="1"/>
          </p:cNvPicPr>
          <p:nvPr/>
        </p:nvPicPr>
        <p:blipFill>
          <a:blip r:embed="rId8"/>
          <a:stretch>
            <a:fillRect/>
          </a:stretch>
        </p:blipFill>
        <p:spPr>
          <a:xfrm>
            <a:off x="4240081" y="4325709"/>
            <a:ext cx="4321435" cy="1860255"/>
          </a:xfrm>
          <a:prstGeom prst="rect">
            <a:avLst/>
          </a:prstGeom>
        </p:spPr>
      </p:pic>
      <p:sp>
        <p:nvSpPr>
          <p:cNvPr id="18" name="TextBox 17">
            <a:extLst>
              <a:ext uri="{FF2B5EF4-FFF2-40B4-BE49-F238E27FC236}">
                <a16:creationId xmlns:a16="http://schemas.microsoft.com/office/drawing/2014/main" id="{6CA3CAD6-3F41-4C9E-BCAB-7D778EEC1450}"/>
              </a:ext>
            </a:extLst>
          </p:cNvPr>
          <p:cNvSpPr txBox="1"/>
          <p:nvPr/>
        </p:nvSpPr>
        <p:spPr>
          <a:xfrm>
            <a:off x="4158458" y="6146629"/>
            <a:ext cx="1182971"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(Morphy, 2020)</a:t>
            </a:r>
          </a:p>
        </p:txBody>
      </p:sp>
      <p:sp>
        <p:nvSpPr>
          <p:cNvPr id="5" name="TextBox 4">
            <a:extLst>
              <a:ext uri="{FF2B5EF4-FFF2-40B4-BE49-F238E27FC236}">
                <a16:creationId xmlns:a16="http://schemas.microsoft.com/office/drawing/2014/main" id="{EA120F4E-F6C6-42D9-9736-1B35602ADC9A}"/>
              </a:ext>
            </a:extLst>
          </p:cNvPr>
          <p:cNvSpPr txBox="1"/>
          <p:nvPr/>
        </p:nvSpPr>
        <p:spPr>
          <a:xfrm>
            <a:off x="5751470" y="6712644"/>
            <a:ext cx="2827786" cy="1954381"/>
          </a:xfrm>
          <a:prstGeom prst="rect">
            <a:avLst/>
          </a:prstGeom>
          <a:noFill/>
        </p:spPr>
        <p:txBody>
          <a:bodyPr wrap="square" rtlCol="0">
            <a:spAutoFit/>
          </a:bodyPr>
          <a:lstStyle/>
          <a:p>
            <a:pPr algn="r"/>
            <a:r>
              <a:rPr lang="en-GB" sz="1100" b="1" u="sng" dirty="0">
                <a:latin typeface="Arial" panose="020B0604020202020204" pitchFamily="34" charset="0"/>
                <a:cs typeface="Arial" panose="020B0604020202020204" pitchFamily="34" charset="0"/>
              </a:rPr>
              <a:t>Common risk management mistakes:</a:t>
            </a:r>
          </a:p>
          <a:p>
            <a:endParaRPr lang="en-GB" sz="1100" b="1" u="sng" dirty="0">
              <a:latin typeface="Arial" panose="020B0604020202020204" pitchFamily="34" charset="0"/>
              <a:cs typeface="Arial" panose="020B0604020202020204" pitchFamily="34" charset="0"/>
            </a:endParaRPr>
          </a:p>
          <a:p>
            <a:pPr marL="171450" indent="-171450" algn="r">
              <a:buFont typeface="Arial" panose="020B0604020202020204" pitchFamily="34" charset="0"/>
              <a:buChar char="•"/>
            </a:pPr>
            <a:r>
              <a:rPr lang="en-GB" sz="1100" dirty="0">
                <a:latin typeface="Arial" panose="020B0604020202020204" pitchFamily="34" charset="0"/>
                <a:cs typeface="Arial" panose="020B0604020202020204" pitchFamily="34" charset="0"/>
              </a:rPr>
              <a:t>Not considering opportunities </a:t>
            </a:r>
          </a:p>
          <a:p>
            <a:pPr marL="171450" indent="-171450" algn="r">
              <a:buFont typeface="Arial" panose="020B0604020202020204" pitchFamily="34" charset="0"/>
              <a:buChar char="•"/>
            </a:pPr>
            <a:r>
              <a:rPr lang="en-GB" sz="1100" dirty="0">
                <a:latin typeface="Arial" panose="020B0604020202020204" pitchFamily="34" charset="0"/>
                <a:cs typeface="Arial" panose="020B0604020202020204" pitchFamily="34" charset="0"/>
              </a:rPr>
              <a:t>Confusing risk causes, events and impacts</a:t>
            </a:r>
          </a:p>
          <a:p>
            <a:pPr marL="171450" indent="-171450" algn="r">
              <a:buFont typeface="Arial" panose="020B0604020202020204" pitchFamily="34" charset="0"/>
              <a:buChar char="•"/>
            </a:pPr>
            <a:r>
              <a:rPr lang="en-GB" sz="1100" dirty="0">
                <a:latin typeface="Arial" panose="020B0604020202020204" pitchFamily="34" charset="0"/>
                <a:cs typeface="Arial" panose="020B0604020202020204" pitchFamily="34" charset="0"/>
              </a:rPr>
              <a:t>Underestimating impacts</a:t>
            </a:r>
          </a:p>
          <a:p>
            <a:pPr marL="171450" indent="-171450" algn="r">
              <a:buFont typeface="Arial" panose="020B0604020202020204" pitchFamily="34" charset="0"/>
              <a:buChar char="•"/>
            </a:pPr>
            <a:r>
              <a:rPr lang="en-GB" sz="1100" dirty="0">
                <a:latin typeface="Arial" panose="020B0604020202020204" pitchFamily="34" charset="0"/>
                <a:cs typeface="Arial" panose="020B0604020202020204" pitchFamily="34" charset="0"/>
              </a:rPr>
              <a:t>Not considering contingency plans</a:t>
            </a:r>
          </a:p>
          <a:p>
            <a:pPr marL="171450" indent="-171450" algn="r">
              <a:buFont typeface="Arial" panose="020B0604020202020204" pitchFamily="34" charset="0"/>
              <a:buChar char="•"/>
            </a:pPr>
            <a:r>
              <a:rPr lang="en-GB" sz="1100" dirty="0">
                <a:latin typeface="Arial" panose="020B0604020202020204" pitchFamily="34" charset="0"/>
                <a:cs typeface="Arial" panose="020B0604020202020204" pitchFamily="34" charset="0"/>
              </a:rPr>
              <a:t>Not making risk management an ongoing process</a:t>
            </a:r>
          </a:p>
          <a:p>
            <a:pPr algn="r"/>
            <a:endParaRPr lang="en-GB" sz="1100" dirty="0">
              <a:latin typeface="Arial" panose="020B0604020202020204" pitchFamily="34" charset="0"/>
              <a:cs typeface="Arial" panose="020B0604020202020204" pitchFamily="34" charset="0"/>
            </a:endParaRPr>
          </a:p>
          <a:p>
            <a:pPr algn="r"/>
            <a:r>
              <a:rPr lang="en-GB" sz="1100" dirty="0">
                <a:latin typeface="Arial" panose="020B0604020202020204" pitchFamily="34" charset="0"/>
                <a:cs typeface="Arial" panose="020B0604020202020204" pitchFamily="34" charset="0"/>
              </a:rPr>
              <a:t>(Lukas &amp; Clare, 2011)</a:t>
            </a:r>
          </a:p>
        </p:txBody>
      </p:sp>
      <p:cxnSp>
        <p:nvCxnSpPr>
          <p:cNvPr id="9" name="Straight Connector 8">
            <a:extLst>
              <a:ext uri="{FF2B5EF4-FFF2-40B4-BE49-F238E27FC236}">
                <a16:creationId xmlns:a16="http://schemas.microsoft.com/office/drawing/2014/main" id="{52A3A6BC-2ADE-4419-AD88-0D2616CA2CBB}"/>
              </a:ext>
            </a:extLst>
          </p:cNvPr>
          <p:cNvCxnSpPr>
            <a:cxnSpLocks/>
          </p:cNvCxnSpPr>
          <p:nvPr/>
        </p:nvCxnSpPr>
        <p:spPr>
          <a:xfrm>
            <a:off x="4326418" y="1184031"/>
            <a:ext cx="0" cy="3050667"/>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0F95B77-45D2-4867-A853-33DA91E530B0}"/>
              </a:ext>
            </a:extLst>
          </p:cNvPr>
          <p:cNvCxnSpPr>
            <a:cxnSpLocks/>
          </p:cNvCxnSpPr>
          <p:nvPr/>
        </p:nvCxnSpPr>
        <p:spPr>
          <a:xfrm>
            <a:off x="4340352" y="6509085"/>
            <a:ext cx="0" cy="2703835"/>
          </a:xfrm>
          <a:prstGeom prst="line">
            <a:avLst/>
          </a:prstGeom>
        </p:spPr>
        <p:style>
          <a:lnRef idx="1">
            <a:schemeClr val="accent1"/>
          </a:lnRef>
          <a:fillRef idx="0">
            <a:schemeClr val="accent1"/>
          </a:fillRef>
          <a:effectRef idx="0">
            <a:schemeClr val="accent1"/>
          </a:effectRef>
          <a:fontRef idx="minor">
            <a:schemeClr val="tx1"/>
          </a:fontRef>
        </p:style>
      </p:cxnSp>
      <p:pic>
        <p:nvPicPr>
          <p:cNvPr id="25" name="Picture 24" descr="A picture containing green, clock, meter&#10;&#10;Description automatically generated">
            <a:extLst>
              <a:ext uri="{FF2B5EF4-FFF2-40B4-BE49-F238E27FC236}">
                <a16:creationId xmlns:a16="http://schemas.microsoft.com/office/drawing/2014/main" id="{D97A57C9-7A49-4C66-8531-194293A95CB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511362" y="7040449"/>
            <a:ext cx="1660134" cy="2044439"/>
          </a:xfrm>
          <a:prstGeom prst="rect">
            <a:avLst/>
          </a:prstGeom>
        </p:spPr>
      </p:pic>
      <p:cxnSp>
        <p:nvCxnSpPr>
          <p:cNvPr id="27" name="Straight Connector 26">
            <a:extLst>
              <a:ext uri="{FF2B5EF4-FFF2-40B4-BE49-F238E27FC236}">
                <a16:creationId xmlns:a16="http://schemas.microsoft.com/office/drawing/2014/main" id="{33C66673-F8E4-4599-9DE8-FB55D77024AC}"/>
              </a:ext>
            </a:extLst>
          </p:cNvPr>
          <p:cNvCxnSpPr>
            <a:cxnSpLocks/>
          </p:cNvCxnSpPr>
          <p:nvPr/>
        </p:nvCxnSpPr>
        <p:spPr>
          <a:xfrm>
            <a:off x="8595360" y="1184031"/>
            <a:ext cx="0" cy="8055674"/>
          </a:xfrm>
          <a:prstGeom prst="line">
            <a:avLst/>
          </a:prstGeom>
        </p:spPr>
        <p:style>
          <a:lnRef idx="1">
            <a:schemeClr val="accent1"/>
          </a:lnRef>
          <a:fillRef idx="0">
            <a:schemeClr val="accent1"/>
          </a:fillRef>
          <a:effectRef idx="0">
            <a:schemeClr val="accent1"/>
          </a:effectRef>
          <a:fontRef idx="minor">
            <a:schemeClr val="tx1"/>
          </a:fontRef>
        </p:style>
      </p:cxnSp>
      <p:pic>
        <p:nvPicPr>
          <p:cNvPr id="10" name="Picture 9" descr="A close up of a keyboard&#10;&#10;Description automatically generated">
            <a:extLst>
              <a:ext uri="{FF2B5EF4-FFF2-40B4-BE49-F238E27FC236}">
                <a16:creationId xmlns:a16="http://schemas.microsoft.com/office/drawing/2014/main" id="{CA7C89E4-7D68-44E1-8FCA-1E65BC4787A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734034" y="1306310"/>
            <a:ext cx="2746807" cy="844718"/>
          </a:xfrm>
          <a:prstGeom prst="rect">
            <a:avLst/>
          </a:prstGeom>
        </p:spPr>
      </p:pic>
      <p:sp>
        <p:nvSpPr>
          <p:cNvPr id="15" name="TextBox 14">
            <a:extLst>
              <a:ext uri="{FF2B5EF4-FFF2-40B4-BE49-F238E27FC236}">
                <a16:creationId xmlns:a16="http://schemas.microsoft.com/office/drawing/2014/main" id="{461B751D-D308-4064-B257-E0DAC62824D0}"/>
              </a:ext>
            </a:extLst>
          </p:cNvPr>
          <p:cNvSpPr txBox="1"/>
          <p:nvPr/>
        </p:nvSpPr>
        <p:spPr>
          <a:xfrm>
            <a:off x="11478245" y="1306309"/>
            <a:ext cx="1208182" cy="600164"/>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(Anon, Incentive &amp; Motivation, 2020)</a:t>
            </a:r>
          </a:p>
        </p:txBody>
      </p:sp>
      <p:sp>
        <p:nvSpPr>
          <p:cNvPr id="19" name="TextBox 18">
            <a:extLst>
              <a:ext uri="{FF2B5EF4-FFF2-40B4-BE49-F238E27FC236}">
                <a16:creationId xmlns:a16="http://schemas.microsoft.com/office/drawing/2014/main" id="{38DDB7A8-DBC8-48F0-8F6C-1F7C52C7BF46}"/>
              </a:ext>
            </a:extLst>
          </p:cNvPr>
          <p:cNvSpPr txBox="1"/>
          <p:nvPr/>
        </p:nvSpPr>
        <p:spPr>
          <a:xfrm>
            <a:off x="8609293" y="2164628"/>
            <a:ext cx="3899884" cy="6863417"/>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Example 1:</a:t>
            </a:r>
          </a:p>
          <a:p>
            <a:r>
              <a:rPr lang="en-GB" sz="1100" dirty="0">
                <a:latin typeface="Arial" panose="020B0604020202020204" pitchFamily="34" charset="0"/>
                <a:cs typeface="Arial" panose="020B0604020202020204" pitchFamily="34" charset="0"/>
              </a:rPr>
              <a:t>A land slip was taking place, slowly moving one hundred houses towards the sea.  Based on information available at the time and when cracks began to appear, an appropriate remedial scheme would have been far too expensive.  The only option appeared to be progressive remediation and eventual abandonment, wiping out the value of the properties together with a reduction of the quality of life of the residents. A risk management plan was adopted, instrumentation was installed with partial ground stabilisation measures. Through observations the correlation to movement was understood so well that it was possible to relate movement to the stabilisation provided and to the rainfall in the year.  Most uncertainties were eliminated, stabilisation was completed at a fraction of the forecast cost, upon remediation houses recovered their market value and residents kept their homes.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Transferring a risk does not eliminate it, but passes onto someone else, as in insurance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This example shows that by removing a particular hazard from the project they no longer pose a threat.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Example 2:</a:t>
            </a:r>
          </a:p>
          <a:p>
            <a:r>
              <a:rPr lang="en-GB" sz="1100" dirty="0">
                <a:latin typeface="Arial" panose="020B0604020202020204" pitchFamily="34" charset="0"/>
                <a:cs typeface="Arial" panose="020B0604020202020204" pitchFamily="34" charset="0"/>
              </a:rPr>
              <a:t>A school had decided to convert a classroom into a home economics room.  Only after installation of the cookers was it realised that the layout presented a hazard to the children.  They had to be moved resulting in extra work for which the contractor increased his lump sum.  The school had to open on time.  If the local fire officer and the teaching staff had been able to visualise what was being provided then the problem could have been avoided and valuable funds that could have been used to provided class provisions were, instead absorbed by the additional construction costs.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Devising the brief in made easier by visualisation of the finished project using simple drawings or plans, the risk could have been eliminated if this had been done in this example</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(Godfrey, 1996)</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9791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6C81F5-41D3-487B-9C2D-CA82FECC965E}"/>
              </a:ext>
            </a:extLst>
          </p:cNvPr>
          <p:cNvSpPr txBox="1"/>
          <p:nvPr/>
        </p:nvSpPr>
        <p:spPr>
          <a:xfrm>
            <a:off x="689123" y="373689"/>
            <a:ext cx="11925300" cy="5170646"/>
          </a:xfrm>
          <a:prstGeom prst="rect">
            <a:avLst/>
          </a:prstGeom>
          <a:noFill/>
        </p:spPr>
        <p:txBody>
          <a:bodyPr wrap="square" rtlCol="0">
            <a:spAutoFit/>
          </a:bodyPr>
          <a:lstStyle/>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Bibliography for poster 1:</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Anon. (2020, May 21). </a:t>
            </a:r>
            <a:r>
              <a:rPr lang="en-GB" sz="1200" i="1" dirty="0">
                <a:latin typeface="Arial" panose="020B0604020202020204" pitchFamily="34" charset="0"/>
                <a:cs typeface="Arial" panose="020B0604020202020204" pitchFamily="34" charset="0"/>
              </a:rPr>
              <a:t>Incentive &amp; Motivation</a:t>
            </a:r>
            <a:r>
              <a:rPr lang="en-GB" sz="1200" dirty="0">
                <a:latin typeface="Arial" panose="020B0604020202020204" pitchFamily="34" charset="0"/>
                <a:cs typeface="Arial" panose="020B0604020202020204" pitchFamily="34" charset="0"/>
              </a:rPr>
              <a:t>. Retrieved from incentiveandmotivation.com: </a:t>
            </a:r>
            <a:r>
              <a:rPr lang="en-GB" sz="1200" dirty="0">
                <a:latin typeface="Arial" panose="020B0604020202020204" pitchFamily="34" charset="0"/>
                <a:cs typeface="Arial" panose="020B0604020202020204" pitchFamily="34" charset="0"/>
                <a:hlinkClick r:id="rId2"/>
              </a:rPr>
              <a:t>http://incentiveandmotivation.com/wp-content/uploads/2018/12/Screen-Shot-2018-12-03-at-10.01.00.png</a:t>
            </a:r>
            <a:endParaRPr lang="en-GB" sz="1200" dirty="0">
              <a:latin typeface="Arial" panose="020B0604020202020204" pitchFamily="34" charset="0"/>
              <a:cs typeface="Arial" panose="020B0604020202020204" pitchFamily="34" charset="0"/>
            </a:endParaRPr>
          </a:p>
          <a:p>
            <a:endParaRPr lang="en-GB" dirty="0"/>
          </a:p>
          <a:p>
            <a:r>
              <a:rPr lang="en-GB" sz="1200" dirty="0">
                <a:latin typeface="Arial" panose="020B0604020202020204" pitchFamily="34" charset="0"/>
                <a:cs typeface="Arial" panose="020B0604020202020204" pitchFamily="34" charset="0"/>
              </a:rPr>
              <a:t>Anon. (2020, May 18). </a:t>
            </a:r>
            <a:r>
              <a:rPr lang="en-GB" sz="1200" i="1" dirty="0">
                <a:latin typeface="Arial" panose="020B0604020202020204" pitchFamily="34" charset="0"/>
                <a:cs typeface="Arial" panose="020B0604020202020204" pitchFamily="34" charset="0"/>
              </a:rPr>
              <a:t>On the go financial </a:t>
            </a:r>
            <a:r>
              <a:rPr lang="en-GB" sz="1200" dirty="0">
                <a:latin typeface="Arial" panose="020B0604020202020204" pitchFamily="34" charset="0"/>
                <a:cs typeface="Arial" panose="020B0604020202020204" pitchFamily="34" charset="0"/>
              </a:rPr>
              <a:t>. Retrieved from 5 Common mistakes of risk management: </a:t>
            </a:r>
            <a:r>
              <a:rPr lang="en-GB" sz="1200" dirty="0">
                <a:latin typeface="Arial" panose="020B0604020202020204" pitchFamily="34" charset="0"/>
                <a:cs typeface="Arial" panose="020B0604020202020204" pitchFamily="34" charset="0"/>
                <a:hlinkClick r:id="rId3"/>
              </a:rPr>
              <a:t>http://www.onthegofinancial.com/wp-content/uploads/2018/11/Risk-Assessment-201802-001.jpg</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Cook, B., &amp; Williams, P. (2009). </a:t>
            </a:r>
            <a:r>
              <a:rPr lang="en-GB" sz="1200" i="1" dirty="0">
                <a:latin typeface="Arial" panose="020B0604020202020204" pitchFamily="34" charset="0"/>
                <a:cs typeface="Arial" panose="020B0604020202020204" pitchFamily="34" charset="0"/>
              </a:rPr>
              <a:t>Construction planning, programming and control .</a:t>
            </a:r>
            <a:r>
              <a:rPr lang="en-GB" sz="1200" dirty="0">
                <a:latin typeface="Arial" panose="020B0604020202020204" pitchFamily="34" charset="0"/>
                <a:cs typeface="Arial" panose="020B0604020202020204" pitchFamily="34" charset="0"/>
              </a:rPr>
              <a:t> Oxford: Wiley-Blackwell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Financial Reporting Council. (2005, October 01). </a:t>
            </a:r>
            <a:r>
              <a:rPr lang="en-GB" sz="1200" i="1" dirty="0">
                <a:latin typeface="Arial" panose="020B0604020202020204" pitchFamily="34" charset="0"/>
                <a:cs typeface="Arial" panose="020B0604020202020204" pitchFamily="34" charset="0"/>
              </a:rPr>
              <a:t>Revised Turnbull Guidance.</a:t>
            </a:r>
            <a:r>
              <a:rPr lang="en-GB" sz="1200" dirty="0">
                <a:latin typeface="Arial" panose="020B0604020202020204" pitchFamily="34" charset="0"/>
                <a:cs typeface="Arial" panose="020B0604020202020204" pitchFamily="34" charset="0"/>
              </a:rPr>
              <a:t> Retrieved from frc.org.uk: </a:t>
            </a:r>
            <a:r>
              <a:rPr lang="en-GB" sz="1200" dirty="0">
                <a:latin typeface="Arial" panose="020B0604020202020204" pitchFamily="34" charset="0"/>
                <a:cs typeface="Arial" panose="020B0604020202020204" pitchFamily="34" charset="0"/>
                <a:hlinkClick r:id="rId4"/>
              </a:rPr>
              <a:t>https://www.frc.org.uk/getattachment/fe1ba51a-578d-4467-a00c-f287825aced9/Revised-Turnbull-Guidance-October-2005.pdf</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Godfrey, P. S. (1996, March 13). Control of Risk - A guide to the systematic management of risk from construction. London, City of London, United Kingdom.</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Horkovich, R. M. (2010, October 10). </a:t>
            </a:r>
            <a:r>
              <a:rPr lang="en-GB" sz="1200" i="1" dirty="0">
                <a:latin typeface="Arial" panose="020B0604020202020204" pitchFamily="34" charset="0"/>
                <a:cs typeface="Arial" panose="020B0604020202020204" pitchFamily="34" charset="0"/>
              </a:rPr>
              <a:t>Ten Tips for mitigating risk in construction projects</a:t>
            </a:r>
            <a:r>
              <a:rPr lang="en-GB" sz="1200" dirty="0">
                <a:latin typeface="Arial" panose="020B0604020202020204" pitchFamily="34" charset="0"/>
                <a:cs typeface="Arial" panose="020B0604020202020204" pitchFamily="34" charset="0"/>
              </a:rPr>
              <a:t>. Retrieved from Risk Management Magazine: </a:t>
            </a:r>
            <a:r>
              <a:rPr lang="en-GB" sz="1200" dirty="0">
                <a:latin typeface="Arial" panose="020B0604020202020204" pitchFamily="34" charset="0"/>
                <a:cs typeface="Arial" panose="020B0604020202020204" pitchFamily="34" charset="0"/>
                <a:hlinkClick r:id="rId5"/>
              </a:rPr>
              <a:t>http://www.rmmagazine.com/wp-content/uploads/2012/09/construction.jpg</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Lukas, J., &amp; Clare, R. (2011, October 22). </a:t>
            </a:r>
            <a:r>
              <a:rPr lang="en-GB" sz="1200" i="1" dirty="0">
                <a:latin typeface="Arial" panose="020B0604020202020204" pitchFamily="34" charset="0"/>
                <a:cs typeface="Arial" panose="020B0604020202020204" pitchFamily="34" charset="0"/>
              </a:rPr>
              <a:t>Project Management Institute</a:t>
            </a:r>
            <a:r>
              <a:rPr lang="en-GB" sz="1200" dirty="0">
                <a:latin typeface="Arial" panose="020B0604020202020204" pitchFamily="34" charset="0"/>
                <a:cs typeface="Arial" panose="020B0604020202020204" pitchFamily="34" charset="0"/>
              </a:rPr>
              <a:t>. Retrieved from Top 10 mistakes made in managing project risks: </a:t>
            </a:r>
            <a:r>
              <a:rPr lang="en-GB" sz="1200" dirty="0">
                <a:latin typeface="Arial" panose="020B0604020202020204" pitchFamily="34" charset="0"/>
                <a:cs typeface="Arial" panose="020B0604020202020204" pitchFamily="34" charset="0"/>
                <a:hlinkClick r:id="rId6"/>
              </a:rPr>
              <a:t>https://www.pmi.org/learning/library/mistakes-made-managing-project-risks-6239</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Morphy, T. (2020, May 18). </a:t>
            </a:r>
            <a:r>
              <a:rPr lang="en-GB" sz="1200" i="1" dirty="0">
                <a:latin typeface="Arial" panose="020B0604020202020204" pitchFamily="34" charset="0"/>
                <a:cs typeface="Arial" panose="020B0604020202020204" pitchFamily="34" charset="0"/>
              </a:rPr>
              <a:t>Risk assessment matrix</a:t>
            </a:r>
            <a:r>
              <a:rPr lang="en-GB" sz="1200" dirty="0">
                <a:latin typeface="Arial" panose="020B0604020202020204" pitchFamily="34" charset="0"/>
                <a:cs typeface="Arial" panose="020B0604020202020204" pitchFamily="34" charset="0"/>
              </a:rPr>
              <a:t>. Retrieved from Stake Holder Map: </a:t>
            </a:r>
            <a:r>
              <a:rPr lang="en-GB" sz="1200" dirty="0">
                <a:latin typeface="Arial" panose="020B0604020202020204" pitchFamily="34" charset="0"/>
                <a:cs typeface="Arial" panose="020B0604020202020204" pitchFamily="34" charset="0"/>
                <a:hlinkClick r:id="rId7"/>
              </a:rPr>
              <a:t>https://www.stakeholdermap.com/risk/risk-assessment-matrix-simple-3x3.html</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Morphy, T. (2020, May 18). </a:t>
            </a:r>
            <a:r>
              <a:rPr lang="en-GB" sz="1200" i="1" dirty="0">
                <a:latin typeface="Arial" panose="020B0604020202020204" pitchFamily="34" charset="0"/>
                <a:cs typeface="Arial" panose="020B0604020202020204" pitchFamily="34" charset="0"/>
              </a:rPr>
              <a:t>Risk assessment matrix</a:t>
            </a:r>
            <a:r>
              <a:rPr lang="en-GB" sz="1200" dirty="0">
                <a:latin typeface="Arial" panose="020B0604020202020204" pitchFamily="34" charset="0"/>
                <a:cs typeface="Arial" panose="020B0604020202020204" pitchFamily="34" charset="0"/>
              </a:rPr>
              <a:t>. Retrieved from Stake Holder Map: </a:t>
            </a:r>
            <a:r>
              <a:rPr lang="en-GB" sz="1200" dirty="0">
                <a:latin typeface="Arial" panose="020B0604020202020204" pitchFamily="34" charset="0"/>
                <a:cs typeface="Arial" panose="020B0604020202020204" pitchFamily="34" charset="0"/>
                <a:hlinkClick r:id="rId8"/>
              </a:rPr>
              <a:t>https://www.stakeholdermap.com/risk/register-common-project-risks.html</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Smith, N. J., Merna, T., &amp; Jobling, P. (2014). </a:t>
            </a:r>
            <a:r>
              <a:rPr lang="en-GB" sz="1200" i="1" dirty="0">
                <a:latin typeface="Arial" panose="020B0604020202020204" pitchFamily="34" charset="0"/>
                <a:cs typeface="Arial" panose="020B0604020202020204" pitchFamily="34" charset="0"/>
              </a:rPr>
              <a:t>Managing Risk in Construction Projects.</a:t>
            </a:r>
            <a:r>
              <a:rPr lang="en-GB" sz="1200" dirty="0">
                <a:latin typeface="Arial" panose="020B0604020202020204" pitchFamily="34" charset="0"/>
                <a:cs typeface="Arial" panose="020B0604020202020204" pitchFamily="34" charset="0"/>
              </a:rPr>
              <a:t> Chichester: John Wiley &amp; Sons, Ltd.</a:t>
            </a:r>
          </a:p>
        </p:txBody>
      </p:sp>
    </p:spTree>
    <p:extLst>
      <p:ext uri="{BB962C8B-B14F-4D97-AF65-F5344CB8AC3E}">
        <p14:creationId xmlns:p14="http://schemas.microsoft.com/office/powerpoint/2010/main" val="481094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8DD72B85-1C00-4C86-A66B-4EB76FAB14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048" y="160099"/>
            <a:ext cx="1619328" cy="938579"/>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1027" name="Picture 3" descr="download">
            <a:extLst>
              <a:ext uri="{FF2B5EF4-FFF2-40B4-BE49-F238E27FC236}">
                <a16:creationId xmlns:a16="http://schemas.microsoft.com/office/drawing/2014/main" id="{B8E4C3B8-0F76-42E2-AF72-F79EDF46819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44306" y="123175"/>
            <a:ext cx="1119246" cy="938579"/>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cxnSp>
        <p:nvCxnSpPr>
          <p:cNvPr id="8" name="Straight Connector 7">
            <a:extLst>
              <a:ext uri="{FF2B5EF4-FFF2-40B4-BE49-F238E27FC236}">
                <a16:creationId xmlns:a16="http://schemas.microsoft.com/office/drawing/2014/main" id="{D2CA973D-DE2A-423C-8881-92E750ABB324}"/>
              </a:ext>
            </a:extLst>
          </p:cNvPr>
          <p:cNvCxnSpPr>
            <a:cxnSpLocks/>
          </p:cNvCxnSpPr>
          <p:nvPr/>
        </p:nvCxnSpPr>
        <p:spPr>
          <a:xfrm>
            <a:off x="238047" y="1184031"/>
            <a:ext cx="12325505"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A1182A88-F891-4EBA-A803-063576179FAD}"/>
              </a:ext>
            </a:extLst>
          </p:cNvPr>
          <p:cNvSpPr txBox="1"/>
          <p:nvPr/>
        </p:nvSpPr>
        <p:spPr>
          <a:xfrm>
            <a:off x="2203938" y="300775"/>
            <a:ext cx="8997462" cy="60016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Emma Peters P152020</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Construction Management ACBA6000</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100" b="1" dirty="0">
                <a:solidFill>
                  <a:prstClr val="black"/>
                </a:solidFill>
                <a:latin typeface="Arial" panose="020B0604020202020204" pitchFamily="34" charset="0"/>
                <a:cs typeface="Arial" panose="020B0604020202020204" pitchFamily="34" charset="0"/>
              </a:rPr>
              <a:t> ‘Understanding incentivisation schemes’</a:t>
            </a: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cxnSp>
        <p:nvCxnSpPr>
          <p:cNvPr id="4" name="Straight Connector 3">
            <a:extLst>
              <a:ext uri="{FF2B5EF4-FFF2-40B4-BE49-F238E27FC236}">
                <a16:creationId xmlns:a16="http://schemas.microsoft.com/office/drawing/2014/main" id="{447FF6E0-C364-4D8C-B04F-807DC21C781A}"/>
              </a:ext>
            </a:extLst>
          </p:cNvPr>
          <p:cNvCxnSpPr>
            <a:cxnSpLocks/>
          </p:cNvCxnSpPr>
          <p:nvPr/>
        </p:nvCxnSpPr>
        <p:spPr>
          <a:xfrm>
            <a:off x="4086225" y="1184031"/>
            <a:ext cx="0" cy="8245719"/>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6863F596-3197-4BE5-9FF3-15EB689DAD74}"/>
              </a:ext>
            </a:extLst>
          </p:cNvPr>
          <p:cNvCxnSpPr>
            <a:cxnSpLocks/>
          </p:cNvCxnSpPr>
          <p:nvPr/>
        </p:nvCxnSpPr>
        <p:spPr>
          <a:xfrm>
            <a:off x="8753475" y="1184031"/>
            <a:ext cx="0" cy="8245719"/>
          </a:xfrm>
          <a:prstGeom prst="line">
            <a:avLst/>
          </a:prstGeom>
        </p:spPr>
        <p:style>
          <a:lnRef idx="1">
            <a:schemeClr val="accent1"/>
          </a:lnRef>
          <a:fillRef idx="0">
            <a:schemeClr val="accent1"/>
          </a:fillRef>
          <a:effectRef idx="0">
            <a:schemeClr val="accent1"/>
          </a:effectRef>
          <a:fontRef idx="minor">
            <a:schemeClr val="tx1"/>
          </a:fontRef>
        </p:style>
      </p:cxnSp>
      <p:pic>
        <p:nvPicPr>
          <p:cNvPr id="6" name="Picture 2" descr="Case study: Aircel's HR team's framework for incentivising sales ...">
            <a:extLst>
              <a:ext uri="{FF2B5EF4-FFF2-40B4-BE49-F238E27FC236}">
                <a16:creationId xmlns:a16="http://schemas.microsoft.com/office/drawing/2014/main" id="{5C930238-71CE-4E6A-93EC-FE72DD14927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1697" y="1464160"/>
            <a:ext cx="1828797" cy="101954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AEC6E13-C336-4333-B890-F2A41651C92F}"/>
              </a:ext>
            </a:extLst>
          </p:cNvPr>
          <p:cNvSpPr txBox="1"/>
          <p:nvPr/>
        </p:nvSpPr>
        <p:spPr>
          <a:xfrm>
            <a:off x="2165834" y="2114553"/>
            <a:ext cx="1710837" cy="461665"/>
          </a:xfrm>
          <a:prstGeom prst="rect">
            <a:avLst/>
          </a:prstGeom>
          <a:noFill/>
        </p:spPr>
        <p:txBody>
          <a:bodyPr wrap="square" rtlCol="0">
            <a:spAutoFit/>
          </a:bodyPr>
          <a:lstStyle/>
          <a:p>
            <a:r>
              <a:rPr lang="en-GB" sz="1200" b="1" u="sng" dirty="0">
                <a:latin typeface="Arial" panose="020B0604020202020204" pitchFamily="34" charset="0"/>
                <a:cs typeface="Arial" panose="020B0604020202020204" pitchFamily="34" charset="0"/>
              </a:rPr>
              <a:t>What are incentives</a:t>
            </a:r>
            <a:r>
              <a:rPr lang="en-GB" sz="1200" dirty="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5E626981-9B09-4559-9CC7-7752B80CD248}"/>
              </a:ext>
            </a:extLst>
          </p:cNvPr>
          <p:cNvSpPr txBox="1"/>
          <p:nvPr/>
        </p:nvSpPr>
        <p:spPr>
          <a:xfrm>
            <a:off x="224560" y="1202550"/>
            <a:ext cx="1743073"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(Anon, 2016)</a:t>
            </a:r>
          </a:p>
        </p:txBody>
      </p:sp>
      <p:sp>
        <p:nvSpPr>
          <p:cNvPr id="12" name="TextBox 11">
            <a:extLst>
              <a:ext uri="{FF2B5EF4-FFF2-40B4-BE49-F238E27FC236}">
                <a16:creationId xmlns:a16="http://schemas.microsoft.com/office/drawing/2014/main" id="{3263DB3F-788D-43D3-A4C7-2557F8861BEB}"/>
              </a:ext>
            </a:extLst>
          </p:cNvPr>
          <p:cNvSpPr txBox="1"/>
          <p:nvPr/>
        </p:nvSpPr>
        <p:spPr>
          <a:xfrm>
            <a:off x="151774" y="2657475"/>
            <a:ext cx="3896349" cy="6882205"/>
          </a:xfrm>
          <a:prstGeom prst="rect">
            <a:avLst/>
          </a:prstGeom>
          <a:noFill/>
        </p:spPr>
        <p:txBody>
          <a:bodyPr wrap="square" rtlCol="0">
            <a:spAutoFit/>
          </a:bodyPr>
          <a:lstStyle/>
          <a:p>
            <a:pPr>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Incentives are commonly implemented to propel teams or individuals to accomplish set objectives through specific performances, which can be financial, non-financial or a combination of both (CIRA, 2001).</a:t>
            </a:r>
            <a:endParaRPr lang="en-GB" sz="105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Productivity, in lemans terms, is the amount of output produced, per unit of input, some might say it is an efficiency indicator.  (Anon, 2020)</a:t>
            </a:r>
          </a:p>
          <a:p>
            <a:pPr>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An American Psychologist, Fredrick Herzberg became one of the leading names in Business Management, researching into the correlation between the attitudes of employees and motivation in the workplace.  His most famous work was developing his motivator theory, as stated by Herzberg, people are influenced by two sets of factors, which are the motivators and the hygiene factors.  Motivators influence employees to work harder, hygiene factors are factors that come with the job, as further detailed below;		    					           </a:t>
            </a:r>
            <a:r>
              <a:rPr lang="en-GB" sz="1050" dirty="0">
                <a:latin typeface="Arial" panose="020B0604020202020204" pitchFamily="34" charset="0"/>
                <a:ea typeface="Calibri" panose="020F0502020204030204" pitchFamily="34" charset="0"/>
                <a:cs typeface="Arial" panose="020B0604020202020204" pitchFamily="34" charset="0"/>
              </a:rPr>
              <a:t>(Foster, 2018)</a:t>
            </a:r>
          </a:p>
          <a:p>
            <a:pPr>
              <a:lnSpc>
                <a:spcPct val="107000"/>
              </a:lnSpc>
              <a:spcAft>
                <a:spcPts val="800"/>
              </a:spcAft>
            </a:pPr>
            <a:r>
              <a:rPr lang="en-GB" sz="1100" dirty="0">
                <a:latin typeface="Calibri" panose="020F0502020204030204" pitchFamily="34" charset="0"/>
                <a:ea typeface="Calibri" panose="020F0502020204030204" pitchFamily="34" charset="0"/>
                <a:cs typeface="Calibri" panose="020F0502020204030204" pitchFamily="34" charset="0"/>
              </a:rPr>
              <a:t>						</a:t>
            </a:r>
          </a:p>
          <a:p>
            <a:pPr>
              <a:lnSpc>
                <a:spcPct val="107000"/>
              </a:lnSpc>
              <a:spcAft>
                <a:spcPts val="800"/>
              </a:spcAft>
            </a:pPr>
            <a:endParaRPr lang="en-GB" sz="11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05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05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In conclusion employees can be influenced to work harder by more interesting work, however, can become demotivated if they work under poor working conditions with low pay. (Herzberg, 2003)  </a:t>
            </a:r>
          </a:p>
          <a:p>
            <a:pPr>
              <a:lnSpc>
                <a:spcPct val="107000"/>
              </a:lnSpc>
              <a:spcAft>
                <a:spcPts val="800"/>
              </a:spcAft>
            </a:pPr>
            <a:r>
              <a:rPr lang="en-GB" sz="1100" dirty="0">
                <a:latin typeface="Arial" panose="020B0604020202020204" pitchFamily="34" charset="0"/>
                <a:ea typeface="Calibri" panose="020F0502020204030204" pitchFamily="34" charset="0"/>
                <a:cs typeface="Arial" panose="020B0604020202020204" pitchFamily="34" charset="0"/>
              </a:rPr>
              <a:t>The first step, for example, would be to eliminate job dissatisfaction, such as remedying poor company polices and move on to create better conditions for job satisfaction, such as increasing achievement opportunities in step two.  This could be developed through a series of workshops.</a:t>
            </a:r>
          </a:p>
          <a:p>
            <a:pPr>
              <a:lnSpc>
                <a:spcPct val="107000"/>
              </a:lnSpc>
              <a:spcAft>
                <a:spcPts val="800"/>
              </a:spcAft>
            </a:pPr>
            <a:endParaRPr lang="en-GB" sz="11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050" dirty="0">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16" name="Table 15">
            <a:extLst>
              <a:ext uri="{FF2B5EF4-FFF2-40B4-BE49-F238E27FC236}">
                <a16:creationId xmlns:a16="http://schemas.microsoft.com/office/drawing/2014/main" id="{AFD67C98-9F04-42DA-8984-2954692322BC}"/>
              </a:ext>
            </a:extLst>
          </p:cNvPr>
          <p:cNvGraphicFramePr>
            <a:graphicFrameLocks noGrp="1"/>
          </p:cNvGraphicFramePr>
          <p:nvPr>
            <p:extLst>
              <p:ext uri="{D42A27DB-BD31-4B8C-83A1-F6EECF244321}">
                <p14:modId xmlns:p14="http://schemas.microsoft.com/office/powerpoint/2010/main" val="526183019"/>
              </p:ext>
            </p:extLst>
          </p:nvPr>
        </p:nvGraphicFramePr>
        <p:xfrm>
          <a:off x="238047" y="5886450"/>
          <a:ext cx="2182205" cy="1046988"/>
        </p:xfrm>
        <a:graphic>
          <a:graphicData uri="http://schemas.openxmlformats.org/drawingml/2006/table">
            <a:tbl>
              <a:tblPr firstRow="1" firstCol="1" bandRow="1"/>
              <a:tblGrid>
                <a:gridCol w="1005109">
                  <a:extLst>
                    <a:ext uri="{9D8B030D-6E8A-4147-A177-3AD203B41FA5}">
                      <a16:colId xmlns:a16="http://schemas.microsoft.com/office/drawing/2014/main" val="1902909652"/>
                    </a:ext>
                  </a:extLst>
                </a:gridCol>
                <a:gridCol w="1177096">
                  <a:extLst>
                    <a:ext uri="{9D8B030D-6E8A-4147-A177-3AD203B41FA5}">
                      <a16:colId xmlns:a16="http://schemas.microsoft.com/office/drawing/2014/main" val="3384301418"/>
                    </a:ext>
                  </a:extLst>
                </a:gridCol>
              </a:tblGrid>
              <a:tr h="138372">
                <a:tc>
                  <a:txBody>
                    <a:bodyPr/>
                    <a:lstStyle/>
                    <a:p>
                      <a:pPr>
                        <a:lnSpc>
                          <a:spcPct val="107000"/>
                        </a:lnSpc>
                        <a:spcAft>
                          <a:spcPts val="0"/>
                        </a:spcAft>
                      </a:pPr>
                      <a:r>
                        <a:rPr lang="en-GB" sz="1050" b="1" dirty="0">
                          <a:effectLst/>
                          <a:latin typeface="Calibri" panose="020F0502020204030204" pitchFamily="34" charset="0"/>
                          <a:ea typeface="Calibri" panose="020F0502020204030204" pitchFamily="34" charset="0"/>
                          <a:cs typeface="Calibri" panose="020F0502020204030204" pitchFamily="34" charset="0"/>
                        </a:rPr>
                        <a:t>Motivation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b="1" dirty="0">
                          <a:effectLst/>
                          <a:latin typeface="Calibri" panose="020F0502020204030204" pitchFamily="34" charset="0"/>
                          <a:ea typeface="Calibri" panose="020F0502020204030204" pitchFamily="34" charset="0"/>
                          <a:cs typeface="Calibri" panose="020F0502020204030204" pitchFamily="34" charset="0"/>
                        </a:rPr>
                        <a:t>Hygiene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19331151"/>
                  </a:ext>
                </a:extLst>
              </a:tr>
              <a:tr h="182880">
                <a:tc>
                  <a:txBody>
                    <a:bodyPr/>
                    <a:lstStyle/>
                    <a:p>
                      <a:pPr>
                        <a:lnSpc>
                          <a:spcPct val="107000"/>
                        </a:lnSpc>
                        <a:spcAft>
                          <a:spcPts val="0"/>
                        </a:spcAft>
                      </a:pPr>
                      <a:r>
                        <a:rPr lang="en-GB" sz="1050" dirty="0">
                          <a:effectLst/>
                          <a:latin typeface="Calibri" panose="020F0502020204030204" pitchFamily="34" charset="0"/>
                          <a:ea typeface="Calibri" panose="020F0502020204030204" pitchFamily="34" charset="0"/>
                          <a:cs typeface="Calibri" panose="020F0502020204030204" pitchFamily="34" charset="0"/>
                        </a:rPr>
                        <a:t>Achievement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dirty="0">
                          <a:effectLst/>
                          <a:latin typeface="Calibri" panose="020F0502020204030204" pitchFamily="34" charset="0"/>
                          <a:ea typeface="Calibri" panose="020F0502020204030204" pitchFamily="34" charset="0"/>
                          <a:cs typeface="Calibri" panose="020F0502020204030204" pitchFamily="34" charset="0"/>
                        </a:rPr>
                        <a:t>Working conditions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81662608"/>
                  </a:ext>
                </a:extLst>
              </a:tr>
              <a:tr h="182880">
                <a:tc>
                  <a:txBody>
                    <a:bodyPr/>
                    <a:lstStyle/>
                    <a:p>
                      <a:pPr>
                        <a:lnSpc>
                          <a:spcPct val="107000"/>
                        </a:lnSpc>
                        <a:spcAft>
                          <a:spcPts val="0"/>
                        </a:spcAft>
                      </a:pPr>
                      <a:r>
                        <a:rPr lang="en-GB" sz="1050" dirty="0">
                          <a:effectLst/>
                          <a:latin typeface="Calibri" panose="020F0502020204030204" pitchFamily="34" charset="0"/>
                          <a:ea typeface="Calibri" panose="020F0502020204030204" pitchFamily="34" charset="0"/>
                          <a:cs typeface="Calibri" panose="020F0502020204030204" pitchFamily="34" charset="0"/>
                        </a:rPr>
                        <a:t>Recognition</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dirty="0">
                          <a:effectLst/>
                          <a:latin typeface="Calibri" panose="020F0502020204030204" pitchFamily="34" charset="0"/>
                          <a:ea typeface="Calibri" panose="020F0502020204030204" pitchFamily="34" charset="0"/>
                          <a:cs typeface="Calibri" panose="020F0502020204030204" pitchFamily="34" charset="0"/>
                        </a:rPr>
                        <a:t>Salary</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25462268"/>
                  </a:ext>
                </a:extLst>
              </a:tr>
              <a:tr h="182880">
                <a:tc>
                  <a:txBody>
                    <a:bodyPr/>
                    <a:lstStyle/>
                    <a:p>
                      <a:pPr>
                        <a:lnSpc>
                          <a:spcPct val="107000"/>
                        </a:lnSpc>
                        <a:spcAft>
                          <a:spcPts val="0"/>
                        </a:spcAft>
                      </a:pPr>
                      <a:r>
                        <a:rPr lang="en-GB" sz="1050" dirty="0">
                          <a:effectLst/>
                          <a:latin typeface="Calibri" panose="020F0502020204030204" pitchFamily="34" charset="0"/>
                          <a:ea typeface="Calibri" panose="020F0502020204030204" pitchFamily="34" charset="0"/>
                          <a:cs typeface="Calibri" panose="020F0502020204030204" pitchFamily="34" charset="0"/>
                        </a:rPr>
                        <a:t>Work itself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dirty="0">
                          <a:effectLst/>
                          <a:latin typeface="Calibri" panose="020F0502020204030204" pitchFamily="34" charset="0"/>
                          <a:ea typeface="Calibri" panose="020F0502020204030204" pitchFamily="34" charset="0"/>
                          <a:cs typeface="Calibri" panose="020F0502020204030204" pitchFamily="34" charset="0"/>
                        </a:rPr>
                        <a:t>Status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46499801"/>
                  </a:ext>
                </a:extLst>
              </a:tr>
              <a:tr h="182880">
                <a:tc>
                  <a:txBody>
                    <a:bodyPr/>
                    <a:lstStyle/>
                    <a:p>
                      <a:pPr>
                        <a:lnSpc>
                          <a:spcPct val="107000"/>
                        </a:lnSpc>
                        <a:spcAft>
                          <a:spcPts val="0"/>
                        </a:spcAft>
                      </a:pPr>
                      <a:r>
                        <a:rPr lang="en-GB" sz="1050" dirty="0">
                          <a:effectLst/>
                          <a:latin typeface="Calibri" panose="020F0502020204030204" pitchFamily="34" charset="0"/>
                          <a:ea typeface="Calibri" panose="020F0502020204030204" pitchFamily="34" charset="0"/>
                          <a:cs typeface="Calibri" panose="020F0502020204030204" pitchFamily="34" charset="0"/>
                        </a:rPr>
                        <a:t>Development</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050" dirty="0">
                          <a:effectLst/>
                          <a:latin typeface="Calibri" panose="020F0502020204030204" pitchFamily="34" charset="0"/>
                          <a:ea typeface="Calibri" panose="020F0502020204030204" pitchFamily="34" charset="0"/>
                          <a:cs typeface="Calibri" panose="020F0502020204030204" pitchFamily="34" charset="0"/>
                        </a:rPr>
                        <a:t>Security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67179842"/>
                  </a:ext>
                </a:extLst>
              </a:tr>
            </a:tbl>
          </a:graphicData>
        </a:graphic>
      </p:graphicFrame>
      <p:pic>
        <p:nvPicPr>
          <p:cNvPr id="1031" name="Picture 7" descr="Retaining and incentivising key talent in your business">
            <a:extLst>
              <a:ext uri="{FF2B5EF4-FFF2-40B4-BE49-F238E27FC236}">
                <a16:creationId xmlns:a16="http://schemas.microsoft.com/office/drawing/2014/main" id="{7E62F0D7-4D07-4E7C-9598-22C48CCB1CF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50793" y="6003089"/>
            <a:ext cx="1166788" cy="1110337"/>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565D1A66-C063-4678-A5F3-C8459353B25A}"/>
              </a:ext>
            </a:extLst>
          </p:cNvPr>
          <p:cNvSpPr txBox="1"/>
          <p:nvPr/>
        </p:nvSpPr>
        <p:spPr>
          <a:xfrm>
            <a:off x="4208892" y="1268327"/>
            <a:ext cx="4401707" cy="2816156"/>
          </a:xfrm>
          <a:prstGeom prst="rect">
            <a:avLst/>
          </a:prstGeom>
          <a:noFill/>
        </p:spPr>
        <p:txBody>
          <a:bodyPr wrap="square" rtlCol="0">
            <a:spAutoFit/>
          </a:bodyPr>
          <a:lstStyle/>
          <a:p>
            <a:r>
              <a:rPr lang="en-GB" sz="1200" b="1" u="sng" dirty="0">
                <a:latin typeface="Arial" panose="020B0604020202020204" pitchFamily="34" charset="0"/>
                <a:cs typeface="Arial" panose="020B0604020202020204" pitchFamily="34" charset="0"/>
              </a:rPr>
              <a:t>What are the benefits of incentivisation schemes?</a:t>
            </a:r>
          </a:p>
          <a:p>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Clearly defined objectives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Known design parameters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Positive attitude in all parties involved</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Structural risk management process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Reliable cost data</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 level of pain/gain – satisfactory for all                 </a:t>
            </a:r>
          </a:p>
          <a:p>
            <a:r>
              <a:rPr lang="en-GB" sz="1100" dirty="0">
                <a:latin typeface="Arial" panose="020B0604020202020204" pitchFamily="34" charset="0"/>
                <a:cs typeface="Arial" panose="020B0604020202020204" pitchFamily="34" charset="0"/>
              </a:rPr>
              <a:t>(Hughes, Williams &amp; Zhaomin, 2012)      (Anon, Squarespace, 2020)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From the contractors point of view, benefits are likely to include: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Faster payment</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Improved reputation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Continued working relationship with client</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Less time spent on contractual disputes</a:t>
            </a:r>
          </a:p>
          <a:p>
            <a:r>
              <a:rPr lang="en-GB" sz="1100" dirty="0">
                <a:latin typeface="Arial" panose="020B0604020202020204" pitchFamily="34" charset="0"/>
                <a:cs typeface="Arial" panose="020B0604020202020204" pitchFamily="34" charset="0"/>
              </a:rPr>
              <a:t>(CIPS, Professional Practice Team, 2016)</a:t>
            </a:r>
          </a:p>
        </p:txBody>
      </p:sp>
      <p:pic>
        <p:nvPicPr>
          <p:cNvPr id="1033" name="Picture 9" descr="How might upcoming benefit changes affect me? — Yours">
            <a:extLst>
              <a:ext uri="{FF2B5EF4-FFF2-40B4-BE49-F238E27FC236}">
                <a16:creationId xmlns:a16="http://schemas.microsoft.com/office/drawing/2014/main" id="{EDDC4F9A-F2C6-4AB0-BAC0-C4827BC1B8F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925226" y="1660403"/>
            <a:ext cx="1428198" cy="1016340"/>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C5F10465-B35F-4709-A028-2C0B754986B1}"/>
              </a:ext>
            </a:extLst>
          </p:cNvPr>
          <p:cNvSpPr txBox="1"/>
          <p:nvPr/>
        </p:nvSpPr>
        <p:spPr>
          <a:xfrm>
            <a:off x="6067425" y="4270223"/>
            <a:ext cx="2543174" cy="2492990"/>
          </a:xfrm>
          <a:prstGeom prst="rect">
            <a:avLst/>
          </a:prstGeom>
          <a:noFill/>
        </p:spPr>
        <p:txBody>
          <a:bodyPr wrap="square" rtlCol="0">
            <a:spAutoFit/>
          </a:bodyPr>
          <a:lstStyle/>
          <a:p>
            <a:pPr algn="r"/>
            <a:r>
              <a:rPr lang="en-GB" sz="1200" b="1" u="sng" dirty="0">
                <a:latin typeface="Arial" panose="020B0604020202020204" pitchFamily="34" charset="0"/>
                <a:cs typeface="Arial" panose="020B0604020202020204" pitchFamily="34" charset="0"/>
              </a:rPr>
              <a:t>An incentivised contract – how is it put into place?</a:t>
            </a:r>
          </a:p>
          <a:p>
            <a:pPr algn="r"/>
            <a:endParaRPr lang="en-GB" sz="1100" dirty="0">
              <a:latin typeface="Arial" panose="020B0604020202020204" pitchFamily="34" charset="0"/>
              <a:cs typeface="Arial" panose="020B0604020202020204" pitchFamily="34" charset="0"/>
            </a:endParaRPr>
          </a:p>
          <a:p>
            <a:pPr algn="r"/>
            <a:r>
              <a:rPr lang="en-GB" sz="1100" dirty="0">
                <a:latin typeface="Arial" panose="020B0604020202020204" pitchFamily="34" charset="0"/>
                <a:cs typeface="Arial" panose="020B0604020202020204" pitchFamily="34" charset="0"/>
              </a:rPr>
              <a:t>For incentivisation to be a realistic tool there must be a real, achievable and measurable target and stated benefits with both parties willing to sign up to.  As part of the process of establishing an incentivised contract, it has been suggested that the following questions should be asked by the party initiating this type of relationship:</a:t>
            </a:r>
          </a:p>
          <a:p>
            <a:pPr algn="r"/>
            <a:endParaRPr lang="en-GB" sz="1100" dirty="0">
              <a:latin typeface="Arial" panose="020B0604020202020204" pitchFamily="34" charset="0"/>
              <a:cs typeface="Arial" panose="020B0604020202020204" pitchFamily="34" charset="0"/>
            </a:endParaRPr>
          </a:p>
        </p:txBody>
      </p:sp>
      <p:pic>
        <p:nvPicPr>
          <p:cNvPr id="1035" name="Picture 11" descr="Types of Construction Contracts and their Comparison [PDF]">
            <a:extLst>
              <a:ext uri="{FF2B5EF4-FFF2-40B4-BE49-F238E27FC236}">
                <a16:creationId xmlns:a16="http://schemas.microsoft.com/office/drawing/2014/main" id="{E1A2126D-03DE-4494-AEE9-E4A8446A7F1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442172" y="4393577"/>
            <a:ext cx="1681681" cy="2057490"/>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A4FBDD7E-610F-4943-9672-C98AEC493EA0}"/>
              </a:ext>
            </a:extLst>
          </p:cNvPr>
          <p:cNvSpPr txBox="1"/>
          <p:nvPr/>
        </p:nvSpPr>
        <p:spPr>
          <a:xfrm>
            <a:off x="4379474" y="6763212"/>
            <a:ext cx="4042649" cy="1615827"/>
          </a:xfrm>
          <a:prstGeom prst="rect">
            <a:avLst/>
          </a:prstGeom>
          <a:noFill/>
        </p:spPr>
        <p:txBody>
          <a:bodyPr wrap="square" rtlCol="0">
            <a:spAutoFit/>
          </a:bodyPr>
          <a:lstStyle/>
          <a:p>
            <a:pPr marL="171450" indent="-171450" algn="ctr">
              <a:buFont typeface="Arial" panose="020B0604020202020204" pitchFamily="34" charset="0"/>
              <a:buChar char="•"/>
            </a:pPr>
            <a:r>
              <a:rPr lang="en-GB" sz="1100" dirty="0">
                <a:latin typeface="Arial" panose="020B0604020202020204" pitchFamily="34" charset="0"/>
                <a:cs typeface="Arial" panose="020B0604020202020204" pitchFamily="34" charset="0"/>
              </a:rPr>
              <a:t>From the clients point of view, is incentivisation worth doing?</a:t>
            </a:r>
          </a:p>
          <a:p>
            <a:pPr marL="171450" indent="-171450" algn="ctr">
              <a:buFont typeface="Arial" panose="020B0604020202020204" pitchFamily="34" charset="0"/>
              <a:buChar char="•"/>
            </a:pPr>
            <a:r>
              <a:rPr lang="en-GB" sz="1100" dirty="0">
                <a:latin typeface="Arial" panose="020B0604020202020204" pitchFamily="34" charset="0"/>
                <a:cs typeface="Arial" panose="020B0604020202020204" pitchFamily="34" charset="0"/>
              </a:rPr>
              <a:t>Is there sufficient time to develop it?</a:t>
            </a:r>
          </a:p>
          <a:p>
            <a:pPr marL="171450" indent="-171450" algn="ctr">
              <a:buFont typeface="Arial" panose="020B0604020202020204" pitchFamily="34" charset="0"/>
              <a:buChar char="•"/>
            </a:pPr>
            <a:r>
              <a:rPr lang="en-GB" sz="1100" dirty="0">
                <a:latin typeface="Arial" panose="020B0604020202020204" pitchFamily="34" charset="0"/>
                <a:cs typeface="Arial" panose="020B0604020202020204" pitchFamily="34" charset="0"/>
              </a:rPr>
              <a:t>Do both the client and contractor have the skills to manage an incentivised collaboration</a:t>
            </a:r>
          </a:p>
          <a:p>
            <a:pPr marL="171450" indent="-171450" algn="ctr">
              <a:buFont typeface="Arial" panose="020B0604020202020204" pitchFamily="34" charset="0"/>
              <a:buChar char="•"/>
            </a:pPr>
            <a:r>
              <a:rPr lang="en-GB" sz="1100" dirty="0">
                <a:latin typeface="Arial" panose="020B0604020202020204" pitchFamily="34" charset="0"/>
                <a:cs typeface="Arial" panose="020B0604020202020204" pitchFamily="34" charset="0"/>
              </a:rPr>
              <a:t>Are there terms and conditions suitable for an incentivised contract, if not can they be developed?</a:t>
            </a:r>
          </a:p>
          <a:p>
            <a:pPr algn="ctr"/>
            <a:r>
              <a:rPr lang="en-GB" sz="1100" dirty="0">
                <a:latin typeface="Arial" panose="020B0604020202020204" pitchFamily="34" charset="0"/>
                <a:cs typeface="Arial" panose="020B0604020202020204" pitchFamily="34" charset="0"/>
              </a:rPr>
              <a:t>(CIPS, Professional Practice Team, 2016</a:t>
            </a:r>
          </a:p>
          <a:p>
            <a:pPr marL="171450" indent="-171450" algn="ctr">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p:txBody>
      </p:sp>
      <p:pic>
        <p:nvPicPr>
          <p:cNvPr id="29" name="Picture 28" descr="A close up of a keyboard&#10;&#10;Description automatically generated">
            <a:extLst>
              <a:ext uri="{FF2B5EF4-FFF2-40B4-BE49-F238E27FC236}">
                <a16:creationId xmlns:a16="http://schemas.microsoft.com/office/drawing/2014/main" id="{8B078F89-88A5-43C8-BAFE-F928AF4DBEF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354880" y="8379039"/>
            <a:ext cx="2746807" cy="844718"/>
          </a:xfrm>
          <a:prstGeom prst="rect">
            <a:avLst/>
          </a:prstGeom>
        </p:spPr>
      </p:pic>
      <p:sp>
        <p:nvSpPr>
          <p:cNvPr id="23" name="Rectangle 22">
            <a:extLst>
              <a:ext uri="{FF2B5EF4-FFF2-40B4-BE49-F238E27FC236}">
                <a16:creationId xmlns:a16="http://schemas.microsoft.com/office/drawing/2014/main" id="{BCDAB1EB-F2D7-45A5-A8BA-08FB87C22ABD}"/>
              </a:ext>
            </a:extLst>
          </p:cNvPr>
          <p:cNvSpPr/>
          <p:nvPr/>
        </p:nvSpPr>
        <p:spPr>
          <a:xfrm>
            <a:off x="7101687" y="8689682"/>
            <a:ext cx="1229167" cy="600164"/>
          </a:xfrm>
          <a:prstGeom prst="rect">
            <a:avLst/>
          </a:prstGeom>
        </p:spPr>
        <p:txBody>
          <a:bodyPr wrap="square">
            <a:spAutoFit/>
          </a:bodyPr>
          <a:lstStyle/>
          <a:p>
            <a:r>
              <a:rPr lang="en-GB" sz="1100" dirty="0">
                <a:latin typeface="Arial" panose="020B0604020202020204" pitchFamily="34" charset="0"/>
                <a:cs typeface="Arial" panose="020B0604020202020204" pitchFamily="34" charset="0"/>
              </a:rPr>
              <a:t>(Anon, Incentive &amp; Motivation, 2020)</a:t>
            </a:r>
          </a:p>
        </p:txBody>
      </p:sp>
      <p:sp>
        <p:nvSpPr>
          <p:cNvPr id="24" name="TextBox 23">
            <a:extLst>
              <a:ext uri="{FF2B5EF4-FFF2-40B4-BE49-F238E27FC236}">
                <a16:creationId xmlns:a16="http://schemas.microsoft.com/office/drawing/2014/main" id="{5E567F90-91E5-4D37-B455-91027AD78BF8}"/>
              </a:ext>
            </a:extLst>
          </p:cNvPr>
          <p:cNvSpPr txBox="1"/>
          <p:nvPr/>
        </p:nvSpPr>
        <p:spPr>
          <a:xfrm>
            <a:off x="8896352" y="1306309"/>
            <a:ext cx="3661639" cy="646331"/>
          </a:xfrm>
          <a:prstGeom prst="rect">
            <a:avLst/>
          </a:prstGeom>
          <a:noFill/>
        </p:spPr>
        <p:txBody>
          <a:bodyPr wrap="square" rtlCol="0">
            <a:spAutoFit/>
          </a:bodyPr>
          <a:lstStyle/>
          <a:p>
            <a:r>
              <a:rPr lang="en-GB" sz="1200" b="1" u="sng" dirty="0">
                <a:latin typeface="Arial" panose="020B0604020202020204" pitchFamily="34" charset="0"/>
                <a:cs typeface="Arial" panose="020B0604020202020204" pitchFamily="34" charset="0"/>
              </a:rPr>
              <a:t>Case Study 1 : The Senedd Building, Cardiff</a:t>
            </a:r>
          </a:p>
          <a:p>
            <a:endParaRPr lang="en-GB" sz="11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pic>
        <p:nvPicPr>
          <p:cNvPr id="1037" name="Picture 13" descr="The Welsh Economy III: Economic Policy Since Devolution – State of ...">
            <a:extLst>
              <a:ext uri="{FF2B5EF4-FFF2-40B4-BE49-F238E27FC236}">
                <a16:creationId xmlns:a16="http://schemas.microsoft.com/office/drawing/2014/main" id="{4BAEA81F-2A97-4559-BB72-E4D37205C4D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033220" y="1660403"/>
            <a:ext cx="2908649" cy="646331"/>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52BF43AA-4749-42CF-974C-774587C3F9C0}"/>
              </a:ext>
            </a:extLst>
          </p:cNvPr>
          <p:cNvSpPr txBox="1"/>
          <p:nvPr/>
        </p:nvSpPr>
        <p:spPr>
          <a:xfrm>
            <a:off x="8894330" y="2345385"/>
            <a:ext cx="3850734" cy="2462213"/>
          </a:xfrm>
          <a:prstGeom prst="rect">
            <a:avLst/>
          </a:prstGeom>
          <a:noFill/>
        </p:spPr>
        <p:txBody>
          <a:bodyPr wrap="none" rtlCol="0">
            <a:spAutoFit/>
          </a:bodyPr>
          <a:lstStyle/>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Original cost in 1997 was £12m, finally opened in 2004</a:t>
            </a:r>
          </a:p>
          <a:p>
            <a:r>
              <a:rPr lang="en-GB" sz="1100" dirty="0">
                <a:latin typeface="Arial" panose="020B0604020202020204" pitchFamily="34" charset="0"/>
                <a:cs typeface="Arial" panose="020B0604020202020204" pitchFamily="34" charset="0"/>
              </a:rPr>
              <a:t>at a cost of nearly £70m</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Design contract terminated by Welsh Assembly in 2001 </a:t>
            </a:r>
          </a:p>
          <a:p>
            <a:r>
              <a:rPr lang="en-GB" sz="1100" dirty="0">
                <a:latin typeface="Arial" panose="020B0604020202020204" pitchFamily="34" charset="0"/>
                <a:cs typeface="Arial" panose="020B0604020202020204" pitchFamily="34" charset="0"/>
              </a:rPr>
              <a:t>due to costs jumping from £17m to £40m</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Misunderstanding of contracts from both parties, client</a:t>
            </a:r>
          </a:p>
          <a:p>
            <a:r>
              <a:rPr lang="en-GB" sz="1100" dirty="0">
                <a:latin typeface="Arial" panose="020B0604020202020204" pitchFamily="34" charset="0"/>
                <a:cs typeface="Arial" panose="020B0604020202020204" pitchFamily="34" charset="0"/>
              </a:rPr>
              <a:t>believed fees and fit out costs were included, the designer</a:t>
            </a:r>
          </a:p>
          <a:p>
            <a:r>
              <a:rPr lang="en-GB" sz="1100" dirty="0">
                <a:latin typeface="Arial" panose="020B0604020202020204" pitchFamily="34" charset="0"/>
                <a:cs typeface="Arial" panose="020B0604020202020204" pitchFamily="34" charset="0"/>
              </a:rPr>
              <a:t>did not</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Fixed price lump sum contract signed in 2003 (Leftly, </a:t>
            </a:r>
          </a:p>
          <a:p>
            <a:r>
              <a:rPr lang="en-GB" sz="1100" dirty="0">
                <a:latin typeface="Arial" panose="020B0604020202020204" pitchFamily="34" charset="0"/>
                <a:cs typeface="Arial" panose="020B0604020202020204" pitchFamily="34" charset="0"/>
              </a:rPr>
              <a:t>2019)</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Taylor Woodrow were hired and brought in the previous</a:t>
            </a:r>
          </a:p>
          <a:p>
            <a:r>
              <a:rPr lang="en-GB" sz="1100" dirty="0">
                <a:latin typeface="Arial" panose="020B0604020202020204" pitchFamily="34" charset="0"/>
                <a:cs typeface="Arial" panose="020B0604020202020204" pitchFamily="34" charset="0"/>
              </a:rPr>
              <a:t>designers back ‘through the tradesmen's entrance’</a:t>
            </a:r>
          </a:p>
          <a:p>
            <a:r>
              <a:rPr lang="en-GB" sz="1100" dirty="0">
                <a:latin typeface="Arial" panose="020B0604020202020204" pitchFamily="34" charset="0"/>
                <a:cs typeface="Arial" panose="020B0604020202020204" pitchFamily="34" charset="0"/>
              </a:rPr>
              <a:t>(Morgan, 2017)</a:t>
            </a:r>
          </a:p>
          <a:p>
            <a:endParaRPr lang="en-GB" sz="1100" dirty="0">
              <a:latin typeface="Arial" panose="020B0604020202020204" pitchFamily="34" charset="0"/>
              <a:cs typeface="Arial" panose="020B0604020202020204" pitchFamily="34" charset="0"/>
            </a:endParaRPr>
          </a:p>
          <a:p>
            <a:r>
              <a:rPr lang="en-GB" sz="1100" b="1" u="sng" dirty="0">
                <a:latin typeface="Arial" panose="020B0604020202020204" pitchFamily="34" charset="0"/>
                <a:cs typeface="Arial" panose="020B0604020202020204" pitchFamily="34" charset="0"/>
              </a:rPr>
              <a:t>Case Study 2 : Scottish Parliament Building, Holyrood</a:t>
            </a:r>
          </a:p>
        </p:txBody>
      </p:sp>
      <p:pic>
        <p:nvPicPr>
          <p:cNvPr id="1039" name="Picture 15" descr="Scottish Parliament Building - Wikipedia">
            <a:extLst>
              <a:ext uri="{FF2B5EF4-FFF2-40B4-BE49-F238E27FC236}">
                <a16:creationId xmlns:a16="http://schemas.microsoft.com/office/drawing/2014/main" id="{C4B08C78-5E32-4E10-B5B6-1249265E031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033219" y="4807598"/>
            <a:ext cx="2908649" cy="787754"/>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991262E2-5C20-4438-A1D6-915A162C06C1}"/>
              </a:ext>
            </a:extLst>
          </p:cNvPr>
          <p:cNvSpPr txBox="1"/>
          <p:nvPr/>
        </p:nvSpPr>
        <p:spPr>
          <a:xfrm>
            <a:off x="8821393" y="5719638"/>
            <a:ext cx="4035079" cy="3985706"/>
          </a:xfrm>
          <a:prstGeom prst="rect">
            <a:avLst/>
          </a:prstGeom>
          <a:noFill/>
        </p:spPr>
        <p:txBody>
          <a:bodyPr wrap="none" rtlCol="0">
            <a:spAutoFit/>
          </a:bodyPr>
          <a:lstStyle/>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Original cost in 1999 was £40m, was finally opened in</a:t>
            </a:r>
          </a:p>
          <a:p>
            <a:r>
              <a:rPr lang="en-GB" sz="1100" dirty="0">
                <a:latin typeface="Arial" panose="020B0604020202020204" pitchFamily="34" charset="0"/>
                <a:cs typeface="Arial" panose="020B0604020202020204" pitchFamily="34" charset="0"/>
              </a:rPr>
              <a:t>2004 and three years late at a final cost of £431m</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The Fraser Report, published in September 2004</a:t>
            </a:r>
          </a:p>
          <a:p>
            <a:r>
              <a:rPr lang="en-GB" sz="1100" dirty="0">
                <a:latin typeface="Arial" panose="020B0604020202020204" pitchFamily="34" charset="0"/>
                <a:cs typeface="Arial" panose="020B0604020202020204" pitchFamily="34" charset="0"/>
              </a:rPr>
              <a:t>highlighted that it was built in haste, criticised civil servants</a:t>
            </a:r>
          </a:p>
          <a:p>
            <a:r>
              <a:rPr lang="en-GB" sz="1100" dirty="0">
                <a:latin typeface="Arial" panose="020B0604020202020204" pitchFamily="34" charset="0"/>
                <a:cs typeface="Arial" panose="020B0604020202020204" pitchFamily="34" charset="0"/>
              </a:rPr>
              <a:t>who failed to inform ministers of spiralling costs, incorrect</a:t>
            </a:r>
          </a:p>
          <a:p>
            <a:r>
              <a:rPr lang="en-GB" sz="1100" dirty="0">
                <a:latin typeface="Arial" panose="020B0604020202020204" pitchFamily="34" charset="0"/>
                <a:cs typeface="Arial" panose="020B0604020202020204" pitchFamily="34" charset="0"/>
              </a:rPr>
              <a:t>contract choice, poor management and a clear lack of</a:t>
            </a:r>
          </a:p>
          <a:p>
            <a:r>
              <a:rPr lang="en-GB" sz="1100" dirty="0">
                <a:latin typeface="Arial" panose="020B0604020202020204" pitchFamily="34" charset="0"/>
                <a:cs typeface="Arial" panose="020B0604020202020204" pitchFamily="34" charset="0"/>
              </a:rPr>
              <a:t>leadership (Fraser, 2004)</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Construction management contract leaves the clients </a:t>
            </a:r>
          </a:p>
          <a:p>
            <a:r>
              <a:rPr lang="en-GB" sz="1100" dirty="0">
                <a:latin typeface="Arial" panose="020B0604020202020204" pitchFamily="34" charset="0"/>
                <a:cs typeface="Arial" panose="020B0604020202020204" pitchFamily="34" charset="0"/>
              </a:rPr>
              <a:t>not the contractors, responsible for cost over runs, it was</a:t>
            </a:r>
          </a:p>
          <a:p>
            <a:r>
              <a:rPr lang="en-GB" sz="1100" dirty="0">
                <a:latin typeface="Arial" panose="020B0604020202020204" pitchFamily="34" charset="0"/>
                <a:cs typeface="Arial" panose="020B0604020202020204" pitchFamily="34" charset="0"/>
              </a:rPr>
              <a:t>chosen by civil servants without agreement of ministers, </a:t>
            </a:r>
          </a:p>
          <a:p>
            <a:r>
              <a:rPr lang="en-GB" sz="1100" dirty="0">
                <a:latin typeface="Arial" panose="020B0604020202020204" pitchFamily="34" charset="0"/>
                <a:cs typeface="Arial" panose="020B0604020202020204" pitchFamily="34" charset="0"/>
              </a:rPr>
              <a:t>allowing work do begin before design is finalised </a:t>
            </a:r>
          </a:p>
          <a:p>
            <a:endParaRPr lang="en-GB" sz="1100" dirty="0">
              <a:latin typeface="Arial" panose="020B0604020202020204" pitchFamily="34" charset="0"/>
              <a:cs typeface="Arial" panose="020B0604020202020204" pitchFamily="34" charset="0"/>
            </a:endParaRPr>
          </a:p>
          <a:p>
            <a:r>
              <a:rPr lang="en-GB" sz="1100" b="1" u="sng" dirty="0">
                <a:latin typeface="Arial" panose="020B0604020202020204" pitchFamily="34" charset="0"/>
                <a:cs typeface="Arial" panose="020B0604020202020204" pitchFamily="34" charset="0"/>
              </a:rPr>
              <a:t>Conclusions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is clear that both projects had a fatal loss of foresight and</a:t>
            </a:r>
          </a:p>
          <a:p>
            <a:r>
              <a:rPr lang="en-GB" sz="1100" dirty="0">
                <a:latin typeface="Arial" panose="020B0604020202020204" pitchFamily="34" charset="0"/>
                <a:cs typeface="Arial" panose="020B0604020202020204" pitchFamily="34" charset="0"/>
              </a:rPr>
              <a:t>that there was no real accountability for these projects failing.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Using the correct contract for a project is integral to its </a:t>
            </a:r>
          </a:p>
          <a:p>
            <a:r>
              <a:rPr lang="en-GB" sz="1100" dirty="0">
                <a:latin typeface="Arial" panose="020B0604020202020204" pitchFamily="34" charset="0"/>
                <a:cs typeface="Arial" panose="020B0604020202020204" pitchFamily="34" charset="0"/>
              </a:rPr>
              <a:t>success.  An incentive contract for example, creates more </a:t>
            </a:r>
          </a:p>
          <a:p>
            <a:r>
              <a:rPr lang="en-GB" sz="1100" dirty="0">
                <a:latin typeface="Arial" panose="020B0604020202020204" pitchFamily="34" charset="0"/>
                <a:cs typeface="Arial" panose="020B0604020202020204" pitchFamily="34" charset="0"/>
              </a:rPr>
              <a:t>ownership over the work being completed, it incentivises </a:t>
            </a:r>
          </a:p>
          <a:p>
            <a:r>
              <a:rPr lang="en-GB" sz="1100" dirty="0">
                <a:latin typeface="Arial" panose="020B0604020202020204" pitchFamily="34" charset="0"/>
                <a:cs typeface="Arial" panose="020B0604020202020204" pitchFamily="34" charset="0"/>
              </a:rPr>
              <a:t>Innovation and promotes better lines of communication</a:t>
            </a:r>
          </a:p>
          <a:p>
            <a:r>
              <a:rPr lang="en-GB" sz="1100" dirty="0">
                <a:latin typeface="Arial" panose="020B0604020202020204" pitchFamily="34" charset="0"/>
                <a:cs typeface="Arial" panose="020B0604020202020204" pitchFamily="34" charset="0"/>
              </a:rPr>
              <a:t>during the project.      </a:t>
            </a: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52117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9C48C8-EB69-4149-AD82-EC22192BC21E}"/>
              </a:ext>
            </a:extLst>
          </p:cNvPr>
          <p:cNvSpPr txBox="1"/>
          <p:nvPr/>
        </p:nvSpPr>
        <p:spPr>
          <a:xfrm>
            <a:off x="376237" y="285749"/>
            <a:ext cx="12049125" cy="452431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Bibliography for poster 2:</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Anon. (2016, February 22). </a:t>
            </a:r>
            <a:r>
              <a:rPr lang="en-GB" sz="1200" i="1" dirty="0">
                <a:latin typeface="Arial" panose="020B0604020202020204" pitchFamily="34" charset="0"/>
                <a:cs typeface="Arial" panose="020B0604020202020204" pitchFamily="34" charset="0"/>
              </a:rPr>
              <a:t>Human resources online.</a:t>
            </a:r>
            <a:r>
              <a:rPr lang="en-GB" sz="1200" dirty="0">
                <a:latin typeface="Arial" panose="020B0604020202020204" pitchFamily="34" charset="0"/>
                <a:cs typeface="Arial" panose="020B0604020202020204" pitchFamily="34" charset="0"/>
              </a:rPr>
              <a:t> Retrieved from Case study : HR framework for incentivising sales performance: </a:t>
            </a:r>
            <a:r>
              <a:rPr lang="en-GB" sz="1200" dirty="0">
                <a:latin typeface="Arial" panose="020B0604020202020204" pitchFamily="34" charset="0"/>
                <a:cs typeface="Arial" panose="020B0604020202020204" pitchFamily="34" charset="0"/>
                <a:hlinkClick r:id="rId2"/>
              </a:rPr>
              <a:t>https://s3-ap-southeast-1.amazonaws.com/images.humanresourcesonline.net/wp-content/uploads/2016/02/Adiit-Feb-2016-training-sales-revenue-shutterstock-700x420.jpg</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Anon. (2020, May 21). </a:t>
            </a:r>
            <a:r>
              <a:rPr lang="en-GB" sz="1200" i="1" dirty="0">
                <a:latin typeface="Arial" panose="020B0604020202020204" pitchFamily="34" charset="0"/>
                <a:cs typeface="Arial" panose="020B0604020202020204" pitchFamily="34" charset="0"/>
              </a:rPr>
              <a:t>Squarespace</a:t>
            </a:r>
            <a:r>
              <a:rPr lang="en-GB" sz="1200" dirty="0">
                <a:latin typeface="Arial" panose="020B0604020202020204" pitchFamily="34" charset="0"/>
                <a:cs typeface="Arial" panose="020B0604020202020204" pitchFamily="34" charset="0"/>
              </a:rPr>
              <a:t>. Retrieved from squarepsace.com: </a:t>
            </a:r>
            <a:r>
              <a:rPr lang="en-GB" sz="1200" dirty="0">
                <a:latin typeface="Arial" panose="020B0604020202020204" pitchFamily="34" charset="0"/>
                <a:cs typeface="Arial" panose="020B0604020202020204" pitchFamily="34" charset="0"/>
                <a:hlinkClick r:id="rId3"/>
              </a:rPr>
              <a:t>https://www.123rf.com/profile_ribah?mediapopup=44299173</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CIPS Professional Practice Team. (2006, January 31). </a:t>
            </a:r>
            <a:r>
              <a:rPr lang="en-GB" sz="1200" i="1" dirty="0">
                <a:latin typeface="Arial" panose="020B0604020202020204" pitchFamily="34" charset="0"/>
                <a:cs typeface="Arial" panose="020B0604020202020204" pitchFamily="34" charset="0"/>
              </a:rPr>
              <a:t>CIPS.</a:t>
            </a:r>
            <a:r>
              <a:rPr lang="en-GB" sz="1200" dirty="0">
                <a:latin typeface="Arial" panose="020B0604020202020204" pitchFamily="34" charset="0"/>
                <a:cs typeface="Arial" panose="020B0604020202020204" pitchFamily="34" charset="0"/>
              </a:rPr>
              <a:t> Retrieved from CIPS - A guide to incentivisation: </a:t>
            </a:r>
            <a:r>
              <a:rPr lang="en-GB" sz="1200" dirty="0">
                <a:latin typeface="Arial" panose="020B0604020202020204" pitchFamily="34" charset="0"/>
                <a:cs typeface="Arial" panose="020B0604020202020204" pitchFamily="34" charset="0"/>
                <a:hlinkClick r:id="rId4"/>
              </a:rPr>
              <a:t>https://www.cips.org/Documents/Resources/Knowledge%20Insight/Incentivisation.pdf</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Fraser, R. H. (2004). </a:t>
            </a:r>
            <a:r>
              <a:rPr lang="en-GB" sz="1200" i="1" dirty="0">
                <a:latin typeface="Arial" panose="020B0604020202020204" pitchFamily="34" charset="0"/>
                <a:cs typeface="Arial" panose="020B0604020202020204" pitchFamily="34" charset="0"/>
              </a:rPr>
              <a:t>The Holyrood Inquiry.</a:t>
            </a:r>
            <a:r>
              <a:rPr lang="en-GB" sz="1200" dirty="0">
                <a:latin typeface="Arial" panose="020B0604020202020204" pitchFamily="34" charset="0"/>
                <a:cs typeface="Arial" panose="020B0604020202020204" pitchFamily="34" charset="0"/>
              </a:rPr>
              <a:t> Holyrood: Clerk of the Scottish Parliament.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Foster, S. (2018, February 8). </a:t>
            </a:r>
            <a:r>
              <a:rPr lang="en-GB" sz="1200" i="1" dirty="0">
                <a:latin typeface="Arial" panose="020B0604020202020204" pitchFamily="34" charset="0"/>
                <a:cs typeface="Arial" panose="020B0604020202020204" pitchFamily="34" charset="0"/>
              </a:rPr>
              <a:t>LinkedIn.</a:t>
            </a:r>
            <a:r>
              <a:rPr lang="en-GB" sz="1200" dirty="0">
                <a:latin typeface="Arial" panose="020B0604020202020204" pitchFamily="34" charset="0"/>
                <a:cs typeface="Arial" panose="020B0604020202020204" pitchFamily="34" charset="0"/>
              </a:rPr>
              <a:t> Retrieved from Retaining and incentivising key talent in your business: </a:t>
            </a:r>
            <a:r>
              <a:rPr lang="en-GB" sz="1200" dirty="0">
                <a:latin typeface="Arial" panose="020B0604020202020204" pitchFamily="34" charset="0"/>
                <a:cs typeface="Arial" panose="020B0604020202020204" pitchFamily="34" charset="0"/>
                <a:hlinkClick r:id="rId5"/>
              </a:rPr>
              <a:t>https://media-exp1.licdn.com/dms/image/C4E12AQGuFxQ2GCyOlA/article-cover_image-shrink_600_2000/0?e=1596067200&amp;v=beta&amp;t=NMVMABrGGGWvsOcC3YDeyj4cGmVjYwMk41R2q4oQiYE</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Hughes, D., Williams, T., &amp; Zhaomin, R. (2012). </a:t>
            </a:r>
            <a:r>
              <a:rPr lang="en-GB" sz="1200" i="1" dirty="0">
                <a:latin typeface="Arial" panose="020B0604020202020204" pitchFamily="34" charset="0"/>
                <a:cs typeface="Arial" panose="020B0604020202020204" pitchFamily="34" charset="0"/>
              </a:rPr>
              <a:t>Is incentivisation significant in ensuring successful partnered projects.</a:t>
            </a:r>
            <a:r>
              <a:rPr lang="en-GB" sz="1200" dirty="0">
                <a:latin typeface="Arial" panose="020B0604020202020204" pitchFamily="34" charset="0"/>
                <a:cs typeface="Arial" panose="020B0604020202020204" pitchFamily="34" charset="0"/>
              </a:rPr>
              <a:t> Bingley: Emerald Insight.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Leftly, M. (2019, October 29). </a:t>
            </a:r>
            <a:r>
              <a:rPr lang="en-GB" sz="1200" i="1" dirty="0">
                <a:latin typeface="Arial" panose="020B0604020202020204" pitchFamily="34" charset="0"/>
                <a:cs typeface="Arial" panose="020B0604020202020204" pitchFamily="34" charset="0"/>
              </a:rPr>
              <a:t>What went wrong?</a:t>
            </a:r>
            <a:r>
              <a:rPr lang="en-GB" sz="1200" dirty="0">
                <a:latin typeface="Arial" panose="020B0604020202020204" pitchFamily="34" charset="0"/>
                <a:cs typeface="Arial" panose="020B0604020202020204" pitchFamily="34" charset="0"/>
              </a:rPr>
              <a:t> Retrieved from Building.co.uk: </a:t>
            </a:r>
            <a:r>
              <a:rPr lang="en-GB" sz="1200" dirty="0">
                <a:latin typeface="Arial" panose="020B0604020202020204" pitchFamily="34" charset="0"/>
                <a:cs typeface="Arial" panose="020B0604020202020204" pitchFamily="34" charset="0"/>
                <a:hlinkClick r:id="rId6"/>
              </a:rPr>
              <a:t>https://www.building.co.uk/news/what-went-wrong/1012731.article</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Morgan, R. (2017). </a:t>
            </a:r>
            <a:r>
              <a:rPr lang="en-GB" sz="1200" i="1" dirty="0">
                <a:latin typeface="Arial" panose="020B0604020202020204" pitchFamily="34" charset="0"/>
                <a:cs typeface="Arial" panose="020B0604020202020204" pitchFamily="34" charset="0"/>
              </a:rPr>
              <a:t>Rhodri, a political life in Wales and Westminster.</a:t>
            </a:r>
            <a:r>
              <a:rPr lang="en-GB" sz="1200" dirty="0">
                <a:latin typeface="Arial" panose="020B0604020202020204" pitchFamily="34" charset="0"/>
                <a:cs typeface="Arial" panose="020B0604020202020204" pitchFamily="34" charset="0"/>
              </a:rPr>
              <a:t> Cardiff: University of Wales Press.</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976334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9946</TotalTime>
  <Words>1951</Words>
  <Application>Microsoft Office PowerPoint</Application>
  <PresentationFormat>A3 Paper (297x420 mm)</PresentationFormat>
  <Paragraphs>169</Paragraphs>
  <Slides>4</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Peters (P152020)</dc:creator>
  <cp:lastModifiedBy>Emma Peters (P152020)</cp:lastModifiedBy>
  <cp:revision>72</cp:revision>
  <dcterms:created xsi:type="dcterms:W3CDTF">2020-05-16T17:06:28Z</dcterms:created>
  <dcterms:modified xsi:type="dcterms:W3CDTF">2020-05-25T10:03:13Z</dcterms:modified>
</cp:coreProperties>
</file>