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3" d="100"/>
          <a:sy n="103" d="100"/>
        </p:scale>
        <p:origin x="200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6543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3B24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961120" y="-2011680"/>
            <a:ext cx="5486400" cy="5486400"/>
          </a:xfrm>
          <a:prstGeom prst="ellipse">
            <a:avLst/>
          </a:prstGeom>
          <a:solidFill>
            <a:srgbClr val="3F5D3A">
              <a:alpha val="22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3" name="Shape 1"/>
          <p:cNvSpPr/>
          <p:nvPr/>
        </p:nvSpPr>
        <p:spPr>
          <a:xfrm>
            <a:off x="-2286000" y="4389120"/>
            <a:ext cx="5029200" cy="5029200"/>
          </a:xfrm>
          <a:prstGeom prst="ellipse">
            <a:avLst/>
          </a:prstGeom>
          <a:solidFill>
            <a:srgbClr val="B5652D">
              <a:alpha val="18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4" name="Text 2"/>
          <p:cNvSpPr/>
          <p:nvPr/>
        </p:nvSpPr>
        <p:spPr>
          <a:xfrm>
            <a:off x="868680" y="173736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5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AND ENTREPRENEURSHIP  ·  ASSESSMENT TASK 2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822960" y="2194560"/>
            <a:ext cx="10515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Individual Presentation Pitch</a:t>
            </a:r>
            <a:endParaRPr lang="en-US" sz="4000" dirty="0"/>
          </a:p>
        </p:txBody>
      </p:sp>
      <p:sp>
        <p:nvSpPr>
          <p:cNvPr id="6" name="Shape 4"/>
          <p:cNvSpPr/>
          <p:nvPr/>
        </p:nvSpPr>
        <p:spPr>
          <a:xfrm>
            <a:off x="868680" y="3200400"/>
            <a:ext cx="2011680" cy="0"/>
          </a:xfrm>
          <a:prstGeom prst="line">
            <a:avLst/>
          </a:prstGeom>
          <a:noFill/>
          <a:ln w="31750">
            <a:solidFill>
              <a:srgbClr val="B5652D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7" name="Text 5"/>
          <p:cNvSpPr/>
          <p:nvPr/>
        </p:nvSpPr>
        <p:spPr>
          <a:xfrm>
            <a:off x="868680" y="3520440"/>
            <a:ext cx="86868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spcAft>
                <a:spcPts val="400"/>
              </a:spcAft>
              <a:buNone/>
            </a:pPr>
            <a:r>
              <a:rPr lang="en-US" sz="1300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Certificate in Higher Education Business Skills for the Workplace</a:t>
            </a:r>
            <a:endParaRPr lang="en-US" sz="13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Enterprise and Entrepreneurship — Code LCLM4006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68680" y="4892040"/>
            <a:ext cx="7772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5000"/>
              </a:lnSpc>
              <a:buNone/>
            </a:pPr>
            <a:r>
              <a:rPr lang="en-US" sz="1300" b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Yuliana Slizhuk  (ID 2441143)</a:t>
            </a:r>
            <a:endParaRPr lang="en-US" sz="13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300" b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Thomas Adeyemi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3B24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961120" y="4114800"/>
            <a:ext cx="5486400" cy="5486400"/>
          </a:xfrm>
          <a:prstGeom prst="ellipse">
            <a:avLst/>
          </a:prstGeom>
          <a:solidFill>
            <a:srgbClr val="B5652D">
              <a:alpha val="20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3" name="Shape 1"/>
          <p:cNvSpPr/>
          <p:nvPr/>
        </p:nvSpPr>
        <p:spPr>
          <a:xfrm>
            <a:off x="-2743200" y="-2743200"/>
            <a:ext cx="5029200" cy="5029200"/>
          </a:xfrm>
          <a:prstGeom prst="ellipse">
            <a:avLst/>
          </a:prstGeom>
          <a:solidFill>
            <a:srgbClr val="3F5D3A">
              <a:alpha val="22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4" name="Text 2"/>
          <p:cNvSpPr/>
          <p:nvPr/>
        </p:nvSpPr>
        <p:spPr>
          <a:xfrm>
            <a:off x="0" y="2331720"/>
            <a:ext cx="1218895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3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0" y="2788920"/>
            <a:ext cx="12188952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GROUNDS TO GOURMET</a:t>
            </a:r>
            <a:endParaRPr lang="en-US" sz="4600" dirty="0"/>
          </a:p>
        </p:txBody>
      </p:sp>
      <p:sp>
        <p:nvSpPr>
          <p:cNvPr id="6" name="Text 4"/>
          <p:cNvSpPr/>
          <p:nvPr/>
        </p:nvSpPr>
        <p:spPr>
          <a:xfrm>
            <a:off x="0" y="3611880"/>
            <a:ext cx="121889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i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Yesterday's coffee. Tonight's dinner.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B79A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B79A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Table of Contents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536192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1280160" y="1536192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Presenter, background and purpose of this pitch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2048256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7" name="Text 5"/>
          <p:cNvSpPr/>
          <p:nvPr/>
        </p:nvSpPr>
        <p:spPr>
          <a:xfrm>
            <a:off x="548640" y="2078431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1280160" y="2078431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the Business Idea: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Products, services and the market need they meet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48640" y="2590495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0" name="Text 8"/>
          <p:cNvSpPr/>
          <p:nvPr/>
        </p:nvSpPr>
        <p:spPr>
          <a:xfrm>
            <a:off x="548640" y="2620670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1900" dirty="0"/>
          </a:p>
        </p:txBody>
      </p:sp>
      <p:sp>
        <p:nvSpPr>
          <p:cNvPr id="11" name="Text 9"/>
          <p:cNvSpPr/>
          <p:nvPr/>
        </p:nvSpPr>
        <p:spPr>
          <a:xfrm>
            <a:off x="1280160" y="2620670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 &amp; Management Structure: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choice and who does what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48640" y="3132734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3" name="Text 11"/>
          <p:cNvSpPr/>
          <p:nvPr/>
        </p:nvSpPr>
        <p:spPr>
          <a:xfrm>
            <a:off x="548640" y="3162910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1900" dirty="0"/>
          </a:p>
        </p:txBody>
      </p:sp>
      <p:sp>
        <p:nvSpPr>
          <p:cNvPr id="14" name="Text 12"/>
          <p:cNvSpPr/>
          <p:nvPr/>
        </p:nvSpPr>
        <p:spPr>
          <a:xfrm>
            <a:off x="1280160" y="3162910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Chart: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Reporting lines for Year 1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548640" y="3674974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6" name="Text 14"/>
          <p:cNvSpPr/>
          <p:nvPr/>
        </p:nvSpPr>
        <p:spPr>
          <a:xfrm>
            <a:off x="548640" y="3705149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</a:t>
            </a:r>
            <a:endParaRPr lang="en-US" sz="1900" dirty="0"/>
          </a:p>
        </p:txBody>
      </p:sp>
      <p:sp>
        <p:nvSpPr>
          <p:cNvPr id="17" name="Text 15"/>
          <p:cNvSpPr/>
          <p:nvPr/>
        </p:nvSpPr>
        <p:spPr>
          <a:xfrm>
            <a:off x="1280160" y="3705149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PESTEL Analysis: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key external factors and our response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548640" y="4217213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9" name="Text 17"/>
          <p:cNvSpPr/>
          <p:nvPr/>
        </p:nvSpPr>
        <p:spPr>
          <a:xfrm>
            <a:off x="548640" y="4247388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</a:t>
            </a:r>
            <a:endParaRPr lang="en-US" sz="1900" dirty="0"/>
          </a:p>
        </p:txBody>
      </p:sp>
      <p:sp>
        <p:nvSpPr>
          <p:cNvPr id="20" name="Text 18"/>
          <p:cNvSpPr/>
          <p:nvPr/>
        </p:nvSpPr>
        <p:spPr>
          <a:xfrm>
            <a:off x="1280160" y="4247388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Strategies: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segments, USPs and how we reach them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548640" y="4759452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2" name="Text 20"/>
          <p:cNvSpPr/>
          <p:nvPr/>
        </p:nvSpPr>
        <p:spPr>
          <a:xfrm>
            <a:off x="548640" y="4789627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07</a:t>
            </a:r>
            <a:endParaRPr lang="en-US" sz="1900" dirty="0"/>
          </a:p>
        </p:txBody>
      </p:sp>
      <p:sp>
        <p:nvSpPr>
          <p:cNvPr id="23" name="Text 21"/>
          <p:cNvSpPr/>
          <p:nvPr/>
        </p:nvSpPr>
        <p:spPr>
          <a:xfrm>
            <a:off x="1280160" y="4789627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Requirements &amp; Allocation: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much we need and where it goes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548640" y="5301691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5" name="Text 23"/>
          <p:cNvSpPr/>
          <p:nvPr/>
        </p:nvSpPr>
        <p:spPr>
          <a:xfrm>
            <a:off x="548640" y="5331866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08</a:t>
            </a:r>
            <a:endParaRPr lang="en-US" sz="1900" dirty="0"/>
          </a:p>
        </p:txBody>
      </p:sp>
      <p:sp>
        <p:nvSpPr>
          <p:cNvPr id="26" name="Text 24"/>
          <p:cNvSpPr/>
          <p:nvPr/>
        </p:nvSpPr>
        <p:spPr>
          <a:xfrm>
            <a:off x="1280160" y="5331866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Forecast &amp; Break-even: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Startup, fixed, variable costs and P&amp;L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548640" y="5843930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8" name="Text 26"/>
          <p:cNvSpPr/>
          <p:nvPr/>
        </p:nvSpPr>
        <p:spPr>
          <a:xfrm>
            <a:off x="548640" y="5874106"/>
            <a:ext cx="7315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900" b="1" dirty="0">
                <a:solidFill>
                  <a:srgbClr val="A97C5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09</a:t>
            </a:r>
            <a:endParaRPr lang="en-US" sz="1900" dirty="0"/>
          </a:p>
        </p:txBody>
      </p:sp>
      <p:sp>
        <p:nvSpPr>
          <p:cNvPr id="29" name="Text 27"/>
          <p:cNvSpPr/>
          <p:nvPr/>
        </p:nvSpPr>
        <p:spPr>
          <a:xfrm>
            <a:off x="1280160" y="5874106"/>
            <a:ext cx="10332720" cy="4937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Conclusions:  </a:t>
            </a: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 business is viable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548640" y="6386170"/>
            <a:ext cx="11064240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31" name="Text 29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About the Presenter and This Pitch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45920"/>
            <a:ext cx="3200400" cy="4251960"/>
          </a:xfrm>
          <a:prstGeom prst="roundRect">
            <a:avLst>
              <a:gd name="adj" fmla="val 2286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4"/>
          <p:cNvSpPr/>
          <p:nvPr/>
        </p:nvSpPr>
        <p:spPr>
          <a:xfrm>
            <a:off x="1371600" y="1965960"/>
            <a:ext cx="155448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685800" y="324612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Yuliana Slizhuk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85800" y="3543300"/>
            <a:ext cx="29260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&amp; Managing Director</a:t>
            </a:r>
            <a:endParaRPr lang="en-US" sz="1150" dirty="0"/>
          </a:p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Ltd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023360" y="1645920"/>
            <a:ext cx="7635240" cy="4251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2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&amp; role: </a:t>
            </a:r>
            <a:endParaRPr lang="en-US" sz="1250" dirty="0"/>
          </a:p>
          <a:p>
            <a:pPr marL="0" indent="0">
              <a:lnSpc>
                <a:spcPct val="122000"/>
              </a:lnSpc>
              <a:spcAft>
                <a:spcPts val="1000"/>
              </a:spcAft>
              <a:buNone/>
            </a:pP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Yuliana Slizhuk, Founder and Managing Director of Grounds to Gourmet Ltd.</a:t>
            </a:r>
            <a:endParaRPr lang="en-US" sz="12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&amp; experience: </a:t>
            </a:r>
            <a:endParaRPr lang="en-US" sz="1250" dirty="0"/>
          </a:p>
          <a:p>
            <a:pPr marL="0" indent="0">
              <a:lnSpc>
                <a:spcPct val="122000"/>
              </a:lnSpc>
              <a:spcAft>
                <a:spcPts val="1000"/>
              </a:spcAft>
              <a:buNone/>
            </a:pP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launch I will complete Level 2 Food Safety and HACCP-awareness training and gain hands-on mushroom-cultivation experience, so day-one operations are led with confidence.</a:t>
            </a:r>
            <a:endParaRPr lang="en-US" sz="12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Passion &amp; motivation: </a:t>
            </a:r>
            <a:endParaRPr lang="en-US" sz="1250" dirty="0"/>
          </a:p>
          <a:p>
            <a:pPr marL="0" indent="0">
              <a:lnSpc>
                <a:spcPct val="122000"/>
              </a:lnSpc>
              <a:spcAft>
                <a:spcPts val="1000"/>
              </a:spcAft>
              <a:buNone/>
            </a:pP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 want to turn Birmingham's daily coffee waste into fresh, local food, while creating paid opportunities for young people in the city.</a:t>
            </a:r>
            <a:endParaRPr lang="en-US" sz="12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Connection to the industry: </a:t>
            </a:r>
            <a:endParaRPr lang="en-US" sz="1250" dirty="0"/>
          </a:p>
          <a:p>
            <a:pPr marL="0" indent="0">
              <a:lnSpc>
                <a:spcPct val="122000"/>
              </a:lnSpc>
              <a:spcAft>
                <a:spcPts val="1000"/>
              </a:spcAft>
              <a:buNone/>
            </a:pP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spent in Birmingham's independent café scene showed me how much clean, usable coffee waste goes to landfill every single day.</a:t>
            </a:r>
            <a:endParaRPr lang="en-US" sz="12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 of this presentation: </a:t>
            </a:r>
            <a:endParaRPr lang="en-US" sz="12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show our angel investor panel that Grounds to Gourmet is a viable, fundable business — covering the idea, legal structure, external risks, marketing plan and funding requirement — and to answer your questions.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Overview of the Business Idea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508760"/>
            <a:ext cx="108813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is a Birmingham-based microfarm that grows oyster mushrooms on a substrate made mostly from fresh spent coffee grounds, collected from independent cafés by electric cargo bike. The model turns a daily café waste problem into three connected income streams.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548640" y="2514600"/>
            <a:ext cx="3429000" cy="1737360"/>
          </a:xfrm>
          <a:prstGeom prst="roundRect">
            <a:avLst>
              <a:gd name="adj" fmla="val 4211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4"/>
          <p:cNvSpPr/>
          <p:nvPr/>
        </p:nvSpPr>
        <p:spPr>
          <a:xfrm>
            <a:off x="777240" y="26517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Fresh mushrooms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77240" y="2999232"/>
            <a:ext cx="2971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Same-day oyster mushrooms sold to restaurants, cafés and households in 250g and 500g packs.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297680" y="2514600"/>
            <a:ext cx="3429000" cy="1737360"/>
          </a:xfrm>
          <a:prstGeom prst="roundRect">
            <a:avLst>
              <a:gd name="adj" fmla="val 4211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9" name="Text 7"/>
          <p:cNvSpPr/>
          <p:nvPr/>
        </p:nvSpPr>
        <p:spPr>
          <a:xfrm>
            <a:off x="4526280" y="26517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Grow-at-home kits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4526280" y="2999232"/>
            <a:ext cx="2971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Countertop mushroom kits sold online and at local markets, for families, students and gift buyers.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8046720" y="2514600"/>
            <a:ext cx="3429000" cy="1737360"/>
          </a:xfrm>
          <a:prstGeom prst="roundRect">
            <a:avLst>
              <a:gd name="adj" fmla="val 4211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2" name="Text 10"/>
          <p:cNvSpPr/>
          <p:nvPr/>
        </p:nvSpPr>
        <p:spPr>
          <a:xfrm>
            <a:off x="8275320" y="2651760"/>
            <a:ext cx="2971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Workshops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275320" y="2999232"/>
            <a:ext cx="2971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Paid corporate workshops that fund six free community sessions and eight paid youth placements.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548640" y="45262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this fulfils a need in the market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548640" y="4937760"/>
            <a:ext cx="1088136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5000"/>
              </a:lnSpc>
              <a:spcAft>
                <a:spcPts val="7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Visible local waste becomes fresh local food — a credible circular story cafés and chefs can share with their own customers.</a:t>
            </a:r>
            <a:endParaRPr lang="en-US" sz="1200" dirty="0"/>
          </a:p>
          <a:p>
            <a:pPr marL="342900" indent="-342900">
              <a:lnSpc>
                <a:spcPct val="115000"/>
              </a:lnSpc>
              <a:spcAft>
                <a:spcPts val="7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batch QR code shows the café source and harvest date, giving chefs full traceability they cannot get from a supermarket.</a:t>
            </a:r>
            <a:endParaRPr lang="en-US" sz="1200" dirty="0"/>
          </a:p>
          <a:p>
            <a:pPr marL="342900" indent="-342900">
              <a:lnSpc>
                <a:spcPct val="115000"/>
              </a:lnSpc>
              <a:spcAft>
                <a:spcPts val="7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Electric cargo bike collection and delivery keeps logistics low-carbon and practical in Birmingham's city centre.</a:t>
            </a:r>
            <a:endParaRPr lang="en-US" sz="1200" dirty="0"/>
          </a:p>
          <a:p>
            <a:pPr marL="342900" indent="-342900">
              <a:lnSpc>
                <a:spcPct val="115000"/>
              </a:lnSpc>
              <a:spcAft>
                <a:spcPts val="7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Revenue from workshops and kits funds free community sessions and paid youth placements — value beyond the product itself.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Legal Format &amp; Management Structure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5120640" cy="1965960"/>
          </a:xfrm>
          <a:prstGeom prst="roundRect">
            <a:avLst>
              <a:gd name="adj" fmla="val 3721"/>
            </a:avLst>
          </a:prstGeom>
          <a:solidFill>
            <a:srgbClr val="3B2415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5" name="Text 3"/>
          <p:cNvSpPr/>
          <p:nvPr/>
        </p:nvSpPr>
        <p:spPr>
          <a:xfrm>
            <a:off x="822960" y="1755648"/>
            <a:ext cx="4572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format: Private Limited Company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22960" y="2176272"/>
            <a:ext cx="4572000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✦"/>
            </a:pPr>
            <a:r>
              <a:rPr lang="en-US" sz="1100" dirty="0">
                <a:solidFill>
                  <a:srgbClr val="EDE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Separates personal and business finances and limits the founder's personal liability while trading.</a:t>
            </a:r>
            <a:endParaRPr lang="en-US" sz="11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✦"/>
            </a:pPr>
            <a:r>
              <a:rPr lang="en-US" sz="1100" dirty="0">
                <a:solidFill>
                  <a:srgbClr val="EDE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Presents an appropriate structure to attract future investment and growth.</a:t>
            </a:r>
            <a:endParaRPr lang="en-US" sz="1100" dirty="0"/>
          </a:p>
          <a:p>
            <a:pPr marL="342900" indent="-342900">
              <a:lnSpc>
                <a:spcPct val="118000"/>
              </a:lnSpc>
              <a:buSzPct val="100000"/>
              <a:buChar char="✦"/>
            </a:pPr>
            <a:r>
              <a:rPr lang="en-US" sz="1100" dirty="0">
                <a:solidFill>
                  <a:srgbClr val="EDE4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credibility with café partners, chefs and lenders such as the Start Up Loans programme.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5943600" y="1600200"/>
            <a:ext cx="5669280" cy="1965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5000"/>
              </a:lnSpc>
              <a:buNone/>
            </a:pPr>
            <a:r>
              <a:rPr lang="en-US" sz="120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begins with a lean, founder-led structure to control fixed costs. The founder stays accountable for strategy, finance, café partnerships, compliance and daily production; specialist roles are added only once recurring sales justify them, while bookkeeping and year-end accounts are outsourced from day one.</a:t>
            </a:r>
            <a:endParaRPr lang="en-US" sz="12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3794760"/>
          <a:ext cx="11064240" cy="2331720"/>
        </p:xfrm>
        <a:graphic>
          <a:graphicData uri="http://schemas.openxmlformats.org/drawingml/2006/table">
            <a:tbl>
              <a:tblPr/>
              <a:tblGrid>
                <a:gridCol w="3017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52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63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Role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B241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duties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B241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Appointment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B241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63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Founder &amp; Managing Director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Strategy, budgets, café agreements, compliance, production planning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Full-time from launch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63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Production &amp; Food Safety Assistant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Substrate prep, climate checks, harvesting, batch records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Part-time from Year 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63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Sales &amp; Community Coordinator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Orders, markets, social media, café relationships, workshops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Founder (Yr1) → part-time role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634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External Bookkeeper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Bookkeeping, payroll support, tax returns, cash-flow reviews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Outsourced monthly/quarterly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DC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EF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Text 6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(CONT.)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Organisational Chart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Founder-led in Year 1 — hiring follows repeat demand and cash capacity, so overheads stay in step with revenue.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174236" y="1965960"/>
            <a:ext cx="3840480" cy="914400"/>
          </a:xfrm>
          <a:prstGeom prst="roundRect">
            <a:avLst>
              <a:gd name="adj" fmla="val 7000"/>
            </a:avLst>
          </a:prstGeom>
          <a:solidFill>
            <a:srgbClr val="3B2415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4"/>
          <p:cNvSpPr/>
          <p:nvPr/>
        </p:nvSpPr>
        <p:spPr>
          <a:xfrm>
            <a:off x="4311396" y="2057400"/>
            <a:ext cx="356616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250" b="1" kern="0" spc="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&amp; MANAGING DIRECTOR</a:t>
            </a:r>
            <a:endParaRPr lang="en-US" sz="1250" dirty="0"/>
          </a:p>
          <a:p>
            <a:pPr marL="0" indent="0" algn="ctr">
              <a:lnSpc>
                <a:spcPct val="115000"/>
              </a:lnSpc>
              <a:buNone/>
            </a:pPr>
            <a:r>
              <a:rPr lang="en-US" sz="1050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Yuliana Slizhuk</a:t>
            </a:r>
            <a:endParaRPr lang="en-US" sz="1250" dirty="0"/>
          </a:p>
          <a:p>
            <a:pPr marL="0" indent="0" algn="ctr">
              <a:lnSpc>
                <a:spcPct val="115000"/>
              </a:lnSpc>
              <a:buNone/>
            </a:pPr>
            <a:r>
              <a:rPr lang="en-US" sz="950" i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Strategy, finance and weekly control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6094476" y="2880360"/>
            <a:ext cx="0" cy="365760"/>
          </a:xfrm>
          <a:prstGeom prst="line">
            <a:avLst/>
          </a:prstGeom>
          <a:noFill/>
          <a:ln w="19050">
            <a:solidFill>
              <a:srgbClr val="B7A88E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8" name="Shape 6"/>
          <p:cNvSpPr/>
          <p:nvPr/>
        </p:nvSpPr>
        <p:spPr>
          <a:xfrm>
            <a:off x="2482596" y="3246120"/>
            <a:ext cx="7223760" cy="0"/>
          </a:xfrm>
          <a:prstGeom prst="line">
            <a:avLst/>
          </a:prstGeom>
          <a:noFill/>
          <a:ln w="19050">
            <a:solidFill>
              <a:srgbClr val="B7A88E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9" name="Shape 7"/>
          <p:cNvSpPr/>
          <p:nvPr/>
        </p:nvSpPr>
        <p:spPr>
          <a:xfrm>
            <a:off x="2482596" y="3246120"/>
            <a:ext cx="0" cy="228600"/>
          </a:xfrm>
          <a:prstGeom prst="line">
            <a:avLst/>
          </a:prstGeom>
          <a:noFill/>
          <a:ln w="19050">
            <a:solidFill>
              <a:srgbClr val="B7A88E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0" name="Shape 8"/>
          <p:cNvSpPr/>
          <p:nvPr/>
        </p:nvSpPr>
        <p:spPr>
          <a:xfrm>
            <a:off x="836676" y="3474720"/>
            <a:ext cx="3291840" cy="1463040"/>
          </a:xfrm>
          <a:prstGeom prst="roundRect">
            <a:avLst>
              <a:gd name="adj" fmla="val 4375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1" name="Shape 9"/>
          <p:cNvSpPr/>
          <p:nvPr/>
        </p:nvSpPr>
        <p:spPr>
          <a:xfrm>
            <a:off x="1019556" y="3657600"/>
            <a:ext cx="2926080" cy="365760"/>
          </a:xfrm>
          <a:prstGeom prst="roundRect">
            <a:avLst>
              <a:gd name="adj" fmla="val 50000"/>
            </a:avLst>
          </a:prstGeom>
          <a:solidFill>
            <a:srgbClr val="3F5D3A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2" name="Text 10"/>
          <p:cNvSpPr/>
          <p:nvPr/>
        </p:nvSpPr>
        <p:spPr>
          <a:xfrm>
            <a:off x="1019556" y="365760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1065276" y="4096512"/>
            <a:ext cx="2834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Production, food safety, café collections and delivery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6094476" y="3246120"/>
            <a:ext cx="0" cy="228600"/>
          </a:xfrm>
          <a:prstGeom prst="line">
            <a:avLst/>
          </a:prstGeom>
          <a:noFill/>
          <a:ln w="19050">
            <a:solidFill>
              <a:srgbClr val="B7A88E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5" name="Shape 13"/>
          <p:cNvSpPr/>
          <p:nvPr/>
        </p:nvSpPr>
        <p:spPr>
          <a:xfrm>
            <a:off x="4448556" y="3474720"/>
            <a:ext cx="3291840" cy="1463040"/>
          </a:xfrm>
          <a:prstGeom prst="roundRect">
            <a:avLst>
              <a:gd name="adj" fmla="val 4375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6" name="Shape 14"/>
          <p:cNvSpPr/>
          <p:nvPr/>
        </p:nvSpPr>
        <p:spPr>
          <a:xfrm>
            <a:off x="4631436" y="3657600"/>
            <a:ext cx="2926080" cy="365760"/>
          </a:xfrm>
          <a:prstGeom prst="roundRect">
            <a:avLst>
              <a:gd name="adj" fmla="val 50000"/>
            </a:avLst>
          </a:prstGeom>
          <a:solidFill>
            <a:srgbClr val="B5652D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7" name="Text 15"/>
          <p:cNvSpPr/>
          <p:nvPr/>
        </p:nvSpPr>
        <p:spPr>
          <a:xfrm>
            <a:off x="4631436" y="365760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SALES &amp; COMMUNITY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4677156" y="4096512"/>
            <a:ext cx="2834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Restaurant accounts, markets, content and workshops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9706356" y="3246120"/>
            <a:ext cx="0" cy="228600"/>
          </a:xfrm>
          <a:prstGeom prst="line">
            <a:avLst/>
          </a:prstGeom>
          <a:noFill/>
          <a:ln w="19050">
            <a:solidFill>
              <a:srgbClr val="B7A88E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0" name="Shape 18"/>
          <p:cNvSpPr/>
          <p:nvPr/>
        </p:nvSpPr>
        <p:spPr>
          <a:xfrm>
            <a:off x="8060436" y="3474720"/>
            <a:ext cx="3291840" cy="1463040"/>
          </a:xfrm>
          <a:prstGeom prst="roundRect">
            <a:avLst>
              <a:gd name="adj" fmla="val 4375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21" name="Shape 19"/>
          <p:cNvSpPr/>
          <p:nvPr/>
        </p:nvSpPr>
        <p:spPr>
          <a:xfrm>
            <a:off x="8243316" y="3657600"/>
            <a:ext cx="2926080" cy="365760"/>
          </a:xfrm>
          <a:prstGeom prst="roundRect">
            <a:avLst>
              <a:gd name="adj" fmla="val 50000"/>
            </a:avLst>
          </a:prstGeom>
          <a:solidFill>
            <a:srgbClr val="6B4226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22" name="Text 20"/>
          <p:cNvSpPr/>
          <p:nvPr/>
        </p:nvSpPr>
        <p:spPr>
          <a:xfrm>
            <a:off x="8243316" y="3657600"/>
            <a:ext cx="29260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SUPPORT</a:t>
            </a:r>
            <a:endParaRPr lang="en-US" sz="1050" dirty="0"/>
          </a:p>
        </p:txBody>
      </p:sp>
      <p:sp>
        <p:nvSpPr>
          <p:cNvPr id="23" name="Text 21"/>
          <p:cNvSpPr/>
          <p:nvPr/>
        </p:nvSpPr>
        <p:spPr>
          <a:xfrm>
            <a:off x="8289036" y="4096512"/>
            <a:ext cx="2834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Bookkeeping and specialist food-safety advice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548640" y="5486400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Bookkeeping, payroll support and food-safety advice stay outsourced throughout — the founder never carries specialist compliance work alone.</a:t>
            </a:r>
            <a:endParaRPr lang="en-US" sz="1150" dirty="0"/>
          </a:p>
        </p:txBody>
      </p:sp>
      <p:sp>
        <p:nvSpPr>
          <p:cNvPr id="25" name="Text 23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PESTEL Analysis — Three Key External Factors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external factors matter most for Grounds to Gourmet. Each is paired with the operating response that turns risk into an advantage.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548640" y="1965960"/>
            <a:ext cx="3520440" cy="457200"/>
          </a:xfrm>
          <a:prstGeom prst="roundRect">
            <a:avLst>
              <a:gd name="adj" fmla="val 12000"/>
            </a:avLst>
          </a:prstGeom>
          <a:solidFill>
            <a:srgbClr val="6B4226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4"/>
          <p:cNvSpPr/>
          <p:nvPr/>
        </p:nvSpPr>
        <p:spPr>
          <a:xfrm>
            <a:off x="548640" y="1965960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548640" y="2532888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8" name="Text 6"/>
          <p:cNvSpPr/>
          <p:nvPr/>
        </p:nvSpPr>
        <p:spPr>
          <a:xfrm>
            <a:off x="749808" y="26517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6B42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2027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749808" y="3063240"/>
            <a:ext cx="31181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DEADLINE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749808" y="3364992"/>
            <a:ext cx="3118104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1" name="Text 9"/>
          <p:cNvSpPr/>
          <p:nvPr/>
        </p:nvSpPr>
        <p:spPr>
          <a:xfrm>
            <a:off x="749808" y="3474720"/>
            <a:ext cx="3118104" cy="2788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Factor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England's workplace recycling rules require food-waste separation; micro-firms are in scope by 31 March 2027 (DEFRA, 2025).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us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i="1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Cafés will soon need a compliant route for spent grounds, or face new sorting costs of their own.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response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Positions Grounds to Gourmet ahead of the curve — cafés gain an early, ready-made collection route and a story to share.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343400" y="1965960"/>
            <a:ext cx="3520440" cy="457200"/>
          </a:xfrm>
          <a:prstGeom prst="roundRect">
            <a:avLst>
              <a:gd name="adj" fmla="val 12000"/>
            </a:avLst>
          </a:prstGeom>
          <a:solidFill>
            <a:srgbClr val="3F5D3A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3" name="Text 11"/>
          <p:cNvSpPr/>
          <p:nvPr/>
        </p:nvSpPr>
        <p:spPr>
          <a:xfrm>
            <a:off x="4343400" y="1965960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4343400" y="2532888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5" name="Text 13"/>
          <p:cNvSpPr/>
          <p:nvPr/>
        </p:nvSpPr>
        <p:spPr>
          <a:xfrm>
            <a:off x="4544568" y="26517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3F5D3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2.2%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4544568" y="3063240"/>
            <a:ext cx="31181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PRICE INFLATION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4544568" y="3364992"/>
            <a:ext cx="3118104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8" name="Text 16"/>
          <p:cNvSpPr/>
          <p:nvPr/>
        </p:nvSpPr>
        <p:spPr>
          <a:xfrm>
            <a:off x="4544568" y="3474720"/>
            <a:ext cx="3118104" cy="2788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Factor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and non-alcoholic drink prices rose 2.2% in the year to May 2026, keeping chefs price-sensitive (ONS, 2026).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us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i="1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Restaurants scrutinise every supplier cost, so price alone won't win business — value and reliability must too.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response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premium pricing, weekly chef subscriptions and volume discounts keep costs predictable for business customers.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8138160" y="1965960"/>
            <a:ext cx="3520440" cy="457200"/>
          </a:xfrm>
          <a:prstGeom prst="roundRect">
            <a:avLst>
              <a:gd name="adj" fmla="val 12000"/>
            </a:avLst>
          </a:prstGeom>
          <a:solidFill>
            <a:srgbClr val="B5652D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20" name="Text 18"/>
          <p:cNvSpPr/>
          <p:nvPr/>
        </p:nvSpPr>
        <p:spPr>
          <a:xfrm>
            <a:off x="8138160" y="1965960"/>
            <a:ext cx="35204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8138160" y="2532888"/>
            <a:ext cx="3520440" cy="3794760"/>
          </a:xfrm>
          <a:prstGeom prst="roundRect">
            <a:avLst>
              <a:gd name="adj" fmla="val 1558"/>
            </a:avLst>
          </a:prstGeom>
          <a:solidFill>
            <a:srgbClr val="FFFFFF"/>
          </a:solidFill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2" name="Text 20"/>
          <p:cNvSpPr/>
          <p:nvPr/>
        </p:nvSpPr>
        <p:spPr>
          <a:xfrm>
            <a:off x="8339328" y="26517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200" b="1" dirty="0">
                <a:solidFill>
                  <a:srgbClr val="B5652D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28 days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8339328" y="3063240"/>
            <a:ext cx="31181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REGISTRATION NOTICE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8339328" y="3364992"/>
            <a:ext cx="3118104" cy="0"/>
          </a:xfrm>
          <a:prstGeom prst="line">
            <a:avLst/>
          </a:prstGeom>
          <a:noFill/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5" name="Text 23"/>
          <p:cNvSpPr/>
          <p:nvPr/>
        </p:nvSpPr>
        <p:spPr>
          <a:xfrm>
            <a:off x="8339328" y="3474720"/>
            <a:ext cx="3118104" cy="2788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Factor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producers must register with the local authority at least 28 days before trading (Food Standards Agency).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us</a:t>
            </a:r>
            <a:endParaRPr lang="en-US" sz="950" dirty="0"/>
          </a:p>
          <a:p>
            <a:pPr marL="0" indent="0">
              <a:lnSpc>
                <a:spcPct val="118000"/>
              </a:lnSpc>
              <a:spcAft>
                <a:spcPts val="800"/>
              </a:spcAft>
              <a:buNone/>
            </a:pPr>
            <a:r>
              <a:rPr lang="en-US" sz="1050" i="1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Registration, hygiene procedures and staff training must all be planned into the launch timetable, not left until Month 1.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950" b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response</a:t>
            </a:r>
            <a:endParaRPr lang="en-US" sz="950" dirty="0"/>
          </a:p>
          <a:p>
            <a:pPr marL="0" indent="0">
              <a:lnSpc>
                <a:spcPct val="118000"/>
              </a:lnSpc>
              <a:buNone/>
            </a:pPr>
            <a:r>
              <a:rPr lang="en-US" sz="10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Registration, Level 2 Food Safety and HACCP-awareness training are completed in pre-launch Weeks 1–4, alongside insurance.</a:t>
            </a:r>
            <a:endParaRPr lang="en-US" sz="950" dirty="0"/>
          </a:p>
        </p:txBody>
      </p:sp>
      <p:sp>
        <p:nvSpPr>
          <p:cNvPr id="26" name="Text 24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Marketing Strategies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548640" y="1463040"/>
            <a:ext cx="110642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customers: </a:t>
            </a: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independent restaurants, cafés and delicatessens within five miles that need a regular, credible fresh supply.  </a:t>
            </a: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Secondary: </a:t>
            </a: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eco-conscious households and home cooks aged roughly 22–45, reached through markets, partner cafés and online pre-orders.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548640" y="2240280"/>
            <a:ext cx="5349240" cy="3703320"/>
          </a:xfrm>
          <a:prstGeom prst="roundRect">
            <a:avLst>
              <a:gd name="adj" fmla="val 1975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Shape 4"/>
          <p:cNvSpPr/>
          <p:nvPr/>
        </p:nvSpPr>
        <p:spPr>
          <a:xfrm>
            <a:off x="822960" y="2468880"/>
            <a:ext cx="548640" cy="548640"/>
          </a:xfrm>
          <a:prstGeom prst="ellipse">
            <a:avLst/>
          </a:prstGeom>
          <a:solidFill>
            <a:srgbClr val="3F5D3A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7" name="Text 5"/>
          <p:cNvSpPr/>
          <p:nvPr/>
        </p:nvSpPr>
        <p:spPr>
          <a:xfrm>
            <a:off x="822960" y="24688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1508760" y="246888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Chef Subscriptions &amp; Premium Pricing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68680" y="3246120"/>
            <a:ext cx="470916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 subscriptions give restaurants a predictable supply and give Grounds to Gourmet reliable, forecastable demand to plan production around.</a:t>
            </a:r>
            <a:endParaRPr lang="en-US" sz="1200" dirty="0"/>
          </a:p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premium pricing reflects same-day freshness and harvest quality — positioned against both supermarket and national grow-kit rivals.</a:t>
            </a:r>
            <a:endParaRPr lang="en-US" sz="1200" dirty="0"/>
          </a:p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Volume discounts and repeat-purchase rewards build loyalty with household and kit buyers over time.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6263640" y="2240280"/>
            <a:ext cx="5349240" cy="3703320"/>
          </a:xfrm>
          <a:prstGeom prst="roundRect">
            <a:avLst>
              <a:gd name="adj" fmla="val 1975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1" name="Shape 9"/>
          <p:cNvSpPr/>
          <p:nvPr/>
        </p:nvSpPr>
        <p:spPr>
          <a:xfrm>
            <a:off x="6537960" y="2468880"/>
            <a:ext cx="548640" cy="548640"/>
          </a:xfrm>
          <a:prstGeom prst="ellipse">
            <a:avLst/>
          </a:prstGeom>
          <a:solidFill>
            <a:srgbClr val="B5652D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2" name="Text 10"/>
          <p:cNvSpPr/>
          <p:nvPr/>
        </p:nvSpPr>
        <p:spPr>
          <a:xfrm>
            <a:off x="6537960" y="246888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7223760" y="2468880"/>
            <a:ext cx="4160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Story-Led Social Media &amp; Café QR Codes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6583680" y="3246120"/>
            <a:ext cx="4709160" cy="2560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 and TikTok harvest videos, plus chef samples, make the circular waste-to-food story visible and easy to share.</a:t>
            </a:r>
            <a:endParaRPr lang="en-US" sz="1200" dirty="0"/>
          </a:p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Batch QR codes at partner cafés link each product to its café source and harvest date, building trust and full traceability.</a:t>
            </a:r>
            <a:endParaRPr lang="en-US" sz="1200" dirty="0"/>
          </a:p>
          <a:p>
            <a:pPr marL="342900" indent="-342900">
              <a:lnSpc>
                <a:spcPct val="128000"/>
              </a:lnSpc>
              <a:spcAft>
                <a:spcPts val="1400"/>
              </a:spcAft>
              <a:buSzPct val="100000"/>
              <a:buChar char="✦"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offers and market tastings turn café customers into direct Grounds to Gourmet buyers.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Funding Requirements &amp; Allocation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3657600" cy="4297680"/>
          </a:xfrm>
          <a:prstGeom prst="roundRect">
            <a:avLst>
              <a:gd name="adj" fmla="val 2500"/>
            </a:avLst>
          </a:prstGeom>
          <a:solidFill>
            <a:srgbClr val="3B2415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5" name="Text 3"/>
          <p:cNvSpPr/>
          <p:nvPr/>
        </p:nvSpPr>
        <p:spPr>
          <a:xfrm>
            <a:off x="822960" y="187452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00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FUNDING REQUIRED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822960" y="2194560"/>
            <a:ext cx="31089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£19,500</a:t>
            </a:r>
            <a:endParaRPr lang="en-US" sz="4200" dirty="0"/>
          </a:p>
        </p:txBody>
      </p:sp>
      <p:sp>
        <p:nvSpPr>
          <p:cNvPr id="7" name="Shape 5"/>
          <p:cNvSpPr/>
          <p:nvPr/>
        </p:nvSpPr>
        <p:spPr>
          <a:xfrm>
            <a:off x="822960" y="3200400"/>
            <a:ext cx="3108960" cy="0"/>
          </a:xfrm>
          <a:prstGeom prst="line">
            <a:avLst/>
          </a:prstGeom>
          <a:noFill/>
          <a:ln w="12700">
            <a:solidFill>
              <a:srgbClr val="6B4226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8" name="Text 6"/>
          <p:cNvSpPr/>
          <p:nvPr/>
        </p:nvSpPr>
        <p:spPr>
          <a:xfrm>
            <a:off x="822960" y="3383280"/>
            <a:ext cx="310896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2000"/>
              </a:lnSpc>
              <a:buNone/>
            </a:pPr>
            <a:r>
              <a:rPr lang="en-US" sz="1150" b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savings</a:t>
            </a:r>
            <a:endParaRPr lang="en-US" sz="1150" dirty="0"/>
          </a:p>
          <a:p>
            <a:pPr marL="0" indent="0">
              <a:lnSpc>
                <a:spcPct val="122000"/>
              </a:lnSpc>
              <a:spcAft>
                <a:spcPts val="1200"/>
              </a:spcAft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£7,500  (38.5%)  —  no interest or repayment, demonstrating founder commitment</a:t>
            </a:r>
            <a:endParaRPr lang="en-US" sz="11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150" b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Up Loan</a:t>
            </a:r>
            <a:endParaRPr lang="en-US" sz="1150" dirty="0"/>
          </a:p>
          <a:p>
            <a:pPr marL="0" indent="0">
              <a:lnSpc>
                <a:spcPct val="122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£12,000  (61.5%)  —  7.5% fixed rate, 5-year term, about £240.46 per month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526280" y="1600200"/>
            <a:ext cx="6949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Allocation of the £19,500 across four cost categories: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4526280" y="2103120"/>
            <a:ext cx="6949440" cy="658368"/>
          </a:xfrm>
          <a:prstGeom prst="roundRect">
            <a:avLst>
              <a:gd name="adj" fmla="val 6944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1" name="Text 9"/>
          <p:cNvSpPr/>
          <p:nvPr/>
        </p:nvSpPr>
        <p:spPr>
          <a:xfrm>
            <a:off x="4709160" y="2103120"/>
            <a:ext cx="51206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Premises (deposit, rent, fit-out)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9784080" y="2103120"/>
            <a:ext cx="16002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£5,650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4526280" y="2834640"/>
            <a:ext cx="6949440" cy="658368"/>
          </a:xfrm>
          <a:prstGeom prst="roundRect">
            <a:avLst>
              <a:gd name="adj" fmla="val 6944"/>
            </a:avLst>
          </a:prstGeom>
          <a:solidFill>
            <a:srgbClr val="FFFFFF"/>
          </a:solidFill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14" name="Text 12"/>
          <p:cNvSpPr/>
          <p:nvPr/>
        </p:nvSpPr>
        <p:spPr>
          <a:xfrm>
            <a:off x="4709160" y="2834640"/>
            <a:ext cx="51206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systems (ventilation, racks, pasteurisation, cold storage)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784080" y="2834640"/>
            <a:ext cx="16002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£6,450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4526280" y="3566160"/>
            <a:ext cx="6949440" cy="658368"/>
          </a:xfrm>
          <a:prstGeom prst="roundRect">
            <a:avLst>
              <a:gd name="adj" fmla="val 6944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17" name="Text 15"/>
          <p:cNvSpPr/>
          <p:nvPr/>
        </p:nvSpPr>
        <p:spPr>
          <a:xfrm>
            <a:off x="4709160" y="3566160"/>
            <a:ext cx="51206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Electric cargo bike &amp; boxes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9784080" y="3566160"/>
            <a:ext cx="16002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£3,600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4526280" y="4297680"/>
            <a:ext cx="6949440" cy="658368"/>
          </a:xfrm>
          <a:prstGeom prst="roundRect">
            <a:avLst>
              <a:gd name="adj" fmla="val 6944"/>
            </a:avLst>
          </a:prstGeom>
          <a:solidFill>
            <a:srgbClr val="FFFFFF"/>
          </a:solidFill>
          <a:ln w="12700">
            <a:solidFill>
              <a:srgbClr val="E3DCD0"/>
            </a:solidFill>
            <a:prstDash val="solid"/>
          </a:ln>
        </p:spPr>
        <p:txBody>
          <a:bodyPr/>
          <a:lstStyle/>
          <a:p>
            <a:endParaRPr lang="en-UA"/>
          </a:p>
        </p:txBody>
      </p:sp>
      <p:sp>
        <p:nvSpPr>
          <p:cNvPr id="20" name="Text 18"/>
          <p:cNvSpPr/>
          <p:nvPr/>
        </p:nvSpPr>
        <p:spPr>
          <a:xfrm>
            <a:off x="4709160" y="4297680"/>
            <a:ext cx="512064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costs &amp; opening working capital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9784080" y="4297680"/>
            <a:ext cx="160020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£3,800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4526280" y="5029200"/>
            <a:ext cx="6949440" cy="475488"/>
          </a:xfrm>
          <a:prstGeom prst="roundRect">
            <a:avLst>
              <a:gd name="adj" fmla="val 9615"/>
            </a:avLst>
          </a:prstGeom>
          <a:solidFill>
            <a:srgbClr val="3B2415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23" name="Text 21"/>
          <p:cNvSpPr/>
          <p:nvPr/>
        </p:nvSpPr>
        <p:spPr>
          <a:xfrm>
            <a:off x="4709160" y="5029200"/>
            <a:ext cx="512064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9784080" y="5029200"/>
            <a:ext cx="16002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£19,500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4526280" y="5650992"/>
            <a:ext cx="69494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cash flow turns positive in Month 3, and sales pass the cash break-even level of £3,924 in Month 5. The next three slides show exactly how this funding requirement and the break-even point are calculated.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27" name="Text 25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(CONT.)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Startup Costs &amp; Fixed Costs</a:t>
            </a:r>
            <a:endParaRPr lang="en-US" sz="28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91640"/>
          <a:ext cx="5394960" cy="2633472"/>
        </p:xfrm>
        <a:graphic>
          <a:graphicData uri="http://schemas.openxmlformats.org/drawingml/2006/table">
            <a:tbl>
              <a:tblPr/>
              <a:tblGrid>
                <a:gridCol w="3566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Startup Costs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Amount (£)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Premises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5,650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Grow systems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6,450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Cargo bike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3,600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Launch + cash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3,800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19,500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23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263640" y="1691640"/>
          <a:ext cx="5394960" cy="3072384"/>
        </p:xfrm>
        <a:graphic>
          <a:graphicData uri="http://schemas.openxmlformats.org/drawingml/2006/table">
            <a:tbl>
              <a:tblPr/>
              <a:tblGrid>
                <a:gridCol w="3566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 Costs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5D3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Monthly (£)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5D3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1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1,200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2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1,450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3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1,700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4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2,000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5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2,300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E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891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6+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r">
                        <a:buNone/>
                      </a:pPr>
                      <a:r>
                        <a:rPr lang="en-US" sz="130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2,750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 2"/>
          <p:cNvSpPr/>
          <p:nvPr/>
        </p:nvSpPr>
        <p:spPr>
          <a:xfrm>
            <a:off x="6263640" y="489204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Steady state: £2,750/month  |  Year 1 fixed cost: £27,900</a:t>
            </a:r>
            <a:endParaRPr lang="en-US" sz="1050" dirty="0"/>
          </a:p>
        </p:txBody>
      </p:sp>
      <p:sp>
        <p:nvSpPr>
          <p:cNvPr id="7" name="Text 3"/>
          <p:cNvSpPr/>
          <p:nvPr/>
        </p:nvSpPr>
        <p:spPr>
          <a:xfrm>
            <a:off x="548640" y="5623560"/>
            <a:ext cx="11064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5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Coffee grounds are supplied by partner cafés at no purchase cost. Fixed costs rise gradually as collection routes, marketing and production activity are phased in, reaching the £2,750 steady state by Month 6.</a:t>
            </a:r>
            <a:endParaRPr lang="en-US" sz="1150" dirty="0"/>
          </a:p>
        </p:txBody>
      </p:sp>
      <p:sp>
        <p:nvSpPr>
          <p:cNvPr id="8" name="Text 4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9" name="Text 5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(CONT.)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Variable Costs (Months 1–6)</a:t>
            </a:r>
            <a:endParaRPr lang="en-US" sz="280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828800"/>
          <a:ext cx="7862010" cy="2377440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44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754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 Costs (£)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M1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M3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M5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FC5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Mushroom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145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203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263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322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389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495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Grow kits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149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269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398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507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Workshops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61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117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148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472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610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748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904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1,150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8732520" y="1828800"/>
            <a:ext cx="2880360" cy="1371600"/>
          </a:xfrm>
          <a:prstGeom prst="roundRect">
            <a:avLst>
              <a:gd name="adj" fmla="val 5333"/>
            </a:avLst>
          </a:prstGeom>
          <a:solidFill>
            <a:srgbClr val="3B2415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3"/>
          <p:cNvSpPr/>
          <p:nvPr/>
        </p:nvSpPr>
        <p:spPr>
          <a:xfrm>
            <a:off x="8732520" y="1993392"/>
            <a:ext cx="2880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kern="0" spc="100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 TOTAL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8732520" y="2286000"/>
            <a:ext cx="2880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£11,758</a:t>
            </a:r>
            <a:endParaRPr lang="en-US" sz="2800" dirty="0"/>
          </a:p>
        </p:txBody>
      </p:sp>
      <p:sp>
        <p:nvSpPr>
          <p:cNvPr id="8" name="Text 5"/>
          <p:cNvSpPr/>
          <p:nvPr/>
        </p:nvSpPr>
        <p:spPr>
          <a:xfrm>
            <a:off x="8732520" y="3337560"/>
            <a:ext cx="28803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05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Costs scale with production. Each monthly total reconciles to the business plan.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548640" y="4480560"/>
            <a:ext cx="110642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Mushroom production </a:t>
            </a: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costs £2.20 per kg sold.   </a:t>
            </a: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 kit materials </a:t>
            </a: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£7.00 per kit.   </a:t>
            </a:r>
            <a:r>
              <a:rPr lang="en-US" sz="1250" b="1" dirty="0">
                <a:solidFill>
                  <a:srgbClr val="6B42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Workshop materials </a:t>
            </a:r>
            <a:r>
              <a:rPr lang="en-US" sz="125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£4.40 per public place and £80 per corporate session — all three lines scale directly with sales volume.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(CONT.)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88136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241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Profit &amp; Loss and Break-even (Months 1–6)</a:t>
            </a:r>
            <a:endParaRPr lang="en-US" sz="280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37360"/>
          <a:ext cx="7863840" cy="274320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P&amp;L (£)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M1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M3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M5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6D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1,200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1,450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1,700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2,000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2,300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2,750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338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472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610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748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904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1,150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1,538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1,922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2,310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2,748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3,204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8A1F1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3,900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Revenue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1,500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2,076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2,670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3,264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3,960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4,832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Profit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-38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154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360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516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756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250" b="1" dirty="0">
                          <a:solidFill>
                            <a:srgbClr val="2A201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932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59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8732520" y="1737360"/>
            <a:ext cx="2880360" cy="2743200"/>
          </a:xfrm>
          <a:prstGeom prst="roundRect">
            <a:avLst>
              <a:gd name="adj" fmla="val 2667"/>
            </a:avLst>
          </a:prstGeom>
          <a:solidFill>
            <a:srgbClr val="E7EEE4"/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6" name="Text 3"/>
          <p:cNvSpPr/>
          <p:nvPr/>
        </p:nvSpPr>
        <p:spPr>
          <a:xfrm>
            <a:off x="8961120" y="1920240"/>
            <a:ext cx="246888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required</a:t>
            </a:r>
            <a:endParaRPr lang="en-US" sz="1100" dirty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000" b="1" dirty="0">
                <a:solidFill>
                  <a:srgbClr val="3B241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£19,500</a:t>
            </a:r>
            <a:endParaRPr lang="en-US" sz="11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Cash break-even</a:t>
            </a:r>
            <a:endParaRPr lang="en-US" sz="1100" dirty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£3,924 / month — reached in Month 5</a:t>
            </a:r>
            <a:endParaRPr lang="en-US" sz="11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F5D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Opening working capital</a:t>
            </a:r>
            <a:endParaRPr lang="en-US" sz="11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2A201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£1,300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48640" y="4709160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200" i="1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needed = total startup cost + (operating cost minus revenue) up to the break-even point. Management will treat Month 9 as the secure milestone, after several months of positive cash flow and stable crop quality.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E65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3B24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828800" y="-2286000"/>
            <a:ext cx="5486400" cy="5486400"/>
          </a:xfrm>
          <a:prstGeom prst="ellipse">
            <a:avLst/>
          </a:prstGeom>
          <a:solidFill>
            <a:srgbClr val="3F5D3A">
              <a:alpha val="20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91440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640080" y="1874520"/>
            <a:ext cx="19202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2651760" y="1874520"/>
            <a:ext cx="8503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8000"/>
              </a:lnSpc>
              <a:buNone/>
            </a:pPr>
            <a:r>
              <a:rPr lang="en-US" sz="1350" dirty="0">
                <a:solidFill>
                  <a:srgbClr val="F0E9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visible, everyday café-waste problem supports three connected revenue streams — fresh mushrooms, grow kits and workshops.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640080" y="2926080"/>
            <a:ext cx="19202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2651760" y="2926080"/>
            <a:ext cx="8503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8000"/>
              </a:lnSpc>
              <a:buNone/>
            </a:pPr>
            <a:r>
              <a:rPr lang="en-US" sz="1350" dirty="0">
                <a:solidFill>
                  <a:srgbClr val="F0E9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private limited company and a lean, founder-led model keep risk, liability and overhead tightly controlled in Year 1.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640080" y="3977640"/>
            <a:ext cx="19202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2651760" y="3977640"/>
            <a:ext cx="8503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8000"/>
              </a:lnSpc>
              <a:buNone/>
            </a:pPr>
            <a:r>
              <a:rPr lang="en-US" sz="1350" dirty="0">
                <a:solidFill>
                  <a:srgbClr val="F0E9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£19,500 (founder savings plus a Start Up Loan) funds the launch; cash flow turns positive in Month 3 and sales reach cash break-even of £3,924 in Month 5.</a:t>
            </a:r>
            <a:endParaRPr lang="en-US" sz="1350" dirty="0"/>
          </a:p>
        </p:txBody>
      </p:sp>
      <p:sp>
        <p:nvSpPr>
          <p:cNvPr id="10" name="Text 8"/>
          <p:cNvSpPr/>
          <p:nvPr/>
        </p:nvSpPr>
        <p:spPr>
          <a:xfrm>
            <a:off x="640080" y="5029200"/>
            <a:ext cx="192024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B565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651760" y="5029200"/>
            <a:ext cx="8503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8000"/>
              </a:lnSpc>
              <a:buNone/>
            </a:pPr>
            <a:r>
              <a:rPr lang="en-US" sz="1350" dirty="0">
                <a:solidFill>
                  <a:srgbClr val="F0E9D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small, review crop quality and cash weekly, and expand collection routes and product lines only once repeat demand is proven.</a:t>
            </a:r>
            <a:endParaRPr lang="en-US" sz="1350" dirty="0"/>
          </a:p>
        </p:txBody>
      </p:sp>
      <p:sp>
        <p:nvSpPr>
          <p:cNvPr id="12" name="Text 10"/>
          <p:cNvSpPr/>
          <p:nvPr/>
        </p:nvSpPr>
        <p:spPr>
          <a:xfrm>
            <a:off x="457200" y="6510528"/>
            <a:ext cx="8686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00" dirty="0">
                <a:solidFill>
                  <a:srgbClr val="B79A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Grounds to Gourmet  |  Enterprise and Entrepreneurship (LCLM4006)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11430000" y="6510528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B79A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3B241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00" y="2743200"/>
            <a:ext cx="5943600" cy="5943600"/>
          </a:xfrm>
          <a:prstGeom prst="ellipse">
            <a:avLst/>
          </a:prstGeom>
          <a:solidFill>
            <a:srgbClr val="B5652D">
              <a:alpha val="18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3" name="Shape 1"/>
          <p:cNvSpPr/>
          <p:nvPr/>
        </p:nvSpPr>
        <p:spPr>
          <a:xfrm>
            <a:off x="-2286000" y="-2286000"/>
            <a:ext cx="5029200" cy="5029200"/>
          </a:xfrm>
          <a:prstGeom prst="ellipse">
            <a:avLst/>
          </a:prstGeom>
          <a:solidFill>
            <a:srgbClr val="3F5D3A">
              <a:alpha val="22000"/>
            </a:srgbClr>
          </a:solidFill>
          <a:ln/>
        </p:spPr>
        <p:txBody>
          <a:bodyPr/>
          <a:lstStyle/>
          <a:p>
            <a:endParaRPr lang="en-UA"/>
          </a:p>
        </p:txBody>
      </p:sp>
      <p:sp>
        <p:nvSpPr>
          <p:cNvPr id="4" name="Text 2"/>
          <p:cNvSpPr/>
          <p:nvPr/>
        </p:nvSpPr>
        <p:spPr>
          <a:xfrm>
            <a:off x="0" y="2651760"/>
            <a:ext cx="12188952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Questions?</a:t>
            </a:r>
            <a:endParaRPr lang="en-US" sz="4800" dirty="0"/>
          </a:p>
        </p:txBody>
      </p:sp>
      <p:sp>
        <p:nvSpPr>
          <p:cNvPr id="5" name="Text 3"/>
          <p:cNvSpPr/>
          <p:nvPr/>
        </p:nvSpPr>
        <p:spPr>
          <a:xfrm>
            <a:off x="1371600" y="3703320"/>
            <a:ext cx="9445752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i="1" dirty="0">
                <a:solidFill>
                  <a:srgbClr val="D8CB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time — happy to discuss Grounds to Gourmet in more detail.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1982</Words>
  <Application>Microsoft Macintosh PowerPoint</Application>
  <PresentationFormat>Widescreen</PresentationFormat>
  <Paragraphs>330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Mykola Vitiuk</cp:lastModifiedBy>
  <cp:revision>2</cp:revision>
  <dcterms:created xsi:type="dcterms:W3CDTF">2026-08-14T10:25:36Z</dcterms:created>
  <dcterms:modified xsi:type="dcterms:W3CDTF">2026-08-14T18:31:05Z</dcterms:modified>
</cp:coreProperties>
</file>