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360" r:id="rId3"/>
    <p:sldId id="257" r:id="rId4"/>
    <p:sldId id="363" r:id="rId5"/>
    <p:sldId id="366" r:id="rId6"/>
    <p:sldId id="364" r:id="rId7"/>
    <p:sldId id="365" r:id="rId8"/>
    <p:sldId id="3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8" autoAdjust="0"/>
    <p:restoredTop sz="94660"/>
  </p:normalViewPr>
  <p:slideViewPr>
    <p:cSldViewPr snapToGrid="0">
      <p:cViewPr varScale="1">
        <p:scale>
          <a:sx n="82" d="100"/>
          <a:sy n="82" d="100"/>
        </p:scale>
        <p:origin x="114" y="25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8F154-EAFB-ADD5-D3A0-F27CC2E96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732AF-0BBC-0862-BFBA-E5A496B846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D9F06-2CE8-7B07-C653-01B917E3F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857B3-7BF8-0E2B-E1C2-DC2C33A64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4BF136-2BD3-A453-59C4-35E159ACF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859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5DBB8-409D-8E2D-5A3D-38EFC9DBB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63387-8CBF-1787-BC6E-166250686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4CF82-92CC-D6E5-4114-3DD3E5A27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494E4-F6B5-27AB-D97A-2812560AE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8DB3C-1242-61EE-E6FE-AFD5C7596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754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91AC4-D7D4-5622-906E-48113A9D8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3FCF5D-4B4F-9DE8-DA4F-C6CEEC7062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4710B-087B-27EE-2475-1C3F38B8F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D418F-67BC-2A42-3031-84F571C48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196C3-056C-AA30-052A-327B4610A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499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A2C07-576F-743E-9A78-C47DB4E5B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52E5-305F-BBBD-577F-52C3C517A9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13692"/>
            <a:ext cx="5181600" cy="50632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221657-CED0-74FB-8CB0-15044AC51A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13692"/>
            <a:ext cx="5181600" cy="50632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C793A5-A96E-8038-B2F3-32FDC3844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90DC22-784A-3EB6-ED33-782CE805A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7D152-AAD8-2D01-A40F-D5B81E1B4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988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E7333-C830-EDC9-3A86-70D786B67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EA59E7-D82A-BE55-2F02-CC9C9CC9B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FAB37B-1FF7-B060-54AE-30BF6F5E7D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05F066-DCB6-0CCC-06E2-0E8E99B197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08605C-1951-EC2C-1497-7548DB3D8E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DA3C41-3BD7-98FB-94EB-2F023FEE7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43CD33-CF1C-C7BD-8CA4-824ECDFED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9765D8-095B-6555-BA6C-E5E2181C3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443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0BCAE-32DC-3813-6D2F-C1C722ECC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00412A-0EF4-250C-8033-6897D4784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ED8156-A8E2-742C-056F-658431BAD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EF73B1-7395-6FAD-6C48-8F8AAD393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284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102A5B-2C61-585E-87AA-C49F390B6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E193FB-7F28-8B4B-3D63-D72D3E051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D08C8D-DD50-6C13-747F-DFEC9A78A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303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F4E91-BC66-B136-C7BD-04E510F13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F6B18-26FE-468C-A637-10D5232F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AECC8-0C21-DA28-3363-AE287AB659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6F4E46-CFFA-E13A-22C1-7A104EA77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5954CE-B1E2-9CF9-D91E-C13759BDF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01B057-8171-CFB2-43B4-4579763EE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13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A78C-C7F7-6EDD-4136-B5AEC9302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37B74-DDAE-7BEE-7731-E105747C12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610FEA-D9B6-9A89-25A8-91C8873CBC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CBD67-E07B-7A5A-F59D-0AD3B666D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769F9B-06A0-D501-55D5-033948C53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CC1454-7B35-9433-D82F-9B859ECC2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526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37A23-7E89-797D-C4BD-7B7B075BD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E3A03F-E10A-C10E-6B32-5A2952264C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BDAD3F-B214-6DBE-C0BF-07FAF9A2F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5212AF-9E91-4F9B-5EA4-68CB8BFDF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8E795-AB28-C232-2F71-FAA30507E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239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866C34-0512-D633-14D8-28D5835412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F8E059-70CA-CB35-047A-3495D2F45C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0BF4B8-A2EC-1EC7-A98D-103AC4DDD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483D1-E291-6F1E-3CF2-6A8AFAFE2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90A81-F69B-971E-7EF1-D0A45259F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26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C73013-A3CC-B07A-8F39-8391137C6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47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60B6E4-B84A-4BA3-7227-D28E3739E8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113692"/>
            <a:ext cx="10515600" cy="50632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CD2A4-6B9E-9C88-332D-EBE658A834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13EEF-4070-4130-954E-23CF7A56EAA7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C88F0-C737-9F56-30E3-F7B1779478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4CA90-5013-E27C-1977-7DCE983E38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26E79-1AB8-40F6-AA13-F6D2D5E4F9B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A63682-672E-E88B-2D2F-5C15DEF3D65E}"/>
              </a:ext>
            </a:extLst>
          </p:cNvPr>
          <p:cNvSpPr/>
          <p:nvPr userDrawn="1"/>
        </p:nvSpPr>
        <p:spPr>
          <a:xfrm>
            <a:off x="0" y="6282470"/>
            <a:ext cx="12192000" cy="57272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97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visionuav.com/loitering-munitions/hero-30/" TargetMode="External"/><Relationship Id="rId2" Type="http://schemas.openxmlformats.org/officeDocument/2006/relationships/hyperlink" Target="https://www.youtube.com/watch?v=Oqv9yaPLhE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fenseone.com/threats/2023/12/loitering-munitions-use-rises-across-ukraine-pilot-training-becomes-new-key-task/392433/" TargetMode="External"/><Relationship Id="rId2" Type="http://schemas.openxmlformats.org/officeDocument/2006/relationships/hyperlink" Target="https://ieeexplore.ieee.org/abstract/document/893925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ambitious-safe-responsible-our-approach-to-the-delivery-of-ai-enabled-capability-in-defence/ambitious-safe-responsible-our-approach-to-the-delivery-of-ai-enabled-capability-in-def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36C4118A-B523-45D9-B427-8E05B2DEA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60A9F-5585-5733-42C6-BCF31A8A0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57189"/>
            <a:ext cx="4899039" cy="334690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/>
              <a:t>Ethical Angles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07C48C-76CA-FC09-2E7E-878CD2728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4068287"/>
            <a:ext cx="4899039" cy="206079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Prof. Nik Whitehead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8B0DE8D-038F-DC61-FBDD-BB16B4028C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958863" y="-14735"/>
            <a:ext cx="7242792" cy="687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2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Morality, Ethics, &amp; the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Morality</a:t>
            </a:r>
          </a:p>
          <a:p>
            <a:pPr lvl="1"/>
            <a:r>
              <a:rPr lang="en-GB" dirty="0"/>
              <a:t>A code of behaviour, often based on social or religious ideas.</a:t>
            </a:r>
          </a:p>
          <a:p>
            <a:pPr lvl="1"/>
            <a:r>
              <a:rPr lang="en-GB" dirty="0"/>
              <a:t>What a person believes is right or wrong</a:t>
            </a:r>
          </a:p>
          <a:p>
            <a:r>
              <a:rPr lang="en-GB" dirty="0"/>
              <a:t>Ethics</a:t>
            </a:r>
          </a:p>
          <a:p>
            <a:pPr lvl="1"/>
            <a:r>
              <a:rPr lang="en-GB" dirty="0"/>
              <a:t>The decision-making process for determining whether actions or decisions are right or wrong</a:t>
            </a:r>
          </a:p>
          <a:p>
            <a:pPr lvl="1"/>
            <a:r>
              <a:rPr lang="en-GB" dirty="0"/>
              <a:t>Rules of behaviour set up to support a shared social vision</a:t>
            </a:r>
          </a:p>
          <a:p>
            <a:r>
              <a:rPr lang="en-GB" dirty="0"/>
              <a:t>Law</a:t>
            </a:r>
          </a:p>
          <a:p>
            <a:pPr lvl="1"/>
            <a:r>
              <a:rPr lang="en-GB" dirty="0"/>
              <a:t>Formal system of enforceable rules set up by a society to regulate the action of its members</a:t>
            </a:r>
          </a:p>
        </p:txBody>
      </p:sp>
    </p:spTree>
    <p:extLst>
      <p:ext uri="{BB962C8B-B14F-4D97-AF65-F5344CB8AC3E}">
        <p14:creationId xmlns:p14="http://schemas.microsoft.com/office/powerpoint/2010/main" val="332869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86CBA-D492-8EA2-EF2B-F14C87BED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Security is not generally an ethical issue…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7879F-8BAF-B049-FE8D-F8B4C9D9B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… But it’s closely related</a:t>
            </a:r>
          </a:p>
          <a:p>
            <a:pPr lvl="1"/>
            <a:r>
              <a:rPr lang="en-US" dirty="0"/>
              <a:t>Can be considered part of professional ethics for the </a:t>
            </a:r>
            <a:r>
              <a:rPr lang="en-US" dirty="0" err="1"/>
              <a:t>Defence</a:t>
            </a:r>
            <a:r>
              <a:rPr lang="en-US" dirty="0"/>
              <a:t> industry</a:t>
            </a:r>
          </a:p>
          <a:p>
            <a:pPr lvl="1"/>
            <a:endParaRPr lang="en-US" dirty="0"/>
          </a:p>
          <a:p>
            <a:r>
              <a:rPr lang="en-GB" dirty="0"/>
              <a:t>A gentle reminder</a:t>
            </a:r>
          </a:p>
          <a:p>
            <a:pPr lvl="1"/>
            <a:r>
              <a:rPr lang="en-GB" dirty="0"/>
              <a:t>University coffee bars are full of students, some of whom may not appreciate your presence here</a:t>
            </a:r>
          </a:p>
          <a:p>
            <a:pPr lvl="1"/>
            <a:r>
              <a:rPr lang="en-GB" dirty="0"/>
              <a:t>Staff here have had to report students to PREVENT before now</a:t>
            </a:r>
          </a:p>
        </p:txBody>
      </p:sp>
    </p:spTree>
    <p:extLst>
      <p:ext uri="{BB962C8B-B14F-4D97-AF65-F5344CB8AC3E}">
        <p14:creationId xmlns:p14="http://schemas.microsoft.com/office/powerpoint/2010/main" val="3539284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13928-F06B-48F3-3D5D-94DF1CC5B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Loitering Munitions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41CF3-21E1-D828-51BB-7BD128A416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Drones that can autonomously fly to an area then wait until a target becomes visible before destroying it are now commonplace</a:t>
            </a:r>
          </a:p>
          <a:p>
            <a:r>
              <a:rPr lang="en-GB" dirty="0"/>
              <a:t>Most of these operate on ‘Man-in-the-Loop’ principles</a:t>
            </a:r>
          </a:p>
          <a:p>
            <a:r>
              <a:rPr lang="en-GB" dirty="0"/>
              <a:t>Most, but not all</a:t>
            </a:r>
          </a:p>
          <a:p>
            <a:pPr lvl="1"/>
            <a:r>
              <a:rPr lang="en-GB" dirty="0"/>
              <a:t>Kargu-2 (Turkey, used in Libya)</a:t>
            </a:r>
          </a:p>
          <a:p>
            <a:pPr lvl="1"/>
            <a:r>
              <a:rPr lang="en-GB" dirty="0">
                <a:hlinkClick r:id="rId2"/>
              </a:rPr>
              <a:t>https://www.youtube.com/watch?v=Oqv9yaPLhEk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Current systems are mostly used for attacking materiel but antipersonnel systems for use in built-up areas do exist</a:t>
            </a:r>
          </a:p>
          <a:p>
            <a:pPr lvl="1"/>
            <a:r>
              <a:rPr lang="en-GB" dirty="0" err="1"/>
              <a:t>UVision</a:t>
            </a:r>
            <a:r>
              <a:rPr lang="en-GB" dirty="0"/>
              <a:t> Hero-series</a:t>
            </a:r>
          </a:p>
          <a:p>
            <a:pPr lvl="1"/>
            <a:r>
              <a:rPr lang="en-GB" dirty="0">
                <a:hlinkClick r:id="rId3"/>
              </a:rPr>
              <a:t>https://uvisionuav.com/loitering-munitions/hero-30/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548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B8CF7-613A-C93B-D381-30189E02C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87467-5674-1535-8ACB-46D8B39CB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and discuss the discussion points on the next slide</a:t>
            </a:r>
          </a:p>
          <a:p>
            <a:endParaRPr lang="en-GB" dirty="0"/>
          </a:p>
          <a:p>
            <a:r>
              <a:rPr lang="en-GB" dirty="0"/>
              <a:t>Later one member of the group will summarise your findings to the class for further discussion</a:t>
            </a:r>
          </a:p>
        </p:txBody>
      </p:sp>
    </p:spTree>
    <p:extLst>
      <p:ext uri="{BB962C8B-B14F-4D97-AF65-F5344CB8AC3E}">
        <p14:creationId xmlns:p14="http://schemas.microsoft.com/office/powerpoint/2010/main" val="2485267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5C7CF-CC49-EC6E-D2A0-B95385EC4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310AE-3DE3-DC5F-EEF7-C23F036E7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Reports are starting to come in from Russia of cases of botulism in high-ranking military officers. Most have died as a result. It appears that they have been hit by poisoned darts fired from pocket drones.</a:t>
            </a:r>
          </a:p>
          <a:p>
            <a:r>
              <a:rPr lang="en-GB" dirty="0"/>
              <a:t>Unsurprisingly the Ukrainians are quite pleased about this but are not keen to provide more details.</a:t>
            </a:r>
          </a:p>
          <a:p>
            <a:r>
              <a:rPr lang="en-GB" dirty="0"/>
              <a:t>Intelligence reports suggest that the responsible drones have been fitted with a face-recognition system that allows them to identify individuals and open fire automatically when they recognise their targets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492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34050-C01C-55CF-23FC-6D95944A4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A1C24-9A65-FD3A-2EE6-0F2ADDD75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3692"/>
            <a:ext cx="10826262" cy="5063271"/>
          </a:xfrm>
        </p:spPr>
        <p:txBody>
          <a:bodyPr>
            <a:normAutofit fontScale="92500"/>
          </a:bodyPr>
          <a:lstStyle/>
          <a:p>
            <a:r>
              <a:rPr lang="en-GB" dirty="0"/>
              <a:t>Does Ukraine have a legal right to use such weapons for this purpose?</a:t>
            </a:r>
          </a:p>
          <a:p>
            <a:pPr lvl="1"/>
            <a:r>
              <a:rPr lang="en-GB" dirty="0"/>
              <a:t>If so, why? If not, why not?</a:t>
            </a:r>
          </a:p>
          <a:p>
            <a:pPr lvl="1"/>
            <a:r>
              <a:rPr lang="en-GB" dirty="0"/>
              <a:t>If not, how might it be adapted to make it legal?</a:t>
            </a:r>
          </a:p>
          <a:p>
            <a:pPr lvl="1"/>
            <a:endParaRPr lang="en-GB" dirty="0"/>
          </a:p>
          <a:p>
            <a:r>
              <a:rPr lang="en-GB" dirty="0"/>
              <a:t>Does Ukraine have a moral or ethical right to use them?</a:t>
            </a:r>
          </a:p>
          <a:p>
            <a:pPr lvl="1"/>
            <a:r>
              <a:rPr lang="en-GB" dirty="0"/>
              <a:t>If so, why? If not, why not?</a:t>
            </a:r>
          </a:p>
          <a:p>
            <a:endParaRPr lang="en-GB" dirty="0"/>
          </a:p>
          <a:p>
            <a:r>
              <a:rPr lang="en-GB" dirty="0"/>
              <a:t>What hazards might these weapons generate for</a:t>
            </a:r>
          </a:p>
          <a:p>
            <a:pPr lvl="1"/>
            <a:r>
              <a:rPr lang="en-GB" dirty="0"/>
              <a:t>Combatants</a:t>
            </a:r>
          </a:p>
          <a:p>
            <a:pPr lvl="1"/>
            <a:r>
              <a:rPr lang="en-GB" dirty="0"/>
              <a:t>Non-combatants</a:t>
            </a:r>
          </a:p>
          <a:p>
            <a:pPr lvl="1"/>
            <a:endParaRPr lang="en-GB" dirty="0"/>
          </a:p>
          <a:p>
            <a:r>
              <a:rPr lang="en-GB" dirty="0"/>
              <a:t>What other uses might this technology be put to? Maybe with larger drones?</a:t>
            </a:r>
          </a:p>
        </p:txBody>
      </p:sp>
    </p:spTree>
    <p:extLst>
      <p:ext uri="{BB962C8B-B14F-4D97-AF65-F5344CB8AC3E}">
        <p14:creationId xmlns:p14="http://schemas.microsoft.com/office/powerpoint/2010/main" val="2561068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25F8A-F247-5DA6-063E-4E9EDE6F7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BA208-95C3-946E-3EDB-C998C850A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</a:rPr>
              <a:t>B. Pareek, P. Gupta, G. </a:t>
            </a:r>
            <a:r>
              <a:rPr lang="en-GB" b="0" i="0" dirty="0" err="1">
                <a:solidFill>
                  <a:srgbClr val="333333"/>
                </a:solidFill>
                <a:effectLst/>
              </a:rPr>
              <a:t>Singal</a:t>
            </a:r>
            <a:r>
              <a:rPr lang="en-GB" b="0" i="0" dirty="0">
                <a:solidFill>
                  <a:srgbClr val="333333"/>
                </a:solidFill>
                <a:effectLst/>
              </a:rPr>
              <a:t> and R. Kushwaha, "Person Identification using Autonomous Drone through Resource Constraint Devices,"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2019 Sixth International Conference on Internet of Things: Systems, Management and Security (IOTSMS)</a:t>
            </a:r>
            <a:r>
              <a:rPr lang="en-GB" b="0" i="0" dirty="0">
                <a:solidFill>
                  <a:srgbClr val="333333"/>
                </a:solidFill>
                <a:effectLst/>
              </a:rPr>
              <a:t>, Granada, Spain, 2019, pp. 124-129</a:t>
            </a:r>
            <a:endParaRPr lang="en-GB" dirty="0"/>
          </a:p>
          <a:p>
            <a:pPr lvl="1"/>
            <a:r>
              <a:rPr lang="en-GB" dirty="0">
                <a:hlinkClick r:id="rId2"/>
              </a:rPr>
              <a:t>https://ieeexplore.ieee.org/abstract/document/8939254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 err="1"/>
              <a:t>Defense</a:t>
            </a:r>
            <a:r>
              <a:rPr lang="en-GB" dirty="0"/>
              <a:t> One: Training Loitering Munitions Pilots for Ukraine</a:t>
            </a:r>
          </a:p>
          <a:p>
            <a:pPr lvl="1"/>
            <a:r>
              <a:rPr lang="en-GB" dirty="0">
                <a:hlinkClick r:id="rId3"/>
              </a:rPr>
              <a:t>https://www.defenseone.com/threats/2023/12/loitering-munitions-use-rises-across-ukraine-pilot-training-becomes-new-key-task/392433/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UK Gov Policy Paper on the use of AI in Defence</a:t>
            </a:r>
          </a:p>
          <a:p>
            <a:pPr lvl="1"/>
            <a:r>
              <a:rPr lang="en-GB" dirty="0">
                <a:hlinkClick r:id="rId4"/>
              </a:rPr>
              <a:t>https://www.gov.uk/government/publications/ambitious-safe-responsible-our-approach-to-the-delivery-of-ai-enabled-capability-in-defence/ambitious-safe-responsible-our-approach-to-the-delivery-of-ai-enabled-capability-in-defence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40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4324</TotalTime>
  <Words>542</Words>
  <Application>Microsoft Office PowerPoint</Application>
  <PresentationFormat>Widescreen</PresentationFormat>
  <Paragraphs>58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Ethical Angles</vt:lpstr>
      <vt:lpstr>Morality, Ethics, &amp; the Law</vt:lpstr>
      <vt:lpstr>Security is not generally an ethical issue…</vt:lpstr>
      <vt:lpstr>Loitering Munitions</vt:lpstr>
      <vt:lpstr>In Groups</vt:lpstr>
      <vt:lpstr>The Scenario</vt:lpstr>
      <vt:lpstr>Discussion Points</vt:lpstr>
      <vt:lpstr>Useful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Angles</dc:title>
  <dc:creator>Nik Whitehead</dc:creator>
  <cp:lastModifiedBy>Nik Whitehead</cp:lastModifiedBy>
  <cp:revision>3</cp:revision>
  <dcterms:created xsi:type="dcterms:W3CDTF">2023-12-08T13:05:13Z</dcterms:created>
  <dcterms:modified xsi:type="dcterms:W3CDTF">2023-12-11T13:09:15Z</dcterms:modified>
</cp:coreProperties>
</file>