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A106CF-C6E9-5D85-EB9E-CB38E3C2DC8C}" v="45" dt="2026-02-15T19:54:33.471"/>
    <p1510:client id="{958AD57F-B5D9-7915-7183-4D3713231C05}" v="3999" dt="2026-02-15T11:09:18.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26391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3082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36134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26354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74075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6252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32302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42321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06012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98219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2/15/2026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05815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2/15/2026</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332011812"/>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89" r:id="rId6"/>
    <p:sldLayoutId id="2147483785" r:id="rId7"/>
    <p:sldLayoutId id="2147483786" r:id="rId8"/>
    <p:sldLayoutId id="2147483787" r:id="rId9"/>
    <p:sldLayoutId id="2147483788" r:id="rId10"/>
    <p:sldLayoutId id="2147483790"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www.simplypsychology.org/" TargetMode="External"/><Relationship Id="rId3" Type="http://schemas.openxmlformats.org/officeDocument/2006/relationships/hyperlink" Target="https://www.psychologyroots.com" TargetMode="External"/><Relationship Id="rId7" Type="http://schemas.openxmlformats.org/officeDocument/2006/relationships/hyperlink" Target="https://socialwork.institute/fields-of-counselling/key-theories-adolescent-development/" TargetMode="External"/><Relationship Id="rId2" Type="http://schemas.openxmlformats.org/officeDocument/2006/relationships/hyperlink" Target="https://courses.lumenlearning.com/" TargetMode="External"/><Relationship Id="rId1" Type="http://schemas.openxmlformats.org/officeDocument/2006/relationships/slideLayout" Target="../slideLayouts/slideLayout7.xml"/><Relationship Id="rId6" Type="http://schemas.openxmlformats.org/officeDocument/2006/relationships/hyperlink" Target="https://carelearning.org.uk/" TargetMode="External"/><Relationship Id="rId5" Type="http://schemas.openxmlformats.org/officeDocument/2006/relationships/hyperlink" Target="https://www.academia.edu/" TargetMode="External"/><Relationship Id="rId4" Type="http://schemas.openxmlformats.org/officeDocument/2006/relationships/hyperlink" Target="https://www.psychologytow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58D6D-0E72-3DED-567B-56DC3D6EDCD7}"/>
              </a:ext>
            </a:extLst>
          </p:cNvPr>
          <p:cNvSpPr>
            <a:spLocks noGrp="1"/>
          </p:cNvSpPr>
          <p:nvPr>
            <p:ph type="title"/>
          </p:nvPr>
        </p:nvSpPr>
        <p:spPr>
          <a:xfrm>
            <a:off x="664029" y="365125"/>
            <a:ext cx="10689771" cy="5951991"/>
          </a:xfrm>
        </p:spPr>
        <p:txBody>
          <a:bodyPr/>
          <a:lstStyle/>
          <a:p>
            <a:r>
              <a:rPr lang="en-US" dirty="0"/>
              <a:t>Student name :Hanaa </a:t>
            </a:r>
            <a:r>
              <a:rPr lang="en-US" dirty="0" err="1"/>
              <a:t>Elsalhy</a:t>
            </a:r>
            <a:r>
              <a:rPr lang="en-US" dirty="0"/>
              <a:t> </a:t>
            </a:r>
            <a:br>
              <a:rPr lang="en-US" dirty="0"/>
            </a:br>
            <a:r>
              <a:rPr lang="en-US" dirty="0"/>
              <a:t>student number :2435768</a:t>
            </a:r>
            <a:br>
              <a:rPr lang="en-US" dirty="0"/>
            </a:br>
            <a:r>
              <a:rPr lang="en-US" dirty="0"/>
              <a:t>Module name :Psychology in health and social care  </a:t>
            </a:r>
            <a:br>
              <a:rPr lang="en-US" dirty="0"/>
            </a:br>
            <a:r>
              <a:rPr lang="en-US" dirty="0"/>
              <a:t>Module code :LCHS4010</a:t>
            </a:r>
            <a:br>
              <a:rPr lang="en-US" dirty="0"/>
            </a:br>
            <a:r>
              <a:rPr lang="en-US" dirty="0"/>
              <a:t>Assessment title : Component 1 </a:t>
            </a:r>
          </a:p>
        </p:txBody>
      </p:sp>
    </p:spTree>
    <p:extLst>
      <p:ext uri="{BB962C8B-B14F-4D97-AF65-F5344CB8AC3E}">
        <p14:creationId xmlns:p14="http://schemas.microsoft.com/office/powerpoint/2010/main" val="32861698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7303C-56F2-F4A8-C753-683E7B8D6F41}"/>
              </a:ext>
            </a:extLst>
          </p:cNvPr>
          <p:cNvSpPr>
            <a:spLocks noGrp="1"/>
          </p:cNvSpPr>
          <p:nvPr>
            <p:ph type="title"/>
          </p:nvPr>
        </p:nvSpPr>
        <p:spPr>
          <a:xfrm flipH="1">
            <a:off x="12113115" y="6358680"/>
            <a:ext cx="300" cy="317665"/>
          </a:xfrm>
        </p:spPr>
        <p:txBody>
          <a:bodyPr>
            <a:normAutofit fontScale="90000"/>
          </a:bodyPr>
          <a:lstStyle/>
          <a:p>
            <a:br>
              <a:rPr lang="en-US" sz="1100" dirty="0"/>
            </a:br>
            <a:br>
              <a:rPr lang="en-US" sz="1100" dirty="0"/>
            </a:br>
            <a:br>
              <a:rPr lang="en-US" sz="1100" dirty="0"/>
            </a:br>
            <a:br>
              <a:rPr lang="en-US" sz="1100" dirty="0"/>
            </a:br>
            <a:br>
              <a:rPr lang="en-US" sz="1100" dirty="0"/>
            </a:br>
            <a:br>
              <a:rPr lang="en-US" sz="1100" dirty="0"/>
            </a:br>
            <a:r>
              <a:rPr lang="en-US" dirty="0"/>
              <a:t> </a:t>
            </a:r>
            <a:endParaRPr lang="en-US" sz="1100" dirty="0"/>
          </a:p>
        </p:txBody>
      </p:sp>
      <p:sp>
        <p:nvSpPr>
          <p:cNvPr id="3" name="Oval 2">
            <a:extLst>
              <a:ext uri="{FF2B5EF4-FFF2-40B4-BE49-F238E27FC236}">
                <a16:creationId xmlns:a16="http://schemas.microsoft.com/office/drawing/2014/main" id="{9F41ADD4-AEFE-078F-FE20-2A95C4E80C52}"/>
              </a:ext>
            </a:extLst>
          </p:cNvPr>
          <p:cNvSpPr/>
          <p:nvPr/>
        </p:nvSpPr>
        <p:spPr>
          <a:xfrm>
            <a:off x="4092248" y="117794"/>
            <a:ext cx="2792552" cy="1895005"/>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cs typeface="Segoe UI"/>
              </a:rPr>
              <a:t>Introduction</a:t>
            </a:r>
            <a:endParaRPr lang="en-US" sz="1600" dirty="0">
              <a:solidFill>
                <a:schemeClr val="tx1"/>
              </a:solidFill>
              <a:cs typeface="Segoe UI"/>
            </a:endParaRPr>
          </a:p>
        </p:txBody>
      </p:sp>
      <p:sp>
        <p:nvSpPr>
          <p:cNvPr id="4" name="Speech Bubble: Rectangle with Corners Rounded 3">
            <a:extLst>
              <a:ext uri="{FF2B5EF4-FFF2-40B4-BE49-F238E27FC236}">
                <a16:creationId xmlns:a16="http://schemas.microsoft.com/office/drawing/2014/main" id="{A050F5E9-1054-C40C-FB3D-37FAA02707AE}"/>
              </a:ext>
            </a:extLst>
          </p:cNvPr>
          <p:cNvSpPr/>
          <p:nvPr/>
        </p:nvSpPr>
        <p:spPr>
          <a:xfrm>
            <a:off x="2359500" y="2778142"/>
            <a:ext cx="6783800" cy="2882634"/>
          </a:xfrm>
          <a:prstGeom prst="wedgeRoundRectCallou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dirty="0">
                <a:solidFill>
                  <a:schemeClr val="tx1"/>
                </a:solidFill>
                <a:cs typeface="Segoe UI"/>
              </a:rPr>
              <a:t>I will be talking about the Jenny case. She is 16 now and shared with her father in caring for her mum who suffers from memory problems, forgetfulness, and low mood and needs help in daily life. </a:t>
            </a:r>
          </a:p>
          <a:p>
            <a:pPr algn="ctr"/>
            <a:r>
              <a:rPr lang="en-US" sz="1200" dirty="0">
                <a:solidFill>
                  <a:schemeClr val="tx1"/>
                </a:solidFill>
                <a:cs typeface="Segoe UI"/>
              </a:rPr>
              <a:t>Jenny lost her father when she was 11 and from this time she cares for her mum alone. </a:t>
            </a:r>
          </a:p>
          <a:p>
            <a:pPr algn="ctr"/>
            <a:r>
              <a:rPr lang="en-US" sz="1200" dirty="0">
                <a:solidFill>
                  <a:schemeClr val="tx1"/>
                </a:solidFill>
                <a:cs typeface="Segoe UI"/>
              </a:rPr>
              <a:t>I will evaluate the </a:t>
            </a:r>
            <a:r>
              <a:rPr lang="en-US" sz="1200" err="1">
                <a:solidFill>
                  <a:schemeClr val="tx1"/>
                </a:solidFill>
                <a:cs typeface="Segoe UI"/>
              </a:rPr>
              <a:t>possibl</a:t>
            </a:r>
            <a:r>
              <a:rPr lang="en-US" sz="1200">
                <a:solidFill>
                  <a:schemeClr val="tx1"/>
                </a:solidFill>
                <a:cs typeface="Segoe UI"/>
              </a:rPr>
              <a:t>e impact of the past five years on Jenny's development and well-being. </a:t>
            </a:r>
            <a:endParaRPr lang="en-US" sz="1200" dirty="0">
              <a:solidFill>
                <a:schemeClr val="tx1"/>
              </a:solidFill>
              <a:cs typeface="Segoe UI"/>
            </a:endParaRPr>
          </a:p>
          <a:p>
            <a:pPr algn="ctr"/>
            <a:r>
              <a:rPr lang="en-US" sz="1200" dirty="0">
                <a:solidFill>
                  <a:schemeClr val="tx1"/>
                </a:solidFill>
                <a:cs typeface="Segoe UI"/>
              </a:rPr>
              <a:t>Erikson's theory will be my main emphasis because it provides helpful insights into how identity, confidence and emotions develop. </a:t>
            </a:r>
          </a:p>
        </p:txBody>
      </p:sp>
    </p:spTree>
    <p:extLst>
      <p:ext uri="{BB962C8B-B14F-4D97-AF65-F5344CB8AC3E}">
        <p14:creationId xmlns:p14="http://schemas.microsoft.com/office/powerpoint/2010/main" val="8740001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ppt_x"/>
                                          </p:val>
                                        </p:tav>
                                        <p:tav tm="100000">
                                          <p:val>
                                            <p:strVal val="#ppt_x"/>
                                          </p:val>
                                        </p:tav>
                                      </p:tavLst>
                                    </p:anim>
                                    <p:anim calcmode="lin" valueType="num">
                                      <p:cBhvr additive="base">
                                        <p:cTn id="8" dur="1000" fill="hold"/>
                                        <p:tgtEl>
                                          <p:spTgt spid="3"/>
                                        </p:tgtEl>
                                        <p:attrNameLst>
                                          <p:attrName>ppt_y</p:attrName>
                                        </p:attrNameLst>
                                      </p:cBhvr>
                                      <p:tavLst>
                                        <p:tav tm="0">
                                          <p:val>
                                            <p:strVal val="1+#ppt_h/2"/>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D36D213-B464-1831-26F0-E179C2AAA87B}"/>
              </a:ext>
            </a:extLst>
          </p:cNvPr>
          <p:cNvSpPr/>
          <p:nvPr/>
        </p:nvSpPr>
        <p:spPr>
          <a:xfrm>
            <a:off x="5869144" y="112780"/>
            <a:ext cx="4949481" cy="3209478"/>
          </a:xfrm>
          <a:prstGeom prst="ellipse">
            <a:avLst/>
          </a:prstGeom>
          <a:solidFill>
            <a:schemeClr val="bg2">
              <a:lumMod val="75000"/>
            </a:schemeClr>
          </a:solidFill>
          <a:ln/>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pPr algn="ctr"/>
            <a:r>
              <a:rPr lang="en-US" sz="1100">
                <a:cs typeface="Segoe UI"/>
              </a:rPr>
              <a:t>The main idea of Erikson's theory </a:t>
            </a:r>
            <a:r>
              <a:rPr lang="en-US" dirty="0">
                <a:cs typeface="Segoe UI"/>
              </a:rPr>
              <a:t>:</a:t>
            </a:r>
            <a:endParaRPr lang="en-US" dirty="0"/>
          </a:p>
          <a:p>
            <a:pPr marL="171450" indent="-171450">
              <a:buFont typeface="Arial"/>
              <a:buChar char="•"/>
            </a:pPr>
            <a:r>
              <a:rPr lang="en-US" sz="1100" dirty="0">
                <a:cs typeface="Segoe UI"/>
              </a:rPr>
              <a:t>Erikson's theory aids in </a:t>
            </a:r>
            <a:r>
              <a:rPr lang="en-US" sz="1100" dirty="0" err="1">
                <a:cs typeface="Segoe UI"/>
              </a:rPr>
              <a:t>explaniing</a:t>
            </a:r>
            <a:r>
              <a:rPr lang="en-US" sz="1100" dirty="0">
                <a:cs typeface="Segoe UI"/>
              </a:rPr>
              <a:t> how a person is shaped throughout their life by their experiences, connections and responsibilities .</a:t>
            </a:r>
          </a:p>
          <a:p>
            <a:pPr marL="171450" indent="-171450">
              <a:buFont typeface="Arial"/>
              <a:buChar char="•"/>
            </a:pPr>
            <a:r>
              <a:rPr lang="en-US" sz="1100" dirty="0">
                <a:cs typeface="Segoe UI"/>
              </a:rPr>
              <a:t>There is </a:t>
            </a:r>
            <a:r>
              <a:rPr lang="en-US" sz="1100">
                <a:cs typeface="Segoe UI"/>
              </a:rPr>
              <a:t>conflict between two opposed outcomes at each step such as (identity against confusion).</a:t>
            </a:r>
          </a:p>
          <a:p>
            <a:pPr marL="171450" indent="-171450">
              <a:buFont typeface="Arial"/>
              <a:buChar char="•"/>
            </a:pPr>
            <a:r>
              <a:rPr lang="en-US" sz="1100">
                <a:cs typeface="Segoe UI"/>
              </a:rPr>
              <a:t>A person's personality, sense of self and </a:t>
            </a:r>
            <a:r>
              <a:rPr lang="en-US" sz="1100" dirty="0">
                <a:cs typeface="Segoe UI"/>
              </a:rPr>
              <a:t>emotional </a:t>
            </a:r>
            <a:r>
              <a:rPr lang="en-US" sz="1100">
                <a:cs typeface="Segoe UI"/>
              </a:rPr>
              <a:t>health are shaped by how they handle each stage. </a:t>
            </a:r>
          </a:p>
          <a:p>
            <a:pPr marL="171450" indent="-171450">
              <a:buFont typeface="Arial"/>
              <a:buChar char="•"/>
            </a:pPr>
            <a:r>
              <a:rPr lang="en-US" sz="1100" dirty="0">
                <a:cs typeface="Segoe UI"/>
              </a:rPr>
              <a:t>A bad resolution can lead to problems that could affect subsequent phases (Pressbooks, 2023). </a:t>
            </a:r>
          </a:p>
          <a:p>
            <a:pPr algn="ctr"/>
            <a:endParaRPr lang="en-US">
              <a:cs typeface="Segoe UI"/>
            </a:endParaRPr>
          </a:p>
          <a:p>
            <a:pPr marL="285750" indent="-285750">
              <a:buFont typeface="Arial"/>
              <a:buChar char="•"/>
            </a:pPr>
            <a:endParaRPr lang="en-US">
              <a:cs typeface="Segoe UI"/>
            </a:endParaRPr>
          </a:p>
          <a:p>
            <a:pPr algn="ctr"/>
            <a:endParaRPr lang="en-US" sz="1100">
              <a:cs typeface="Segoe UI"/>
            </a:endParaRPr>
          </a:p>
        </p:txBody>
      </p:sp>
      <p:sp>
        <p:nvSpPr>
          <p:cNvPr id="125" name="Arrow: Right 124">
            <a:extLst>
              <a:ext uri="{FF2B5EF4-FFF2-40B4-BE49-F238E27FC236}">
                <a16:creationId xmlns:a16="http://schemas.microsoft.com/office/drawing/2014/main" id="{75B56E74-FBDE-6EF6-D88E-031C581EEF36}"/>
              </a:ext>
            </a:extLst>
          </p:cNvPr>
          <p:cNvSpPr/>
          <p:nvPr/>
        </p:nvSpPr>
        <p:spPr>
          <a:xfrm>
            <a:off x="465765" y="-108357"/>
            <a:ext cx="4936590" cy="3541585"/>
          </a:xfrm>
          <a:prstGeom prst="right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a:solidFill>
                  <a:schemeClr val="tx1"/>
                </a:solidFill>
                <a:cs typeface="Segoe UI"/>
              </a:rPr>
              <a:t>Overview of Erikson's theory </a:t>
            </a:r>
          </a:p>
          <a:p>
            <a:pPr marL="285750" indent="-285750">
              <a:buFont typeface="Arial"/>
              <a:buChar char="•"/>
            </a:pPr>
            <a:r>
              <a:rPr lang="en-US" sz="1100">
                <a:solidFill>
                  <a:schemeClr val="tx1"/>
                </a:solidFill>
                <a:cs typeface="Segoe UI"/>
              </a:rPr>
              <a:t>Erikson shared Sigmund Freud's</a:t>
            </a:r>
            <a:r>
              <a:rPr lang="en-US" sz="1100" dirty="0">
                <a:solidFill>
                  <a:schemeClr val="tx1"/>
                </a:solidFill>
                <a:cs typeface="Segoe UI"/>
              </a:rPr>
              <a:t> belief that personality formed over time </a:t>
            </a:r>
          </a:p>
          <a:p>
            <a:pPr marL="285750" indent="-285750">
              <a:buFont typeface="Arial"/>
              <a:buChar char="•"/>
            </a:pPr>
            <a:r>
              <a:rPr lang="en-US" sz="1100" dirty="0">
                <a:solidFill>
                  <a:schemeClr val="tx1"/>
                </a:solidFill>
                <a:cs typeface="Segoe UI"/>
              </a:rPr>
              <a:t>Erikson's theory explained how social experience affects people </a:t>
            </a:r>
            <a:r>
              <a:rPr lang="en-US" sz="1100">
                <a:solidFill>
                  <a:schemeClr val="tx1"/>
                </a:solidFill>
                <a:cs typeface="Segoe UI"/>
              </a:rPr>
              <a:t>throughout</a:t>
            </a:r>
            <a:r>
              <a:rPr lang="en-US" sz="1100" dirty="0">
                <a:solidFill>
                  <a:schemeClr val="tx1"/>
                </a:solidFill>
                <a:cs typeface="Segoe UI"/>
              </a:rPr>
              <a:t> their lives </a:t>
            </a:r>
          </a:p>
          <a:p>
            <a:pPr marL="285750" indent="-285750">
              <a:buFont typeface="Arial"/>
              <a:buChar char="•"/>
            </a:pPr>
            <a:r>
              <a:rPr lang="en-US" sz="1100" dirty="0">
                <a:solidFill>
                  <a:schemeClr val="tx1"/>
                </a:solidFill>
                <a:cs typeface="Segoe UI"/>
              </a:rPr>
              <a:t>Erikson's theory contains eight stages. Each stage builds on the one before and prepares the way for the stage after it </a:t>
            </a:r>
          </a:p>
        </p:txBody>
      </p:sp>
      <p:sp>
        <p:nvSpPr>
          <p:cNvPr id="3" name="Arrow: Down 2">
            <a:extLst>
              <a:ext uri="{FF2B5EF4-FFF2-40B4-BE49-F238E27FC236}">
                <a16:creationId xmlns:a16="http://schemas.microsoft.com/office/drawing/2014/main" id="{00B85E31-F076-5C54-D224-7AA6C5F52C96}"/>
              </a:ext>
            </a:extLst>
          </p:cNvPr>
          <p:cNvSpPr/>
          <p:nvPr/>
        </p:nvSpPr>
        <p:spPr>
          <a:xfrm>
            <a:off x="8454869" y="3616161"/>
            <a:ext cx="218771" cy="1183939"/>
          </a:xfrm>
          <a:prstGeom prst="downArrow">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Wave 3">
            <a:extLst>
              <a:ext uri="{FF2B5EF4-FFF2-40B4-BE49-F238E27FC236}">
                <a16:creationId xmlns:a16="http://schemas.microsoft.com/office/drawing/2014/main" id="{19172555-5882-21A0-4ECD-A02EFD3AC506}"/>
              </a:ext>
            </a:extLst>
          </p:cNvPr>
          <p:cNvSpPr/>
          <p:nvPr/>
        </p:nvSpPr>
        <p:spPr>
          <a:xfrm>
            <a:off x="642858" y="3177870"/>
            <a:ext cx="5125992" cy="2809099"/>
          </a:xfrm>
          <a:prstGeom prst="wave">
            <a:avLst/>
          </a:prstGeom>
          <a:solidFill>
            <a:schemeClr val="bg2">
              <a:lumMod val="75000"/>
            </a:schemeClr>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100">
              <a:solidFill>
                <a:schemeClr val="tx1"/>
              </a:solidFill>
              <a:cs typeface="Segoe UI"/>
            </a:endParaRPr>
          </a:p>
          <a:p>
            <a:pPr algn="ctr"/>
            <a:endParaRPr lang="en-US" sz="1100">
              <a:solidFill>
                <a:schemeClr val="tx1"/>
              </a:solidFill>
              <a:cs typeface="Segoe UI"/>
            </a:endParaRPr>
          </a:p>
          <a:p>
            <a:pPr algn="ctr"/>
            <a:r>
              <a:rPr lang="en-US" sz="1100">
                <a:solidFill>
                  <a:schemeClr val="tx1"/>
                </a:solidFill>
                <a:cs typeface="Segoe UI"/>
              </a:rPr>
              <a:t>Important key concepts from the Erikson's theory :</a:t>
            </a:r>
            <a:endParaRPr lang="en-US">
              <a:solidFill>
                <a:schemeClr val="tx1"/>
              </a:solidFill>
              <a:cs typeface="Segoe UI"/>
            </a:endParaRPr>
          </a:p>
          <a:p>
            <a:pPr marL="171450" indent="-171450">
              <a:buFont typeface="Arial"/>
              <a:buChar char="•"/>
            </a:pPr>
            <a:r>
              <a:rPr lang="en-US" sz="1100">
                <a:solidFill>
                  <a:schemeClr val="tx1"/>
                </a:solidFill>
                <a:cs typeface="Segoe UI"/>
              </a:rPr>
              <a:t>Psychosocial crisis                        </a:t>
            </a:r>
          </a:p>
          <a:p>
            <a:r>
              <a:rPr lang="en-US" sz="1100">
                <a:solidFill>
                  <a:schemeClr val="tx1"/>
                </a:solidFill>
                <a:cs typeface="Segoe UI"/>
              </a:rPr>
              <a:t>   Advantages</a:t>
            </a:r>
          </a:p>
          <a:p>
            <a:pPr marL="171450" indent="-171450">
              <a:buFont typeface="Arial"/>
              <a:buChar char="•"/>
            </a:pPr>
            <a:r>
              <a:rPr lang="en-US" sz="1100">
                <a:solidFill>
                  <a:schemeClr val="tx1"/>
                </a:solidFill>
                <a:cs typeface="Segoe UI"/>
              </a:rPr>
              <a:t>The impact of cultural and social factors </a:t>
            </a:r>
          </a:p>
          <a:p>
            <a:pPr marL="171450" indent="-171450">
              <a:buFont typeface="Arial"/>
              <a:buChar char="•"/>
            </a:pPr>
            <a:r>
              <a:rPr lang="en-US" sz="1100" err="1">
                <a:solidFill>
                  <a:schemeClr val="tx1"/>
                </a:solidFill>
                <a:cs typeface="Segoe UI"/>
              </a:rPr>
              <a:t>Developmen</a:t>
            </a:r>
            <a:r>
              <a:rPr lang="en-US" sz="1100">
                <a:solidFill>
                  <a:schemeClr val="tx1"/>
                </a:solidFill>
                <a:cs typeface="Segoe UI"/>
              </a:rPr>
              <a:t>t throughout life </a:t>
            </a:r>
          </a:p>
          <a:p>
            <a:pPr marL="171450" indent="-171450">
              <a:buFont typeface="Arial"/>
              <a:buChar char="•"/>
            </a:pPr>
            <a:r>
              <a:rPr lang="en-US" sz="1100" dirty="0">
                <a:solidFill>
                  <a:schemeClr val="tx1"/>
                </a:solidFill>
                <a:cs typeface="Segoe UI"/>
              </a:rPr>
              <a:t>Formation of identity (</a:t>
            </a:r>
            <a:r>
              <a:rPr lang="en-US" sz="1100" dirty="0" err="1">
                <a:solidFill>
                  <a:schemeClr val="tx1"/>
                </a:solidFill>
                <a:cs typeface="Segoe UI"/>
              </a:rPr>
              <a:t>Verywellmind</a:t>
            </a:r>
            <a:r>
              <a:rPr lang="en-US" sz="1100" dirty="0">
                <a:solidFill>
                  <a:schemeClr val="tx1"/>
                </a:solidFill>
                <a:cs typeface="Segoe UI"/>
              </a:rPr>
              <a:t> ,2025)</a:t>
            </a:r>
          </a:p>
          <a:p>
            <a:pPr marL="171450" indent="-171450">
              <a:buFont typeface="Arial"/>
              <a:buChar char="•"/>
            </a:pPr>
            <a:endParaRPr lang="en-US" sz="1100">
              <a:solidFill>
                <a:schemeClr val="tx1"/>
              </a:solidFill>
              <a:cs typeface="Segoe UI"/>
            </a:endParaRPr>
          </a:p>
          <a:p>
            <a:pPr algn="ctr"/>
            <a:endParaRPr lang="en-US" sz="1100">
              <a:solidFill>
                <a:schemeClr val="tx1"/>
              </a:solidFill>
              <a:cs typeface="Segoe UI"/>
            </a:endParaRPr>
          </a:p>
          <a:p>
            <a:pPr algn="ctr"/>
            <a:endParaRPr lang="en-US" sz="1100">
              <a:solidFill>
                <a:schemeClr val="tx1"/>
              </a:solidFill>
              <a:cs typeface="Segoe UI"/>
            </a:endParaRPr>
          </a:p>
          <a:p>
            <a:endParaRPr lang="en-US" sz="1100">
              <a:solidFill>
                <a:schemeClr val="tx1"/>
              </a:solidFill>
              <a:cs typeface="Segoe UI"/>
            </a:endParaRPr>
          </a:p>
          <a:p>
            <a:pPr algn="ctr"/>
            <a:endParaRPr lang="en-US" sz="1100">
              <a:solidFill>
                <a:schemeClr val="tx1"/>
              </a:solidFill>
              <a:cs typeface="Segoe UI"/>
            </a:endParaRPr>
          </a:p>
        </p:txBody>
      </p:sp>
      <p:sp>
        <p:nvSpPr>
          <p:cNvPr id="5" name="Arrow: Left 4">
            <a:extLst>
              <a:ext uri="{FF2B5EF4-FFF2-40B4-BE49-F238E27FC236}">
                <a16:creationId xmlns:a16="http://schemas.microsoft.com/office/drawing/2014/main" id="{476DEFD0-334E-37E3-889F-4180D18B0C05}"/>
              </a:ext>
            </a:extLst>
          </p:cNvPr>
          <p:cNvSpPr/>
          <p:nvPr/>
        </p:nvSpPr>
        <p:spPr>
          <a:xfrm>
            <a:off x="7090765" y="5301988"/>
            <a:ext cx="1531399" cy="205902"/>
          </a:xfrm>
          <a:prstGeom prst="leftArrow">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2402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125"/>
                                        </p:tgtEl>
                                        <p:attrNameLst>
                                          <p:attrName>style.visibility</p:attrName>
                                        </p:attrNameLst>
                                      </p:cBhvr>
                                      <p:to>
                                        <p:strVal val="visible"/>
                                      </p:to>
                                    </p:set>
                                    <p:anim calcmode="lin" valueType="num">
                                      <p:cBhvr>
                                        <p:cTn id="7" dur="750" fill="hold"/>
                                        <p:tgtEl>
                                          <p:spTgt spid="125"/>
                                        </p:tgtEl>
                                        <p:attrNameLst>
                                          <p:attrName>ppt_w</p:attrName>
                                        </p:attrNameLst>
                                      </p:cBhvr>
                                      <p:tavLst>
                                        <p:tav tm="0">
                                          <p:val>
                                            <p:fltVal val="0"/>
                                          </p:val>
                                        </p:tav>
                                        <p:tav tm="100000">
                                          <p:val>
                                            <p:strVal val="#ppt_w"/>
                                          </p:val>
                                        </p:tav>
                                      </p:tavLst>
                                    </p:anim>
                                    <p:anim calcmode="lin" valueType="num">
                                      <p:cBhvr>
                                        <p:cTn id="8" dur="750" fill="hold"/>
                                        <p:tgtEl>
                                          <p:spTgt spid="125"/>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000" fill="hold"/>
                                        <p:tgtEl>
                                          <p:spTgt spid="2"/>
                                        </p:tgtEl>
                                        <p:attrNameLst>
                                          <p:attrName>ppt_w</p:attrName>
                                        </p:attrNameLst>
                                      </p:cBhvr>
                                      <p:tavLst>
                                        <p:tav tm="0">
                                          <p:val>
                                            <p:fltVal val="0"/>
                                          </p:val>
                                        </p:tav>
                                        <p:tav tm="100000">
                                          <p:val>
                                            <p:strVal val="#ppt_w"/>
                                          </p:val>
                                        </p:tav>
                                      </p:tavLst>
                                    </p:anim>
                                    <p:anim calcmode="lin" valueType="num">
                                      <p:cBhvr>
                                        <p:cTn id="14" dur="1000" fill="hold"/>
                                        <p:tgtEl>
                                          <p:spTgt spid="2"/>
                                        </p:tgtEl>
                                        <p:attrNameLst>
                                          <p:attrName>ppt_h</p:attrName>
                                        </p:attrNameLst>
                                      </p:cBhvr>
                                      <p:tavLst>
                                        <p:tav tm="0">
                                          <p:val>
                                            <p:fltVal val="0"/>
                                          </p:val>
                                        </p:tav>
                                        <p:tav tm="100000">
                                          <p:val>
                                            <p:strVal val="#ppt_h"/>
                                          </p:val>
                                        </p:tav>
                                      </p:tavLst>
                                    </p:anim>
                                    <p:anim calcmode="lin" valueType="num">
                                      <p:cBhvr>
                                        <p:cTn id="15" dur="1000" fill="hold"/>
                                        <p:tgtEl>
                                          <p:spTgt spid="2"/>
                                        </p:tgtEl>
                                        <p:attrNameLst>
                                          <p:attrName>style.rotation</p:attrName>
                                        </p:attrNameLst>
                                      </p:cBhvr>
                                      <p:tavLst>
                                        <p:tav tm="0">
                                          <p:val>
                                            <p:fltVal val="90"/>
                                          </p:val>
                                        </p:tav>
                                        <p:tav tm="100000">
                                          <p:val>
                                            <p:fltVal val="0"/>
                                          </p:val>
                                        </p:tav>
                                      </p:tavLst>
                                    </p:anim>
                                    <p:animEffect transition="in" filter="fade">
                                      <p:cBhvr>
                                        <p:cTn id="16" dur="1000"/>
                                        <p:tgtEl>
                                          <p:spTgt spid="2"/>
                                        </p:tgtEl>
                                      </p:cBhvr>
                                    </p:animEffect>
                                  </p:childTnLst>
                                </p:cTn>
                              </p:par>
                              <p:par>
                                <p:cTn id="17" presetID="12" presetClass="entr" presetSubtype="4"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p:tgtEl>
                                          <p:spTgt spid="3"/>
                                        </p:tgtEl>
                                        <p:attrNameLst>
                                          <p:attrName>ppt_y</p:attrName>
                                        </p:attrNameLst>
                                      </p:cBhvr>
                                      <p:tavLst>
                                        <p:tav tm="0">
                                          <p:val>
                                            <p:strVal val="#ppt_y+#ppt_h*1.125000"/>
                                          </p:val>
                                        </p:tav>
                                        <p:tav tm="100000">
                                          <p:val>
                                            <p:strVal val="#ppt_y"/>
                                          </p:val>
                                        </p:tav>
                                      </p:tavLst>
                                    </p:anim>
                                    <p:animEffect transition="in" filter="wipe(up)">
                                      <p:cBhvr>
                                        <p:cTn id="20" dur="500"/>
                                        <p:tgtEl>
                                          <p:spTgt spid="3"/>
                                        </p:tgtEl>
                                      </p:cBhvr>
                                    </p:animEffect>
                                  </p:childTnLst>
                                </p:cTn>
                              </p:par>
                            </p:childTnLst>
                          </p:cTn>
                        </p:par>
                        <p:par>
                          <p:cTn id="21" fill="hold">
                            <p:stCondLst>
                              <p:cond delay="1000"/>
                            </p:stCondLst>
                            <p:childTnLst>
                              <p:par>
                                <p:cTn id="22" presetID="2" presetClass="entr" presetSubtype="4"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55" presetClass="entr" presetSubtype="0"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p:cTn id="30" dur="1000" fill="hold"/>
                                        <p:tgtEl>
                                          <p:spTgt spid="4"/>
                                        </p:tgtEl>
                                        <p:attrNameLst>
                                          <p:attrName>ppt_w</p:attrName>
                                        </p:attrNameLst>
                                      </p:cBhvr>
                                      <p:tavLst>
                                        <p:tav tm="0">
                                          <p:val>
                                            <p:strVal val="#ppt_w*0.70"/>
                                          </p:val>
                                        </p:tav>
                                        <p:tav tm="100000">
                                          <p:val>
                                            <p:strVal val="#ppt_w"/>
                                          </p:val>
                                        </p:tav>
                                      </p:tavLst>
                                    </p:anim>
                                    <p:anim calcmode="lin" valueType="num">
                                      <p:cBhvr>
                                        <p:cTn id="31" dur="1000" fill="hold"/>
                                        <p:tgtEl>
                                          <p:spTgt spid="4"/>
                                        </p:tgtEl>
                                        <p:attrNameLst>
                                          <p:attrName>ppt_h</p:attrName>
                                        </p:attrNameLst>
                                      </p:cBhvr>
                                      <p:tavLst>
                                        <p:tav tm="0">
                                          <p:val>
                                            <p:strVal val="#ppt_h"/>
                                          </p:val>
                                        </p:tav>
                                        <p:tav tm="100000">
                                          <p:val>
                                            <p:strVal val="#ppt_h"/>
                                          </p:val>
                                        </p:tav>
                                      </p:tavLst>
                                    </p:anim>
                                    <p:animEffect transition="in" filter="fade">
                                      <p:cBhvr>
                                        <p:cTn id="3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25" grpId="0" animBg="1"/>
      <p:bldP spid="3" grpId="0" animBg="1"/>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with a hand on his chin&#10;&#10;AI-generated content may be incorrect.">
            <a:extLst>
              <a:ext uri="{FF2B5EF4-FFF2-40B4-BE49-F238E27FC236}">
                <a16:creationId xmlns:a16="http://schemas.microsoft.com/office/drawing/2014/main" id="{FFF28E13-04A6-6867-67FB-CEA57F47754F}"/>
              </a:ext>
            </a:extLst>
          </p:cNvPr>
          <p:cNvPicPr>
            <a:picLocks noChangeAspect="1"/>
          </p:cNvPicPr>
          <p:nvPr/>
        </p:nvPicPr>
        <p:blipFill>
          <a:blip r:embed="rId2"/>
          <a:stretch>
            <a:fillRect/>
          </a:stretch>
        </p:blipFill>
        <p:spPr>
          <a:xfrm>
            <a:off x="213591" y="164667"/>
            <a:ext cx="2309091" cy="2626303"/>
          </a:xfrm>
          <a:prstGeom prst="rect">
            <a:avLst/>
          </a:prstGeom>
        </p:spPr>
      </p:pic>
      <p:sp>
        <p:nvSpPr>
          <p:cNvPr id="3" name="TextBox 2">
            <a:extLst>
              <a:ext uri="{FF2B5EF4-FFF2-40B4-BE49-F238E27FC236}">
                <a16:creationId xmlns:a16="http://schemas.microsoft.com/office/drawing/2014/main" id="{5A3746AE-33B1-7B88-E766-F5EF24BDE9CA}"/>
              </a:ext>
            </a:extLst>
          </p:cNvPr>
          <p:cNvSpPr txBox="1"/>
          <p:nvPr/>
        </p:nvSpPr>
        <p:spPr>
          <a:xfrm>
            <a:off x="2780685" y="407199"/>
            <a:ext cx="6639756"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Segoe UI"/>
              </a:rPr>
              <a:t>Erik Erikson's theory states that individuals experience eight psychosocial stages from infancy  to adulthood each of them is marked by a fundamental conflict that influences subsequent development </a:t>
            </a:r>
          </a:p>
          <a:p>
            <a:pPr marL="171450" indent="-171450">
              <a:buFont typeface="Arial"/>
              <a:buChar char="•"/>
            </a:pPr>
            <a:r>
              <a:rPr lang="en-US" sz="1100" dirty="0">
                <a:cs typeface="Segoe UI"/>
              </a:rPr>
              <a:t>Jenny is 16 so is at the 'identity against role confusion' stage but her experiences over </a:t>
            </a:r>
            <a:r>
              <a:rPr lang="en-US" sz="1100" dirty="0" err="1">
                <a:cs typeface="Segoe UI"/>
              </a:rPr>
              <a:t>th</a:t>
            </a:r>
            <a:r>
              <a:rPr lang="en-US" sz="1100" dirty="0">
                <a:cs typeface="Segoe UI"/>
              </a:rPr>
              <a:t>e last five years also contain important aspects of the earlier 'industry against inferiority' stage. (</a:t>
            </a:r>
            <a:r>
              <a:rPr lang="en-US" sz="1100" dirty="0" err="1">
                <a:cs typeface="Segoe UI"/>
              </a:rPr>
              <a:t>Verywillmind</a:t>
            </a:r>
            <a:r>
              <a:rPr lang="en-US" sz="1100" dirty="0">
                <a:cs typeface="Segoe UI"/>
              </a:rPr>
              <a:t> ,2025)</a:t>
            </a:r>
          </a:p>
        </p:txBody>
      </p:sp>
      <p:pic>
        <p:nvPicPr>
          <p:cNvPr id="4" name="Picture 3" descr="A person lying in bed with a glass of water and a glass of water&#10;&#10;AI-generated content may be incorrect.">
            <a:extLst>
              <a:ext uri="{FF2B5EF4-FFF2-40B4-BE49-F238E27FC236}">
                <a16:creationId xmlns:a16="http://schemas.microsoft.com/office/drawing/2014/main" id="{FED4AE40-F4CB-B097-5905-1E33889B55CD}"/>
              </a:ext>
            </a:extLst>
          </p:cNvPr>
          <p:cNvPicPr>
            <a:picLocks noChangeAspect="1"/>
          </p:cNvPicPr>
          <p:nvPr/>
        </p:nvPicPr>
        <p:blipFill>
          <a:blip r:embed="rId3"/>
          <a:stretch>
            <a:fillRect/>
          </a:stretch>
        </p:blipFill>
        <p:spPr>
          <a:xfrm>
            <a:off x="8820727" y="4317999"/>
            <a:ext cx="3244273" cy="2424546"/>
          </a:xfrm>
          <a:prstGeom prst="rect">
            <a:avLst/>
          </a:prstGeom>
        </p:spPr>
      </p:pic>
      <p:sp>
        <p:nvSpPr>
          <p:cNvPr id="8" name="Speech Bubble: Rectangle with Corners Rounded 7">
            <a:extLst>
              <a:ext uri="{FF2B5EF4-FFF2-40B4-BE49-F238E27FC236}">
                <a16:creationId xmlns:a16="http://schemas.microsoft.com/office/drawing/2014/main" id="{7E604B61-0D4C-362B-CFFA-54070A68082F}"/>
              </a:ext>
            </a:extLst>
          </p:cNvPr>
          <p:cNvSpPr/>
          <p:nvPr/>
        </p:nvSpPr>
        <p:spPr>
          <a:xfrm>
            <a:off x="7997646" y="1711388"/>
            <a:ext cx="3886776" cy="1778384"/>
          </a:xfrm>
          <a:prstGeom prst="wedgeRoundRect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a:solidFill>
                  <a:schemeClr val="tx1"/>
                </a:solidFill>
                <a:cs typeface="Segoe UI"/>
              </a:rPr>
              <a:t>The important idea in 'industry against inferiority' </a:t>
            </a:r>
          </a:p>
          <a:p>
            <a:pPr algn="ctr"/>
            <a:r>
              <a:rPr lang="en-US" sz="1100" dirty="0">
                <a:solidFill>
                  <a:schemeClr val="tx1"/>
                </a:solidFill>
                <a:cs typeface="Segoe UI"/>
              </a:rPr>
              <a:t>is children feel confident when they can do tasks that are </a:t>
            </a:r>
            <a:r>
              <a:rPr lang="en-US" sz="1100">
                <a:solidFill>
                  <a:schemeClr val="tx1"/>
                </a:solidFill>
                <a:cs typeface="Segoe UI"/>
              </a:rPr>
              <a:t>suitable for their age.</a:t>
            </a:r>
          </a:p>
          <a:p>
            <a:pPr algn="ctr"/>
            <a:r>
              <a:rPr lang="en-US" sz="1100">
                <a:solidFill>
                  <a:schemeClr val="tx1"/>
                </a:solidFill>
                <a:cs typeface="Segoe UI"/>
              </a:rPr>
              <a:t>Failure to do so can lead to feelings of inadequacy. </a:t>
            </a:r>
          </a:p>
        </p:txBody>
      </p:sp>
      <p:sp>
        <p:nvSpPr>
          <p:cNvPr id="11" name="TextBox 10">
            <a:extLst>
              <a:ext uri="{FF2B5EF4-FFF2-40B4-BE49-F238E27FC236}">
                <a16:creationId xmlns:a16="http://schemas.microsoft.com/office/drawing/2014/main" id="{984B39FF-DD53-9F52-257D-7636F59EF849}"/>
              </a:ext>
            </a:extLst>
          </p:cNvPr>
          <p:cNvSpPr txBox="1"/>
          <p:nvPr/>
        </p:nvSpPr>
        <p:spPr>
          <a:xfrm>
            <a:off x="5066" y="3252999"/>
            <a:ext cx="7850031"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Segoe UI"/>
              </a:rPr>
              <a:t>Jenny reached the end of this period and transitioned into young carer at the age of eleven. Instead of engaging in typical academics </a:t>
            </a:r>
            <a:r>
              <a:rPr lang="en-US" sz="1100" dirty="0" err="1">
                <a:cs typeface="Segoe UI"/>
              </a:rPr>
              <a:t>socia</a:t>
            </a:r>
            <a:r>
              <a:rPr lang="en-US" sz="1100" dirty="0">
                <a:cs typeface="Segoe UI"/>
              </a:rPr>
              <a:t>l play, and skill building , she took on adult responsibilities such as:</a:t>
            </a:r>
          </a:p>
          <a:p>
            <a:pPr marL="171450" indent="-171450">
              <a:buFont typeface="Arial"/>
              <a:buChar char="•"/>
            </a:pPr>
            <a:r>
              <a:rPr lang="en-US" sz="1100">
                <a:cs typeface="Segoe UI"/>
              </a:rPr>
              <a:t>Food preparation </a:t>
            </a:r>
          </a:p>
          <a:p>
            <a:pPr marL="171450" indent="-171450">
              <a:buFont typeface="Arial"/>
              <a:buChar char="•"/>
            </a:pPr>
            <a:r>
              <a:rPr lang="en-US" sz="1100">
                <a:cs typeface="Segoe UI"/>
              </a:rPr>
              <a:t>Cleaning</a:t>
            </a:r>
          </a:p>
          <a:p>
            <a:pPr marL="171450" indent="-171450">
              <a:buFont typeface="Arial"/>
              <a:buChar char="•"/>
            </a:pPr>
            <a:r>
              <a:rPr lang="en-US" sz="1100">
                <a:cs typeface="Segoe UI"/>
              </a:rPr>
              <a:t>Shopping</a:t>
            </a:r>
          </a:p>
          <a:p>
            <a:pPr marL="171450" indent="-171450">
              <a:buFont typeface="Arial"/>
              <a:buChar char="•"/>
            </a:pPr>
            <a:r>
              <a:rPr lang="en-US" sz="1100">
                <a:cs typeface="Segoe UI"/>
              </a:rPr>
              <a:t>Helping her mother who has memory and mobility problems</a:t>
            </a:r>
          </a:p>
          <a:p>
            <a:pPr marL="171450" indent="-171450">
              <a:buFont typeface="Arial"/>
              <a:buChar char="•"/>
            </a:pPr>
            <a:r>
              <a:rPr lang="en-US" sz="1100">
                <a:cs typeface="Segoe UI"/>
              </a:rPr>
              <a:t>Supervising household tasks</a:t>
            </a:r>
          </a:p>
          <a:p>
            <a:r>
              <a:rPr lang="en-US" sz="1100">
                <a:cs typeface="Segoe UI"/>
              </a:rPr>
              <a:t>These kind of activities are out of character for children's development period </a:t>
            </a:r>
          </a:p>
          <a:p>
            <a:r>
              <a:rPr lang="en-US" sz="1100">
                <a:cs typeface="Segoe UI"/>
              </a:rPr>
              <a:t>According to Erikson's theory </a:t>
            </a:r>
          </a:p>
          <a:p>
            <a:r>
              <a:rPr lang="en-US" sz="1100">
                <a:cs typeface="Segoe UI"/>
              </a:rPr>
              <a:t>Jenny may have become more confident in her capacity to care for others, she may also have experienced.</a:t>
            </a:r>
          </a:p>
          <a:p>
            <a:r>
              <a:rPr lang="en-US" sz="1100" dirty="0">
                <a:cs typeface="Segoe UI"/>
              </a:rPr>
              <a:t>However, she may have felt she had few opportunities to develop her social skills because children who take on adult </a:t>
            </a:r>
            <a:r>
              <a:rPr lang="en-US" sz="1100">
                <a:cs typeface="Segoe UI"/>
              </a:rPr>
              <a:t>responsibilities early often neglect important developmental needs, which can lead to problems.</a:t>
            </a:r>
          </a:p>
          <a:p>
            <a:r>
              <a:rPr lang="en-US" sz="1100">
                <a:cs typeface="Segoe UI"/>
              </a:rPr>
              <a:t>Jenny may feel anxious and shamed as if she has lost her childhood. (Erikson, 1950)</a:t>
            </a:r>
          </a:p>
          <a:p>
            <a:endParaRPr lang="en-US" sz="1100">
              <a:cs typeface="Segoe UI"/>
            </a:endParaRPr>
          </a:p>
        </p:txBody>
      </p:sp>
    </p:spTree>
    <p:extLst>
      <p:ext uri="{BB962C8B-B14F-4D97-AF65-F5344CB8AC3E}">
        <p14:creationId xmlns:p14="http://schemas.microsoft.com/office/powerpoint/2010/main" val="30133644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child&amp;#39;s hand&#10;&#10;AI-generated content may be incorrect.">
            <a:extLst>
              <a:ext uri="{FF2B5EF4-FFF2-40B4-BE49-F238E27FC236}">
                <a16:creationId xmlns:a16="http://schemas.microsoft.com/office/drawing/2014/main" id="{AA242416-F73F-0E0A-074D-6752BE10C2E3}"/>
              </a:ext>
            </a:extLst>
          </p:cNvPr>
          <p:cNvPicPr>
            <a:picLocks noChangeAspect="1"/>
          </p:cNvPicPr>
          <p:nvPr/>
        </p:nvPicPr>
        <p:blipFill>
          <a:blip r:embed="rId2"/>
          <a:stretch>
            <a:fillRect/>
          </a:stretch>
        </p:blipFill>
        <p:spPr>
          <a:xfrm>
            <a:off x="5679004" y="606783"/>
            <a:ext cx="6179538" cy="3790832"/>
          </a:xfrm>
          <a:prstGeom prst="rect">
            <a:avLst/>
          </a:prstGeom>
        </p:spPr>
      </p:pic>
      <p:sp>
        <p:nvSpPr>
          <p:cNvPr id="3" name="Speech Bubble: Rectangle with Corners Rounded 2">
            <a:extLst>
              <a:ext uri="{FF2B5EF4-FFF2-40B4-BE49-F238E27FC236}">
                <a16:creationId xmlns:a16="http://schemas.microsoft.com/office/drawing/2014/main" id="{B2347CEA-37A3-03C6-35F8-7C6FF0B9D132}"/>
              </a:ext>
            </a:extLst>
          </p:cNvPr>
          <p:cNvSpPr/>
          <p:nvPr/>
        </p:nvSpPr>
        <p:spPr>
          <a:xfrm>
            <a:off x="101046" y="519668"/>
            <a:ext cx="4897581" cy="1986557"/>
          </a:xfrm>
          <a:prstGeom prst="wedgeRoundRectCallout">
            <a:avLst/>
          </a:prstGeom>
          <a:solidFill>
            <a:schemeClr val="bg2">
              <a:lumMod val="90000"/>
            </a:schemeClr>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11D9E2-2B41-4946-C8AB-C947D67122CA}"/>
              </a:ext>
            </a:extLst>
          </p:cNvPr>
          <p:cNvSpPr txBox="1"/>
          <p:nvPr/>
        </p:nvSpPr>
        <p:spPr>
          <a:xfrm>
            <a:off x="231639" y="720658"/>
            <a:ext cx="4632805"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Segoe UI"/>
              </a:rPr>
              <a:t>Important idea of 'identity against role confusion' </a:t>
            </a:r>
          </a:p>
          <a:p>
            <a:r>
              <a:rPr lang="en-US" sz="1100" dirty="0">
                <a:cs typeface="Segoe UI"/>
              </a:rPr>
              <a:t>The primary objective of this stage is to establish a clear and strong sense of identity </a:t>
            </a:r>
          </a:p>
          <a:p>
            <a:r>
              <a:rPr lang="en-US" sz="1100" dirty="0">
                <a:cs typeface="Segoe UI"/>
              </a:rPr>
              <a:t>Teens think about their own obligation , principles and long-term objectives </a:t>
            </a:r>
          </a:p>
          <a:p>
            <a:r>
              <a:rPr lang="en-US" sz="1100" dirty="0" err="1">
                <a:cs typeface="Segoe UI"/>
              </a:rPr>
              <a:t>Unsucccessful</a:t>
            </a:r>
            <a:r>
              <a:rPr lang="en-US" sz="1100" dirty="0">
                <a:cs typeface="Segoe UI"/>
              </a:rPr>
              <a:t> growth might lead to emotional instability and role confusion </a:t>
            </a:r>
            <a:endParaRPr lang="en-US" dirty="0"/>
          </a:p>
        </p:txBody>
      </p:sp>
      <p:sp>
        <p:nvSpPr>
          <p:cNvPr id="9" name="TextBox 8">
            <a:extLst>
              <a:ext uri="{FF2B5EF4-FFF2-40B4-BE49-F238E27FC236}">
                <a16:creationId xmlns:a16="http://schemas.microsoft.com/office/drawing/2014/main" id="{7B79C21F-26C9-711B-20B5-9B69E4F568A9}"/>
              </a:ext>
            </a:extLst>
          </p:cNvPr>
          <p:cNvSpPr txBox="1"/>
          <p:nvPr/>
        </p:nvSpPr>
        <p:spPr>
          <a:xfrm>
            <a:off x="96505" y="2908935"/>
            <a:ext cx="5152423" cy="26314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Segoe UI"/>
              </a:rPr>
              <a:t>As a young caregiver, Jenny's life has been influenced more by her mother's </a:t>
            </a:r>
            <a:r>
              <a:rPr lang="en-US" sz="1100">
                <a:cs typeface="Segoe UI"/>
              </a:rPr>
              <a:t>requirements than by the normal experiences of adolescence, like:</a:t>
            </a:r>
          </a:p>
          <a:p>
            <a:pPr marL="171450" indent="-171450">
              <a:buFont typeface="Arial"/>
              <a:buChar char="•"/>
            </a:pPr>
            <a:r>
              <a:rPr lang="en-US" sz="1100" dirty="0">
                <a:cs typeface="Segoe UI"/>
              </a:rPr>
              <a:t>Trying </a:t>
            </a:r>
            <a:r>
              <a:rPr lang="en-US" sz="1100">
                <a:cs typeface="Segoe UI"/>
              </a:rPr>
              <a:t>out</a:t>
            </a:r>
            <a:r>
              <a:rPr lang="en-US" sz="1100" dirty="0">
                <a:cs typeface="Segoe UI"/>
              </a:rPr>
              <a:t> novel pursuits</a:t>
            </a:r>
          </a:p>
          <a:p>
            <a:pPr marL="171450" indent="-171450">
              <a:buFont typeface="Arial"/>
              <a:buChar char="•"/>
            </a:pPr>
            <a:r>
              <a:rPr lang="en-US" sz="1100">
                <a:cs typeface="Segoe UI"/>
              </a:rPr>
              <a:t>Gaining self-reliance</a:t>
            </a:r>
          </a:p>
          <a:p>
            <a:pPr marL="171450" indent="-171450">
              <a:buFont typeface="Arial"/>
              <a:buChar char="•"/>
            </a:pPr>
            <a:r>
              <a:rPr lang="en-US" sz="1100">
                <a:cs typeface="Segoe UI"/>
              </a:rPr>
              <a:t>Developing peer bounds and friendships</a:t>
            </a:r>
          </a:p>
          <a:p>
            <a:pPr marL="171450" indent="-171450">
              <a:buFont typeface="Arial"/>
              <a:buChar char="•"/>
            </a:pPr>
            <a:r>
              <a:rPr lang="en-US" sz="1100">
                <a:cs typeface="Segoe UI"/>
              </a:rPr>
              <a:t>Interests and pastimes </a:t>
            </a:r>
          </a:p>
          <a:p>
            <a:r>
              <a:rPr lang="en-US" sz="1100" dirty="0">
                <a:cs typeface="Segoe UI"/>
              </a:rPr>
              <a:t>Her opportunity to explore her identity as an individual may be </a:t>
            </a:r>
            <a:r>
              <a:rPr lang="en-US" sz="1100">
                <a:cs typeface="Segoe UI"/>
              </a:rPr>
              <a:t>over-shadowed</a:t>
            </a:r>
            <a:r>
              <a:rPr lang="en-US" sz="1100" dirty="0">
                <a:cs typeface="Segoe UI"/>
              </a:rPr>
              <a:t> by her primary job as the care.</a:t>
            </a:r>
          </a:p>
          <a:p>
            <a:r>
              <a:rPr lang="en-US" sz="1100">
                <a:cs typeface="Segoe UI"/>
              </a:rPr>
              <a:t>                           This help us understand teenage development</a:t>
            </a:r>
          </a:p>
          <a:p>
            <a:r>
              <a:rPr lang="en-US" sz="1100">
                <a:cs typeface="Segoe UI"/>
              </a:rPr>
              <a:t>                           According to Erikson's theory Jenny might :</a:t>
            </a:r>
          </a:p>
          <a:p>
            <a:pPr marL="171450" indent="-171450">
              <a:buFont typeface="Arial"/>
              <a:buChar char="•"/>
            </a:pPr>
            <a:r>
              <a:rPr lang="en-US" sz="1100">
                <a:cs typeface="Segoe UI"/>
              </a:rPr>
              <a:t>Struggle to define her identity </a:t>
            </a:r>
          </a:p>
          <a:p>
            <a:pPr marL="171450" indent="-171450">
              <a:buFont typeface="Arial"/>
              <a:buChar char="•"/>
            </a:pPr>
            <a:r>
              <a:rPr lang="en-US" sz="1100">
                <a:cs typeface="Segoe UI"/>
              </a:rPr>
              <a:t>Feel confused about the differences between the roles of adult and child </a:t>
            </a:r>
          </a:p>
          <a:p>
            <a:pPr marL="171450" indent="-171450">
              <a:buFont typeface="Arial"/>
              <a:buChar char="•"/>
            </a:pPr>
            <a:r>
              <a:rPr lang="en-US" sz="1100">
                <a:cs typeface="Segoe UI"/>
              </a:rPr>
              <a:t>Struggle to make plans for her future </a:t>
            </a:r>
          </a:p>
          <a:p>
            <a:pPr marL="171450" indent="-171450">
              <a:buFont typeface="Arial"/>
              <a:buChar char="•"/>
            </a:pPr>
            <a:r>
              <a:rPr lang="en-US" sz="1100" dirty="0">
                <a:cs typeface="Segoe UI"/>
              </a:rPr>
              <a:t>Feel guilty when she prioritizes her own needs (</a:t>
            </a:r>
            <a:r>
              <a:rPr lang="en-US" sz="1100" dirty="0" err="1">
                <a:cs typeface="Segoe UI"/>
              </a:rPr>
              <a:t>Mantracare</a:t>
            </a:r>
            <a:r>
              <a:rPr lang="en-US" sz="1100" dirty="0">
                <a:cs typeface="Segoe UI"/>
              </a:rPr>
              <a:t> ,2024)</a:t>
            </a:r>
          </a:p>
          <a:p>
            <a:endParaRPr lang="en-US" sz="1100">
              <a:cs typeface="Segoe UI"/>
            </a:endParaRPr>
          </a:p>
        </p:txBody>
      </p:sp>
      <p:sp>
        <p:nvSpPr>
          <p:cNvPr id="10" name="Arrow: Right 9">
            <a:extLst>
              <a:ext uri="{FF2B5EF4-FFF2-40B4-BE49-F238E27FC236}">
                <a16:creationId xmlns:a16="http://schemas.microsoft.com/office/drawing/2014/main" id="{AB81D661-74ED-00EB-D9D2-CC4CDA261B98}"/>
              </a:ext>
            </a:extLst>
          </p:cNvPr>
          <p:cNvSpPr/>
          <p:nvPr/>
        </p:nvSpPr>
        <p:spPr>
          <a:xfrm>
            <a:off x="5690595" y="4394568"/>
            <a:ext cx="4218460" cy="2323150"/>
          </a:xfrm>
          <a:prstGeom prst="right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dirty="0">
                <a:solidFill>
                  <a:schemeClr val="tx1"/>
                </a:solidFill>
                <a:cs typeface="Segoe UI"/>
              </a:rPr>
              <a:t>Research indicates that :</a:t>
            </a:r>
          </a:p>
          <a:p>
            <a:pPr algn="ctr"/>
            <a:r>
              <a:rPr lang="en-US" sz="1100">
                <a:solidFill>
                  <a:schemeClr val="tx1"/>
                </a:solidFill>
                <a:cs typeface="Segoe UI"/>
              </a:rPr>
              <a:t>Young carers often develop a premature adult identity which can hinder their normal teenage development </a:t>
            </a:r>
          </a:p>
          <a:p>
            <a:pPr algn="ctr"/>
            <a:r>
              <a:rPr lang="en-US" sz="1100">
                <a:solidFill>
                  <a:schemeClr val="tx1"/>
                </a:solidFill>
                <a:cs typeface="Segoe UI"/>
              </a:rPr>
              <a:t>Erikson's method makes it clear how this role conflict could contribute to emotional and social problems. </a:t>
            </a:r>
          </a:p>
          <a:p>
            <a:pPr algn="ctr"/>
            <a:endParaRPr lang="en-US" sz="1100">
              <a:solidFill>
                <a:schemeClr val="tx1"/>
              </a:solidFill>
              <a:cs typeface="Segoe UI"/>
            </a:endParaRPr>
          </a:p>
        </p:txBody>
      </p:sp>
    </p:spTree>
    <p:extLst>
      <p:ext uri="{BB962C8B-B14F-4D97-AF65-F5344CB8AC3E}">
        <p14:creationId xmlns:p14="http://schemas.microsoft.com/office/powerpoint/2010/main" val="8873833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13FC9CB5-42A8-887B-381D-CEC484D89840}"/>
              </a:ext>
            </a:extLst>
          </p:cNvPr>
          <p:cNvSpPr/>
          <p:nvPr/>
        </p:nvSpPr>
        <p:spPr>
          <a:xfrm>
            <a:off x="515754" y="2779877"/>
            <a:ext cx="3140295" cy="1367597"/>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691B93E-81C3-2461-A98B-3348C16E8C0E}"/>
              </a:ext>
            </a:extLst>
          </p:cNvPr>
          <p:cNvSpPr txBox="1"/>
          <p:nvPr/>
        </p:nvSpPr>
        <p:spPr>
          <a:xfrm>
            <a:off x="702494" y="2956463"/>
            <a:ext cx="2779683"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Segoe UI"/>
              </a:rPr>
              <a:t>According Erikson's theory each step builds on the results of one before it </a:t>
            </a:r>
          </a:p>
          <a:p>
            <a:r>
              <a:rPr lang="en-US" sz="1100" dirty="0">
                <a:latin typeface="Segoe UI"/>
                <a:ea typeface="Roboto"/>
                <a:cs typeface="Segoe UI"/>
              </a:rPr>
              <a:t>Jenny journey through the industry and identity stages has been interrupted so </a:t>
            </a:r>
            <a:r>
              <a:rPr lang="en-US" sz="1100">
                <a:latin typeface="Segoe UI"/>
                <a:ea typeface="Roboto"/>
                <a:cs typeface="Segoe UI"/>
              </a:rPr>
              <a:t>Jenny might go </a:t>
            </a:r>
            <a:r>
              <a:rPr lang="en-US" sz="1100" dirty="0">
                <a:latin typeface="Segoe UI"/>
                <a:ea typeface="Roboto"/>
                <a:cs typeface="Segoe UI"/>
              </a:rPr>
              <a:t>through </a:t>
            </a:r>
          </a:p>
        </p:txBody>
      </p:sp>
      <p:sp>
        <p:nvSpPr>
          <p:cNvPr id="4" name="Arrow: Left 3">
            <a:extLst>
              <a:ext uri="{FF2B5EF4-FFF2-40B4-BE49-F238E27FC236}">
                <a16:creationId xmlns:a16="http://schemas.microsoft.com/office/drawing/2014/main" id="{6FFBBC91-AC29-6858-C3EA-E97E4675027E}"/>
              </a:ext>
            </a:extLst>
          </p:cNvPr>
          <p:cNvSpPr/>
          <p:nvPr/>
        </p:nvSpPr>
        <p:spPr>
          <a:xfrm>
            <a:off x="6566721" y="260"/>
            <a:ext cx="4801685" cy="2477297"/>
          </a:xfrm>
          <a:prstGeom prst="leftArrow">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a:solidFill>
                  <a:schemeClr val="tx1"/>
                </a:solidFill>
                <a:cs typeface="Segoe UI"/>
              </a:rPr>
              <a:t>Psychological</a:t>
            </a:r>
            <a:r>
              <a:rPr lang="en-US" sz="1100" dirty="0">
                <a:solidFill>
                  <a:schemeClr val="tx1"/>
                </a:solidFill>
                <a:cs typeface="Segoe UI"/>
              </a:rPr>
              <a:t> and emotional effect :</a:t>
            </a:r>
          </a:p>
          <a:p>
            <a:pPr marL="171450" indent="-171450">
              <a:buFont typeface="Arial"/>
              <a:buChar char="•"/>
            </a:pPr>
            <a:r>
              <a:rPr lang="en-US" sz="1100" dirty="0">
                <a:solidFill>
                  <a:schemeClr val="tx1"/>
                </a:solidFill>
                <a:cs typeface="Segoe UI"/>
              </a:rPr>
              <a:t>Elevated levels of stre</a:t>
            </a:r>
            <a:r>
              <a:rPr lang="en-US" sz="1100">
                <a:solidFill>
                  <a:schemeClr val="tx1"/>
                </a:solidFill>
                <a:cs typeface="Segoe UI"/>
              </a:rPr>
              <a:t>ss and worry </a:t>
            </a:r>
          </a:p>
          <a:p>
            <a:pPr marL="171450" indent="-171450">
              <a:buFont typeface="Arial"/>
              <a:buChar char="•"/>
            </a:pPr>
            <a:r>
              <a:rPr lang="en-US" sz="1100">
                <a:solidFill>
                  <a:schemeClr val="tx1"/>
                </a:solidFill>
                <a:cs typeface="Segoe UI"/>
              </a:rPr>
              <a:t>Low self esteem</a:t>
            </a:r>
          </a:p>
          <a:p>
            <a:pPr marL="171450" indent="-171450">
              <a:buFont typeface="Arial"/>
              <a:buChar char="•"/>
            </a:pPr>
            <a:r>
              <a:rPr lang="en-US" sz="1100" dirty="0">
                <a:solidFill>
                  <a:schemeClr val="tx1"/>
                </a:solidFill>
                <a:cs typeface="Segoe UI"/>
              </a:rPr>
              <a:t>Feeling guilty for prioritizing her own </a:t>
            </a:r>
            <a:r>
              <a:rPr lang="en-US" sz="1100">
                <a:solidFill>
                  <a:schemeClr val="tx1"/>
                </a:solidFill>
                <a:cs typeface="Segoe UI"/>
              </a:rPr>
              <a:t>wants</a:t>
            </a:r>
            <a:r>
              <a:rPr lang="en-US" sz="1100" dirty="0">
                <a:solidFill>
                  <a:schemeClr val="tx1"/>
                </a:solidFill>
                <a:cs typeface="Segoe UI"/>
              </a:rPr>
              <a:t> over her mother's </a:t>
            </a:r>
          </a:p>
        </p:txBody>
      </p:sp>
      <p:sp>
        <p:nvSpPr>
          <p:cNvPr id="5" name="Arrow: Left 4">
            <a:extLst>
              <a:ext uri="{FF2B5EF4-FFF2-40B4-BE49-F238E27FC236}">
                <a16:creationId xmlns:a16="http://schemas.microsoft.com/office/drawing/2014/main" id="{8C4B12D8-EFF2-BF4C-8ECF-75500F61C181}"/>
              </a:ext>
            </a:extLst>
          </p:cNvPr>
          <p:cNvSpPr/>
          <p:nvPr/>
        </p:nvSpPr>
        <p:spPr>
          <a:xfrm>
            <a:off x="4224233" y="2167813"/>
            <a:ext cx="4079442" cy="2256222"/>
          </a:xfrm>
          <a:prstGeom prst="leftArrow">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dirty="0">
                <a:solidFill>
                  <a:schemeClr val="tx1"/>
                </a:solidFill>
                <a:cs typeface="Segoe UI"/>
              </a:rPr>
              <a:t>Social development and peer </a:t>
            </a:r>
            <a:r>
              <a:rPr lang="en-US" sz="1100">
                <a:solidFill>
                  <a:schemeClr val="tx1"/>
                </a:solidFill>
                <a:cs typeface="Segoe UI"/>
              </a:rPr>
              <a:t>relationships</a:t>
            </a:r>
          </a:p>
          <a:p>
            <a:pPr algn="ctr"/>
            <a:r>
              <a:rPr lang="en-US" sz="1100" dirty="0">
                <a:solidFill>
                  <a:schemeClr val="tx1"/>
                </a:solidFill>
                <a:cs typeface="Segoe UI"/>
              </a:rPr>
              <a:t>Teens require a solid of belonging but Jenny's caregiving duties have restricted her:</a:t>
            </a:r>
          </a:p>
          <a:p>
            <a:pPr marL="171450" indent="-171450" algn="ctr">
              <a:buFont typeface="Arial"/>
              <a:buChar char="•"/>
            </a:pPr>
            <a:r>
              <a:rPr lang="en-US" sz="1100" dirty="0">
                <a:solidFill>
                  <a:schemeClr val="tx1"/>
                </a:solidFill>
                <a:cs typeface="Segoe UI"/>
              </a:rPr>
              <a:t>Social </a:t>
            </a:r>
            <a:r>
              <a:rPr lang="en-US" sz="1100">
                <a:solidFill>
                  <a:schemeClr val="tx1"/>
                </a:solidFill>
                <a:cs typeface="Segoe UI"/>
              </a:rPr>
              <a:t>participation </a:t>
            </a:r>
          </a:p>
          <a:p>
            <a:pPr marL="171450" indent="-171450" algn="ctr">
              <a:buFont typeface="Arial"/>
              <a:buChar char="•"/>
            </a:pPr>
            <a:r>
              <a:rPr lang="en-US" sz="1100">
                <a:solidFill>
                  <a:schemeClr val="tx1"/>
                </a:solidFill>
                <a:cs typeface="Segoe UI"/>
              </a:rPr>
              <a:t>Opportunities of friendship</a:t>
            </a:r>
          </a:p>
          <a:p>
            <a:pPr marL="171450" indent="-171450" algn="ctr">
              <a:buFont typeface="Arial"/>
              <a:buChar char="•"/>
            </a:pPr>
            <a:r>
              <a:rPr lang="en-US" sz="1100">
                <a:solidFill>
                  <a:schemeClr val="tx1"/>
                </a:solidFill>
                <a:cs typeface="Segoe UI"/>
              </a:rPr>
              <a:t>Engagement</a:t>
            </a:r>
            <a:r>
              <a:rPr lang="en-US" sz="1100" dirty="0">
                <a:solidFill>
                  <a:schemeClr val="tx1"/>
                </a:solidFill>
                <a:cs typeface="Segoe UI"/>
              </a:rPr>
              <a:t> in school activities </a:t>
            </a:r>
          </a:p>
        </p:txBody>
      </p:sp>
      <p:sp>
        <p:nvSpPr>
          <p:cNvPr id="6" name="Arrow: Left 5">
            <a:extLst>
              <a:ext uri="{FF2B5EF4-FFF2-40B4-BE49-F238E27FC236}">
                <a16:creationId xmlns:a16="http://schemas.microsoft.com/office/drawing/2014/main" id="{20F2A770-4E67-3AAD-2702-2EBA0CA4ABDB}"/>
              </a:ext>
            </a:extLst>
          </p:cNvPr>
          <p:cNvSpPr/>
          <p:nvPr/>
        </p:nvSpPr>
        <p:spPr>
          <a:xfrm>
            <a:off x="6773559" y="4280896"/>
            <a:ext cx="4253486" cy="2257374"/>
          </a:xfrm>
          <a:prstGeom prst="leftArrow">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a:solidFill>
                  <a:schemeClr val="tx1"/>
                </a:solidFill>
                <a:cs typeface="Segoe UI"/>
              </a:rPr>
              <a:t>Long term development consequences</a:t>
            </a:r>
            <a:endParaRPr lang="en-US">
              <a:solidFill>
                <a:schemeClr val="tx1"/>
              </a:solidFill>
            </a:endParaRPr>
          </a:p>
          <a:p>
            <a:pPr algn="ctr"/>
            <a:r>
              <a:rPr lang="en-US" sz="1100" dirty="0">
                <a:solidFill>
                  <a:schemeClr val="tx1"/>
                </a:solidFill>
                <a:cs typeface="Segoe UI"/>
              </a:rPr>
              <a:t>Jenny may later </a:t>
            </a:r>
            <a:r>
              <a:rPr lang="en-US" sz="1100">
                <a:solidFill>
                  <a:schemeClr val="tx1"/>
                </a:solidFill>
                <a:cs typeface="Segoe UI"/>
              </a:rPr>
              <a:t>struggle with:</a:t>
            </a:r>
          </a:p>
          <a:p>
            <a:pPr marL="171450" indent="-171450" algn="ctr">
              <a:buFont typeface="Arial"/>
              <a:buChar char="•"/>
            </a:pPr>
            <a:r>
              <a:rPr lang="en-US" sz="1100" dirty="0">
                <a:solidFill>
                  <a:schemeClr val="tx1"/>
                </a:solidFill>
                <a:cs typeface="Segoe UI"/>
              </a:rPr>
              <a:t>Building trusting relati</a:t>
            </a:r>
            <a:r>
              <a:rPr lang="en-US" sz="1100">
                <a:solidFill>
                  <a:schemeClr val="tx1"/>
                </a:solidFill>
                <a:cs typeface="Segoe UI"/>
              </a:rPr>
              <a:t>onships </a:t>
            </a:r>
            <a:endParaRPr lang="en-US" sz="1100" dirty="0">
              <a:solidFill>
                <a:schemeClr val="tx1"/>
              </a:solidFill>
              <a:cs typeface="Segoe UI"/>
            </a:endParaRPr>
          </a:p>
          <a:p>
            <a:pPr marL="171450" indent="-171450" algn="ctr">
              <a:buFont typeface="Arial"/>
              <a:buChar char="•"/>
            </a:pPr>
            <a:r>
              <a:rPr lang="en-US" sz="1100" dirty="0">
                <a:solidFill>
                  <a:schemeClr val="tx1"/>
                </a:solidFill>
                <a:cs typeface="Segoe UI"/>
              </a:rPr>
              <a:t>Establishing independenc</a:t>
            </a:r>
            <a:r>
              <a:rPr lang="en-US" sz="1100">
                <a:solidFill>
                  <a:schemeClr val="tx1"/>
                </a:solidFill>
                <a:cs typeface="Segoe UI"/>
              </a:rPr>
              <a:t>e </a:t>
            </a:r>
          </a:p>
          <a:p>
            <a:pPr marL="171450" indent="-171450" algn="ctr">
              <a:buFont typeface="Arial"/>
              <a:buChar char="•"/>
            </a:pPr>
            <a:r>
              <a:rPr lang="en-US" sz="1100" dirty="0">
                <a:solidFill>
                  <a:schemeClr val="tx1"/>
                </a:solidFill>
                <a:cs typeface="Segoe UI"/>
              </a:rPr>
              <a:t>Developing a sense of </a:t>
            </a:r>
            <a:r>
              <a:rPr lang="en-US" sz="1100">
                <a:solidFill>
                  <a:schemeClr val="tx1"/>
                </a:solidFill>
                <a:cs typeface="Segoe UI"/>
              </a:rPr>
              <a:t>purpose</a:t>
            </a:r>
            <a:r>
              <a:rPr lang="en-US" sz="1100" dirty="0">
                <a:solidFill>
                  <a:schemeClr val="tx1"/>
                </a:solidFill>
                <a:cs typeface="Segoe UI"/>
              </a:rPr>
              <a:t> outside caregiving </a:t>
            </a:r>
          </a:p>
        </p:txBody>
      </p:sp>
    </p:spTree>
    <p:extLst>
      <p:ext uri="{BB962C8B-B14F-4D97-AF65-F5344CB8AC3E}">
        <p14:creationId xmlns:p14="http://schemas.microsoft.com/office/powerpoint/2010/main" val="22729412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llout: Right Arrow 1">
            <a:extLst>
              <a:ext uri="{FF2B5EF4-FFF2-40B4-BE49-F238E27FC236}">
                <a16:creationId xmlns:a16="http://schemas.microsoft.com/office/drawing/2014/main" id="{3412E4BC-A384-DC9C-DB4B-BA54F915F701}"/>
              </a:ext>
            </a:extLst>
          </p:cNvPr>
          <p:cNvSpPr/>
          <p:nvPr/>
        </p:nvSpPr>
        <p:spPr>
          <a:xfrm>
            <a:off x="312999" y="354036"/>
            <a:ext cx="2730672" cy="914400"/>
          </a:xfrm>
          <a:prstGeom prst="rightArrowCallout">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cs typeface="Segoe UI"/>
              </a:rPr>
              <a:t>Practical </a:t>
            </a:r>
            <a:r>
              <a:rPr lang="en-US" sz="1400">
                <a:solidFill>
                  <a:schemeClr val="tx1"/>
                </a:solidFill>
                <a:cs typeface="Segoe UI"/>
              </a:rPr>
              <a:t>strategies</a:t>
            </a:r>
            <a:endParaRPr lang="en-US" sz="1400" dirty="0">
              <a:solidFill>
                <a:schemeClr val="tx1"/>
              </a:solidFill>
              <a:cs typeface="Segoe UI"/>
            </a:endParaRPr>
          </a:p>
        </p:txBody>
      </p:sp>
      <p:sp>
        <p:nvSpPr>
          <p:cNvPr id="3" name="Hexagon 2">
            <a:extLst>
              <a:ext uri="{FF2B5EF4-FFF2-40B4-BE49-F238E27FC236}">
                <a16:creationId xmlns:a16="http://schemas.microsoft.com/office/drawing/2014/main" id="{AE5909CB-DA7C-8BE4-31C7-46E4870B5D67}"/>
              </a:ext>
            </a:extLst>
          </p:cNvPr>
          <p:cNvSpPr/>
          <p:nvPr/>
        </p:nvSpPr>
        <p:spPr>
          <a:xfrm>
            <a:off x="317989" y="2794853"/>
            <a:ext cx="3731982" cy="3333046"/>
          </a:xfrm>
          <a:prstGeom prst="hexagon">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cs typeface="Segoe UI"/>
              </a:rPr>
              <a:t>Impact on Jenny's Developme</a:t>
            </a:r>
            <a:r>
              <a:rPr lang="en-US" sz="1200">
                <a:solidFill>
                  <a:schemeClr val="tx1"/>
                </a:solidFill>
                <a:cs typeface="Segoe UI"/>
              </a:rPr>
              <a:t>nt :</a:t>
            </a:r>
          </a:p>
          <a:p>
            <a:pPr algn="ctr"/>
            <a:r>
              <a:rPr lang="en-US" sz="1200" dirty="0">
                <a:solidFill>
                  <a:schemeClr val="tx1"/>
                </a:solidFill>
                <a:cs typeface="Segoe UI"/>
              </a:rPr>
              <a:t>Possible effects of caring Duties on the " Identity against Role confusion ":</a:t>
            </a:r>
          </a:p>
          <a:p>
            <a:pPr marL="171450" indent="-171450" algn="ctr">
              <a:buFont typeface="Arial"/>
              <a:buChar char="•"/>
            </a:pPr>
            <a:r>
              <a:rPr lang="en-US" sz="1200">
                <a:solidFill>
                  <a:schemeClr val="tx1"/>
                </a:solidFill>
                <a:cs typeface="Segoe UI"/>
              </a:rPr>
              <a:t>Identity Formation.</a:t>
            </a:r>
          </a:p>
          <a:p>
            <a:pPr marL="171450" indent="-171450" algn="ctr">
              <a:buFont typeface="Arial"/>
              <a:buChar char="•"/>
            </a:pPr>
            <a:r>
              <a:rPr lang="en-US" sz="1200">
                <a:solidFill>
                  <a:schemeClr val="tx1"/>
                </a:solidFill>
                <a:cs typeface="Segoe UI"/>
              </a:rPr>
              <a:t>Social Development. </a:t>
            </a:r>
          </a:p>
          <a:p>
            <a:pPr marL="171450" indent="-171450" algn="ctr">
              <a:buFont typeface="Arial"/>
              <a:buChar char="•"/>
            </a:pPr>
            <a:r>
              <a:rPr lang="en-US" sz="1200" dirty="0">
                <a:solidFill>
                  <a:schemeClr val="tx1"/>
                </a:solidFill>
                <a:cs typeface="Segoe UI"/>
              </a:rPr>
              <a:t>Education and career </a:t>
            </a:r>
            <a:r>
              <a:rPr lang="en-US" sz="1200">
                <a:solidFill>
                  <a:schemeClr val="tx1"/>
                </a:solidFill>
                <a:cs typeface="Segoe UI"/>
              </a:rPr>
              <a:t>planning. </a:t>
            </a:r>
          </a:p>
          <a:p>
            <a:pPr marL="171450" indent="-171450" algn="ctr">
              <a:buFont typeface="Arial"/>
              <a:buChar char="•"/>
            </a:pPr>
            <a:r>
              <a:rPr lang="en-US" sz="1200">
                <a:solidFill>
                  <a:schemeClr val="tx1"/>
                </a:solidFill>
                <a:cs typeface="Segoe UI"/>
              </a:rPr>
              <a:t>Emotional well-being.</a:t>
            </a:r>
            <a:endParaRPr lang="en-US" sz="1200" dirty="0">
              <a:solidFill>
                <a:schemeClr val="tx1"/>
              </a:solidFill>
              <a:cs typeface="Segoe UI"/>
            </a:endParaRPr>
          </a:p>
        </p:txBody>
      </p:sp>
      <p:sp>
        <p:nvSpPr>
          <p:cNvPr id="6" name="Hexagon 5">
            <a:extLst>
              <a:ext uri="{FF2B5EF4-FFF2-40B4-BE49-F238E27FC236}">
                <a16:creationId xmlns:a16="http://schemas.microsoft.com/office/drawing/2014/main" id="{D6B76D72-141D-426F-AA3F-6C5B39C8E013}"/>
              </a:ext>
            </a:extLst>
          </p:cNvPr>
          <p:cNvSpPr/>
          <p:nvPr/>
        </p:nvSpPr>
        <p:spPr>
          <a:xfrm>
            <a:off x="5034213" y="3313472"/>
            <a:ext cx="3714989" cy="3191488"/>
          </a:xfrm>
          <a:prstGeom prst="hexagon">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solidFill>
                  <a:schemeClr val="tx1"/>
                </a:solidFill>
                <a:cs typeface="Segoe UI"/>
              </a:rPr>
              <a:t>Jenny's current Needs :</a:t>
            </a:r>
          </a:p>
          <a:p>
            <a:pPr marL="171450" indent="-171450" algn="ctr">
              <a:buFont typeface="Arial"/>
              <a:buChar char="•"/>
            </a:pPr>
            <a:r>
              <a:rPr lang="en-US" sz="1200" dirty="0">
                <a:solidFill>
                  <a:schemeClr val="tx1"/>
                </a:solidFill>
                <a:cs typeface="Segoe UI"/>
              </a:rPr>
              <a:t>Emotio</a:t>
            </a:r>
            <a:r>
              <a:rPr lang="en-US" sz="1200">
                <a:solidFill>
                  <a:schemeClr val="tx1"/>
                </a:solidFill>
                <a:cs typeface="Segoe UI"/>
              </a:rPr>
              <a:t>nal Needs .</a:t>
            </a:r>
          </a:p>
          <a:p>
            <a:pPr marL="171450" indent="-171450" algn="ctr">
              <a:buFont typeface="Arial"/>
              <a:buChar char="•"/>
            </a:pPr>
            <a:r>
              <a:rPr lang="en-US" sz="1200">
                <a:solidFill>
                  <a:schemeClr val="tx1"/>
                </a:solidFill>
                <a:cs typeface="Segoe UI"/>
              </a:rPr>
              <a:t>Social Needs .</a:t>
            </a:r>
          </a:p>
          <a:p>
            <a:pPr marL="171450" indent="-171450" algn="ctr">
              <a:buFont typeface="Arial"/>
              <a:buChar char="•"/>
            </a:pPr>
            <a:r>
              <a:rPr lang="en-US" sz="1200" dirty="0">
                <a:solidFill>
                  <a:schemeClr val="tx1"/>
                </a:solidFill>
                <a:cs typeface="Segoe UI"/>
              </a:rPr>
              <a:t>Educationa</a:t>
            </a:r>
            <a:r>
              <a:rPr lang="en-US" sz="1200">
                <a:solidFill>
                  <a:schemeClr val="tx1"/>
                </a:solidFill>
                <a:cs typeface="Segoe UI"/>
              </a:rPr>
              <a:t>l Needs. </a:t>
            </a:r>
          </a:p>
          <a:p>
            <a:pPr marL="171450" indent="-171450" algn="ctr">
              <a:buFont typeface="Arial"/>
              <a:buChar char="•"/>
            </a:pPr>
            <a:r>
              <a:rPr lang="en-US" sz="1200" dirty="0">
                <a:solidFill>
                  <a:schemeClr val="tx1"/>
                </a:solidFill>
                <a:cs typeface="Segoe UI"/>
              </a:rPr>
              <a:t>Practi</a:t>
            </a:r>
            <a:r>
              <a:rPr lang="en-US" sz="1200">
                <a:solidFill>
                  <a:schemeClr val="tx1"/>
                </a:solidFill>
                <a:cs typeface="Segoe UI"/>
              </a:rPr>
              <a:t>cal Needs .</a:t>
            </a:r>
          </a:p>
          <a:p>
            <a:pPr marL="171450" indent="-171450" algn="ctr">
              <a:buFont typeface="Arial"/>
              <a:buChar char="•"/>
            </a:pPr>
            <a:r>
              <a:rPr lang="en-US" sz="1200" dirty="0" err="1">
                <a:solidFill>
                  <a:schemeClr val="tx1"/>
                </a:solidFill>
                <a:cs typeface="Segoe UI"/>
              </a:rPr>
              <a:t>Safty</a:t>
            </a:r>
            <a:r>
              <a:rPr lang="en-US" sz="1200" dirty="0">
                <a:solidFill>
                  <a:schemeClr val="tx1"/>
                </a:solidFill>
                <a:cs typeface="Segoe UI"/>
              </a:rPr>
              <a:t> and family Needs .</a:t>
            </a:r>
          </a:p>
        </p:txBody>
      </p:sp>
      <p:sp>
        <p:nvSpPr>
          <p:cNvPr id="7" name="Hexagon 6">
            <a:extLst>
              <a:ext uri="{FF2B5EF4-FFF2-40B4-BE49-F238E27FC236}">
                <a16:creationId xmlns:a16="http://schemas.microsoft.com/office/drawing/2014/main" id="{D412025F-7232-6170-2E12-35BAECBCFD8C}"/>
              </a:ext>
            </a:extLst>
          </p:cNvPr>
          <p:cNvSpPr/>
          <p:nvPr/>
        </p:nvSpPr>
        <p:spPr>
          <a:xfrm>
            <a:off x="2859283" y="111088"/>
            <a:ext cx="3599734" cy="3204357"/>
          </a:xfrm>
          <a:prstGeom prst="hexagon">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solidFill>
                  <a:schemeClr val="tx1"/>
                </a:solidFill>
                <a:cs typeface="Segoe UI"/>
              </a:rPr>
              <a:t>Developmental Concerns :</a:t>
            </a:r>
          </a:p>
          <a:p>
            <a:pPr marL="171450" indent="-171450" algn="ctr">
              <a:buFont typeface="Arial"/>
              <a:buChar char="•"/>
            </a:pPr>
            <a:r>
              <a:rPr lang="en-US" sz="1200" dirty="0">
                <a:solidFill>
                  <a:schemeClr val="tx1"/>
                </a:solidFill>
                <a:cs typeface="Segoe UI"/>
              </a:rPr>
              <a:t>For the past five  years Jenny who is 16 has taki</a:t>
            </a:r>
            <a:r>
              <a:rPr lang="en-US" sz="1200">
                <a:solidFill>
                  <a:schemeClr val="tx1"/>
                </a:solidFill>
                <a:cs typeface="Segoe UI"/>
              </a:rPr>
              <a:t>ng care about her mother .</a:t>
            </a:r>
          </a:p>
          <a:p>
            <a:pPr marL="171450" indent="-171450" algn="ctr">
              <a:buFont typeface="Arial"/>
              <a:buChar char="•"/>
            </a:pPr>
            <a:r>
              <a:rPr lang="en-US" sz="1200" dirty="0">
                <a:solidFill>
                  <a:schemeClr val="tx1"/>
                </a:solidFill>
                <a:cs typeface="Segoe UI"/>
              </a:rPr>
              <a:t>These are roles usually </a:t>
            </a:r>
            <a:r>
              <a:rPr lang="en-US" sz="1200" dirty="0" err="1">
                <a:solidFill>
                  <a:schemeClr val="tx1"/>
                </a:solidFill>
                <a:cs typeface="Segoe UI"/>
              </a:rPr>
              <a:t>handeld</a:t>
            </a:r>
            <a:r>
              <a:rPr lang="en-US" sz="1200" dirty="0">
                <a:solidFill>
                  <a:schemeClr val="tx1"/>
                </a:solidFill>
                <a:cs typeface="Segoe UI"/>
              </a:rPr>
              <a:t> by adult which can affect young persons. </a:t>
            </a:r>
          </a:p>
          <a:p>
            <a:pPr marL="171450" indent="-171450" algn="ctr">
              <a:buFont typeface="Arial"/>
              <a:buChar char="•"/>
            </a:pPr>
            <a:endParaRPr lang="en-US" sz="1200" dirty="0">
              <a:solidFill>
                <a:schemeClr val="tx1"/>
              </a:solidFill>
              <a:cs typeface="Segoe UI"/>
            </a:endParaRPr>
          </a:p>
        </p:txBody>
      </p:sp>
    </p:spTree>
    <p:extLst>
      <p:ext uri="{BB962C8B-B14F-4D97-AF65-F5344CB8AC3E}">
        <p14:creationId xmlns:p14="http://schemas.microsoft.com/office/powerpoint/2010/main" val="26254435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47B9D86C-2886-2B88-C82B-0E766ED40287}"/>
              </a:ext>
            </a:extLst>
          </p:cNvPr>
          <p:cNvSpPr/>
          <p:nvPr/>
        </p:nvSpPr>
        <p:spPr>
          <a:xfrm>
            <a:off x="134114" y="205164"/>
            <a:ext cx="2633979" cy="1520787"/>
          </a:xfrm>
          <a:prstGeom prst="homePlat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solidFill>
                  <a:schemeClr val="tx1"/>
                </a:solidFill>
                <a:cs typeface="Segoe UI"/>
              </a:rPr>
              <a:t>Support Plan </a:t>
            </a:r>
            <a:r>
              <a:rPr lang="en-US" sz="1200">
                <a:solidFill>
                  <a:schemeClr val="tx1"/>
                </a:solidFill>
                <a:cs typeface="Segoe UI"/>
              </a:rPr>
              <a:t>; </a:t>
            </a:r>
            <a:endParaRPr lang="en-US" sz="1200" dirty="0">
              <a:solidFill>
                <a:schemeClr val="tx1"/>
              </a:solidFill>
              <a:cs typeface="Segoe UI"/>
            </a:endParaRPr>
          </a:p>
        </p:txBody>
      </p:sp>
      <p:sp>
        <p:nvSpPr>
          <p:cNvPr id="3" name="Wave 2">
            <a:extLst>
              <a:ext uri="{FF2B5EF4-FFF2-40B4-BE49-F238E27FC236}">
                <a16:creationId xmlns:a16="http://schemas.microsoft.com/office/drawing/2014/main" id="{82D420D5-BAB0-9F5E-9F73-A1D446E9E3B5}"/>
              </a:ext>
            </a:extLst>
          </p:cNvPr>
          <p:cNvSpPr/>
          <p:nvPr/>
        </p:nvSpPr>
        <p:spPr>
          <a:xfrm>
            <a:off x="3071371" y="209461"/>
            <a:ext cx="8275855" cy="1286890"/>
          </a:xfrm>
          <a:prstGeom prst="wav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200" dirty="0">
                <a:solidFill>
                  <a:schemeClr val="tx1"/>
                </a:solidFill>
                <a:cs typeface="Segoe UI"/>
              </a:rPr>
              <a:t>Young carer </a:t>
            </a:r>
            <a:r>
              <a:rPr lang="en-US" sz="1200">
                <a:solidFill>
                  <a:schemeClr val="tx1"/>
                </a:solidFill>
                <a:cs typeface="Segoe UI"/>
              </a:rPr>
              <a:t>support service :</a:t>
            </a:r>
          </a:p>
          <a:p>
            <a:r>
              <a:rPr lang="en-US" sz="1200" dirty="0">
                <a:solidFill>
                  <a:schemeClr val="tx1"/>
                </a:solidFill>
                <a:cs typeface="Segoe UI"/>
              </a:rPr>
              <a:t>               Provides ( Emotional support – Peer </a:t>
            </a:r>
            <a:r>
              <a:rPr lang="en-US" sz="1200">
                <a:solidFill>
                  <a:schemeClr val="tx1"/>
                </a:solidFill>
                <a:cs typeface="Segoe UI"/>
              </a:rPr>
              <a:t>groups – Mentoring ) </a:t>
            </a:r>
          </a:p>
          <a:p>
            <a:r>
              <a:rPr lang="en-US" sz="1200">
                <a:solidFill>
                  <a:schemeClr val="tx1"/>
                </a:solidFill>
                <a:cs typeface="Segoe UI"/>
              </a:rPr>
              <a:t>               Erikson helps Jenny to ( Explore an identity – Reduce isolation –Support health peer relationships ) </a:t>
            </a:r>
            <a:endParaRPr lang="en-US" sz="1200" dirty="0">
              <a:solidFill>
                <a:schemeClr val="tx1"/>
              </a:solidFill>
              <a:cs typeface="Segoe UI"/>
            </a:endParaRPr>
          </a:p>
          <a:p>
            <a:r>
              <a:rPr lang="en-US" sz="1200" dirty="0">
                <a:solidFill>
                  <a:schemeClr val="tx1"/>
                </a:solidFill>
                <a:cs typeface="Segoe UI"/>
              </a:rPr>
              <a:t>              Agencies : ( Social worker – Education </a:t>
            </a:r>
            <a:r>
              <a:rPr lang="en-US" sz="1200" dirty="0" err="1">
                <a:solidFill>
                  <a:schemeClr val="tx1"/>
                </a:solidFill>
                <a:cs typeface="Segoe UI"/>
              </a:rPr>
              <a:t>welfar</a:t>
            </a:r>
            <a:r>
              <a:rPr lang="en-US" sz="1200" dirty="0">
                <a:solidFill>
                  <a:schemeClr val="tx1"/>
                </a:solidFill>
                <a:cs typeface="Segoe UI"/>
              </a:rPr>
              <a:t> officer ) </a:t>
            </a:r>
          </a:p>
          <a:p>
            <a:endParaRPr lang="en-US" sz="1200" dirty="0">
              <a:solidFill>
                <a:schemeClr val="tx1"/>
              </a:solidFill>
              <a:cs typeface="Segoe UI"/>
            </a:endParaRPr>
          </a:p>
        </p:txBody>
      </p:sp>
      <p:sp>
        <p:nvSpPr>
          <p:cNvPr id="4" name="Wave 3">
            <a:extLst>
              <a:ext uri="{FF2B5EF4-FFF2-40B4-BE49-F238E27FC236}">
                <a16:creationId xmlns:a16="http://schemas.microsoft.com/office/drawing/2014/main" id="{3B78A2A4-9C7F-4420-6561-372BC6EF5484}"/>
              </a:ext>
            </a:extLst>
          </p:cNvPr>
          <p:cNvSpPr/>
          <p:nvPr/>
        </p:nvSpPr>
        <p:spPr>
          <a:xfrm>
            <a:off x="3056072" y="1285587"/>
            <a:ext cx="8287855" cy="1498391"/>
          </a:xfrm>
          <a:prstGeom prst="wav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200" dirty="0">
                <a:solidFill>
                  <a:schemeClr val="tx1"/>
                </a:solidFill>
                <a:cs typeface="Segoe UI"/>
              </a:rPr>
              <a:t>Social Worker </a:t>
            </a:r>
            <a:r>
              <a:rPr lang="en-US" sz="1200">
                <a:solidFill>
                  <a:schemeClr val="tx1"/>
                </a:solidFill>
                <a:cs typeface="Segoe UI"/>
              </a:rPr>
              <a:t>Assessment : </a:t>
            </a:r>
            <a:endParaRPr lang="en-US" sz="1200" dirty="0">
              <a:solidFill>
                <a:schemeClr val="tx1"/>
              </a:solidFill>
              <a:cs typeface="Segoe UI"/>
            </a:endParaRPr>
          </a:p>
          <a:p>
            <a:r>
              <a:rPr lang="en-US" sz="1200" dirty="0">
                <a:solidFill>
                  <a:schemeClr val="tx1"/>
                </a:solidFill>
                <a:cs typeface="Segoe UI"/>
              </a:rPr>
              <a:t>                  Provides : ( Identifies Jenny as </a:t>
            </a:r>
            <a:r>
              <a:rPr lang="en-US" sz="1200" dirty="0" err="1">
                <a:solidFill>
                  <a:schemeClr val="tx1"/>
                </a:solidFill>
                <a:cs typeface="Segoe UI"/>
              </a:rPr>
              <a:t>ayoung</a:t>
            </a:r>
            <a:r>
              <a:rPr lang="en-US" sz="1200" dirty="0">
                <a:solidFill>
                  <a:schemeClr val="tx1"/>
                </a:solidFill>
                <a:cs typeface="Segoe UI"/>
              </a:rPr>
              <a:t> caregiver— Evaluates stress and risk )</a:t>
            </a:r>
          </a:p>
          <a:p>
            <a:r>
              <a:rPr lang="en-US" dirty="0">
                <a:solidFill>
                  <a:schemeClr val="tx1"/>
                </a:solidFill>
                <a:cs typeface="Segoe UI"/>
              </a:rPr>
              <a:t>            </a:t>
            </a:r>
            <a:r>
              <a:rPr lang="en-US" sz="1200" dirty="0">
                <a:solidFill>
                  <a:schemeClr val="tx1"/>
                </a:solidFill>
                <a:cs typeface="Segoe UI"/>
              </a:rPr>
              <a:t>Erikson link : Jenny is better able to concentrate on developing an age </a:t>
            </a:r>
            <a:r>
              <a:rPr lang="en-US" sz="1200" dirty="0" err="1">
                <a:solidFill>
                  <a:schemeClr val="tx1"/>
                </a:solidFill>
                <a:cs typeface="Segoe UI"/>
              </a:rPr>
              <a:t>appropiate</a:t>
            </a:r>
            <a:r>
              <a:rPr lang="en-US" sz="1200" dirty="0">
                <a:solidFill>
                  <a:schemeClr val="tx1"/>
                </a:solidFill>
                <a:cs typeface="Segoe UI"/>
              </a:rPr>
              <a:t> identity </a:t>
            </a:r>
          </a:p>
          <a:p>
            <a:r>
              <a:rPr lang="en-US" sz="1200" dirty="0">
                <a:solidFill>
                  <a:schemeClr val="tx1"/>
                </a:solidFill>
                <a:cs typeface="Segoe UI"/>
              </a:rPr>
              <a:t>When she has less adult obligations</a:t>
            </a:r>
          </a:p>
          <a:p>
            <a:r>
              <a:rPr lang="en-US" sz="1200" dirty="0">
                <a:solidFill>
                  <a:schemeClr val="tx1"/>
                </a:solidFill>
                <a:cs typeface="Segoe UI"/>
              </a:rPr>
              <a:t>Agencies ( Children's social care – Adult social care ) (</a:t>
            </a:r>
            <a:r>
              <a:rPr lang="en-US" sz="1200" dirty="0" err="1">
                <a:solidFill>
                  <a:schemeClr val="tx1"/>
                </a:solidFill>
                <a:cs typeface="Segoe UI"/>
              </a:rPr>
              <a:t>socialwork</a:t>
            </a:r>
            <a:r>
              <a:rPr lang="en-US" sz="1200" dirty="0">
                <a:solidFill>
                  <a:schemeClr val="tx1"/>
                </a:solidFill>
                <a:cs typeface="Segoe UI"/>
              </a:rPr>
              <a:t> ,2025)</a:t>
            </a:r>
          </a:p>
          <a:p>
            <a:r>
              <a:rPr lang="en-US" sz="1200" dirty="0">
                <a:solidFill>
                  <a:schemeClr val="tx1"/>
                </a:solidFill>
                <a:cs typeface="Segoe UI"/>
              </a:rPr>
              <a:t>                   </a:t>
            </a:r>
          </a:p>
        </p:txBody>
      </p:sp>
      <p:sp>
        <p:nvSpPr>
          <p:cNvPr id="5" name="Wave 4">
            <a:extLst>
              <a:ext uri="{FF2B5EF4-FFF2-40B4-BE49-F238E27FC236}">
                <a16:creationId xmlns:a16="http://schemas.microsoft.com/office/drawing/2014/main" id="{AB6737C1-1F4A-CEB7-E5D8-74D503CDF1E4}"/>
              </a:ext>
            </a:extLst>
          </p:cNvPr>
          <p:cNvSpPr/>
          <p:nvPr/>
        </p:nvSpPr>
        <p:spPr>
          <a:xfrm>
            <a:off x="3093398" y="2575624"/>
            <a:ext cx="8259123" cy="1413604"/>
          </a:xfrm>
          <a:prstGeom prst="wav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a:solidFill>
                  <a:schemeClr val="tx1"/>
                </a:solidFill>
                <a:cs typeface="Segoe UI"/>
              </a:rPr>
              <a:t>Home care support for mother :</a:t>
            </a:r>
          </a:p>
          <a:p>
            <a:r>
              <a:rPr lang="en-US" sz="1200">
                <a:solidFill>
                  <a:schemeClr val="tx1"/>
                </a:solidFill>
                <a:cs typeface="Segoe UI"/>
              </a:rPr>
              <a:t>     Help with ( Cooking - cleaning – shopping – mobility aids – Memory support</a:t>
            </a:r>
          </a:p>
          <a:p>
            <a:r>
              <a:rPr lang="en-US" sz="1200" dirty="0" err="1">
                <a:solidFill>
                  <a:schemeClr val="tx1"/>
                </a:solidFill>
                <a:cs typeface="Segoe UI"/>
              </a:rPr>
              <a:t>Eriksos</a:t>
            </a:r>
            <a:r>
              <a:rPr lang="en-US" sz="1200" dirty="0">
                <a:solidFill>
                  <a:schemeClr val="tx1"/>
                </a:solidFill>
                <a:cs typeface="Segoe UI"/>
              </a:rPr>
              <a:t> aids to ( Reduce Jenny's </a:t>
            </a:r>
            <a:r>
              <a:rPr lang="en-US" sz="1200" dirty="0" err="1">
                <a:solidFill>
                  <a:schemeClr val="tx1"/>
                </a:solidFill>
                <a:cs typeface="Segoe UI"/>
              </a:rPr>
              <a:t>caregivin</a:t>
            </a:r>
            <a:r>
              <a:rPr lang="en-US" sz="1200" dirty="0">
                <a:solidFill>
                  <a:schemeClr val="tx1"/>
                </a:solidFill>
                <a:cs typeface="Segoe UI"/>
              </a:rPr>
              <a:t>g responsibilities – Creating room for </a:t>
            </a:r>
            <a:r>
              <a:rPr lang="en-US" sz="1200" dirty="0" err="1">
                <a:solidFill>
                  <a:schemeClr val="tx1"/>
                </a:solidFill>
                <a:cs typeface="Segoe UI"/>
              </a:rPr>
              <a:t>identi</a:t>
            </a:r>
            <a:r>
              <a:rPr lang="en-US" sz="1200" dirty="0">
                <a:solidFill>
                  <a:schemeClr val="tx1"/>
                </a:solidFill>
                <a:cs typeface="Segoe UI"/>
              </a:rPr>
              <a:t>ty development )</a:t>
            </a:r>
          </a:p>
          <a:p>
            <a:r>
              <a:rPr lang="en-US" sz="1200" dirty="0">
                <a:solidFill>
                  <a:schemeClr val="tx1"/>
                </a:solidFill>
                <a:cs typeface="Segoe UI"/>
              </a:rPr>
              <a:t>Agencies ( Adult social care – NHS – Community health </a:t>
            </a:r>
            <a:r>
              <a:rPr lang="en-US" sz="1200">
                <a:solidFill>
                  <a:schemeClr val="tx1"/>
                </a:solidFill>
                <a:cs typeface="Segoe UI"/>
              </a:rPr>
              <a:t>services ) </a:t>
            </a:r>
            <a:endParaRPr lang="en-US" sz="1200" dirty="0">
              <a:solidFill>
                <a:schemeClr val="tx1"/>
              </a:solidFill>
              <a:cs typeface="Segoe UI"/>
            </a:endParaRPr>
          </a:p>
        </p:txBody>
      </p:sp>
      <p:sp>
        <p:nvSpPr>
          <p:cNvPr id="6" name="Wave 5">
            <a:extLst>
              <a:ext uri="{FF2B5EF4-FFF2-40B4-BE49-F238E27FC236}">
                <a16:creationId xmlns:a16="http://schemas.microsoft.com/office/drawing/2014/main" id="{AE9E870B-4DB1-B88B-1195-8CE99E46E685}"/>
              </a:ext>
            </a:extLst>
          </p:cNvPr>
          <p:cNvSpPr/>
          <p:nvPr/>
        </p:nvSpPr>
        <p:spPr>
          <a:xfrm>
            <a:off x="3110413" y="3797889"/>
            <a:ext cx="8224660" cy="1416294"/>
          </a:xfrm>
          <a:prstGeom prst="wav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200">
                <a:solidFill>
                  <a:schemeClr val="tx1"/>
                </a:solidFill>
                <a:cs typeface="Segoe UI"/>
              </a:rPr>
              <a:t>Support for mother's mental health :</a:t>
            </a:r>
          </a:p>
          <a:p>
            <a:r>
              <a:rPr lang="en-US" sz="1200" dirty="0">
                <a:solidFill>
                  <a:schemeClr val="tx1"/>
                </a:solidFill>
                <a:cs typeface="Segoe UI"/>
              </a:rPr>
              <a:t>Erikson link : Jenny is under less stress when her parents are </a:t>
            </a:r>
            <a:r>
              <a:rPr lang="en-US" sz="1200">
                <a:solidFill>
                  <a:schemeClr val="tx1"/>
                </a:solidFill>
                <a:cs typeface="Segoe UI"/>
              </a:rPr>
              <a:t>performing better .</a:t>
            </a:r>
            <a:endParaRPr lang="en-US" sz="1200" dirty="0">
              <a:solidFill>
                <a:schemeClr val="tx1"/>
              </a:solidFill>
              <a:cs typeface="Segoe UI"/>
            </a:endParaRPr>
          </a:p>
          <a:p>
            <a:r>
              <a:rPr lang="en-US" sz="1200" dirty="0">
                <a:solidFill>
                  <a:schemeClr val="tx1"/>
                </a:solidFill>
                <a:cs typeface="Segoe UI"/>
              </a:rPr>
              <a:t>Agenci</a:t>
            </a:r>
            <a:r>
              <a:rPr lang="en-US" sz="1200">
                <a:solidFill>
                  <a:schemeClr val="tx1"/>
                </a:solidFill>
                <a:cs typeface="Segoe UI"/>
              </a:rPr>
              <a:t>es : ( GP – Memory clinic – community mental health team .</a:t>
            </a:r>
            <a:endParaRPr lang="en-US" sz="1200" dirty="0">
              <a:solidFill>
                <a:schemeClr val="tx1"/>
              </a:solidFill>
              <a:cs typeface="Segoe UI"/>
            </a:endParaRPr>
          </a:p>
        </p:txBody>
      </p:sp>
      <p:sp>
        <p:nvSpPr>
          <p:cNvPr id="7" name="Wave 6">
            <a:extLst>
              <a:ext uri="{FF2B5EF4-FFF2-40B4-BE49-F238E27FC236}">
                <a16:creationId xmlns:a16="http://schemas.microsoft.com/office/drawing/2014/main" id="{4DF7935A-5AE2-84FE-8B94-C94477874E73}"/>
              </a:ext>
            </a:extLst>
          </p:cNvPr>
          <p:cNvSpPr/>
          <p:nvPr/>
        </p:nvSpPr>
        <p:spPr>
          <a:xfrm>
            <a:off x="3114839" y="5066615"/>
            <a:ext cx="8225247" cy="1776233"/>
          </a:xfrm>
          <a:prstGeom prst="wav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cs typeface="Segoe UI"/>
              </a:rPr>
              <a:t>Educational su</a:t>
            </a:r>
            <a:r>
              <a:rPr lang="en-US" sz="1200">
                <a:solidFill>
                  <a:schemeClr val="tx1"/>
                </a:solidFill>
                <a:cs typeface="Segoe UI"/>
              </a:rPr>
              <a:t>pport plan :</a:t>
            </a:r>
          </a:p>
          <a:p>
            <a:r>
              <a:rPr lang="en-US" sz="1200" dirty="0">
                <a:solidFill>
                  <a:schemeClr val="tx1"/>
                </a:solidFill>
                <a:cs typeface="Segoe UI"/>
              </a:rPr>
              <a:t>Provides ( Homework flexibili</a:t>
            </a:r>
            <a:r>
              <a:rPr lang="en-US" sz="1200">
                <a:solidFill>
                  <a:schemeClr val="tx1"/>
                </a:solidFill>
                <a:cs typeface="Segoe UI"/>
              </a:rPr>
              <a:t>ty – personal support – Exam adjustment – Tutoring ) </a:t>
            </a:r>
          </a:p>
          <a:p>
            <a:r>
              <a:rPr lang="en-US" sz="1200" dirty="0">
                <a:solidFill>
                  <a:schemeClr val="tx1"/>
                </a:solidFill>
                <a:cs typeface="Segoe UI"/>
              </a:rPr>
              <a:t>Erikson link : Jenny's good sense of self is reinforced by her academic </a:t>
            </a:r>
            <a:r>
              <a:rPr lang="en-US" sz="1200" dirty="0" err="1">
                <a:solidFill>
                  <a:schemeClr val="tx1"/>
                </a:solidFill>
                <a:cs typeface="Segoe UI"/>
              </a:rPr>
              <a:t>achievment</a:t>
            </a:r>
            <a:r>
              <a:rPr lang="en-US" sz="1200" dirty="0">
                <a:solidFill>
                  <a:schemeClr val="tx1"/>
                </a:solidFill>
                <a:cs typeface="Segoe UI"/>
              </a:rPr>
              <a:t> and future preparation ) </a:t>
            </a:r>
          </a:p>
          <a:p>
            <a:r>
              <a:rPr lang="en-US" sz="1200" dirty="0">
                <a:solidFill>
                  <a:schemeClr val="tx1"/>
                </a:solidFill>
                <a:cs typeface="Segoe UI"/>
              </a:rPr>
              <a:t>Agencies : ( School personal team – Education </a:t>
            </a:r>
            <a:r>
              <a:rPr lang="en-US" sz="1200" err="1">
                <a:solidFill>
                  <a:schemeClr val="tx1"/>
                </a:solidFill>
                <a:cs typeface="Segoe UI"/>
              </a:rPr>
              <a:t>welfa</a:t>
            </a:r>
            <a:r>
              <a:rPr lang="en-US" sz="1200" dirty="0">
                <a:solidFill>
                  <a:schemeClr val="tx1"/>
                </a:solidFill>
                <a:cs typeface="Segoe UI"/>
              </a:rPr>
              <a:t>re offi</a:t>
            </a:r>
            <a:r>
              <a:rPr lang="en-US" sz="1200">
                <a:solidFill>
                  <a:schemeClr val="tx1"/>
                </a:solidFill>
                <a:cs typeface="Segoe UI"/>
              </a:rPr>
              <a:t>cer ) </a:t>
            </a:r>
            <a:endParaRPr lang="en-US" sz="1200" dirty="0">
              <a:solidFill>
                <a:schemeClr val="tx1"/>
              </a:solidFill>
              <a:cs typeface="Segoe UI"/>
            </a:endParaRPr>
          </a:p>
        </p:txBody>
      </p:sp>
    </p:spTree>
    <p:extLst>
      <p:ext uri="{BB962C8B-B14F-4D97-AF65-F5344CB8AC3E}">
        <p14:creationId xmlns:p14="http://schemas.microsoft.com/office/powerpoint/2010/main" val="9142738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7074A976-72F1-FCD8-F8DD-4B907BBB1840}"/>
              </a:ext>
            </a:extLst>
          </p:cNvPr>
          <p:cNvSpPr/>
          <p:nvPr/>
        </p:nvSpPr>
        <p:spPr>
          <a:xfrm>
            <a:off x="384918" y="513735"/>
            <a:ext cx="2330442" cy="1621481"/>
          </a:xfrm>
          <a:prstGeom prst="cloud">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solidFill>
                  <a:schemeClr val="tx1"/>
                </a:solidFill>
                <a:cs typeface="Segoe UI"/>
              </a:rPr>
              <a:t>Environmental </a:t>
            </a:r>
          </a:p>
          <a:p>
            <a:pPr algn="ctr"/>
            <a:r>
              <a:rPr lang="en-US" sz="1600">
                <a:solidFill>
                  <a:schemeClr val="tx1"/>
                </a:solidFill>
                <a:cs typeface="Segoe UI"/>
              </a:rPr>
              <a:t>Influences </a:t>
            </a:r>
            <a:endParaRPr lang="en-US" sz="1600" dirty="0">
              <a:solidFill>
                <a:schemeClr val="tx1"/>
              </a:solidFill>
              <a:cs typeface="Segoe UI"/>
            </a:endParaRPr>
          </a:p>
        </p:txBody>
      </p:sp>
      <p:sp>
        <p:nvSpPr>
          <p:cNvPr id="5" name="Scroll: Horizontal 4">
            <a:extLst>
              <a:ext uri="{FF2B5EF4-FFF2-40B4-BE49-F238E27FC236}">
                <a16:creationId xmlns:a16="http://schemas.microsoft.com/office/drawing/2014/main" id="{A2A51630-C6C0-1786-A55E-24A26EAE12AF}"/>
              </a:ext>
            </a:extLst>
          </p:cNvPr>
          <p:cNvSpPr/>
          <p:nvPr/>
        </p:nvSpPr>
        <p:spPr>
          <a:xfrm>
            <a:off x="3291575" y="693"/>
            <a:ext cx="7759948" cy="3430462"/>
          </a:xfrm>
          <a:prstGeom prst="horizontalScroll">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buAutoNum type="arabicPeriod"/>
            </a:pPr>
            <a:endParaRPr lang="en-US" sz="1400" dirty="0">
              <a:solidFill>
                <a:schemeClr val="tx1"/>
              </a:solidFill>
              <a:cs typeface="Segoe UI"/>
            </a:endParaRPr>
          </a:p>
          <a:p>
            <a:pPr marL="342900" indent="-342900">
              <a:buAutoNum type="arabicPeriod"/>
            </a:pPr>
            <a:endParaRPr lang="en-US" sz="1400" dirty="0">
              <a:solidFill>
                <a:schemeClr val="tx1"/>
              </a:solidFill>
              <a:cs typeface="Segoe UI"/>
            </a:endParaRPr>
          </a:p>
          <a:p>
            <a:pPr marL="342900" indent="-342900">
              <a:buAutoNum type="arabicPeriod"/>
            </a:pPr>
            <a:endParaRPr lang="en-US" sz="1400" dirty="0">
              <a:solidFill>
                <a:schemeClr val="tx1"/>
              </a:solidFill>
              <a:cs typeface="Segoe UI"/>
            </a:endParaRPr>
          </a:p>
          <a:p>
            <a:pPr marL="342900" indent="-342900">
              <a:buAutoNum type="arabicPeriod"/>
            </a:pPr>
            <a:endParaRPr lang="en-US" sz="1400" dirty="0">
              <a:solidFill>
                <a:schemeClr val="tx1"/>
              </a:solidFill>
              <a:cs typeface="Segoe UI"/>
            </a:endParaRPr>
          </a:p>
          <a:p>
            <a:pPr marL="342900" indent="-342900">
              <a:buAutoNum type="arabicPeriod"/>
            </a:pPr>
            <a:r>
              <a:rPr lang="en-US" sz="1400">
                <a:solidFill>
                  <a:schemeClr val="tx1"/>
                </a:solidFill>
                <a:cs typeface="Segoe UI"/>
              </a:rPr>
              <a:t>Effects of the family Environment :  It effects normal identity development and may </a:t>
            </a:r>
            <a:r>
              <a:rPr lang="en-US" sz="1400" dirty="0">
                <a:solidFill>
                  <a:schemeClr val="tx1"/>
                </a:solidFill>
                <a:cs typeface="Segoe UI"/>
              </a:rPr>
              <a:t>lead to </a:t>
            </a:r>
            <a:r>
              <a:rPr lang="en-US" sz="1400">
                <a:solidFill>
                  <a:schemeClr val="tx1"/>
                </a:solidFill>
                <a:cs typeface="Segoe UI"/>
              </a:rPr>
              <a:t>guilt or low self-esteem.</a:t>
            </a:r>
            <a:endParaRPr lang="en-US">
              <a:solidFill>
                <a:schemeClr val="tx1"/>
              </a:solidFill>
              <a:cs typeface="Segoe UI"/>
            </a:endParaRPr>
          </a:p>
          <a:p>
            <a:pPr marL="342900" indent="-342900">
              <a:buAutoNum type="arabicPeriod"/>
            </a:pPr>
            <a:r>
              <a:rPr lang="en-US" sz="1400">
                <a:solidFill>
                  <a:schemeClr val="tx1"/>
                </a:solidFill>
                <a:cs typeface="Segoe UI"/>
              </a:rPr>
              <a:t>Effects of the social Environment : Caring duties can limit Jenny's ability to                 ( form friendship and join clubs or school events ) .</a:t>
            </a:r>
            <a:endParaRPr lang="en-US" sz="1400" dirty="0">
              <a:solidFill>
                <a:schemeClr val="tx1"/>
              </a:solidFill>
              <a:cs typeface="Segoe UI"/>
            </a:endParaRPr>
          </a:p>
          <a:p>
            <a:pPr marL="342900" indent="-342900">
              <a:buAutoNum type="arabicPeriod"/>
            </a:pPr>
            <a:r>
              <a:rPr lang="en-US" sz="1400" dirty="0">
                <a:solidFill>
                  <a:schemeClr val="tx1"/>
                </a:solidFill>
                <a:cs typeface="Segoe UI"/>
              </a:rPr>
              <a:t>Education Environment : Caring Responsibilities affecting school </a:t>
            </a:r>
            <a:r>
              <a:rPr lang="en-US" sz="1400">
                <a:solidFill>
                  <a:schemeClr val="tx1"/>
                </a:solidFill>
                <a:cs typeface="Segoe UI"/>
              </a:rPr>
              <a:t>assignments .</a:t>
            </a:r>
            <a:endParaRPr lang="en-US" sz="1400" dirty="0">
              <a:solidFill>
                <a:schemeClr val="tx1"/>
              </a:solidFill>
              <a:cs typeface="Segoe UI"/>
            </a:endParaRPr>
          </a:p>
          <a:p>
            <a:pPr marL="342900" indent="-342900">
              <a:buAutoNum type="arabicPeriod"/>
            </a:pPr>
            <a:r>
              <a:rPr lang="en-US" sz="1400" dirty="0">
                <a:solidFill>
                  <a:schemeClr val="tx1"/>
                </a:solidFill>
                <a:cs typeface="Segoe UI"/>
              </a:rPr>
              <a:t>Emotional Environment at home : Jenny could not have enough emotional support for her personal concerns .(</a:t>
            </a:r>
            <a:r>
              <a:rPr lang="en-US" sz="1400" dirty="0" err="1">
                <a:solidFill>
                  <a:schemeClr val="tx1"/>
                </a:solidFill>
                <a:cs typeface="Segoe UI"/>
              </a:rPr>
              <a:t>Carelearning</a:t>
            </a:r>
            <a:r>
              <a:rPr lang="en-US" sz="1400" dirty="0">
                <a:solidFill>
                  <a:schemeClr val="tx1"/>
                </a:solidFill>
                <a:cs typeface="Segoe UI"/>
              </a:rPr>
              <a:t>, 2024)</a:t>
            </a:r>
          </a:p>
          <a:p>
            <a:pPr marL="342900" indent="-342900">
              <a:buAutoNum type="arabicPeriod"/>
            </a:pPr>
            <a:endParaRPr lang="en-US" sz="1400" dirty="0">
              <a:solidFill>
                <a:schemeClr val="tx1"/>
              </a:solidFill>
              <a:cs typeface="Segoe UI"/>
            </a:endParaRPr>
          </a:p>
          <a:p>
            <a:br>
              <a:rPr lang="en-US" sz="1400" dirty="0">
                <a:solidFill>
                  <a:schemeClr val="tx1"/>
                </a:solidFill>
                <a:cs typeface="Segoe UI"/>
              </a:rPr>
            </a:br>
            <a:r>
              <a:rPr lang="en-US" sz="1400" dirty="0">
                <a:solidFill>
                  <a:schemeClr val="tx1"/>
                </a:solidFill>
                <a:cs typeface="Segoe UI"/>
              </a:rPr>
              <a:t>                   </a:t>
            </a:r>
            <a:br>
              <a:rPr lang="en-US" sz="1400" dirty="0">
                <a:cs typeface="Segoe UI"/>
              </a:rPr>
            </a:br>
            <a:r>
              <a:rPr lang="en-US" sz="1400" dirty="0">
                <a:solidFill>
                  <a:schemeClr val="tx1"/>
                </a:solidFill>
                <a:cs typeface="Segoe UI"/>
              </a:rPr>
              <a:t>                </a:t>
            </a:r>
            <a:endParaRPr lang="en-US">
              <a:solidFill>
                <a:schemeClr val="tx1"/>
              </a:solidFill>
              <a:cs typeface="Segoe UI"/>
            </a:endParaRPr>
          </a:p>
        </p:txBody>
      </p:sp>
      <p:sp>
        <p:nvSpPr>
          <p:cNvPr id="6" name="Cloud 5">
            <a:extLst>
              <a:ext uri="{FF2B5EF4-FFF2-40B4-BE49-F238E27FC236}">
                <a16:creationId xmlns:a16="http://schemas.microsoft.com/office/drawing/2014/main" id="{A75A2D9C-EC08-A790-F33F-4206BE77747E}"/>
              </a:ext>
            </a:extLst>
          </p:cNvPr>
          <p:cNvSpPr/>
          <p:nvPr/>
        </p:nvSpPr>
        <p:spPr>
          <a:xfrm>
            <a:off x="239496" y="4419329"/>
            <a:ext cx="2320851" cy="1660088"/>
          </a:xfrm>
          <a:prstGeom prst="cloud">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solidFill>
                  <a:schemeClr val="tx1"/>
                </a:solidFill>
                <a:cs typeface="Segoe UI"/>
              </a:rPr>
              <a:t>Biological</a:t>
            </a:r>
            <a:r>
              <a:rPr lang="en-US" sz="1600" dirty="0">
                <a:solidFill>
                  <a:schemeClr val="tx1"/>
                </a:solidFill>
                <a:cs typeface="Segoe UI"/>
              </a:rPr>
              <a:t>      </a:t>
            </a:r>
            <a:endParaRPr lang="en-US">
              <a:solidFill>
                <a:schemeClr val="tx1"/>
              </a:solidFill>
            </a:endParaRPr>
          </a:p>
          <a:p>
            <a:pPr algn="ctr"/>
            <a:r>
              <a:rPr lang="en-US" sz="1600">
                <a:solidFill>
                  <a:schemeClr val="tx1"/>
                </a:solidFill>
                <a:cs typeface="Segoe UI"/>
              </a:rPr>
              <a:t> Influences </a:t>
            </a:r>
            <a:endParaRPr lang="en-US">
              <a:solidFill>
                <a:schemeClr val="tx1"/>
              </a:solidFill>
            </a:endParaRPr>
          </a:p>
        </p:txBody>
      </p:sp>
      <p:sp>
        <p:nvSpPr>
          <p:cNvPr id="7" name="Scroll: Horizontal 6">
            <a:extLst>
              <a:ext uri="{FF2B5EF4-FFF2-40B4-BE49-F238E27FC236}">
                <a16:creationId xmlns:a16="http://schemas.microsoft.com/office/drawing/2014/main" id="{F904F72B-8090-EF8D-CCE7-C5F6C3721AD8}"/>
              </a:ext>
            </a:extLst>
          </p:cNvPr>
          <p:cNvSpPr/>
          <p:nvPr/>
        </p:nvSpPr>
        <p:spPr>
          <a:xfrm>
            <a:off x="3616162" y="3693506"/>
            <a:ext cx="7441221" cy="2962168"/>
          </a:xfrm>
          <a:prstGeom prst="horizontalScroll">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cs typeface="Segoe UI"/>
              </a:rPr>
              <a:t>Important biological factors </a:t>
            </a:r>
            <a:r>
              <a:rPr lang="en-US" sz="1400">
                <a:solidFill>
                  <a:schemeClr val="tx1"/>
                </a:solidFill>
                <a:cs typeface="Segoe UI"/>
              </a:rPr>
              <a:t>include  :</a:t>
            </a:r>
            <a:endParaRPr lang="en-US" sz="1400" dirty="0">
              <a:solidFill>
                <a:schemeClr val="tx1"/>
              </a:solidFill>
              <a:cs typeface="Segoe UI"/>
            </a:endParaRPr>
          </a:p>
          <a:p>
            <a:pPr marL="342900" indent="-342900">
              <a:buAutoNum type="arabicPeriod"/>
            </a:pPr>
            <a:r>
              <a:rPr lang="en-US" sz="1400" dirty="0">
                <a:solidFill>
                  <a:schemeClr val="tx1"/>
                </a:solidFill>
                <a:cs typeface="Segoe UI"/>
              </a:rPr>
              <a:t>An </a:t>
            </a:r>
            <a:r>
              <a:rPr lang="en-US" sz="1400">
                <a:solidFill>
                  <a:schemeClr val="tx1"/>
                </a:solidFill>
                <a:cs typeface="Segoe UI"/>
              </a:rPr>
              <a:t>inherited to stress or depression .</a:t>
            </a:r>
            <a:endParaRPr lang="en-US" sz="1400" dirty="0">
              <a:solidFill>
                <a:schemeClr val="tx1"/>
              </a:solidFill>
              <a:cs typeface="Segoe UI"/>
            </a:endParaRPr>
          </a:p>
          <a:p>
            <a:pPr marL="342900" indent="-342900">
              <a:buAutoNum type="arabicPeriod"/>
            </a:pPr>
            <a:r>
              <a:rPr lang="en-US" sz="1400" dirty="0">
                <a:solidFill>
                  <a:schemeClr val="tx1"/>
                </a:solidFill>
                <a:cs typeface="Segoe UI"/>
              </a:rPr>
              <a:t>Hormonal and brain development in </a:t>
            </a:r>
            <a:r>
              <a:rPr lang="en-US" sz="1400">
                <a:solidFill>
                  <a:schemeClr val="tx1"/>
                </a:solidFill>
                <a:cs typeface="Segoe UI"/>
              </a:rPr>
              <a:t>adolescents .</a:t>
            </a:r>
          </a:p>
          <a:p>
            <a:pPr marL="342900" indent="-342900">
              <a:buAutoNum type="arabicPeriod"/>
            </a:pPr>
            <a:r>
              <a:rPr lang="en-US" sz="1400" dirty="0">
                <a:solidFill>
                  <a:schemeClr val="tx1"/>
                </a:solidFill>
                <a:cs typeface="Segoe UI"/>
              </a:rPr>
              <a:t>Energy control and </a:t>
            </a:r>
            <a:r>
              <a:rPr lang="en-US" sz="1400">
                <a:solidFill>
                  <a:schemeClr val="tx1"/>
                </a:solidFill>
                <a:cs typeface="Segoe UI"/>
              </a:rPr>
              <a:t>sleep .</a:t>
            </a:r>
            <a:endParaRPr lang="en-US" sz="1400" dirty="0">
              <a:solidFill>
                <a:schemeClr val="tx1"/>
              </a:solidFill>
              <a:cs typeface="Segoe UI"/>
            </a:endParaRPr>
          </a:p>
        </p:txBody>
      </p:sp>
    </p:spTree>
    <p:extLst>
      <p:ext uri="{BB962C8B-B14F-4D97-AF65-F5344CB8AC3E}">
        <p14:creationId xmlns:p14="http://schemas.microsoft.com/office/powerpoint/2010/main" val="38541593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Sequential Access Storage 1">
            <a:extLst>
              <a:ext uri="{FF2B5EF4-FFF2-40B4-BE49-F238E27FC236}">
                <a16:creationId xmlns:a16="http://schemas.microsoft.com/office/drawing/2014/main" id="{025F7130-79C1-80E4-042E-EDD9E83A5C27}"/>
              </a:ext>
            </a:extLst>
          </p:cNvPr>
          <p:cNvSpPr/>
          <p:nvPr/>
        </p:nvSpPr>
        <p:spPr>
          <a:xfrm>
            <a:off x="130968" y="121527"/>
            <a:ext cx="2746371" cy="1782765"/>
          </a:xfrm>
          <a:prstGeom prst="flowChartMagneticTap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cs typeface="Segoe UI"/>
              </a:rPr>
              <a:t>Evaluation </a:t>
            </a:r>
            <a:endParaRPr lang="en-US" dirty="0">
              <a:solidFill>
                <a:schemeClr val="tx1"/>
              </a:solidFill>
              <a:cs typeface="Segoe UI"/>
            </a:endParaRPr>
          </a:p>
        </p:txBody>
      </p:sp>
      <p:sp>
        <p:nvSpPr>
          <p:cNvPr id="3" name="Flowchart: Terminator 2">
            <a:extLst>
              <a:ext uri="{FF2B5EF4-FFF2-40B4-BE49-F238E27FC236}">
                <a16:creationId xmlns:a16="http://schemas.microsoft.com/office/drawing/2014/main" id="{3A7212F2-D5CA-3754-FC71-25EFC744E913}"/>
              </a:ext>
            </a:extLst>
          </p:cNvPr>
          <p:cNvSpPr/>
          <p:nvPr/>
        </p:nvSpPr>
        <p:spPr>
          <a:xfrm>
            <a:off x="129947" y="2044570"/>
            <a:ext cx="3489383" cy="1763626"/>
          </a:xfrm>
          <a:prstGeom prst="flowChartTerminator">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cs typeface="Segoe UI"/>
              </a:rPr>
              <a:t>We will now point out the strengths and weaknesses of Erikson's </a:t>
            </a:r>
            <a:r>
              <a:rPr lang="en-US" sz="1600">
                <a:solidFill>
                  <a:schemeClr val="tx1"/>
                </a:solidFill>
                <a:cs typeface="Segoe UI"/>
              </a:rPr>
              <a:t>theory .</a:t>
            </a:r>
            <a:endParaRPr lang="en-US" sz="1600" dirty="0">
              <a:solidFill>
                <a:schemeClr val="tx1"/>
              </a:solidFill>
              <a:cs typeface="Segoe UI"/>
            </a:endParaRPr>
          </a:p>
        </p:txBody>
      </p:sp>
      <p:sp>
        <p:nvSpPr>
          <p:cNvPr id="4" name="TextBox 3">
            <a:extLst>
              <a:ext uri="{FF2B5EF4-FFF2-40B4-BE49-F238E27FC236}">
                <a16:creationId xmlns:a16="http://schemas.microsoft.com/office/drawing/2014/main" id="{9FABF07E-1726-B874-F8FE-517AA9679A6C}"/>
              </a:ext>
            </a:extLst>
          </p:cNvPr>
          <p:cNvSpPr txBox="1"/>
          <p:nvPr/>
        </p:nvSpPr>
        <p:spPr>
          <a:xfrm>
            <a:off x="3884108" y="401213"/>
            <a:ext cx="6769043"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Strengths of Erikson's </a:t>
            </a:r>
            <a:r>
              <a:rPr lang="en-US">
                <a:cs typeface="Segoe UI"/>
              </a:rPr>
              <a:t>theory :</a:t>
            </a:r>
          </a:p>
          <a:p>
            <a:pPr marL="285750" indent="-285750">
              <a:buFont typeface="Arial"/>
              <a:buChar char="•"/>
            </a:pPr>
            <a:r>
              <a:rPr lang="en-US" sz="1400" dirty="0">
                <a:cs typeface="Segoe UI"/>
              </a:rPr>
              <a:t>Explains Identity development in adolesc</a:t>
            </a:r>
            <a:r>
              <a:rPr lang="en-US" sz="1400">
                <a:cs typeface="Segoe UI"/>
              </a:rPr>
              <a:t>ence clearly .</a:t>
            </a:r>
            <a:endParaRPr lang="en-US" sz="1400" dirty="0">
              <a:cs typeface="Segoe UI"/>
            </a:endParaRPr>
          </a:p>
          <a:p>
            <a:pPr marL="285750" indent="-285750">
              <a:buFont typeface="Arial"/>
              <a:buChar char="•"/>
            </a:pPr>
            <a:r>
              <a:rPr lang="en-US" sz="1400" dirty="0">
                <a:cs typeface="Segoe UI"/>
              </a:rPr>
              <a:t>Highlights the importance of social </a:t>
            </a:r>
            <a:r>
              <a:rPr lang="en-US" sz="1400">
                <a:cs typeface="Segoe UI"/>
              </a:rPr>
              <a:t>relationships .</a:t>
            </a:r>
            <a:endParaRPr lang="en-US" sz="1400" dirty="0">
              <a:cs typeface="Segoe UI"/>
            </a:endParaRPr>
          </a:p>
          <a:p>
            <a:pPr marL="285750" indent="-285750">
              <a:buFont typeface="Arial"/>
              <a:buChar char="•"/>
            </a:pPr>
            <a:r>
              <a:rPr lang="en-US" sz="1400">
                <a:cs typeface="Segoe UI"/>
              </a:rPr>
              <a:t>Focuses on emotional development .</a:t>
            </a:r>
            <a:endParaRPr lang="en-US" sz="1400" dirty="0">
              <a:cs typeface="Segoe UI"/>
            </a:endParaRPr>
          </a:p>
          <a:p>
            <a:pPr marL="285750" indent="-285750">
              <a:buFont typeface="Arial"/>
              <a:buChar char="•"/>
            </a:pPr>
            <a:r>
              <a:rPr lang="en-US" sz="1400" dirty="0">
                <a:cs typeface="Segoe UI"/>
              </a:rPr>
              <a:t>Useful for assessing risk of role </a:t>
            </a:r>
            <a:r>
              <a:rPr lang="en-US" sz="1400">
                <a:cs typeface="Segoe UI"/>
              </a:rPr>
              <a:t>confusion .</a:t>
            </a:r>
            <a:endParaRPr lang="en-US" sz="1400" dirty="0">
              <a:cs typeface="Segoe UI"/>
            </a:endParaRPr>
          </a:p>
          <a:p>
            <a:pPr marL="285750" indent="-285750">
              <a:buFont typeface="Arial"/>
              <a:buChar char="•"/>
            </a:pPr>
            <a:r>
              <a:rPr lang="en-US" sz="1400" dirty="0">
                <a:cs typeface="Segoe UI"/>
              </a:rPr>
              <a:t>Flexible and holisti</a:t>
            </a:r>
            <a:r>
              <a:rPr lang="en-US" sz="1400">
                <a:cs typeface="Segoe UI"/>
              </a:rPr>
              <a:t>c .</a:t>
            </a:r>
            <a:endParaRPr lang="en-US" sz="1400" dirty="0">
              <a:cs typeface="Segoe UI"/>
            </a:endParaRPr>
          </a:p>
          <a:p>
            <a:r>
              <a:rPr lang="en-US">
                <a:cs typeface="Segoe UI"/>
              </a:rPr>
              <a:t>    </a:t>
            </a:r>
            <a:endParaRPr lang="en-US" dirty="0">
              <a:cs typeface="Segoe UI"/>
            </a:endParaRPr>
          </a:p>
        </p:txBody>
      </p:sp>
      <p:sp>
        <p:nvSpPr>
          <p:cNvPr id="5" name="TextBox 4">
            <a:extLst>
              <a:ext uri="{FF2B5EF4-FFF2-40B4-BE49-F238E27FC236}">
                <a16:creationId xmlns:a16="http://schemas.microsoft.com/office/drawing/2014/main" id="{4B8D29C7-34A3-B88A-614A-4D73325BD065}"/>
              </a:ext>
            </a:extLst>
          </p:cNvPr>
          <p:cNvSpPr txBox="1"/>
          <p:nvPr/>
        </p:nvSpPr>
        <p:spPr>
          <a:xfrm>
            <a:off x="4015098" y="2316402"/>
            <a:ext cx="558510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Segoe UI"/>
              </a:rPr>
              <a:t>Weaknesses of Erikson's theory : </a:t>
            </a:r>
          </a:p>
          <a:p>
            <a:pPr marL="285750" indent="-285750">
              <a:buFont typeface="Arial"/>
              <a:buChar char="•"/>
            </a:pPr>
            <a:r>
              <a:rPr lang="en-US" sz="1400" dirty="0">
                <a:cs typeface="Segoe UI"/>
              </a:rPr>
              <a:t>The stages are gener</a:t>
            </a:r>
            <a:r>
              <a:rPr lang="en-US" sz="1400">
                <a:cs typeface="Segoe UI"/>
              </a:rPr>
              <a:t>al .</a:t>
            </a:r>
          </a:p>
          <a:p>
            <a:pPr marL="285750" indent="-285750">
              <a:buFont typeface="Arial"/>
              <a:buChar char="•"/>
            </a:pPr>
            <a:r>
              <a:rPr lang="en-US" sz="1400" dirty="0">
                <a:cs typeface="Segoe UI"/>
              </a:rPr>
              <a:t>Lacks biological explanat</a:t>
            </a:r>
            <a:r>
              <a:rPr lang="en-US" sz="1400">
                <a:cs typeface="Segoe UI"/>
              </a:rPr>
              <a:t>ion .</a:t>
            </a:r>
          </a:p>
          <a:p>
            <a:pPr marL="285750" indent="-285750">
              <a:buFont typeface="Arial"/>
              <a:buChar char="•"/>
            </a:pPr>
            <a:r>
              <a:rPr lang="en-US" sz="1400" dirty="0">
                <a:cs typeface="Segoe UI"/>
              </a:rPr>
              <a:t>Difficult to measure </a:t>
            </a:r>
            <a:r>
              <a:rPr lang="en-US" sz="1400">
                <a:cs typeface="Segoe UI"/>
              </a:rPr>
              <a:t>scientifically</a:t>
            </a:r>
            <a:r>
              <a:rPr lang="en-US" sz="1400" dirty="0">
                <a:cs typeface="Segoe UI"/>
              </a:rPr>
              <a:t> . </a:t>
            </a:r>
          </a:p>
        </p:txBody>
      </p:sp>
      <p:sp>
        <p:nvSpPr>
          <p:cNvPr id="6" name="Scroll: Horizontal 5">
            <a:extLst>
              <a:ext uri="{FF2B5EF4-FFF2-40B4-BE49-F238E27FC236}">
                <a16:creationId xmlns:a16="http://schemas.microsoft.com/office/drawing/2014/main" id="{AB98D3AE-EF3A-6D73-619C-E8042C2D005F}"/>
              </a:ext>
            </a:extLst>
          </p:cNvPr>
          <p:cNvSpPr/>
          <p:nvPr/>
        </p:nvSpPr>
        <p:spPr>
          <a:xfrm>
            <a:off x="4290640" y="3067205"/>
            <a:ext cx="6764897" cy="3393852"/>
          </a:xfrm>
          <a:prstGeom prst="horizontalScroll">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a:solidFill>
                  <a:schemeClr val="tx1"/>
                </a:solidFill>
                <a:cs typeface="Segoe UI"/>
              </a:rPr>
              <a:t>For Jenny's situation:</a:t>
            </a:r>
            <a:endParaRPr lang="en-US" sz="1400" dirty="0">
              <a:solidFill>
                <a:schemeClr val="tx1"/>
              </a:solidFill>
              <a:cs typeface="Segoe UI"/>
            </a:endParaRPr>
          </a:p>
          <a:p>
            <a:r>
              <a:rPr lang="en-US" sz="1400" dirty="0">
                <a:solidFill>
                  <a:schemeClr val="tx1"/>
                </a:solidFill>
                <a:cs typeface="Segoe UI"/>
              </a:rPr>
              <a:t> Bowlby's attachment theory may be useful because Bowlby gives insight </a:t>
            </a:r>
            <a:r>
              <a:rPr lang="en-US" sz="1400">
                <a:solidFill>
                  <a:schemeClr val="tx1"/>
                </a:solidFill>
                <a:cs typeface="Segoe UI"/>
              </a:rPr>
              <a:t>into :</a:t>
            </a:r>
          </a:p>
          <a:p>
            <a:pPr marL="285750" indent="-285750">
              <a:buFont typeface="Arial"/>
              <a:buChar char="•"/>
            </a:pPr>
            <a:r>
              <a:rPr lang="en-US" sz="1400" dirty="0">
                <a:solidFill>
                  <a:schemeClr val="tx1"/>
                </a:solidFill>
                <a:cs typeface="Segoe UI"/>
              </a:rPr>
              <a:t>Emotio</a:t>
            </a:r>
            <a:r>
              <a:rPr lang="en-US" sz="1400">
                <a:solidFill>
                  <a:schemeClr val="tx1"/>
                </a:solidFill>
                <a:cs typeface="Segoe UI"/>
              </a:rPr>
              <a:t>nal needs. </a:t>
            </a:r>
          </a:p>
          <a:p>
            <a:pPr marL="285750" indent="-285750">
              <a:buFont typeface="Arial"/>
              <a:buChar char="•"/>
            </a:pPr>
            <a:r>
              <a:rPr lang="en-US" sz="1400">
                <a:solidFill>
                  <a:schemeClr val="tx1"/>
                </a:solidFill>
                <a:cs typeface="Segoe UI"/>
              </a:rPr>
              <a:t>Impact of loss .</a:t>
            </a:r>
          </a:p>
          <a:p>
            <a:pPr marL="285750" indent="-285750">
              <a:buFont typeface="Arial"/>
              <a:buChar char="•"/>
            </a:pPr>
            <a:r>
              <a:rPr lang="en-US" sz="1400" dirty="0">
                <a:solidFill>
                  <a:schemeClr val="tx1"/>
                </a:solidFill>
                <a:cs typeface="Segoe UI"/>
              </a:rPr>
              <a:t>Attachment </a:t>
            </a:r>
            <a:r>
              <a:rPr lang="en-US" sz="1400">
                <a:solidFill>
                  <a:schemeClr val="tx1"/>
                </a:solidFill>
                <a:cs typeface="Segoe UI"/>
              </a:rPr>
              <a:t>disruptions .</a:t>
            </a:r>
          </a:p>
          <a:p>
            <a:pPr marL="285750" indent="-285750">
              <a:buFont typeface="Arial"/>
              <a:buChar char="•"/>
            </a:pPr>
            <a:r>
              <a:rPr lang="en-US" sz="1400" dirty="0">
                <a:solidFill>
                  <a:schemeClr val="tx1"/>
                </a:solidFill>
                <a:cs typeface="Segoe UI"/>
              </a:rPr>
              <a:t>Stress and </a:t>
            </a:r>
            <a:r>
              <a:rPr lang="en-US" sz="1400">
                <a:solidFill>
                  <a:schemeClr val="tx1"/>
                </a:solidFill>
                <a:cs typeface="Segoe UI"/>
              </a:rPr>
              <a:t>anxiety .</a:t>
            </a:r>
          </a:p>
          <a:p>
            <a:r>
              <a:rPr lang="en-US" sz="1400" dirty="0">
                <a:solidFill>
                  <a:schemeClr val="tx1"/>
                </a:solidFill>
                <a:cs typeface="Segoe UI"/>
              </a:rPr>
              <a:t>Then Bowlby's theory is better than </a:t>
            </a:r>
            <a:r>
              <a:rPr lang="en-US" sz="1400">
                <a:solidFill>
                  <a:schemeClr val="tx1"/>
                </a:solidFill>
                <a:cs typeface="Segoe UI"/>
              </a:rPr>
              <a:t>Erikson's theory for :</a:t>
            </a:r>
          </a:p>
          <a:p>
            <a:pPr marL="285750" indent="-285750">
              <a:buFont typeface="Arial"/>
              <a:buChar char="•"/>
            </a:pPr>
            <a:r>
              <a:rPr lang="en-US" sz="1400" dirty="0">
                <a:solidFill>
                  <a:schemeClr val="tx1"/>
                </a:solidFill>
                <a:cs typeface="Segoe UI"/>
              </a:rPr>
              <a:t>Explaining Emotional respo</a:t>
            </a:r>
            <a:r>
              <a:rPr lang="en-US" sz="1400">
                <a:solidFill>
                  <a:schemeClr val="tx1"/>
                </a:solidFill>
                <a:cs typeface="Segoe UI"/>
              </a:rPr>
              <a:t>nses. </a:t>
            </a:r>
          </a:p>
          <a:p>
            <a:pPr marL="285750" indent="-285750">
              <a:buFont typeface="Arial"/>
              <a:buChar char="•"/>
            </a:pPr>
            <a:r>
              <a:rPr lang="en-US" sz="1400">
                <a:solidFill>
                  <a:schemeClr val="tx1"/>
                </a:solidFill>
                <a:cs typeface="Segoe UI"/>
              </a:rPr>
              <a:t>Grief .</a:t>
            </a:r>
          </a:p>
          <a:p>
            <a:pPr marL="285750" indent="-285750">
              <a:buFont typeface="Arial"/>
              <a:buChar char="•"/>
            </a:pPr>
            <a:r>
              <a:rPr lang="en-US" sz="1400" dirty="0">
                <a:solidFill>
                  <a:schemeClr val="tx1"/>
                </a:solidFill>
                <a:cs typeface="Segoe UI"/>
              </a:rPr>
              <a:t>Dependency and stre</a:t>
            </a:r>
            <a:r>
              <a:rPr lang="en-US" sz="1400">
                <a:solidFill>
                  <a:schemeClr val="tx1"/>
                </a:solidFill>
                <a:cs typeface="Segoe UI"/>
              </a:rPr>
              <a:t>ss .(SCRIBD,2025)</a:t>
            </a:r>
            <a:endParaRPr lang="en-US" sz="1400" dirty="0">
              <a:solidFill>
                <a:schemeClr val="tx1"/>
              </a:solidFill>
              <a:cs typeface="Segoe UI"/>
            </a:endParaRPr>
          </a:p>
        </p:txBody>
      </p:sp>
    </p:spTree>
    <p:extLst>
      <p:ext uri="{BB962C8B-B14F-4D97-AF65-F5344CB8AC3E}">
        <p14:creationId xmlns:p14="http://schemas.microsoft.com/office/powerpoint/2010/main" val="3371498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Notched Right 1">
            <a:extLst>
              <a:ext uri="{FF2B5EF4-FFF2-40B4-BE49-F238E27FC236}">
                <a16:creationId xmlns:a16="http://schemas.microsoft.com/office/drawing/2014/main" id="{2D93B029-1828-DDC2-FA79-A2B5139D6755}"/>
              </a:ext>
            </a:extLst>
          </p:cNvPr>
          <p:cNvSpPr/>
          <p:nvPr/>
        </p:nvSpPr>
        <p:spPr>
          <a:xfrm>
            <a:off x="421961" y="155510"/>
            <a:ext cx="3205898" cy="2205770"/>
          </a:xfrm>
          <a:prstGeom prst="notchedRightArrow">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solidFill>
                  <a:schemeClr val="tx1"/>
                </a:solidFill>
                <a:cs typeface="Segoe UI"/>
              </a:rPr>
              <a:t>Conclusion </a:t>
            </a:r>
            <a:endParaRPr lang="en-US" sz="1600" dirty="0">
              <a:solidFill>
                <a:schemeClr val="tx1"/>
              </a:solidFill>
              <a:cs typeface="Segoe UI"/>
            </a:endParaRPr>
          </a:p>
        </p:txBody>
      </p:sp>
      <p:sp>
        <p:nvSpPr>
          <p:cNvPr id="3" name="Scroll: Vertical 2">
            <a:extLst>
              <a:ext uri="{FF2B5EF4-FFF2-40B4-BE49-F238E27FC236}">
                <a16:creationId xmlns:a16="http://schemas.microsoft.com/office/drawing/2014/main" id="{93B41FB2-6FF1-9C1E-17CA-91F909564F85}"/>
              </a:ext>
            </a:extLst>
          </p:cNvPr>
          <p:cNvSpPr/>
          <p:nvPr/>
        </p:nvSpPr>
        <p:spPr>
          <a:xfrm>
            <a:off x="3632678" y="419616"/>
            <a:ext cx="4292961" cy="3533088"/>
          </a:xfrm>
          <a:prstGeom prst="verticalScroll">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a:solidFill>
                  <a:schemeClr val="tx1"/>
                </a:solidFill>
                <a:cs typeface="Segoe UI"/>
              </a:rPr>
              <a:t>Overall judgment </a:t>
            </a:r>
          </a:p>
          <a:p>
            <a:r>
              <a:rPr lang="en-US" sz="1200">
                <a:solidFill>
                  <a:schemeClr val="tx1"/>
                </a:solidFill>
                <a:cs typeface="Segoe UI"/>
              </a:rPr>
              <a:t>Strengths : </a:t>
            </a:r>
          </a:p>
          <a:p>
            <a:pPr marL="171450" indent="-171450">
              <a:buFont typeface="Arial"/>
              <a:buChar char="•"/>
            </a:pPr>
            <a:r>
              <a:rPr lang="en-US" sz="1200" dirty="0">
                <a:solidFill>
                  <a:schemeClr val="tx1"/>
                </a:solidFill>
                <a:cs typeface="Segoe UI"/>
              </a:rPr>
              <a:t>Highlights the "Identity against </a:t>
            </a:r>
            <a:r>
              <a:rPr lang="en-US" sz="1200">
                <a:solidFill>
                  <a:schemeClr val="tx1"/>
                </a:solidFill>
                <a:cs typeface="Segoe UI"/>
              </a:rPr>
              <a:t>confusion "</a:t>
            </a:r>
          </a:p>
          <a:p>
            <a:pPr marL="171450" indent="-171450">
              <a:buFont typeface="Arial"/>
              <a:buChar char="•"/>
            </a:pPr>
            <a:r>
              <a:rPr lang="en-US" sz="1200" dirty="0">
                <a:solidFill>
                  <a:schemeClr val="tx1"/>
                </a:solidFill>
                <a:cs typeface="Segoe UI"/>
              </a:rPr>
              <a:t>Explains effects of adult </a:t>
            </a:r>
            <a:r>
              <a:rPr lang="en-US" sz="1200">
                <a:solidFill>
                  <a:schemeClr val="tx1"/>
                </a:solidFill>
                <a:cs typeface="Segoe UI"/>
              </a:rPr>
              <a:t>responsibilities.</a:t>
            </a:r>
            <a:r>
              <a:rPr lang="en-US" sz="1200" dirty="0">
                <a:solidFill>
                  <a:schemeClr val="tx1"/>
                </a:solidFill>
                <a:cs typeface="Segoe UI"/>
              </a:rPr>
              <a:t> </a:t>
            </a:r>
          </a:p>
          <a:p>
            <a:pPr marL="171450" indent="-171450">
              <a:buFont typeface="Arial"/>
              <a:buChar char="•"/>
            </a:pPr>
            <a:r>
              <a:rPr lang="en-US" sz="1200">
                <a:solidFill>
                  <a:schemeClr val="tx1"/>
                </a:solidFill>
                <a:cs typeface="Segoe UI"/>
              </a:rPr>
              <a:t>Helps identity risks .</a:t>
            </a:r>
          </a:p>
          <a:p>
            <a:r>
              <a:rPr lang="en-US" sz="1200">
                <a:solidFill>
                  <a:schemeClr val="tx1"/>
                </a:solidFill>
                <a:cs typeface="Segoe UI"/>
              </a:rPr>
              <a:t>Limitation : </a:t>
            </a:r>
          </a:p>
          <a:p>
            <a:pPr marL="171450" indent="-171450">
              <a:buFont typeface="Arial"/>
              <a:buChar char="•"/>
            </a:pPr>
            <a:r>
              <a:rPr lang="en-US" sz="1200" dirty="0">
                <a:solidFill>
                  <a:schemeClr val="tx1"/>
                </a:solidFill>
                <a:cs typeface="Segoe UI"/>
              </a:rPr>
              <a:t>Does not explain the impact of </a:t>
            </a:r>
            <a:r>
              <a:rPr lang="en-US" sz="1200" dirty="0" err="1">
                <a:solidFill>
                  <a:schemeClr val="tx1"/>
                </a:solidFill>
                <a:cs typeface="Segoe UI"/>
              </a:rPr>
              <a:t>truma</a:t>
            </a:r>
            <a:r>
              <a:rPr lang="en-US" sz="1200" dirty="0">
                <a:solidFill>
                  <a:schemeClr val="tx1"/>
                </a:solidFill>
                <a:cs typeface="Segoe UI"/>
              </a:rPr>
              <a:t> .</a:t>
            </a:r>
          </a:p>
          <a:p>
            <a:pPr marL="171450" indent="-171450">
              <a:buFont typeface="Arial"/>
              <a:buChar char="•"/>
            </a:pPr>
            <a:r>
              <a:rPr lang="en-US" sz="1200" dirty="0">
                <a:solidFill>
                  <a:schemeClr val="tx1"/>
                </a:solidFill>
                <a:cs typeface="Segoe UI"/>
              </a:rPr>
              <a:t>Cannot </a:t>
            </a:r>
            <a:r>
              <a:rPr lang="en-US" sz="1200" dirty="0" err="1">
                <a:solidFill>
                  <a:schemeClr val="tx1"/>
                </a:solidFill>
                <a:cs typeface="Segoe UI"/>
              </a:rPr>
              <a:t>accoun</a:t>
            </a:r>
            <a:r>
              <a:rPr lang="en-US" sz="1200">
                <a:solidFill>
                  <a:schemeClr val="tx1"/>
                </a:solidFill>
                <a:cs typeface="Segoe UI"/>
              </a:rPr>
              <a:t>t for long-term stress.</a:t>
            </a:r>
            <a:endParaRPr lang="en-US" sz="1200" dirty="0">
              <a:solidFill>
                <a:schemeClr val="tx1"/>
              </a:solidFill>
              <a:cs typeface="Segoe UI"/>
            </a:endParaRPr>
          </a:p>
          <a:p>
            <a:pPr marL="171450" indent="-171450">
              <a:buFont typeface="Arial"/>
              <a:buChar char="•"/>
            </a:pPr>
            <a:r>
              <a:rPr lang="en-US" sz="1200" dirty="0">
                <a:solidFill>
                  <a:schemeClr val="tx1"/>
                </a:solidFill>
                <a:cs typeface="Segoe UI"/>
              </a:rPr>
              <a:t>Does not address attachment issu</a:t>
            </a:r>
            <a:r>
              <a:rPr lang="en-US" sz="1200">
                <a:solidFill>
                  <a:schemeClr val="tx1"/>
                </a:solidFill>
                <a:cs typeface="Segoe UI"/>
              </a:rPr>
              <a:t>es </a:t>
            </a:r>
            <a:endParaRPr lang="en-US" sz="1200" dirty="0">
              <a:solidFill>
                <a:schemeClr val="tx1"/>
              </a:solidFill>
              <a:cs typeface="Segoe UI"/>
            </a:endParaRPr>
          </a:p>
        </p:txBody>
      </p:sp>
      <p:sp>
        <p:nvSpPr>
          <p:cNvPr id="4" name="Scroll: Vertical 3">
            <a:extLst>
              <a:ext uri="{FF2B5EF4-FFF2-40B4-BE49-F238E27FC236}">
                <a16:creationId xmlns:a16="http://schemas.microsoft.com/office/drawing/2014/main" id="{FDE2096E-6D78-3ACE-F69A-0383955F903E}"/>
              </a:ext>
            </a:extLst>
          </p:cNvPr>
          <p:cNvSpPr/>
          <p:nvPr/>
        </p:nvSpPr>
        <p:spPr>
          <a:xfrm>
            <a:off x="7508430" y="1461606"/>
            <a:ext cx="4404637" cy="3925298"/>
          </a:xfrm>
          <a:prstGeom prst="verticalScroll">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cs typeface="Segoe UI"/>
              </a:rPr>
              <a:t>Usefulness of </a:t>
            </a:r>
            <a:r>
              <a:rPr lang="en-US" sz="1200">
                <a:solidFill>
                  <a:schemeClr val="tx1"/>
                </a:solidFill>
                <a:cs typeface="Segoe UI"/>
              </a:rPr>
              <a:t>psychology in health and social care :</a:t>
            </a:r>
          </a:p>
          <a:p>
            <a:pPr marL="171450" indent="-171450">
              <a:buFont typeface="Arial"/>
              <a:buChar char="•"/>
            </a:pPr>
            <a:r>
              <a:rPr lang="en-US" sz="1200" dirty="0">
                <a:solidFill>
                  <a:schemeClr val="tx1"/>
                </a:solidFill>
                <a:cs typeface="Segoe UI"/>
              </a:rPr>
              <a:t>Psychology helps professionals understand the reasons behind Jenny's </a:t>
            </a:r>
            <a:r>
              <a:rPr lang="en-US" sz="1200" dirty="0" err="1">
                <a:solidFill>
                  <a:schemeClr val="tx1"/>
                </a:solidFill>
                <a:cs typeface="Segoe UI"/>
              </a:rPr>
              <a:t>behaviour</a:t>
            </a:r>
            <a:r>
              <a:rPr lang="en-US" sz="1200" dirty="0">
                <a:solidFill>
                  <a:schemeClr val="tx1"/>
                </a:solidFill>
                <a:cs typeface="Segoe UI"/>
              </a:rPr>
              <a:t>, </a:t>
            </a:r>
            <a:r>
              <a:rPr lang="en-US" sz="1200" dirty="0" err="1">
                <a:solidFill>
                  <a:schemeClr val="tx1"/>
                </a:solidFill>
                <a:cs typeface="Segoe UI"/>
              </a:rPr>
              <a:t>emotions,and</a:t>
            </a:r>
            <a:r>
              <a:rPr lang="en-US" sz="1200" dirty="0">
                <a:solidFill>
                  <a:schemeClr val="tx1"/>
                </a:solidFill>
                <a:cs typeface="Segoe UI"/>
              </a:rPr>
              <a:t> stress as </a:t>
            </a:r>
            <a:r>
              <a:rPr lang="en-US" sz="1200" dirty="0" err="1">
                <a:solidFill>
                  <a:schemeClr val="tx1"/>
                </a:solidFill>
                <a:cs typeface="Segoe UI"/>
              </a:rPr>
              <a:t>ayoung</a:t>
            </a:r>
            <a:r>
              <a:rPr lang="en-US" sz="1200" dirty="0">
                <a:solidFill>
                  <a:schemeClr val="tx1"/>
                </a:solidFill>
                <a:cs typeface="Segoe UI"/>
              </a:rPr>
              <a:t> carer </a:t>
            </a:r>
          </a:p>
          <a:p>
            <a:pPr marL="171450" indent="-171450">
              <a:buFont typeface="Arial"/>
              <a:buChar char="•"/>
            </a:pPr>
            <a:r>
              <a:rPr lang="en-US" sz="1200" dirty="0">
                <a:solidFill>
                  <a:schemeClr val="tx1"/>
                </a:solidFill>
                <a:cs typeface="Segoe UI"/>
              </a:rPr>
              <a:t>Psychological theories provide insight into </a:t>
            </a:r>
            <a:r>
              <a:rPr lang="en-US" sz="1200">
                <a:solidFill>
                  <a:schemeClr val="tx1"/>
                </a:solidFill>
                <a:cs typeface="Segoe UI"/>
              </a:rPr>
              <a:t>how her experiences affect development as     ( loss , isolation , responsibility ) </a:t>
            </a:r>
            <a:r>
              <a:rPr lang="en-US" sz="1200" dirty="0">
                <a:solidFill>
                  <a:schemeClr val="tx1"/>
                </a:solidFill>
                <a:cs typeface="Segoe UI"/>
              </a:rPr>
              <a:t>  </a:t>
            </a:r>
            <a:endParaRPr lang="en-US" dirty="0">
              <a:solidFill>
                <a:schemeClr val="tx1"/>
              </a:solidFill>
            </a:endParaRPr>
          </a:p>
        </p:txBody>
      </p:sp>
    </p:spTree>
    <p:extLst>
      <p:ext uri="{BB962C8B-B14F-4D97-AF65-F5344CB8AC3E}">
        <p14:creationId xmlns:p14="http://schemas.microsoft.com/office/powerpoint/2010/main" val="37685697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bbon: Tilted Down 1">
            <a:extLst>
              <a:ext uri="{FF2B5EF4-FFF2-40B4-BE49-F238E27FC236}">
                <a16:creationId xmlns:a16="http://schemas.microsoft.com/office/drawing/2014/main" id="{F8F90E0E-3992-3994-87D8-FB6134095881}"/>
              </a:ext>
            </a:extLst>
          </p:cNvPr>
          <p:cNvSpPr/>
          <p:nvPr/>
        </p:nvSpPr>
        <p:spPr>
          <a:xfrm>
            <a:off x="2968030" y="2560"/>
            <a:ext cx="6074122" cy="1861260"/>
          </a:xfrm>
          <a:prstGeom prst="ribbon">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cs typeface="Segoe UI"/>
              </a:rPr>
              <a:t>References</a:t>
            </a:r>
            <a:r>
              <a:rPr lang="en-US" dirty="0">
                <a:solidFill>
                  <a:schemeClr val="tx1"/>
                </a:solidFill>
                <a:cs typeface="Segoe UI"/>
              </a:rPr>
              <a:t>  </a:t>
            </a:r>
          </a:p>
        </p:txBody>
      </p:sp>
      <p:sp>
        <p:nvSpPr>
          <p:cNvPr id="3" name="TextBox 2">
            <a:extLst>
              <a:ext uri="{FF2B5EF4-FFF2-40B4-BE49-F238E27FC236}">
                <a16:creationId xmlns:a16="http://schemas.microsoft.com/office/drawing/2014/main" id="{330AF86C-DC63-9C94-90B3-840442749990}"/>
              </a:ext>
            </a:extLst>
          </p:cNvPr>
          <p:cNvSpPr txBox="1"/>
          <p:nvPr/>
        </p:nvSpPr>
        <p:spPr>
          <a:xfrm>
            <a:off x="402081" y="2059870"/>
            <a:ext cx="1120881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ea typeface="+mn-lt"/>
                <a:cs typeface="+mn-lt"/>
              </a:rPr>
              <a:t>Erikson, E.H. (1950) </a:t>
            </a:r>
            <a:r>
              <a:rPr lang="en-US" i="1">
                <a:ea typeface="+mn-lt"/>
                <a:cs typeface="+mn-lt"/>
              </a:rPr>
              <a:t>Childhood and Society</a:t>
            </a:r>
            <a:r>
              <a:rPr lang="en-US">
                <a:ea typeface="+mn-lt"/>
                <a:cs typeface="+mn-lt"/>
              </a:rPr>
              <a:t>. New York: W.W. Norton &amp; Company.</a:t>
            </a:r>
            <a:endParaRPr lang="en-US"/>
          </a:p>
          <a:p>
            <a:pPr marL="285750" indent="-285750">
              <a:buFont typeface="Arial"/>
              <a:buChar char="•"/>
            </a:pPr>
            <a:r>
              <a:rPr lang="en-US">
                <a:ea typeface="+mn-lt"/>
                <a:cs typeface="+mn-lt"/>
              </a:rPr>
              <a:t>Lumen Learning (n.d.) </a:t>
            </a:r>
            <a:r>
              <a:rPr lang="en-US" i="1">
                <a:ea typeface="+mn-lt"/>
                <a:cs typeface="+mn-lt"/>
              </a:rPr>
              <a:t>19.1 Erikson’s Theory of Psychosocial Development – Lifespan Human Development: A Topical Approach</a:t>
            </a:r>
            <a:r>
              <a:rPr lang="en-US">
                <a:ea typeface="+mn-lt"/>
                <a:cs typeface="+mn-lt"/>
              </a:rPr>
              <a:t>. Available at: </a:t>
            </a:r>
            <a:r>
              <a:rPr lang="en-US" dirty="0">
                <a:ea typeface="+mn-lt"/>
                <a:cs typeface="+mn-lt"/>
                <a:hlinkClick r:id="rId2"/>
              </a:rPr>
              <a:t>https://courses.lumenlearning.com</a:t>
            </a:r>
            <a:r>
              <a:rPr lang="en-US">
                <a:ea typeface="+mn-lt"/>
                <a:cs typeface="+mn-lt"/>
              </a:rPr>
              <a:t> (Accessed: 15 February 2026).</a:t>
            </a:r>
            <a:endParaRPr lang="en-US"/>
          </a:p>
          <a:p>
            <a:pPr marL="285750" indent="-285750">
              <a:buFont typeface="Arial"/>
              <a:buChar char="•"/>
            </a:pPr>
            <a:r>
              <a:rPr lang="en-US">
                <a:ea typeface="+mn-lt"/>
                <a:cs typeface="+mn-lt"/>
              </a:rPr>
              <a:t>Psychology Roots (n.d.) </a:t>
            </a:r>
            <a:r>
              <a:rPr lang="en-US" i="1">
                <a:ea typeface="+mn-lt"/>
                <a:cs typeface="+mn-lt"/>
              </a:rPr>
              <a:t>Erikson Psychology: Concepts, Elements and Applications</a:t>
            </a:r>
            <a:r>
              <a:rPr lang="en-US">
                <a:ea typeface="+mn-lt"/>
                <a:cs typeface="+mn-lt"/>
              </a:rPr>
              <a:t>. Available at: </a:t>
            </a:r>
            <a:r>
              <a:rPr lang="en-US" dirty="0">
                <a:ea typeface="+mn-lt"/>
                <a:cs typeface="+mn-lt"/>
                <a:hlinkClick r:id="rId3"/>
              </a:rPr>
              <a:t>https://www.psychologyroots.com</a:t>
            </a:r>
            <a:r>
              <a:rPr lang="en-US">
                <a:ea typeface="+mn-lt"/>
                <a:cs typeface="+mn-lt"/>
              </a:rPr>
              <a:t> (Accessed: 15 February 2026).</a:t>
            </a:r>
            <a:endParaRPr lang="en-US"/>
          </a:p>
          <a:p>
            <a:pPr marL="285750" indent="-285750">
              <a:buFont typeface="Arial"/>
              <a:buChar char="•"/>
            </a:pPr>
            <a:r>
              <a:rPr lang="en-US">
                <a:ea typeface="+mn-lt"/>
                <a:cs typeface="+mn-lt"/>
              </a:rPr>
              <a:t>Psychology Town (n.d.) </a:t>
            </a:r>
            <a:r>
              <a:rPr lang="en-US" i="1">
                <a:ea typeface="+mn-lt"/>
                <a:cs typeface="+mn-lt"/>
              </a:rPr>
              <a:t>Understanding Erikson's Psychosocial Development Stages</a:t>
            </a:r>
            <a:r>
              <a:rPr lang="en-US">
                <a:ea typeface="+mn-lt"/>
                <a:cs typeface="+mn-lt"/>
              </a:rPr>
              <a:t>. Available at: </a:t>
            </a:r>
            <a:r>
              <a:rPr lang="en-US" dirty="0">
                <a:ea typeface="+mn-lt"/>
                <a:cs typeface="+mn-lt"/>
                <a:hlinkClick r:id="rId4"/>
              </a:rPr>
              <a:t>https://www.psychologytown.com</a:t>
            </a:r>
            <a:r>
              <a:rPr lang="en-US">
                <a:ea typeface="+mn-lt"/>
                <a:cs typeface="+mn-lt"/>
              </a:rPr>
              <a:t> (Accessed: 15 February 2026).</a:t>
            </a:r>
            <a:endParaRPr lang="en-US"/>
          </a:p>
          <a:p>
            <a:pPr marL="285750" indent="-285750">
              <a:buFont typeface="Arial"/>
              <a:buChar char="•"/>
            </a:pPr>
            <a:r>
              <a:rPr lang="en-US">
                <a:ea typeface="+mn-lt"/>
                <a:cs typeface="+mn-lt"/>
              </a:rPr>
              <a:t>Academia.edu (n.d.) </a:t>
            </a:r>
            <a:r>
              <a:rPr lang="en-US" i="1">
                <a:ea typeface="+mn-lt"/>
                <a:cs typeface="+mn-lt"/>
              </a:rPr>
              <a:t>Comparing Erikson and Bowlby Theories | PDF | Developmental Psychology | Attachment Theory</a:t>
            </a:r>
            <a:r>
              <a:rPr lang="en-US">
                <a:ea typeface="+mn-lt"/>
                <a:cs typeface="+mn-lt"/>
              </a:rPr>
              <a:t>. Available at: </a:t>
            </a:r>
            <a:r>
              <a:rPr lang="en-US" dirty="0">
                <a:ea typeface="+mn-lt"/>
                <a:cs typeface="+mn-lt"/>
                <a:hlinkClick r:id="rId5"/>
              </a:rPr>
              <a:t>https://www.academia.edu</a:t>
            </a:r>
            <a:r>
              <a:rPr lang="en-US">
                <a:ea typeface="+mn-lt"/>
                <a:cs typeface="+mn-lt"/>
              </a:rPr>
              <a:t> (Accessed: 15 February 2026).</a:t>
            </a:r>
            <a:endParaRPr lang="en-US"/>
          </a:p>
          <a:p>
            <a:pPr marL="285750" indent="-285750">
              <a:buFont typeface="Arial"/>
              <a:buChar char="•"/>
            </a:pPr>
            <a:r>
              <a:rPr lang="en-US">
                <a:ea typeface="+mn-lt"/>
                <a:cs typeface="+mn-lt"/>
              </a:rPr>
              <a:t>Care Learning (n.d.) </a:t>
            </a:r>
            <a:r>
              <a:rPr lang="en-US" i="1">
                <a:ea typeface="+mn-lt"/>
                <a:cs typeface="+mn-lt"/>
              </a:rPr>
              <a:t>3.2 Explain the impact of psychological theory on health and social care practice</a:t>
            </a:r>
            <a:r>
              <a:rPr lang="en-US">
                <a:ea typeface="+mn-lt"/>
                <a:cs typeface="+mn-lt"/>
              </a:rPr>
              <a:t>. Available at: </a:t>
            </a:r>
            <a:r>
              <a:rPr lang="en-US" dirty="0">
                <a:ea typeface="+mn-lt"/>
                <a:cs typeface="+mn-lt"/>
                <a:hlinkClick r:id="rId6"/>
              </a:rPr>
              <a:t>https://carelearning.org.uk</a:t>
            </a:r>
            <a:r>
              <a:rPr lang="en-US">
                <a:ea typeface="+mn-lt"/>
                <a:cs typeface="+mn-lt"/>
              </a:rPr>
              <a:t> (Accessed: 15 February 2026).</a:t>
            </a:r>
            <a:endParaRPr lang="en-US"/>
          </a:p>
          <a:p>
            <a:pPr marL="285750" indent="-285750">
              <a:buFont typeface="Arial"/>
              <a:buChar char="•"/>
            </a:pPr>
            <a:r>
              <a:rPr lang="en-US">
                <a:ea typeface="+mn-lt"/>
                <a:cs typeface="+mn-lt"/>
              </a:rPr>
              <a:t>Social Work Institute (n.d.) </a:t>
            </a:r>
            <a:r>
              <a:rPr lang="en-US" i="1">
                <a:ea typeface="+mn-lt"/>
                <a:cs typeface="+mn-lt"/>
              </a:rPr>
              <a:t>Key Theories of Adolescent Development</a:t>
            </a:r>
            <a:r>
              <a:rPr lang="en-US">
                <a:ea typeface="+mn-lt"/>
                <a:cs typeface="+mn-lt"/>
              </a:rPr>
              <a:t>. Available at: </a:t>
            </a:r>
            <a:r>
              <a:rPr lang="en-US" dirty="0">
                <a:ea typeface="+mn-lt"/>
                <a:cs typeface="+mn-lt"/>
                <a:hlinkClick r:id="rId7"/>
              </a:rPr>
              <a:t>https://socialwork.institute/fields-of-counselling/key-theories-adolescent-development/</a:t>
            </a:r>
            <a:r>
              <a:rPr lang="en-US">
                <a:ea typeface="+mn-lt"/>
                <a:cs typeface="+mn-lt"/>
              </a:rPr>
              <a:t> (Accessed: 15 February 2026).</a:t>
            </a:r>
            <a:endParaRPr lang="en-US"/>
          </a:p>
          <a:p>
            <a:pPr marL="285750" indent="-285750">
              <a:buFont typeface="Arial"/>
              <a:buChar char="•"/>
            </a:pPr>
            <a:r>
              <a:rPr lang="en-US">
                <a:ea typeface="+mn-lt"/>
                <a:cs typeface="+mn-lt"/>
              </a:rPr>
              <a:t>Simply Psychology (n.d.) </a:t>
            </a:r>
            <a:r>
              <a:rPr lang="en-US" i="1">
                <a:ea typeface="+mn-lt"/>
                <a:cs typeface="+mn-lt"/>
              </a:rPr>
              <a:t>Identity vs Role Confusion: Key Insights for Adolescents</a:t>
            </a:r>
            <a:r>
              <a:rPr lang="en-US">
                <a:ea typeface="+mn-lt"/>
                <a:cs typeface="+mn-lt"/>
              </a:rPr>
              <a:t>. Available at: </a:t>
            </a:r>
            <a:r>
              <a:rPr lang="en-US" dirty="0">
                <a:ea typeface="+mn-lt"/>
                <a:cs typeface="+mn-lt"/>
                <a:hlinkClick r:id="rId8"/>
              </a:rPr>
              <a:t>https://www.simplypsychology.org</a:t>
            </a:r>
            <a:r>
              <a:rPr lang="en-US">
                <a:ea typeface="+mn-lt"/>
                <a:cs typeface="+mn-lt"/>
              </a:rPr>
              <a:t> (Accessed: 15 February 2026).</a:t>
            </a:r>
            <a:endParaRPr lang="en-US"/>
          </a:p>
          <a:p>
            <a:pPr algn="l"/>
            <a:endParaRPr lang="en-US" dirty="0">
              <a:cs typeface="Segoe UI"/>
            </a:endParaRPr>
          </a:p>
        </p:txBody>
      </p:sp>
    </p:spTree>
    <p:extLst>
      <p:ext uri="{BB962C8B-B14F-4D97-AF65-F5344CB8AC3E}">
        <p14:creationId xmlns:p14="http://schemas.microsoft.com/office/powerpoint/2010/main" val="41645555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ExploreVTI</vt:lpstr>
      <vt:lpstr>Student name :Hanaa Elsalhy  student number :2435768 Module name :Psychology in health and social care   Module code :LCHS4010 Assessment title : Component 1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1480</cp:revision>
  <dcterms:created xsi:type="dcterms:W3CDTF">2026-02-05T20:02:47Z</dcterms:created>
  <dcterms:modified xsi:type="dcterms:W3CDTF">2026-02-15T19:56:35Z</dcterms:modified>
</cp:coreProperties>
</file>