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256" r:id="rId2"/>
    <p:sldId id="268" r:id="rId3"/>
    <p:sldId id="257" r:id="rId4"/>
    <p:sldId id="295" r:id="rId5"/>
    <p:sldId id="296" r:id="rId6"/>
    <p:sldId id="297" r:id="rId7"/>
    <p:sldId id="298" r:id="rId8"/>
    <p:sldId id="299" r:id="rId9"/>
    <p:sldId id="300" r:id="rId10"/>
    <p:sldId id="258" r:id="rId11"/>
    <p:sldId id="264" r:id="rId12"/>
    <p:sldId id="265" r:id="rId13"/>
    <p:sldId id="266" r:id="rId14"/>
    <p:sldId id="267" r:id="rId15"/>
    <p:sldId id="259" r:id="rId16"/>
    <p:sldId id="260" r:id="rId17"/>
    <p:sldId id="261" r:id="rId18"/>
    <p:sldId id="262" r:id="rId19"/>
    <p:sldId id="269" r:id="rId20"/>
    <p:sldId id="270" r:id="rId21"/>
    <p:sldId id="301" r:id="rId22"/>
    <p:sldId id="303" r:id="rId23"/>
    <p:sldId id="304" r:id="rId24"/>
    <p:sldId id="306" r:id="rId25"/>
    <p:sldId id="307" r:id="rId26"/>
    <p:sldId id="308" r:id="rId27"/>
    <p:sldId id="263" r:id="rId28"/>
    <p:sldId id="288" r:id="rId29"/>
    <p:sldId id="289" r:id="rId30"/>
    <p:sldId id="290" r:id="rId31"/>
    <p:sldId id="291" r:id="rId32"/>
    <p:sldId id="292" r:id="rId33"/>
    <p:sldId id="309" r:id="rId34"/>
    <p:sldId id="293" r:id="rId35"/>
    <p:sldId id="294" r:id="rId36"/>
    <p:sldId id="271" r:id="rId37"/>
    <p:sldId id="272" r:id="rId38"/>
    <p:sldId id="273" r:id="rId39"/>
    <p:sldId id="274" r:id="rId40"/>
    <p:sldId id="275" r:id="rId41"/>
    <p:sldId id="276" r:id="rId42"/>
    <p:sldId id="277" r:id="rId43"/>
    <p:sldId id="279" r:id="rId44"/>
    <p:sldId id="278" r:id="rId45"/>
    <p:sldId id="280" r:id="rId46"/>
    <p:sldId id="282" r:id="rId47"/>
    <p:sldId id="281" r:id="rId48"/>
    <p:sldId id="285" r:id="rId49"/>
    <p:sldId id="286" r:id="rId50"/>
    <p:sldId id="287"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68"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988232-1AC1-475A-B29C-8D9D7181D4F2}" type="datetimeFigureOut">
              <a:rPr lang="en-US" smtClean="0"/>
              <a:t>1/30/2025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E748BF-2966-469B-B370-95C39BDD4D39}" type="slidenum">
              <a:rPr lang="en-US" smtClean="0"/>
              <a:t>‹#›</a:t>
            </a:fld>
            <a:endParaRPr lang="en-US"/>
          </a:p>
        </p:txBody>
      </p:sp>
    </p:spTree>
    <p:extLst>
      <p:ext uri="{BB962C8B-B14F-4D97-AF65-F5344CB8AC3E}">
        <p14:creationId xmlns:p14="http://schemas.microsoft.com/office/powerpoint/2010/main" val="241300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4AAC07E-92E6-4966-8FEA-D2670451B726}" type="slidenum">
              <a:rPr lang="en-US" smtClean="0"/>
              <a:t>24</a:t>
            </a:fld>
            <a:endParaRPr lang="en-US"/>
          </a:p>
        </p:txBody>
      </p:sp>
    </p:spTree>
    <p:extLst>
      <p:ext uri="{BB962C8B-B14F-4D97-AF65-F5344CB8AC3E}">
        <p14:creationId xmlns:p14="http://schemas.microsoft.com/office/powerpoint/2010/main" val="192348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402A263-A212-4B2C-889E-527C9DD97E79}" type="datetimeFigureOut">
              <a:rPr lang="en-US" smtClean="0"/>
              <a:t>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1ED6B0-9C5E-4066-AFFC-7A77C3F07B73}" type="slidenum">
              <a:rPr lang="en-US" smtClean="0"/>
              <a:t>‹#›</a:t>
            </a:fld>
            <a:endParaRPr lang="en-US"/>
          </a:p>
        </p:txBody>
      </p:sp>
    </p:spTree>
    <p:extLst>
      <p:ext uri="{BB962C8B-B14F-4D97-AF65-F5344CB8AC3E}">
        <p14:creationId xmlns:p14="http://schemas.microsoft.com/office/powerpoint/2010/main" val="542605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402A263-A212-4B2C-889E-527C9DD97E79}" type="datetimeFigureOut">
              <a:rPr lang="en-US" smtClean="0"/>
              <a:t>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1ED6B0-9C5E-4066-AFFC-7A77C3F07B73}" type="slidenum">
              <a:rPr lang="en-US" smtClean="0"/>
              <a:t>‹#›</a:t>
            </a:fld>
            <a:endParaRPr lang="en-US"/>
          </a:p>
        </p:txBody>
      </p:sp>
    </p:spTree>
    <p:extLst>
      <p:ext uri="{BB962C8B-B14F-4D97-AF65-F5344CB8AC3E}">
        <p14:creationId xmlns:p14="http://schemas.microsoft.com/office/powerpoint/2010/main" val="1587632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02A263-A212-4B2C-889E-527C9DD97E79}" type="datetimeFigureOut">
              <a:rPr lang="en-US" smtClean="0"/>
              <a:t>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1ED6B0-9C5E-4066-AFFC-7A77C3F07B73}" type="slidenum">
              <a:rPr lang="en-US" smtClean="0"/>
              <a:t>‹#›</a:t>
            </a:fld>
            <a:endParaRPr lang="en-US"/>
          </a:p>
        </p:txBody>
      </p:sp>
    </p:spTree>
    <p:extLst>
      <p:ext uri="{BB962C8B-B14F-4D97-AF65-F5344CB8AC3E}">
        <p14:creationId xmlns:p14="http://schemas.microsoft.com/office/powerpoint/2010/main" val="927876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402A263-A212-4B2C-889E-527C9DD97E79}" type="datetimeFigureOut">
              <a:rPr lang="en-US" smtClean="0"/>
              <a:t>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1ED6B0-9C5E-4066-AFFC-7A77C3F07B73}" type="slidenum">
              <a:rPr lang="en-US" smtClean="0"/>
              <a:t>‹#›</a:t>
            </a:fld>
            <a:endParaRPr lang="en-US"/>
          </a:p>
        </p:txBody>
      </p:sp>
    </p:spTree>
    <p:extLst>
      <p:ext uri="{BB962C8B-B14F-4D97-AF65-F5344CB8AC3E}">
        <p14:creationId xmlns:p14="http://schemas.microsoft.com/office/powerpoint/2010/main" val="29124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402A263-A212-4B2C-889E-527C9DD97E79}" type="datetimeFigureOut">
              <a:rPr lang="en-US" smtClean="0"/>
              <a:t>1/30/2025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1ED6B0-9C5E-4066-AFFC-7A77C3F07B73}" type="slidenum">
              <a:rPr lang="en-US" smtClean="0"/>
              <a:t>‹#›</a:t>
            </a:fld>
            <a:endParaRPr lang="en-US"/>
          </a:p>
        </p:txBody>
      </p:sp>
    </p:spTree>
    <p:extLst>
      <p:ext uri="{BB962C8B-B14F-4D97-AF65-F5344CB8AC3E}">
        <p14:creationId xmlns:p14="http://schemas.microsoft.com/office/powerpoint/2010/main" val="1378332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402A263-A212-4B2C-889E-527C9DD97E79}" type="datetimeFigureOut">
              <a:rPr lang="en-US" smtClean="0"/>
              <a:t>1/30/2025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F1ED6B0-9C5E-4066-AFFC-7A77C3F07B73}" type="slidenum">
              <a:rPr lang="en-US" smtClean="0"/>
              <a:t>‹#›</a:t>
            </a:fld>
            <a:endParaRPr lang="en-US"/>
          </a:p>
        </p:txBody>
      </p:sp>
    </p:spTree>
    <p:extLst>
      <p:ext uri="{BB962C8B-B14F-4D97-AF65-F5344CB8AC3E}">
        <p14:creationId xmlns:p14="http://schemas.microsoft.com/office/powerpoint/2010/main" val="1149233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2A263-A212-4B2C-889E-527C9DD97E79}" type="datetimeFigureOut">
              <a:rPr lang="en-US" smtClean="0"/>
              <a:t>1/30/2025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F1ED6B0-9C5E-4066-AFFC-7A77C3F07B73}" type="slidenum">
              <a:rPr lang="en-US" smtClean="0"/>
              <a:t>‹#›</a:t>
            </a:fld>
            <a:endParaRPr lang="en-US"/>
          </a:p>
        </p:txBody>
      </p:sp>
    </p:spTree>
    <p:extLst>
      <p:ext uri="{BB962C8B-B14F-4D97-AF65-F5344CB8AC3E}">
        <p14:creationId xmlns:p14="http://schemas.microsoft.com/office/powerpoint/2010/main" val="1155312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02A263-A212-4B2C-889E-527C9DD97E79}" type="datetimeFigureOut">
              <a:rPr lang="en-US" smtClean="0"/>
              <a:t>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1ED6B0-9C5E-4066-AFFC-7A77C3F07B73}" type="slidenum">
              <a:rPr lang="en-US" smtClean="0"/>
              <a:t>‹#›</a:t>
            </a:fld>
            <a:endParaRPr lang="en-US"/>
          </a:p>
        </p:txBody>
      </p:sp>
    </p:spTree>
    <p:extLst>
      <p:ext uri="{BB962C8B-B14F-4D97-AF65-F5344CB8AC3E}">
        <p14:creationId xmlns:p14="http://schemas.microsoft.com/office/powerpoint/2010/main" val="3554934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02A263-A212-4B2C-889E-527C9DD97E79}" type="datetimeFigureOut">
              <a:rPr lang="en-US" smtClean="0"/>
              <a:t>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1ED6B0-9C5E-4066-AFFC-7A77C3F07B73}" type="slidenum">
              <a:rPr lang="en-US" smtClean="0"/>
              <a:t>‹#›</a:t>
            </a:fld>
            <a:endParaRPr lang="en-US"/>
          </a:p>
        </p:txBody>
      </p:sp>
    </p:spTree>
    <p:extLst>
      <p:ext uri="{BB962C8B-B14F-4D97-AF65-F5344CB8AC3E}">
        <p14:creationId xmlns:p14="http://schemas.microsoft.com/office/powerpoint/2010/main" val="3130331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402A263-A212-4B2C-889E-527C9DD97E79}" type="datetimeFigureOut">
              <a:rPr lang="en-US" smtClean="0"/>
              <a:t>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1ED6B0-9C5E-4066-AFFC-7A77C3F07B73}" type="slidenum">
              <a:rPr lang="en-US" smtClean="0"/>
              <a:t>‹#›</a:t>
            </a:fld>
            <a:endParaRPr lang="en-US"/>
          </a:p>
        </p:txBody>
      </p:sp>
    </p:spTree>
    <p:extLst>
      <p:ext uri="{BB962C8B-B14F-4D97-AF65-F5344CB8AC3E}">
        <p14:creationId xmlns:p14="http://schemas.microsoft.com/office/powerpoint/2010/main" val="3425348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402A263-A212-4B2C-889E-527C9DD97E79}" type="datetimeFigureOut">
              <a:rPr lang="en-US" smtClean="0"/>
              <a:t>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1ED6B0-9C5E-4066-AFFC-7A77C3F07B73}" type="slidenum">
              <a:rPr lang="en-US" smtClean="0"/>
              <a:t>‹#›</a:t>
            </a:fld>
            <a:endParaRPr lang="en-US"/>
          </a:p>
        </p:txBody>
      </p:sp>
    </p:spTree>
    <p:extLst>
      <p:ext uri="{BB962C8B-B14F-4D97-AF65-F5344CB8AC3E}">
        <p14:creationId xmlns:p14="http://schemas.microsoft.com/office/powerpoint/2010/main" val="3744293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02A263-A212-4B2C-889E-527C9DD97E79}" type="datetimeFigureOut">
              <a:rPr lang="en-US" smtClean="0"/>
              <a:t>1/30/2025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1ED6B0-9C5E-4066-AFFC-7A77C3F07B73}" type="slidenum">
              <a:rPr lang="en-US" smtClean="0"/>
              <a:t>‹#›</a:t>
            </a:fld>
            <a:endParaRPr lang="en-US"/>
          </a:p>
        </p:txBody>
      </p:sp>
    </p:spTree>
    <p:extLst>
      <p:ext uri="{BB962C8B-B14F-4D97-AF65-F5344CB8AC3E}">
        <p14:creationId xmlns:p14="http://schemas.microsoft.com/office/powerpoint/2010/main" val="27472112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dirty="0"/>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519254"/>
            <a:ext cx="8988758" cy="5056177"/>
          </a:xfrm>
          <a:prstGeom prst="rect">
            <a:avLst/>
          </a:prstGeom>
        </p:spPr>
      </p:pic>
    </p:spTree>
    <p:extLst>
      <p:ext uri="{BB962C8B-B14F-4D97-AF65-F5344CB8AC3E}">
        <p14:creationId xmlns:p14="http://schemas.microsoft.com/office/powerpoint/2010/main" val="305511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8393" t="7602" r="24371" b="15718"/>
          <a:stretch/>
        </p:blipFill>
        <p:spPr>
          <a:xfrm>
            <a:off x="1856094" y="487955"/>
            <a:ext cx="8748215" cy="5609230"/>
          </a:xfrm>
          <a:prstGeom prst="rect">
            <a:avLst/>
          </a:prstGeom>
        </p:spPr>
      </p:pic>
    </p:spTree>
    <p:extLst>
      <p:ext uri="{BB962C8B-B14F-4D97-AF65-F5344CB8AC3E}">
        <p14:creationId xmlns:p14="http://schemas.microsoft.com/office/powerpoint/2010/main" val="3821575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Function of Cervical Spine</a:t>
            </a:r>
          </a:p>
        </p:txBody>
      </p:sp>
      <p:sp>
        <p:nvSpPr>
          <p:cNvPr id="3" name="Content Placeholder 2"/>
          <p:cNvSpPr>
            <a:spLocks noGrp="1"/>
          </p:cNvSpPr>
          <p:nvPr>
            <p:ph idx="1"/>
          </p:nvPr>
        </p:nvSpPr>
        <p:spPr>
          <a:xfrm>
            <a:off x="409433" y="1825625"/>
            <a:ext cx="7375241" cy="4351338"/>
          </a:xfrm>
        </p:spPr>
        <p:txBody>
          <a:bodyPr/>
          <a:lstStyle/>
          <a:p>
            <a:r>
              <a:rPr lang="en-US" dirty="0">
                <a:latin typeface="Arial" panose="020B0604020202020204" pitchFamily="34" charset="0"/>
                <a:cs typeface="Arial" panose="020B0604020202020204" pitchFamily="34" charset="0"/>
              </a:rPr>
              <a:t>Housing and protecting the Spinal cord</a:t>
            </a:r>
          </a:p>
          <a:p>
            <a:r>
              <a:rPr lang="en-US" dirty="0">
                <a:latin typeface="Arial" panose="020B0604020202020204" pitchFamily="34" charset="0"/>
                <a:cs typeface="Arial" panose="020B0604020202020204" pitchFamily="34" charset="0"/>
              </a:rPr>
              <a:t>Supporting the head and its movement</a:t>
            </a:r>
          </a:p>
          <a:p>
            <a:r>
              <a:rPr lang="en-US" dirty="0">
                <a:latin typeface="Arial" panose="020B0604020202020204" pitchFamily="34" charset="0"/>
                <a:cs typeface="Arial" panose="020B0604020202020204" pitchFamily="34" charset="0"/>
              </a:rPr>
              <a:t>Facilitating the flow of blood to the brain</a:t>
            </a:r>
          </a:p>
          <a:p>
            <a:endParaRPr lang="en-US" dirty="0">
              <a:latin typeface="Arial" panose="020B0604020202020204" pitchFamily="34" charset="0"/>
              <a:cs typeface="Arial" panose="020B0604020202020204" pitchFamily="34" charset="0"/>
            </a:endParaRPr>
          </a:p>
        </p:txBody>
      </p:sp>
      <p:pic>
        <p:nvPicPr>
          <p:cNvPr id="2050" name="Picture 2" descr="Image result for c1 and c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8386" y="3397238"/>
            <a:ext cx="5002142" cy="3149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5964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latin typeface="Arial" panose="020B0604020202020204" pitchFamily="34" charset="0"/>
                <a:cs typeface="Arial" panose="020B0604020202020204" pitchFamily="34" charset="0"/>
              </a:rPr>
              <a:t>Normal Curves of Vertebral Column</a:t>
            </a:r>
          </a:p>
        </p:txBody>
      </p:sp>
      <p:sp>
        <p:nvSpPr>
          <p:cNvPr id="5" name="Content Placeholder 4"/>
          <p:cNvSpPr>
            <a:spLocks noGrp="1"/>
          </p:cNvSpPr>
          <p:nvPr>
            <p:ph sz="half" idx="2"/>
          </p:nvPr>
        </p:nvSpPr>
        <p:spPr>
          <a:xfrm>
            <a:off x="5410200" y="1524000"/>
            <a:ext cx="4724400" cy="4724400"/>
          </a:xfrm>
        </p:spPr>
        <p:txBody>
          <a:bodyPr/>
          <a:lstStyle/>
          <a:p>
            <a:pPr algn="just"/>
            <a:r>
              <a:rPr lang="en-US" dirty="0">
                <a:latin typeface="Arial" panose="020B0604020202020204" pitchFamily="34" charset="0"/>
                <a:cs typeface="Arial" panose="020B0604020202020204" pitchFamily="34" charset="0"/>
              </a:rPr>
              <a:t>Cervical Spine – is a secondary curve; convex anteriorly and concave posteriorly</a:t>
            </a:r>
          </a:p>
          <a:p>
            <a:pPr algn="just"/>
            <a:r>
              <a:rPr lang="en-US" dirty="0">
                <a:latin typeface="Arial" panose="020B0604020202020204" pitchFamily="34" charset="0"/>
                <a:cs typeface="Arial" panose="020B0604020202020204" pitchFamily="34" charset="0"/>
              </a:rPr>
              <a:t>Normal Curvature of Cervical Spine: 20 – 40 degrees</a:t>
            </a:r>
          </a:p>
          <a:p>
            <a:pPr algn="just"/>
            <a:r>
              <a:rPr lang="en-US" dirty="0">
                <a:latin typeface="Arial" panose="020B0604020202020204" pitchFamily="34" charset="0"/>
                <a:cs typeface="Arial" panose="020B0604020202020204" pitchFamily="34" charset="0"/>
              </a:rPr>
              <a:t>COG of head – falls on the concave side of the curves</a:t>
            </a:r>
          </a:p>
          <a:p>
            <a:pPr algn="just"/>
            <a:endParaRPr lang="en-US" dirty="0">
              <a:latin typeface="Arial" panose="020B0604020202020204" pitchFamily="34" charset="0"/>
              <a:cs typeface="Arial" panose="020B0604020202020204" pitchFamily="34" charset="0"/>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1415957"/>
            <a:ext cx="2857500" cy="510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1473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Non-palpable Structures</a:t>
            </a:r>
          </a:p>
        </p:txBody>
      </p:sp>
      <p:sp>
        <p:nvSpPr>
          <p:cNvPr id="4" name="Content Placeholder 3"/>
          <p:cNvSpPr>
            <a:spLocks noGrp="1"/>
          </p:cNvSpPr>
          <p:nvPr>
            <p:ph sz="half" idx="2"/>
          </p:nvPr>
        </p:nvSpPr>
        <p:spPr>
          <a:xfrm>
            <a:off x="5638799" y="1600200"/>
            <a:ext cx="6302991" cy="4572000"/>
          </a:xfrm>
        </p:spPr>
        <p:txBody>
          <a:bodyPr>
            <a:normAutofit lnSpcReduction="10000"/>
          </a:bodyPr>
          <a:lstStyle/>
          <a:p>
            <a:r>
              <a:rPr lang="en-US" b="1" i="1" dirty="0">
                <a:solidFill>
                  <a:srgbClr val="FF0000"/>
                </a:solidFill>
                <a:latin typeface="Arial" panose="020B0604020202020204" pitchFamily="34" charset="0"/>
                <a:cs typeface="Arial" panose="020B0604020202020204" pitchFamily="34" charset="0"/>
              </a:rPr>
              <a:t>Cranium (Skull):</a:t>
            </a:r>
          </a:p>
          <a:p>
            <a:pPr lvl="1"/>
            <a:r>
              <a:rPr lang="en-US" dirty="0">
                <a:latin typeface="Arial" panose="020B0604020202020204" pitchFamily="34" charset="0"/>
                <a:cs typeface="Arial" panose="020B0604020202020204" pitchFamily="34" charset="0"/>
              </a:rPr>
              <a:t>Inferior Nuchal Line: almost parallel with the superior nuchal line but is hidden from palpation by the overlying musculature</a:t>
            </a:r>
          </a:p>
          <a:p>
            <a:pPr lvl="1"/>
            <a:r>
              <a:rPr lang="en-US" dirty="0">
                <a:latin typeface="Arial" panose="020B0604020202020204" pitchFamily="34" charset="0"/>
                <a:cs typeface="Arial" panose="020B0604020202020204" pitchFamily="34" charset="0"/>
              </a:rPr>
              <a:t>Occipital condyles: serve as a component of the </a:t>
            </a:r>
            <a:r>
              <a:rPr lang="en-US" dirty="0" err="1">
                <a:latin typeface="Arial" panose="020B0604020202020204" pitchFamily="34" charset="0"/>
                <a:cs typeface="Arial" panose="020B0604020202020204" pitchFamily="34" charset="0"/>
              </a:rPr>
              <a:t>atlanto</a:t>
            </a:r>
            <a:r>
              <a:rPr lang="en-US" dirty="0">
                <a:latin typeface="Arial" panose="020B0604020202020204" pitchFamily="34" charset="0"/>
                <a:cs typeface="Arial" panose="020B0604020202020204" pitchFamily="34" charset="0"/>
              </a:rPr>
              <a:t>-occipital </a:t>
            </a:r>
            <a:r>
              <a:rPr lang="en-US" dirty="0" err="1">
                <a:latin typeface="Arial" panose="020B0604020202020204" pitchFamily="34" charset="0"/>
                <a:cs typeface="Arial" panose="020B0604020202020204" pitchFamily="34" charset="0"/>
              </a:rPr>
              <a:t>jts</a:t>
            </a:r>
            <a:endParaRPr lang="en-US" dirty="0">
              <a:latin typeface="Arial" panose="020B0604020202020204" pitchFamily="34" charset="0"/>
              <a:cs typeface="Arial" panose="020B0604020202020204" pitchFamily="34" charset="0"/>
            </a:endParaRPr>
          </a:p>
          <a:p>
            <a:pPr lvl="1"/>
            <a:r>
              <a:rPr lang="en-US" dirty="0">
                <a:latin typeface="Arial" panose="020B0604020202020204" pitchFamily="34" charset="0"/>
                <a:cs typeface="Arial" panose="020B0604020202020204" pitchFamily="34" charset="0"/>
              </a:rPr>
              <a:t>Jugular processes: located lateral to the occipital condyles &amp; serves as attachments to one of the short posterior neck muscles (rectus </a:t>
            </a:r>
            <a:r>
              <a:rPr lang="en-US" dirty="0" err="1">
                <a:latin typeface="Arial" panose="020B0604020202020204" pitchFamily="34" charset="0"/>
                <a:cs typeface="Arial" panose="020B0604020202020204" pitchFamily="34" charset="0"/>
              </a:rPr>
              <a:t>capitis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lateralis</a:t>
            </a:r>
            <a:r>
              <a:rPr lang="en-US" dirty="0">
                <a:latin typeface="Arial" panose="020B0604020202020204" pitchFamily="34" charset="0"/>
                <a:cs typeface="Arial" panose="020B0604020202020204" pitchFamily="34" charset="0"/>
              </a:rPr>
              <a:t>)</a:t>
            </a:r>
          </a:p>
          <a:p>
            <a:pPr lvl="1"/>
            <a:r>
              <a:rPr lang="en-US" dirty="0">
                <a:latin typeface="Arial" panose="020B0604020202020204" pitchFamily="34" charset="0"/>
                <a:cs typeface="Arial" panose="020B0604020202020204" pitchFamily="34" charset="0"/>
              </a:rPr>
              <a:t>Foramen Magnum: transmits the medulla oblongata</a:t>
            </a:r>
          </a:p>
        </p:txBody>
      </p:sp>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600200"/>
            <a:ext cx="4271058" cy="365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6109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Non-palpable Structures</a:t>
            </a:r>
          </a:p>
        </p:txBody>
      </p:sp>
      <p:sp>
        <p:nvSpPr>
          <p:cNvPr id="4" name="Content Placeholder 3"/>
          <p:cNvSpPr>
            <a:spLocks noGrp="1"/>
          </p:cNvSpPr>
          <p:nvPr>
            <p:ph sz="half" idx="2"/>
          </p:nvPr>
        </p:nvSpPr>
        <p:spPr>
          <a:xfrm>
            <a:off x="6400800" y="1600201"/>
            <a:ext cx="5281684" cy="4525963"/>
          </a:xfrm>
        </p:spPr>
        <p:txBody>
          <a:bodyPr/>
          <a:lstStyle/>
          <a:p>
            <a:pPr algn="ctr"/>
            <a:r>
              <a:rPr lang="en-US" b="1" dirty="0">
                <a:latin typeface="Arial" panose="020B0604020202020204" pitchFamily="34" charset="0"/>
                <a:cs typeface="Arial" panose="020B0604020202020204" pitchFamily="34" charset="0"/>
              </a:rPr>
              <a:t>Mandible (Lower Jaw):</a:t>
            </a:r>
          </a:p>
          <a:p>
            <a:pPr lvl="1" algn="ctr"/>
            <a:endParaRPr lang="en-US" b="1" dirty="0">
              <a:latin typeface="Arial" panose="020B0604020202020204" pitchFamily="34" charset="0"/>
              <a:cs typeface="Arial" panose="020B0604020202020204" pitchFamily="34" charset="0"/>
            </a:endParaRPr>
          </a:p>
          <a:p>
            <a:pPr lvl="1" algn="ctr"/>
            <a:r>
              <a:rPr lang="en-US" b="1" dirty="0">
                <a:latin typeface="Arial" panose="020B0604020202020204" pitchFamily="34" charset="0"/>
                <a:cs typeface="Arial" panose="020B0604020202020204" pitchFamily="34" charset="0"/>
              </a:rPr>
              <a:t>Body</a:t>
            </a:r>
          </a:p>
          <a:p>
            <a:pPr lvl="1" algn="ctr"/>
            <a:r>
              <a:rPr lang="en-US" b="1" dirty="0">
                <a:latin typeface="Arial" panose="020B0604020202020204" pitchFamily="34" charset="0"/>
                <a:cs typeface="Arial" panose="020B0604020202020204" pitchFamily="34" charset="0"/>
              </a:rPr>
              <a:t>Ramus</a:t>
            </a:r>
          </a:p>
          <a:p>
            <a:pPr lvl="1" algn="ctr"/>
            <a:r>
              <a:rPr lang="en-US" b="1" dirty="0">
                <a:latin typeface="Arial" panose="020B0604020202020204" pitchFamily="34" charset="0"/>
                <a:cs typeface="Arial" panose="020B0604020202020204" pitchFamily="34" charset="0"/>
              </a:rPr>
              <a:t>Convex Condyles</a:t>
            </a:r>
          </a:p>
          <a:p>
            <a:pPr lvl="1" algn="ctr"/>
            <a:r>
              <a:rPr lang="en-US" b="1" dirty="0">
                <a:latin typeface="Arial" panose="020B0604020202020204" pitchFamily="34" charset="0"/>
                <a:cs typeface="Arial" panose="020B0604020202020204" pitchFamily="34" charset="0"/>
              </a:rPr>
              <a:t>Coronoid process for attachment of the temporalis muscle</a:t>
            </a:r>
          </a:p>
        </p:txBody>
      </p:sp>
      <p:pic>
        <p:nvPicPr>
          <p:cNvPr id="3076" name="Picture 4" descr="Image result for mandible par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1600200"/>
            <a:ext cx="4648200" cy="449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3201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Palpable Structures</a:t>
            </a:r>
          </a:p>
        </p:txBody>
      </p:sp>
      <p:sp>
        <p:nvSpPr>
          <p:cNvPr id="4" name="Content Placeholder 3"/>
          <p:cNvSpPr>
            <a:spLocks noGrp="1"/>
          </p:cNvSpPr>
          <p:nvPr>
            <p:ph sz="half" idx="2"/>
          </p:nvPr>
        </p:nvSpPr>
        <p:spPr>
          <a:xfrm>
            <a:off x="5791200" y="1600200"/>
            <a:ext cx="6096000" cy="4724400"/>
          </a:xfrm>
        </p:spPr>
        <p:txBody>
          <a:bodyPr>
            <a:normAutofit/>
          </a:bodyPr>
          <a:lstStyle/>
          <a:p>
            <a:pPr algn="just"/>
            <a:r>
              <a:rPr lang="en-US" dirty="0">
                <a:latin typeface="Arial" panose="020B0604020202020204" pitchFamily="34" charset="0"/>
                <a:cs typeface="Arial" panose="020B0604020202020204" pitchFamily="34" charset="0"/>
              </a:rPr>
              <a:t>Cranium:</a:t>
            </a:r>
          </a:p>
          <a:p>
            <a:pPr lvl="1" algn="just"/>
            <a:r>
              <a:rPr lang="en-US" dirty="0">
                <a:latin typeface="Arial" panose="020B0604020202020204" pitchFamily="34" charset="0"/>
                <a:cs typeface="Arial" panose="020B0604020202020204" pitchFamily="34" charset="0"/>
              </a:rPr>
              <a:t>Superior Nuchal Line: moved in posterior direction from mastoid process</a:t>
            </a:r>
          </a:p>
          <a:p>
            <a:pPr lvl="1" algn="just"/>
            <a:r>
              <a:rPr lang="en-US" dirty="0">
                <a:latin typeface="Arial" panose="020B0604020202020204" pitchFamily="34" charset="0"/>
                <a:cs typeface="Arial" panose="020B0604020202020204" pitchFamily="34" charset="0"/>
              </a:rPr>
              <a:t>External Occipital Protuberance: small eminence when the two superior nuchal lines of R &amp; L sides meet at the median line</a:t>
            </a:r>
          </a:p>
          <a:p>
            <a:pPr lvl="1" algn="just"/>
            <a:r>
              <a:rPr lang="en-US" dirty="0" err="1">
                <a:latin typeface="Arial" panose="020B0604020202020204" pitchFamily="34" charset="0"/>
                <a:cs typeface="Arial" panose="020B0604020202020204" pitchFamily="34" charset="0"/>
              </a:rPr>
              <a:t>Ligamentum</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Nuchae</a:t>
            </a:r>
            <a:r>
              <a:rPr lang="en-US" dirty="0">
                <a:latin typeface="Arial" panose="020B0604020202020204" pitchFamily="34" charset="0"/>
                <a:cs typeface="Arial" panose="020B0604020202020204" pitchFamily="34" charset="0"/>
              </a:rPr>
              <a:t>: extends from the 7</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cervical vertebrae of skull</a:t>
            </a:r>
          </a:p>
          <a:p>
            <a:pPr lvl="1" algn="just"/>
            <a:r>
              <a:rPr lang="en-US" dirty="0">
                <a:latin typeface="Arial" panose="020B0604020202020204" pitchFamily="34" charset="0"/>
                <a:cs typeface="Arial" panose="020B0604020202020204" pitchFamily="34" charset="0"/>
              </a:rPr>
              <a:t>External </a:t>
            </a:r>
            <a:r>
              <a:rPr lang="en-US" dirty="0" err="1">
                <a:latin typeface="Arial" panose="020B0604020202020204" pitchFamily="34" charset="0"/>
                <a:cs typeface="Arial" panose="020B0604020202020204" pitchFamily="34" charset="0"/>
              </a:rPr>
              <a:t>Occiptal</a:t>
            </a:r>
            <a:r>
              <a:rPr lang="en-US" dirty="0">
                <a:latin typeface="Arial" panose="020B0604020202020204" pitchFamily="34" charset="0"/>
                <a:cs typeface="Arial" panose="020B0604020202020204" pitchFamily="34" charset="0"/>
              </a:rPr>
              <a:t> Protuberance &amp; </a:t>
            </a:r>
            <a:r>
              <a:rPr lang="en-US" dirty="0" err="1">
                <a:latin typeface="Arial" panose="020B0604020202020204" pitchFamily="34" charset="0"/>
                <a:cs typeface="Arial" panose="020B0604020202020204" pitchFamily="34" charset="0"/>
              </a:rPr>
              <a:t>Ligamentum</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Nuchae</a:t>
            </a:r>
            <a:r>
              <a:rPr lang="en-US" dirty="0">
                <a:latin typeface="Arial" panose="020B0604020202020204" pitchFamily="34" charset="0"/>
                <a:cs typeface="Arial" panose="020B0604020202020204" pitchFamily="34" charset="0"/>
              </a:rPr>
              <a:t>: best palpable when head is tilted backward</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600199"/>
            <a:ext cx="4850499" cy="3804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2576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Palpable Structures</a:t>
            </a:r>
          </a:p>
        </p:txBody>
      </p:sp>
      <p:sp>
        <p:nvSpPr>
          <p:cNvPr id="4" name="Content Placeholder 3"/>
          <p:cNvSpPr>
            <a:spLocks noGrp="1"/>
          </p:cNvSpPr>
          <p:nvPr>
            <p:ph sz="half" idx="2"/>
          </p:nvPr>
        </p:nvSpPr>
        <p:spPr/>
        <p:txBody>
          <a:bodyPr>
            <a:noAutofit/>
          </a:bodyPr>
          <a:lstStyle/>
          <a:p>
            <a:r>
              <a:rPr lang="en-US" sz="3200" dirty="0">
                <a:latin typeface="Arial" panose="020B0604020202020204" pitchFamily="34" charset="0"/>
                <a:cs typeface="Arial" panose="020B0604020202020204" pitchFamily="34" charset="0"/>
              </a:rPr>
              <a:t>Mandible :</a:t>
            </a:r>
          </a:p>
          <a:p>
            <a:pPr lvl="1"/>
            <a:r>
              <a:rPr lang="en-US" sz="2800" dirty="0">
                <a:latin typeface="Arial" panose="020B0604020202020204" pitchFamily="34" charset="0"/>
                <a:cs typeface="Arial" panose="020B0604020202020204" pitchFamily="34" charset="0"/>
              </a:rPr>
              <a:t>Mastoid Process: can be palpated behind the earlobes</a:t>
            </a:r>
          </a:p>
          <a:p>
            <a:pPr lvl="2"/>
            <a:r>
              <a:rPr lang="en-US" sz="2400" dirty="0">
                <a:latin typeface="Arial" panose="020B0604020202020204" pitchFamily="34" charset="0"/>
                <a:cs typeface="Arial" panose="020B0604020202020204" pitchFamily="34" charset="0"/>
              </a:rPr>
              <a:t>Cervical Flexion – best felt</a:t>
            </a:r>
          </a:p>
          <a:p>
            <a:pPr lvl="2"/>
            <a:r>
              <a:rPr lang="en-US" sz="2400" dirty="0">
                <a:latin typeface="Arial" panose="020B0604020202020204" pitchFamily="34" charset="0"/>
                <a:cs typeface="Arial" panose="020B0604020202020204" pitchFamily="34" charset="0"/>
              </a:rPr>
              <a:t>Cervical Extension –  only part of the process is palpated</a:t>
            </a:r>
          </a:p>
          <a:p>
            <a:pPr lvl="1"/>
            <a:r>
              <a:rPr lang="en-US" sz="2800" dirty="0">
                <a:latin typeface="Arial" panose="020B0604020202020204" pitchFamily="34" charset="0"/>
                <a:cs typeface="Arial" panose="020B0604020202020204" pitchFamily="34" charset="0"/>
              </a:rPr>
              <a:t>Condyles of Mandible: can be palpated just anterior to the external auditory canal</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199" y="1690688"/>
            <a:ext cx="5261155" cy="3672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67092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Palpable Structures</a:t>
            </a:r>
          </a:p>
        </p:txBody>
      </p:sp>
      <p:sp>
        <p:nvSpPr>
          <p:cNvPr id="4" name="Content Placeholder 3"/>
          <p:cNvSpPr>
            <a:spLocks noGrp="1"/>
          </p:cNvSpPr>
          <p:nvPr>
            <p:ph sz="half" idx="2"/>
          </p:nvPr>
        </p:nvSpPr>
        <p:spPr>
          <a:xfrm>
            <a:off x="5950424" y="1600201"/>
            <a:ext cx="5895833" cy="4525963"/>
          </a:xfrm>
        </p:spPr>
        <p:txBody>
          <a:bodyPr>
            <a:normAutofit/>
          </a:bodyPr>
          <a:lstStyle/>
          <a:p>
            <a:r>
              <a:rPr lang="en-US" dirty="0">
                <a:latin typeface="Arial" panose="020B0604020202020204" pitchFamily="34" charset="0"/>
                <a:cs typeface="Arial" panose="020B0604020202020204" pitchFamily="34" charset="0"/>
              </a:rPr>
              <a:t>Vertebral levels with corresponding anatomic landmarks:</a:t>
            </a:r>
          </a:p>
          <a:p>
            <a:pPr lvl="1"/>
            <a:r>
              <a:rPr lang="en-US" dirty="0">
                <a:latin typeface="Arial" panose="020B0604020202020204" pitchFamily="34" charset="0"/>
                <a:cs typeface="Arial" panose="020B0604020202020204" pitchFamily="34" charset="0"/>
              </a:rPr>
              <a:t>C-3: level with the hyoid bone, which can be palpated anteriorly just below the mandible</a:t>
            </a:r>
          </a:p>
          <a:p>
            <a:pPr lvl="1"/>
            <a:r>
              <a:rPr lang="en-US" dirty="0">
                <a:latin typeface="Arial" panose="020B0604020202020204" pitchFamily="34" charset="0"/>
                <a:cs typeface="Arial" panose="020B0604020202020204" pitchFamily="34" charset="0"/>
              </a:rPr>
              <a:t>C-4 &amp; C-5: level with thyroid cartilage </a:t>
            </a:r>
          </a:p>
          <a:p>
            <a:pPr lvl="1"/>
            <a:r>
              <a:rPr lang="en-US" dirty="0">
                <a:latin typeface="Arial" panose="020B0604020202020204" pitchFamily="34" charset="0"/>
                <a:cs typeface="Arial" panose="020B0604020202020204" pitchFamily="34" charset="0"/>
              </a:rPr>
              <a:t>C-6: level with the arch of the cricoid cartilage</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600201"/>
            <a:ext cx="4439807" cy="4180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05681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Cervical Vertebrae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38383" y="1489253"/>
            <a:ext cx="8715233" cy="4902319"/>
          </a:xfrm>
        </p:spPr>
      </p:pic>
    </p:spTree>
    <p:extLst>
      <p:ext uri="{BB962C8B-B14F-4D97-AF65-F5344CB8AC3E}">
        <p14:creationId xmlns:p14="http://schemas.microsoft.com/office/powerpoint/2010/main" val="1380959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83234" y="0"/>
            <a:ext cx="8579882" cy="6441636"/>
          </a:xfrm>
        </p:spPr>
      </p:pic>
    </p:spTree>
    <p:extLst>
      <p:ext uri="{BB962C8B-B14F-4D97-AF65-F5344CB8AC3E}">
        <p14:creationId xmlns:p14="http://schemas.microsoft.com/office/powerpoint/2010/main" val="3659230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C1 Vertebra</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95918" y="1564458"/>
            <a:ext cx="7121288" cy="4574058"/>
          </a:xfrm>
        </p:spPr>
      </p:pic>
    </p:spTree>
    <p:extLst>
      <p:ext uri="{BB962C8B-B14F-4D97-AF65-F5344CB8AC3E}">
        <p14:creationId xmlns:p14="http://schemas.microsoft.com/office/powerpoint/2010/main" val="1977171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848" y="214999"/>
            <a:ext cx="10515600" cy="1325563"/>
          </a:xfrm>
        </p:spPr>
        <p:txBody>
          <a:bodyPr/>
          <a:lstStyle/>
          <a:p>
            <a:pPr algn="ctr"/>
            <a:r>
              <a:rPr lang="en-US" b="1" dirty="0">
                <a:latin typeface="Arial" panose="020B0604020202020204" pitchFamily="34" charset="0"/>
                <a:cs typeface="Arial" panose="020B0604020202020204" pitchFamily="34" charset="0"/>
              </a:rPr>
              <a:t>C2 Vertebra</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23995" y="1078173"/>
            <a:ext cx="7466165" cy="5599624"/>
          </a:xfrm>
        </p:spPr>
      </p:pic>
    </p:spTree>
    <p:extLst>
      <p:ext uri="{BB962C8B-B14F-4D97-AF65-F5344CB8AC3E}">
        <p14:creationId xmlns:p14="http://schemas.microsoft.com/office/powerpoint/2010/main" val="2474501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653" y="2583797"/>
            <a:ext cx="10515600" cy="1325563"/>
          </a:xfrm>
        </p:spPr>
        <p:txBody>
          <a:bodyPr/>
          <a:lstStyle/>
          <a:p>
            <a:r>
              <a:rPr lang="en-US" b="1" dirty="0">
                <a:latin typeface="Arial" panose="020B0604020202020204" pitchFamily="34" charset="0"/>
                <a:cs typeface="Arial" panose="020B0604020202020204" pitchFamily="34" charset="0"/>
              </a:rPr>
              <a:t>C7</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65767" y="174245"/>
            <a:ext cx="5860037" cy="6144668"/>
          </a:xfrm>
        </p:spPr>
      </p:pic>
    </p:spTree>
    <p:extLst>
      <p:ext uri="{BB962C8B-B14F-4D97-AF65-F5344CB8AC3E}">
        <p14:creationId xmlns:p14="http://schemas.microsoft.com/office/powerpoint/2010/main" val="2846947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4252415" cy="1325563"/>
          </a:xfrm>
        </p:spPr>
        <p:txBody>
          <a:bodyPr/>
          <a:lstStyle/>
          <a:p>
            <a:pPr algn="ctr"/>
            <a:r>
              <a:rPr lang="en-US" b="1" dirty="0">
                <a:latin typeface="Arial" panose="020B0604020202020204" pitchFamily="34" charset="0"/>
                <a:cs typeface="Arial" panose="020B0604020202020204" pitchFamily="34" charset="0"/>
              </a:rPr>
              <a:t>Typical Vertebra</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2053" y="1885037"/>
            <a:ext cx="5486400" cy="4242807"/>
          </a:xfrm>
        </p:spPr>
      </p:pic>
      <p:sp>
        <p:nvSpPr>
          <p:cNvPr id="5" name="Title 1"/>
          <p:cNvSpPr txBox="1">
            <a:spLocks/>
          </p:cNvSpPr>
          <p:nvPr/>
        </p:nvSpPr>
        <p:spPr>
          <a:xfrm>
            <a:off x="7014951" y="4843869"/>
            <a:ext cx="5845790" cy="19390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dirty="0">
                <a:latin typeface="Arial" panose="020B0604020202020204" pitchFamily="34" charset="0"/>
                <a:cs typeface="Arial" panose="020B0604020202020204" pitchFamily="34" charset="0"/>
              </a:rPr>
              <a:t>Typical vertebra have:</a:t>
            </a:r>
          </a:p>
          <a:p>
            <a:endParaRPr lang="en-US" sz="2400"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C3-C6</a:t>
            </a:r>
          </a:p>
          <a:p>
            <a:endParaRPr lang="en-US" sz="2400" b="1" dirty="0">
              <a:latin typeface="Arial" panose="020B0604020202020204" pitchFamily="34" charset="0"/>
              <a:cs typeface="Arial" panose="020B0604020202020204" pitchFamily="34" charset="0"/>
            </a:endParaRPr>
          </a:p>
          <a:p>
            <a:endParaRPr lang="en-US" sz="2400" b="1" dirty="0">
              <a:latin typeface="Arial" panose="020B0604020202020204" pitchFamily="34" charset="0"/>
              <a:cs typeface="Arial" panose="020B0604020202020204" pitchFamily="34" charset="0"/>
            </a:endParaRPr>
          </a:p>
        </p:txBody>
      </p:sp>
      <p:pic>
        <p:nvPicPr>
          <p:cNvPr id="6"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91619" y="0"/>
            <a:ext cx="5486400" cy="4691358"/>
          </a:xfrm>
          <a:prstGeom prst="rect">
            <a:avLst/>
          </a:prstGeom>
        </p:spPr>
      </p:pic>
    </p:spTree>
    <p:extLst>
      <p:ext uri="{BB962C8B-B14F-4D97-AF65-F5344CB8AC3E}">
        <p14:creationId xmlns:p14="http://schemas.microsoft.com/office/powerpoint/2010/main" val="1937151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C1 and C2 : Atypical Vertebrae </a:t>
            </a:r>
          </a:p>
        </p:txBody>
      </p:sp>
      <p:pic>
        <p:nvPicPr>
          <p:cNvPr id="1026" name="Picture 2" descr="Image result for c1 and c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95465" y="1926928"/>
            <a:ext cx="3810000" cy="311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4947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C7</a:t>
            </a:r>
          </a:p>
        </p:txBody>
      </p:sp>
      <p:sp>
        <p:nvSpPr>
          <p:cNvPr id="3" name="Content Placeholder 2"/>
          <p:cNvSpPr>
            <a:spLocks noGrp="1"/>
          </p:cNvSpPr>
          <p:nvPr>
            <p:ph idx="1"/>
          </p:nvPr>
        </p:nvSpPr>
        <p:spPr/>
        <p:txBody>
          <a:bodyPr/>
          <a:lstStyle/>
          <a:p>
            <a:endParaRPr lang="en-US"/>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5701" y="1690688"/>
            <a:ext cx="5040574" cy="3086100"/>
          </a:xfrm>
          <a:prstGeom prst="rect">
            <a:avLst/>
          </a:prstGeom>
        </p:spPr>
      </p:pic>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8774" y="365125"/>
            <a:ext cx="5860037" cy="6144668"/>
          </a:xfrm>
          <a:prstGeom prst="rect">
            <a:avLst/>
          </a:prstGeom>
        </p:spPr>
      </p:pic>
    </p:spTree>
    <p:extLst>
      <p:ext uri="{BB962C8B-B14F-4D97-AF65-F5344CB8AC3E}">
        <p14:creationId xmlns:p14="http://schemas.microsoft.com/office/powerpoint/2010/main" val="2474476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139519" cy="1325563"/>
          </a:xfrm>
        </p:spPr>
        <p:txBody>
          <a:bodyPr/>
          <a:lstStyle/>
          <a:p>
            <a:pPr algn="ctr"/>
            <a:r>
              <a:rPr lang="en-US" b="1" dirty="0">
                <a:latin typeface="Arial" panose="020B0604020202020204" pitchFamily="34" charset="0"/>
                <a:cs typeface="Arial" panose="020B0604020202020204" pitchFamily="34" charset="0"/>
              </a:rPr>
              <a:t>Intervertebral Disc</a:t>
            </a:r>
          </a:p>
        </p:txBody>
      </p:sp>
      <p:sp>
        <p:nvSpPr>
          <p:cNvPr id="3" name="Content Placeholder 2"/>
          <p:cNvSpPr>
            <a:spLocks noGrp="1"/>
          </p:cNvSpPr>
          <p:nvPr>
            <p:ph idx="1"/>
          </p:nvPr>
        </p:nvSpPr>
        <p:spPr>
          <a:xfrm>
            <a:off x="641445" y="1690688"/>
            <a:ext cx="6373504" cy="4351338"/>
          </a:xfrm>
        </p:spPr>
        <p:txBody>
          <a:bodyPr>
            <a:normAutofit/>
          </a:bodyPr>
          <a:lstStyle/>
          <a:p>
            <a:pPr algn="just"/>
            <a:r>
              <a:rPr lang="en-US" dirty="0">
                <a:latin typeface="Arial" panose="020B0604020202020204" pitchFamily="34" charset="0"/>
                <a:cs typeface="Arial" panose="020B0604020202020204" pitchFamily="34" charset="0"/>
              </a:rPr>
              <a:t>An intervertebral disk acts as shock absorber between each of the vertebrae in the spinal column by keeping the vertebrae separated when there is impact from activity.</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They also serve to protect the nerves that run down the middle of the spine and intervertebral disks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22329" y="1473959"/>
            <a:ext cx="4303378" cy="4114634"/>
          </a:xfrm>
          <a:prstGeom prst="rect">
            <a:avLst/>
          </a:prstGeom>
        </p:spPr>
      </p:pic>
    </p:spTree>
    <p:extLst>
      <p:ext uri="{BB962C8B-B14F-4D97-AF65-F5344CB8AC3E}">
        <p14:creationId xmlns:p14="http://schemas.microsoft.com/office/powerpoint/2010/main" val="3483877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5400" b="1" dirty="0">
                <a:latin typeface="Arial" panose="020B0604020202020204" pitchFamily="34" charset="0"/>
                <a:cs typeface="Arial" panose="020B0604020202020204" pitchFamily="34" charset="0"/>
              </a:rPr>
              <a:t>C1 vs. Typical Vertebra</a:t>
            </a:r>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rotWithShape="1">
          <a:blip r:embed="rId2"/>
          <a:srcRect l="16680" t="38386" r="4065" b="9562"/>
          <a:stretch/>
        </p:blipFill>
        <p:spPr>
          <a:xfrm>
            <a:off x="939989" y="1690688"/>
            <a:ext cx="10312021" cy="3807725"/>
          </a:xfrm>
          <a:prstGeom prst="rect">
            <a:avLst/>
          </a:prstGeom>
        </p:spPr>
      </p:pic>
    </p:spTree>
    <p:extLst>
      <p:ext uri="{BB962C8B-B14F-4D97-AF65-F5344CB8AC3E}">
        <p14:creationId xmlns:p14="http://schemas.microsoft.com/office/powerpoint/2010/main" val="26336080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C2 Superior and Lateral View</a:t>
            </a:r>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rotWithShape="1">
          <a:blip r:embed="rId2"/>
          <a:srcRect l="16364" t="39692" r="6854" b="5644"/>
          <a:stretch/>
        </p:blipFill>
        <p:spPr>
          <a:xfrm>
            <a:off x="1100919" y="1378423"/>
            <a:ext cx="9990162" cy="3998795"/>
          </a:xfrm>
          <a:prstGeom prst="rect">
            <a:avLst/>
          </a:prstGeom>
        </p:spPr>
      </p:pic>
    </p:spTree>
    <p:extLst>
      <p:ext uri="{BB962C8B-B14F-4D97-AF65-F5344CB8AC3E}">
        <p14:creationId xmlns:p14="http://schemas.microsoft.com/office/powerpoint/2010/main" val="10536367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Vertebral Motion</a:t>
            </a:r>
          </a:p>
        </p:txBody>
      </p:sp>
      <p:sp>
        <p:nvSpPr>
          <p:cNvPr id="6" name="Content Placeholder 5"/>
          <p:cNvSpPr>
            <a:spLocks noGrp="1"/>
          </p:cNvSpPr>
          <p:nvPr>
            <p:ph idx="1"/>
          </p:nvPr>
        </p:nvSpPr>
        <p:spPr/>
        <p:txBody>
          <a:bodyPr>
            <a:normAutofit/>
          </a:bodyPr>
          <a:lstStyle/>
          <a:p>
            <a:pPr algn="just"/>
            <a:r>
              <a:rPr lang="en-US" dirty="0">
                <a:latin typeface="Arial" panose="020B0604020202020204" pitchFamily="34" charset="0"/>
                <a:cs typeface="Arial" panose="020B0604020202020204" pitchFamily="34" charset="0"/>
              </a:rPr>
              <a:t>Motion segment – consist of two adjacent vertebrae, three intervertebral joints, the soft tissues of intervertebral disc, longitudinal and </a:t>
            </a:r>
            <a:r>
              <a:rPr lang="en-US" dirty="0" err="1">
                <a:latin typeface="Arial" panose="020B0604020202020204" pitchFamily="34" charset="0"/>
                <a:cs typeface="Arial" panose="020B0604020202020204" pitchFamily="34" charset="0"/>
              </a:rPr>
              <a:t>intersegmental</a:t>
            </a:r>
            <a:r>
              <a:rPr lang="en-US" dirty="0">
                <a:latin typeface="Arial" panose="020B0604020202020204" pitchFamily="34" charset="0"/>
                <a:cs typeface="Arial" panose="020B0604020202020204" pitchFamily="34" charset="0"/>
              </a:rPr>
              <a:t> ligaments, facet joint capsules</a:t>
            </a:r>
          </a:p>
          <a:p>
            <a:pPr algn="just"/>
            <a:r>
              <a:rPr lang="en-US" dirty="0">
                <a:latin typeface="Arial" panose="020B0604020202020204" pitchFamily="34" charset="0"/>
                <a:cs typeface="Arial" panose="020B0604020202020204" pitchFamily="34" charset="0"/>
              </a:rPr>
              <a:t>Disc and L &amp; R facet joints – form a triangle whereby motion at one joint always produces motion at the other two joints</a:t>
            </a:r>
          </a:p>
          <a:p>
            <a:pPr algn="just"/>
            <a:r>
              <a:rPr lang="en-US" dirty="0" err="1">
                <a:latin typeface="Arial" panose="020B0604020202020204" pitchFamily="34" charset="0"/>
                <a:cs typeface="Arial" panose="020B0604020202020204" pitchFamily="34" charset="0"/>
              </a:rPr>
              <a:t>Osteokinematic</a:t>
            </a:r>
            <a:r>
              <a:rPr lang="en-US" dirty="0">
                <a:latin typeface="Arial" panose="020B0604020202020204" pitchFamily="34" charset="0"/>
                <a:cs typeface="Arial" panose="020B0604020202020204" pitchFamily="34" charset="0"/>
              </a:rPr>
              <a:t> Motions – flexion &amp; extension (sagittal plane), L &amp; R lateral flexion (frontal plane), and L &amp; R rotation (transverse plane)</a:t>
            </a:r>
          </a:p>
          <a:p>
            <a:pPr algn="just"/>
            <a:r>
              <a:rPr lang="en-US" dirty="0" err="1">
                <a:latin typeface="Arial" panose="020B0604020202020204" pitchFamily="34" charset="0"/>
                <a:cs typeface="Arial" panose="020B0604020202020204" pitchFamily="34" charset="0"/>
              </a:rPr>
              <a:t>Arthrokinematic</a:t>
            </a:r>
            <a:r>
              <a:rPr lang="en-US" dirty="0">
                <a:latin typeface="Arial" panose="020B0604020202020204" pitchFamily="34" charset="0"/>
                <a:cs typeface="Arial" panose="020B0604020202020204" pitchFamily="34" charset="0"/>
              </a:rPr>
              <a:t> Motions – anterior/posterior shear/slide, lateral shear/slide, and distraction &amp; compression</a:t>
            </a:r>
          </a:p>
        </p:txBody>
      </p:sp>
    </p:spTree>
    <p:extLst>
      <p:ext uri="{BB962C8B-B14F-4D97-AF65-F5344CB8AC3E}">
        <p14:creationId xmlns:p14="http://schemas.microsoft.com/office/powerpoint/2010/main" val="2063848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Coupling Motions</a:t>
            </a:r>
          </a:p>
        </p:txBody>
      </p:sp>
      <p:sp>
        <p:nvSpPr>
          <p:cNvPr id="3" name="Content Placeholder 2"/>
          <p:cNvSpPr>
            <a:spLocks noGrp="1"/>
          </p:cNvSpPr>
          <p:nvPr>
            <p:ph idx="1"/>
          </p:nvPr>
        </p:nvSpPr>
        <p:spPr/>
        <p:txBody>
          <a:bodyPr>
            <a:normAutofit fontScale="85000" lnSpcReduction="20000"/>
          </a:bodyPr>
          <a:lstStyle/>
          <a:p>
            <a:pPr algn="just"/>
            <a:r>
              <a:rPr lang="en-US" dirty="0">
                <a:latin typeface="Arial" panose="020B0604020202020204" pitchFamily="34" charset="0"/>
                <a:cs typeface="Arial" panose="020B0604020202020204" pitchFamily="34" charset="0"/>
              </a:rPr>
              <a:t>Combined motions of spine</a:t>
            </a:r>
          </a:p>
          <a:p>
            <a:pPr algn="just"/>
            <a:r>
              <a:rPr lang="en-US" dirty="0">
                <a:latin typeface="Arial" panose="020B0604020202020204" pitchFamily="34" charset="0"/>
                <a:cs typeface="Arial" panose="020B0604020202020204" pitchFamily="34" charset="0"/>
              </a:rPr>
              <a:t>It occurs because of the orientation of the planes of the left and right facet joints and limitation of motion provided by the disc, vertebral ligaments, fascia, and muscles</a:t>
            </a:r>
          </a:p>
          <a:p>
            <a:pPr algn="just"/>
            <a:r>
              <a:rPr lang="en-US" dirty="0">
                <a:latin typeface="Arial" panose="020B0604020202020204" pitchFamily="34" charset="0"/>
                <a:cs typeface="Arial" panose="020B0604020202020204" pitchFamily="34" charset="0"/>
              </a:rPr>
              <a:t>The greatest complexity of coupling in the spine is with side bending and rotation. After one or two degrees of motion, side bending is always accompanied by rotation, and rotation is always accompanied by side bending</a:t>
            </a:r>
          </a:p>
          <a:p>
            <a:pPr algn="just"/>
            <a:r>
              <a:rPr lang="en-US" dirty="0">
                <a:latin typeface="Arial" panose="020B0604020202020204" pitchFamily="34" charset="0"/>
                <a:cs typeface="Arial" panose="020B0604020202020204" pitchFamily="34" charset="0"/>
              </a:rPr>
              <a:t>It has been traditionally viewed that coupling is influenced by the position the spine assumes in the sagittal plane.</a:t>
            </a:r>
          </a:p>
          <a:p>
            <a:pPr algn="just"/>
            <a:r>
              <a:rPr lang="en-US" dirty="0">
                <a:latin typeface="Arial" panose="020B0604020202020204" pitchFamily="34" charset="0"/>
                <a:cs typeface="Arial" panose="020B0604020202020204" pitchFamily="34" charset="0"/>
              </a:rPr>
              <a:t>When the spine is in neutral position and moves in the sagittal plane, rotation and side bending occur </a:t>
            </a:r>
            <a:r>
              <a:rPr lang="en-US" dirty="0" err="1">
                <a:latin typeface="Arial" panose="020B0604020202020204" pitchFamily="34" charset="0"/>
                <a:cs typeface="Arial" panose="020B0604020202020204" pitchFamily="34" charset="0"/>
              </a:rPr>
              <a:t>contralaterally</a:t>
            </a:r>
            <a:r>
              <a:rPr lang="en-US" dirty="0">
                <a:latin typeface="Arial" panose="020B0604020202020204" pitchFamily="34" charset="0"/>
                <a:cs typeface="Arial" panose="020B0604020202020204" pitchFamily="34" charset="0"/>
              </a:rPr>
              <a:t>. However, when the spine is either flexed or extended, rotation and side bending occur in an </a:t>
            </a:r>
            <a:r>
              <a:rPr lang="en-US" dirty="0" err="1">
                <a:latin typeface="Arial" panose="020B0604020202020204" pitchFamily="34" charset="0"/>
                <a:cs typeface="Arial" panose="020B0604020202020204" pitchFamily="34" charset="0"/>
              </a:rPr>
              <a:t>ipsilateral</a:t>
            </a:r>
            <a:r>
              <a:rPr lang="en-US" dirty="0">
                <a:latin typeface="Arial" panose="020B0604020202020204" pitchFamily="34" charset="0"/>
                <a:cs typeface="Arial" panose="020B0604020202020204" pitchFamily="34" charset="0"/>
              </a:rPr>
              <a:t> fashion</a:t>
            </a:r>
          </a:p>
        </p:txBody>
      </p:sp>
    </p:spTree>
    <p:extLst>
      <p:ext uri="{BB962C8B-B14F-4D97-AF65-F5344CB8AC3E}">
        <p14:creationId xmlns:p14="http://schemas.microsoft.com/office/powerpoint/2010/main" val="21040661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Cervical Region</a:t>
            </a:r>
          </a:p>
        </p:txBody>
      </p:sp>
      <p:sp>
        <p:nvSpPr>
          <p:cNvPr id="3" name="Content Placeholder 2"/>
          <p:cNvSpPr>
            <a:spLocks noGrp="1"/>
          </p:cNvSpPr>
          <p:nvPr>
            <p:ph idx="1"/>
          </p:nvPr>
        </p:nvSpPr>
        <p:spPr/>
        <p:txBody>
          <a:bodyPr>
            <a:normAutofit/>
          </a:bodyPr>
          <a:lstStyle/>
          <a:p>
            <a:pPr algn="just"/>
            <a:r>
              <a:rPr lang="en-US" dirty="0" err="1">
                <a:latin typeface="Arial" panose="020B0604020202020204" pitchFamily="34" charset="0"/>
                <a:cs typeface="Arial" panose="020B0604020202020204" pitchFamily="34" charset="0"/>
              </a:rPr>
              <a:t>Craniovertebral</a:t>
            </a:r>
            <a:r>
              <a:rPr lang="en-US" dirty="0">
                <a:latin typeface="Arial" panose="020B0604020202020204" pitchFamily="34" charset="0"/>
                <a:cs typeface="Arial" panose="020B0604020202020204" pitchFamily="34" charset="0"/>
              </a:rPr>
              <a:t> area – form by the occiput (0), atlas (C1), and axis (C2); the facet joints here are specialized (two to three degrees of freedom exist), and the planes of motion are nearly horizontal</a:t>
            </a:r>
          </a:p>
          <a:p>
            <a:pPr algn="just"/>
            <a:r>
              <a:rPr lang="en-US" dirty="0" err="1">
                <a:latin typeface="Arial" panose="020B0604020202020204" pitchFamily="34" charset="0"/>
                <a:cs typeface="Arial" panose="020B0604020202020204" pitchFamily="34" charset="0"/>
              </a:rPr>
              <a:t>Atlanto</a:t>
            </a:r>
            <a:r>
              <a:rPr lang="en-US" dirty="0">
                <a:latin typeface="Arial" panose="020B0604020202020204" pitchFamily="34" charset="0"/>
                <a:cs typeface="Arial" panose="020B0604020202020204" pitchFamily="34" charset="0"/>
              </a:rPr>
              <a:t>-occipital joint (0-C1) – movement is mainly nodding in the sagittal plane; small lateral bending are also possible but are quite limited</a:t>
            </a:r>
          </a:p>
          <a:p>
            <a:pPr algn="just"/>
            <a:r>
              <a:rPr lang="en-US" dirty="0" err="1">
                <a:latin typeface="Arial" panose="020B0604020202020204" pitchFamily="34" charset="0"/>
                <a:cs typeface="Arial" panose="020B0604020202020204" pitchFamily="34" charset="0"/>
              </a:rPr>
              <a:t>Atlanto</a:t>
            </a:r>
            <a:r>
              <a:rPr lang="en-US" dirty="0">
                <a:latin typeface="Arial" panose="020B0604020202020204" pitchFamily="34" charset="0"/>
                <a:cs typeface="Arial" panose="020B0604020202020204" pitchFamily="34" charset="0"/>
              </a:rPr>
              <a:t>-axial joint (C1-C2) – axis of motion is vertical through the dens, the motion </a:t>
            </a:r>
            <a:r>
              <a:rPr lang="en-US" dirty="0" err="1">
                <a:latin typeface="Arial" panose="020B0604020202020204" pitchFamily="34" charset="0"/>
                <a:cs typeface="Arial" panose="020B0604020202020204" pitchFamily="34" charset="0"/>
              </a:rPr>
              <a:t>occuring</a:t>
            </a:r>
            <a:r>
              <a:rPr lang="en-US" dirty="0">
                <a:latin typeface="Arial" panose="020B0604020202020204" pitchFamily="34" charset="0"/>
                <a:cs typeface="Arial" panose="020B0604020202020204" pitchFamily="34" charset="0"/>
              </a:rPr>
              <a:t> is rotation; Approximately 50% of rotation in cervical occurs in AA jt.</a:t>
            </a:r>
          </a:p>
        </p:txBody>
      </p:sp>
    </p:spTree>
    <p:extLst>
      <p:ext uri="{BB962C8B-B14F-4D97-AF65-F5344CB8AC3E}">
        <p14:creationId xmlns:p14="http://schemas.microsoft.com/office/powerpoint/2010/main" val="33542672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Cervical Region</a:t>
            </a:r>
          </a:p>
        </p:txBody>
      </p:sp>
      <p:sp>
        <p:nvSpPr>
          <p:cNvPr id="3" name="Content Placeholder 2"/>
          <p:cNvSpPr>
            <a:spLocks noGrp="1"/>
          </p:cNvSpPr>
          <p:nvPr>
            <p:ph idx="1"/>
          </p:nvPr>
        </p:nvSpPr>
        <p:spPr/>
        <p:txBody>
          <a:bodyPr>
            <a:normAutofit/>
          </a:bodyPr>
          <a:lstStyle/>
          <a:p>
            <a:pPr algn="just"/>
            <a:r>
              <a:rPr lang="en-US" dirty="0">
                <a:latin typeface="Arial" panose="020B0604020202020204" pitchFamily="34" charset="0"/>
                <a:cs typeface="Arial" panose="020B0604020202020204" pitchFamily="34" charset="0"/>
              </a:rPr>
              <a:t>Typical </a:t>
            </a:r>
            <a:r>
              <a:rPr lang="en-US" b="1" dirty="0">
                <a:latin typeface="Arial" panose="020B0604020202020204" pitchFamily="34" charset="0"/>
                <a:cs typeface="Arial" panose="020B0604020202020204" pitchFamily="34" charset="0"/>
              </a:rPr>
              <a:t>cervical vertebral articulations </a:t>
            </a:r>
            <a:r>
              <a:rPr lang="en-US" dirty="0">
                <a:latin typeface="Arial" panose="020B0604020202020204" pitchFamily="34" charset="0"/>
                <a:cs typeface="Arial" panose="020B0604020202020204" pitchFamily="34" charset="0"/>
              </a:rPr>
              <a:t>(C2–C3 through C6–C7):</a:t>
            </a:r>
          </a:p>
          <a:p>
            <a:pPr lvl="1" algn="just"/>
            <a:r>
              <a:rPr lang="en-US" dirty="0">
                <a:latin typeface="Arial" panose="020B0604020202020204" pitchFamily="34" charset="0"/>
                <a:cs typeface="Arial" panose="020B0604020202020204" pitchFamily="34" charset="0"/>
              </a:rPr>
              <a:t>facet joints change from horizontal to a 45° angle between the horizontal and frontal planes; </a:t>
            </a:r>
          </a:p>
          <a:p>
            <a:pPr lvl="1" algn="just"/>
            <a:r>
              <a:rPr lang="en-US" dirty="0">
                <a:latin typeface="Arial" panose="020B0604020202020204" pitchFamily="34" charset="0"/>
                <a:cs typeface="Arial" panose="020B0604020202020204" pitchFamily="34" charset="0"/>
              </a:rPr>
              <a:t>The superior articular facets slide superior and anterior in forward bending (flexion) and inferior and posterior in backward bending (extension);</a:t>
            </a:r>
          </a:p>
          <a:p>
            <a:pPr lvl="1" algn="just"/>
            <a:r>
              <a:rPr lang="en-US" dirty="0">
                <a:latin typeface="Arial" panose="020B0604020202020204" pitchFamily="34" charset="0"/>
                <a:cs typeface="Arial" panose="020B0604020202020204" pitchFamily="34" charset="0"/>
              </a:rPr>
              <a:t>In side bending right, the left superior facet moves superiorly and anterior while the right superior facet moves inferior and posterior, producing a rotation of the vertebral body to the right and the </a:t>
            </a:r>
            <a:r>
              <a:rPr lang="en-US" dirty="0" err="1">
                <a:latin typeface="Arial" panose="020B0604020202020204" pitchFamily="34" charset="0"/>
                <a:cs typeface="Arial" panose="020B0604020202020204" pitchFamily="34" charset="0"/>
              </a:rPr>
              <a:t>spinous</a:t>
            </a:r>
            <a:r>
              <a:rPr lang="en-US" dirty="0">
                <a:latin typeface="Arial" panose="020B0604020202020204" pitchFamily="34" charset="0"/>
                <a:cs typeface="Arial" panose="020B0604020202020204" pitchFamily="34" charset="0"/>
              </a:rPr>
              <a:t> process to the left.</a:t>
            </a:r>
          </a:p>
        </p:txBody>
      </p:sp>
    </p:spTree>
    <p:extLst>
      <p:ext uri="{BB962C8B-B14F-4D97-AF65-F5344CB8AC3E}">
        <p14:creationId xmlns:p14="http://schemas.microsoft.com/office/powerpoint/2010/main" val="42284307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Movements in the Cervical Region</a:t>
            </a:r>
          </a:p>
        </p:txBody>
      </p:sp>
      <p:pic>
        <p:nvPicPr>
          <p:cNvPr id="5" name="Content Placeholder 4"/>
          <p:cNvPicPr>
            <a:picLocks noGrp="1" noChangeAspect="1"/>
          </p:cNvPicPr>
          <p:nvPr>
            <p:ph idx="1"/>
          </p:nvPr>
        </p:nvPicPr>
        <p:blipFill rotWithShape="1">
          <a:blip r:embed="rId2">
            <a:extLst>
              <a:ext uri="{28A0092B-C50C-407E-A947-70E740481C1C}">
                <a14:useLocalDpi xmlns:a14="http://schemas.microsoft.com/office/drawing/2010/main" val="0"/>
              </a:ext>
            </a:extLst>
          </a:blip>
          <a:srcRect b="83731"/>
          <a:stretch/>
        </p:blipFill>
        <p:spPr>
          <a:xfrm>
            <a:off x="0" y="2016693"/>
            <a:ext cx="11637528" cy="2528011"/>
          </a:xfrm>
        </p:spPr>
      </p:pic>
    </p:spTree>
    <p:extLst>
      <p:ext uri="{BB962C8B-B14F-4D97-AF65-F5344CB8AC3E}">
        <p14:creationId xmlns:p14="http://schemas.microsoft.com/office/powerpoint/2010/main" val="23690804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Cervical ROM Normal Value</a:t>
            </a:r>
          </a:p>
        </p:txBody>
      </p:sp>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1752600"/>
            <a:ext cx="8077200" cy="46979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89320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2468" y="296887"/>
            <a:ext cx="4511722" cy="1325563"/>
          </a:xfrm>
        </p:spPr>
        <p:txBody>
          <a:bodyPr/>
          <a:lstStyle/>
          <a:p>
            <a:pPr algn="ctr"/>
            <a:r>
              <a:rPr lang="en-US" b="1" dirty="0">
                <a:latin typeface="Arial" panose="020B0604020202020204" pitchFamily="34" charset="0"/>
                <a:cs typeface="Arial" panose="020B0604020202020204" pitchFamily="34" charset="0"/>
              </a:rPr>
              <a:t>Lordotic Curve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94061" y="1893864"/>
            <a:ext cx="5651088" cy="4351338"/>
          </a:xfrm>
        </p:spPr>
      </p:pic>
    </p:spTree>
    <p:extLst>
      <p:ext uri="{BB962C8B-B14F-4D97-AF65-F5344CB8AC3E}">
        <p14:creationId xmlns:p14="http://schemas.microsoft.com/office/powerpoint/2010/main" val="5066796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a:bodyPr>
          <a:lstStyle/>
          <a:p>
            <a:pPr marL="0" indent="0" algn="ctr">
              <a:buNone/>
            </a:pPr>
            <a:r>
              <a:rPr lang="en-US" sz="9600" b="1" dirty="0">
                <a:latin typeface="Arial" panose="020B0604020202020204" pitchFamily="34" charset="0"/>
                <a:cs typeface="Arial" panose="020B0604020202020204" pitchFamily="34" charset="0"/>
              </a:rPr>
              <a:t>JOINTS AND LIGAMENTS</a:t>
            </a:r>
          </a:p>
        </p:txBody>
      </p:sp>
    </p:spTree>
    <p:extLst>
      <p:ext uri="{BB962C8B-B14F-4D97-AF65-F5344CB8AC3E}">
        <p14:creationId xmlns:p14="http://schemas.microsoft.com/office/powerpoint/2010/main" val="6234780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59FFED9-4F89-4ABB-9ADA-C532DB4EE717}"/>
              </a:ext>
            </a:extLst>
          </p:cNvPr>
          <p:cNvSpPr>
            <a:spLocks noGrp="1"/>
          </p:cNvSpPr>
          <p:nvPr>
            <p:ph sz="half" idx="1"/>
          </p:nvPr>
        </p:nvSpPr>
        <p:spPr>
          <a:xfrm>
            <a:off x="456655" y="269450"/>
            <a:ext cx="7076910" cy="3606515"/>
          </a:xfrm>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US" sz="2400" b="1" dirty="0" err="1">
                <a:latin typeface="Arial" panose="020B0604020202020204" pitchFamily="34" charset="0"/>
                <a:cs typeface="Arial" panose="020B0604020202020204" pitchFamily="34" charset="0"/>
              </a:rPr>
              <a:t>Atlanto</a:t>
            </a:r>
            <a:r>
              <a:rPr lang="en-US" sz="2400" b="1" dirty="0">
                <a:latin typeface="Arial" panose="020B0604020202020204" pitchFamily="34" charset="0"/>
                <a:cs typeface="Arial" panose="020B0604020202020204" pitchFamily="34" charset="0"/>
              </a:rPr>
              <a:t>-occipital joints</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synovial joints</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articulation between atlas and occipital bone</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- 2 degrees of freedom of motion</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movement: nodding motion in the                     sagittal plane</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a:t>
            </a:r>
            <a:r>
              <a:rPr lang="en-US" sz="2400" b="1" i="1" dirty="0">
                <a:latin typeface="Arial" panose="020B0604020202020204" pitchFamily="34" charset="0"/>
                <a:cs typeface="Arial" panose="020B0604020202020204" pitchFamily="34" charset="0"/>
              </a:rPr>
              <a:t>small lateral bending is possible but very limited</a:t>
            </a:r>
          </a:p>
        </p:txBody>
      </p:sp>
      <p:sp>
        <p:nvSpPr>
          <p:cNvPr id="5" name="Content Placeholder 3">
            <a:extLst>
              <a:ext uri="{FF2B5EF4-FFF2-40B4-BE49-F238E27FC236}">
                <a16:creationId xmlns:a16="http://schemas.microsoft.com/office/drawing/2014/main" id="{A86B935F-1CCB-4DF4-8CD0-97E4BE8C32D2}"/>
              </a:ext>
            </a:extLst>
          </p:cNvPr>
          <p:cNvSpPr txBox="1">
            <a:spLocks/>
          </p:cNvSpPr>
          <p:nvPr/>
        </p:nvSpPr>
        <p:spPr>
          <a:xfrm>
            <a:off x="335189" y="4131765"/>
            <a:ext cx="7689694" cy="2498518"/>
          </a:xfrm>
          <a:prstGeom prst="rect">
            <a:avLst/>
          </a:prstGeom>
        </p:spPr>
        <p:style>
          <a:lnRef idx="2">
            <a:schemeClr val="dk1"/>
          </a:lnRef>
          <a:fillRef idx="1">
            <a:schemeClr val="lt1"/>
          </a:fillRef>
          <a:effectRef idx="0">
            <a:schemeClr val="dk1"/>
          </a:effectRef>
          <a:fontRef idx="minor">
            <a:schemeClr val="dk1"/>
          </a:fontRef>
        </p:style>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err="1">
                <a:latin typeface="Arial" panose="020B0604020202020204" pitchFamily="34" charset="0"/>
                <a:cs typeface="Arial" panose="020B0604020202020204" pitchFamily="34" charset="0"/>
              </a:rPr>
              <a:t>Atlanto</a:t>
            </a:r>
            <a:r>
              <a:rPr lang="en-US" b="1" dirty="0">
                <a:latin typeface="Arial" panose="020B0604020202020204" pitchFamily="34" charset="0"/>
                <a:cs typeface="Arial" panose="020B0604020202020204" pitchFamily="34" charset="0"/>
              </a:rPr>
              <a:t>-axial joints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pivot joints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consists of 3 distinct joints: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 median joint between dens of axis and anterior arch of atlas.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 two are located between the lateral masses of C1 and the superior articular facet of C2.</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movement: head rotation</a:t>
            </a:r>
          </a:p>
        </p:txBody>
      </p:sp>
      <p:pic>
        <p:nvPicPr>
          <p:cNvPr id="6" name="Picture 5">
            <a:extLst>
              <a:ext uri="{FF2B5EF4-FFF2-40B4-BE49-F238E27FC236}">
                <a16:creationId xmlns:a16="http://schemas.microsoft.com/office/drawing/2014/main" id="{F3C4564B-77CD-4D21-9EC2-D13189E965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11440" y="932092"/>
            <a:ext cx="4480560" cy="3071773"/>
          </a:xfrm>
          <a:prstGeom prst="rect">
            <a:avLst/>
          </a:prstGeom>
        </p:spPr>
      </p:pic>
    </p:spTree>
    <p:extLst>
      <p:ext uri="{BB962C8B-B14F-4D97-AF65-F5344CB8AC3E}">
        <p14:creationId xmlns:p14="http://schemas.microsoft.com/office/powerpoint/2010/main" val="1992016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14149"/>
            <a:ext cx="7186684" cy="5562814"/>
          </a:xfrm>
        </p:spPr>
        <p:txBody>
          <a:bodyPr>
            <a:normAutofit fontScale="92500" lnSpcReduction="10000"/>
          </a:bodyPr>
          <a:lstStyle/>
          <a:p>
            <a:r>
              <a:rPr lang="en-US" dirty="0">
                <a:latin typeface="Arial" panose="020B0604020202020204" pitchFamily="34" charset="0"/>
                <a:cs typeface="Arial" panose="020B0604020202020204" pitchFamily="34" charset="0"/>
              </a:rPr>
              <a:t>The weight-bearing bodies, the intervertebral discs, and the longitudinal ligaments form the anterior vertebral structures.</a:t>
            </a:r>
          </a:p>
          <a:p>
            <a:r>
              <a:rPr lang="en-US" b="1" dirty="0">
                <a:solidFill>
                  <a:srgbClr val="FF0000"/>
                </a:solidFill>
                <a:latin typeface="Arial" panose="020B0604020202020204" pitchFamily="34" charset="0"/>
                <a:cs typeface="Arial" panose="020B0604020202020204" pitchFamily="34" charset="0"/>
              </a:rPr>
              <a:t>Intervening discs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protect the facet joints from compression injury and permit motions of vertebrae.</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Each disc is composed of three parts: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a:t>
            </a:r>
            <a:r>
              <a:rPr lang="en-US" i="1" dirty="0">
                <a:solidFill>
                  <a:srgbClr val="FF0000"/>
                </a:solidFill>
                <a:latin typeface="Arial" panose="020B0604020202020204" pitchFamily="34" charset="0"/>
                <a:cs typeface="Arial" panose="020B0604020202020204" pitchFamily="34" charset="0"/>
              </a:rPr>
              <a:t>- </a:t>
            </a:r>
            <a:r>
              <a:rPr lang="en-US" b="1" i="1" dirty="0">
                <a:solidFill>
                  <a:srgbClr val="FF0000"/>
                </a:solidFill>
                <a:latin typeface="Arial" panose="020B0604020202020204" pitchFamily="34" charset="0"/>
                <a:cs typeface="Arial" panose="020B0604020202020204" pitchFamily="34" charset="0"/>
              </a:rPr>
              <a:t>Annulus fibrosis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 a series of </a:t>
            </a:r>
            <a:r>
              <a:rPr lang="en-US" dirty="0" err="1">
                <a:latin typeface="Arial" panose="020B0604020202020204" pitchFamily="34" charset="0"/>
                <a:cs typeface="Arial" panose="020B0604020202020204" pitchFamily="34" charset="0"/>
              </a:rPr>
              <a:t>fibroelastic</a:t>
            </a:r>
            <a:r>
              <a:rPr lang="en-US" dirty="0">
                <a:latin typeface="Arial" panose="020B0604020202020204" pitchFamily="34" charset="0"/>
                <a:cs typeface="Arial" panose="020B0604020202020204" pitchFamily="34" charset="0"/>
              </a:rPr>
              <a:t> cartilaginous rings that enclose the  nucleus </a:t>
            </a:r>
            <a:r>
              <a:rPr lang="en-US" dirty="0" err="1">
                <a:latin typeface="Arial" panose="020B0604020202020204" pitchFamily="34" charset="0"/>
                <a:cs typeface="Arial" panose="020B0604020202020204" pitchFamily="34" charset="0"/>
              </a:rPr>
              <a:t>pulposus</a:t>
            </a:r>
            <a:r>
              <a:rPr lang="en-US" dirty="0">
                <a:latin typeface="Arial" panose="020B0604020202020204" pitchFamily="34" charset="0"/>
                <a:cs typeface="Arial" panose="020B0604020202020204" pitchFamily="34" charset="0"/>
              </a:rPr>
              <a:t>.</a:t>
            </a:r>
            <a:br>
              <a:rPr lang="en-US" dirty="0">
                <a:latin typeface="Arial" panose="020B0604020202020204" pitchFamily="34" charset="0"/>
                <a:cs typeface="Arial" panose="020B0604020202020204" pitchFamily="34" charset="0"/>
              </a:rPr>
            </a:br>
            <a:r>
              <a:rPr lang="en-US" i="1" dirty="0">
                <a:solidFill>
                  <a:srgbClr val="FF0000"/>
                </a:solidFill>
                <a:latin typeface="Arial" panose="020B0604020202020204" pitchFamily="34" charset="0"/>
                <a:cs typeface="Arial" panose="020B0604020202020204" pitchFamily="34" charset="0"/>
              </a:rPr>
              <a:t>	- </a:t>
            </a:r>
            <a:r>
              <a:rPr lang="en-US" b="1" i="1" dirty="0">
                <a:solidFill>
                  <a:srgbClr val="FF0000"/>
                </a:solidFill>
                <a:latin typeface="Arial" panose="020B0604020202020204" pitchFamily="34" charset="0"/>
                <a:cs typeface="Arial" panose="020B0604020202020204" pitchFamily="34" charset="0"/>
              </a:rPr>
              <a:t>2 vertebral end plates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 hyaline cartilaginous plates which separate the nucleus and the annulus from the vertebral bodies and merge with the annulus </a:t>
            </a:r>
            <a:r>
              <a:rPr lang="en-US" dirty="0" err="1">
                <a:latin typeface="Arial" panose="020B0604020202020204" pitchFamily="34" charset="0"/>
                <a:cs typeface="Arial" panose="020B0604020202020204" pitchFamily="34" charset="0"/>
              </a:rPr>
              <a:t>fibrosus</a:t>
            </a:r>
            <a:r>
              <a:rPr lang="en-US" dirty="0">
                <a:latin typeface="Arial" panose="020B0604020202020204" pitchFamily="34" charset="0"/>
                <a:cs typeface="Arial" panose="020B0604020202020204" pitchFamily="34" charset="0"/>
              </a:rPr>
              <a:t> collagen fibers.</a:t>
            </a:r>
          </a:p>
          <a:p>
            <a:endParaRPr 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329167B-5B2C-48D3-9F1E-D8E16EBD545D}"/>
              </a:ext>
            </a:extLst>
          </p:cNvPr>
          <p:cNvPicPr>
            <a:picLocks noChangeAspect="1"/>
          </p:cNvPicPr>
          <p:nvPr/>
        </p:nvPicPr>
        <p:blipFill>
          <a:blip r:embed="rId2"/>
          <a:stretch>
            <a:fillRect/>
          </a:stretch>
        </p:blipFill>
        <p:spPr>
          <a:xfrm>
            <a:off x="8244750" y="339417"/>
            <a:ext cx="3544886" cy="6112278"/>
          </a:xfrm>
          <a:prstGeom prst="rect">
            <a:avLst/>
          </a:prstGeom>
        </p:spPr>
      </p:pic>
    </p:spTree>
    <p:extLst>
      <p:ext uri="{BB962C8B-B14F-4D97-AF65-F5344CB8AC3E}">
        <p14:creationId xmlns:p14="http://schemas.microsoft.com/office/powerpoint/2010/main" val="15293961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6879" y="597327"/>
            <a:ext cx="7118445" cy="5298506"/>
          </a:xfrm>
        </p:spPr>
        <p:txBody>
          <a:bodyPr>
            <a:normAutofit fontScale="92500" lnSpcReduction="10000"/>
          </a:bodyPr>
          <a:lstStyle/>
          <a:p>
            <a:r>
              <a:rPr lang="en-US" dirty="0">
                <a:latin typeface="Arial" panose="020B0604020202020204" pitchFamily="34" charset="0"/>
                <a:cs typeface="Arial" panose="020B0604020202020204" pitchFamily="34" charset="0"/>
              </a:rPr>
              <a:t>Longitudinal Ligaments</a:t>
            </a:r>
            <a:br>
              <a:rPr lang="en-US" dirty="0">
                <a:latin typeface="Arial" panose="020B0604020202020204" pitchFamily="34" charset="0"/>
                <a:cs typeface="Arial" panose="020B0604020202020204" pitchFamily="34" charset="0"/>
              </a:rPr>
            </a:br>
            <a:r>
              <a:rPr lang="en-US" dirty="0">
                <a:solidFill>
                  <a:srgbClr val="FF0000"/>
                </a:solidFill>
                <a:latin typeface="Arial" panose="020B0604020202020204" pitchFamily="34" charset="0"/>
                <a:cs typeface="Arial" panose="020B0604020202020204" pitchFamily="34" charset="0"/>
              </a:rPr>
              <a:t>- </a:t>
            </a:r>
            <a:r>
              <a:rPr lang="en-US" b="1" dirty="0">
                <a:solidFill>
                  <a:srgbClr val="FF0000"/>
                </a:solidFill>
                <a:latin typeface="Arial" panose="020B0604020202020204" pitchFamily="34" charset="0"/>
                <a:cs typeface="Arial" panose="020B0604020202020204" pitchFamily="34" charset="0"/>
              </a:rPr>
              <a:t>Anterior longitudinal ligaments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 attaches to the annulus and the edge of each vertebral body.</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 limits backward bending.</a:t>
            </a:r>
            <a:br>
              <a:rPr lang="en-US" dirty="0">
                <a:latin typeface="Arial" panose="020B0604020202020204" pitchFamily="34" charset="0"/>
                <a:cs typeface="Arial" panose="020B0604020202020204" pitchFamily="34" charset="0"/>
              </a:rPr>
            </a:br>
            <a:r>
              <a:rPr lang="en-US" dirty="0">
                <a:solidFill>
                  <a:srgbClr val="FF0000"/>
                </a:solidFill>
                <a:latin typeface="Arial" panose="020B0604020202020204" pitchFamily="34" charset="0"/>
                <a:cs typeface="Arial" panose="020B0604020202020204" pitchFamily="34" charset="0"/>
              </a:rPr>
              <a:t>- </a:t>
            </a:r>
            <a:r>
              <a:rPr lang="en-US" b="1" dirty="0">
                <a:solidFill>
                  <a:srgbClr val="FF0000"/>
                </a:solidFill>
                <a:latin typeface="Arial" panose="020B0604020202020204" pitchFamily="34" charset="0"/>
                <a:cs typeface="Arial" panose="020B0604020202020204" pitchFamily="34" charset="0"/>
              </a:rPr>
              <a:t>Posterior longitudinal ligaments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 attaches to the annulus and the superior margin of the vertebral body but covers a plexus of arteries, veins, and </a:t>
            </a:r>
            <a:r>
              <a:rPr lang="en-US" dirty="0" err="1">
                <a:latin typeface="Arial" panose="020B0604020202020204" pitchFamily="34" charset="0"/>
                <a:cs typeface="Arial" panose="020B0604020202020204" pitchFamily="34" charset="0"/>
              </a:rPr>
              <a:t>lymphatics</a:t>
            </a:r>
            <a:r>
              <a:rPr lang="en-US" dirty="0">
                <a:latin typeface="Arial" panose="020B0604020202020204" pitchFamily="34" charset="0"/>
                <a:cs typeface="Arial" panose="020B0604020202020204" pitchFamily="34" charset="0"/>
              </a:rPr>
              <a:t> as well as the nutrient foramina.</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 forward flexion is somewhat restrained but the leverage of the PLL is poor and it’s tensile strength is relatively low.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 the width of the PLL decreases as the ligament descends from the cervical to lumbar spines.</a:t>
            </a:r>
          </a:p>
          <a:p>
            <a:endParaRPr 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9B710AC-0C4B-4517-ACC5-7B04AC91FE7D}"/>
              </a:ext>
            </a:extLst>
          </p:cNvPr>
          <p:cNvPicPr>
            <a:picLocks noChangeAspect="1"/>
          </p:cNvPicPr>
          <p:nvPr/>
        </p:nvPicPr>
        <p:blipFill>
          <a:blip r:embed="rId2"/>
          <a:stretch>
            <a:fillRect/>
          </a:stretch>
        </p:blipFill>
        <p:spPr>
          <a:xfrm>
            <a:off x="8314911" y="485893"/>
            <a:ext cx="3063024" cy="5521373"/>
          </a:xfrm>
          <a:prstGeom prst="rect">
            <a:avLst/>
          </a:prstGeom>
        </p:spPr>
      </p:pic>
    </p:spTree>
    <p:extLst>
      <p:ext uri="{BB962C8B-B14F-4D97-AF65-F5344CB8AC3E}">
        <p14:creationId xmlns:p14="http://schemas.microsoft.com/office/powerpoint/2010/main" val="432867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Posterior Vertebral Joint Elements</a:t>
            </a:r>
          </a:p>
        </p:txBody>
      </p:sp>
      <p:sp>
        <p:nvSpPr>
          <p:cNvPr id="3" name="Content Placeholder 2"/>
          <p:cNvSpPr>
            <a:spLocks noGrp="1"/>
          </p:cNvSpPr>
          <p:nvPr>
            <p:ph idx="1"/>
          </p:nvPr>
        </p:nvSpPr>
        <p:spPr>
          <a:xfrm>
            <a:off x="551597" y="1690688"/>
            <a:ext cx="8223913" cy="4351338"/>
          </a:xfrm>
        </p:spPr>
        <p:txBody>
          <a:bodyPr>
            <a:normAutofit fontScale="85000" lnSpcReduction="20000"/>
          </a:bodyPr>
          <a:lstStyle/>
          <a:p>
            <a:pPr algn="just"/>
            <a:r>
              <a:rPr lang="en-US" dirty="0">
                <a:latin typeface="Arial" panose="020B0604020202020204" pitchFamily="34" charset="0"/>
                <a:cs typeface="Arial" panose="020B0604020202020204" pitchFamily="34" charset="0"/>
              </a:rPr>
              <a:t>Posterior vertebral structures comprise the arches, the transverse and spinous processes, the bilateral facet joints, joint capsules, and ligaments.</a:t>
            </a:r>
          </a:p>
          <a:p>
            <a:pPr algn="just"/>
            <a:r>
              <a:rPr lang="en-US" dirty="0">
                <a:latin typeface="Arial" panose="020B0604020202020204" pitchFamily="34" charset="0"/>
                <a:cs typeface="Arial" panose="020B0604020202020204" pitchFamily="34" charset="0"/>
              </a:rPr>
              <a:t>The </a:t>
            </a:r>
            <a:r>
              <a:rPr lang="en-US" b="1" dirty="0">
                <a:latin typeface="Arial" panose="020B0604020202020204" pitchFamily="34" charset="0"/>
                <a:cs typeface="Arial" panose="020B0604020202020204" pitchFamily="34" charset="0"/>
              </a:rPr>
              <a:t>facet joints </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apophyseal</a:t>
            </a:r>
            <a:r>
              <a:rPr lang="en-US" dirty="0">
                <a:latin typeface="Arial" panose="020B0604020202020204" pitchFamily="34" charset="0"/>
                <a:cs typeface="Arial" panose="020B0604020202020204" pitchFamily="34" charset="0"/>
              </a:rPr>
              <a:t> or </a:t>
            </a:r>
            <a:r>
              <a:rPr lang="en-US" dirty="0" err="1">
                <a:latin typeface="Arial" panose="020B0604020202020204" pitchFamily="34" charset="0"/>
                <a:cs typeface="Arial" panose="020B0604020202020204" pitchFamily="34" charset="0"/>
              </a:rPr>
              <a:t>zygapophyseal</a:t>
            </a:r>
            <a:r>
              <a:rPr lang="en-US" dirty="0">
                <a:latin typeface="Arial" panose="020B0604020202020204" pitchFamily="34" charset="0"/>
                <a:cs typeface="Arial" panose="020B0604020202020204" pitchFamily="34" charset="0"/>
              </a:rPr>
              <a:t> joints) are formed by inferior articulating process of one vertebra with the superior articulating process of the vertebra below.</a:t>
            </a:r>
          </a:p>
          <a:p>
            <a:pPr algn="just"/>
            <a:r>
              <a:rPr lang="en-US" dirty="0">
                <a:latin typeface="Arial" panose="020B0604020202020204" pitchFamily="34" charset="0"/>
                <a:cs typeface="Arial" panose="020B0604020202020204" pitchFamily="34" charset="0"/>
              </a:rPr>
              <a:t>Major functions of the facet joints are to control vertebra motions and to protect the disc from excessive shear, flexion, side bending, and rotation.</a:t>
            </a:r>
          </a:p>
          <a:p>
            <a:pPr algn="just"/>
            <a:r>
              <a:rPr lang="en-US" dirty="0">
                <a:latin typeface="Arial" panose="020B0604020202020204" pitchFamily="34" charset="0"/>
                <a:cs typeface="Arial" panose="020B0604020202020204" pitchFamily="34" charset="0"/>
              </a:rPr>
              <a:t>The direction and amount of motion permitted are determined by the planes of the joint surfaces, which change in their orientation from the cervical through the lumbar areas.</a:t>
            </a:r>
          </a:p>
          <a:p>
            <a:pPr algn="just"/>
            <a:endParaRPr 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C172969-2756-41AB-90E4-227B2488A05E}"/>
              </a:ext>
            </a:extLst>
          </p:cNvPr>
          <p:cNvPicPr>
            <a:picLocks noChangeAspect="1"/>
          </p:cNvPicPr>
          <p:nvPr/>
        </p:nvPicPr>
        <p:blipFill>
          <a:blip r:embed="rId2"/>
          <a:stretch>
            <a:fillRect/>
          </a:stretch>
        </p:blipFill>
        <p:spPr>
          <a:xfrm>
            <a:off x="8775510" y="2254794"/>
            <a:ext cx="3310681" cy="2665224"/>
          </a:xfrm>
          <a:prstGeom prst="rect">
            <a:avLst/>
          </a:prstGeom>
        </p:spPr>
      </p:pic>
    </p:spTree>
    <p:extLst>
      <p:ext uri="{BB962C8B-B14F-4D97-AF65-F5344CB8AC3E}">
        <p14:creationId xmlns:p14="http://schemas.microsoft.com/office/powerpoint/2010/main" val="19102867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err="1">
                <a:latin typeface="Arial" panose="020B0604020202020204" pitchFamily="34" charset="0"/>
                <a:cs typeface="Arial" panose="020B0604020202020204" pitchFamily="34" charset="0"/>
              </a:rPr>
              <a:t>Temporomandibular</a:t>
            </a:r>
            <a:r>
              <a:rPr lang="en-US" b="1" dirty="0">
                <a:latin typeface="Arial" panose="020B0604020202020204" pitchFamily="34" charset="0"/>
                <a:cs typeface="Arial" panose="020B0604020202020204" pitchFamily="34" charset="0"/>
              </a:rPr>
              <a:t> Joint (TMJ) Motion</a:t>
            </a:r>
          </a:p>
        </p:txBody>
      </p:sp>
      <p:sp>
        <p:nvSpPr>
          <p:cNvPr id="3" name="Content Placeholder 2"/>
          <p:cNvSpPr>
            <a:spLocks noGrp="1"/>
          </p:cNvSpPr>
          <p:nvPr>
            <p:ph idx="1"/>
          </p:nvPr>
        </p:nvSpPr>
        <p:spPr>
          <a:xfrm>
            <a:off x="736979" y="1600200"/>
            <a:ext cx="11109278" cy="4724400"/>
          </a:xfrm>
        </p:spPr>
        <p:txBody>
          <a:bodyPr>
            <a:normAutofit fontScale="92500" lnSpcReduction="10000"/>
          </a:bodyPr>
          <a:lstStyle/>
          <a:p>
            <a:r>
              <a:rPr lang="en-US" dirty="0">
                <a:latin typeface="Arial" panose="020B0604020202020204" pitchFamily="34" charset="0"/>
                <a:cs typeface="Arial" panose="020B0604020202020204" pitchFamily="34" charset="0"/>
              </a:rPr>
              <a:t>Like a hinge joint in movable base</a:t>
            </a:r>
          </a:p>
          <a:p>
            <a:r>
              <a:rPr lang="en-US" dirty="0">
                <a:latin typeface="Arial" panose="020B0604020202020204" pitchFamily="34" charset="0"/>
                <a:cs typeface="Arial" panose="020B0604020202020204" pitchFamily="34" charset="0"/>
              </a:rPr>
              <a:t>Opening the mouth – rotation of the mandibular condyles around the lower joint space, followed by translation of the articular disc on the upper joint space down to the articular eminence.</a:t>
            </a:r>
          </a:p>
          <a:p>
            <a:r>
              <a:rPr lang="en-US" dirty="0">
                <a:latin typeface="Arial" panose="020B0604020202020204" pitchFamily="34" charset="0"/>
                <a:cs typeface="Arial" panose="020B0604020202020204" pitchFamily="34" charset="0"/>
              </a:rPr>
              <a:t>Closing of mouth – requires reversal of the </a:t>
            </a:r>
            <a:r>
              <a:rPr lang="en-US" dirty="0" err="1">
                <a:latin typeface="Arial" panose="020B0604020202020204" pitchFamily="34" charset="0"/>
                <a:cs typeface="Arial" panose="020B0604020202020204" pitchFamily="34" charset="0"/>
              </a:rPr>
              <a:t>translatory</a:t>
            </a:r>
            <a:r>
              <a:rPr lang="en-US" dirty="0">
                <a:latin typeface="Arial" panose="020B0604020202020204" pitchFamily="34" charset="0"/>
                <a:cs typeface="Arial" panose="020B0604020202020204" pitchFamily="34" charset="0"/>
              </a:rPr>
              <a:t> and rotational motions.</a:t>
            </a:r>
          </a:p>
          <a:p>
            <a:r>
              <a:rPr lang="en-US" dirty="0">
                <a:latin typeface="Arial" panose="020B0604020202020204" pitchFamily="34" charset="0"/>
                <a:cs typeface="Arial" panose="020B0604020202020204" pitchFamily="34" charset="0"/>
              </a:rPr>
              <a:t>Other motions possible in mandible – protrusion (movement of the jaw forward), </a:t>
            </a:r>
            <a:r>
              <a:rPr lang="en-US" dirty="0" err="1">
                <a:latin typeface="Arial" panose="020B0604020202020204" pitchFamily="34" charset="0"/>
                <a:cs typeface="Arial" panose="020B0604020202020204" pitchFamily="34" charset="0"/>
              </a:rPr>
              <a:t>retrusion</a:t>
            </a:r>
            <a:r>
              <a:rPr lang="en-US" dirty="0">
                <a:latin typeface="Arial" panose="020B0604020202020204" pitchFamily="34" charset="0"/>
                <a:cs typeface="Arial" panose="020B0604020202020204" pitchFamily="34" charset="0"/>
              </a:rPr>
              <a:t> (movement of the jaw posteriorly), and lateral shift to the left and to the right, which includes </a:t>
            </a:r>
            <a:r>
              <a:rPr lang="en-US" dirty="0" err="1">
                <a:latin typeface="Arial" panose="020B0604020202020204" pitchFamily="34" charset="0"/>
                <a:cs typeface="Arial" panose="020B0604020202020204" pitchFamily="34" charset="0"/>
              </a:rPr>
              <a:t>mediolateral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translatory</a:t>
            </a:r>
            <a:r>
              <a:rPr lang="en-US" dirty="0">
                <a:latin typeface="Arial" panose="020B0604020202020204" pitchFamily="34" charset="0"/>
                <a:cs typeface="Arial" panose="020B0604020202020204" pitchFamily="34" charset="0"/>
              </a:rPr>
              <a:t> motion.</a:t>
            </a:r>
          </a:p>
          <a:p>
            <a:r>
              <a:rPr lang="en-US" dirty="0">
                <a:latin typeface="Arial" panose="020B0604020202020204" pitchFamily="34" charset="0"/>
                <a:cs typeface="Arial" panose="020B0604020202020204" pitchFamily="34" charset="0"/>
              </a:rPr>
              <a:t>Functional movements of the jaw are combinations of these motions. In chewing, these motions are called incision for cutting food and mastication for crushing and grinding.</a:t>
            </a:r>
          </a:p>
        </p:txBody>
      </p:sp>
    </p:spTree>
    <p:extLst>
      <p:ext uri="{BB962C8B-B14F-4D97-AF65-F5344CB8AC3E}">
        <p14:creationId xmlns:p14="http://schemas.microsoft.com/office/powerpoint/2010/main" val="4307328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55093"/>
            <a:ext cx="10515600" cy="5521870"/>
          </a:xfrm>
        </p:spPr>
        <p:txBody>
          <a:bodyPr>
            <a:normAutofit/>
          </a:bodyPr>
          <a:lstStyle/>
          <a:p>
            <a:pPr algn="ctr"/>
            <a:r>
              <a:rPr lang="en-US" sz="7100" b="1" dirty="0">
                <a:solidFill>
                  <a:srgbClr val="FF0000"/>
                </a:solidFill>
                <a:latin typeface="Arial" panose="020B0604020202020204" pitchFamily="34" charset="0"/>
                <a:cs typeface="Arial" panose="020B0604020202020204" pitchFamily="34" charset="0"/>
              </a:rPr>
              <a:t>Ligaments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Ligamenta</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Flava</a:t>
            </a: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(L., </a:t>
            </a:r>
            <a:r>
              <a:rPr lang="en-US" i="1" dirty="0" err="1">
                <a:latin typeface="Arial" panose="020B0604020202020204" pitchFamily="34" charset="0"/>
                <a:cs typeface="Arial" panose="020B0604020202020204" pitchFamily="34" charset="0"/>
              </a:rPr>
              <a:t>flavus</a:t>
            </a:r>
            <a:r>
              <a:rPr lang="en-US" dirty="0">
                <a:latin typeface="Arial" panose="020B0604020202020204" pitchFamily="34" charset="0"/>
                <a:cs typeface="Arial" panose="020B0604020202020204" pitchFamily="34" charset="0"/>
              </a:rPr>
              <a:t>, yellow)</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 series of 23 </a:t>
            </a:r>
            <a:r>
              <a:rPr lang="en-US" dirty="0" err="1">
                <a:latin typeface="Arial" panose="020B0604020202020204" pitchFamily="34" charset="0"/>
                <a:cs typeface="Arial" panose="020B0604020202020204" pitchFamily="34" charset="0"/>
              </a:rPr>
              <a:t>intersegmental</a:t>
            </a:r>
            <a:r>
              <a:rPr lang="en-US" dirty="0">
                <a:latin typeface="Arial" panose="020B0604020202020204" pitchFamily="34" charset="0"/>
                <a:cs typeface="Arial" panose="020B0604020202020204" pitchFamily="34" charset="0"/>
              </a:rPr>
              <a:t> ligaments that connect the lamina of the adjacent vertebrae from C2 to the sacrum.</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 its yellow color reflects the high elastic content, which contributes to the </a:t>
            </a:r>
            <a:r>
              <a:rPr lang="en-US" dirty="0" err="1">
                <a:latin typeface="Arial" panose="020B0604020202020204" pitchFamily="34" charset="0"/>
                <a:cs typeface="Arial" panose="020B0604020202020204" pitchFamily="34" charset="0"/>
              </a:rPr>
              <a:t>prestress</a:t>
            </a:r>
            <a:r>
              <a:rPr lang="en-US" dirty="0">
                <a:latin typeface="Arial" panose="020B0604020202020204" pitchFamily="34" charset="0"/>
                <a:cs typeface="Arial" panose="020B0604020202020204" pitchFamily="34" charset="0"/>
              </a:rPr>
              <a:t> of the disc and resistance to forward flexion.</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 the </a:t>
            </a:r>
            <a:r>
              <a:rPr lang="en-US" dirty="0" err="1">
                <a:latin typeface="Arial" panose="020B0604020202020204" pitchFamily="34" charset="0"/>
                <a:cs typeface="Arial" panose="020B0604020202020204" pitchFamily="34" charset="0"/>
              </a:rPr>
              <a:t>ligamentum</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flava</a:t>
            </a:r>
            <a:r>
              <a:rPr lang="en-US" dirty="0">
                <a:latin typeface="Arial" panose="020B0604020202020204" pitchFamily="34" charset="0"/>
                <a:cs typeface="Arial" panose="020B0604020202020204" pitchFamily="34" charset="0"/>
              </a:rPr>
              <a:t> fibers cover the anterior surface of the capsule of the facet joint and provide tension on the capsule to prevent nipping and injury by the facet joints during movement.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6661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7006" y="665565"/>
            <a:ext cx="7678003" cy="4351338"/>
          </a:xfrm>
        </p:spPr>
        <p:txBody>
          <a:bodyPr>
            <a:normAutofit fontScale="85000" lnSpcReduction="10000"/>
          </a:bodyPr>
          <a:lstStyle/>
          <a:p>
            <a:r>
              <a:rPr lang="en-US" dirty="0" err="1">
                <a:latin typeface="Arial" panose="020B0604020202020204" pitchFamily="34" charset="0"/>
                <a:cs typeface="Arial" panose="020B0604020202020204" pitchFamily="34" charset="0"/>
              </a:rPr>
              <a:t>Ligamenta</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Flava</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the fibers of the </a:t>
            </a:r>
            <a:r>
              <a:rPr lang="en-US" dirty="0" err="1">
                <a:latin typeface="Arial" panose="020B0604020202020204" pitchFamily="34" charset="0"/>
                <a:cs typeface="Arial" panose="020B0604020202020204" pitchFamily="34" charset="0"/>
              </a:rPr>
              <a:t>ligamentum</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flava</a:t>
            </a:r>
            <a:r>
              <a:rPr lang="en-US" dirty="0">
                <a:latin typeface="Arial" panose="020B0604020202020204" pitchFamily="34" charset="0"/>
                <a:cs typeface="Arial" panose="020B0604020202020204" pitchFamily="34" charset="0"/>
              </a:rPr>
              <a:t> are continuous with the </a:t>
            </a:r>
            <a:r>
              <a:rPr lang="en-US" b="1" dirty="0" err="1">
                <a:latin typeface="Arial" panose="020B0604020202020204" pitchFamily="34" charset="0"/>
                <a:cs typeface="Arial" panose="020B0604020202020204" pitchFamily="34" charset="0"/>
              </a:rPr>
              <a:t>interspinous</a:t>
            </a:r>
            <a:r>
              <a:rPr lang="en-US" b="1" dirty="0">
                <a:latin typeface="Arial" panose="020B0604020202020204" pitchFamily="34" charset="0"/>
                <a:cs typeface="Arial" panose="020B0604020202020204" pitchFamily="34" charset="0"/>
              </a:rPr>
              <a:t> ligaments</a:t>
            </a:r>
            <a:r>
              <a:rPr lang="en-US" dirty="0">
                <a:latin typeface="Arial" panose="020B0604020202020204" pitchFamily="34" charset="0"/>
                <a:cs typeface="Arial" panose="020B0604020202020204" pitchFamily="34" charset="0"/>
              </a:rPr>
              <a:t>, which attach between adjacent spinous processes.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the </a:t>
            </a:r>
            <a:r>
              <a:rPr lang="en-US" dirty="0" err="1">
                <a:latin typeface="Arial" panose="020B0604020202020204" pitchFamily="34" charset="0"/>
                <a:cs typeface="Arial" panose="020B0604020202020204" pitchFamily="34" charset="0"/>
              </a:rPr>
              <a:t>interspinous</a:t>
            </a:r>
            <a:r>
              <a:rPr lang="en-US" dirty="0">
                <a:latin typeface="Arial" panose="020B0604020202020204" pitchFamily="34" charset="0"/>
                <a:cs typeface="Arial" panose="020B0604020202020204" pitchFamily="34" charset="0"/>
              </a:rPr>
              <a:t> ligaments are continuous with the </a:t>
            </a:r>
            <a:r>
              <a:rPr lang="en-US" b="1" dirty="0" err="1">
                <a:latin typeface="Arial" panose="020B0604020202020204" pitchFamily="34" charset="0"/>
                <a:cs typeface="Arial" panose="020B0604020202020204" pitchFamily="34" charset="0"/>
              </a:rPr>
              <a:t>supraspinous</a:t>
            </a:r>
            <a:r>
              <a:rPr lang="en-US" b="1" dirty="0">
                <a:latin typeface="Arial" panose="020B0604020202020204" pitchFamily="34" charset="0"/>
                <a:cs typeface="Arial" panose="020B0604020202020204" pitchFamily="34" charset="0"/>
              </a:rPr>
              <a:t> ligament</a:t>
            </a:r>
            <a:r>
              <a:rPr lang="en-US" dirty="0">
                <a:latin typeface="Arial" panose="020B0604020202020204" pitchFamily="34" charset="0"/>
                <a:cs typeface="Arial" panose="020B0604020202020204" pitchFamily="34" charset="0"/>
              </a:rPr>
              <a: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in the cervical area, the </a:t>
            </a:r>
            <a:r>
              <a:rPr lang="en-US" dirty="0" err="1">
                <a:latin typeface="Arial" panose="020B0604020202020204" pitchFamily="34" charset="0"/>
                <a:cs typeface="Arial" panose="020B0604020202020204" pitchFamily="34" charset="0"/>
              </a:rPr>
              <a:t>supraspinous</a:t>
            </a:r>
            <a:r>
              <a:rPr lang="en-US" dirty="0">
                <a:latin typeface="Arial" panose="020B0604020202020204" pitchFamily="34" charset="0"/>
                <a:cs typeface="Arial" panose="020B0604020202020204" pitchFamily="34" charset="0"/>
              </a:rPr>
              <a:t> ligament becomes the </a:t>
            </a:r>
            <a:r>
              <a:rPr lang="en-US" b="1" dirty="0" err="1">
                <a:latin typeface="Arial" panose="020B0604020202020204" pitchFamily="34" charset="0"/>
                <a:cs typeface="Arial" panose="020B0604020202020204" pitchFamily="34" charset="0"/>
              </a:rPr>
              <a:t>ligamentum</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nuchae</a:t>
            </a:r>
            <a:r>
              <a:rPr lang="en-US" dirty="0">
                <a:latin typeface="Arial" panose="020B0604020202020204" pitchFamily="34" charset="0"/>
                <a:cs typeface="Arial" panose="020B0604020202020204" pitchFamily="34" charset="0"/>
              </a:rPr>
              <a: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Intertransverse</a:t>
            </a:r>
            <a:r>
              <a:rPr lang="en-US" b="1" dirty="0">
                <a:latin typeface="Arial" panose="020B0604020202020204" pitchFamily="34" charset="0"/>
                <a:cs typeface="Arial" panose="020B0604020202020204" pitchFamily="34" charset="0"/>
              </a:rPr>
              <a:t> ligaments </a:t>
            </a:r>
            <a:r>
              <a:rPr lang="en-US" dirty="0">
                <a:latin typeface="Arial" panose="020B0604020202020204" pitchFamily="34" charset="0"/>
                <a:cs typeface="Arial" panose="020B0604020202020204" pitchFamily="34" charset="0"/>
              </a:rPr>
              <a:t>are segmental with attachments between adjacent transverse processes.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the </a:t>
            </a:r>
            <a:r>
              <a:rPr lang="en-US" dirty="0" err="1">
                <a:latin typeface="Arial" panose="020B0604020202020204" pitchFamily="34" charset="0"/>
                <a:cs typeface="Arial" panose="020B0604020202020204" pitchFamily="34" charset="0"/>
              </a:rPr>
              <a:t>interspinous</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supraspinous</a:t>
            </a:r>
            <a:r>
              <a:rPr lang="en-US" dirty="0">
                <a:latin typeface="Arial" panose="020B0604020202020204" pitchFamily="34" charset="0"/>
                <a:cs typeface="Arial" panose="020B0604020202020204" pitchFamily="34" charset="0"/>
              </a:rPr>
              <a:t> ligaments resist motions of forward bending very effectively.</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the </a:t>
            </a:r>
            <a:r>
              <a:rPr lang="en-US" dirty="0" err="1">
                <a:latin typeface="Arial" panose="020B0604020202020204" pitchFamily="34" charset="0"/>
                <a:cs typeface="Arial" panose="020B0604020202020204" pitchFamily="34" charset="0"/>
              </a:rPr>
              <a:t>supraspinous</a:t>
            </a:r>
            <a:r>
              <a:rPr lang="en-US" dirty="0">
                <a:latin typeface="Arial" panose="020B0604020202020204" pitchFamily="34" charset="0"/>
                <a:cs typeface="Arial" panose="020B0604020202020204" pitchFamily="34" charset="0"/>
              </a:rPr>
              <a:t> ligament has great tensile strength, especially in the lumbar area.</a:t>
            </a:r>
          </a:p>
          <a:p>
            <a:endParaRPr 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7289E1E-7145-4159-854C-410F20357CFB}"/>
              </a:ext>
            </a:extLst>
          </p:cNvPr>
          <p:cNvPicPr>
            <a:picLocks noChangeAspect="1"/>
          </p:cNvPicPr>
          <p:nvPr/>
        </p:nvPicPr>
        <p:blipFill>
          <a:blip r:embed="rId2"/>
          <a:stretch>
            <a:fillRect/>
          </a:stretch>
        </p:blipFill>
        <p:spPr>
          <a:xfrm>
            <a:off x="8411938" y="799400"/>
            <a:ext cx="3351009" cy="4973603"/>
          </a:xfrm>
          <a:prstGeom prst="rect">
            <a:avLst/>
          </a:prstGeom>
        </p:spPr>
      </p:pic>
    </p:spTree>
    <p:extLst>
      <p:ext uri="{BB962C8B-B14F-4D97-AF65-F5344CB8AC3E}">
        <p14:creationId xmlns:p14="http://schemas.microsoft.com/office/powerpoint/2010/main" val="32163612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Autofit/>
          </a:bodyPr>
          <a:lstStyle/>
          <a:p>
            <a:pPr marL="0" indent="0" algn="ctr">
              <a:buNone/>
            </a:pPr>
            <a:r>
              <a:rPr lang="en-US" sz="9600" b="1" dirty="0">
                <a:latin typeface="Arial" panose="020B0604020202020204" pitchFamily="34" charset="0"/>
                <a:cs typeface="Arial" panose="020B0604020202020204" pitchFamily="34" charset="0"/>
              </a:rPr>
              <a:t>MUSCLES OF THE CERVICAL SPINE</a:t>
            </a:r>
          </a:p>
        </p:txBody>
      </p:sp>
    </p:spTree>
    <p:extLst>
      <p:ext uri="{BB962C8B-B14F-4D97-AF65-F5344CB8AC3E}">
        <p14:creationId xmlns:p14="http://schemas.microsoft.com/office/powerpoint/2010/main" val="30037486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ANTERIOR CERVICAL MUSCLES</a:t>
            </a:r>
          </a:p>
        </p:txBody>
      </p:sp>
      <p:sp>
        <p:nvSpPr>
          <p:cNvPr id="3" name="Content Placeholder 2"/>
          <p:cNvSpPr>
            <a:spLocks noGrp="1"/>
          </p:cNvSpPr>
          <p:nvPr>
            <p:ph idx="1"/>
          </p:nvPr>
        </p:nvSpPr>
        <p:spPr>
          <a:xfrm>
            <a:off x="838200" y="1825625"/>
            <a:ext cx="6233400" cy="4351338"/>
          </a:xfrm>
        </p:spPr>
        <p:txBody>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dirty="0">
                <a:latin typeface="Arial" panose="020B0604020202020204" pitchFamily="34" charset="0"/>
                <a:cs typeface="Arial" panose="020B0604020202020204" pitchFamily="34" charset="0"/>
              </a:rPr>
              <a:t>Rectus </a:t>
            </a:r>
            <a:r>
              <a:rPr lang="en-US" b="1" dirty="0" err="1">
                <a:latin typeface="Arial" panose="020B0604020202020204" pitchFamily="34" charset="0"/>
                <a:cs typeface="Arial" panose="020B0604020202020204" pitchFamily="34" charset="0"/>
              </a:rPr>
              <a:t>capitis</a:t>
            </a:r>
            <a:r>
              <a:rPr lang="en-US" b="1" dirty="0">
                <a:latin typeface="Arial" panose="020B0604020202020204" pitchFamily="34" charset="0"/>
                <a:cs typeface="Arial" panose="020B0604020202020204" pitchFamily="34" charset="0"/>
              </a:rPr>
              <a:t> anterior</a:t>
            </a:r>
          </a:p>
          <a:p>
            <a:pPr marL="0" indent="0">
              <a:buNone/>
            </a:pPr>
            <a:r>
              <a:rPr lang="en-US" b="1" i="1" dirty="0">
                <a:latin typeface="Arial" panose="020B0604020202020204" pitchFamily="34" charset="0"/>
                <a:cs typeface="Arial" panose="020B0604020202020204" pitchFamily="34" charset="0"/>
              </a:rPr>
              <a:t>O:  </a:t>
            </a:r>
            <a:r>
              <a:rPr lang="en-US" b="1" dirty="0">
                <a:latin typeface="Arial" panose="020B0604020202020204" pitchFamily="34" charset="0"/>
                <a:cs typeface="Arial" panose="020B0604020202020204" pitchFamily="34" charset="0"/>
              </a:rPr>
              <a:t>Base of the skull, immediately ant. To the occipital condyle</a:t>
            </a:r>
          </a:p>
          <a:p>
            <a:pPr marL="0" indent="0">
              <a:buNone/>
            </a:pPr>
            <a:r>
              <a:rPr lang="en-US" b="1" i="1" dirty="0">
                <a:solidFill>
                  <a:srgbClr val="00B050"/>
                </a:solidFill>
                <a:latin typeface="Arial" panose="020B0604020202020204" pitchFamily="34" charset="0"/>
                <a:cs typeface="Arial" panose="020B0604020202020204" pitchFamily="34" charset="0"/>
              </a:rPr>
              <a:t>I:   </a:t>
            </a:r>
            <a:r>
              <a:rPr lang="en-US" b="1" dirty="0">
                <a:latin typeface="Arial" panose="020B0604020202020204" pitchFamily="34" charset="0"/>
                <a:cs typeface="Arial" panose="020B0604020202020204" pitchFamily="34" charset="0"/>
              </a:rPr>
              <a:t>Anterior surface of C1</a:t>
            </a:r>
          </a:p>
          <a:p>
            <a:pPr marL="0" indent="0">
              <a:buNone/>
            </a:pPr>
            <a:r>
              <a:rPr lang="en-US" b="1" i="1" dirty="0">
                <a:solidFill>
                  <a:srgbClr val="0070C0"/>
                </a:solidFill>
                <a:latin typeface="Arial" panose="020B0604020202020204" pitchFamily="34" charset="0"/>
                <a:cs typeface="Arial" panose="020B0604020202020204" pitchFamily="34" charset="0"/>
              </a:rPr>
              <a:t>N:  </a:t>
            </a:r>
            <a:r>
              <a:rPr lang="en-US" b="1" dirty="0">
                <a:latin typeface="Arial" panose="020B0604020202020204" pitchFamily="34" charset="0"/>
                <a:cs typeface="Arial" panose="020B0604020202020204" pitchFamily="34" charset="0"/>
              </a:rPr>
              <a:t>C1-C2</a:t>
            </a:r>
            <a:endParaRPr lang="en-US" b="1" dirty="0">
              <a:solidFill>
                <a:srgbClr val="0070C0"/>
              </a:solidFill>
              <a:latin typeface="Arial" panose="020B0604020202020204" pitchFamily="34" charset="0"/>
              <a:cs typeface="Arial" panose="020B0604020202020204" pitchFamily="34" charset="0"/>
            </a:endParaRPr>
          </a:p>
          <a:p>
            <a:pPr marL="0" indent="0">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Flexes Head, Head stabilizer and provider of proprioception</a:t>
            </a:r>
          </a:p>
          <a:p>
            <a:pPr marL="0" indent="0">
              <a:buNone/>
            </a:pPr>
            <a:endParaRPr lang="en-US"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1600" y="1690688"/>
            <a:ext cx="4411852" cy="4411852"/>
          </a:xfrm>
          <a:prstGeom prst="rect">
            <a:avLst/>
          </a:prstGeom>
        </p:spPr>
      </p:pic>
    </p:spTree>
    <p:extLst>
      <p:ext uri="{BB962C8B-B14F-4D97-AF65-F5344CB8AC3E}">
        <p14:creationId xmlns:p14="http://schemas.microsoft.com/office/powerpoint/2010/main" val="21933837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ANTERIOR CERVICAL MUSCLES</a:t>
            </a:r>
          </a:p>
        </p:txBody>
      </p:sp>
      <p:sp>
        <p:nvSpPr>
          <p:cNvPr id="3" name="Content Placeholder 2"/>
          <p:cNvSpPr>
            <a:spLocks noGrp="1"/>
          </p:cNvSpPr>
          <p:nvPr>
            <p:ph idx="1"/>
          </p:nvPr>
        </p:nvSpPr>
        <p:spPr>
          <a:xfrm>
            <a:off x="578892" y="1835955"/>
            <a:ext cx="6627125" cy="4351338"/>
          </a:xfrm>
        </p:spPr>
        <p:txBody>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dirty="0">
                <a:latin typeface="Arial" panose="020B0604020202020204" pitchFamily="34" charset="0"/>
                <a:cs typeface="Arial" panose="020B0604020202020204" pitchFamily="34" charset="0"/>
              </a:rPr>
              <a:t>Rectus </a:t>
            </a:r>
            <a:r>
              <a:rPr lang="en-US" b="1" dirty="0" err="1">
                <a:latin typeface="Arial" panose="020B0604020202020204" pitchFamily="34" charset="0"/>
                <a:cs typeface="Arial" panose="020B0604020202020204" pitchFamily="34" charset="0"/>
              </a:rPr>
              <a:t>capitis</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lateralis</a:t>
            </a:r>
            <a:endParaRPr lang="en-US" b="1" dirty="0">
              <a:latin typeface="Arial" panose="020B0604020202020204" pitchFamily="34" charset="0"/>
              <a:cs typeface="Arial" panose="020B0604020202020204" pitchFamily="34" charset="0"/>
            </a:endParaRPr>
          </a:p>
          <a:p>
            <a:pPr marL="0" indent="0">
              <a:buNone/>
            </a:pPr>
            <a:r>
              <a:rPr lang="en-US" b="1" i="1" dirty="0">
                <a:latin typeface="Arial" panose="020B0604020202020204" pitchFamily="34" charset="0"/>
                <a:cs typeface="Arial" panose="020B0604020202020204" pitchFamily="34" charset="0"/>
              </a:rPr>
              <a:t>O: Occipital’s bone jugular process</a:t>
            </a:r>
          </a:p>
          <a:p>
            <a:pPr marL="0" indent="0">
              <a:buNone/>
            </a:pPr>
            <a:r>
              <a:rPr lang="en-US" b="1" i="1" dirty="0">
                <a:solidFill>
                  <a:srgbClr val="00B050"/>
                </a:solidFill>
                <a:latin typeface="Arial" panose="020B0604020202020204" pitchFamily="34" charset="0"/>
                <a:cs typeface="Arial" panose="020B0604020202020204" pitchFamily="34" charset="0"/>
              </a:rPr>
              <a:t>I:    </a:t>
            </a:r>
            <a:r>
              <a:rPr lang="en-US" b="1" dirty="0">
                <a:latin typeface="Arial" panose="020B0604020202020204" pitchFamily="34" charset="0"/>
                <a:cs typeface="Arial" panose="020B0604020202020204" pitchFamily="34" charset="0"/>
              </a:rPr>
              <a:t>C1 transverse process</a:t>
            </a:r>
          </a:p>
          <a:p>
            <a:pPr marL="0" indent="0">
              <a:buNone/>
            </a:pPr>
            <a:r>
              <a:rPr lang="en-US" b="1" i="1" dirty="0">
                <a:solidFill>
                  <a:srgbClr val="0070C0"/>
                </a:solidFill>
                <a:latin typeface="Arial" panose="020B0604020202020204" pitchFamily="34" charset="0"/>
                <a:cs typeface="Arial" panose="020B0604020202020204" pitchFamily="34" charset="0"/>
              </a:rPr>
              <a:t>N:  </a:t>
            </a:r>
            <a:r>
              <a:rPr lang="en-US" b="1" dirty="0">
                <a:latin typeface="Arial" panose="020B0604020202020204" pitchFamily="34" charset="0"/>
                <a:cs typeface="Arial" panose="020B0604020202020204" pitchFamily="34" charset="0"/>
              </a:rPr>
              <a:t>C1-C2</a:t>
            </a:r>
          </a:p>
          <a:p>
            <a:pPr marL="0" indent="0" algn="just">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Stabilizes head and may provide propoprioceptive feedback, medial-lateral control of the head</a:t>
            </a:r>
          </a:p>
          <a:p>
            <a:pPr marL="0" indent="0">
              <a:buNone/>
            </a:pPr>
            <a:endParaRPr lang="en-US" b="1" i="1"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3539" y="1474099"/>
            <a:ext cx="4858461" cy="4858461"/>
          </a:xfrm>
          <a:prstGeom prst="rect">
            <a:avLst/>
          </a:prstGeom>
        </p:spPr>
      </p:pic>
    </p:spTree>
    <p:extLst>
      <p:ext uri="{BB962C8B-B14F-4D97-AF65-F5344CB8AC3E}">
        <p14:creationId xmlns:p14="http://schemas.microsoft.com/office/powerpoint/2010/main" val="31897517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5810" y="1568580"/>
            <a:ext cx="4977419" cy="4865427"/>
          </a:xfrm>
          <a:prstGeom prst="rect">
            <a:avLst/>
          </a:prstGeom>
        </p:spPr>
      </p:pic>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ANTERIOR CERVICAL MUSCLES</a:t>
            </a:r>
          </a:p>
        </p:txBody>
      </p:sp>
      <p:sp>
        <p:nvSpPr>
          <p:cNvPr id="3" name="Content Placeholder 2"/>
          <p:cNvSpPr>
            <a:spLocks noGrp="1"/>
          </p:cNvSpPr>
          <p:nvPr>
            <p:ph idx="1"/>
          </p:nvPr>
        </p:nvSpPr>
        <p:spPr>
          <a:xfrm>
            <a:off x="838200" y="1825625"/>
            <a:ext cx="6763603" cy="4351338"/>
          </a:xfrm>
        </p:spPr>
        <p:txBody>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dirty="0" err="1">
                <a:latin typeface="Arial" panose="020B0604020202020204" pitchFamily="34" charset="0"/>
                <a:cs typeface="Arial" panose="020B0604020202020204" pitchFamily="34" charset="0"/>
              </a:rPr>
              <a:t>Longus</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Capitis</a:t>
            </a:r>
            <a:endParaRPr lang="en-US" b="1" dirty="0">
              <a:latin typeface="Arial" panose="020B0604020202020204" pitchFamily="34" charset="0"/>
              <a:cs typeface="Arial" panose="020B0604020202020204" pitchFamily="34" charset="0"/>
            </a:endParaRPr>
          </a:p>
          <a:p>
            <a:pPr marL="0" indent="0">
              <a:buNone/>
            </a:pPr>
            <a:r>
              <a:rPr lang="en-US" b="1" i="1" dirty="0">
                <a:latin typeface="Arial" panose="020B0604020202020204" pitchFamily="34" charset="0"/>
                <a:cs typeface="Arial" panose="020B0604020202020204" pitchFamily="34" charset="0"/>
              </a:rPr>
              <a:t>O:  </a:t>
            </a:r>
            <a:r>
              <a:rPr lang="en-US" b="1" dirty="0">
                <a:latin typeface="Arial" panose="020B0604020202020204" pitchFamily="34" charset="0"/>
                <a:cs typeface="Arial" panose="020B0604020202020204" pitchFamily="34" charset="0"/>
              </a:rPr>
              <a:t>Basilar portion of the occipital bone </a:t>
            </a:r>
          </a:p>
          <a:p>
            <a:pPr marL="0" indent="0">
              <a:buNone/>
            </a:pPr>
            <a:r>
              <a:rPr lang="en-US" b="1" i="1" dirty="0">
                <a:solidFill>
                  <a:srgbClr val="00B050"/>
                </a:solidFill>
                <a:latin typeface="Arial" panose="020B0604020202020204" pitchFamily="34" charset="0"/>
                <a:cs typeface="Arial" panose="020B0604020202020204" pitchFamily="34" charset="0"/>
              </a:rPr>
              <a:t>I:    </a:t>
            </a:r>
            <a:r>
              <a:rPr lang="en-US" b="1" dirty="0">
                <a:latin typeface="Arial" panose="020B0604020202020204" pitchFamily="34" charset="0"/>
                <a:cs typeface="Arial" panose="020B0604020202020204" pitchFamily="34" charset="0"/>
              </a:rPr>
              <a:t>Transverse processes of C3-C6</a:t>
            </a:r>
          </a:p>
          <a:p>
            <a:pPr marL="0" indent="0">
              <a:buNone/>
            </a:pPr>
            <a:r>
              <a:rPr lang="en-US" b="1" i="1" dirty="0">
                <a:solidFill>
                  <a:srgbClr val="0070C0"/>
                </a:solidFill>
                <a:latin typeface="Arial" panose="020B0604020202020204" pitchFamily="34" charset="0"/>
                <a:cs typeface="Arial" panose="020B0604020202020204" pitchFamily="34" charset="0"/>
              </a:rPr>
              <a:t>N:   </a:t>
            </a:r>
            <a:r>
              <a:rPr lang="en-US" b="1" dirty="0">
                <a:latin typeface="Arial" panose="020B0604020202020204" pitchFamily="34" charset="0"/>
                <a:cs typeface="Arial" panose="020B0604020202020204" pitchFamily="34" charset="0"/>
              </a:rPr>
              <a:t>C1-C3</a:t>
            </a:r>
          </a:p>
          <a:p>
            <a:pPr marL="0" indent="0" algn="just">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Head and neck flexion, lateral bending and rotation and significant joint compression</a:t>
            </a:r>
            <a:endParaRPr lang="en-US" b="1" i="1" dirty="0">
              <a:latin typeface="Arial" panose="020B0604020202020204" pitchFamily="34" charset="0"/>
              <a:cs typeface="Arial" panose="020B0604020202020204" pitchFamily="34" charset="0"/>
            </a:endParaRPr>
          </a:p>
          <a:p>
            <a:pPr marL="0" indent="0">
              <a:buNone/>
            </a:pPr>
            <a:endParaRPr lang="en-US"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76652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0449" y="1690688"/>
            <a:ext cx="4751551" cy="5167312"/>
          </a:xfrm>
          <a:prstGeom prst="rect">
            <a:avLst/>
          </a:prstGeom>
        </p:spPr>
      </p:pic>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ANTERIOR CERVICAL MUSCLES</a:t>
            </a:r>
          </a:p>
        </p:txBody>
      </p:sp>
      <p:sp>
        <p:nvSpPr>
          <p:cNvPr id="3" name="Content Placeholder 2"/>
          <p:cNvSpPr>
            <a:spLocks noGrp="1"/>
          </p:cNvSpPr>
          <p:nvPr>
            <p:ph idx="1"/>
          </p:nvPr>
        </p:nvSpPr>
        <p:spPr>
          <a:xfrm>
            <a:off x="464024" y="1825625"/>
            <a:ext cx="7738280" cy="4351338"/>
          </a:xfrm>
        </p:spPr>
        <p:txBody>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dirty="0" err="1">
                <a:latin typeface="Arial" panose="020B0604020202020204" pitchFamily="34" charset="0"/>
                <a:cs typeface="Arial" panose="020B0604020202020204" pitchFamily="34" charset="0"/>
              </a:rPr>
              <a:t>Longus</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Colli</a:t>
            </a:r>
            <a:endParaRPr lang="en-US" b="1" dirty="0">
              <a:latin typeface="Arial" panose="020B0604020202020204" pitchFamily="34" charset="0"/>
              <a:cs typeface="Arial" panose="020B0604020202020204" pitchFamily="34" charset="0"/>
            </a:endParaRPr>
          </a:p>
          <a:p>
            <a:pPr marL="0" indent="0">
              <a:buNone/>
            </a:pPr>
            <a:r>
              <a:rPr lang="en-US" b="1" i="1" dirty="0">
                <a:latin typeface="Arial" panose="020B0604020202020204" pitchFamily="34" charset="0"/>
                <a:cs typeface="Arial" panose="020B0604020202020204" pitchFamily="34" charset="0"/>
              </a:rPr>
              <a:t>O: </a:t>
            </a:r>
            <a:r>
              <a:rPr lang="en-US" b="1" dirty="0">
                <a:latin typeface="Arial" panose="020B0604020202020204" pitchFamily="34" charset="0"/>
                <a:cs typeface="Arial" panose="020B0604020202020204" pitchFamily="34" charset="0"/>
              </a:rPr>
              <a:t>Ant. Tubercle of C1, bodies of C1-C3 and transverse processes of C3-C6</a:t>
            </a:r>
          </a:p>
          <a:p>
            <a:pPr marL="0" indent="0">
              <a:buNone/>
            </a:pPr>
            <a:r>
              <a:rPr lang="en-US" b="1" i="1" dirty="0">
                <a:solidFill>
                  <a:srgbClr val="00B050"/>
                </a:solidFill>
                <a:latin typeface="Arial" panose="020B0604020202020204" pitchFamily="34" charset="0"/>
                <a:cs typeface="Arial" panose="020B0604020202020204" pitchFamily="34" charset="0"/>
              </a:rPr>
              <a:t>I:  </a:t>
            </a:r>
            <a:r>
              <a:rPr lang="en-US" b="1" dirty="0">
                <a:latin typeface="Arial" panose="020B0604020202020204" pitchFamily="34" charset="0"/>
                <a:cs typeface="Arial" panose="020B0604020202020204" pitchFamily="34" charset="0"/>
              </a:rPr>
              <a:t>Bodies of C5 through T3, transverse processes of C3-C5</a:t>
            </a:r>
          </a:p>
          <a:p>
            <a:pPr marL="0" indent="0">
              <a:buNone/>
            </a:pPr>
            <a:r>
              <a:rPr lang="en-US" b="1" i="1" dirty="0">
                <a:solidFill>
                  <a:srgbClr val="0070C0"/>
                </a:solidFill>
                <a:latin typeface="Arial" panose="020B0604020202020204" pitchFamily="34" charset="0"/>
                <a:cs typeface="Arial" panose="020B0604020202020204" pitchFamily="34" charset="0"/>
              </a:rPr>
              <a:t>N: </a:t>
            </a:r>
            <a:r>
              <a:rPr lang="en-US" b="1" dirty="0">
                <a:latin typeface="Arial" panose="020B0604020202020204" pitchFamily="34" charset="0"/>
                <a:cs typeface="Arial" panose="020B0604020202020204" pitchFamily="34" charset="0"/>
              </a:rPr>
              <a:t>C2-C6</a:t>
            </a:r>
            <a:endParaRPr lang="en-US" b="1" i="1" dirty="0">
              <a:latin typeface="Arial" panose="020B0604020202020204" pitchFamily="34" charset="0"/>
              <a:cs typeface="Arial" panose="020B0604020202020204" pitchFamily="34" charset="0"/>
            </a:endParaRPr>
          </a:p>
          <a:p>
            <a:pPr marL="0" indent="0">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Cervical flexion, stabilizes head </a:t>
            </a:r>
          </a:p>
          <a:p>
            <a:pPr marL="0" indent="0">
              <a:buNone/>
            </a:pPr>
            <a:endParaRPr lang="en-US"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729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ANTERIOR CERVICAL MUSCLES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2549" y="1357040"/>
            <a:ext cx="5315803" cy="5315803"/>
          </a:xfrm>
          <a:prstGeom prst="rect">
            <a:avLst/>
          </a:prstGeom>
        </p:spPr>
      </p:pic>
      <p:sp>
        <p:nvSpPr>
          <p:cNvPr id="3" name="Content Placeholder 2"/>
          <p:cNvSpPr>
            <a:spLocks noGrp="1"/>
          </p:cNvSpPr>
          <p:nvPr>
            <p:ph idx="1"/>
          </p:nvPr>
        </p:nvSpPr>
        <p:spPr>
          <a:xfrm>
            <a:off x="838200" y="1825625"/>
            <a:ext cx="6217693" cy="4351338"/>
          </a:xfrm>
        </p:spPr>
        <p:txBody>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dirty="0">
                <a:latin typeface="Arial" panose="020B0604020202020204" pitchFamily="34" charset="0"/>
                <a:cs typeface="Arial" panose="020B0604020202020204" pitchFamily="34" charset="0"/>
              </a:rPr>
              <a:t>Anterior Scalene</a:t>
            </a:r>
          </a:p>
          <a:p>
            <a:pPr marL="0" indent="0">
              <a:buNone/>
            </a:pPr>
            <a:r>
              <a:rPr lang="en-US" b="1" i="1" dirty="0">
                <a:latin typeface="Arial" panose="020B0604020202020204" pitchFamily="34" charset="0"/>
                <a:cs typeface="Arial" panose="020B0604020202020204" pitchFamily="34" charset="0"/>
              </a:rPr>
              <a:t>O: </a:t>
            </a:r>
            <a:r>
              <a:rPr lang="en-US" b="1" dirty="0">
                <a:latin typeface="Arial" panose="020B0604020202020204" pitchFamily="34" charset="0"/>
                <a:cs typeface="Arial" panose="020B0604020202020204" pitchFamily="34" charset="0"/>
              </a:rPr>
              <a:t>C4-C6 transverse processes </a:t>
            </a:r>
          </a:p>
          <a:p>
            <a:pPr marL="0" indent="0">
              <a:buNone/>
            </a:pPr>
            <a:r>
              <a:rPr lang="en-US" b="1" i="1" dirty="0">
                <a:solidFill>
                  <a:srgbClr val="00B050"/>
                </a:solidFill>
                <a:latin typeface="Arial" panose="020B0604020202020204" pitchFamily="34" charset="0"/>
                <a:cs typeface="Arial" panose="020B0604020202020204" pitchFamily="34" charset="0"/>
              </a:rPr>
              <a:t>I:  </a:t>
            </a:r>
            <a:r>
              <a:rPr lang="en-US" b="1" dirty="0">
                <a:latin typeface="Arial" panose="020B0604020202020204" pitchFamily="34" charset="0"/>
                <a:cs typeface="Arial" panose="020B0604020202020204" pitchFamily="34" charset="0"/>
              </a:rPr>
              <a:t>First rib</a:t>
            </a:r>
          </a:p>
          <a:p>
            <a:pPr marL="0" indent="0">
              <a:buNone/>
            </a:pPr>
            <a:r>
              <a:rPr lang="en-US" b="1" i="1" dirty="0">
                <a:solidFill>
                  <a:srgbClr val="0070C0"/>
                </a:solidFill>
                <a:latin typeface="Arial" panose="020B0604020202020204" pitchFamily="34" charset="0"/>
                <a:cs typeface="Arial" panose="020B0604020202020204" pitchFamily="34" charset="0"/>
              </a:rPr>
              <a:t>N:  </a:t>
            </a:r>
            <a:r>
              <a:rPr lang="en-US" b="1" dirty="0">
                <a:latin typeface="Arial" panose="020B0604020202020204" pitchFamily="34" charset="0"/>
                <a:cs typeface="Arial" panose="020B0604020202020204" pitchFamily="34" charset="0"/>
              </a:rPr>
              <a:t>C4-C6</a:t>
            </a:r>
          </a:p>
          <a:p>
            <a:pPr marL="0" indent="0">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Forward flex the cervical spine, laterally flexes the neck and rotates to same side </a:t>
            </a:r>
          </a:p>
          <a:p>
            <a:pPr marL="0" indent="0">
              <a:buNone/>
            </a:pPr>
            <a:endParaRPr lang="en-US"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20612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ANTERIOR CERVICAL MUSCLES</a:t>
            </a:r>
          </a:p>
        </p:txBody>
      </p:sp>
      <p:sp>
        <p:nvSpPr>
          <p:cNvPr id="3" name="Content Placeholder 2"/>
          <p:cNvSpPr>
            <a:spLocks noGrp="1"/>
          </p:cNvSpPr>
          <p:nvPr>
            <p:ph idx="1"/>
          </p:nvPr>
        </p:nvSpPr>
        <p:spPr>
          <a:xfrm>
            <a:off x="838200" y="1825625"/>
            <a:ext cx="7141191" cy="4351338"/>
          </a:xfrm>
        </p:spPr>
        <p:txBody>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dirty="0">
                <a:latin typeface="Arial" panose="020B0604020202020204" pitchFamily="34" charset="0"/>
                <a:cs typeface="Arial" panose="020B0604020202020204" pitchFamily="34" charset="0"/>
              </a:rPr>
              <a:t>Middle Scalene</a:t>
            </a:r>
          </a:p>
          <a:p>
            <a:pPr marL="0" indent="0">
              <a:buNone/>
            </a:pPr>
            <a:r>
              <a:rPr lang="en-US" b="1" i="1" dirty="0">
                <a:latin typeface="Arial" panose="020B0604020202020204" pitchFamily="34" charset="0"/>
                <a:cs typeface="Arial" panose="020B0604020202020204" pitchFamily="34" charset="0"/>
              </a:rPr>
              <a:t>O: </a:t>
            </a:r>
            <a:r>
              <a:rPr lang="en-US" b="1" dirty="0">
                <a:latin typeface="Arial" panose="020B0604020202020204" pitchFamily="34" charset="0"/>
                <a:cs typeface="Arial" panose="020B0604020202020204" pitchFamily="34" charset="0"/>
              </a:rPr>
              <a:t>Transverse processes of upper 6 cervical vertebrae</a:t>
            </a:r>
          </a:p>
          <a:p>
            <a:pPr marL="0" indent="0">
              <a:buNone/>
            </a:pPr>
            <a:r>
              <a:rPr lang="en-US" b="1" i="1" dirty="0">
                <a:solidFill>
                  <a:srgbClr val="00B050"/>
                </a:solidFill>
                <a:latin typeface="Arial" panose="020B0604020202020204" pitchFamily="34" charset="0"/>
                <a:cs typeface="Arial" panose="020B0604020202020204" pitchFamily="34" charset="0"/>
              </a:rPr>
              <a:t>I:  </a:t>
            </a:r>
            <a:r>
              <a:rPr lang="en-US" b="1" dirty="0">
                <a:latin typeface="Arial" panose="020B0604020202020204" pitchFamily="34" charset="0"/>
                <a:cs typeface="Arial" panose="020B0604020202020204" pitchFamily="34" charset="0"/>
              </a:rPr>
              <a:t>1</a:t>
            </a:r>
            <a:r>
              <a:rPr lang="en-US" b="1" baseline="30000" dirty="0">
                <a:latin typeface="Arial" panose="020B0604020202020204" pitchFamily="34" charset="0"/>
                <a:cs typeface="Arial" panose="020B0604020202020204" pitchFamily="34" charset="0"/>
              </a:rPr>
              <a:t>st</a:t>
            </a:r>
            <a:r>
              <a:rPr lang="en-US" b="1" dirty="0">
                <a:latin typeface="Arial" panose="020B0604020202020204" pitchFamily="34" charset="0"/>
                <a:cs typeface="Arial" panose="020B0604020202020204" pitchFamily="34" charset="0"/>
              </a:rPr>
              <a:t> rib</a:t>
            </a:r>
            <a:r>
              <a:rPr lang="en-US" b="1" i="1" dirty="0">
                <a:solidFill>
                  <a:srgbClr val="00B050"/>
                </a:solidFill>
                <a:latin typeface="Arial" panose="020B0604020202020204" pitchFamily="34" charset="0"/>
                <a:cs typeface="Arial" panose="020B0604020202020204" pitchFamily="34" charset="0"/>
              </a:rPr>
              <a:t> </a:t>
            </a:r>
          </a:p>
          <a:p>
            <a:pPr marL="0" indent="0">
              <a:buNone/>
            </a:pPr>
            <a:r>
              <a:rPr lang="en-US" b="1" i="1" dirty="0">
                <a:solidFill>
                  <a:srgbClr val="0070C0"/>
                </a:solidFill>
                <a:latin typeface="Arial" panose="020B0604020202020204" pitchFamily="34" charset="0"/>
                <a:cs typeface="Arial" panose="020B0604020202020204" pitchFamily="34" charset="0"/>
              </a:rPr>
              <a:t>N: </a:t>
            </a:r>
            <a:r>
              <a:rPr lang="en-US" b="1" dirty="0">
                <a:latin typeface="Arial" panose="020B0604020202020204" pitchFamily="34" charset="0"/>
                <a:cs typeface="Arial" panose="020B0604020202020204" pitchFamily="34" charset="0"/>
              </a:rPr>
              <a:t>C3-C6</a:t>
            </a:r>
          </a:p>
          <a:p>
            <a:pPr marL="0" indent="0" algn="just">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Forward flex cervical spine, laterally flexes the neck and rotates to same side, elevates rib during forces inspiration </a:t>
            </a:r>
          </a:p>
          <a:p>
            <a:pPr marL="0" indent="0">
              <a:buNone/>
            </a:pPr>
            <a:endParaRPr lang="en-US" b="1" i="1"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9391" y="1380515"/>
            <a:ext cx="3935104" cy="5241558"/>
          </a:xfrm>
          <a:prstGeom prst="rect">
            <a:avLst/>
          </a:prstGeom>
        </p:spPr>
      </p:pic>
    </p:spTree>
    <p:extLst>
      <p:ext uri="{BB962C8B-B14F-4D97-AF65-F5344CB8AC3E}">
        <p14:creationId xmlns:p14="http://schemas.microsoft.com/office/powerpoint/2010/main" val="22321927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ANTERIOR CERVICAL MUSCLES</a:t>
            </a:r>
          </a:p>
        </p:txBody>
      </p:sp>
      <p:sp>
        <p:nvSpPr>
          <p:cNvPr id="3" name="Content Placeholder 2"/>
          <p:cNvSpPr>
            <a:spLocks noGrp="1"/>
          </p:cNvSpPr>
          <p:nvPr>
            <p:ph idx="1"/>
          </p:nvPr>
        </p:nvSpPr>
        <p:spPr>
          <a:xfrm>
            <a:off x="838200" y="1825625"/>
            <a:ext cx="7141191" cy="4351338"/>
          </a:xfrm>
        </p:spPr>
        <p:txBody>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dirty="0">
                <a:latin typeface="Arial" panose="020B0604020202020204" pitchFamily="34" charset="0"/>
                <a:cs typeface="Arial" panose="020B0604020202020204" pitchFamily="34" charset="0"/>
              </a:rPr>
              <a:t>Posterior Scalene</a:t>
            </a:r>
          </a:p>
          <a:p>
            <a:pPr marL="0" indent="0">
              <a:buNone/>
            </a:pPr>
            <a:r>
              <a:rPr lang="en-US" b="1" i="1" dirty="0">
                <a:latin typeface="Arial" panose="020B0604020202020204" pitchFamily="34" charset="0"/>
                <a:cs typeface="Arial" panose="020B0604020202020204" pitchFamily="34" charset="0"/>
              </a:rPr>
              <a:t>O:  </a:t>
            </a:r>
            <a:r>
              <a:rPr lang="en-US" b="1" dirty="0">
                <a:latin typeface="Arial" panose="020B0604020202020204" pitchFamily="34" charset="0"/>
                <a:cs typeface="Arial" panose="020B0604020202020204" pitchFamily="34" charset="0"/>
              </a:rPr>
              <a:t>Transverse processes of lower cervical vertebrae</a:t>
            </a:r>
          </a:p>
          <a:p>
            <a:pPr marL="0" indent="0">
              <a:buNone/>
            </a:pPr>
            <a:r>
              <a:rPr lang="en-US" b="1" i="1" dirty="0">
                <a:solidFill>
                  <a:srgbClr val="00B050"/>
                </a:solidFill>
                <a:latin typeface="Arial" panose="020B0604020202020204" pitchFamily="34" charset="0"/>
                <a:cs typeface="Arial" panose="020B0604020202020204" pitchFamily="34" charset="0"/>
              </a:rPr>
              <a:t>I:    </a:t>
            </a:r>
            <a:r>
              <a:rPr lang="en-US" b="1" dirty="0">
                <a:latin typeface="Arial" panose="020B0604020202020204" pitchFamily="34" charset="0"/>
                <a:cs typeface="Arial" panose="020B0604020202020204" pitchFamily="34" charset="0"/>
              </a:rPr>
              <a:t>1</a:t>
            </a:r>
            <a:r>
              <a:rPr lang="en-US" b="1" baseline="30000" dirty="0">
                <a:latin typeface="Arial" panose="020B0604020202020204" pitchFamily="34" charset="0"/>
                <a:cs typeface="Arial" panose="020B0604020202020204" pitchFamily="34" charset="0"/>
              </a:rPr>
              <a:t>st</a:t>
            </a:r>
            <a:r>
              <a:rPr lang="en-US" b="1" dirty="0">
                <a:latin typeface="Arial" panose="020B0604020202020204" pitchFamily="34" charset="0"/>
                <a:cs typeface="Arial" panose="020B0604020202020204" pitchFamily="34" charset="0"/>
              </a:rPr>
              <a:t> rib</a:t>
            </a:r>
          </a:p>
          <a:p>
            <a:pPr marL="0" indent="0">
              <a:buNone/>
            </a:pPr>
            <a:r>
              <a:rPr lang="en-US" b="1" i="1" dirty="0">
                <a:solidFill>
                  <a:srgbClr val="0070C0"/>
                </a:solidFill>
                <a:latin typeface="Arial" panose="020B0604020202020204" pitchFamily="34" charset="0"/>
                <a:cs typeface="Arial" panose="020B0604020202020204" pitchFamily="34" charset="0"/>
              </a:rPr>
              <a:t>N:  </a:t>
            </a:r>
            <a:r>
              <a:rPr lang="en-US" b="1" dirty="0">
                <a:latin typeface="Arial" panose="020B0604020202020204" pitchFamily="34" charset="0"/>
                <a:cs typeface="Arial" panose="020B0604020202020204" pitchFamily="34" charset="0"/>
              </a:rPr>
              <a:t>C7-C8</a:t>
            </a:r>
          </a:p>
          <a:p>
            <a:pPr marL="0" indent="0" algn="just">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Flexes neck forward, laterally flexes neck and rotates to same side, elevates second rib during forces inspiration</a:t>
            </a:r>
          </a:p>
          <a:p>
            <a:pPr marL="0" indent="0">
              <a:buNone/>
            </a:pPr>
            <a:endParaRPr lang="en-US" b="1" i="1"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9391" y="1380515"/>
            <a:ext cx="3935104" cy="5241558"/>
          </a:xfrm>
          <a:prstGeom prst="rect">
            <a:avLst/>
          </a:prstGeom>
        </p:spPr>
      </p:pic>
    </p:spTree>
    <p:extLst>
      <p:ext uri="{BB962C8B-B14F-4D97-AF65-F5344CB8AC3E}">
        <p14:creationId xmlns:p14="http://schemas.microsoft.com/office/powerpoint/2010/main" val="10073161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ANTERIOR CERVICAL MUSCLES</a:t>
            </a:r>
          </a:p>
        </p:txBody>
      </p:sp>
      <p:sp>
        <p:nvSpPr>
          <p:cNvPr id="3" name="Content Placeholder 2"/>
          <p:cNvSpPr>
            <a:spLocks noGrp="1"/>
          </p:cNvSpPr>
          <p:nvPr>
            <p:ph idx="1"/>
          </p:nvPr>
        </p:nvSpPr>
        <p:spPr>
          <a:xfrm>
            <a:off x="436728" y="1825625"/>
            <a:ext cx="7315200" cy="4351338"/>
          </a:xfrm>
        </p:spPr>
        <p:txBody>
          <a:bodyPr>
            <a:normAutofit fontScale="92500"/>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dirty="0">
                <a:latin typeface="Arial" panose="020B0604020202020204" pitchFamily="34" charset="0"/>
                <a:cs typeface="Arial" panose="020B0604020202020204" pitchFamily="34" charset="0"/>
              </a:rPr>
              <a:t>Sternocleidomastoid </a:t>
            </a:r>
          </a:p>
          <a:p>
            <a:pPr marL="0" indent="0">
              <a:buNone/>
            </a:pPr>
            <a:r>
              <a:rPr lang="en-US" b="1" i="1" dirty="0">
                <a:latin typeface="Arial" panose="020B0604020202020204" pitchFamily="34" charset="0"/>
                <a:cs typeface="Arial" panose="020B0604020202020204" pitchFamily="34" charset="0"/>
              </a:rPr>
              <a:t>O:  </a:t>
            </a:r>
            <a:r>
              <a:rPr lang="en-US" b="1" dirty="0">
                <a:latin typeface="Arial" panose="020B0604020202020204" pitchFamily="34" charset="0"/>
                <a:cs typeface="Arial" panose="020B0604020202020204" pitchFamily="34" charset="0"/>
              </a:rPr>
              <a:t>Manubrium </a:t>
            </a:r>
            <a:r>
              <a:rPr lang="en-US" b="1" dirty="0" err="1">
                <a:latin typeface="Arial" panose="020B0604020202020204" pitchFamily="34" charset="0"/>
                <a:cs typeface="Arial" panose="020B0604020202020204" pitchFamily="34" charset="0"/>
              </a:rPr>
              <a:t>sterni</a:t>
            </a:r>
            <a:r>
              <a:rPr lang="en-US" b="1" dirty="0">
                <a:latin typeface="Arial" panose="020B0604020202020204" pitchFamily="34" charset="0"/>
                <a:cs typeface="Arial" panose="020B0604020202020204" pitchFamily="34" charset="0"/>
              </a:rPr>
              <a:t> and medial third of clavicle</a:t>
            </a:r>
          </a:p>
          <a:p>
            <a:pPr marL="0" indent="0">
              <a:buNone/>
            </a:pPr>
            <a:r>
              <a:rPr lang="en-US" b="1" i="1" dirty="0">
                <a:solidFill>
                  <a:srgbClr val="00B050"/>
                </a:solidFill>
                <a:latin typeface="Arial" panose="020B0604020202020204" pitchFamily="34" charset="0"/>
                <a:cs typeface="Arial" panose="020B0604020202020204" pitchFamily="34" charset="0"/>
              </a:rPr>
              <a:t>I:   </a:t>
            </a:r>
            <a:r>
              <a:rPr lang="en-US" b="1" dirty="0">
                <a:latin typeface="Arial" panose="020B0604020202020204" pitchFamily="34" charset="0"/>
                <a:cs typeface="Arial" panose="020B0604020202020204" pitchFamily="34" charset="0"/>
              </a:rPr>
              <a:t>Mastoid process of temporal bone and occipital bone </a:t>
            </a:r>
          </a:p>
          <a:p>
            <a:pPr marL="0" indent="0">
              <a:buNone/>
            </a:pPr>
            <a:r>
              <a:rPr lang="en-US" b="1" i="1" dirty="0">
                <a:solidFill>
                  <a:srgbClr val="0070C0"/>
                </a:solidFill>
                <a:latin typeface="Arial" panose="020B0604020202020204" pitchFamily="34" charset="0"/>
                <a:cs typeface="Arial" panose="020B0604020202020204" pitchFamily="34" charset="0"/>
              </a:rPr>
              <a:t>N</a:t>
            </a:r>
            <a:r>
              <a:rPr lang="en-US" b="1" i="1"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Spinal accessory nerve (XI) , C1-C3</a:t>
            </a:r>
          </a:p>
          <a:p>
            <a:pPr marL="0" indent="0">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Forward flexes the neck, rotates neck to the opposite side, lateral flexion to same side and extension of head and neck</a:t>
            </a:r>
          </a:p>
          <a:p>
            <a:pPr marL="0" indent="0">
              <a:buNone/>
            </a:pPr>
            <a:r>
              <a:rPr lang="en-US" b="1" i="1" dirty="0">
                <a:latin typeface="Arial" panose="020B0604020202020204" pitchFamily="34" charset="0"/>
                <a:cs typeface="Arial" panose="020B0604020202020204" pitchFamily="34" charset="0"/>
              </a:rPr>
              <a:t> </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4476" y="1825625"/>
            <a:ext cx="4747524" cy="5032375"/>
          </a:xfrm>
          <a:prstGeom prst="rect">
            <a:avLst/>
          </a:prstGeom>
        </p:spPr>
      </p:pic>
    </p:spTree>
    <p:extLst>
      <p:ext uri="{BB962C8B-B14F-4D97-AF65-F5344CB8AC3E}">
        <p14:creationId xmlns:p14="http://schemas.microsoft.com/office/powerpoint/2010/main" val="24979852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600" b="1" i="1" dirty="0">
                <a:latin typeface="Arial" panose="020B0604020202020204" pitchFamily="34" charset="0"/>
                <a:cs typeface="Arial" panose="020B0604020202020204" pitchFamily="34" charset="0"/>
              </a:rPr>
              <a:t>POSTERIOR CERVICAL SUBOCCIPITAL MUSCLES</a:t>
            </a:r>
            <a:br>
              <a:rPr lang="en-US" sz="3600" b="1" i="1" dirty="0">
                <a:latin typeface="Arial" panose="020B0604020202020204" pitchFamily="34" charset="0"/>
                <a:cs typeface="Arial" panose="020B0604020202020204" pitchFamily="34" charset="0"/>
              </a:rPr>
            </a:br>
            <a:endParaRPr lang="en-US"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825625"/>
            <a:ext cx="6537277" cy="4351338"/>
          </a:xfrm>
        </p:spPr>
        <p:txBody>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dirty="0">
                <a:latin typeface="Arial" panose="020B0604020202020204" pitchFamily="34" charset="0"/>
                <a:cs typeface="Arial" panose="020B0604020202020204" pitchFamily="34" charset="0"/>
              </a:rPr>
              <a:t>Rectus </a:t>
            </a:r>
            <a:r>
              <a:rPr lang="en-US" b="1" dirty="0" err="1">
                <a:latin typeface="Arial" panose="020B0604020202020204" pitchFamily="34" charset="0"/>
                <a:cs typeface="Arial" panose="020B0604020202020204" pitchFamily="34" charset="0"/>
              </a:rPr>
              <a:t>capitis</a:t>
            </a:r>
            <a:r>
              <a:rPr lang="en-US" b="1" dirty="0">
                <a:latin typeface="Arial" panose="020B0604020202020204" pitchFamily="34" charset="0"/>
                <a:cs typeface="Arial" panose="020B0604020202020204" pitchFamily="34" charset="0"/>
              </a:rPr>
              <a:t> posterior major</a:t>
            </a:r>
          </a:p>
          <a:p>
            <a:pPr marL="0" indent="0">
              <a:buNone/>
            </a:pPr>
            <a:r>
              <a:rPr lang="en-US" b="1" i="1" dirty="0">
                <a:latin typeface="Arial" panose="020B0604020202020204" pitchFamily="34" charset="0"/>
                <a:cs typeface="Arial" panose="020B0604020202020204" pitchFamily="34" charset="0"/>
              </a:rPr>
              <a:t>O:  </a:t>
            </a:r>
            <a:r>
              <a:rPr lang="en-US" b="1" dirty="0">
                <a:latin typeface="Arial" panose="020B0604020202020204" pitchFamily="34" charset="0"/>
                <a:cs typeface="Arial" panose="020B0604020202020204" pitchFamily="34" charset="0"/>
              </a:rPr>
              <a:t>Base of the skull, immediately ant. To the occipital condyle </a:t>
            </a:r>
          </a:p>
          <a:p>
            <a:pPr marL="0" indent="0">
              <a:buNone/>
            </a:pPr>
            <a:r>
              <a:rPr lang="en-US" b="1" i="1" dirty="0">
                <a:solidFill>
                  <a:srgbClr val="00B050"/>
                </a:solidFill>
                <a:latin typeface="Arial" panose="020B0604020202020204" pitchFamily="34" charset="0"/>
                <a:cs typeface="Arial" panose="020B0604020202020204" pitchFamily="34" charset="0"/>
              </a:rPr>
              <a:t>I:   </a:t>
            </a:r>
            <a:r>
              <a:rPr lang="en-US" b="1" dirty="0">
                <a:latin typeface="Arial" panose="020B0604020202020204" pitchFamily="34" charset="0"/>
                <a:cs typeface="Arial" panose="020B0604020202020204" pitchFamily="34" charset="0"/>
              </a:rPr>
              <a:t>Anterior surface of C1</a:t>
            </a:r>
          </a:p>
          <a:p>
            <a:pPr marL="0" indent="0">
              <a:buNone/>
            </a:pPr>
            <a:r>
              <a:rPr lang="en-US" b="1" i="1" dirty="0">
                <a:solidFill>
                  <a:srgbClr val="0070C0"/>
                </a:solidFill>
                <a:latin typeface="Arial" panose="020B0604020202020204" pitchFamily="34" charset="0"/>
                <a:cs typeface="Arial" panose="020B0604020202020204" pitchFamily="34" charset="0"/>
              </a:rPr>
              <a:t>N:  </a:t>
            </a:r>
            <a:r>
              <a:rPr lang="en-US" b="1" dirty="0">
                <a:latin typeface="Arial" panose="020B0604020202020204" pitchFamily="34" charset="0"/>
                <a:cs typeface="Arial" panose="020B0604020202020204" pitchFamily="34" charset="0"/>
              </a:rPr>
              <a:t>C1 </a:t>
            </a:r>
            <a:r>
              <a:rPr lang="en-US" b="1" dirty="0" err="1">
                <a:latin typeface="Arial" panose="020B0604020202020204" pitchFamily="34" charset="0"/>
                <a:cs typeface="Arial" panose="020B0604020202020204" pitchFamily="34" charset="0"/>
              </a:rPr>
              <a:t>suboccipital</a:t>
            </a:r>
            <a:r>
              <a:rPr lang="en-US" b="1" dirty="0">
                <a:latin typeface="Arial" panose="020B0604020202020204" pitchFamily="34" charset="0"/>
                <a:cs typeface="Arial" panose="020B0604020202020204" pitchFamily="34" charset="0"/>
              </a:rPr>
              <a:t> nerve</a:t>
            </a:r>
          </a:p>
          <a:p>
            <a:pPr marL="0" indent="0">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Head extension and lateral flexion </a:t>
            </a:r>
          </a:p>
          <a:p>
            <a:pPr marL="0" indent="0">
              <a:buNone/>
            </a:pPr>
            <a:endParaRPr lang="en-US" b="1" i="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75477" y="1573765"/>
            <a:ext cx="4661848" cy="4855057"/>
          </a:xfrm>
          <a:prstGeom prst="rect">
            <a:avLst/>
          </a:prstGeom>
        </p:spPr>
      </p:pic>
    </p:spTree>
    <p:extLst>
      <p:ext uri="{BB962C8B-B14F-4D97-AF65-F5344CB8AC3E}">
        <p14:creationId xmlns:p14="http://schemas.microsoft.com/office/powerpoint/2010/main" val="37783992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600" b="1" i="1" dirty="0">
                <a:latin typeface="Arial" panose="020B0604020202020204" pitchFamily="34" charset="0"/>
                <a:cs typeface="Arial" panose="020B0604020202020204" pitchFamily="34" charset="0"/>
              </a:rPr>
              <a:t>POSTERIOR CERVICAL SUBOCCIPITAL MUSCLES</a:t>
            </a:r>
            <a:br>
              <a:rPr lang="en-US" sz="3600" b="1" i="1" dirty="0">
                <a:latin typeface="Arial" panose="020B0604020202020204" pitchFamily="34" charset="0"/>
                <a:cs typeface="Arial" panose="020B0604020202020204" pitchFamily="34" charset="0"/>
              </a:rPr>
            </a:br>
            <a:endParaRPr lang="en-US"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825625"/>
            <a:ext cx="6927376" cy="4351338"/>
          </a:xfrm>
        </p:spPr>
        <p:txBody>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dirty="0">
                <a:latin typeface="Arial" panose="020B0604020202020204" pitchFamily="34" charset="0"/>
                <a:cs typeface="Arial" panose="020B0604020202020204" pitchFamily="34" charset="0"/>
              </a:rPr>
              <a:t>Rectus </a:t>
            </a:r>
            <a:r>
              <a:rPr lang="en-US" b="1" dirty="0" err="1">
                <a:latin typeface="Arial" panose="020B0604020202020204" pitchFamily="34" charset="0"/>
                <a:cs typeface="Arial" panose="020B0604020202020204" pitchFamily="34" charset="0"/>
              </a:rPr>
              <a:t>capitis</a:t>
            </a:r>
            <a:r>
              <a:rPr lang="en-US" b="1" dirty="0">
                <a:latin typeface="Arial" panose="020B0604020202020204" pitchFamily="34" charset="0"/>
                <a:cs typeface="Arial" panose="020B0604020202020204" pitchFamily="34" charset="0"/>
              </a:rPr>
              <a:t> posterior minor</a:t>
            </a:r>
          </a:p>
          <a:p>
            <a:pPr marL="0" indent="0">
              <a:buNone/>
            </a:pPr>
            <a:r>
              <a:rPr lang="en-US" b="1" i="1" dirty="0">
                <a:latin typeface="Arial" panose="020B0604020202020204" pitchFamily="34" charset="0"/>
                <a:cs typeface="Arial" panose="020B0604020202020204" pitchFamily="34" charset="0"/>
              </a:rPr>
              <a:t>O:  </a:t>
            </a:r>
            <a:r>
              <a:rPr lang="en-US" b="1" dirty="0">
                <a:latin typeface="Arial" panose="020B0604020202020204" pitchFamily="34" charset="0"/>
                <a:cs typeface="Arial" panose="020B0604020202020204" pitchFamily="34" charset="0"/>
              </a:rPr>
              <a:t>Just above the atlas</a:t>
            </a:r>
          </a:p>
          <a:p>
            <a:pPr marL="0" indent="0">
              <a:buNone/>
            </a:pPr>
            <a:r>
              <a:rPr lang="en-US" b="1" i="1" dirty="0">
                <a:solidFill>
                  <a:srgbClr val="00B050"/>
                </a:solidFill>
                <a:latin typeface="Arial" panose="020B0604020202020204" pitchFamily="34" charset="0"/>
                <a:cs typeface="Arial" panose="020B0604020202020204" pitchFamily="34" charset="0"/>
              </a:rPr>
              <a:t>I</a:t>
            </a:r>
            <a:r>
              <a:rPr lang="en-US" b="1" i="1"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Inferior nuchal line of occiput, Inferior and superior oblique: occiput </a:t>
            </a:r>
          </a:p>
          <a:p>
            <a:pPr marL="0" indent="0">
              <a:buNone/>
            </a:pPr>
            <a:r>
              <a:rPr lang="en-US" b="1" i="1" dirty="0">
                <a:solidFill>
                  <a:srgbClr val="0070C0"/>
                </a:solidFill>
                <a:latin typeface="Arial" panose="020B0604020202020204" pitchFamily="34" charset="0"/>
                <a:cs typeface="Arial" panose="020B0604020202020204" pitchFamily="34" charset="0"/>
              </a:rPr>
              <a:t>N: </a:t>
            </a:r>
            <a:r>
              <a:rPr lang="en-US" b="1" dirty="0">
                <a:latin typeface="Arial" panose="020B0604020202020204" pitchFamily="34" charset="0"/>
                <a:cs typeface="Arial" panose="020B0604020202020204" pitchFamily="34" charset="0"/>
              </a:rPr>
              <a:t>C1 </a:t>
            </a:r>
            <a:r>
              <a:rPr lang="en-US" b="1" dirty="0" err="1">
                <a:latin typeface="Arial" panose="020B0604020202020204" pitchFamily="34" charset="0"/>
                <a:cs typeface="Arial" panose="020B0604020202020204" pitchFamily="34" charset="0"/>
              </a:rPr>
              <a:t>suboccipital</a:t>
            </a:r>
            <a:r>
              <a:rPr lang="en-US" b="1" dirty="0">
                <a:latin typeface="Arial" panose="020B0604020202020204" pitchFamily="34" charset="0"/>
                <a:cs typeface="Arial" panose="020B0604020202020204" pitchFamily="34" charset="0"/>
              </a:rPr>
              <a:t> nerve</a:t>
            </a:r>
          </a:p>
          <a:p>
            <a:pPr marL="0" indent="0">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Head extension and lateral flexion </a:t>
            </a:r>
            <a:endParaRPr lang="en-US" b="1" i="1" dirty="0">
              <a:solidFill>
                <a:srgbClr val="FFC000"/>
              </a:solidFill>
              <a:latin typeface="Arial" panose="020B0604020202020204" pitchFamily="34" charset="0"/>
              <a:cs typeface="Arial" panose="020B0604020202020204" pitchFamily="34" charset="0"/>
            </a:endParaRPr>
          </a:p>
          <a:p>
            <a:pPr marL="0" indent="0">
              <a:buNone/>
            </a:pPr>
            <a:endParaRPr lang="en-US" b="1" i="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9393" y="1825625"/>
            <a:ext cx="4493288" cy="4493288"/>
          </a:xfrm>
          <a:prstGeom prst="rect">
            <a:avLst/>
          </a:prstGeom>
        </p:spPr>
      </p:pic>
    </p:spTree>
    <p:extLst>
      <p:ext uri="{BB962C8B-B14F-4D97-AF65-F5344CB8AC3E}">
        <p14:creationId xmlns:p14="http://schemas.microsoft.com/office/powerpoint/2010/main" val="41624269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i="1" dirty="0">
                <a:latin typeface="Arial" panose="020B0604020202020204" pitchFamily="34" charset="0"/>
                <a:cs typeface="Arial" panose="020B0604020202020204" pitchFamily="34" charset="0"/>
              </a:rPr>
              <a:t>POSTERIOR TRANSVERSOSPINAL MUSCLES</a:t>
            </a:r>
          </a:p>
        </p:txBody>
      </p:sp>
      <p:sp>
        <p:nvSpPr>
          <p:cNvPr id="3" name="Content Placeholder 2"/>
          <p:cNvSpPr>
            <a:spLocks noGrp="1"/>
          </p:cNvSpPr>
          <p:nvPr>
            <p:ph idx="1"/>
          </p:nvPr>
        </p:nvSpPr>
        <p:spPr>
          <a:xfrm>
            <a:off x="838200" y="1825625"/>
            <a:ext cx="7527878" cy="4351338"/>
          </a:xfrm>
        </p:spPr>
        <p:txBody>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i="1" dirty="0">
                <a:latin typeface="Arial" panose="020B0604020202020204" pitchFamily="34" charset="0"/>
                <a:cs typeface="Arial" panose="020B0604020202020204" pitchFamily="34" charset="0"/>
              </a:rPr>
              <a:t>Rotators</a:t>
            </a:r>
            <a:endParaRPr lang="en-US" b="1" dirty="0">
              <a:latin typeface="Arial" panose="020B0604020202020204" pitchFamily="34" charset="0"/>
              <a:cs typeface="Arial" panose="020B0604020202020204" pitchFamily="34" charset="0"/>
            </a:endParaRPr>
          </a:p>
          <a:p>
            <a:pPr marL="0" indent="0">
              <a:buNone/>
            </a:pPr>
            <a:r>
              <a:rPr lang="en-US" b="1" i="1" dirty="0">
                <a:latin typeface="Arial" panose="020B0604020202020204" pitchFamily="34" charset="0"/>
                <a:cs typeface="Arial" panose="020B0604020202020204" pitchFamily="34" charset="0"/>
              </a:rPr>
              <a:t>O:  </a:t>
            </a:r>
            <a:r>
              <a:rPr lang="en-US" b="1" dirty="0">
                <a:latin typeface="Arial" panose="020B0604020202020204" pitchFamily="34" charset="0"/>
                <a:cs typeface="Arial" panose="020B0604020202020204" pitchFamily="34" charset="0"/>
              </a:rPr>
              <a:t>Transverse process of 1 vertebrae</a:t>
            </a:r>
          </a:p>
          <a:p>
            <a:pPr marL="0" indent="0">
              <a:buNone/>
            </a:pPr>
            <a:r>
              <a:rPr lang="en-US" b="1" i="1" dirty="0">
                <a:solidFill>
                  <a:srgbClr val="00B050"/>
                </a:solidFill>
                <a:latin typeface="Arial" panose="020B0604020202020204" pitchFamily="34" charset="0"/>
                <a:cs typeface="Arial" panose="020B0604020202020204" pitchFamily="34" charset="0"/>
              </a:rPr>
              <a:t>I:   </a:t>
            </a:r>
            <a:r>
              <a:rPr lang="en-US" b="1" dirty="0">
                <a:latin typeface="Arial" panose="020B0604020202020204" pitchFamily="34" charset="0"/>
                <a:cs typeface="Arial" panose="020B0604020202020204" pitchFamily="34" charset="0"/>
              </a:rPr>
              <a:t>Base of the spinous process above </a:t>
            </a:r>
          </a:p>
          <a:p>
            <a:pPr marL="0" indent="0">
              <a:buNone/>
            </a:pPr>
            <a:r>
              <a:rPr lang="en-US" b="1" i="1" dirty="0">
                <a:solidFill>
                  <a:srgbClr val="0070C0"/>
                </a:solidFill>
                <a:latin typeface="Arial" panose="020B0604020202020204" pitchFamily="34" charset="0"/>
                <a:cs typeface="Arial" panose="020B0604020202020204" pitchFamily="34" charset="0"/>
              </a:rPr>
              <a:t>N: </a:t>
            </a:r>
            <a:r>
              <a:rPr lang="en-US" b="1" dirty="0">
                <a:latin typeface="Arial" panose="020B0604020202020204" pitchFamily="34" charset="0"/>
                <a:cs typeface="Arial" panose="020B0604020202020204" pitchFamily="34" charset="0"/>
              </a:rPr>
              <a:t>Dorsal rami of spinal nerves </a:t>
            </a:r>
          </a:p>
          <a:p>
            <a:pPr marL="0" indent="0">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Extend head and neck, laterally flex and rotate head to same side</a:t>
            </a:r>
          </a:p>
          <a:p>
            <a:pPr marL="0" indent="0">
              <a:buNone/>
            </a:pPr>
            <a:endParaRPr lang="en-US" b="1" i="1" dirty="0">
              <a:latin typeface="Arial" panose="020B0604020202020204" pitchFamily="34" charset="0"/>
              <a:cs typeface="Arial" panose="020B0604020202020204" pitchFamily="34" charset="0"/>
            </a:endParaRPr>
          </a:p>
          <a:p>
            <a:pPr marL="0" indent="0">
              <a:buNone/>
            </a:pPr>
            <a:endParaRPr lang="en-US" b="1" i="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6078" y="1690688"/>
            <a:ext cx="3668758" cy="5203335"/>
          </a:xfrm>
          <a:prstGeom prst="rect">
            <a:avLst/>
          </a:prstGeom>
        </p:spPr>
      </p:pic>
    </p:spTree>
    <p:extLst>
      <p:ext uri="{BB962C8B-B14F-4D97-AF65-F5344CB8AC3E}">
        <p14:creationId xmlns:p14="http://schemas.microsoft.com/office/powerpoint/2010/main" val="5323178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i="1" dirty="0">
                <a:latin typeface="Arial" panose="020B0604020202020204" pitchFamily="34" charset="0"/>
                <a:cs typeface="Arial" panose="020B0604020202020204" pitchFamily="34" charset="0"/>
              </a:rPr>
              <a:t>POSTERIOR TRANSVERSOSPINAL MUSCLES</a:t>
            </a:r>
          </a:p>
        </p:txBody>
      </p:sp>
      <p:sp>
        <p:nvSpPr>
          <p:cNvPr id="3" name="Content Placeholder 2"/>
          <p:cNvSpPr>
            <a:spLocks noGrp="1"/>
          </p:cNvSpPr>
          <p:nvPr>
            <p:ph idx="1"/>
          </p:nvPr>
        </p:nvSpPr>
        <p:spPr/>
        <p:txBody>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i="1" dirty="0" err="1">
                <a:latin typeface="Arial" panose="020B0604020202020204" pitchFamily="34" charset="0"/>
                <a:cs typeface="Arial" panose="020B0604020202020204" pitchFamily="34" charset="0"/>
              </a:rPr>
              <a:t>Multifidus</a:t>
            </a:r>
            <a:endParaRPr lang="en-US" b="1" dirty="0">
              <a:latin typeface="Arial" panose="020B0604020202020204" pitchFamily="34" charset="0"/>
              <a:cs typeface="Arial" panose="020B0604020202020204" pitchFamily="34" charset="0"/>
            </a:endParaRPr>
          </a:p>
          <a:p>
            <a:pPr marL="0" indent="0">
              <a:buNone/>
            </a:pPr>
            <a:r>
              <a:rPr lang="en-US" b="1" i="1" dirty="0">
                <a:latin typeface="Arial" panose="020B0604020202020204" pitchFamily="34" charset="0"/>
                <a:cs typeface="Arial" panose="020B0604020202020204" pitchFamily="34" charset="0"/>
              </a:rPr>
              <a:t>O:  </a:t>
            </a:r>
            <a:r>
              <a:rPr lang="en-US" b="1" dirty="0">
                <a:latin typeface="Arial" panose="020B0604020202020204" pitchFamily="34" charset="0"/>
                <a:cs typeface="Arial" panose="020B0604020202020204" pitchFamily="34" charset="0"/>
              </a:rPr>
              <a:t>Transverse processes of 2-5 vertebrae </a:t>
            </a:r>
          </a:p>
          <a:p>
            <a:pPr marL="0" indent="0">
              <a:buNone/>
            </a:pPr>
            <a:r>
              <a:rPr lang="en-US" b="1" i="1" dirty="0">
                <a:solidFill>
                  <a:srgbClr val="00B050"/>
                </a:solidFill>
                <a:latin typeface="Arial" panose="020B0604020202020204" pitchFamily="34" charset="0"/>
                <a:cs typeface="Arial" panose="020B0604020202020204" pitchFamily="34" charset="0"/>
              </a:rPr>
              <a:t>I:   </a:t>
            </a:r>
            <a:r>
              <a:rPr lang="en-US" b="1" dirty="0">
                <a:latin typeface="Arial" panose="020B0604020202020204" pitchFamily="34" charset="0"/>
                <a:cs typeface="Arial" panose="020B0604020202020204" pitchFamily="34" charset="0"/>
              </a:rPr>
              <a:t>Spinous processes above</a:t>
            </a:r>
          </a:p>
          <a:p>
            <a:pPr marL="0" indent="0">
              <a:buNone/>
            </a:pPr>
            <a:r>
              <a:rPr lang="en-US" b="1" i="1" dirty="0">
                <a:solidFill>
                  <a:srgbClr val="0070C0"/>
                </a:solidFill>
                <a:latin typeface="Arial" panose="020B0604020202020204" pitchFamily="34" charset="0"/>
                <a:cs typeface="Arial" panose="020B0604020202020204" pitchFamily="34" charset="0"/>
              </a:rPr>
              <a:t>N: </a:t>
            </a:r>
            <a:r>
              <a:rPr lang="en-US" b="1" dirty="0">
                <a:latin typeface="Arial" panose="020B0604020202020204" pitchFamily="34" charset="0"/>
                <a:cs typeface="Arial" panose="020B0604020202020204" pitchFamily="34" charset="0"/>
              </a:rPr>
              <a:t>Dorsal rami of spinal nerves</a:t>
            </a:r>
          </a:p>
          <a:p>
            <a:pPr marL="0" indent="0">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Extend head and neck, laterally flex and rotate head to same side</a:t>
            </a:r>
          </a:p>
          <a:p>
            <a:pPr marL="0" indent="0">
              <a:buNone/>
            </a:pPr>
            <a:endParaRPr lang="en-US" b="1" i="1" dirty="0">
              <a:solidFill>
                <a:srgbClr val="FFC000"/>
              </a:solidFill>
              <a:latin typeface="Arial" panose="020B0604020202020204" pitchFamily="34" charset="0"/>
              <a:cs typeface="Arial" panose="020B0604020202020204" pitchFamily="34" charset="0"/>
            </a:endParaRPr>
          </a:p>
          <a:p>
            <a:pPr marL="0" indent="0">
              <a:buNone/>
            </a:pPr>
            <a:endParaRPr lang="en-US" b="1" i="1" dirty="0">
              <a:latin typeface="Arial" panose="020B0604020202020204" pitchFamily="34" charset="0"/>
              <a:cs typeface="Arial" panose="020B0604020202020204" pitchFamily="34" charset="0"/>
            </a:endParaRPr>
          </a:p>
          <a:p>
            <a:pPr marL="0" indent="0">
              <a:buNone/>
            </a:pPr>
            <a:endParaRPr lang="en-US" b="1" i="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6078" y="1690688"/>
            <a:ext cx="3668758" cy="5203335"/>
          </a:xfrm>
          <a:prstGeom prst="rect">
            <a:avLst/>
          </a:prstGeom>
        </p:spPr>
      </p:pic>
    </p:spTree>
    <p:extLst>
      <p:ext uri="{BB962C8B-B14F-4D97-AF65-F5344CB8AC3E}">
        <p14:creationId xmlns:p14="http://schemas.microsoft.com/office/powerpoint/2010/main" val="28278893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i="1" dirty="0">
                <a:latin typeface="Arial" panose="020B0604020202020204" pitchFamily="34" charset="0"/>
                <a:cs typeface="Arial" panose="020B0604020202020204" pitchFamily="34" charset="0"/>
              </a:rPr>
              <a:t>POSTERIOR TRANSVERSOSPINAL MUSCLES</a:t>
            </a:r>
          </a:p>
        </p:txBody>
      </p:sp>
      <p:sp>
        <p:nvSpPr>
          <p:cNvPr id="3" name="Content Placeholder 2"/>
          <p:cNvSpPr>
            <a:spLocks noGrp="1"/>
          </p:cNvSpPr>
          <p:nvPr>
            <p:ph idx="1"/>
          </p:nvPr>
        </p:nvSpPr>
        <p:spPr/>
        <p:txBody>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i="1" dirty="0" err="1">
                <a:latin typeface="Arial" panose="020B0604020202020204" pitchFamily="34" charset="0"/>
                <a:cs typeface="Arial" panose="020B0604020202020204" pitchFamily="34" charset="0"/>
              </a:rPr>
              <a:t>Semispinalis</a:t>
            </a:r>
            <a:r>
              <a:rPr lang="en-US" b="1" i="1" dirty="0">
                <a:latin typeface="Arial" panose="020B0604020202020204" pitchFamily="34" charset="0"/>
                <a:cs typeface="Arial" panose="020B0604020202020204" pitchFamily="34" charset="0"/>
              </a:rPr>
              <a:t> </a:t>
            </a:r>
            <a:r>
              <a:rPr lang="en-US" b="1" i="1" dirty="0" err="1">
                <a:latin typeface="Arial" panose="020B0604020202020204" pitchFamily="34" charset="0"/>
                <a:cs typeface="Arial" panose="020B0604020202020204" pitchFamily="34" charset="0"/>
              </a:rPr>
              <a:t>capitis</a:t>
            </a:r>
            <a:endParaRPr lang="en-US" b="1" dirty="0">
              <a:latin typeface="Arial" panose="020B0604020202020204" pitchFamily="34" charset="0"/>
              <a:cs typeface="Arial" panose="020B0604020202020204" pitchFamily="34" charset="0"/>
            </a:endParaRPr>
          </a:p>
          <a:p>
            <a:pPr marL="0" indent="0">
              <a:buNone/>
            </a:pPr>
            <a:r>
              <a:rPr lang="en-US" b="1" i="1" dirty="0">
                <a:latin typeface="Arial" panose="020B0604020202020204" pitchFamily="34" charset="0"/>
                <a:cs typeface="Arial" panose="020B0604020202020204" pitchFamily="34" charset="0"/>
              </a:rPr>
              <a:t>O:  </a:t>
            </a:r>
            <a:r>
              <a:rPr lang="en-US" b="1" dirty="0">
                <a:latin typeface="Arial" panose="020B0604020202020204" pitchFamily="34" charset="0"/>
                <a:cs typeface="Arial" panose="020B0604020202020204" pitchFamily="34" charset="0"/>
              </a:rPr>
              <a:t>Transverse processes of T1-T6</a:t>
            </a:r>
          </a:p>
          <a:p>
            <a:pPr marL="0" indent="0">
              <a:buNone/>
            </a:pPr>
            <a:r>
              <a:rPr lang="en-US" b="1" i="1" dirty="0">
                <a:solidFill>
                  <a:srgbClr val="00B050"/>
                </a:solidFill>
                <a:latin typeface="Arial" panose="020B0604020202020204" pitchFamily="34" charset="0"/>
                <a:cs typeface="Arial" panose="020B0604020202020204" pitchFamily="34" charset="0"/>
              </a:rPr>
              <a:t>I:   </a:t>
            </a:r>
            <a:r>
              <a:rPr lang="en-US" b="1" dirty="0">
                <a:latin typeface="Arial" panose="020B0604020202020204" pitchFamily="34" charset="0"/>
                <a:cs typeface="Arial" panose="020B0604020202020204" pitchFamily="34" charset="0"/>
              </a:rPr>
              <a:t>Above the inferior nuchal line</a:t>
            </a:r>
          </a:p>
          <a:p>
            <a:pPr marL="0" indent="0">
              <a:buNone/>
            </a:pPr>
            <a:r>
              <a:rPr lang="en-US" b="1" i="1" dirty="0">
                <a:solidFill>
                  <a:srgbClr val="0070C0"/>
                </a:solidFill>
                <a:latin typeface="Arial" panose="020B0604020202020204" pitchFamily="34" charset="0"/>
                <a:cs typeface="Arial" panose="020B0604020202020204" pitchFamily="34" charset="0"/>
              </a:rPr>
              <a:t>N: </a:t>
            </a:r>
            <a:r>
              <a:rPr lang="en-US" b="1" dirty="0">
                <a:latin typeface="Arial" panose="020B0604020202020204" pitchFamily="34" charset="0"/>
                <a:cs typeface="Arial" panose="020B0604020202020204" pitchFamily="34" charset="0"/>
              </a:rPr>
              <a:t>Dorsal rami of spinal nerves</a:t>
            </a:r>
            <a:endParaRPr lang="en-US" b="1" i="1" dirty="0">
              <a:solidFill>
                <a:srgbClr val="0070C0"/>
              </a:solidFill>
              <a:latin typeface="Arial" panose="020B0604020202020204" pitchFamily="34" charset="0"/>
              <a:cs typeface="Arial" panose="020B0604020202020204" pitchFamily="34" charset="0"/>
            </a:endParaRPr>
          </a:p>
          <a:p>
            <a:pPr marL="0" indent="0">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Extend head and neck, laterally flex and rotate head to same side</a:t>
            </a:r>
          </a:p>
          <a:p>
            <a:pPr marL="0" indent="0">
              <a:buNone/>
            </a:pPr>
            <a:endParaRPr lang="en-US" b="1" i="1" dirty="0">
              <a:solidFill>
                <a:srgbClr val="FFC000"/>
              </a:solidFill>
              <a:latin typeface="Arial" panose="020B0604020202020204" pitchFamily="34" charset="0"/>
              <a:cs typeface="Arial" panose="020B0604020202020204" pitchFamily="34" charset="0"/>
            </a:endParaRPr>
          </a:p>
          <a:p>
            <a:pPr marL="0" indent="0">
              <a:buNone/>
            </a:pPr>
            <a:endParaRPr lang="en-US" b="1" i="1" dirty="0">
              <a:latin typeface="Arial" panose="020B0604020202020204" pitchFamily="34" charset="0"/>
              <a:cs typeface="Arial" panose="020B0604020202020204" pitchFamily="34" charset="0"/>
            </a:endParaRPr>
          </a:p>
          <a:p>
            <a:pPr marL="0" indent="0">
              <a:buNone/>
            </a:pPr>
            <a:endParaRPr lang="en-US" b="1" i="1"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0414" y="1690688"/>
            <a:ext cx="4370724" cy="4950726"/>
          </a:xfrm>
          <a:prstGeom prst="rect">
            <a:avLst/>
          </a:prstGeom>
        </p:spPr>
      </p:pic>
    </p:spTree>
    <p:extLst>
      <p:ext uri="{BB962C8B-B14F-4D97-AF65-F5344CB8AC3E}">
        <p14:creationId xmlns:p14="http://schemas.microsoft.com/office/powerpoint/2010/main" val="355644859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i="1" dirty="0">
                <a:latin typeface="Arial" panose="020B0604020202020204" pitchFamily="34" charset="0"/>
                <a:cs typeface="Arial" panose="020B0604020202020204" pitchFamily="34" charset="0"/>
              </a:rPr>
              <a:t>POSTERIOR TRANSVERSOSPINAL MUSCLES</a:t>
            </a:r>
          </a:p>
        </p:txBody>
      </p:sp>
      <p:sp>
        <p:nvSpPr>
          <p:cNvPr id="3" name="Content Placeholder 2"/>
          <p:cNvSpPr>
            <a:spLocks noGrp="1"/>
          </p:cNvSpPr>
          <p:nvPr>
            <p:ph idx="1"/>
          </p:nvPr>
        </p:nvSpPr>
        <p:spPr/>
        <p:txBody>
          <a:bodyPr/>
          <a:lstStyle/>
          <a:p>
            <a:pPr marL="0" indent="0">
              <a:buNone/>
            </a:pPr>
            <a:r>
              <a:rPr lang="en-US" b="1" i="1" dirty="0">
                <a:solidFill>
                  <a:srgbClr val="FF0000"/>
                </a:solidFill>
                <a:latin typeface="Arial" panose="020B0604020202020204" pitchFamily="34" charset="0"/>
                <a:cs typeface="Arial" panose="020B0604020202020204" pitchFamily="34" charset="0"/>
              </a:rPr>
              <a:t>M: </a:t>
            </a:r>
            <a:r>
              <a:rPr lang="en-US" b="1" i="1" dirty="0" err="1">
                <a:latin typeface="Arial" panose="020B0604020202020204" pitchFamily="34" charset="0"/>
                <a:cs typeface="Arial" panose="020B0604020202020204" pitchFamily="34" charset="0"/>
              </a:rPr>
              <a:t>Semispinalis</a:t>
            </a:r>
            <a:r>
              <a:rPr lang="en-US" b="1" i="1" dirty="0">
                <a:latin typeface="Arial" panose="020B0604020202020204" pitchFamily="34" charset="0"/>
                <a:cs typeface="Arial" panose="020B0604020202020204" pitchFamily="34" charset="0"/>
              </a:rPr>
              <a:t> </a:t>
            </a:r>
            <a:r>
              <a:rPr lang="en-US" b="1" i="1" dirty="0" err="1">
                <a:latin typeface="Arial" panose="020B0604020202020204" pitchFamily="34" charset="0"/>
                <a:cs typeface="Arial" panose="020B0604020202020204" pitchFamily="34" charset="0"/>
              </a:rPr>
              <a:t>cervicis</a:t>
            </a:r>
            <a:endParaRPr lang="en-US" b="1" dirty="0">
              <a:latin typeface="Arial" panose="020B0604020202020204" pitchFamily="34" charset="0"/>
              <a:cs typeface="Arial" panose="020B0604020202020204" pitchFamily="34" charset="0"/>
            </a:endParaRPr>
          </a:p>
          <a:p>
            <a:pPr marL="0" indent="0">
              <a:buNone/>
            </a:pPr>
            <a:r>
              <a:rPr lang="en-US" b="1" i="1" dirty="0">
                <a:latin typeface="Arial" panose="020B0604020202020204" pitchFamily="34" charset="0"/>
                <a:cs typeface="Arial" panose="020B0604020202020204" pitchFamily="34" charset="0"/>
              </a:rPr>
              <a:t>O: </a:t>
            </a:r>
            <a:r>
              <a:rPr lang="en-US" b="1" dirty="0">
                <a:latin typeface="Arial" panose="020B0604020202020204" pitchFamily="34" charset="0"/>
                <a:cs typeface="Arial" panose="020B0604020202020204" pitchFamily="34" charset="0"/>
              </a:rPr>
              <a:t>Transverse processes of T1-T6</a:t>
            </a:r>
          </a:p>
          <a:p>
            <a:pPr marL="0" indent="0">
              <a:buNone/>
            </a:pPr>
            <a:r>
              <a:rPr lang="en-US" b="1" i="1" dirty="0">
                <a:solidFill>
                  <a:srgbClr val="00B050"/>
                </a:solidFill>
                <a:latin typeface="Arial" panose="020B0604020202020204" pitchFamily="34" charset="0"/>
                <a:cs typeface="Arial" panose="020B0604020202020204" pitchFamily="34" charset="0"/>
              </a:rPr>
              <a:t>I:   </a:t>
            </a:r>
            <a:r>
              <a:rPr lang="en-US" b="1" i="1" dirty="0">
                <a:latin typeface="Arial" panose="020B0604020202020204" pitchFamily="34" charset="0"/>
                <a:cs typeface="Arial" panose="020B0604020202020204" pitchFamily="34" charset="0"/>
              </a:rPr>
              <a:t>C2-C5 Spinous processes  </a:t>
            </a:r>
          </a:p>
          <a:p>
            <a:pPr marL="0" indent="0">
              <a:buNone/>
            </a:pPr>
            <a:r>
              <a:rPr lang="en-US" b="1" i="1" dirty="0">
                <a:solidFill>
                  <a:srgbClr val="0070C0"/>
                </a:solidFill>
                <a:latin typeface="Arial" panose="020B0604020202020204" pitchFamily="34" charset="0"/>
                <a:cs typeface="Arial" panose="020B0604020202020204" pitchFamily="34" charset="0"/>
              </a:rPr>
              <a:t>N: </a:t>
            </a:r>
            <a:r>
              <a:rPr lang="en-US" b="1" dirty="0">
                <a:latin typeface="Arial" panose="020B0604020202020204" pitchFamily="34" charset="0"/>
                <a:cs typeface="Arial" panose="020B0604020202020204" pitchFamily="34" charset="0"/>
              </a:rPr>
              <a:t>Dorsal rami of spinal nerves</a:t>
            </a:r>
            <a:endParaRPr lang="en-US" b="1" i="1" dirty="0">
              <a:solidFill>
                <a:srgbClr val="0070C0"/>
              </a:solidFill>
              <a:latin typeface="Arial" panose="020B0604020202020204" pitchFamily="34" charset="0"/>
              <a:cs typeface="Arial" panose="020B0604020202020204" pitchFamily="34" charset="0"/>
            </a:endParaRPr>
          </a:p>
          <a:p>
            <a:pPr marL="0" indent="0">
              <a:buNone/>
            </a:pPr>
            <a:r>
              <a:rPr lang="en-US" b="1" i="1" dirty="0">
                <a:solidFill>
                  <a:srgbClr val="FFC000"/>
                </a:solidFill>
                <a:latin typeface="Arial" panose="020B0604020202020204" pitchFamily="34" charset="0"/>
                <a:cs typeface="Arial" panose="020B0604020202020204" pitchFamily="34" charset="0"/>
              </a:rPr>
              <a:t>A: </a:t>
            </a:r>
            <a:r>
              <a:rPr lang="en-US" b="1" dirty="0">
                <a:latin typeface="Arial" panose="020B0604020202020204" pitchFamily="34" charset="0"/>
                <a:cs typeface="Arial" panose="020B0604020202020204" pitchFamily="34" charset="0"/>
              </a:rPr>
              <a:t>Extend head and neck, laterally flex and rotate head to same side</a:t>
            </a:r>
          </a:p>
          <a:p>
            <a:pPr marL="0" indent="0">
              <a:buNone/>
            </a:pPr>
            <a:endParaRPr lang="en-US" b="1" i="1" dirty="0">
              <a:solidFill>
                <a:srgbClr val="FFC000"/>
              </a:solidFill>
              <a:latin typeface="Arial" panose="020B0604020202020204" pitchFamily="34" charset="0"/>
              <a:cs typeface="Arial" panose="020B0604020202020204" pitchFamily="34" charset="0"/>
            </a:endParaRPr>
          </a:p>
          <a:p>
            <a:pPr marL="0" indent="0">
              <a:buNone/>
            </a:pPr>
            <a:endParaRPr lang="en-US" b="1" i="1" dirty="0">
              <a:latin typeface="Arial" panose="020B0604020202020204" pitchFamily="34" charset="0"/>
              <a:cs typeface="Arial" panose="020B0604020202020204" pitchFamily="34" charset="0"/>
            </a:endParaRPr>
          </a:p>
          <a:p>
            <a:pPr marL="0" indent="0">
              <a:buNone/>
            </a:pPr>
            <a:endParaRPr lang="en-US" b="1" i="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1990" y="1159207"/>
            <a:ext cx="2623071" cy="5431846"/>
          </a:xfrm>
          <a:prstGeom prst="rect">
            <a:avLst/>
          </a:prstGeom>
        </p:spPr>
      </p:pic>
    </p:spTree>
    <p:extLst>
      <p:ext uri="{BB962C8B-B14F-4D97-AF65-F5344CB8AC3E}">
        <p14:creationId xmlns:p14="http://schemas.microsoft.com/office/powerpoint/2010/main" val="31726957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266</TotalTime>
  <Words>2182</Words>
  <Application>Microsoft Office PowerPoint</Application>
  <PresentationFormat>Widescreen</PresentationFormat>
  <Paragraphs>186</Paragraphs>
  <Slides>50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50</vt:i4>
      </vt:variant>
    </vt:vector>
  </HeadingPairs>
  <TitlesOfParts>
    <vt:vector size="54" baseType="lpstr">
      <vt:lpstr>Arial</vt:lpstr>
      <vt:lpstr>Calibri</vt:lpstr>
      <vt:lpstr>Calibri Light</vt:lpstr>
      <vt:lpstr>Office Theme</vt:lpstr>
      <vt:lpstr>PowerPoint Presentation</vt:lpstr>
      <vt:lpstr>PowerPoint Presentation</vt:lpstr>
      <vt:lpstr>Function of Cervical Spine</vt:lpstr>
      <vt:lpstr>Normal Curves of Vertebral Column</vt:lpstr>
      <vt:lpstr>Non-palpable Structures</vt:lpstr>
      <vt:lpstr>Non-palpable Structures</vt:lpstr>
      <vt:lpstr>Palpable Structures</vt:lpstr>
      <vt:lpstr>Palpable Structures</vt:lpstr>
      <vt:lpstr>Palpable Structures</vt:lpstr>
      <vt:lpstr>Cervical Vertebrae</vt:lpstr>
      <vt:lpstr>PowerPoint Presentation</vt:lpstr>
      <vt:lpstr>C1 Vertebra</vt:lpstr>
      <vt:lpstr>C2 Vertebra</vt:lpstr>
      <vt:lpstr>C7</vt:lpstr>
      <vt:lpstr>Typical Vertebra</vt:lpstr>
      <vt:lpstr>C1 and C2 : Atypical Vertebrae </vt:lpstr>
      <vt:lpstr>C7</vt:lpstr>
      <vt:lpstr>Intervertebral Disc</vt:lpstr>
      <vt:lpstr>C1 vs. Typical Vertebra</vt:lpstr>
      <vt:lpstr>C2 Superior and Lateral View</vt:lpstr>
      <vt:lpstr>Vertebral Motion</vt:lpstr>
      <vt:lpstr>Coupling Motions</vt:lpstr>
      <vt:lpstr>Cervical Region</vt:lpstr>
      <vt:lpstr>Cervical Region</vt:lpstr>
      <vt:lpstr>Movements in the Cervical Region</vt:lpstr>
      <vt:lpstr>Cervical ROM Normal Value</vt:lpstr>
      <vt:lpstr>Lordotic Curve</vt:lpstr>
      <vt:lpstr>PowerPoint Presentation</vt:lpstr>
      <vt:lpstr>PowerPoint Presentation</vt:lpstr>
      <vt:lpstr>PowerPoint Presentation</vt:lpstr>
      <vt:lpstr>PowerPoint Presentation</vt:lpstr>
      <vt:lpstr>Posterior Vertebral Joint Elements</vt:lpstr>
      <vt:lpstr>Temporomandibular Joint (TMJ) Motion</vt:lpstr>
      <vt:lpstr>PowerPoint Presentation</vt:lpstr>
      <vt:lpstr>PowerPoint Presentation</vt:lpstr>
      <vt:lpstr>PowerPoint Presentation</vt:lpstr>
      <vt:lpstr>ANTERIOR CERVICAL MUSCLES</vt:lpstr>
      <vt:lpstr>ANTERIOR CERVICAL MUSCLES</vt:lpstr>
      <vt:lpstr>ANTERIOR CERVICAL MUSCLES</vt:lpstr>
      <vt:lpstr>ANTERIOR CERVICAL MUSCLES</vt:lpstr>
      <vt:lpstr>ANTERIOR CERVICAL MUSCLES</vt:lpstr>
      <vt:lpstr>ANTERIOR CERVICAL MUSCLES</vt:lpstr>
      <vt:lpstr>ANTERIOR CERVICAL MUSCLES</vt:lpstr>
      <vt:lpstr>ANTERIOR CERVICAL MUSCLES</vt:lpstr>
      <vt:lpstr>POSTERIOR CERVICAL SUBOCCIPITAL MUSCLES </vt:lpstr>
      <vt:lpstr>POSTERIOR CERVICAL SUBOCCIPITAL MUSCLES </vt:lpstr>
      <vt:lpstr>POSTERIOR TRANSVERSOSPINAL MUSCLES</vt:lpstr>
      <vt:lpstr>POSTERIOR TRANSVERSOSPINAL MUSCLES</vt:lpstr>
      <vt:lpstr>POSTERIOR TRANSVERSOSPINAL MUSCLES</vt:lpstr>
      <vt:lpstr>POSTERIOR TRANSVERSOSPINAL MUSCLES</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aubreyvale</dc:creator>
  <cp:lastModifiedBy>Sian Bowen</cp:lastModifiedBy>
  <cp:revision>23</cp:revision>
  <dcterms:created xsi:type="dcterms:W3CDTF">2018-10-17T08:19:56Z</dcterms:created>
  <dcterms:modified xsi:type="dcterms:W3CDTF">2025-01-30T11:33:36Z</dcterms:modified>
</cp:coreProperties>
</file>