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80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ADE5C7-2042-46AE-BC77-849408B215B1}" v="150" dt="2025-11-10T02:02:45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88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808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27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88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409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752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13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25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08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96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10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8856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74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77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69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46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467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585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business-regulation-guidance-and-tools" TargetMode="External"/><Relationship Id="rId2" Type="http://schemas.openxmlformats.org/officeDocument/2006/relationships/hyperlink" Target="https://hbr.org/2012/09/are-you-solving-the-right-problem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bgmcgroup.com/exploring-the-fishbone-diagram-types-advantages-drawbacks-and-revealing-the-six-ms-of-chang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udygs.net/problem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7446" y="1635601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</a:t>
            </a:r>
            <a:r>
              <a:rPr lang="en-US" sz="3200" dirty="0"/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 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Maksym </a:t>
            </a:r>
            <a:r>
              <a:rPr lang="en-GB" sz="3200" dirty="0" err="1">
                <a:latin typeface="A"/>
              </a:rPr>
              <a:t>Dotsyn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:2442213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</a:t>
            </a:r>
            <a:r>
              <a:rPr lang="en-US" sz="3200" dirty="0"/>
              <a:t> </a:t>
            </a:r>
            <a:r>
              <a:rPr lang="en-US" sz="3200" dirty="0" err="1"/>
              <a:t>Olusoyi</a:t>
            </a:r>
            <a:r>
              <a:rPr lang="en-US" sz="3200" dirty="0"/>
              <a:t> Richard </a:t>
            </a:r>
            <a:r>
              <a:rPr lang="en-US" sz="3200" dirty="0" err="1"/>
              <a:t>Ashaye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  <p:pic>
        <p:nvPicPr>
          <p:cNvPr id="3" name="Picture 6" descr="UWTSDLondon (@UWTSDLondon) / X">
            <a:extLst>
              <a:ext uri="{FF2B5EF4-FFF2-40B4-BE49-F238E27FC236}">
                <a16:creationId xmlns:a16="http://schemas.microsoft.com/office/drawing/2014/main" id="{0EB57AA7-63EC-8D24-2AE8-EED0C9D91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5" y="-91"/>
            <a:ext cx="1245346" cy="1245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8190" y="1331614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kern="12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Indentification</a:t>
            </a:r>
            <a:r>
              <a:rPr lang="en-US" sz="4200" b="0" i="0" kern="1200" dirty="0">
                <a:solidFill>
                  <a:schemeClr val="tx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 of key issues and their reason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91654" y="5701685"/>
            <a:ext cx="3454115" cy="5932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In pursuit of profit</a:t>
            </a:r>
          </a:p>
        </p:txBody>
      </p:sp>
      <p:sp>
        <p:nvSpPr>
          <p:cNvPr id="46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Freeform: Shape 25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94DE2C-0A45-B32E-7C02-96D1EEE0EC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854" y="1335934"/>
            <a:ext cx="6270662" cy="418566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831" y="113562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414" y="1213112"/>
            <a:ext cx="8160878" cy="2569934"/>
          </a:xfrm>
        </p:spPr>
        <p:txBody>
          <a:bodyPr>
            <a:normAutofit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100" b="1" dirty="0"/>
              <a:t>Founded in: </a:t>
            </a:r>
            <a:r>
              <a:rPr lang="ru-UA" dirty="0"/>
              <a:t>2016</a:t>
            </a:r>
            <a:r>
              <a:rPr lang="en-GB" dirty="0"/>
              <a:t> </a:t>
            </a:r>
            <a:endParaRPr lang="en-US" dirty="0"/>
          </a:p>
          <a:p>
            <a:pPr marL="342900" indent="-342900">
              <a:buFont typeface="Arial" charset="2"/>
              <a:buChar char="•"/>
            </a:pPr>
            <a:r>
              <a:rPr lang="en-US" sz="2100" b="1" dirty="0"/>
              <a:t>Place: </a:t>
            </a:r>
            <a:r>
              <a:rPr lang="en-US" dirty="0"/>
              <a:t>Green Haven Florists, Norwich, UK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100" b="1" dirty="0"/>
              <a:t>Owners: </a:t>
            </a:r>
            <a:r>
              <a:rPr lang="en-US" dirty="0"/>
              <a:t>partners Liam and Priya Patel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US" sz="2100" b="1" dirty="0"/>
              <a:t>Type: </a:t>
            </a:r>
            <a:r>
              <a:rPr lang="en-US" dirty="0"/>
              <a:t>Independent flower shop</a:t>
            </a:r>
          </a:p>
        </p:txBody>
      </p:sp>
      <p:pic>
        <p:nvPicPr>
          <p:cNvPr id="6" name="Picture 5" descr="A person in glasses looking at flowers&#10;&#10;AI-generated content may be incorrect.">
            <a:extLst>
              <a:ext uri="{FF2B5EF4-FFF2-40B4-BE49-F238E27FC236}">
                <a16:creationId xmlns:a16="http://schemas.microsoft.com/office/drawing/2014/main" id="{F93264C8-CA56-B6F2-3B9B-94A89D292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351" y="3573957"/>
            <a:ext cx="7079225" cy="31704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AC9B98-2A35-9118-05F1-F69C51C907F5}"/>
              </a:ext>
            </a:extLst>
          </p:cNvPr>
          <p:cNvSpPr txBox="1"/>
          <p:nvPr/>
        </p:nvSpPr>
        <p:spPr>
          <a:xfrm>
            <a:off x="7499639" y="2629777"/>
            <a:ext cx="4434194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US" sz="21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Reputation: </a:t>
            </a:r>
            <a:r>
              <a:rPr lang="en-US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Known for bespoke floral designs, eco-friendly packaging, and strong community ties</a:t>
            </a:r>
          </a:p>
          <a:p>
            <a:pPr marL="342900" indent="-342900">
              <a:buFont typeface="Arial" charset="2"/>
              <a:buChar char="•"/>
            </a:pPr>
            <a:endParaRPr lang="en-US" sz="20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US" sz="21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Customers: </a:t>
            </a:r>
            <a:r>
              <a:rPr lang="en-US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Walk-ins, weddings, and corporate clients</a:t>
            </a:r>
          </a:p>
          <a:p>
            <a:pPr marL="342900" indent="-342900">
              <a:buFont typeface="Arial" charset="2"/>
              <a:buChar char="•"/>
            </a:pPr>
            <a:endParaRPr lang="en-US" sz="20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US" sz="21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Strengths: </a:t>
            </a:r>
            <a:r>
              <a:rPr lang="en-US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Personal service, sustainability focus, local sourcing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8594" y="1417138"/>
            <a:ext cx="11007438" cy="5190140"/>
          </a:xfrm>
        </p:spPr>
        <p:txBody>
          <a:bodyPr>
            <a:normAutofit fontScale="92500" lnSpcReduction="20000"/>
          </a:bodyPr>
          <a:lstStyle/>
          <a:p>
            <a:r>
              <a:rPr lang="en-GB" sz="3300" b="1" dirty="0">
                <a:solidFill>
                  <a:srgbClr val="2980E9"/>
                </a:solidFill>
              </a:rPr>
              <a:t>It was decided to use the </a:t>
            </a:r>
            <a:r>
              <a:rPr lang="en-GB" sz="3300" b="1" dirty="0" err="1">
                <a:solidFill>
                  <a:srgbClr val="2980E9"/>
                </a:solidFill>
              </a:rPr>
              <a:t>metod</a:t>
            </a:r>
            <a:r>
              <a:rPr lang="en-GB" sz="3300" b="1" dirty="0">
                <a:solidFill>
                  <a:srgbClr val="2980E9"/>
                </a:solidFill>
              </a:rPr>
              <a:t> 5W2H to make a </a:t>
            </a:r>
            <a:r>
              <a:rPr lang="en-US" sz="3300" b="1" dirty="0">
                <a:solidFill>
                  <a:srgbClr val="2980E9"/>
                </a:solidFill>
              </a:rPr>
              <a:t>Business problem statement</a:t>
            </a:r>
            <a:endParaRPr lang="en-GB" sz="3300" b="1" dirty="0">
              <a:solidFill>
                <a:srgbClr val="2980E9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When: </a:t>
            </a:r>
            <a:r>
              <a:rPr lang="en-US" sz="2200" dirty="0"/>
              <a:t>Over the past 12 months</a:t>
            </a:r>
            <a:endParaRPr lang="en-GB" sz="22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Where:</a:t>
            </a:r>
            <a:r>
              <a:rPr lang="en-US" sz="2200" dirty="0"/>
              <a:t>Green Haven Florists, Norwich, UK</a:t>
            </a:r>
            <a:endParaRPr lang="en-GB" sz="22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Who: </a:t>
            </a:r>
            <a:r>
              <a:rPr lang="en-US" sz="2400" dirty="0"/>
              <a:t>Business owners Liam and Priya Patel, their staff, and customers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What: </a:t>
            </a:r>
            <a:r>
              <a:rPr lang="en-US" sz="2400" dirty="0"/>
              <a:t>30% decline in in-store sales </a:t>
            </a:r>
          </a:p>
          <a:p>
            <a:r>
              <a:rPr lang="en-US" sz="2400" dirty="0"/>
              <a:t>: reduced foot traffic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Why</a:t>
            </a:r>
            <a:r>
              <a:rPr lang="en-GB" sz="2800" dirty="0">
                <a:solidFill>
                  <a:schemeClr val="tx1"/>
                </a:solidFill>
              </a:rPr>
              <a:t>: </a:t>
            </a:r>
            <a:r>
              <a:rPr lang="en-US" sz="2400" dirty="0"/>
              <a:t>Shift to online shopping, rising costs, poor digital presence, new competitors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How: </a:t>
            </a:r>
            <a:r>
              <a:rPr lang="en-US" sz="2400" dirty="0"/>
              <a:t>Fewer walk-ins, outdated website, limited delivery/subscription options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600" dirty="0">
                <a:solidFill>
                  <a:schemeClr val="tx1"/>
                </a:solidFill>
              </a:rPr>
              <a:t>How much: </a:t>
            </a:r>
            <a:r>
              <a:rPr lang="en-US" sz="2400" dirty="0"/>
              <a:t>30% sales drop → decreased profitability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39" y="240891"/>
            <a:ext cx="9988449" cy="123718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Research using PESTLE ANALYSIS showing us: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2734" y="1091380"/>
            <a:ext cx="9915297" cy="5525729"/>
          </a:xfrm>
        </p:spPr>
        <p:txBody>
          <a:bodyPr>
            <a:normAutofit/>
          </a:bodyPr>
          <a:lstStyle/>
          <a:p>
            <a:r>
              <a:rPr lang="en-GB" sz="2400" b="1" dirty="0"/>
              <a:t>POLITICAL</a:t>
            </a:r>
          </a:p>
          <a:p>
            <a:r>
              <a:rPr lang="en-US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UK import regulations affect flower supply and pricing.</a:t>
            </a:r>
          </a:p>
          <a:p>
            <a:r>
              <a:rPr lang="en-US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The government supports eco-friendly businesses.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en-GB" sz="2400" b="1" dirty="0"/>
              <a:t>ECONOMIC</a:t>
            </a:r>
          </a:p>
          <a:p>
            <a:r>
              <a:rPr 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Rising costs of flowers and sustainable materials due to inflation.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Reduced consumer spending power impacts discretionary purchases like flowers.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en-GB" sz="2400" b="1" dirty="0"/>
              <a:t>SOCIAL</a:t>
            </a:r>
          </a:p>
          <a:p>
            <a:r>
              <a:rPr 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Growing preference for eco-friendly, locally sourced products.</a:t>
            </a:r>
          </a:p>
          <a:p>
            <a:r>
              <a:rPr lang="en-US" dirty="0">
                <a:solidFill>
                  <a:schemeClr val="bg2">
                    <a:lumMod val="20000"/>
                    <a:lumOff val="80000"/>
                  </a:schemeClr>
                </a:solidFill>
              </a:rPr>
              <a:t>Customers increasingly choose convenience through online shopping and delivery.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909" y="181659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559" y="1685472"/>
            <a:ext cx="10190882" cy="4690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TECHNOLOGICAL</a:t>
            </a:r>
          </a:p>
          <a:p>
            <a:pPr marL="0" indent="0">
              <a:buNone/>
            </a:pPr>
            <a:r>
              <a:rPr lang="en-US" dirty="0"/>
              <a:t>Online retailers and social media dominate customer engagement.</a:t>
            </a:r>
            <a:endParaRPr lang="en-GB" b="1" dirty="0"/>
          </a:p>
          <a:p>
            <a:pPr marL="0" indent="0">
              <a:buNone/>
            </a:pPr>
            <a:r>
              <a:rPr lang="en-US" dirty="0"/>
              <a:t>Green Haven’s outdated website limits online sales and visibility.</a:t>
            </a:r>
            <a:endParaRPr lang="en-GB" b="1" dirty="0"/>
          </a:p>
          <a:p>
            <a:pPr marL="0" indent="0">
              <a:buNone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LEGAL</a:t>
            </a:r>
          </a:p>
          <a:p>
            <a:pPr marL="0" indent="0">
              <a:buNone/>
            </a:pPr>
            <a:r>
              <a:rPr lang="en-US" dirty="0"/>
              <a:t>Must comply with UK laws on employee welfare, safety, and environmental standards.</a:t>
            </a:r>
            <a:endParaRPr lang="en-GB" b="1" dirty="0"/>
          </a:p>
          <a:p>
            <a:pPr marL="0" indent="0">
              <a:buNone/>
            </a:pPr>
            <a:r>
              <a:rPr lang="en-US" dirty="0"/>
              <a:t>Required to follow consumer protection and fair-trade regulations.</a:t>
            </a:r>
            <a:endParaRPr lang="en-GB" b="1" dirty="0"/>
          </a:p>
          <a:p>
            <a:pPr marL="0" indent="0">
              <a:buNone/>
            </a:pP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ENVIRONMENTAL </a:t>
            </a:r>
          </a:p>
          <a:p>
            <a:pPr marL="0" indent="0">
              <a:buNone/>
            </a:pPr>
            <a:r>
              <a:rPr lang="en-US" dirty="0"/>
              <a:t>Climate conditions and global supply issues affect flower availability.</a:t>
            </a:r>
          </a:p>
          <a:p>
            <a:pPr marL="0" indent="0">
              <a:buNone/>
            </a:pPr>
            <a:r>
              <a:rPr lang="en-US" dirty="0"/>
              <a:t>The shop maintains a strong commitment to sustainability through biodegradable packaging and local sourcing.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762" y="6231"/>
            <a:ext cx="10087707" cy="2040803"/>
          </a:xfrm>
        </p:spPr>
        <p:txBody>
          <a:bodyPr/>
          <a:lstStyle/>
          <a:p>
            <a:r>
              <a:rPr lang="en-GB" sz="3200" b="1" dirty="0"/>
              <a:t>Cause and effect analysis: Fishbone diagram for a clear overview of the issues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7" name="Line 41">
            <a:extLst>
              <a:ext uri="{FF2B5EF4-FFF2-40B4-BE49-F238E27FC236}">
                <a16:creationId xmlns:a16="http://schemas.microsoft.com/office/drawing/2014/main" id="{5E82DFBE-1C78-3F83-8780-C3301229097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261884" y="2824833"/>
            <a:ext cx="1826457" cy="2115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 dirty="0"/>
          </a:p>
        </p:txBody>
      </p:sp>
      <p:sp>
        <p:nvSpPr>
          <p:cNvPr id="9" name="Line 39">
            <a:extLst>
              <a:ext uri="{FF2B5EF4-FFF2-40B4-BE49-F238E27FC236}">
                <a16:creationId xmlns:a16="http://schemas.microsoft.com/office/drawing/2014/main" id="{A5E20371-0A90-12B5-2B63-4A10EB36DB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024877" y="3662619"/>
            <a:ext cx="2017357" cy="2946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11" name="Line 37">
            <a:extLst>
              <a:ext uri="{FF2B5EF4-FFF2-40B4-BE49-F238E27FC236}">
                <a16:creationId xmlns:a16="http://schemas.microsoft.com/office/drawing/2014/main" id="{A56E1F4F-A2BA-A8A3-0A48-BD2AF04C461C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5213" y="2514857"/>
            <a:ext cx="1517645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13" name="Line 35">
            <a:extLst>
              <a:ext uri="{FF2B5EF4-FFF2-40B4-BE49-F238E27FC236}">
                <a16:creationId xmlns:a16="http://schemas.microsoft.com/office/drawing/2014/main" id="{667FB969-5ABA-2613-B58C-6ABBE162C7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41104" y="3116518"/>
            <a:ext cx="1334680" cy="1587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15" name="Line 33">
            <a:extLst>
              <a:ext uri="{FF2B5EF4-FFF2-40B4-BE49-F238E27FC236}">
                <a16:creationId xmlns:a16="http://schemas.microsoft.com/office/drawing/2014/main" id="{57D46BB8-626D-7237-64BE-7ABD5DF6C43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047120" y="3668969"/>
            <a:ext cx="1281113" cy="2311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17" name="Line 31">
            <a:extLst>
              <a:ext uri="{FF2B5EF4-FFF2-40B4-BE49-F238E27FC236}">
                <a16:creationId xmlns:a16="http://schemas.microsoft.com/office/drawing/2014/main" id="{48B1AE7B-3C2E-DEF0-739B-AF500FD110E8}"/>
              </a:ext>
            </a:extLst>
          </p:cNvPr>
          <p:cNvSpPr>
            <a:spLocks noChangeShapeType="1"/>
          </p:cNvSpPr>
          <p:nvPr/>
        </p:nvSpPr>
        <p:spPr bwMode="auto">
          <a:xfrm>
            <a:off x="5743102" y="2499164"/>
            <a:ext cx="1694169" cy="140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 dirty="0"/>
          </a:p>
        </p:txBody>
      </p:sp>
      <p:sp>
        <p:nvSpPr>
          <p:cNvPr id="19" name="Line 29">
            <a:extLst>
              <a:ext uri="{FF2B5EF4-FFF2-40B4-BE49-F238E27FC236}">
                <a16:creationId xmlns:a16="http://schemas.microsoft.com/office/drawing/2014/main" id="{2EEFA3DE-D0EF-1988-14E7-024E79CF60D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61793" y="3102231"/>
            <a:ext cx="1477143" cy="652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21" name="Line 27">
            <a:extLst>
              <a:ext uri="{FF2B5EF4-FFF2-40B4-BE49-F238E27FC236}">
                <a16:creationId xmlns:a16="http://schemas.microsoft.com/office/drawing/2014/main" id="{FD61D210-0135-9955-1C5A-5AFF5F2C9E2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458347" y="3768644"/>
            <a:ext cx="1477142" cy="1428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 dirty="0"/>
          </a:p>
        </p:txBody>
      </p:sp>
      <p:sp>
        <p:nvSpPr>
          <p:cNvPr id="23" name="Line 25">
            <a:extLst>
              <a:ext uri="{FF2B5EF4-FFF2-40B4-BE49-F238E27FC236}">
                <a16:creationId xmlns:a16="http://schemas.microsoft.com/office/drawing/2014/main" id="{16341940-F7A4-7965-CBD0-B3286797F829}"/>
              </a:ext>
            </a:extLst>
          </p:cNvPr>
          <p:cNvSpPr>
            <a:spLocks noChangeShapeType="1"/>
          </p:cNvSpPr>
          <p:nvPr/>
        </p:nvSpPr>
        <p:spPr bwMode="auto">
          <a:xfrm>
            <a:off x="6235868" y="4566793"/>
            <a:ext cx="1489076" cy="2451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25" name="Line 23">
            <a:extLst>
              <a:ext uri="{FF2B5EF4-FFF2-40B4-BE49-F238E27FC236}">
                <a16:creationId xmlns:a16="http://schemas.microsoft.com/office/drawing/2014/main" id="{34D1AFB9-7EFF-4AD6-6DC7-FA7E4DD517FF}"/>
              </a:ext>
            </a:extLst>
          </p:cNvPr>
          <p:cNvSpPr>
            <a:spLocks noChangeShapeType="1"/>
          </p:cNvSpPr>
          <p:nvPr/>
        </p:nvSpPr>
        <p:spPr bwMode="auto">
          <a:xfrm>
            <a:off x="5443600" y="5293506"/>
            <a:ext cx="1447388" cy="142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29" name="Line 19">
            <a:extLst>
              <a:ext uri="{FF2B5EF4-FFF2-40B4-BE49-F238E27FC236}">
                <a16:creationId xmlns:a16="http://schemas.microsoft.com/office/drawing/2014/main" id="{99A09586-E9D9-B766-F72E-DFE86300B9A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89783" y="4477220"/>
            <a:ext cx="1766475" cy="934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31" name="Line 17">
            <a:extLst>
              <a:ext uri="{FF2B5EF4-FFF2-40B4-BE49-F238E27FC236}">
                <a16:creationId xmlns:a16="http://schemas.microsoft.com/office/drawing/2014/main" id="{B2D648D8-C996-FFC1-05E6-C204222B61E7}"/>
              </a:ext>
            </a:extLst>
          </p:cNvPr>
          <p:cNvSpPr>
            <a:spLocks noChangeShapeType="1"/>
          </p:cNvSpPr>
          <p:nvPr/>
        </p:nvSpPr>
        <p:spPr bwMode="auto">
          <a:xfrm>
            <a:off x="2879531" y="4968674"/>
            <a:ext cx="1910184" cy="23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33" name="Line 15">
            <a:extLst>
              <a:ext uri="{FF2B5EF4-FFF2-40B4-BE49-F238E27FC236}">
                <a16:creationId xmlns:a16="http://schemas.microsoft.com/office/drawing/2014/main" id="{E97B5161-AA71-4464-AF72-0B9C6D447E8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05099" y="5526344"/>
            <a:ext cx="2246672" cy="338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38" name="Line 10">
            <a:extLst>
              <a:ext uri="{FF2B5EF4-FFF2-40B4-BE49-F238E27FC236}">
                <a16:creationId xmlns:a16="http://schemas.microsoft.com/office/drawing/2014/main" id="{3D4BA810-64C3-F3F8-804A-1BE0470126E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85146" y="3990168"/>
            <a:ext cx="7930157" cy="142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39" name="Line 9">
            <a:extLst>
              <a:ext uri="{FF2B5EF4-FFF2-40B4-BE49-F238E27FC236}">
                <a16:creationId xmlns:a16="http://schemas.microsoft.com/office/drawing/2014/main" id="{42CD25D4-EE24-D793-35EF-6343FF257BCF}"/>
              </a:ext>
            </a:extLst>
          </p:cNvPr>
          <p:cNvSpPr>
            <a:spLocks noChangeShapeType="1"/>
          </p:cNvSpPr>
          <p:nvPr/>
        </p:nvSpPr>
        <p:spPr bwMode="auto">
          <a:xfrm>
            <a:off x="2329733" y="2092582"/>
            <a:ext cx="2598269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40" name="Line 8">
            <a:extLst>
              <a:ext uri="{FF2B5EF4-FFF2-40B4-BE49-F238E27FC236}">
                <a16:creationId xmlns:a16="http://schemas.microsoft.com/office/drawing/2014/main" id="{B084A7CB-FDC0-35F4-C1EA-71E4BC8755AC}"/>
              </a:ext>
            </a:extLst>
          </p:cNvPr>
          <p:cNvSpPr>
            <a:spLocks noChangeShapeType="1"/>
          </p:cNvSpPr>
          <p:nvPr/>
        </p:nvSpPr>
        <p:spPr bwMode="auto">
          <a:xfrm>
            <a:off x="4666533" y="2092582"/>
            <a:ext cx="2503182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41" name="Line 7">
            <a:extLst>
              <a:ext uri="{FF2B5EF4-FFF2-40B4-BE49-F238E27FC236}">
                <a16:creationId xmlns:a16="http://schemas.microsoft.com/office/drawing/2014/main" id="{7C116309-79C0-A408-7693-EDBA4C20851E}"/>
              </a:ext>
            </a:extLst>
          </p:cNvPr>
          <p:cNvSpPr>
            <a:spLocks noChangeShapeType="1"/>
          </p:cNvSpPr>
          <p:nvPr/>
        </p:nvSpPr>
        <p:spPr bwMode="auto">
          <a:xfrm>
            <a:off x="6906496" y="2092582"/>
            <a:ext cx="2542986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43" name="Line 5">
            <a:extLst>
              <a:ext uri="{FF2B5EF4-FFF2-40B4-BE49-F238E27FC236}">
                <a16:creationId xmlns:a16="http://schemas.microsoft.com/office/drawing/2014/main" id="{2B8B8844-3C72-4E32-57B8-B6473AF7AD7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671170" y="3994407"/>
            <a:ext cx="2246673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45" name="Line 3">
            <a:extLst>
              <a:ext uri="{FF2B5EF4-FFF2-40B4-BE49-F238E27FC236}">
                <a16:creationId xmlns:a16="http://schemas.microsoft.com/office/drawing/2014/main" id="{9B260AD5-CF7B-CD6C-F0E9-A72F0248760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33382" y="3994407"/>
            <a:ext cx="2328491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  <p:sp>
        <p:nvSpPr>
          <p:cNvPr id="48" name="Rectangle 44">
            <a:extLst>
              <a:ext uri="{FF2B5EF4-FFF2-40B4-BE49-F238E27FC236}">
                <a16:creationId xmlns:a16="http://schemas.microsoft.com/office/drawing/2014/main" id="{EE7F5E5E-6C4D-BC8E-2C10-B33D8CA726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2658" y="973394"/>
            <a:ext cx="1698272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LID4096"/>
          </a:p>
        </p:txBody>
      </p:sp>
      <p:sp>
        <p:nvSpPr>
          <p:cNvPr id="49" name="Rectangle 67">
            <a:extLst>
              <a:ext uri="{FF2B5EF4-FFF2-40B4-BE49-F238E27FC236}">
                <a16:creationId xmlns:a16="http://schemas.microsoft.com/office/drawing/2014/main" id="{D4744C65-30D0-ECD0-975B-0481A877E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2658" y="1430594"/>
            <a:ext cx="16982722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LID4096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C61EAD7-5ED9-7079-A645-6F215DE1D4F6}"/>
              </a:ext>
            </a:extLst>
          </p:cNvPr>
          <p:cNvSpPr txBox="1"/>
          <p:nvPr/>
        </p:nvSpPr>
        <p:spPr>
          <a:xfrm>
            <a:off x="9409104" y="3397146"/>
            <a:ext cx="2444449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Decline in sales and profitability</a:t>
            </a:r>
            <a:endParaRPr lang="LID4096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AE8584D-5AF1-D812-8A37-0DF39E0D7B91}"/>
              </a:ext>
            </a:extLst>
          </p:cNvPr>
          <p:cNvSpPr txBox="1"/>
          <p:nvPr/>
        </p:nvSpPr>
        <p:spPr>
          <a:xfrm>
            <a:off x="6083876" y="1731095"/>
            <a:ext cx="1569984" cy="40011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Market</a:t>
            </a:r>
            <a:endParaRPr lang="LID4096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0193060-9024-A4F1-88D1-3347B2D78134}"/>
              </a:ext>
            </a:extLst>
          </p:cNvPr>
          <p:cNvSpPr txBox="1"/>
          <p:nvPr/>
        </p:nvSpPr>
        <p:spPr>
          <a:xfrm>
            <a:off x="3747842" y="1693266"/>
            <a:ext cx="1757774" cy="40011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Technology</a:t>
            </a:r>
            <a:endParaRPr lang="LID4096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A0692B0-0657-B9C5-9896-79B074895D4A}"/>
              </a:ext>
            </a:extLst>
          </p:cNvPr>
          <p:cNvSpPr txBox="1"/>
          <p:nvPr/>
        </p:nvSpPr>
        <p:spPr>
          <a:xfrm>
            <a:off x="1601774" y="1690504"/>
            <a:ext cx="1569984" cy="40011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Customer</a:t>
            </a:r>
            <a:endParaRPr lang="LID4096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9CF7E2-D427-AD69-848B-B8D57AB9A870}"/>
              </a:ext>
            </a:extLst>
          </p:cNvPr>
          <p:cNvSpPr txBox="1"/>
          <p:nvPr/>
        </p:nvSpPr>
        <p:spPr>
          <a:xfrm>
            <a:off x="5336512" y="5891584"/>
            <a:ext cx="1569984" cy="40011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Marketing</a:t>
            </a:r>
            <a:endParaRPr lang="LID4096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53B3F50-8B23-17B4-A4CA-CA8A0888C7C9}"/>
              </a:ext>
            </a:extLst>
          </p:cNvPr>
          <p:cNvSpPr txBox="1"/>
          <p:nvPr/>
        </p:nvSpPr>
        <p:spPr>
          <a:xfrm>
            <a:off x="2879530" y="5908883"/>
            <a:ext cx="1569984" cy="40011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Finance</a:t>
            </a:r>
            <a:endParaRPr lang="LID4096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6A589AA-1C2D-896D-4BD6-2F2ECC4E3F5D}"/>
              </a:ext>
            </a:extLst>
          </p:cNvPr>
          <p:cNvSpPr txBox="1"/>
          <p:nvPr/>
        </p:nvSpPr>
        <p:spPr>
          <a:xfrm>
            <a:off x="5599163" y="4268725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Weak social media</a:t>
            </a:r>
            <a:endParaRPr lang="LID4096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4D8971D-02AD-789B-8999-62BB22955A82}"/>
              </a:ext>
            </a:extLst>
          </p:cNvPr>
          <p:cNvSpPr txBox="1"/>
          <p:nvPr/>
        </p:nvSpPr>
        <p:spPr>
          <a:xfrm>
            <a:off x="4843859" y="4954387"/>
            <a:ext cx="2254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Bad brand visibility</a:t>
            </a:r>
            <a:endParaRPr lang="LID4096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3992F65-3ED9-DE3E-6F66-50C158F1EEF5}"/>
              </a:ext>
            </a:extLst>
          </p:cNvPr>
          <p:cNvSpPr txBox="1"/>
          <p:nvPr/>
        </p:nvSpPr>
        <p:spPr>
          <a:xfrm>
            <a:off x="6975886" y="3187052"/>
            <a:ext cx="2246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Strong online competitors</a:t>
            </a:r>
            <a:endParaRPr lang="LID4096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C7FEAD6-F1C3-A1BE-E7FD-765E6EA391D9}"/>
              </a:ext>
            </a:extLst>
          </p:cNvPr>
          <p:cNvSpPr txBox="1"/>
          <p:nvPr/>
        </p:nvSpPr>
        <p:spPr>
          <a:xfrm>
            <a:off x="5796152" y="2129983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Price wars</a:t>
            </a:r>
            <a:endParaRPr lang="LID4096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55A6D4D6-6E2B-0905-AD59-7F001652D7FC}"/>
              </a:ext>
            </a:extLst>
          </p:cNvPr>
          <p:cNvSpPr txBox="1"/>
          <p:nvPr/>
        </p:nvSpPr>
        <p:spPr>
          <a:xfrm>
            <a:off x="3656482" y="2161449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Bad UX</a:t>
            </a:r>
            <a:endParaRPr lang="LID4096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33734E5-5224-E4F7-05ED-C433FEA4DD76}"/>
              </a:ext>
            </a:extLst>
          </p:cNvPr>
          <p:cNvSpPr txBox="1"/>
          <p:nvPr/>
        </p:nvSpPr>
        <p:spPr>
          <a:xfrm>
            <a:off x="3665955" y="2783978"/>
            <a:ext cx="2238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Outdated website</a:t>
            </a:r>
            <a:endParaRPr lang="LID4096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F57C72A-AC1B-82F3-F7DE-5D7FF09B2D6A}"/>
              </a:ext>
            </a:extLst>
          </p:cNvPr>
          <p:cNvSpPr txBox="1"/>
          <p:nvPr/>
        </p:nvSpPr>
        <p:spPr>
          <a:xfrm>
            <a:off x="4437014" y="3114976"/>
            <a:ext cx="259826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dirty="0"/>
              <a:t>Lack of e-com-</a:t>
            </a:r>
          </a:p>
          <a:p>
            <a:r>
              <a:rPr lang="en-US" sz="1700" dirty="0" err="1"/>
              <a:t>merce</a:t>
            </a:r>
            <a:r>
              <a:rPr lang="en-US" sz="1700" dirty="0"/>
              <a:t> strategy</a:t>
            </a:r>
            <a:endParaRPr lang="LID4096" sz="1700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EE1D140-5A15-98C0-B6F7-05862CCB85A4}"/>
              </a:ext>
            </a:extLst>
          </p:cNvPr>
          <p:cNvSpPr txBox="1"/>
          <p:nvPr/>
        </p:nvSpPr>
        <p:spPr>
          <a:xfrm>
            <a:off x="1785664" y="5146964"/>
            <a:ext cx="2048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Increased flower</a:t>
            </a:r>
            <a:endParaRPr lang="LID4096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59370DD-2113-59F1-E72E-BEAD1106E444}"/>
              </a:ext>
            </a:extLst>
          </p:cNvPr>
          <p:cNvSpPr txBox="1"/>
          <p:nvPr/>
        </p:nvSpPr>
        <p:spPr>
          <a:xfrm>
            <a:off x="3527900" y="4111551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Material costs</a:t>
            </a:r>
            <a:endParaRPr lang="LID4096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CA953B4-EE26-DB33-D364-35B71D7F1175}"/>
              </a:ext>
            </a:extLst>
          </p:cNvPr>
          <p:cNvSpPr txBox="1"/>
          <p:nvPr/>
        </p:nvSpPr>
        <p:spPr>
          <a:xfrm>
            <a:off x="2486308" y="4595383"/>
            <a:ext cx="2441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Reduction in margin</a:t>
            </a:r>
            <a:endParaRPr lang="LID4096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8A3A6F9-5397-7151-BE9A-72ECE6900E99}"/>
              </a:ext>
            </a:extLst>
          </p:cNvPr>
          <p:cNvSpPr txBox="1"/>
          <p:nvPr/>
        </p:nvSpPr>
        <p:spPr>
          <a:xfrm>
            <a:off x="1396117" y="3319228"/>
            <a:ext cx="2452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Shift in buying habits</a:t>
            </a:r>
            <a:endParaRPr lang="LID4096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F39951F7-F603-7683-C37A-1C2F89CE72C9}"/>
              </a:ext>
            </a:extLst>
          </p:cNvPr>
          <p:cNvSpPr txBox="1"/>
          <p:nvPr/>
        </p:nvSpPr>
        <p:spPr>
          <a:xfrm>
            <a:off x="922900" y="2149323"/>
            <a:ext cx="25031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Preference for convenience</a:t>
            </a:r>
            <a:endParaRPr lang="LID4096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C4EC9A06-96F8-6EA4-FE2C-00826C58CB74}"/>
              </a:ext>
            </a:extLst>
          </p:cNvPr>
          <p:cNvSpPr txBox="1"/>
          <p:nvPr/>
        </p:nvSpPr>
        <p:spPr>
          <a:xfrm>
            <a:off x="5985155" y="2779276"/>
            <a:ext cx="210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New competitors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0747" y="222593"/>
            <a:ext cx="5327065" cy="13483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31215" y="1778785"/>
            <a:ext cx="6542968" cy="48566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Green Haven Florists’ decline is caused by external pressures and internal weaknesses.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Key issues: digital gap, rising costs, and changing customer preferences.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To survive, the business must: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Modernize its website and embrace e-commerce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Strengthen digital marketing and online engagement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Offer new services: delivery, subscriptions, loyalty programs</a:t>
            </a:r>
          </a:p>
          <a:p>
            <a:pPr marL="3429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cap="all" dirty="0">
                <a:solidFill>
                  <a:schemeClr val="bg2">
                    <a:lumMod val="60000"/>
                    <a:lumOff val="40000"/>
                  </a:schemeClr>
                </a:solidFill>
              </a:rPr>
              <a:t>Continue to sell cheaper materials at a high price, relying on </a:t>
            </a:r>
            <a:r>
              <a:rPr lang="en-US" sz="2200" cap="all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thet</a:t>
            </a:r>
            <a:r>
              <a:rPr lang="en-US" sz="2200" cap="all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fact that they are eco-friendly</a:t>
            </a:r>
          </a:p>
          <a:p>
            <a:pPr>
              <a:lnSpc>
                <a:spcPct val="90000"/>
              </a:lnSpc>
            </a:pPr>
            <a:endParaRPr lang="en-US" sz="5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4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yellow flower growing from the ground&#10;&#10;AI-generated content may be incorrect.">
            <a:extLst>
              <a:ext uri="{FF2B5EF4-FFF2-40B4-BE49-F238E27FC236}">
                <a16:creationId xmlns:a16="http://schemas.microsoft.com/office/drawing/2014/main" id="{5B001672-E3AA-5507-6ED9-9EF61F8E09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3" r="28143" b="-1"/>
          <a:stretch>
            <a:fillRect/>
          </a:stretch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EAAAB7C9-3253-2658-56EA-32F1F91836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5257800"/>
          </a:xfrm>
        </p:spPr>
        <p:txBody>
          <a:bodyPr>
            <a:normAutofit/>
          </a:bodyPr>
          <a:lstStyle/>
          <a:p>
            <a:pPr marL="228885" indent="-228885" defTabSz="610361">
              <a:defRPr sz="2136"/>
            </a:pPr>
            <a:r>
              <a:rPr lang="en-US" b="1" dirty="0">
                <a:solidFill>
                  <a:schemeClr val="tx1"/>
                </a:solidFill>
              </a:rPr>
              <a:t>Reading on the need to identify the ‘right’ business problem: Spradlin, D. (2012). Are you solving the right problem? </a:t>
            </a:r>
            <a:r>
              <a:rPr lang="en-US" b="1" i="1" dirty="0">
                <a:solidFill>
                  <a:schemeClr val="tx1"/>
                </a:solidFill>
              </a:rPr>
              <a:t>Harvard Business Review</a:t>
            </a:r>
          </a:p>
          <a:p>
            <a:pPr marL="228885" indent="-228885" defTabSz="610361">
              <a:defRPr sz="2136"/>
            </a:pPr>
            <a:r>
              <a:rPr lang="en-US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/>
              </a:rPr>
              <a:t>https://hbr.org/2012/09/are-you-solving-the-right-problem</a:t>
            </a:r>
          </a:p>
          <a:p>
            <a:r>
              <a:rPr lang="en-US" b="1" dirty="0">
                <a:solidFill>
                  <a:schemeClr val="tx1"/>
                </a:solidFill>
              </a:rPr>
              <a:t>Business regulation in the UK</a:t>
            </a:r>
          </a:p>
          <a:p>
            <a:r>
              <a:rPr lang="en-US" dirty="0">
                <a:hlinkClick r:id="rId3"/>
              </a:rPr>
              <a:t>https://www.gov.uk/guidance/business-regulation-guidance-and-tools</a:t>
            </a:r>
            <a:endParaRPr lang="en-US" dirty="0"/>
          </a:p>
          <a:p>
            <a:pPr marL="228885" indent="-228885" defTabSz="610361">
              <a:defRPr sz="2136"/>
            </a:pPr>
            <a:r>
              <a:rPr lang="en-GB" b="1" dirty="0">
                <a:solidFill>
                  <a:schemeClr val="tx1"/>
                </a:solidFill>
              </a:rPr>
              <a:t>BGMC(2024) </a:t>
            </a:r>
            <a:r>
              <a:rPr lang="en-GB" b="1" i="1" dirty="0">
                <a:solidFill>
                  <a:schemeClr val="tx1"/>
                </a:solidFill>
              </a:rPr>
              <a:t>Exploring the Fishbone Diagram: Types, Advantages, Drawbacks, and Revealing the Six M’s of Change </a:t>
            </a:r>
            <a:r>
              <a:rPr lang="en-GB" b="1" dirty="0">
                <a:solidFill>
                  <a:schemeClr val="tx1"/>
                </a:solidFill>
              </a:rPr>
              <a:t>Available at: </a:t>
            </a:r>
            <a:r>
              <a:rPr lang="en-GB" dirty="0">
                <a:hlinkClick r:id="rId4"/>
              </a:rPr>
              <a:t>https://bgmcgroup.com/exploring-the-fishbone-diagram-types-advantages-drawbacks-and-revealing-the-six-ms-of-change/</a:t>
            </a:r>
            <a:r>
              <a:rPr lang="en-GB" dirty="0"/>
              <a:t> (Accessed: 28 October 2024</a:t>
            </a:r>
            <a:r>
              <a:rPr lang="en-GB" b="1" dirty="0">
                <a:latin typeface="DM Sans" panose="020F0502020204030204" pitchFamily="2" charset="0"/>
              </a:rPr>
              <a:t>)</a:t>
            </a:r>
            <a:endParaRPr lang="en-US" b="1" u="sng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DM Sans" panose="020F0502020204030204" pitchFamily="2" charset="0"/>
            </a:endParaRPr>
          </a:p>
          <a:p>
            <a:pPr marL="228885" indent="-228885" defTabSz="610361">
              <a:defRPr sz="2136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545CAF-4966-A9A8-6461-8AF2B550C0CF}"/>
              </a:ext>
            </a:extLst>
          </p:cNvPr>
          <p:cNvSpPr txBox="1"/>
          <p:nvPr/>
        </p:nvSpPr>
        <p:spPr>
          <a:xfrm>
            <a:off x="1622323" y="1465007"/>
            <a:ext cx="9193162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/>
              <a:t>Study Guides and Strategies. (2016), Problem solving and decision making, [online] available at: </a:t>
            </a:r>
          </a:p>
          <a:p>
            <a:endParaRPr lang="en-US" sz="2000" dirty="0"/>
          </a:p>
          <a:p>
            <a:r>
              <a:rPr lang="en-US" sz="2000" dirty="0">
                <a:hlinkClick r:id="rId2"/>
              </a:rPr>
              <a:t>http://www.studygs.net/problem</a:t>
            </a:r>
            <a:endParaRPr lang="en-US" sz="2000" dirty="0"/>
          </a:p>
          <a:p>
            <a:endParaRPr lang="en-US" sz="2000" dirty="0"/>
          </a:p>
          <a:p>
            <a:r>
              <a:rPr lang="en-US" sz="2100" b="1" dirty="0"/>
              <a:t>Williams, S. (2002). Making better business decisions understanding and improving critical thinking and </a:t>
            </a:r>
            <a:r>
              <a:rPr lang="en-US" sz="2100" b="1" dirty="0" err="1"/>
              <a:t>problemsolving</a:t>
            </a:r>
            <a:r>
              <a:rPr lang="en-US" sz="2100" b="1" dirty="0"/>
              <a:t> skills. SAGE. Available at :</a:t>
            </a:r>
          </a:p>
          <a:p>
            <a:endParaRPr lang="en-US" sz="2000" dirty="0"/>
          </a:p>
          <a:p>
            <a:r>
              <a:rPr lang="en-US" sz="2000" dirty="0"/>
              <a:t>https://librarysearch.uwtsd.ac.uk/discovery/fulldisplay?doci d=alma99100298359802421&amp;context=</a:t>
            </a:r>
            <a:r>
              <a:rPr lang="en-US" sz="2000" dirty="0" err="1"/>
              <a:t>L&amp;vid</a:t>
            </a:r>
            <a:r>
              <a:rPr lang="en-US" sz="2000" dirty="0"/>
              <a:t>=44WHELF_U WTSD:44WHELF_UWTSD_VU1&amp;lang=</a:t>
            </a:r>
            <a:r>
              <a:rPr lang="en-US" sz="2000" dirty="0" err="1"/>
              <a:t>en&amp;search_scope</a:t>
            </a:r>
            <a:r>
              <a:rPr lang="en-US" sz="2000" dirty="0"/>
              <a:t>= </a:t>
            </a:r>
            <a:r>
              <a:rPr lang="en-US" sz="2000" dirty="0" err="1"/>
              <a:t>MyInst_and_CI&amp;adaptor</a:t>
            </a:r>
            <a:r>
              <a:rPr lang="en-US" sz="2000" dirty="0"/>
              <a:t>=Local%20Search%20Engine&amp;tab =</a:t>
            </a:r>
            <a:r>
              <a:rPr lang="en-US" sz="2000" dirty="0" err="1"/>
              <a:t>Everything&amp;query</a:t>
            </a:r>
            <a:r>
              <a:rPr lang="en-US" sz="2000" dirty="0"/>
              <a:t>=any,contains,problem%20solving&amp;offs et=10 </a:t>
            </a:r>
            <a:endParaRPr lang="LID4096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6606F5E-A2FA-2F5F-CC6D-04F786921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204" y="236072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641684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5126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29" name="Picture 5128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131" name="Oval 5130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5133" name="Picture 5132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135" name="Picture 5134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137" name="Rectangle 5136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86" r="3" b="10664"/>
          <a:stretch>
            <a:fillRect/>
          </a:stretch>
        </p:blipFill>
        <p:spPr bwMode="auto">
          <a:xfrm>
            <a:off x="1" y="-4"/>
            <a:ext cx="6095999" cy="5006134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100+] Thanks For Watching Pictures | Wallpapers.com">
            <a:extLst>
              <a:ext uri="{FF2B5EF4-FFF2-40B4-BE49-F238E27FC236}">
                <a16:creationId xmlns:a16="http://schemas.microsoft.com/office/drawing/2014/main" id="{1487BC74-C88C-CD87-1316-0EA285CAE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49" r="-2" b="10064"/>
          <a:stretch>
            <a:fillRect/>
          </a:stretch>
        </p:blipFill>
        <p:spPr bwMode="auto">
          <a:xfrm>
            <a:off x="6096000" y="9404"/>
            <a:ext cx="6095696" cy="4570224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141" name="Freeform: Shape 514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				Questions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667</TotalTime>
  <Words>749</Words>
  <Application>Microsoft Office PowerPoint</Application>
  <PresentationFormat>Widescreen</PresentationFormat>
  <Paragraphs>98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Arial</vt:lpstr>
      <vt:lpstr>Century Gothic</vt:lpstr>
      <vt:lpstr>DM Sans</vt:lpstr>
      <vt:lpstr>Wingdings 3</vt:lpstr>
      <vt:lpstr>Ion</vt:lpstr>
      <vt:lpstr>MODULE NAME :Problem Solving and Decision Making MODULE CODE : LCLM 4004 STUDENT NAME : Maksym Dotsyn STUDENT ID :2442213 LECTURER :  Olusoyi Richard Ashaye Assignment 1: Presentation</vt:lpstr>
      <vt:lpstr>OVERVIEW</vt:lpstr>
      <vt:lpstr>Indentification of key issues and their reason</vt:lpstr>
      <vt:lpstr>Company background</vt:lpstr>
      <vt:lpstr>Problem: nature and scope</vt:lpstr>
      <vt:lpstr>Research using PESTLE ANALYSIS showing us: </vt:lpstr>
      <vt:lpstr>PESTLE ANALYSIS: Green Haven Florists </vt:lpstr>
      <vt:lpstr>Cause and effect analysis: Fishbone diagram for a clear overview of the issues </vt:lpstr>
      <vt:lpstr>Conclusion</vt:lpstr>
      <vt:lpstr>References 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Имя Фамилия</cp:lastModifiedBy>
  <cp:revision>90</cp:revision>
  <dcterms:created xsi:type="dcterms:W3CDTF">2024-10-08T15:58:04Z</dcterms:created>
  <dcterms:modified xsi:type="dcterms:W3CDTF">2025-11-10T02:06:17Z</dcterms:modified>
</cp:coreProperties>
</file>