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7" r:id="rId4"/>
    <p:sldId id="259" r:id="rId5"/>
    <p:sldId id="264" r:id="rId6"/>
    <p:sldId id="261" r:id="rId7"/>
    <p:sldId id="265" r:id="rId8"/>
    <p:sldId id="262" r:id="rId9"/>
    <p:sldId id="263"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96C5"/>
    <a:srgbClr val="0E8DCC"/>
    <a:srgbClr val="CB0505"/>
    <a:srgbClr val="085176"/>
    <a:srgbClr val="5414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0D791A-A1F9-468B-866E-B471DABCAA05}" v="45" dt="2022-12-05T14:18:19.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005" autoAdjust="0"/>
    <p:restoredTop sz="93253" autoAdjust="0"/>
  </p:normalViewPr>
  <p:slideViewPr>
    <p:cSldViewPr snapToGrid="0">
      <p:cViewPr varScale="1">
        <p:scale>
          <a:sx n="72" d="100"/>
          <a:sy n="72" d="100"/>
        </p:scale>
        <p:origin x="126" y="7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0" i="0" u="none" strike="noStrike" kern="1200" spc="0" baseline="0">
                <a:solidFill>
                  <a:schemeClr val="bg1"/>
                </a:solidFill>
                <a:latin typeface="+mn-lt"/>
                <a:ea typeface="+mn-ea"/>
                <a:cs typeface="+mn-cs"/>
              </a:defRPr>
            </a:pPr>
            <a:r>
              <a:rPr lang="en-GB" sz="2400">
                <a:solidFill>
                  <a:schemeClr val="bg1"/>
                </a:solidFill>
              </a:rPr>
              <a:t>Personality Trait</a:t>
            </a:r>
            <a:r>
              <a:rPr lang="en-GB" sz="2400" baseline="0">
                <a:solidFill>
                  <a:schemeClr val="bg1"/>
                </a:solidFill>
              </a:rPr>
              <a:t> Responses </a:t>
            </a:r>
            <a:endParaRPr lang="en-GB" sz="2400">
              <a:solidFill>
                <a:schemeClr val="bg1"/>
              </a:solidFill>
            </a:endParaRPr>
          </a:p>
        </c:rich>
      </c:tx>
      <c:overlay val="0"/>
      <c:spPr>
        <a:noFill/>
        <a:ln>
          <a:noFill/>
        </a:ln>
        <a:effectLst/>
      </c:spPr>
      <c:txPr>
        <a:bodyPr rot="0" spcFirstLastPara="1" vertOverflow="ellipsis" vert="horz" wrap="square" anchor="ctr" anchorCtr="1"/>
        <a:lstStyle/>
        <a:p>
          <a:pPr>
            <a:defRPr sz="2400" b="0" i="0" u="none" strike="noStrike" kern="1200" spc="0" baseline="0">
              <a:solidFill>
                <a:schemeClr val="bg1"/>
              </a:solidFill>
              <a:latin typeface="+mn-lt"/>
              <a:ea typeface="+mn-ea"/>
              <a:cs typeface="+mn-cs"/>
            </a:defRPr>
          </a:pPr>
          <a:endParaRPr lang="en-US"/>
        </a:p>
      </c:txPr>
    </c:title>
    <c:autoTitleDeleted val="0"/>
    <c:plotArea>
      <c:layout/>
      <c:barChart>
        <c:barDir val="col"/>
        <c:grouping val="clustered"/>
        <c:varyColors val="0"/>
        <c:ser>
          <c:idx val="0"/>
          <c:order val="0"/>
          <c:tx>
            <c:strRef>
              <c:f>Sheet1!$A$1</c:f>
              <c:strCache>
                <c:ptCount val="1"/>
                <c:pt idx="0">
                  <c:v>Individual Athletes</c:v>
                </c:pt>
              </c:strCache>
            </c:strRef>
          </c:tx>
          <c:spPr>
            <a:solidFill>
              <a:schemeClr val="accent1"/>
            </a:solidFill>
            <a:ln>
              <a:noFill/>
            </a:ln>
            <a:effectLst/>
          </c:spPr>
          <c:invertIfNegative val="0"/>
          <c:val>
            <c:numRef>
              <c:f>Sheet1!$B$1:$E$1</c:f>
              <c:numCache>
                <c:formatCode>General</c:formatCode>
                <c:ptCount val="4"/>
                <c:pt idx="0">
                  <c:v>1</c:v>
                </c:pt>
                <c:pt idx="1">
                  <c:v>3</c:v>
                </c:pt>
                <c:pt idx="2">
                  <c:v>1</c:v>
                </c:pt>
                <c:pt idx="3">
                  <c:v>5</c:v>
                </c:pt>
              </c:numCache>
            </c:numRef>
          </c:val>
          <c:extLst>
            <c:ext xmlns:c16="http://schemas.microsoft.com/office/drawing/2014/chart" uri="{C3380CC4-5D6E-409C-BE32-E72D297353CC}">
              <c16:uniqueId val="{00000000-26BD-7443-AEA5-E333542288CD}"/>
            </c:ext>
          </c:extLst>
        </c:ser>
        <c:ser>
          <c:idx val="1"/>
          <c:order val="1"/>
          <c:tx>
            <c:strRef>
              <c:f>Sheet1!$A$2</c:f>
              <c:strCache>
                <c:ptCount val="1"/>
                <c:pt idx="0">
                  <c:v>Team Athletes</c:v>
                </c:pt>
              </c:strCache>
            </c:strRef>
          </c:tx>
          <c:spPr>
            <a:solidFill>
              <a:schemeClr val="accent2"/>
            </a:solidFill>
            <a:ln>
              <a:noFill/>
            </a:ln>
            <a:effectLst/>
          </c:spPr>
          <c:invertIfNegative val="0"/>
          <c:val>
            <c:numRef>
              <c:f>Sheet1!$B$2:$E$2</c:f>
              <c:numCache>
                <c:formatCode>General</c:formatCode>
                <c:ptCount val="4"/>
                <c:pt idx="0">
                  <c:v>2</c:v>
                </c:pt>
                <c:pt idx="1">
                  <c:v>4</c:v>
                </c:pt>
                <c:pt idx="2">
                  <c:v>8</c:v>
                </c:pt>
                <c:pt idx="3">
                  <c:v>4</c:v>
                </c:pt>
              </c:numCache>
            </c:numRef>
          </c:val>
          <c:extLst>
            <c:ext xmlns:c16="http://schemas.microsoft.com/office/drawing/2014/chart" uri="{C3380CC4-5D6E-409C-BE32-E72D297353CC}">
              <c16:uniqueId val="{00000001-26BD-7443-AEA5-E333542288CD}"/>
            </c:ext>
          </c:extLst>
        </c:ser>
        <c:dLbls>
          <c:showLegendKey val="0"/>
          <c:showVal val="0"/>
          <c:showCatName val="0"/>
          <c:showSerName val="0"/>
          <c:showPercent val="0"/>
          <c:showBubbleSize val="0"/>
        </c:dLbls>
        <c:gapWidth val="219"/>
        <c:overlap val="-27"/>
        <c:axId val="318698064"/>
        <c:axId val="318699712"/>
      </c:barChart>
      <c:catAx>
        <c:axId val="318698064"/>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318699712"/>
        <c:crosses val="autoZero"/>
        <c:auto val="1"/>
        <c:lblAlgn val="ctr"/>
        <c:lblOffset val="100"/>
        <c:noMultiLvlLbl val="0"/>
      </c:catAx>
      <c:valAx>
        <c:axId val="318699712"/>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31869806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889B78-6D4F-6D4A-A836-AE01394CE77E}" type="doc">
      <dgm:prSet loTypeId="urn:microsoft.com/office/officeart/2009/3/layout/StepUpProcess" loCatId="" qsTypeId="urn:microsoft.com/office/officeart/2005/8/quickstyle/simple1" qsCatId="simple" csTypeId="urn:microsoft.com/office/officeart/2005/8/colors/accent1_2" csCatId="accent1" phldr="1"/>
      <dgm:spPr/>
      <dgm:t>
        <a:bodyPr/>
        <a:lstStyle/>
        <a:p>
          <a:endParaRPr lang="en-GB"/>
        </a:p>
      </dgm:t>
    </dgm:pt>
    <dgm:pt modelId="{F285A2BF-9CA1-4C41-8766-66B0E75C94E3}">
      <dgm:prSet phldrT="[Text]"/>
      <dgm:spPr/>
      <dgm:t>
        <a:bodyPr/>
        <a:lstStyle/>
        <a:p>
          <a:r>
            <a:rPr lang="en-GB" dirty="0"/>
            <a:t>Researcher’s background influenced their interest in the topic. </a:t>
          </a:r>
        </a:p>
      </dgm:t>
    </dgm:pt>
    <dgm:pt modelId="{62F47192-8F71-A945-A90A-FD6F6A54A64D}" type="parTrans" cxnId="{DF1A15A8-07B4-A348-9A6F-EC3B1595D037}">
      <dgm:prSet/>
      <dgm:spPr/>
      <dgm:t>
        <a:bodyPr/>
        <a:lstStyle/>
        <a:p>
          <a:endParaRPr lang="en-GB"/>
        </a:p>
      </dgm:t>
    </dgm:pt>
    <dgm:pt modelId="{48EDDD01-E005-684F-B573-AE2B812E3A44}" type="sibTrans" cxnId="{DF1A15A8-07B4-A348-9A6F-EC3B1595D037}">
      <dgm:prSet/>
      <dgm:spPr/>
      <dgm:t>
        <a:bodyPr/>
        <a:lstStyle/>
        <a:p>
          <a:endParaRPr lang="en-GB"/>
        </a:p>
      </dgm:t>
    </dgm:pt>
    <dgm:pt modelId="{7381E6BB-E9C0-5444-A384-6A125AFC33E5}">
      <dgm:prSet phldrT="[Text]"/>
      <dgm:spPr/>
      <dgm:t>
        <a:bodyPr/>
        <a:lstStyle/>
        <a:p>
          <a:r>
            <a:rPr lang="en-GB" dirty="0"/>
            <a:t>Current literature presents numerous studies comparing the personality traits of professional individual and team athletes. </a:t>
          </a:r>
        </a:p>
      </dgm:t>
    </dgm:pt>
    <dgm:pt modelId="{E3D291B1-1308-A84F-BD0D-9455A6F474E4}" type="parTrans" cxnId="{45729698-043F-9C45-9391-0A354205A803}">
      <dgm:prSet/>
      <dgm:spPr/>
      <dgm:t>
        <a:bodyPr/>
        <a:lstStyle/>
        <a:p>
          <a:endParaRPr lang="en-GB"/>
        </a:p>
      </dgm:t>
    </dgm:pt>
    <dgm:pt modelId="{F0DD7628-3568-E342-AF0F-2DBFDFCBA0BD}" type="sibTrans" cxnId="{45729698-043F-9C45-9391-0A354205A803}">
      <dgm:prSet/>
      <dgm:spPr/>
      <dgm:t>
        <a:bodyPr/>
        <a:lstStyle/>
        <a:p>
          <a:endParaRPr lang="en-GB"/>
        </a:p>
      </dgm:t>
    </dgm:pt>
    <dgm:pt modelId="{1FD8B635-A5E8-F044-BC19-E8D089988325}">
      <dgm:prSet phldrT="[Text]"/>
      <dgm:spPr/>
      <dgm:t>
        <a:bodyPr/>
        <a:lstStyle/>
        <a:p>
          <a:r>
            <a:rPr lang="en-GB" dirty="0"/>
            <a:t>Do these findings reflect in that of undergraduate students undertaking a sports-based degree? </a:t>
          </a:r>
        </a:p>
      </dgm:t>
    </dgm:pt>
    <dgm:pt modelId="{3FA243ED-4E84-C144-AB65-5F59FEEB6B5E}" type="parTrans" cxnId="{A9760551-A86D-274F-B086-6B7AF727B878}">
      <dgm:prSet/>
      <dgm:spPr/>
      <dgm:t>
        <a:bodyPr/>
        <a:lstStyle/>
        <a:p>
          <a:endParaRPr lang="en-GB"/>
        </a:p>
      </dgm:t>
    </dgm:pt>
    <dgm:pt modelId="{F117A9FA-1E90-D044-9CD7-7A2C67E5DDD7}" type="sibTrans" cxnId="{A9760551-A86D-274F-B086-6B7AF727B878}">
      <dgm:prSet/>
      <dgm:spPr/>
      <dgm:t>
        <a:bodyPr/>
        <a:lstStyle/>
        <a:p>
          <a:endParaRPr lang="en-GB"/>
        </a:p>
      </dgm:t>
    </dgm:pt>
    <dgm:pt modelId="{CDD519CD-0622-0D42-ADB2-3BF2EA1F0D08}" type="pres">
      <dgm:prSet presAssocID="{5A889B78-6D4F-6D4A-A836-AE01394CE77E}" presName="rootnode" presStyleCnt="0">
        <dgm:presLayoutVars>
          <dgm:chMax/>
          <dgm:chPref/>
          <dgm:dir/>
          <dgm:animLvl val="lvl"/>
        </dgm:presLayoutVars>
      </dgm:prSet>
      <dgm:spPr/>
    </dgm:pt>
    <dgm:pt modelId="{B276DDD3-BC28-9046-B394-284C850A8345}" type="pres">
      <dgm:prSet presAssocID="{F285A2BF-9CA1-4C41-8766-66B0E75C94E3}" presName="composite" presStyleCnt="0"/>
      <dgm:spPr/>
    </dgm:pt>
    <dgm:pt modelId="{AED9CFB7-B139-D44D-B6E6-DBCABD895256}" type="pres">
      <dgm:prSet presAssocID="{F285A2BF-9CA1-4C41-8766-66B0E75C94E3}" presName="LShape" presStyleLbl="alignNode1" presStyleIdx="0" presStyleCnt="5" custLinFactNeighborX="-4998" custLinFactNeighborY="15777"/>
      <dgm:spPr/>
    </dgm:pt>
    <dgm:pt modelId="{AF5C624C-F3D9-524C-A2AA-C3DF8549BE48}" type="pres">
      <dgm:prSet presAssocID="{F285A2BF-9CA1-4C41-8766-66B0E75C94E3}" presName="ParentText" presStyleLbl="revTx" presStyleIdx="0" presStyleCnt="3" custScaleY="76595" custLinFactNeighborX="-1508" custLinFactNeighborY="1016">
        <dgm:presLayoutVars>
          <dgm:chMax val="0"/>
          <dgm:chPref val="0"/>
          <dgm:bulletEnabled val="1"/>
        </dgm:presLayoutVars>
      </dgm:prSet>
      <dgm:spPr/>
    </dgm:pt>
    <dgm:pt modelId="{8996EC3D-8627-A54A-9ABC-D3694ADA8162}" type="pres">
      <dgm:prSet presAssocID="{F285A2BF-9CA1-4C41-8766-66B0E75C94E3}" presName="Triangle" presStyleLbl="alignNode1" presStyleIdx="1" presStyleCnt="5" custScaleX="55896" custScaleY="62107" custLinFactY="71746" custLinFactNeighborX="68220" custLinFactNeighborY="100000"/>
      <dgm:spPr/>
    </dgm:pt>
    <dgm:pt modelId="{62AC0740-93A3-3540-A805-EBE23196D275}" type="pres">
      <dgm:prSet presAssocID="{48EDDD01-E005-684F-B573-AE2B812E3A44}" presName="sibTrans" presStyleCnt="0"/>
      <dgm:spPr/>
    </dgm:pt>
    <dgm:pt modelId="{5FA440EF-D1E2-8E42-BA5F-569A6A64A216}" type="pres">
      <dgm:prSet presAssocID="{48EDDD01-E005-684F-B573-AE2B812E3A44}" presName="space" presStyleCnt="0"/>
      <dgm:spPr/>
    </dgm:pt>
    <dgm:pt modelId="{1FDA40A4-DF94-DA44-8A5A-9BB5DDCB3359}" type="pres">
      <dgm:prSet presAssocID="{7381E6BB-E9C0-5444-A384-6A125AFC33E5}" presName="composite" presStyleCnt="0"/>
      <dgm:spPr/>
    </dgm:pt>
    <dgm:pt modelId="{20391F99-7D98-8040-BD96-9D6B90B424CF}" type="pres">
      <dgm:prSet presAssocID="{7381E6BB-E9C0-5444-A384-6A125AFC33E5}" presName="LShape" presStyleLbl="alignNode1" presStyleIdx="2" presStyleCnt="5" custLinFactNeighborX="702" custLinFactNeighborY="-4453"/>
      <dgm:spPr/>
    </dgm:pt>
    <dgm:pt modelId="{5859B09E-FDC9-2F49-BED0-E09181BD2025}" type="pres">
      <dgm:prSet presAssocID="{7381E6BB-E9C0-5444-A384-6A125AFC33E5}" presName="ParentText" presStyleLbl="revTx" presStyleIdx="1" presStyleCnt="3" custScaleX="114139" custScaleY="121580" custLinFactNeighborX="9425" custLinFactNeighborY="9919">
        <dgm:presLayoutVars>
          <dgm:chMax val="0"/>
          <dgm:chPref val="0"/>
          <dgm:bulletEnabled val="1"/>
        </dgm:presLayoutVars>
      </dgm:prSet>
      <dgm:spPr/>
    </dgm:pt>
    <dgm:pt modelId="{1307AC6B-AF32-3041-B37E-303E100BA7B8}" type="pres">
      <dgm:prSet presAssocID="{7381E6BB-E9C0-5444-A384-6A125AFC33E5}" presName="Triangle" presStyleLbl="alignNode1" presStyleIdx="3" presStyleCnt="5" custFlipVert="1" custFlipHor="1" custScaleX="23753" custScaleY="32990" custLinFactX="300000" custLinFactY="356159" custLinFactNeighborX="373375" custLinFactNeighborY="400000"/>
      <dgm:spPr/>
    </dgm:pt>
    <dgm:pt modelId="{571983A4-9B86-F042-BC4B-21D5839308DC}" type="pres">
      <dgm:prSet presAssocID="{F0DD7628-3568-E342-AF0F-2DBFDFCBA0BD}" presName="sibTrans" presStyleCnt="0"/>
      <dgm:spPr/>
    </dgm:pt>
    <dgm:pt modelId="{89A65FCC-4F40-684E-A315-4D09DB27BDDB}" type="pres">
      <dgm:prSet presAssocID="{F0DD7628-3568-E342-AF0F-2DBFDFCBA0BD}" presName="space" presStyleCnt="0"/>
      <dgm:spPr/>
    </dgm:pt>
    <dgm:pt modelId="{6AAD8BA3-8088-BD4D-BCA8-2C007458BDC1}" type="pres">
      <dgm:prSet presAssocID="{1FD8B635-A5E8-F044-BC19-E8D089988325}" presName="composite" presStyleCnt="0"/>
      <dgm:spPr/>
    </dgm:pt>
    <dgm:pt modelId="{6263A450-B61C-C74A-8596-EA21F8C2DB67}" type="pres">
      <dgm:prSet presAssocID="{1FD8B635-A5E8-F044-BC19-E8D089988325}" presName="LShape" presStyleLbl="alignNode1" presStyleIdx="4" presStyleCnt="5" custLinFactNeighborX="13753" custLinFactNeighborY="4040"/>
      <dgm:spPr/>
    </dgm:pt>
    <dgm:pt modelId="{958B31AB-D8B5-9A4F-951B-9A0CA55D477C}" type="pres">
      <dgm:prSet presAssocID="{1FD8B635-A5E8-F044-BC19-E8D089988325}" presName="ParentText" presStyleLbl="revTx" presStyleIdx="2" presStyleCnt="3" custScaleX="86054" custScaleY="129540" custLinFactNeighborX="13173" custLinFactNeighborY="22780">
        <dgm:presLayoutVars>
          <dgm:chMax val="0"/>
          <dgm:chPref val="0"/>
          <dgm:bulletEnabled val="1"/>
        </dgm:presLayoutVars>
      </dgm:prSet>
      <dgm:spPr/>
    </dgm:pt>
  </dgm:ptLst>
  <dgm:cxnLst>
    <dgm:cxn modelId="{7CC85F2D-6E9B-6147-B4DC-0D833D68D336}" type="presOf" srcId="{7381E6BB-E9C0-5444-A384-6A125AFC33E5}" destId="{5859B09E-FDC9-2F49-BED0-E09181BD2025}" srcOrd="0" destOrd="0" presId="urn:microsoft.com/office/officeart/2009/3/layout/StepUpProcess"/>
    <dgm:cxn modelId="{A9760551-A86D-274F-B086-6B7AF727B878}" srcId="{5A889B78-6D4F-6D4A-A836-AE01394CE77E}" destId="{1FD8B635-A5E8-F044-BC19-E8D089988325}" srcOrd="2" destOrd="0" parTransId="{3FA243ED-4E84-C144-AB65-5F59FEEB6B5E}" sibTransId="{F117A9FA-1E90-D044-9CD7-7A2C67E5DDD7}"/>
    <dgm:cxn modelId="{155D2282-F8FF-4440-A966-A516082A48C0}" type="presOf" srcId="{5A889B78-6D4F-6D4A-A836-AE01394CE77E}" destId="{CDD519CD-0622-0D42-ADB2-3BF2EA1F0D08}" srcOrd="0" destOrd="0" presId="urn:microsoft.com/office/officeart/2009/3/layout/StepUpProcess"/>
    <dgm:cxn modelId="{45729698-043F-9C45-9391-0A354205A803}" srcId="{5A889B78-6D4F-6D4A-A836-AE01394CE77E}" destId="{7381E6BB-E9C0-5444-A384-6A125AFC33E5}" srcOrd="1" destOrd="0" parTransId="{E3D291B1-1308-A84F-BD0D-9455A6F474E4}" sibTransId="{F0DD7628-3568-E342-AF0F-2DBFDFCBA0BD}"/>
    <dgm:cxn modelId="{DF1A15A8-07B4-A348-9A6F-EC3B1595D037}" srcId="{5A889B78-6D4F-6D4A-A836-AE01394CE77E}" destId="{F285A2BF-9CA1-4C41-8766-66B0E75C94E3}" srcOrd="0" destOrd="0" parTransId="{62F47192-8F71-A945-A90A-FD6F6A54A64D}" sibTransId="{48EDDD01-E005-684F-B573-AE2B812E3A44}"/>
    <dgm:cxn modelId="{8CDC21B8-A6C5-E843-A099-CBFD62D1271C}" type="presOf" srcId="{1FD8B635-A5E8-F044-BC19-E8D089988325}" destId="{958B31AB-D8B5-9A4F-951B-9A0CA55D477C}" srcOrd="0" destOrd="0" presId="urn:microsoft.com/office/officeart/2009/3/layout/StepUpProcess"/>
    <dgm:cxn modelId="{35D515E6-E89A-B54D-B3EE-07F1465E657A}" type="presOf" srcId="{F285A2BF-9CA1-4C41-8766-66B0E75C94E3}" destId="{AF5C624C-F3D9-524C-A2AA-C3DF8549BE48}" srcOrd="0" destOrd="0" presId="urn:microsoft.com/office/officeart/2009/3/layout/StepUpProcess"/>
    <dgm:cxn modelId="{756B2BAE-E66A-B84E-82AF-39A476A680BD}" type="presParOf" srcId="{CDD519CD-0622-0D42-ADB2-3BF2EA1F0D08}" destId="{B276DDD3-BC28-9046-B394-284C850A8345}" srcOrd="0" destOrd="0" presId="urn:microsoft.com/office/officeart/2009/3/layout/StepUpProcess"/>
    <dgm:cxn modelId="{790BE67C-467E-8C45-A216-3E4D80097A3F}" type="presParOf" srcId="{B276DDD3-BC28-9046-B394-284C850A8345}" destId="{AED9CFB7-B139-D44D-B6E6-DBCABD895256}" srcOrd="0" destOrd="0" presId="urn:microsoft.com/office/officeart/2009/3/layout/StepUpProcess"/>
    <dgm:cxn modelId="{DB4C1D44-F5B6-A540-9DC0-7E30BDE0267F}" type="presParOf" srcId="{B276DDD3-BC28-9046-B394-284C850A8345}" destId="{AF5C624C-F3D9-524C-A2AA-C3DF8549BE48}" srcOrd="1" destOrd="0" presId="urn:microsoft.com/office/officeart/2009/3/layout/StepUpProcess"/>
    <dgm:cxn modelId="{F4E29F91-7614-D847-97CD-C2118398AB57}" type="presParOf" srcId="{B276DDD3-BC28-9046-B394-284C850A8345}" destId="{8996EC3D-8627-A54A-9ABC-D3694ADA8162}" srcOrd="2" destOrd="0" presId="urn:microsoft.com/office/officeart/2009/3/layout/StepUpProcess"/>
    <dgm:cxn modelId="{328ED179-17E1-B94E-831F-B964FCADF8E6}" type="presParOf" srcId="{CDD519CD-0622-0D42-ADB2-3BF2EA1F0D08}" destId="{62AC0740-93A3-3540-A805-EBE23196D275}" srcOrd="1" destOrd="0" presId="urn:microsoft.com/office/officeart/2009/3/layout/StepUpProcess"/>
    <dgm:cxn modelId="{B45FDFA3-067D-3F46-A100-CFF857AA0B05}" type="presParOf" srcId="{62AC0740-93A3-3540-A805-EBE23196D275}" destId="{5FA440EF-D1E2-8E42-BA5F-569A6A64A216}" srcOrd="0" destOrd="0" presId="urn:microsoft.com/office/officeart/2009/3/layout/StepUpProcess"/>
    <dgm:cxn modelId="{48D03E47-6E93-BC4F-AFF7-CBB23309C001}" type="presParOf" srcId="{CDD519CD-0622-0D42-ADB2-3BF2EA1F0D08}" destId="{1FDA40A4-DF94-DA44-8A5A-9BB5DDCB3359}" srcOrd="2" destOrd="0" presId="urn:microsoft.com/office/officeart/2009/3/layout/StepUpProcess"/>
    <dgm:cxn modelId="{1D1127EE-DEA2-3D42-B450-8B538A5062EF}" type="presParOf" srcId="{1FDA40A4-DF94-DA44-8A5A-9BB5DDCB3359}" destId="{20391F99-7D98-8040-BD96-9D6B90B424CF}" srcOrd="0" destOrd="0" presId="urn:microsoft.com/office/officeart/2009/3/layout/StepUpProcess"/>
    <dgm:cxn modelId="{EABDAF4F-D2DC-3D4F-9669-DB3175420CF2}" type="presParOf" srcId="{1FDA40A4-DF94-DA44-8A5A-9BB5DDCB3359}" destId="{5859B09E-FDC9-2F49-BED0-E09181BD2025}" srcOrd="1" destOrd="0" presId="urn:microsoft.com/office/officeart/2009/3/layout/StepUpProcess"/>
    <dgm:cxn modelId="{31CEBCA3-A643-1F4C-93C8-545D9EA67C5A}" type="presParOf" srcId="{1FDA40A4-DF94-DA44-8A5A-9BB5DDCB3359}" destId="{1307AC6B-AF32-3041-B37E-303E100BA7B8}" srcOrd="2" destOrd="0" presId="urn:microsoft.com/office/officeart/2009/3/layout/StepUpProcess"/>
    <dgm:cxn modelId="{48FCD326-E52B-554A-9F54-13BBDBFEDB94}" type="presParOf" srcId="{CDD519CD-0622-0D42-ADB2-3BF2EA1F0D08}" destId="{571983A4-9B86-F042-BC4B-21D5839308DC}" srcOrd="3" destOrd="0" presId="urn:microsoft.com/office/officeart/2009/3/layout/StepUpProcess"/>
    <dgm:cxn modelId="{B170A575-AD5D-484F-AD24-7CF24D0C8AE7}" type="presParOf" srcId="{571983A4-9B86-F042-BC4B-21D5839308DC}" destId="{89A65FCC-4F40-684E-A315-4D09DB27BDDB}" srcOrd="0" destOrd="0" presId="urn:microsoft.com/office/officeart/2009/3/layout/StepUpProcess"/>
    <dgm:cxn modelId="{7C8FDA9B-428F-7A41-A8B0-F4DA7CF3B042}" type="presParOf" srcId="{CDD519CD-0622-0D42-ADB2-3BF2EA1F0D08}" destId="{6AAD8BA3-8088-BD4D-BCA8-2C007458BDC1}" srcOrd="4" destOrd="0" presId="urn:microsoft.com/office/officeart/2009/3/layout/StepUpProcess"/>
    <dgm:cxn modelId="{DFB36E32-B28F-2749-BBD5-30B6F66E78C7}" type="presParOf" srcId="{6AAD8BA3-8088-BD4D-BCA8-2C007458BDC1}" destId="{6263A450-B61C-C74A-8596-EA21F8C2DB67}" srcOrd="0" destOrd="0" presId="urn:microsoft.com/office/officeart/2009/3/layout/StepUpProcess"/>
    <dgm:cxn modelId="{5C401B5E-3945-2F44-B2B7-7A75EC878036}" type="presParOf" srcId="{6AAD8BA3-8088-BD4D-BCA8-2C007458BDC1}" destId="{958B31AB-D8B5-9A4F-951B-9A0CA55D477C}" srcOrd="1" destOrd="0" presId="urn:microsoft.com/office/officeart/2009/3/layout/StepUpProcess"/>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48ED48-0664-6944-9C83-284431837BFB}" type="doc">
      <dgm:prSet loTypeId="urn:microsoft.com/office/officeart/2009/layout/ReverseList" loCatId="" qsTypeId="urn:microsoft.com/office/officeart/2005/8/quickstyle/simple1" qsCatId="simple" csTypeId="urn:microsoft.com/office/officeart/2005/8/colors/accent1_2" csCatId="accent1" phldr="1"/>
      <dgm:spPr/>
      <dgm:t>
        <a:bodyPr/>
        <a:lstStyle/>
        <a:p>
          <a:endParaRPr lang="en-GB"/>
        </a:p>
      </dgm:t>
    </dgm:pt>
    <dgm:pt modelId="{03E49C52-BFB2-CD4F-917B-39C7C465B37C}">
      <dgm:prSet phldrT="[Text]" custT="1"/>
      <dgm:spPr/>
      <dgm:t>
        <a:bodyPr/>
        <a:lstStyle/>
        <a:p>
          <a:pPr algn="ctr">
            <a:lnSpc>
              <a:spcPct val="150000"/>
            </a:lnSpc>
          </a:pPr>
          <a:endParaRPr lang="en-GB" sz="2800" b="1" dirty="0"/>
        </a:p>
      </dgm:t>
    </dgm:pt>
    <dgm:pt modelId="{1FD602E7-C068-524A-9018-772BA9739BBA}" type="parTrans" cxnId="{C863C185-3EF9-0F47-8ACE-961CC75E164C}">
      <dgm:prSet/>
      <dgm:spPr/>
      <dgm:t>
        <a:bodyPr/>
        <a:lstStyle/>
        <a:p>
          <a:endParaRPr lang="en-GB"/>
        </a:p>
      </dgm:t>
    </dgm:pt>
    <dgm:pt modelId="{99DFEC65-EE76-F745-85B1-1426869BE31B}" type="sibTrans" cxnId="{C863C185-3EF9-0F47-8ACE-961CC75E164C}">
      <dgm:prSet/>
      <dgm:spPr/>
      <dgm:t>
        <a:bodyPr/>
        <a:lstStyle/>
        <a:p>
          <a:endParaRPr lang="en-GB"/>
        </a:p>
      </dgm:t>
    </dgm:pt>
    <dgm:pt modelId="{83C31908-9352-7543-9984-C8A6C6B52D18}">
      <dgm:prSet phldrT="[Text]" custT="1"/>
      <dgm:spPr/>
      <dgm:t>
        <a:bodyPr/>
        <a:lstStyle/>
        <a:p>
          <a:r>
            <a:rPr lang="en-GB" sz="3200" dirty="0"/>
            <a:t>To investigate.</a:t>
          </a:r>
        </a:p>
        <a:p>
          <a:r>
            <a:rPr lang="en-GB" sz="3200" dirty="0"/>
            <a:t>Questionnaires.</a:t>
          </a:r>
        </a:p>
        <a:p>
          <a:endParaRPr lang="en-GB" sz="3200" dirty="0"/>
        </a:p>
        <a:p>
          <a:r>
            <a:rPr lang="en-GB" sz="3200" dirty="0"/>
            <a:t>Answer the research question.</a:t>
          </a:r>
        </a:p>
      </dgm:t>
    </dgm:pt>
    <dgm:pt modelId="{E57A3A95-01BA-3140-8B6C-3F9AD98FCDA9}" type="parTrans" cxnId="{2E320693-072E-C94A-ACA9-0DBD17461E45}">
      <dgm:prSet/>
      <dgm:spPr/>
      <dgm:t>
        <a:bodyPr/>
        <a:lstStyle/>
        <a:p>
          <a:endParaRPr lang="en-GB"/>
        </a:p>
      </dgm:t>
    </dgm:pt>
    <dgm:pt modelId="{3DAE501C-56C2-CB4D-9507-24B924873033}" type="sibTrans" cxnId="{2E320693-072E-C94A-ACA9-0DBD17461E45}">
      <dgm:prSet/>
      <dgm:spPr/>
      <dgm:t>
        <a:bodyPr/>
        <a:lstStyle/>
        <a:p>
          <a:endParaRPr lang="en-GB"/>
        </a:p>
      </dgm:t>
    </dgm:pt>
    <dgm:pt modelId="{1AF03EAB-4890-2C48-B24C-B72B513D18A8}" type="pres">
      <dgm:prSet presAssocID="{9748ED48-0664-6944-9C83-284431837BFB}" presName="Name0" presStyleCnt="0">
        <dgm:presLayoutVars>
          <dgm:chMax val="2"/>
          <dgm:chPref val="2"/>
          <dgm:animLvl val="lvl"/>
        </dgm:presLayoutVars>
      </dgm:prSet>
      <dgm:spPr/>
    </dgm:pt>
    <dgm:pt modelId="{370AD4A4-96E4-1445-9513-6A93A16F983F}" type="pres">
      <dgm:prSet presAssocID="{9748ED48-0664-6944-9C83-284431837BFB}" presName="LeftText" presStyleLbl="revTx" presStyleIdx="0" presStyleCnt="0">
        <dgm:presLayoutVars>
          <dgm:bulletEnabled val="1"/>
        </dgm:presLayoutVars>
      </dgm:prSet>
      <dgm:spPr/>
    </dgm:pt>
    <dgm:pt modelId="{6E81C966-3E4F-1A4D-BD27-86B1214D758D}" type="pres">
      <dgm:prSet presAssocID="{9748ED48-0664-6944-9C83-284431837BFB}" presName="LeftNode" presStyleLbl="bgImgPlace1" presStyleIdx="0" presStyleCnt="2" custScaleX="214962" custLinFactNeighborX="-88229" custLinFactNeighborY="-8">
        <dgm:presLayoutVars>
          <dgm:chMax val="2"/>
          <dgm:chPref val="2"/>
        </dgm:presLayoutVars>
      </dgm:prSet>
      <dgm:spPr/>
    </dgm:pt>
    <dgm:pt modelId="{AB1D9EAB-8A48-7041-9FA1-5E8C6F934BCE}" type="pres">
      <dgm:prSet presAssocID="{9748ED48-0664-6944-9C83-284431837BFB}" presName="RightText" presStyleLbl="revTx" presStyleIdx="0" presStyleCnt="0">
        <dgm:presLayoutVars>
          <dgm:bulletEnabled val="1"/>
        </dgm:presLayoutVars>
      </dgm:prSet>
      <dgm:spPr/>
    </dgm:pt>
    <dgm:pt modelId="{E1315381-2123-0647-B3A0-F1771EC2FD86}" type="pres">
      <dgm:prSet presAssocID="{9748ED48-0664-6944-9C83-284431837BFB}" presName="RightNode" presStyleLbl="bgImgPlace1" presStyleIdx="1" presStyleCnt="2" custScaleX="251880" custLinFactNeighborX="49332" custLinFactNeighborY="-8">
        <dgm:presLayoutVars>
          <dgm:chMax val="0"/>
          <dgm:chPref val="0"/>
        </dgm:presLayoutVars>
      </dgm:prSet>
      <dgm:spPr/>
    </dgm:pt>
    <dgm:pt modelId="{9E37BD68-3E38-6A4B-8128-16296F66B9BA}" type="pres">
      <dgm:prSet presAssocID="{9748ED48-0664-6944-9C83-284431837BFB}" presName="TopArrow" presStyleLbl="node1" presStyleIdx="0" presStyleCnt="2"/>
      <dgm:spPr/>
    </dgm:pt>
    <dgm:pt modelId="{62F5B8AB-BA23-434C-A4A4-EB8F4F291552}" type="pres">
      <dgm:prSet presAssocID="{9748ED48-0664-6944-9C83-284431837BFB}" presName="BottomArrow" presStyleLbl="node1" presStyleIdx="1" presStyleCnt="2"/>
      <dgm:spPr/>
    </dgm:pt>
  </dgm:ptLst>
  <dgm:cxnLst>
    <dgm:cxn modelId="{64B39B0F-AFC8-2742-88A3-A6A5F668FAE1}" type="presOf" srcId="{03E49C52-BFB2-CD4F-917B-39C7C465B37C}" destId="{370AD4A4-96E4-1445-9513-6A93A16F983F}" srcOrd="0" destOrd="0" presId="urn:microsoft.com/office/officeart/2009/layout/ReverseList"/>
    <dgm:cxn modelId="{1474BE6B-C099-E44E-99C4-50E8D7848AEF}" type="presOf" srcId="{9748ED48-0664-6944-9C83-284431837BFB}" destId="{1AF03EAB-4890-2C48-B24C-B72B513D18A8}" srcOrd="0" destOrd="0" presId="urn:microsoft.com/office/officeart/2009/layout/ReverseList"/>
    <dgm:cxn modelId="{D41C3C81-62D6-BE41-A060-17E063DF2007}" type="presOf" srcId="{83C31908-9352-7543-9984-C8A6C6B52D18}" destId="{AB1D9EAB-8A48-7041-9FA1-5E8C6F934BCE}" srcOrd="0" destOrd="0" presId="urn:microsoft.com/office/officeart/2009/layout/ReverseList"/>
    <dgm:cxn modelId="{C863C185-3EF9-0F47-8ACE-961CC75E164C}" srcId="{9748ED48-0664-6944-9C83-284431837BFB}" destId="{03E49C52-BFB2-CD4F-917B-39C7C465B37C}" srcOrd="0" destOrd="0" parTransId="{1FD602E7-C068-524A-9018-772BA9739BBA}" sibTransId="{99DFEC65-EE76-F745-85B1-1426869BE31B}"/>
    <dgm:cxn modelId="{2E320693-072E-C94A-ACA9-0DBD17461E45}" srcId="{9748ED48-0664-6944-9C83-284431837BFB}" destId="{83C31908-9352-7543-9984-C8A6C6B52D18}" srcOrd="1" destOrd="0" parTransId="{E57A3A95-01BA-3140-8B6C-3F9AD98FCDA9}" sibTransId="{3DAE501C-56C2-CB4D-9507-24B924873033}"/>
    <dgm:cxn modelId="{3A5B56CA-855A-2342-8491-5CDA5B9BCA3D}" type="presOf" srcId="{83C31908-9352-7543-9984-C8A6C6B52D18}" destId="{E1315381-2123-0647-B3A0-F1771EC2FD86}" srcOrd="1" destOrd="0" presId="urn:microsoft.com/office/officeart/2009/layout/ReverseList"/>
    <dgm:cxn modelId="{E26E00E2-FD52-2A4E-AE24-1052F3F59A7E}" type="presOf" srcId="{03E49C52-BFB2-CD4F-917B-39C7C465B37C}" destId="{6E81C966-3E4F-1A4D-BD27-86B1214D758D}" srcOrd="1" destOrd="0" presId="urn:microsoft.com/office/officeart/2009/layout/ReverseList"/>
    <dgm:cxn modelId="{0C7BAA30-0181-FE42-8D07-94AA9CFAD2B1}" type="presParOf" srcId="{1AF03EAB-4890-2C48-B24C-B72B513D18A8}" destId="{370AD4A4-96E4-1445-9513-6A93A16F983F}" srcOrd="0" destOrd="0" presId="urn:microsoft.com/office/officeart/2009/layout/ReverseList"/>
    <dgm:cxn modelId="{AD3CE002-E7F0-324A-AA55-1B009CF9072A}" type="presParOf" srcId="{1AF03EAB-4890-2C48-B24C-B72B513D18A8}" destId="{6E81C966-3E4F-1A4D-BD27-86B1214D758D}" srcOrd="1" destOrd="0" presId="urn:microsoft.com/office/officeart/2009/layout/ReverseList"/>
    <dgm:cxn modelId="{AC2BE723-52B2-684B-B9D1-C7E2DD96A78F}" type="presParOf" srcId="{1AF03EAB-4890-2C48-B24C-B72B513D18A8}" destId="{AB1D9EAB-8A48-7041-9FA1-5E8C6F934BCE}" srcOrd="2" destOrd="0" presId="urn:microsoft.com/office/officeart/2009/layout/ReverseList"/>
    <dgm:cxn modelId="{31F6C7F5-CFB1-BE41-B343-C06E23454021}" type="presParOf" srcId="{1AF03EAB-4890-2C48-B24C-B72B513D18A8}" destId="{E1315381-2123-0647-B3A0-F1771EC2FD86}" srcOrd="3" destOrd="0" presId="urn:microsoft.com/office/officeart/2009/layout/ReverseList"/>
    <dgm:cxn modelId="{E21D4EE4-F6F3-BA4C-BA45-9AEC5F70C4F1}" type="presParOf" srcId="{1AF03EAB-4890-2C48-B24C-B72B513D18A8}" destId="{9E37BD68-3E38-6A4B-8128-16296F66B9BA}" srcOrd="4" destOrd="0" presId="urn:microsoft.com/office/officeart/2009/layout/ReverseList"/>
    <dgm:cxn modelId="{F5A731F2-84E5-F943-8D95-5F90C575E1BC}" type="presParOf" srcId="{1AF03EAB-4890-2C48-B24C-B72B513D18A8}" destId="{62F5B8AB-BA23-434C-A4A4-EB8F4F291552}" srcOrd="5" destOrd="0" presId="urn:microsoft.com/office/officeart/2009/layout/Reverse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FDE3EA-AC65-6845-9786-0C2FD20B7AA4}" type="doc">
      <dgm:prSet loTypeId="urn:microsoft.com/office/officeart/2005/8/layout/hProcess7" loCatId="" qsTypeId="urn:microsoft.com/office/officeart/2005/8/quickstyle/simple1" qsCatId="simple" csTypeId="urn:microsoft.com/office/officeart/2005/8/colors/accent1_3" csCatId="accent1" phldr="1"/>
      <dgm:spPr/>
      <dgm:t>
        <a:bodyPr/>
        <a:lstStyle/>
        <a:p>
          <a:endParaRPr lang="en-GB"/>
        </a:p>
      </dgm:t>
    </dgm:pt>
    <dgm:pt modelId="{D50EB4D7-6BA9-4B42-8F35-CE29EBE22B89}">
      <dgm:prSet phldrT="[Text]"/>
      <dgm:spPr/>
      <dgm:t>
        <a:bodyPr/>
        <a:lstStyle/>
        <a:p>
          <a:r>
            <a:rPr lang="en-GB" dirty="0"/>
            <a:t>Sampling</a:t>
          </a:r>
        </a:p>
      </dgm:t>
    </dgm:pt>
    <dgm:pt modelId="{94E73CFA-B3D9-B74A-9A7D-ED19B1C0860E}" type="parTrans" cxnId="{A0B9108E-DF83-114D-B719-020CF87A3D5A}">
      <dgm:prSet/>
      <dgm:spPr/>
      <dgm:t>
        <a:bodyPr/>
        <a:lstStyle/>
        <a:p>
          <a:endParaRPr lang="en-GB"/>
        </a:p>
      </dgm:t>
    </dgm:pt>
    <dgm:pt modelId="{4111A1D7-9DE3-DC4C-B68E-04D7D92F50A5}" type="sibTrans" cxnId="{A0B9108E-DF83-114D-B719-020CF87A3D5A}">
      <dgm:prSet/>
      <dgm:spPr/>
      <dgm:t>
        <a:bodyPr/>
        <a:lstStyle/>
        <a:p>
          <a:endParaRPr lang="en-GB"/>
        </a:p>
      </dgm:t>
    </dgm:pt>
    <dgm:pt modelId="{6DBFBDD9-9D92-FF4E-ACE0-0C89DC62E8F1}">
      <dgm:prSet phldrT="[Text]"/>
      <dgm:spPr/>
      <dgm:t>
        <a:bodyPr/>
        <a:lstStyle/>
        <a:p>
          <a:pPr algn="ctr"/>
          <a:r>
            <a:rPr lang="en-GB" dirty="0"/>
            <a:t>16 Individual Athletes</a:t>
          </a:r>
        </a:p>
      </dgm:t>
    </dgm:pt>
    <dgm:pt modelId="{15A30257-758D-6047-9950-9DEDDC4167D4}" type="parTrans" cxnId="{CD634B61-221C-BC46-A33E-3BFE2FF794CE}">
      <dgm:prSet/>
      <dgm:spPr/>
      <dgm:t>
        <a:bodyPr/>
        <a:lstStyle/>
        <a:p>
          <a:endParaRPr lang="en-GB"/>
        </a:p>
      </dgm:t>
    </dgm:pt>
    <dgm:pt modelId="{BE165112-34FD-BD48-B66F-A59068A16360}" type="sibTrans" cxnId="{CD634B61-221C-BC46-A33E-3BFE2FF794CE}">
      <dgm:prSet/>
      <dgm:spPr/>
      <dgm:t>
        <a:bodyPr/>
        <a:lstStyle/>
        <a:p>
          <a:endParaRPr lang="en-GB"/>
        </a:p>
      </dgm:t>
    </dgm:pt>
    <dgm:pt modelId="{AB3A4542-77A5-F645-8F35-201AB5C08128}">
      <dgm:prSet phldrT="[Text]"/>
      <dgm:spPr/>
      <dgm:t>
        <a:bodyPr/>
        <a:lstStyle/>
        <a:p>
          <a:pPr algn="ctr">
            <a:buFont typeface="Arial" panose="020B0604020202020204" pitchFamily="34" charset="0"/>
            <a:buChar char="•"/>
          </a:pPr>
          <a:r>
            <a:rPr lang="en-GB" dirty="0"/>
            <a:t>Non-disclosure Study to avoid harm </a:t>
          </a:r>
        </a:p>
      </dgm:t>
    </dgm:pt>
    <dgm:pt modelId="{F903C9E5-68B9-AF4A-BD10-148F3604752C}" type="parTrans" cxnId="{20B45E02-1425-644B-863D-718C0EFFA7FB}">
      <dgm:prSet/>
      <dgm:spPr/>
      <dgm:t>
        <a:bodyPr/>
        <a:lstStyle/>
        <a:p>
          <a:endParaRPr lang="en-GB"/>
        </a:p>
      </dgm:t>
    </dgm:pt>
    <dgm:pt modelId="{53437C85-32D1-8144-B74F-110286C61D14}" type="sibTrans" cxnId="{20B45E02-1425-644B-863D-718C0EFFA7FB}">
      <dgm:prSet/>
      <dgm:spPr/>
      <dgm:t>
        <a:bodyPr/>
        <a:lstStyle/>
        <a:p>
          <a:endParaRPr lang="en-GB"/>
        </a:p>
      </dgm:t>
    </dgm:pt>
    <dgm:pt modelId="{EE3E1AB8-BBC7-CE48-AB72-A99EB8331572}">
      <dgm:prSet phldrT="[Text]"/>
      <dgm:spPr/>
      <dgm:t>
        <a:bodyPr/>
        <a:lstStyle/>
        <a:p>
          <a:r>
            <a:rPr lang="en-GB" dirty="0"/>
            <a:t>Ethical Considerations</a:t>
          </a:r>
        </a:p>
      </dgm:t>
    </dgm:pt>
    <dgm:pt modelId="{C7B8251D-B4E8-F746-9671-E6415AC240D0}" type="parTrans" cxnId="{36A6908A-595D-9F4D-A056-2456A4460C33}">
      <dgm:prSet/>
      <dgm:spPr/>
      <dgm:t>
        <a:bodyPr/>
        <a:lstStyle/>
        <a:p>
          <a:endParaRPr lang="en-GB"/>
        </a:p>
      </dgm:t>
    </dgm:pt>
    <dgm:pt modelId="{E499A3D5-BA11-124D-B638-B446541283B9}" type="sibTrans" cxnId="{36A6908A-595D-9F4D-A056-2456A4460C33}">
      <dgm:prSet/>
      <dgm:spPr/>
      <dgm:t>
        <a:bodyPr/>
        <a:lstStyle/>
        <a:p>
          <a:endParaRPr lang="en-GB"/>
        </a:p>
      </dgm:t>
    </dgm:pt>
    <dgm:pt modelId="{32E62B44-12E5-144A-8E9A-CE2E2C6DBCB3}">
      <dgm:prSet phldrT="[Text]"/>
      <dgm:spPr/>
      <dgm:t>
        <a:bodyPr/>
        <a:lstStyle/>
        <a:p>
          <a:pPr algn="ctr"/>
          <a:r>
            <a:rPr lang="en-GB" dirty="0"/>
            <a:t>BERA Guidelines (2018).</a:t>
          </a:r>
        </a:p>
      </dgm:t>
    </dgm:pt>
    <dgm:pt modelId="{2BB88073-CE52-E148-9ED1-62DAE06B918A}" type="parTrans" cxnId="{A85990D7-31CB-3E46-AD23-811ECD4A2C3C}">
      <dgm:prSet/>
      <dgm:spPr/>
      <dgm:t>
        <a:bodyPr/>
        <a:lstStyle/>
        <a:p>
          <a:endParaRPr lang="en-GB"/>
        </a:p>
      </dgm:t>
    </dgm:pt>
    <dgm:pt modelId="{48E2B8AF-D791-0D47-AADD-507CC923F3A7}" type="sibTrans" cxnId="{A85990D7-31CB-3E46-AD23-811ECD4A2C3C}">
      <dgm:prSet/>
      <dgm:spPr/>
      <dgm:t>
        <a:bodyPr/>
        <a:lstStyle/>
        <a:p>
          <a:endParaRPr lang="en-GB"/>
        </a:p>
      </dgm:t>
    </dgm:pt>
    <dgm:pt modelId="{5C292475-B14E-B943-9B64-7D716A3F49BB}">
      <dgm:prSet phldrT="[Text]"/>
      <dgm:spPr/>
      <dgm:t>
        <a:bodyPr/>
        <a:lstStyle/>
        <a:p>
          <a:pPr algn="ctr"/>
          <a:r>
            <a:rPr lang="en-GB" dirty="0"/>
            <a:t>16 Team Athletes</a:t>
          </a:r>
        </a:p>
      </dgm:t>
    </dgm:pt>
    <dgm:pt modelId="{6A0A07FB-F2FD-2448-A445-0A796C063866}" type="parTrans" cxnId="{D703DC6B-D19B-7F4B-B061-A92143F05AD5}">
      <dgm:prSet/>
      <dgm:spPr/>
      <dgm:t>
        <a:bodyPr/>
        <a:lstStyle/>
        <a:p>
          <a:endParaRPr lang="en-GB"/>
        </a:p>
      </dgm:t>
    </dgm:pt>
    <dgm:pt modelId="{B08D7CA2-7909-094B-AAED-E0B2B96B00E6}" type="sibTrans" cxnId="{D703DC6B-D19B-7F4B-B061-A92143F05AD5}">
      <dgm:prSet/>
      <dgm:spPr/>
      <dgm:t>
        <a:bodyPr/>
        <a:lstStyle/>
        <a:p>
          <a:endParaRPr lang="en-GB"/>
        </a:p>
      </dgm:t>
    </dgm:pt>
    <dgm:pt modelId="{FCD6989D-32ED-3F47-ABB5-754165468EB9}">
      <dgm:prSet phldrT="[Text]"/>
      <dgm:spPr/>
      <dgm:t>
        <a:bodyPr/>
        <a:lstStyle/>
        <a:p>
          <a:r>
            <a:rPr lang="en-GB" dirty="0"/>
            <a:t>Study</a:t>
          </a:r>
        </a:p>
      </dgm:t>
    </dgm:pt>
    <dgm:pt modelId="{B68C64D7-C02E-5440-88FE-0407B4B59EA3}" type="sibTrans" cxnId="{5AC99A13-AEDC-3D4D-83A8-DF3C857F1F3E}">
      <dgm:prSet/>
      <dgm:spPr/>
      <dgm:t>
        <a:bodyPr/>
        <a:lstStyle/>
        <a:p>
          <a:endParaRPr lang="en-GB"/>
        </a:p>
      </dgm:t>
    </dgm:pt>
    <dgm:pt modelId="{40396465-B471-4C45-A56C-9B74E2E19ABC}" type="parTrans" cxnId="{5AC99A13-AEDC-3D4D-83A8-DF3C857F1F3E}">
      <dgm:prSet/>
      <dgm:spPr/>
      <dgm:t>
        <a:bodyPr/>
        <a:lstStyle/>
        <a:p>
          <a:endParaRPr lang="en-GB"/>
        </a:p>
      </dgm:t>
    </dgm:pt>
    <dgm:pt modelId="{674A971D-D652-7849-BE70-685CC7664779}">
      <dgm:prSet/>
      <dgm:spPr/>
      <dgm:t>
        <a:bodyPr/>
        <a:lstStyle/>
        <a:p>
          <a:pPr algn="l"/>
          <a:r>
            <a:rPr lang="en-GB"/>
            <a:t>Transparency.</a:t>
          </a:r>
          <a:endParaRPr lang="en-GB" dirty="0"/>
        </a:p>
      </dgm:t>
    </dgm:pt>
    <dgm:pt modelId="{B41973D5-7BB0-214F-AD33-D08D4334E0E0}" type="parTrans" cxnId="{E27E51DD-F00B-E04F-A5F4-B11D37CCE773}">
      <dgm:prSet/>
      <dgm:spPr/>
      <dgm:t>
        <a:bodyPr/>
        <a:lstStyle/>
        <a:p>
          <a:endParaRPr lang="en-GB"/>
        </a:p>
      </dgm:t>
    </dgm:pt>
    <dgm:pt modelId="{7DF88DA5-AD2D-EF42-9997-D07C758A399D}" type="sibTrans" cxnId="{E27E51DD-F00B-E04F-A5F4-B11D37CCE773}">
      <dgm:prSet/>
      <dgm:spPr/>
      <dgm:t>
        <a:bodyPr/>
        <a:lstStyle/>
        <a:p>
          <a:endParaRPr lang="en-GB"/>
        </a:p>
      </dgm:t>
    </dgm:pt>
    <dgm:pt modelId="{6E57B7F4-6116-3F4F-BD17-E7B8AF2297CC}">
      <dgm:prSet/>
      <dgm:spPr/>
      <dgm:t>
        <a:bodyPr/>
        <a:lstStyle/>
        <a:p>
          <a:pPr algn="l"/>
          <a:r>
            <a:rPr lang="en-GB" dirty="0"/>
            <a:t>Anonymity. </a:t>
          </a:r>
        </a:p>
      </dgm:t>
    </dgm:pt>
    <dgm:pt modelId="{140F5464-EE92-3447-8A2B-7F0C7C006495}" type="parTrans" cxnId="{6EADB5ED-2DE9-834E-B2C8-2C999E18C500}">
      <dgm:prSet/>
      <dgm:spPr/>
      <dgm:t>
        <a:bodyPr/>
        <a:lstStyle/>
        <a:p>
          <a:endParaRPr lang="en-GB"/>
        </a:p>
      </dgm:t>
    </dgm:pt>
    <dgm:pt modelId="{710E3FBD-525E-2440-BECA-C0814E923CFF}" type="sibTrans" cxnId="{6EADB5ED-2DE9-834E-B2C8-2C999E18C500}">
      <dgm:prSet/>
      <dgm:spPr/>
      <dgm:t>
        <a:bodyPr/>
        <a:lstStyle/>
        <a:p>
          <a:endParaRPr lang="en-GB"/>
        </a:p>
      </dgm:t>
    </dgm:pt>
    <dgm:pt modelId="{B1CFC6C1-F65A-5444-930C-ABDC2BD368EB}" type="pres">
      <dgm:prSet presAssocID="{23FDE3EA-AC65-6845-9786-0C2FD20B7AA4}" presName="Name0" presStyleCnt="0">
        <dgm:presLayoutVars>
          <dgm:dir/>
          <dgm:animLvl val="lvl"/>
          <dgm:resizeHandles val="exact"/>
        </dgm:presLayoutVars>
      </dgm:prSet>
      <dgm:spPr/>
    </dgm:pt>
    <dgm:pt modelId="{6D931128-A340-8E47-897C-55A83E890A79}" type="pres">
      <dgm:prSet presAssocID="{D50EB4D7-6BA9-4B42-8F35-CE29EBE22B89}" presName="compositeNode" presStyleCnt="0">
        <dgm:presLayoutVars>
          <dgm:bulletEnabled val="1"/>
        </dgm:presLayoutVars>
      </dgm:prSet>
      <dgm:spPr/>
    </dgm:pt>
    <dgm:pt modelId="{2F60ED64-BFAF-1B44-AFFB-C68CD984235C}" type="pres">
      <dgm:prSet presAssocID="{D50EB4D7-6BA9-4B42-8F35-CE29EBE22B89}" presName="bgRect" presStyleLbl="node1" presStyleIdx="0" presStyleCnt="3"/>
      <dgm:spPr/>
    </dgm:pt>
    <dgm:pt modelId="{35232528-6C86-0049-AAD8-C7FA2C2074B1}" type="pres">
      <dgm:prSet presAssocID="{D50EB4D7-6BA9-4B42-8F35-CE29EBE22B89}" presName="parentNode" presStyleLbl="node1" presStyleIdx="0" presStyleCnt="3">
        <dgm:presLayoutVars>
          <dgm:chMax val="0"/>
          <dgm:bulletEnabled val="1"/>
        </dgm:presLayoutVars>
      </dgm:prSet>
      <dgm:spPr/>
    </dgm:pt>
    <dgm:pt modelId="{F816516A-0E82-A34B-93D8-7ECAC56E4500}" type="pres">
      <dgm:prSet presAssocID="{D50EB4D7-6BA9-4B42-8F35-CE29EBE22B89}" presName="childNode" presStyleLbl="node1" presStyleIdx="0" presStyleCnt="3">
        <dgm:presLayoutVars>
          <dgm:bulletEnabled val="1"/>
        </dgm:presLayoutVars>
      </dgm:prSet>
      <dgm:spPr/>
    </dgm:pt>
    <dgm:pt modelId="{DC77C1BF-99EB-6F41-8D44-9571232EAFA8}" type="pres">
      <dgm:prSet presAssocID="{4111A1D7-9DE3-DC4C-B68E-04D7D92F50A5}" presName="hSp" presStyleCnt="0"/>
      <dgm:spPr/>
    </dgm:pt>
    <dgm:pt modelId="{DBB0E15D-6BD2-2749-BBA3-755EE2D88F8D}" type="pres">
      <dgm:prSet presAssocID="{4111A1D7-9DE3-DC4C-B68E-04D7D92F50A5}" presName="vProcSp" presStyleCnt="0"/>
      <dgm:spPr/>
    </dgm:pt>
    <dgm:pt modelId="{DC380672-9F4F-DD45-B8FA-0ECD90F33F73}" type="pres">
      <dgm:prSet presAssocID="{4111A1D7-9DE3-DC4C-B68E-04D7D92F50A5}" presName="vSp1" presStyleCnt="0"/>
      <dgm:spPr/>
    </dgm:pt>
    <dgm:pt modelId="{6125AF8C-7A6C-C248-86FA-18F4C19E0A7D}" type="pres">
      <dgm:prSet presAssocID="{4111A1D7-9DE3-DC4C-B68E-04D7D92F50A5}" presName="simulatedConn" presStyleLbl="solidFgAcc1" presStyleIdx="0" presStyleCnt="2"/>
      <dgm:spPr/>
    </dgm:pt>
    <dgm:pt modelId="{822B2BA8-21E4-C340-8AE8-2537A18A3075}" type="pres">
      <dgm:prSet presAssocID="{4111A1D7-9DE3-DC4C-B68E-04D7D92F50A5}" presName="vSp2" presStyleCnt="0"/>
      <dgm:spPr/>
    </dgm:pt>
    <dgm:pt modelId="{1EEF287F-5689-9049-B6F3-97B1E7A8DAB6}" type="pres">
      <dgm:prSet presAssocID="{4111A1D7-9DE3-DC4C-B68E-04D7D92F50A5}" presName="sibTrans" presStyleCnt="0"/>
      <dgm:spPr/>
    </dgm:pt>
    <dgm:pt modelId="{2D8398E1-B48B-EE44-A495-CC6BFCEED87F}" type="pres">
      <dgm:prSet presAssocID="{FCD6989D-32ED-3F47-ABB5-754165468EB9}" presName="compositeNode" presStyleCnt="0">
        <dgm:presLayoutVars>
          <dgm:bulletEnabled val="1"/>
        </dgm:presLayoutVars>
      </dgm:prSet>
      <dgm:spPr/>
    </dgm:pt>
    <dgm:pt modelId="{44688722-BDB8-2448-AACD-19A8A6BA5BA3}" type="pres">
      <dgm:prSet presAssocID="{FCD6989D-32ED-3F47-ABB5-754165468EB9}" presName="bgRect" presStyleLbl="node1" presStyleIdx="1" presStyleCnt="3"/>
      <dgm:spPr/>
    </dgm:pt>
    <dgm:pt modelId="{974724C2-1C3A-414C-99F0-BA0DB1821C88}" type="pres">
      <dgm:prSet presAssocID="{FCD6989D-32ED-3F47-ABB5-754165468EB9}" presName="parentNode" presStyleLbl="node1" presStyleIdx="1" presStyleCnt="3">
        <dgm:presLayoutVars>
          <dgm:chMax val="0"/>
          <dgm:bulletEnabled val="1"/>
        </dgm:presLayoutVars>
      </dgm:prSet>
      <dgm:spPr/>
    </dgm:pt>
    <dgm:pt modelId="{9B1E8903-10D2-5340-8285-F5468D8CD929}" type="pres">
      <dgm:prSet presAssocID="{FCD6989D-32ED-3F47-ABB5-754165468EB9}" presName="childNode" presStyleLbl="node1" presStyleIdx="1" presStyleCnt="3">
        <dgm:presLayoutVars>
          <dgm:bulletEnabled val="1"/>
        </dgm:presLayoutVars>
      </dgm:prSet>
      <dgm:spPr/>
    </dgm:pt>
    <dgm:pt modelId="{645ED30D-E7C9-9B45-B3B4-8870F1CAA7F4}" type="pres">
      <dgm:prSet presAssocID="{B68C64D7-C02E-5440-88FE-0407B4B59EA3}" presName="hSp" presStyleCnt="0"/>
      <dgm:spPr/>
    </dgm:pt>
    <dgm:pt modelId="{40F48A1C-ABEA-4B4D-AC54-4AE253DE9036}" type="pres">
      <dgm:prSet presAssocID="{B68C64D7-C02E-5440-88FE-0407B4B59EA3}" presName="vProcSp" presStyleCnt="0"/>
      <dgm:spPr/>
    </dgm:pt>
    <dgm:pt modelId="{9606B993-2540-304A-8E87-7E1D432A74E3}" type="pres">
      <dgm:prSet presAssocID="{B68C64D7-C02E-5440-88FE-0407B4B59EA3}" presName="vSp1" presStyleCnt="0"/>
      <dgm:spPr/>
    </dgm:pt>
    <dgm:pt modelId="{1FCB0E34-4C3C-BE44-B143-3F2629D8E67B}" type="pres">
      <dgm:prSet presAssocID="{B68C64D7-C02E-5440-88FE-0407B4B59EA3}" presName="simulatedConn" presStyleLbl="solidFgAcc1" presStyleIdx="1" presStyleCnt="2"/>
      <dgm:spPr/>
    </dgm:pt>
    <dgm:pt modelId="{65341C8E-7B48-E14A-B129-7E8C0732C39D}" type="pres">
      <dgm:prSet presAssocID="{B68C64D7-C02E-5440-88FE-0407B4B59EA3}" presName="vSp2" presStyleCnt="0"/>
      <dgm:spPr/>
    </dgm:pt>
    <dgm:pt modelId="{3E3F6A65-B1CC-5940-9F6C-074E153F3406}" type="pres">
      <dgm:prSet presAssocID="{B68C64D7-C02E-5440-88FE-0407B4B59EA3}" presName="sibTrans" presStyleCnt="0"/>
      <dgm:spPr/>
    </dgm:pt>
    <dgm:pt modelId="{8EF44503-8C26-8749-8C85-070ECAF2B77F}" type="pres">
      <dgm:prSet presAssocID="{EE3E1AB8-BBC7-CE48-AB72-A99EB8331572}" presName="compositeNode" presStyleCnt="0">
        <dgm:presLayoutVars>
          <dgm:bulletEnabled val="1"/>
        </dgm:presLayoutVars>
      </dgm:prSet>
      <dgm:spPr/>
    </dgm:pt>
    <dgm:pt modelId="{BEFBAC27-DD01-3F4C-86BD-01A47222F112}" type="pres">
      <dgm:prSet presAssocID="{EE3E1AB8-BBC7-CE48-AB72-A99EB8331572}" presName="bgRect" presStyleLbl="node1" presStyleIdx="2" presStyleCnt="3"/>
      <dgm:spPr/>
    </dgm:pt>
    <dgm:pt modelId="{5E3EE47A-14AE-574B-A7B7-DA5B10F1931D}" type="pres">
      <dgm:prSet presAssocID="{EE3E1AB8-BBC7-CE48-AB72-A99EB8331572}" presName="parentNode" presStyleLbl="node1" presStyleIdx="2" presStyleCnt="3">
        <dgm:presLayoutVars>
          <dgm:chMax val="0"/>
          <dgm:bulletEnabled val="1"/>
        </dgm:presLayoutVars>
      </dgm:prSet>
      <dgm:spPr/>
    </dgm:pt>
    <dgm:pt modelId="{8F61B268-0124-EB40-AA21-8525C5432E6A}" type="pres">
      <dgm:prSet presAssocID="{EE3E1AB8-BBC7-CE48-AB72-A99EB8331572}" presName="childNode" presStyleLbl="node1" presStyleIdx="2" presStyleCnt="3">
        <dgm:presLayoutVars>
          <dgm:bulletEnabled val="1"/>
        </dgm:presLayoutVars>
      </dgm:prSet>
      <dgm:spPr/>
    </dgm:pt>
  </dgm:ptLst>
  <dgm:cxnLst>
    <dgm:cxn modelId="{20B45E02-1425-644B-863D-718C0EFFA7FB}" srcId="{FCD6989D-32ED-3F47-ABB5-754165468EB9}" destId="{AB3A4542-77A5-F645-8F35-201AB5C08128}" srcOrd="0" destOrd="0" parTransId="{F903C9E5-68B9-AF4A-BD10-148F3604752C}" sibTransId="{53437C85-32D1-8144-B74F-110286C61D14}"/>
    <dgm:cxn modelId="{34607A0D-65A5-6246-A892-612FFB8974FB}" type="presOf" srcId="{EE3E1AB8-BBC7-CE48-AB72-A99EB8331572}" destId="{BEFBAC27-DD01-3F4C-86BD-01A47222F112}" srcOrd="0" destOrd="0" presId="urn:microsoft.com/office/officeart/2005/8/layout/hProcess7"/>
    <dgm:cxn modelId="{5D0C4B0F-A959-7245-A8AF-7ADDA2B6652F}" type="presOf" srcId="{FCD6989D-32ED-3F47-ABB5-754165468EB9}" destId="{974724C2-1C3A-414C-99F0-BA0DB1821C88}" srcOrd="1" destOrd="0" presId="urn:microsoft.com/office/officeart/2005/8/layout/hProcess7"/>
    <dgm:cxn modelId="{5AC99A13-AEDC-3D4D-83A8-DF3C857F1F3E}" srcId="{23FDE3EA-AC65-6845-9786-0C2FD20B7AA4}" destId="{FCD6989D-32ED-3F47-ABB5-754165468EB9}" srcOrd="1" destOrd="0" parTransId="{40396465-B471-4C45-A56C-9B74E2E19ABC}" sibTransId="{B68C64D7-C02E-5440-88FE-0407B4B59EA3}"/>
    <dgm:cxn modelId="{42C1F130-92EE-A744-B8F5-5117CCEAC6E4}" type="presOf" srcId="{23FDE3EA-AC65-6845-9786-0C2FD20B7AA4}" destId="{B1CFC6C1-F65A-5444-930C-ABDC2BD368EB}" srcOrd="0" destOrd="0" presId="urn:microsoft.com/office/officeart/2005/8/layout/hProcess7"/>
    <dgm:cxn modelId="{41898737-DC02-BA4B-9BCE-9815703EF17A}" type="presOf" srcId="{6E57B7F4-6116-3F4F-BD17-E7B8AF2297CC}" destId="{8F61B268-0124-EB40-AA21-8525C5432E6A}" srcOrd="0" destOrd="2" presId="urn:microsoft.com/office/officeart/2005/8/layout/hProcess7"/>
    <dgm:cxn modelId="{5864203E-EB77-2E42-A34B-4EFB49052ADD}" type="presOf" srcId="{32E62B44-12E5-144A-8E9A-CE2E2C6DBCB3}" destId="{8F61B268-0124-EB40-AA21-8525C5432E6A}" srcOrd="0" destOrd="0" presId="urn:microsoft.com/office/officeart/2005/8/layout/hProcess7"/>
    <dgm:cxn modelId="{CD634B61-221C-BC46-A33E-3BFE2FF794CE}" srcId="{D50EB4D7-6BA9-4B42-8F35-CE29EBE22B89}" destId="{6DBFBDD9-9D92-FF4E-ACE0-0C89DC62E8F1}" srcOrd="0" destOrd="0" parTransId="{15A30257-758D-6047-9950-9DEDDC4167D4}" sibTransId="{BE165112-34FD-BD48-B66F-A59068A16360}"/>
    <dgm:cxn modelId="{0F93B44A-098E-6048-995D-B35BF718C717}" type="presOf" srcId="{5C292475-B14E-B943-9B64-7D716A3F49BB}" destId="{F816516A-0E82-A34B-93D8-7ECAC56E4500}" srcOrd="0" destOrd="1" presId="urn:microsoft.com/office/officeart/2005/8/layout/hProcess7"/>
    <dgm:cxn modelId="{D703DC6B-D19B-7F4B-B061-A92143F05AD5}" srcId="{D50EB4D7-6BA9-4B42-8F35-CE29EBE22B89}" destId="{5C292475-B14E-B943-9B64-7D716A3F49BB}" srcOrd="1" destOrd="0" parTransId="{6A0A07FB-F2FD-2448-A445-0A796C063866}" sibTransId="{B08D7CA2-7909-094B-AAED-E0B2B96B00E6}"/>
    <dgm:cxn modelId="{C16FBD6C-1963-0946-9663-4A0F29D83B35}" type="presOf" srcId="{6DBFBDD9-9D92-FF4E-ACE0-0C89DC62E8F1}" destId="{F816516A-0E82-A34B-93D8-7ECAC56E4500}" srcOrd="0" destOrd="0" presId="urn:microsoft.com/office/officeart/2005/8/layout/hProcess7"/>
    <dgm:cxn modelId="{9B4C3379-7836-3E40-946C-07FD3382D2A3}" type="presOf" srcId="{AB3A4542-77A5-F645-8F35-201AB5C08128}" destId="{9B1E8903-10D2-5340-8285-F5468D8CD929}" srcOrd="0" destOrd="0" presId="urn:microsoft.com/office/officeart/2005/8/layout/hProcess7"/>
    <dgm:cxn modelId="{77C6C17E-CC8B-7048-B397-1DC0EDBA4FE6}" type="presOf" srcId="{D50EB4D7-6BA9-4B42-8F35-CE29EBE22B89}" destId="{35232528-6C86-0049-AAD8-C7FA2C2074B1}" srcOrd="1" destOrd="0" presId="urn:microsoft.com/office/officeart/2005/8/layout/hProcess7"/>
    <dgm:cxn modelId="{36A6908A-595D-9F4D-A056-2456A4460C33}" srcId="{23FDE3EA-AC65-6845-9786-0C2FD20B7AA4}" destId="{EE3E1AB8-BBC7-CE48-AB72-A99EB8331572}" srcOrd="2" destOrd="0" parTransId="{C7B8251D-B4E8-F746-9671-E6415AC240D0}" sibTransId="{E499A3D5-BA11-124D-B638-B446541283B9}"/>
    <dgm:cxn modelId="{A0B9108E-DF83-114D-B719-020CF87A3D5A}" srcId="{23FDE3EA-AC65-6845-9786-0C2FD20B7AA4}" destId="{D50EB4D7-6BA9-4B42-8F35-CE29EBE22B89}" srcOrd="0" destOrd="0" parTransId="{94E73CFA-B3D9-B74A-9A7D-ED19B1C0860E}" sibTransId="{4111A1D7-9DE3-DC4C-B68E-04D7D92F50A5}"/>
    <dgm:cxn modelId="{52E1D9A0-7AE0-394D-8165-CDB186604369}" type="presOf" srcId="{674A971D-D652-7849-BE70-685CC7664779}" destId="{8F61B268-0124-EB40-AA21-8525C5432E6A}" srcOrd="0" destOrd="1" presId="urn:microsoft.com/office/officeart/2005/8/layout/hProcess7"/>
    <dgm:cxn modelId="{9F94D7B5-ADBD-8240-9285-4030750E73B7}" type="presOf" srcId="{D50EB4D7-6BA9-4B42-8F35-CE29EBE22B89}" destId="{2F60ED64-BFAF-1B44-AFFB-C68CD984235C}" srcOrd="0" destOrd="0" presId="urn:microsoft.com/office/officeart/2005/8/layout/hProcess7"/>
    <dgm:cxn modelId="{6FB24BB8-948D-364E-9E87-D96965D7F4C1}" type="presOf" srcId="{EE3E1AB8-BBC7-CE48-AB72-A99EB8331572}" destId="{5E3EE47A-14AE-574B-A7B7-DA5B10F1931D}" srcOrd="1" destOrd="0" presId="urn:microsoft.com/office/officeart/2005/8/layout/hProcess7"/>
    <dgm:cxn modelId="{ED6709D0-3189-C646-8166-F55308F2C1AF}" type="presOf" srcId="{FCD6989D-32ED-3F47-ABB5-754165468EB9}" destId="{44688722-BDB8-2448-AACD-19A8A6BA5BA3}" srcOrd="0" destOrd="0" presId="urn:microsoft.com/office/officeart/2005/8/layout/hProcess7"/>
    <dgm:cxn modelId="{A85990D7-31CB-3E46-AD23-811ECD4A2C3C}" srcId="{EE3E1AB8-BBC7-CE48-AB72-A99EB8331572}" destId="{32E62B44-12E5-144A-8E9A-CE2E2C6DBCB3}" srcOrd="0" destOrd="0" parTransId="{2BB88073-CE52-E148-9ED1-62DAE06B918A}" sibTransId="{48E2B8AF-D791-0D47-AADD-507CC923F3A7}"/>
    <dgm:cxn modelId="{E27E51DD-F00B-E04F-A5F4-B11D37CCE773}" srcId="{EE3E1AB8-BBC7-CE48-AB72-A99EB8331572}" destId="{674A971D-D652-7849-BE70-685CC7664779}" srcOrd="1" destOrd="0" parTransId="{B41973D5-7BB0-214F-AD33-D08D4334E0E0}" sibTransId="{7DF88DA5-AD2D-EF42-9997-D07C758A399D}"/>
    <dgm:cxn modelId="{6EADB5ED-2DE9-834E-B2C8-2C999E18C500}" srcId="{EE3E1AB8-BBC7-CE48-AB72-A99EB8331572}" destId="{6E57B7F4-6116-3F4F-BD17-E7B8AF2297CC}" srcOrd="2" destOrd="0" parTransId="{140F5464-EE92-3447-8A2B-7F0C7C006495}" sibTransId="{710E3FBD-525E-2440-BECA-C0814E923CFF}"/>
    <dgm:cxn modelId="{AE829DF6-F0CD-1745-8111-2EE2060C63CE}" type="presParOf" srcId="{B1CFC6C1-F65A-5444-930C-ABDC2BD368EB}" destId="{6D931128-A340-8E47-897C-55A83E890A79}" srcOrd="0" destOrd="0" presId="urn:microsoft.com/office/officeart/2005/8/layout/hProcess7"/>
    <dgm:cxn modelId="{BCC44120-5890-6D40-A479-3321EA21F68B}" type="presParOf" srcId="{6D931128-A340-8E47-897C-55A83E890A79}" destId="{2F60ED64-BFAF-1B44-AFFB-C68CD984235C}" srcOrd="0" destOrd="0" presId="urn:microsoft.com/office/officeart/2005/8/layout/hProcess7"/>
    <dgm:cxn modelId="{4C04F994-7C74-A442-8BDE-EFEC86BB73E8}" type="presParOf" srcId="{6D931128-A340-8E47-897C-55A83E890A79}" destId="{35232528-6C86-0049-AAD8-C7FA2C2074B1}" srcOrd="1" destOrd="0" presId="urn:microsoft.com/office/officeart/2005/8/layout/hProcess7"/>
    <dgm:cxn modelId="{BF4C63A5-3377-CF48-89C4-6A6D76CA3456}" type="presParOf" srcId="{6D931128-A340-8E47-897C-55A83E890A79}" destId="{F816516A-0E82-A34B-93D8-7ECAC56E4500}" srcOrd="2" destOrd="0" presId="urn:microsoft.com/office/officeart/2005/8/layout/hProcess7"/>
    <dgm:cxn modelId="{8D89E8E9-BBF4-5F46-83D9-2F00D556088C}" type="presParOf" srcId="{B1CFC6C1-F65A-5444-930C-ABDC2BD368EB}" destId="{DC77C1BF-99EB-6F41-8D44-9571232EAFA8}" srcOrd="1" destOrd="0" presId="urn:microsoft.com/office/officeart/2005/8/layout/hProcess7"/>
    <dgm:cxn modelId="{C1C6CE1D-B1A6-6047-863C-1E9B366D4703}" type="presParOf" srcId="{B1CFC6C1-F65A-5444-930C-ABDC2BD368EB}" destId="{DBB0E15D-6BD2-2749-BBA3-755EE2D88F8D}" srcOrd="2" destOrd="0" presId="urn:microsoft.com/office/officeart/2005/8/layout/hProcess7"/>
    <dgm:cxn modelId="{D759D94F-CED1-574F-8011-7F1BF4E447FB}" type="presParOf" srcId="{DBB0E15D-6BD2-2749-BBA3-755EE2D88F8D}" destId="{DC380672-9F4F-DD45-B8FA-0ECD90F33F73}" srcOrd="0" destOrd="0" presId="urn:microsoft.com/office/officeart/2005/8/layout/hProcess7"/>
    <dgm:cxn modelId="{B91BB4D0-D240-F14B-AFD7-52D25BB125BE}" type="presParOf" srcId="{DBB0E15D-6BD2-2749-BBA3-755EE2D88F8D}" destId="{6125AF8C-7A6C-C248-86FA-18F4C19E0A7D}" srcOrd="1" destOrd="0" presId="urn:microsoft.com/office/officeart/2005/8/layout/hProcess7"/>
    <dgm:cxn modelId="{637AB462-0B35-A64A-94A7-601DC04E193C}" type="presParOf" srcId="{DBB0E15D-6BD2-2749-BBA3-755EE2D88F8D}" destId="{822B2BA8-21E4-C340-8AE8-2537A18A3075}" srcOrd="2" destOrd="0" presId="urn:microsoft.com/office/officeart/2005/8/layout/hProcess7"/>
    <dgm:cxn modelId="{34E2ADB8-24DB-A242-A692-A630564D9A4D}" type="presParOf" srcId="{B1CFC6C1-F65A-5444-930C-ABDC2BD368EB}" destId="{1EEF287F-5689-9049-B6F3-97B1E7A8DAB6}" srcOrd="3" destOrd="0" presId="urn:microsoft.com/office/officeart/2005/8/layout/hProcess7"/>
    <dgm:cxn modelId="{AA06C60A-2012-AB47-A209-BA6259CEFC74}" type="presParOf" srcId="{B1CFC6C1-F65A-5444-930C-ABDC2BD368EB}" destId="{2D8398E1-B48B-EE44-A495-CC6BFCEED87F}" srcOrd="4" destOrd="0" presId="urn:microsoft.com/office/officeart/2005/8/layout/hProcess7"/>
    <dgm:cxn modelId="{8548E8A3-6211-2443-B41B-87ECFB8EA1D3}" type="presParOf" srcId="{2D8398E1-B48B-EE44-A495-CC6BFCEED87F}" destId="{44688722-BDB8-2448-AACD-19A8A6BA5BA3}" srcOrd="0" destOrd="0" presId="urn:microsoft.com/office/officeart/2005/8/layout/hProcess7"/>
    <dgm:cxn modelId="{634CCA62-1FB6-B741-B5DA-8A97FE5E84CD}" type="presParOf" srcId="{2D8398E1-B48B-EE44-A495-CC6BFCEED87F}" destId="{974724C2-1C3A-414C-99F0-BA0DB1821C88}" srcOrd="1" destOrd="0" presId="urn:microsoft.com/office/officeart/2005/8/layout/hProcess7"/>
    <dgm:cxn modelId="{B0B0FD5D-79A6-3944-85BD-A3C5D9AAD78D}" type="presParOf" srcId="{2D8398E1-B48B-EE44-A495-CC6BFCEED87F}" destId="{9B1E8903-10D2-5340-8285-F5468D8CD929}" srcOrd="2" destOrd="0" presId="urn:microsoft.com/office/officeart/2005/8/layout/hProcess7"/>
    <dgm:cxn modelId="{9FF3E017-D6B3-B740-8B68-73B5DFFDFA34}" type="presParOf" srcId="{B1CFC6C1-F65A-5444-930C-ABDC2BD368EB}" destId="{645ED30D-E7C9-9B45-B3B4-8870F1CAA7F4}" srcOrd="5" destOrd="0" presId="urn:microsoft.com/office/officeart/2005/8/layout/hProcess7"/>
    <dgm:cxn modelId="{F4919B41-F916-7942-BE97-FE1519372D73}" type="presParOf" srcId="{B1CFC6C1-F65A-5444-930C-ABDC2BD368EB}" destId="{40F48A1C-ABEA-4B4D-AC54-4AE253DE9036}" srcOrd="6" destOrd="0" presId="urn:microsoft.com/office/officeart/2005/8/layout/hProcess7"/>
    <dgm:cxn modelId="{4C14AEAF-3C8C-7A45-9EF7-1D44115A466A}" type="presParOf" srcId="{40F48A1C-ABEA-4B4D-AC54-4AE253DE9036}" destId="{9606B993-2540-304A-8E87-7E1D432A74E3}" srcOrd="0" destOrd="0" presId="urn:microsoft.com/office/officeart/2005/8/layout/hProcess7"/>
    <dgm:cxn modelId="{D24C52BD-F291-D448-8BD0-E63A3447EC00}" type="presParOf" srcId="{40F48A1C-ABEA-4B4D-AC54-4AE253DE9036}" destId="{1FCB0E34-4C3C-BE44-B143-3F2629D8E67B}" srcOrd="1" destOrd="0" presId="urn:microsoft.com/office/officeart/2005/8/layout/hProcess7"/>
    <dgm:cxn modelId="{9DC7E6F6-C1DA-F640-BA4E-59098937B84F}" type="presParOf" srcId="{40F48A1C-ABEA-4B4D-AC54-4AE253DE9036}" destId="{65341C8E-7B48-E14A-B129-7E8C0732C39D}" srcOrd="2" destOrd="0" presId="urn:microsoft.com/office/officeart/2005/8/layout/hProcess7"/>
    <dgm:cxn modelId="{A29561BE-AEF4-DC44-969A-0CDBAC24645C}" type="presParOf" srcId="{B1CFC6C1-F65A-5444-930C-ABDC2BD368EB}" destId="{3E3F6A65-B1CC-5940-9F6C-074E153F3406}" srcOrd="7" destOrd="0" presId="urn:microsoft.com/office/officeart/2005/8/layout/hProcess7"/>
    <dgm:cxn modelId="{1417BDF0-971B-7647-A9D1-635A6532C198}" type="presParOf" srcId="{B1CFC6C1-F65A-5444-930C-ABDC2BD368EB}" destId="{8EF44503-8C26-8749-8C85-070ECAF2B77F}" srcOrd="8" destOrd="0" presId="urn:microsoft.com/office/officeart/2005/8/layout/hProcess7"/>
    <dgm:cxn modelId="{D1110057-8A9E-424C-9AA3-82DD16624000}" type="presParOf" srcId="{8EF44503-8C26-8749-8C85-070ECAF2B77F}" destId="{BEFBAC27-DD01-3F4C-86BD-01A47222F112}" srcOrd="0" destOrd="0" presId="urn:microsoft.com/office/officeart/2005/8/layout/hProcess7"/>
    <dgm:cxn modelId="{250DA540-F558-864B-9439-7A03A370FE35}" type="presParOf" srcId="{8EF44503-8C26-8749-8C85-070ECAF2B77F}" destId="{5E3EE47A-14AE-574B-A7B7-DA5B10F1931D}" srcOrd="1" destOrd="0" presId="urn:microsoft.com/office/officeart/2005/8/layout/hProcess7"/>
    <dgm:cxn modelId="{F5000780-C785-BB4D-A1CA-776F72559646}" type="presParOf" srcId="{8EF44503-8C26-8749-8C85-070ECAF2B77F}" destId="{8F61B268-0124-EB40-AA21-8525C5432E6A}" srcOrd="2" destOrd="0" presId="urn:microsoft.com/office/officeart/2005/8/layout/hProcess7"/>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B617B8-36DF-1F40-8F15-BB01643C4F44}" type="doc">
      <dgm:prSet loTypeId="urn:microsoft.com/office/officeart/2005/8/layout/cycle4" loCatId="" qsTypeId="urn:microsoft.com/office/officeart/2005/8/quickstyle/simple1" qsCatId="simple" csTypeId="urn:microsoft.com/office/officeart/2005/8/colors/accent1_2" csCatId="accent1" phldr="1"/>
      <dgm:spPr/>
      <dgm:t>
        <a:bodyPr/>
        <a:lstStyle/>
        <a:p>
          <a:endParaRPr lang="en-GB"/>
        </a:p>
      </dgm:t>
    </dgm:pt>
    <dgm:pt modelId="{A7BABCE6-F1F0-B14A-8BD3-C35999DB25D7}">
      <dgm:prSet phldrT="[Text]" custT="1"/>
      <dgm:spPr/>
      <dgm:t>
        <a:bodyPr/>
        <a:lstStyle/>
        <a:p>
          <a:r>
            <a:rPr lang="en-GB" sz="1800" dirty="0"/>
            <a:t>Quantitative Data</a:t>
          </a:r>
        </a:p>
      </dgm:t>
    </dgm:pt>
    <dgm:pt modelId="{8976D682-4AED-384F-A304-07F0C66E6232}" type="parTrans" cxnId="{041DA784-0D4A-9B4B-835C-592218615F63}">
      <dgm:prSet/>
      <dgm:spPr/>
      <dgm:t>
        <a:bodyPr/>
        <a:lstStyle/>
        <a:p>
          <a:endParaRPr lang="en-GB"/>
        </a:p>
      </dgm:t>
    </dgm:pt>
    <dgm:pt modelId="{B087BD4D-315C-C549-A91F-B780E9DF536D}" type="sibTrans" cxnId="{041DA784-0D4A-9B4B-835C-592218615F63}">
      <dgm:prSet/>
      <dgm:spPr/>
      <dgm:t>
        <a:bodyPr/>
        <a:lstStyle/>
        <a:p>
          <a:endParaRPr lang="en-GB"/>
        </a:p>
      </dgm:t>
    </dgm:pt>
    <dgm:pt modelId="{C437C040-B22C-B846-B6C0-DEE391C91A00}">
      <dgm:prSet phldrT="[Text]" custT="1"/>
      <dgm:spPr/>
      <dgm:t>
        <a:bodyPr/>
        <a:lstStyle/>
        <a:p>
          <a:r>
            <a:rPr lang="en-GB" sz="1600" dirty="0"/>
            <a:t>Cohen and </a:t>
          </a:r>
          <a:r>
            <a:rPr lang="en-GB" sz="1600" dirty="0" err="1"/>
            <a:t>Manyon</a:t>
          </a:r>
          <a:r>
            <a:rPr lang="en-GB" sz="1600" dirty="0"/>
            <a:t> (1980).</a:t>
          </a:r>
        </a:p>
      </dgm:t>
    </dgm:pt>
    <dgm:pt modelId="{799BFA48-D84A-A441-90E5-D6CDE4843E73}" type="parTrans" cxnId="{32B97FEE-062E-3D41-9F3B-361BA04F39AB}">
      <dgm:prSet/>
      <dgm:spPr/>
      <dgm:t>
        <a:bodyPr/>
        <a:lstStyle/>
        <a:p>
          <a:endParaRPr lang="en-GB"/>
        </a:p>
      </dgm:t>
    </dgm:pt>
    <dgm:pt modelId="{B3D960A0-E849-3240-A12B-393F0481A59F}" type="sibTrans" cxnId="{32B97FEE-062E-3D41-9F3B-361BA04F39AB}">
      <dgm:prSet/>
      <dgm:spPr/>
      <dgm:t>
        <a:bodyPr/>
        <a:lstStyle/>
        <a:p>
          <a:endParaRPr lang="en-GB"/>
        </a:p>
      </dgm:t>
    </dgm:pt>
    <dgm:pt modelId="{1F3BAA2B-54D1-DF49-91E5-E671659862ED}">
      <dgm:prSet phldrT="[Text]"/>
      <dgm:spPr/>
      <dgm:t>
        <a:bodyPr/>
        <a:lstStyle/>
        <a:p>
          <a:r>
            <a:rPr lang="en-GB" dirty="0"/>
            <a:t>Online</a:t>
          </a:r>
        </a:p>
        <a:p>
          <a:r>
            <a:rPr lang="en-GB" dirty="0"/>
            <a:t>Questionnaire</a:t>
          </a:r>
        </a:p>
      </dgm:t>
    </dgm:pt>
    <dgm:pt modelId="{87F8B412-93F0-5E48-8ED7-4AAD6707E51B}" type="parTrans" cxnId="{A366F255-8A5B-8246-A14A-05784840282A}">
      <dgm:prSet/>
      <dgm:spPr/>
      <dgm:t>
        <a:bodyPr/>
        <a:lstStyle/>
        <a:p>
          <a:endParaRPr lang="en-GB"/>
        </a:p>
      </dgm:t>
    </dgm:pt>
    <dgm:pt modelId="{5A9A2CAF-1F87-0547-A6DA-E8C9916AB6D8}" type="sibTrans" cxnId="{A366F255-8A5B-8246-A14A-05784840282A}">
      <dgm:prSet/>
      <dgm:spPr/>
      <dgm:t>
        <a:bodyPr/>
        <a:lstStyle/>
        <a:p>
          <a:endParaRPr lang="en-GB"/>
        </a:p>
      </dgm:t>
    </dgm:pt>
    <dgm:pt modelId="{D2481981-38B0-5142-BBB7-A7888CFEA6CC}">
      <dgm:prSet phldrT="[Text]"/>
      <dgm:spPr/>
      <dgm:t>
        <a:bodyPr/>
        <a:lstStyle/>
        <a:p>
          <a:r>
            <a:rPr lang="en-GB" dirty="0"/>
            <a:t>Gillham et al., (2008).</a:t>
          </a:r>
        </a:p>
      </dgm:t>
    </dgm:pt>
    <dgm:pt modelId="{2DD3BCCC-7B09-6C4F-A486-24E622BBE975}" type="parTrans" cxnId="{578619CF-AE5B-C64C-8F00-FF18D8FA1D23}">
      <dgm:prSet/>
      <dgm:spPr/>
      <dgm:t>
        <a:bodyPr/>
        <a:lstStyle/>
        <a:p>
          <a:endParaRPr lang="en-GB"/>
        </a:p>
      </dgm:t>
    </dgm:pt>
    <dgm:pt modelId="{F25A28E5-F395-D243-A2FB-974D38D3E4A6}" type="sibTrans" cxnId="{578619CF-AE5B-C64C-8F00-FF18D8FA1D23}">
      <dgm:prSet/>
      <dgm:spPr/>
      <dgm:t>
        <a:bodyPr/>
        <a:lstStyle/>
        <a:p>
          <a:endParaRPr lang="en-GB"/>
        </a:p>
      </dgm:t>
    </dgm:pt>
    <dgm:pt modelId="{6105746F-315A-7C48-BE9F-41AE91E0853A}">
      <dgm:prSet phldrT="[Text]"/>
      <dgm:spPr/>
      <dgm:t>
        <a:bodyPr/>
        <a:lstStyle/>
        <a:p>
          <a:r>
            <a:rPr lang="en-GB" dirty="0"/>
            <a:t>Likert Scale</a:t>
          </a:r>
        </a:p>
      </dgm:t>
    </dgm:pt>
    <dgm:pt modelId="{74BC9A65-FAF7-714F-AC42-676BAA2581D7}" type="parTrans" cxnId="{CF3E0337-7E26-8D4F-90A3-319570C47153}">
      <dgm:prSet/>
      <dgm:spPr/>
      <dgm:t>
        <a:bodyPr/>
        <a:lstStyle/>
        <a:p>
          <a:endParaRPr lang="en-GB"/>
        </a:p>
      </dgm:t>
    </dgm:pt>
    <dgm:pt modelId="{9340B344-D57F-F949-8BA5-9D1B3B06EFE6}" type="sibTrans" cxnId="{CF3E0337-7E26-8D4F-90A3-319570C47153}">
      <dgm:prSet/>
      <dgm:spPr/>
      <dgm:t>
        <a:bodyPr/>
        <a:lstStyle/>
        <a:p>
          <a:endParaRPr lang="en-GB"/>
        </a:p>
      </dgm:t>
    </dgm:pt>
    <dgm:pt modelId="{E0BFF0EE-481A-F647-BC32-D85033BF02B7}">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Online Distribution</a:t>
          </a:r>
        </a:p>
        <a:p>
          <a:pPr marL="0" marR="0" lvl="0" indent="0" defTabSz="914400" eaLnBrk="1" fontAlgn="auto" latinLnBrk="0" hangingPunct="1">
            <a:lnSpc>
              <a:spcPct val="100000"/>
            </a:lnSpc>
            <a:spcBef>
              <a:spcPts val="0"/>
            </a:spcBef>
            <a:spcAft>
              <a:spcPts val="0"/>
            </a:spcAft>
            <a:buClrTx/>
            <a:buSzTx/>
            <a:buFontTx/>
            <a:buNone/>
            <a:tabLst/>
            <a:defRPr/>
          </a:pPr>
          <a:r>
            <a:rPr lang="en-GB" dirty="0"/>
            <a:t>and</a:t>
          </a:r>
        </a:p>
        <a:p>
          <a:pPr marL="0" lvl="0" defTabSz="844550">
            <a:lnSpc>
              <a:spcPct val="90000"/>
            </a:lnSpc>
            <a:spcBef>
              <a:spcPct val="0"/>
            </a:spcBef>
            <a:spcAft>
              <a:spcPct val="35000"/>
            </a:spcAft>
            <a:buNone/>
          </a:pPr>
          <a:r>
            <a:rPr lang="en-GB" dirty="0"/>
            <a:t>Deadline</a:t>
          </a:r>
        </a:p>
      </dgm:t>
    </dgm:pt>
    <dgm:pt modelId="{38CDC454-BE68-B244-A67A-C8E10CCD053E}" type="parTrans" cxnId="{9937FD0E-0393-D541-B0CD-A92A3032EB0D}">
      <dgm:prSet/>
      <dgm:spPr/>
      <dgm:t>
        <a:bodyPr/>
        <a:lstStyle/>
        <a:p>
          <a:endParaRPr lang="en-GB"/>
        </a:p>
      </dgm:t>
    </dgm:pt>
    <dgm:pt modelId="{26BC4ADF-DC06-7045-BE26-5518D0D7A046}" type="sibTrans" cxnId="{9937FD0E-0393-D541-B0CD-A92A3032EB0D}">
      <dgm:prSet/>
      <dgm:spPr/>
      <dgm:t>
        <a:bodyPr/>
        <a:lstStyle/>
        <a:p>
          <a:endParaRPr lang="en-GB"/>
        </a:p>
      </dgm:t>
    </dgm:pt>
    <dgm:pt modelId="{B4F1D3D8-CE94-C44D-86ED-F2B55E00C67D}">
      <dgm:prSet phldrT="[Text]" custT="1"/>
      <dgm:spPr/>
      <dgm:t>
        <a:bodyPr/>
        <a:lstStyle/>
        <a:p>
          <a:r>
            <a:rPr lang="en-GB" sz="1600" dirty="0"/>
            <a:t>Creswell (1994).</a:t>
          </a:r>
        </a:p>
      </dgm:t>
    </dgm:pt>
    <dgm:pt modelId="{0157E87B-343A-0A42-BF33-E2ABB59F7F79}" type="parTrans" cxnId="{A959E833-845B-2548-96C1-F1428650B57B}">
      <dgm:prSet/>
      <dgm:spPr/>
      <dgm:t>
        <a:bodyPr/>
        <a:lstStyle/>
        <a:p>
          <a:endParaRPr lang="en-GB"/>
        </a:p>
      </dgm:t>
    </dgm:pt>
    <dgm:pt modelId="{7E451E5E-24E6-4443-BCED-2C8AD8D06DF5}" type="sibTrans" cxnId="{A959E833-845B-2548-96C1-F1428650B57B}">
      <dgm:prSet/>
      <dgm:spPr/>
      <dgm:t>
        <a:bodyPr/>
        <a:lstStyle/>
        <a:p>
          <a:endParaRPr lang="en-GB"/>
        </a:p>
      </dgm:t>
    </dgm:pt>
    <dgm:pt modelId="{7B22C88C-16E3-B247-B81D-EEDEFD3757DC}">
      <dgm:prSet phldrT="[Text]"/>
      <dgm:spPr/>
      <dgm:t>
        <a:bodyPr/>
        <a:lstStyle/>
        <a:p>
          <a:r>
            <a:rPr lang="en-GB" dirty="0"/>
            <a:t>Munn and </a:t>
          </a:r>
          <a:r>
            <a:rPr lang="en-GB" dirty="0" err="1"/>
            <a:t>Drever</a:t>
          </a:r>
          <a:r>
            <a:rPr lang="en-GB" dirty="0"/>
            <a:t> (1990). </a:t>
          </a:r>
        </a:p>
      </dgm:t>
    </dgm:pt>
    <dgm:pt modelId="{B2320F26-0516-B146-AAEC-5B3BA43FE580}" type="parTrans" cxnId="{40BB699F-092C-824D-A678-306149067BB4}">
      <dgm:prSet/>
      <dgm:spPr/>
      <dgm:t>
        <a:bodyPr/>
        <a:lstStyle/>
        <a:p>
          <a:endParaRPr lang="en-GB"/>
        </a:p>
      </dgm:t>
    </dgm:pt>
    <dgm:pt modelId="{29504A90-20FE-3242-9D4D-8B66DDFA7B9C}" type="sibTrans" cxnId="{40BB699F-092C-824D-A678-306149067BB4}">
      <dgm:prSet/>
      <dgm:spPr/>
      <dgm:t>
        <a:bodyPr/>
        <a:lstStyle/>
        <a:p>
          <a:endParaRPr lang="en-GB"/>
        </a:p>
      </dgm:t>
    </dgm:pt>
    <dgm:pt modelId="{72048B8F-03FC-074D-BB4B-5BF02408C773}">
      <dgm:prSet phldrT="[Text]" custT="1"/>
      <dgm:spPr/>
      <dgm:t>
        <a:bodyPr/>
        <a:lstStyle/>
        <a:p>
          <a:r>
            <a:rPr lang="en-GB" sz="1600" dirty="0"/>
            <a:t>Bartram (2019). </a:t>
          </a:r>
        </a:p>
      </dgm:t>
    </dgm:pt>
    <dgm:pt modelId="{131D69B2-08D9-7F4D-BCCA-32B58CC701A6}" type="parTrans" cxnId="{7E8CD101-BE62-6644-9AB9-9CA3435B19FD}">
      <dgm:prSet/>
      <dgm:spPr/>
      <dgm:t>
        <a:bodyPr/>
        <a:lstStyle/>
        <a:p>
          <a:endParaRPr lang="en-GB"/>
        </a:p>
      </dgm:t>
    </dgm:pt>
    <dgm:pt modelId="{34620C9A-3A7A-FA4C-803D-AE97419A3932}" type="sibTrans" cxnId="{7E8CD101-BE62-6644-9AB9-9CA3435B19FD}">
      <dgm:prSet/>
      <dgm:spPr/>
      <dgm:t>
        <a:bodyPr/>
        <a:lstStyle/>
        <a:p>
          <a:endParaRPr lang="en-GB"/>
        </a:p>
      </dgm:t>
    </dgm:pt>
    <dgm:pt modelId="{FBB858AE-D772-A54A-8E56-46336EF91B20}" type="pres">
      <dgm:prSet presAssocID="{7AB617B8-36DF-1F40-8F15-BB01643C4F44}" presName="cycleMatrixDiagram" presStyleCnt="0">
        <dgm:presLayoutVars>
          <dgm:chMax val="1"/>
          <dgm:dir/>
          <dgm:animLvl val="lvl"/>
          <dgm:resizeHandles val="exact"/>
        </dgm:presLayoutVars>
      </dgm:prSet>
      <dgm:spPr/>
    </dgm:pt>
    <dgm:pt modelId="{44130A01-4529-7847-B161-796DD6B14B8F}" type="pres">
      <dgm:prSet presAssocID="{7AB617B8-36DF-1F40-8F15-BB01643C4F44}" presName="children" presStyleCnt="0"/>
      <dgm:spPr/>
    </dgm:pt>
    <dgm:pt modelId="{904F3764-5A78-804F-887A-632496CBC9C0}" type="pres">
      <dgm:prSet presAssocID="{7AB617B8-36DF-1F40-8F15-BB01643C4F44}" presName="child1group" presStyleCnt="0"/>
      <dgm:spPr/>
    </dgm:pt>
    <dgm:pt modelId="{F2EA4E33-C70A-EC4D-BCAB-1554B4963D64}" type="pres">
      <dgm:prSet presAssocID="{7AB617B8-36DF-1F40-8F15-BB01643C4F44}" presName="child1" presStyleLbl="bgAcc1" presStyleIdx="0" presStyleCnt="2" custScaleX="108352" custLinFactNeighborX="-17782" custLinFactNeighborY="16130"/>
      <dgm:spPr/>
    </dgm:pt>
    <dgm:pt modelId="{4680A937-B53A-5145-9F5F-0E0C3E0C3AA7}" type="pres">
      <dgm:prSet presAssocID="{7AB617B8-36DF-1F40-8F15-BB01643C4F44}" presName="child1Text" presStyleLbl="bgAcc1" presStyleIdx="0" presStyleCnt="2">
        <dgm:presLayoutVars>
          <dgm:bulletEnabled val="1"/>
        </dgm:presLayoutVars>
      </dgm:prSet>
      <dgm:spPr/>
    </dgm:pt>
    <dgm:pt modelId="{F723CACF-BAE7-4A45-8049-8556899D6A3F}" type="pres">
      <dgm:prSet presAssocID="{7AB617B8-36DF-1F40-8F15-BB01643C4F44}" presName="child2group" presStyleCnt="0"/>
      <dgm:spPr/>
    </dgm:pt>
    <dgm:pt modelId="{47D525D9-EFC4-0544-9CE5-2793ACB2B77A}" type="pres">
      <dgm:prSet presAssocID="{7AB617B8-36DF-1F40-8F15-BB01643C4F44}" presName="child2" presStyleLbl="bgAcc1" presStyleIdx="1" presStyleCnt="2" custLinFactNeighborX="15673" custLinFactNeighborY="15510"/>
      <dgm:spPr/>
    </dgm:pt>
    <dgm:pt modelId="{D4D60040-0911-9C40-BD8C-46B0475A0D78}" type="pres">
      <dgm:prSet presAssocID="{7AB617B8-36DF-1F40-8F15-BB01643C4F44}" presName="child2Text" presStyleLbl="bgAcc1" presStyleIdx="1" presStyleCnt="2">
        <dgm:presLayoutVars>
          <dgm:bulletEnabled val="1"/>
        </dgm:presLayoutVars>
      </dgm:prSet>
      <dgm:spPr/>
    </dgm:pt>
    <dgm:pt modelId="{F9C648DA-0643-E64F-874A-0E1E266DC3A4}" type="pres">
      <dgm:prSet presAssocID="{7AB617B8-36DF-1F40-8F15-BB01643C4F44}" presName="childPlaceholder" presStyleCnt="0"/>
      <dgm:spPr/>
    </dgm:pt>
    <dgm:pt modelId="{1B641705-05F6-2C43-997C-423B304BDC85}" type="pres">
      <dgm:prSet presAssocID="{7AB617B8-36DF-1F40-8F15-BB01643C4F44}" presName="circle" presStyleCnt="0"/>
      <dgm:spPr/>
    </dgm:pt>
    <dgm:pt modelId="{89E31B34-8CF0-6641-B58B-73A7470AD671}" type="pres">
      <dgm:prSet presAssocID="{7AB617B8-36DF-1F40-8F15-BB01643C4F44}" presName="quadrant1" presStyleLbl="node1" presStyleIdx="0" presStyleCnt="4" custScaleX="113269" custScaleY="102797" custLinFactNeighborX="-8280" custLinFactNeighborY="-6880">
        <dgm:presLayoutVars>
          <dgm:chMax val="1"/>
          <dgm:bulletEnabled val="1"/>
        </dgm:presLayoutVars>
      </dgm:prSet>
      <dgm:spPr/>
    </dgm:pt>
    <dgm:pt modelId="{D18DD01B-0D35-1746-BE0E-267EC89863C3}" type="pres">
      <dgm:prSet presAssocID="{7AB617B8-36DF-1F40-8F15-BB01643C4F44}" presName="quadrant2" presStyleLbl="node1" presStyleIdx="1" presStyleCnt="4" custScaleX="113049" custLinFactNeighborX="5672" custLinFactNeighborY="-7916">
        <dgm:presLayoutVars>
          <dgm:chMax val="1"/>
          <dgm:bulletEnabled val="1"/>
        </dgm:presLayoutVars>
      </dgm:prSet>
      <dgm:spPr/>
    </dgm:pt>
    <dgm:pt modelId="{77694EE9-070F-CA41-992A-7F5E94097815}" type="pres">
      <dgm:prSet presAssocID="{7AB617B8-36DF-1F40-8F15-BB01643C4F44}" presName="quadrant3" presStyleLbl="node1" presStyleIdx="2" presStyleCnt="4" custScaleX="115485" custScaleY="117036" custLinFactNeighborX="6890" custLinFactNeighborY="-609">
        <dgm:presLayoutVars>
          <dgm:chMax val="1"/>
          <dgm:bulletEnabled val="1"/>
        </dgm:presLayoutVars>
      </dgm:prSet>
      <dgm:spPr/>
    </dgm:pt>
    <dgm:pt modelId="{1FAEC161-1F7A-C647-8784-3639F9D4C36A}" type="pres">
      <dgm:prSet presAssocID="{7AB617B8-36DF-1F40-8F15-BB01643C4F44}" presName="quadrant4" presStyleLbl="node1" presStyleIdx="3" presStyleCnt="4" custScaleX="112498" custScaleY="117036" custLinFactNeighborX="-7307" custLinFactNeighborY="609">
        <dgm:presLayoutVars>
          <dgm:chMax val="1"/>
          <dgm:bulletEnabled val="1"/>
        </dgm:presLayoutVars>
      </dgm:prSet>
      <dgm:spPr/>
    </dgm:pt>
    <dgm:pt modelId="{33C4FF40-9E71-F54E-BBCA-EB0C5AD22522}" type="pres">
      <dgm:prSet presAssocID="{7AB617B8-36DF-1F40-8F15-BB01643C4F44}" presName="quadrantPlaceholder" presStyleCnt="0"/>
      <dgm:spPr/>
    </dgm:pt>
    <dgm:pt modelId="{A06F1ED4-63A5-2E49-BB31-D1CE70B5576B}" type="pres">
      <dgm:prSet presAssocID="{7AB617B8-36DF-1F40-8F15-BB01643C4F44}" presName="center1" presStyleLbl="fgShp" presStyleIdx="0" presStyleCnt="2"/>
      <dgm:spPr/>
    </dgm:pt>
    <dgm:pt modelId="{8594F11C-925C-7D48-82FD-A2935CDD0355}" type="pres">
      <dgm:prSet presAssocID="{7AB617B8-36DF-1F40-8F15-BB01643C4F44}" presName="center2" presStyleLbl="fgShp" presStyleIdx="1" presStyleCnt="2"/>
      <dgm:spPr/>
    </dgm:pt>
  </dgm:ptLst>
  <dgm:cxnLst>
    <dgm:cxn modelId="{7E8CD101-BE62-6644-9AB9-9CA3435B19FD}" srcId="{A7BABCE6-F1F0-B14A-8BD3-C35999DB25D7}" destId="{72048B8F-03FC-074D-BB4B-5BF02408C773}" srcOrd="2" destOrd="0" parTransId="{131D69B2-08D9-7F4D-BCCA-32B58CC701A6}" sibTransId="{34620C9A-3A7A-FA4C-803D-AE97419A3932}"/>
    <dgm:cxn modelId="{C605480E-BB21-2A49-962F-03453CDF67C8}" type="presOf" srcId="{7AB617B8-36DF-1F40-8F15-BB01643C4F44}" destId="{FBB858AE-D772-A54A-8E56-46336EF91B20}" srcOrd="0" destOrd="0" presId="urn:microsoft.com/office/officeart/2005/8/layout/cycle4"/>
    <dgm:cxn modelId="{9937FD0E-0393-D541-B0CD-A92A3032EB0D}" srcId="{7AB617B8-36DF-1F40-8F15-BB01643C4F44}" destId="{E0BFF0EE-481A-F647-BC32-D85033BF02B7}" srcOrd="3" destOrd="0" parTransId="{38CDC454-BE68-B244-A67A-C8E10CCD053E}" sibTransId="{26BC4ADF-DC06-7045-BE26-5518D0D7A046}"/>
    <dgm:cxn modelId="{F9F70D14-F621-0445-8A86-696BD1ABEDA9}" type="presOf" srcId="{D2481981-38B0-5142-BBB7-A7888CFEA6CC}" destId="{D4D60040-0911-9C40-BD8C-46B0475A0D78}" srcOrd="1" destOrd="0" presId="urn:microsoft.com/office/officeart/2005/8/layout/cycle4"/>
    <dgm:cxn modelId="{A5065024-FE61-8242-8B49-40DB7B2C956B}" type="presOf" srcId="{7B22C88C-16E3-B247-B81D-EEDEFD3757DC}" destId="{47D525D9-EFC4-0544-9CE5-2793ACB2B77A}" srcOrd="0" destOrd="1" presId="urn:microsoft.com/office/officeart/2005/8/layout/cycle4"/>
    <dgm:cxn modelId="{19AD172B-F1C0-E944-8F8D-ADF742983B82}" type="presOf" srcId="{B4F1D3D8-CE94-C44D-86ED-F2B55E00C67D}" destId="{4680A937-B53A-5145-9F5F-0E0C3E0C3AA7}" srcOrd="1" destOrd="1" presId="urn:microsoft.com/office/officeart/2005/8/layout/cycle4"/>
    <dgm:cxn modelId="{A959E833-845B-2548-96C1-F1428650B57B}" srcId="{A7BABCE6-F1F0-B14A-8BD3-C35999DB25D7}" destId="{B4F1D3D8-CE94-C44D-86ED-F2B55E00C67D}" srcOrd="1" destOrd="0" parTransId="{0157E87B-343A-0A42-BF33-E2ABB59F7F79}" sibTransId="{7E451E5E-24E6-4443-BCED-2C8AD8D06DF5}"/>
    <dgm:cxn modelId="{CF3E0337-7E26-8D4F-90A3-319570C47153}" srcId="{7AB617B8-36DF-1F40-8F15-BB01643C4F44}" destId="{6105746F-315A-7C48-BE9F-41AE91E0853A}" srcOrd="2" destOrd="0" parTransId="{74BC9A65-FAF7-714F-AC42-676BAA2581D7}" sibTransId="{9340B344-D57F-F949-8BA5-9D1B3B06EFE6}"/>
    <dgm:cxn modelId="{B3BEA871-E675-7842-BB59-7AE93AA491EA}" type="presOf" srcId="{7B22C88C-16E3-B247-B81D-EEDEFD3757DC}" destId="{D4D60040-0911-9C40-BD8C-46B0475A0D78}" srcOrd="1" destOrd="1" presId="urn:microsoft.com/office/officeart/2005/8/layout/cycle4"/>
    <dgm:cxn modelId="{A366F255-8A5B-8246-A14A-05784840282A}" srcId="{7AB617B8-36DF-1F40-8F15-BB01643C4F44}" destId="{1F3BAA2B-54D1-DF49-91E5-E671659862ED}" srcOrd="1" destOrd="0" parTransId="{87F8B412-93F0-5E48-8ED7-4AAD6707E51B}" sibTransId="{5A9A2CAF-1F87-0547-A6DA-E8C9916AB6D8}"/>
    <dgm:cxn modelId="{EA837676-C270-A242-9580-511C090779C6}" type="presOf" srcId="{E0BFF0EE-481A-F647-BC32-D85033BF02B7}" destId="{1FAEC161-1F7A-C647-8784-3639F9D4C36A}" srcOrd="0" destOrd="0" presId="urn:microsoft.com/office/officeart/2005/8/layout/cycle4"/>
    <dgm:cxn modelId="{B742CB76-47F2-9649-83E7-BCAE837635A8}" type="presOf" srcId="{C437C040-B22C-B846-B6C0-DEE391C91A00}" destId="{F2EA4E33-C70A-EC4D-BCAB-1554B4963D64}" srcOrd="0" destOrd="0" presId="urn:microsoft.com/office/officeart/2005/8/layout/cycle4"/>
    <dgm:cxn modelId="{44803B57-3B9D-F647-BF6F-145B422BCA91}" type="presOf" srcId="{A7BABCE6-F1F0-B14A-8BD3-C35999DB25D7}" destId="{89E31B34-8CF0-6641-B58B-73A7470AD671}" srcOrd="0" destOrd="0" presId="urn:microsoft.com/office/officeart/2005/8/layout/cycle4"/>
    <dgm:cxn modelId="{8F4F1B78-5981-094A-B8C4-16DE9666D0D4}" type="presOf" srcId="{72048B8F-03FC-074D-BB4B-5BF02408C773}" destId="{4680A937-B53A-5145-9F5F-0E0C3E0C3AA7}" srcOrd="1" destOrd="2" presId="urn:microsoft.com/office/officeart/2005/8/layout/cycle4"/>
    <dgm:cxn modelId="{041DA784-0D4A-9B4B-835C-592218615F63}" srcId="{7AB617B8-36DF-1F40-8F15-BB01643C4F44}" destId="{A7BABCE6-F1F0-B14A-8BD3-C35999DB25D7}" srcOrd="0" destOrd="0" parTransId="{8976D682-4AED-384F-A304-07F0C66E6232}" sibTransId="{B087BD4D-315C-C549-A91F-B780E9DF536D}"/>
    <dgm:cxn modelId="{44409087-6BF0-1D48-B384-F50EE1F2B73F}" type="presOf" srcId="{D2481981-38B0-5142-BBB7-A7888CFEA6CC}" destId="{47D525D9-EFC4-0544-9CE5-2793ACB2B77A}" srcOrd="0" destOrd="0" presId="urn:microsoft.com/office/officeart/2005/8/layout/cycle4"/>
    <dgm:cxn modelId="{40BB699F-092C-824D-A678-306149067BB4}" srcId="{1F3BAA2B-54D1-DF49-91E5-E671659862ED}" destId="{7B22C88C-16E3-B247-B81D-EEDEFD3757DC}" srcOrd="1" destOrd="0" parTransId="{B2320F26-0516-B146-AAEC-5B3BA43FE580}" sibTransId="{29504A90-20FE-3242-9D4D-8B66DDFA7B9C}"/>
    <dgm:cxn modelId="{481C6AAB-81E8-A34A-ABFB-2C7772488E72}" type="presOf" srcId="{1F3BAA2B-54D1-DF49-91E5-E671659862ED}" destId="{D18DD01B-0D35-1746-BE0E-267EC89863C3}" srcOrd="0" destOrd="0" presId="urn:microsoft.com/office/officeart/2005/8/layout/cycle4"/>
    <dgm:cxn modelId="{6AD7DDB3-BDC8-D74F-BBAD-5F00E1FC687F}" type="presOf" srcId="{C437C040-B22C-B846-B6C0-DEE391C91A00}" destId="{4680A937-B53A-5145-9F5F-0E0C3E0C3AA7}" srcOrd="1" destOrd="0" presId="urn:microsoft.com/office/officeart/2005/8/layout/cycle4"/>
    <dgm:cxn modelId="{BAB64CB9-FF71-B943-806A-06794B73DBB7}" type="presOf" srcId="{72048B8F-03FC-074D-BB4B-5BF02408C773}" destId="{F2EA4E33-C70A-EC4D-BCAB-1554B4963D64}" srcOrd="0" destOrd="2" presId="urn:microsoft.com/office/officeart/2005/8/layout/cycle4"/>
    <dgm:cxn modelId="{BCC69DBA-F59C-E546-870A-21B581DCCA5A}" type="presOf" srcId="{B4F1D3D8-CE94-C44D-86ED-F2B55E00C67D}" destId="{F2EA4E33-C70A-EC4D-BCAB-1554B4963D64}" srcOrd="0" destOrd="1" presId="urn:microsoft.com/office/officeart/2005/8/layout/cycle4"/>
    <dgm:cxn modelId="{578619CF-AE5B-C64C-8F00-FF18D8FA1D23}" srcId="{1F3BAA2B-54D1-DF49-91E5-E671659862ED}" destId="{D2481981-38B0-5142-BBB7-A7888CFEA6CC}" srcOrd="0" destOrd="0" parTransId="{2DD3BCCC-7B09-6C4F-A486-24E622BBE975}" sibTransId="{F25A28E5-F395-D243-A2FB-974D38D3E4A6}"/>
    <dgm:cxn modelId="{6B3F34D4-F6D9-9D4B-94E7-D12845524552}" type="presOf" srcId="{6105746F-315A-7C48-BE9F-41AE91E0853A}" destId="{77694EE9-070F-CA41-992A-7F5E94097815}" srcOrd="0" destOrd="0" presId="urn:microsoft.com/office/officeart/2005/8/layout/cycle4"/>
    <dgm:cxn modelId="{32B97FEE-062E-3D41-9F3B-361BA04F39AB}" srcId="{A7BABCE6-F1F0-B14A-8BD3-C35999DB25D7}" destId="{C437C040-B22C-B846-B6C0-DEE391C91A00}" srcOrd="0" destOrd="0" parTransId="{799BFA48-D84A-A441-90E5-D6CDE4843E73}" sibTransId="{B3D960A0-E849-3240-A12B-393F0481A59F}"/>
    <dgm:cxn modelId="{DC02DAFD-B737-0D4B-9021-3F5716604A69}" type="presParOf" srcId="{FBB858AE-D772-A54A-8E56-46336EF91B20}" destId="{44130A01-4529-7847-B161-796DD6B14B8F}" srcOrd="0" destOrd="0" presId="urn:microsoft.com/office/officeart/2005/8/layout/cycle4"/>
    <dgm:cxn modelId="{6B6C120D-3EE9-CE43-B714-D60B06266A7E}" type="presParOf" srcId="{44130A01-4529-7847-B161-796DD6B14B8F}" destId="{904F3764-5A78-804F-887A-632496CBC9C0}" srcOrd="0" destOrd="0" presId="urn:microsoft.com/office/officeart/2005/8/layout/cycle4"/>
    <dgm:cxn modelId="{C9126219-6166-E74F-989D-C5062956BB19}" type="presParOf" srcId="{904F3764-5A78-804F-887A-632496CBC9C0}" destId="{F2EA4E33-C70A-EC4D-BCAB-1554B4963D64}" srcOrd="0" destOrd="0" presId="urn:microsoft.com/office/officeart/2005/8/layout/cycle4"/>
    <dgm:cxn modelId="{13631E45-B823-804B-A1FF-C027548534E8}" type="presParOf" srcId="{904F3764-5A78-804F-887A-632496CBC9C0}" destId="{4680A937-B53A-5145-9F5F-0E0C3E0C3AA7}" srcOrd="1" destOrd="0" presId="urn:microsoft.com/office/officeart/2005/8/layout/cycle4"/>
    <dgm:cxn modelId="{710A9698-04F8-3149-99C8-6879DE5D1082}" type="presParOf" srcId="{44130A01-4529-7847-B161-796DD6B14B8F}" destId="{F723CACF-BAE7-4A45-8049-8556899D6A3F}" srcOrd="1" destOrd="0" presId="urn:microsoft.com/office/officeart/2005/8/layout/cycle4"/>
    <dgm:cxn modelId="{76B6E1B9-A808-8246-88EA-72629C31B359}" type="presParOf" srcId="{F723CACF-BAE7-4A45-8049-8556899D6A3F}" destId="{47D525D9-EFC4-0544-9CE5-2793ACB2B77A}" srcOrd="0" destOrd="0" presId="urn:microsoft.com/office/officeart/2005/8/layout/cycle4"/>
    <dgm:cxn modelId="{712B61A2-AE00-324F-97FC-DEEF63D0B859}" type="presParOf" srcId="{F723CACF-BAE7-4A45-8049-8556899D6A3F}" destId="{D4D60040-0911-9C40-BD8C-46B0475A0D78}" srcOrd="1" destOrd="0" presId="urn:microsoft.com/office/officeart/2005/8/layout/cycle4"/>
    <dgm:cxn modelId="{96B3DDE3-1B32-5246-80DD-B647C3A50AD6}" type="presParOf" srcId="{44130A01-4529-7847-B161-796DD6B14B8F}" destId="{F9C648DA-0643-E64F-874A-0E1E266DC3A4}" srcOrd="2" destOrd="0" presId="urn:microsoft.com/office/officeart/2005/8/layout/cycle4"/>
    <dgm:cxn modelId="{E505739D-A371-FF46-8C47-78EB4434F4B2}" type="presParOf" srcId="{FBB858AE-D772-A54A-8E56-46336EF91B20}" destId="{1B641705-05F6-2C43-997C-423B304BDC85}" srcOrd="1" destOrd="0" presId="urn:microsoft.com/office/officeart/2005/8/layout/cycle4"/>
    <dgm:cxn modelId="{2C4B8F4F-3181-1A4E-9434-69652234C121}" type="presParOf" srcId="{1B641705-05F6-2C43-997C-423B304BDC85}" destId="{89E31B34-8CF0-6641-B58B-73A7470AD671}" srcOrd="0" destOrd="0" presId="urn:microsoft.com/office/officeart/2005/8/layout/cycle4"/>
    <dgm:cxn modelId="{85307390-2BC5-3349-BC57-E40527BE5DD5}" type="presParOf" srcId="{1B641705-05F6-2C43-997C-423B304BDC85}" destId="{D18DD01B-0D35-1746-BE0E-267EC89863C3}" srcOrd="1" destOrd="0" presId="urn:microsoft.com/office/officeart/2005/8/layout/cycle4"/>
    <dgm:cxn modelId="{F3423F00-F5F1-0748-A8DE-2B7C820C0516}" type="presParOf" srcId="{1B641705-05F6-2C43-997C-423B304BDC85}" destId="{77694EE9-070F-CA41-992A-7F5E94097815}" srcOrd="2" destOrd="0" presId="urn:microsoft.com/office/officeart/2005/8/layout/cycle4"/>
    <dgm:cxn modelId="{F866958F-1302-CA4A-89D0-47E2C46A008E}" type="presParOf" srcId="{1B641705-05F6-2C43-997C-423B304BDC85}" destId="{1FAEC161-1F7A-C647-8784-3639F9D4C36A}" srcOrd="3" destOrd="0" presId="urn:microsoft.com/office/officeart/2005/8/layout/cycle4"/>
    <dgm:cxn modelId="{073940C9-60F4-564C-BC79-EB2E2C7CDA26}" type="presParOf" srcId="{1B641705-05F6-2C43-997C-423B304BDC85}" destId="{33C4FF40-9E71-F54E-BBCA-EB0C5AD22522}" srcOrd="4" destOrd="0" presId="urn:microsoft.com/office/officeart/2005/8/layout/cycle4"/>
    <dgm:cxn modelId="{CD99DD4A-68B0-EA4B-8184-E2C9E2CEC530}" type="presParOf" srcId="{FBB858AE-D772-A54A-8E56-46336EF91B20}" destId="{A06F1ED4-63A5-2E49-BB31-D1CE70B5576B}" srcOrd="2" destOrd="0" presId="urn:microsoft.com/office/officeart/2005/8/layout/cycle4"/>
    <dgm:cxn modelId="{244986EC-0570-8C4F-A919-02C070466877}" type="presParOf" srcId="{FBB858AE-D772-A54A-8E56-46336EF91B20}" destId="{8594F11C-925C-7D48-82FD-A2935CDD0355}" srcOrd="3" destOrd="0" presId="urn:microsoft.com/office/officeart/2005/8/layout/cycle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D9CFB7-B139-D44D-B6E6-DBCABD895256}">
      <dsp:nvSpPr>
        <dsp:cNvPr id="0" name=""/>
        <dsp:cNvSpPr/>
      </dsp:nvSpPr>
      <dsp:spPr>
        <a:xfrm rot="5400000">
          <a:off x="786096" y="1860469"/>
          <a:ext cx="1949939" cy="3244654"/>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C624C-F3D9-524C-A2AA-C3DF8549BE48}">
      <dsp:nvSpPr>
        <dsp:cNvPr id="0" name=""/>
        <dsp:cNvSpPr/>
      </dsp:nvSpPr>
      <dsp:spPr>
        <a:xfrm>
          <a:off x="578596" y="2824659"/>
          <a:ext cx="2929292" cy="1966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Researcher’s background influenced their interest in the topic. </a:t>
          </a:r>
        </a:p>
      </dsp:txBody>
      <dsp:txXfrm>
        <a:off x="578596" y="2824659"/>
        <a:ext cx="2929292" cy="1966727"/>
      </dsp:txXfrm>
    </dsp:sp>
    <dsp:sp modelId="{8996EC3D-8627-A54A-9ABC-D3694ADA8162}">
      <dsp:nvSpPr>
        <dsp:cNvPr id="0" name=""/>
        <dsp:cNvSpPr/>
      </dsp:nvSpPr>
      <dsp:spPr>
        <a:xfrm>
          <a:off x="3498296" y="2367903"/>
          <a:ext cx="308935" cy="343263"/>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91F99-7D98-8040-BD96-9D6B90B424CF}">
      <dsp:nvSpPr>
        <dsp:cNvPr id="0" name=""/>
        <dsp:cNvSpPr/>
      </dsp:nvSpPr>
      <dsp:spPr>
        <a:xfrm rot="5400000">
          <a:off x="4557067" y="406293"/>
          <a:ext cx="1949939" cy="3244654"/>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59B09E-FDC9-2F49-BED0-E09181BD2025}">
      <dsp:nvSpPr>
        <dsp:cNvPr id="0" name=""/>
        <dsp:cNvSpPr/>
      </dsp:nvSpPr>
      <dsp:spPr>
        <a:xfrm>
          <a:off x="4277796" y="1440212"/>
          <a:ext cx="3343465" cy="3121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Current literature presents numerous studies comparing the personality traits of professional individual and team athletes. </a:t>
          </a:r>
        </a:p>
      </dsp:txBody>
      <dsp:txXfrm>
        <a:off x="4277796" y="1440212"/>
        <a:ext cx="3343465" cy="3121805"/>
      </dsp:txXfrm>
    </dsp:sp>
    <dsp:sp modelId="{1307AC6B-AF32-3041-B37E-303E100BA7B8}">
      <dsp:nvSpPr>
        <dsp:cNvPr id="0" name=""/>
        <dsp:cNvSpPr/>
      </dsp:nvSpPr>
      <dsp:spPr>
        <a:xfrm flipH="1" flipV="1">
          <a:off x="10517822" y="4609052"/>
          <a:ext cx="131282" cy="182334"/>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63A450-B61C-C74A-8596-EA21F8C2DB67}">
      <dsp:nvSpPr>
        <dsp:cNvPr id="0" name=""/>
        <dsp:cNvSpPr/>
      </dsp:nvSpPr>
      <dsp:spPr>
        <a:xfrm rot="5400000">
          <a:off x="8566554" y="-509531"/>
          <a:ext cx="1949939" cy="3244654"/>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8B31AB-D8B5-9A4F-951B-9A0CA55D477C}">
      <dsp:nvSpPr>
        <dsp:cNvPr id="0" name=""/>
        <dsp:cNvSpPr/>
      </dsp:nvSpPr>
      <dsp:spPr>
        <a:xfrm>
          <a:off x="8384958" y="586815"/>
          <a:ext cx="2520773" cy="332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Do these findings reflect in that of undergraduate students undertaking a sports-based degree? </a:t>
          </a:r>
        </a:p>
      </dsp:txBody>
      <dsp:txXfrm>
        <a:off x="8384958" y="586815"/>
        <a:ext cx="2520773" cy="3326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1C966-3E4F-1A4D-BD27-86B1214D758D}">
      <dsp:nvSpPr>
        <dsp:cNvPr id="0" name=""/>
        <dsp:cNvSpPr/>
      </dsp:nvSpPr>
      <dsp:spPr>
        <a:xfrm rot="16200000">
          <a:off x="546317" y="421177"/>
          <a:ext cx="3483661" cy="4576296"/>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77800" rIns="160020" bIns="177800" numCol="1" spcCol="1270" anchor="t" anchorCtr="0">
          <a:noAutofit/>
        </a:bodyPr>
        <a:lstStyle/>
        <a:p>
          <a:pPr marL="0" lvl="0" indent="0" algn="ctr" defTabSz="1244600">
            <a:lnSpc>
              <a:spcPct val="150000"/>
            </a:lnSpc>
            <a:spcBef>
              <a:spcPct val="0"/>
            </a:spcBef>
            <a:spcAft>
              <a:spcPct val="35000"/>
            </a:spcAft>
            <a:buNone/>
          </a:pPr>
          <a:endParaRPr lang="en-GB" sz="2800" b="1" kern="1200" dirty="0"/>
        </a:p>
      </dsp:txBody>
      <dsp:txXfrm rot="5400000">
        <a:off x="170089" y="1137584"/>
        <a:ext cx="4406207" cy="3143483"/>
      </dsp:txXfrm>
    </dsp:sp>
    <dsp:sp modelId="{E1315381-2123-0647-B3A0-F1771EC2FD86}">
      <dsp:nvSpPr>
        <dsp:cNvPr id="0" name=""/>
        <dsp:cNvSpPr/>
      </dsp:nvSpPr>
      <dsp:spPr>
        <a:xfrm rot="5400000">
          <a:off x="5433991" y="28206"/>
          <a:ext cx="3483661" cy="5362238"/>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GB" sz="3200" kern="1200" dirty="0"/>
            <a:t>To investigate.</a:t>
          </a:r>
        </a:p>
        <a:p>
          <a:pPr marL="0" lvl="0" indent="0" algn="l" defTabSz="1422400">
            <a:lnSpc>
              <a:spcPct val="90000"/>
            </a:lnSpc>
            <a:spcBef>
              <a:spcPct val="0"/>
            </a:spcBef>
            <a:spcAft>
              <a:spcPct val="35000"/>
            </a:spcAft>
            <a:buNone/>
          </a:pPr>
          <a:r>
            <a:rPr lang="en-GB" sz="3200" kern="1200" dirty="0"/>
            <a:t>Questionnaires.</a:t>
          </a:r>
        </a:p>
        <a:p>
          <a:pPr marL="0" lvl="0" indent="0" algn="l" defTabSz="1422400">
            <a:lnSpc>
              <a:spcPct val="90000"/>
            </a:lnSpc>
            <a:spcBef>
              <a:spcPct val="0"/>
            </a:spcBef>
            <a:spcAft>
              <a:spcPct val="35000"/>
            </a:spcAft>
            <a:buNone/>
          </a:pPr>
          <a:endParaRPr lang="en-GB" sz="3200" kern="1200" dirty="0"/>
        </a:p>
        <a:p>
          <a:pPr marL="0" lvl="0" indent="0" algn="l" defTabSz="1422400">
            <a:lnSpc>
              <a:spcPct val="90000"/>
            </a:lnSpc>
            <a:spcBef>
              <a:spcPct val="0"/>
            </a:spcBef>
            <a:spcAft>
              <a:spcPct val="35000"/>
            </a:spcAft>
            <a:buNone/>
          </a:pPr>
          <a:r>
            <a:rPr lang="en-GB" sz="3200" kern="1200" dirty="0"/>
            <a:t>Answer the research question.</a:t>
          </a:r>
        </a:p>
      </dsp:txBody>
      <dsp:txXfrm rot="-5400000">
        <a:off x="4494703" y="1137584"/>
        <a:ext cx="5192149" cy="3143483"/>
      </dsp:txXfrm>
    </dsp:sp>
    <dsp:sp modelId="{9E37BD68-3E38-6A4B-8128-16296F66B9BA}">
      <dsp:nvSpPr>
        <dsp:cNvPr id="0" name=""/>
        <dsp:cNvSpPr/>
      </dsp:nvSpPr>
      <dsp:spPr>
        <a:xfrm>
          <a:off x="3899827" y="0"/>
          <a:ext cx="2225554" cy="22254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F5B8AB-BA23-434C-A4A4-EB8F4F291552}">
      <dsp:nvSpPr>
        <dsp:cNvPr id="0" name=""/>
        <dsp:cNvSpPr/>
      </dsp:nvSpPr>
      <dsp:spPr>
        <a:xfrm rot="10800000">
          <a:off x="3899827" y="3193220"/>
          <a:ext cx="2225554" cy="2225446"/>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0ED64-BFAF-1B44-AFFB-C68CD984235C}">
      <dsp:nvSpPr>
        <dsp:cNvPr id="0" name=""/>
        <dsp:cNvSpPr/>
      </dsp:nvSpPr>
      <dsp:spPr>
        <a:xfrm>
          <a:off x="852" y="567450"/>
          <a:ext cx="3670256" cy="4404307"/>
        </a:xfrm>
        <a:prstGeom prst="roundRect">
          <a:avLst>
            <a:gd name="adj" fmla="val 5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kern="1200" dirty="0"/>
            <a:t>Sampling</a:t>
          </a:r>
        </a:p>
      </dsp:txBody>
      <dsp:txXfrm rot="16200000">
        <a:off x="-1437887" y="2006190"/>
        <a:ext cx="3611532" cy="734051"/>
      </dsp:txXfrm>
    </dsp:sp>
    <dsp:sp modelId="{F816516A-0E82-A34B-93D8-7ECAC56E4500}">
      <dsp:nvSpPr>
        <dsp:cNvPr id="0" name=""/>
        <dsp:cNvSpPr/>
      </dsp:nvSpPr>
      <dsp:spPr>
        <a:xfrm>
          <a:off x="734904" y="567450"/>
          <a:ext cx="2734341" cy="440430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marL="0" lvl="0" indent="0" algn="ctr" defTabSz="1466850">
            <a:lnSpc>
              <a:spcPct val="90000"/>
            </a:lnSpc>
            <a:spcBef>
              <a:spcPct val="0"/>
            </a:spcBef>
            <a:spcAft>
              <a:spcPct val="35000"/>
            </a:spcAft>
            <a:buNone/>
          </a:pPr>
          <a:r>
            <a:rPr lang="en-GB" sz="3300" kern="1200" dirty="0"/>
            <a:t>16 Individual Athletes</a:t>
          </a:r>
        </a:p>
        <a:p>
          <a:pPr marL="0" lvl="0" indent="0" algn="ctr" defTabSz="1466850">
            <a:lnSpc>
              <a:spcPct val="90000"/>
            </a:lnSpc>
            <a:spcBef>
              <a:spcPct val="0"/>
            </a:spcBef>
            <a:spcAft>
              <a:spcPct val="35000"/>
            </a:spcAft>
            <a:buNone/>
          </a:pPr>
          <a:r>
            <a:rPr lang="en-GB" sz="3300" kern="1200" dirty="0"/>
            <a:t>16 Team Athletes</a:t>
          </a:r>
        </a:p>
      </dsp:txBody>
      <dsp:txXfrm>
        <a:off x="734904" y="567450"/>
        <a:ext cx="2734341" cy="4404307"/>
      </dsp:txXfrm>
    </dsp:sp>
    <dsp:sp modelId="{44688722-BDB8-2448-AACD-19A8A6BA5BA3}">
      <dsp:nvSpPr>
        <dsp:cNvPr id="0" name=""/>
        <dsp:cNvSpPr/>
      </dsp:nvSpPr>
      <dsp:spPr>
        <a:xfrm>
          <a:off x="3799568" y="567450"/>
          <a:ext cx="3670256" cy="4404307"/>
        </a:xfrm>
        <a:prstGeom prst="roundRect">
          <a:avLst>
            <a:gd name="adj" fmla="val 5000"/>
          </a:avLst>
        </a:prstGeom>
        <a:solidFill>
          <a:schemeClr val="accent1">
            <a:shade val="80000"/>
            <a:hueOff val="-265675"/>
            <a:satOff val="-12668"/>
            <a:lumOff val="161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kern="1200" dirty="0"/>
            <a:t>Study</a:t>
          </a:r>
        </a:p>
      </dsp:txBody>
      <dsp:txXfrm rot="16200000">
        <a:off x="2360827" y="2006190"/>
        <a:ext cx="3611532" cy="734051"/>
      </dsp:txXfrm>
    </dsp:sp>
    <dsp:sp modelId="{6125AF8C-7A6C-C248-86FA-18F4C19E0A7D}">
      <dsp:nvSpPr>
        <dsp:cNvPr id="0" name=""/>
        <dsp:cNvSpPr/>
      </dsp:nvSpPr>
      <dsp:spPr>
        <a:xfrm rot="5400000">
          <a:off x="3494450" y="4065990"/>
          <a:ext cx="646938" cy="550538"/>
        </a:xfrm>
        <a:prstGeom prst="flowChartExtra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1E8903-10D2-5340-8285-F5468D8CD929}">
      <dsp:nvSpPr>
        <dsp:cNvPr id="0" name=""/>
        <dsp:cNvSpPr/>
      </dsp:nvSpPr>
      <dsp:spPr>
        <a:xfrm>
          <a:off x="4533619" y="567450"/>
          <a:ext cx="2734341" cy="440430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marL="0" lvl="0" indent="0" algn="ctr" defTabSz="1466850">
            <a:lnSpc>
              <a:spcPct val="90000"/>
            </a:lnSpc>
            <a:spcBef>
              <a:spcPct val="0"/>
            </a:spcBef>
            <a:spcAft>
              <a:spcPct val="35000"/>
            </a:spcAft>
            <a:buFont typeface="Arial" panose="020B0604020202020204" pitchFamily="34" charset="0"/>
            <a:buNone/>
          </a:pPr>
          <a:r>
            <a:rPr lang="en-GB" sz="3300" kern="1200" dirty="0"/>
            <a:t>Non-disclosure Study to avoid harm </a:t>
          </a:r>
        </a:p>
      </dsp:txBody>
      <dsp:txXfrm>
        <a:off x="4533619" y="567450"/>
        <a:ext cx="2734341" cy="4404307"/>
      </dsp:txXfrm>
    </dsp:sp>
    <dsp:sp modelId="{BEFBAC27-DD01-3F4C-86BD-01A47222F112}">
      <dsp:nvSpPr>
        <dsp:cNvPr id="0" name=""/>
        <dsp:cNvSpPr/>
      </dsp:nvSpPr>
      <dsp:spPr>
        <a:xfrm>
          <a:off x="7598283" y="567450"/>
          <a:ext cx="3670256" cy="4404307"/>
        </a:xfrm>
        <a:prstGeom prst="roundRect">
          <a:avLst>
            <a:gd name="adj" fmla="val 5000"/>
          </a:avLst>
        </a:prstGeom>
        <a:solidFill>
          <a:schemeClr val="accent1">
            <a:shade val="80000"/>
            <a:hueOff val="-531349"/>
            <a:satOff val="-25335"/>
            <a:lumOff val="323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GB" sz="2600" kern="1200" dirty="0"/>
            <a:t>Ethical Considerations</a:t>
          </a:r>
        </a:p>
      </dsp:txBody>
      <dsp:txXfrm rot="16200000">
        <a:off x="6159543" y="2006190"/>
        <a:ext cx="3611532" cy="734051"/>
      </dsp:txXfrm>
    </dsp:sp>
    <dsp:sp modelId="{1FCB0E34-4C3C-BE44-B143-3F2629D8E67B}">
      <dsp:nvSpPr>
        <dsp:cNvPr id="0" name=""/>
        <dsp:cNvSpPr/>
      </dsp:nvSpPr>
      <dsp:spPr>
        <a:xfrm rot="5400000">
          <a:off x="7293165" y="4065990"/>
          <a:ext cx="646938" cy="550538"/>
        </a:xfrm>
        <a:prstGeom prst="flowChartExtract">
          <a:avLst/>
        </a:prstGeom>
        <a:solidFill>
          <a:schemeClr val="lt1">
            <a:hueOff val="0"/>
            <a:satOff val="0"/>
            <a:lumOff val="0"/>
            <a:alphaOff val="0"/>
          </a:schemeClr>
        </a:solidFill>
        <a:ln w="12700" cap="flat" cmpd="sng" algn="ctr">
          <a:solidFill>
            <a:schemeClr val="accent1">
              <a:shade val="80000"/>
              <a:hueOff val="-531349"/>
              <a:satOff val="-25335"/>
              <a:lumOff val="32330"/>
              <a:alphaOff val="0"/>
            </a:schemeClr>
          </a:solidFill>
          <a:prstDash val="solid"/>
        </a:ln>
        <a:effectLst/>
      </dsp:spPr>
      <dsp:style>
        <a:lnRef idx="2">
          <a:scrgbClr r="0" g="0" b="0"/>
        </a:lnRef>
        <a:fillRef idx="1">
          <a:scrgbClr r="0" g="0" b="0"/>
        </a:fillRef>
        <a:effectRef idx="0">
          <a:scrgbClr r="0" g="0" b="0"/>
        </a:effectRef>
        <a:fontRef idx="minor"/>
      </dsp:style>
    </dsp:sp>
    <dsp:sp modelId="{8F61B268-0124-EB40-AA21-8525C5432E6A}">
      <dsp:nvSpPr>
        <dsp:cNvPr id="0" name=""/>
        <dsp:cNvSpPr/>
      </dsp:nvSpPr>
      <dsp:spPr>
        <a:xfrm>
          <a:off x="8332334" y="567450"/>
          <a:ext cx="2734341" cy="4404307"/>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13157" rIns="0" bIns="0" numCol="1" spcCol="1270" anchor="t" anchorCtr="0">
          <a:noAutofit/>
        </a:bodyPr>
        <a:lstStyle/>
        <a:p>
          <a:pPr marL="0" lvl="0" indent="0" algn="ctr" defTabSz="1466850">
            <a:lnSpc>
              <a:spcPct val="90000"/>
            </a:lnSpc>
            <a:spcBef>
              <a:spcPct val="0"/>
            </a:spcBef>
            <a:spcAft>
              <a:spcPct val="35000"/>
            </a:spcAft>
            <a:buNone/>
          </a:pPr>
          <a:r>
            <a:rPr lang="en-GB" sz="3300" kern="1200" dirty="0"/>
            <a:t>BERA Guidelines (2018).</a:t>
          </a:r>
        </a:p>
        <a:p>
          <a:pPr marL="0" lvl="0" indent="0" algn="l" defTabSz="1466850">
            <a:lnSpc>
              <a:spcPct val="90000"/>
            </a:lnSpc>
            <a:spcBef>
              <a:spcPct val="0"/>
            </a:spcBef>
            <a:spcAft>
              <a:spcPct val="35000"/>
            </a:spcAft>
            <a:buNone/>
          </a:pPr>
          <a:r>
            <a:rPr lang="en-GB" sz="3300" kern="1200"/>
            <a:t>Transparency.</a:t>
          </a:r>
          <a:endParaRPr lang="en-GB" sz="3300" kern="1200" dirty="0"/>
        </a:p>
        <a:p>
          <a:pPr marL="0" lvl="0" indent="0" algn="l" defTabSz="1466850">
            <a:lnSpc>
              <a:spcPct val="90000"/>
            </a:lnSpc>
            <a:spcBef>
              <a:spcPct val="0"/>
            </a:spcBef>
            <a:spcAft>
              <a:spcPct val="35000"/>
            </a:spcAft>
            <a:buNone/>
          </a:pPr>
          <a:r>
            <a:rPr lang="en-GB" sz="3300" kern="1200" dirty="0"/>
            <a:t>Anonymity. </a:t>
          </a:r>
        </a:p>
      </dsp:txBody>
      <dsp:txXfrm>
        <a:off x="8332334" y="567450"/>
        <a:ext cx="2734341" cy="4404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D525D9-EFC4-0544-9CE5-2793ACB2B77A}">
      <dsp:nvSpPr>
        <dsp:cNvPr id="0" name=""/>
        <dsp:cNvSpPr/>
      </dsp:nvSpPr>
      <dsp:spPr>
        <a:xfrm>
          <a:off x="7117856" y="268939"/>
          <a:ext cx="2676821" cy="17339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t" anchorCtr="0">
          <a:noAutofit/>
        </a:bodyPr>
        <a:lstStyle/>
        <a:p>
          <a:pPr marL="171450" lvl="1" indent="-171450" algn="l" defTabSz="755650">
            <a:lnSpc>
              <a:spcPct val="90000"/>
            </a:lnSpc>
            <a:spcBef>
              <a:spcPct val="0"/>
            </a:spcBef>
            <a:spcAft>
              <a:spcPct val="15000"/>
            </a:spcAft>
            <a:buChar char="•"/>
          </a:pPr>
          <a:r>
            <a:rPr lang="en-GB" sz="1700" kern="1200" dirty="0"/>
            <a:t>Gillham et al., (2008).</a:t>
          </a:r>
        </a:p>
        <a:p>
          <a:pPr marL="171450" lvl="1" indent="-171450" algn="l" defTabSz="755650">
            <a:lnSpc>
              <a:spcPct val="90000"/>
            </a:lnSpc>
            <a:spcBef>
              <a:spcPct val="0"/>
            </a:spcBef>
            <a:spcAft>
              <a:spcPct val="15000"/>
            </a:spcAft>
            <a:buChar char="•"/>
          </a:pPr>
          <a:r>
            <a:rPr lang="en-GB" sz="1700" kern="1200" dirty="0"/>
            <a:t>Munn and </a:t>
          </a:r>
          <a:r>
            <a:rPr lang="en-GB" sz="1700" kern="1200" dirty="0" err="1"/>
            <a:t>Drever</a:t>
          </a:r>
          <a:r>
            <a:rPr lang="en-GB" sz="1700" kern="1200" dirty="0"/>
            <a:t> (1990). </a:t>
          </a:r>
        </a:p>
      </dsp:txBody>
      <dsp:txXfrm>
        <a:off x="7958993" y="307029"/>
        <a:ext cx="1797595" cy="1224300"/>
      </dsp:txXfrm>
    </dsp:sp>
    <dsp:sp modelId="{F2EA4E33-C70A-EC4D-BCAB-1554B4963D64}">
      <dsp:nvSpPr>
        <dsp:cNvPr id="0" name=""/>
        <dsp:cNvSpPr/>
      </dsp:nvSpPr>
      <dsp:spPr>
        <a:xfrm>
          <a:off x="1743096" y="279689"/>
          <a:ext cx="2900389" cy="173397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Cohen and </a:t>
          </a:r>
          <a:r>
            <a:rPr lang="en-GB" sz="1600" kern="1200" dirty="0" err="1"/>
            <a:t>Manyon</a:t>
          </a:r>
          <a:r>
            <a:rPr lang="en-GB" sz="1600" kern="1200" dirty="0"/>
            <a:t> (1980).</a:t>
          </a:r>
        </a:p>
        <a:p>
          <a:pPr marL="171450" lvl="1" indent="-171450" algn="l" defTabSz="711200">
            <a:lnSpc>
              <a:spcPct val="90000"/>
            </a:lnSpc>
            <a:spcBef>
              <a:spcPct val="0"/>
            </a:spcBef>
            <a:spcAft>
              <a:spcPct val="15000"/>
            </a:spcAft>
            <a:buChar char="•"/>
          </a:pPr>
          <a:r>
            <a:rPr lang="en-GB" sz="1600" kern="1200" dirty="0"/>
            <a:t>Creswell (1994).</a:t>
          </a:r>
        </a:p>
        <a:p>
          <a:pPr marL="171450" lvl="1" indent="-171450" algn="l" defTabSz="711200">
            <a:lnSpc>
              <a:spcPct val="90000"/>
            </a:lnSpc>
            <a:spcBef>
              <a:spcPct val="0"/>
            </a:spcBef>
            <a:spcAft>
              <a:spcPct val="15000"/>
            </a:spcAft>
            <a:buChar char="•"/>
          </a:pPr>
          <a:r>
            <a:rPr lang="en-GB" sz="1600" kern="1200" dirty="0"/>
            <a:t>Bartram (2019). </a:t>
          </a:r>
        </a:p>
      </dsp:txBody>
      <dsp:txXfrm>
        <a:off x="1781186" y="317779"/>
        <a:ext cx="1954092" cy="1224300"/>
      </dsp:txXfrm>
    </dsp:sp>
    <dsp:sp modelId="{89E31B34-8CF0-6641-B58B-73A7470AD671}">
      <dsp:nvSpPr>
        <dsp:cNvPr id="0" name=""/>
        <dsp:cNvSpPr/>
      </dsp:nvSpPr>
      <dsp:spPr>
        <a:xfrm>
          <a:off x="3046708" y="114626"/>
          <a:ext cx="2657611" cy="2411908"/>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Quantitative Data</a:t>
          </a:r>
        </a:p>
      </dsp:txBody>
      <dsp:txXfrm>
        <a:off x="3825104" y="821057"/>
        <a:ext cx="1879215" cy="1705477"/>
      </dsp:txXfrm>
    </dsp:sp>
    <dsp:sp modelId="{D18DD01B-0D35-1746-BE0E-267EC89863C3}">
      <dsp:nvSpPr>
        <dsp:cNvPr id="0" name=""/>
        <dsp:cNvSpPr/>
      </dsp:nvSpPr>
      <dsp:spPr>
        <a:xfrm rot="5400000">
          <a:off x="5984382" y="-29950"/>
          <a:ext cx="2346282" cy="2652449"/>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Online</a:t>
          </a:r>
        </a:p>
        <a:p>
          <a:pPr marL="0" lvl="0" indent="0" algn="ctr" defTabSz="844550">
            <a:lnSpc>
              <a:spcPct val="90000"/>
            </a:lnSpc>
            <a:spcBef>
              <a:spcPct val="0"/>
            </a:spcBef>
            <a:spcAft>
              <a:spcPct val="35000"/>
            </a:spcAft>
            <a:buNone/>
          </a:pPr>
          <a:r>
            <a:rPr lang="en-GB" sz="1900" kern="1200" dirty="0"/>
            <a:t>Questionnaire</a:t>
          </a:r>
        </a:p>
      </dsp:txBody>
      <dsp:txXfrm rot="-5400000">
        <a:off x="5831299" y="810343"/>
        <a:ext cx="1875565" cy="1659072"/>
      </dsp:txXfrm>
    </dsp:sp>
    <dsp:sp modelId="{77694EE9-070F-CA41-992A-7F5E94097815}">
      <dsp:nvSpPr>
        <dsp:cNvPr id="0" name=""/>
        <dsp:cNvSpPr/>
      </dsp:nvSpPr>
      <dsp:spPr>
        <a:xfrm rot="10800000">
          <a:off x="5831299" y="2549374"/>
          <a:ext cx="2709604" cy="2745995"/>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Likert Scale</a:t>
          </a:r>
        </a:p>
      </dsp:txBody>
      <dsp:txXfrm rot="10800000">
        <a:off x="5831299" y="2549374"/>
        <a:ext cx="1915979" cy="1941712"/>
      </dsp:txXfrm>
    </dsp:sp>
    <dsp:sp modelId="{1FAEC161-1F7A-C647-8784-3639F9D4C36A}">
      <dsp:nvSpPr>
        <dsp:cNvPr id="0" name=""/>
        <dsp:cNvSpPr/>
      </dsp:nvSpPr>
      <dsp:spPr>
        <a:xfrm rot="16200000">
          <a:off x="3025345" y="2631189"/>
          <a:ext cx="2745995" cy="2639521"/>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900" kern="1200" dirty="0"/>
            <a:t>Online Distribution</a:t>
          </a:r>
        </a:p>
        <a:p>
          <a:pPr marL="0" marR="0" lvl="0" indent="0" algn="ctr" defTabSz="914400" eaLnBrk="1" fontAlgn="auto" latinLnBrk="0" hangingPunct="1">
            <a:lnSpc>
              <a:spcPct val="100000"/>
            </a:lnSpc>
            <a:spcBef>
              <a:spcPct val="0"/>
            </a:spcBef>
            <a:spcAft>
              <a:spcPts val="0"/>
            </a:spcAft>
            <a:buClrTx/>
            <a:buSzTx/>
            <a:buFontTx/>
            <a:buNone/>
            <a:tabLst/>
            <a:defRPr/>
          </a:pPr>
          <a:r>
            <a:rPr lang="en-GB" sz="1900" kern="1200" dirty="0"/>
            <a:t>and</a:t>
          </a:r>
        </a:p>
        <a:p>
          <a:pPr marL="0" lvl="0" algn="ctr" defTabSz="844550">
            <a:lnSpc>
              <a:spcPct val="90000"/>
            </a:lnSpc>
            <a:spcBef>
              <a:spcPct val="0"/>
            </a:spcBef>
            <a:spcAft>
              <a:spcPct val="35000"/>
            </a:spcAft>
            <a:buNone/>
          </a:pPr>
          <a:r>
            <a:rPr lang="en-GB" sz="1900" kern="1200" dirty="0"/>
            <a:t>Deadline</a:t>
          </a:r>
        </a:p>
      </dsp:txBody>
      <dsp:txXfrm rot="5400000">
        <a:off x="3851680" y="2577953"/>
        <a:ext cx="1866423" cy="1941712"/>
      </dsp:txXfrm>
    </dsp:sp>
    <dsp:sp modelId="{A06F1ED4-63A5-2E49-BB31-D1CE70B5576B}">
      <dsp:nvSpPr>
        <dsp:cNvPr id="0" name=""/>
        <dsp:cNvSpPr/>
      </dsp:nvSpPr>
      <dsp:spPr>
        <a:xfrm>
          <a:off x="5392069" y="2221653"/>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594F11C-925C-7D48-82FD-A2935CDD0355}">
      <dsp:nvSpPr>
        <dsp:cNvPr id="0" name=""/>
        <dsp:cNvSpPr/>
      </dsp:nvSpPr>
      <dsp:spPr>
        <a:xfrm rot="10800000">
          <a:off x="5392069" y="2492586"/>
          <a:ext cx="810090" cy="704426"/>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8B21D1-7049-44AC-BADA-13908C032CFF}" type="datetimeFigureOut">
              <a:rPr lang="en-GB" smtClean="0"/>
              <a:t>08/12/2022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EB817-1B4C-4AD9-8555-33BF41B2304B}" type="slidenum">
              <a:rPr lang="en-GB" smtClean="0"/>
              <a:t>‹#›</a:t>
            </a:fld>
            <a:endParaRPr lang="en-GB" dirty="0"/>
          </a:p>
        </p:txBody>
      </p:sp>
    </p:spTree>
    <p:extLst>
      <p:ext uri="{BB962C8B-B14F-4D97-AF65-F5344CB8AC3E}">
        <p14:creationId xmlns:p14="http://schemas.microsoft.com/office/powerpoint/2010/main" val="275082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1</a:t>
            </a:fld>
            <a:endParaRPr lang="en-GB" dirty="0"/>
          </a:p>
        </p:txBody>
      </p:sp>
    </p:spTree>
    <p:extLst>
      <p:ext uri="{BB962C8B-B14F-4D97-AF65-F5344CB8AC3E}">
        <p14:creationId xmlns:p14="http://schemas.microsoft.com/office/powerpoint/2010/main" val="3976388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This study would aim to analyse whether personality traits amongst individual and team athletes differ through quantitative research. A questionnaire would be distributed, collating Likert Scale responses from sports-based university students. The purpose is to understand whether these potential differences have therefore affected their participation and success regarding their respective sport. This presentation will propose a research study to investigate and seek to answer the research question, ‘Do personality traits within individual and team sport athletes differ?’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8EB817-1B4C-4AD9-8555-33BF41B2304B}" type="slidenum">
              <a:rPr lang="en-GB" smtClean="0"/>
              <a:t>2</a:t>
            </a:fld>
            <a:endParaRPr lang="en-GB" dirty="0"/>
          </a:p>
        </p:txBody>
      </p:sp>
    </p:spTree>
    <p:extLst>
      <p:ext uri="{BB962C8B-B14F-4D97-AF65-F5344CB8AC3E}">
        <p14:creationId xmlns:p14="http://schemas.microsoft.com/office/powerpoint/2010/main" val="2353115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rPr>
              <a:t>Reflecting on studies by </a:t>
            </a:r>
            <a:r>
              <a:rPr lang="en-GB" sz="1800" dirty="0" err="1">
                <a:solidFill>
                  <a:srgbClr val="000000"/>
                </a:solidFill>
                <a:effectLst/>
                <a:latin typeface="Calibri Light" panose="020F0302020204030204" pitchFamily="34" charset="0"/>
                <a:ea typeface="Calibri" panose="020F0502020204030204" pitchFamily="34" charset="0"/>
              </a:rPr>
              <a:t>Ilyasi</a:t>
            </a:r>
            <a:r>
              <a:rPr lang="en-GB" sz="1800" dirty="0">
                <a:solidFill>
                  <a:srgbClr val="000000"/>
                </a:solidFill>
                <a:effectLst/>
                <a:latin typeface="Calibri Light" panose="020F0302020204030204" pitchFamily="34" charset="0"/>
                <a:ea typeface="Calibri" panose="020F0502020204030204" pitchFamily="34" charset="0"/>
              </a:rPr>
              <a:t> and </a:t>
            </a:r>
            <a:r>
              <a:rPr lang="en-GB" sz="1800" dirty="0" err="1">
                <a:solidFill>
                  <a:srgbClr val="000000"/>
                </a:solidFill>
                <a:effectLst/>
                <a:latin typeface="Calibri Light" panose="020F0302020204030204" pitchFamily="34" charset="0"/>
                <a:ea typeface="Calibri" panose="020F0502020204030204" pitchFamily="34" charset="0"/>
              </a:rPr>
              <a:t>Salehian</a:t>
            </a:r>
            <a:r>
              <a:rPr lang="en-GB" sz="1800" dirty="0">
                <a:solidFill>
                  <a:srgbClr val="000000"/>
                </a:solidFill>
                <a:effectLst/>
                <a:latin typeface="Calibri Light" panose="020F0302020204030204" pitchFamily="34" charset="0"/>
                <a:ea typeface="Calibri" panose="020F0502020204030204" pitchFamily="34" charset="0"/>
              </a:rPr>
              <a:t> (2011</a:t>
            </a:r>
            <a:r>
              <a:rPr lang="en-GB" sz="1800" dirty="0">
                <a:effectLst/>
                <a:latin typeface="Calibri Light" panose="020F0302020204030204" pitchFamily="34" charset="0"/>
                <a:ea typeface="Calibri" panose="020F0502020204030204" pitchFamily="34" charset="0"/>
              </a:rPr>
              <a:t>), Nia and </a:t>
            </a:r>
            <a:r>
              <a:rPr lang="en-GB" sz="1800" dirty="0" err="1">
                <a:effectLst/>
                <a:latin typeface="Calibri Light" panose="020F0302020204030204" pitchFamily="34" charset="0"/>
                <a:ea typeface="Calibri" panose="020F0502020204030204" pitchFamily="34" charset="0"/>
              </a:rPr>
              <a:t>Besharat</a:t>
            </a:r>
            <a:r>
              <a:rPr lang="en-GB" sz="1800" dirty="0">
                <a:effectLst/>
                <a:latin typeface="Calibri Light" panose="020F0302020204030204" pitchFamily="34" charset="0"/>
                <a:ea typeface="Calibri" panose="020F0502020204030204" pitchFamily="34" charset="0"/>
              </a:rPr>
              <a:t> (2010) and more, this topic is one that has interested researchers for decades, globally. The researcher found this topic of interest due to their sporting background, based in team sports. This intrigued the researcher due to the different types of personalities and mannerisms within the same sport. As a result, the researcher sought to review current literature regarding the personality traits of both individual and team athletes and compare this literature. Current research presents investigations into professional athletes regarding the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personality traits in the individual and team sports. An example of this is when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Peterson et al., (1967</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analysed the differences between personality traits in 155 women from the 1964 USA Olympic team.  Similarly,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Kemerat</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et al., (2022)</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investigated the personality traits of 237 professional athletes, differing between individual and team sports. As a result, the researcher sought to propose a study in which they investigate whether these personality differences found in professional athletes were found in students undertaking a sports-based undergraduate degree.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3</a:t>
            </a:fld>
            <a:endParaRPr lang="en-GB" dirty="0"/>
          </a:p>
        </p:txBody>
      </p:sp>
    </p:spTree>
    <p:extLst>
      <p:ext uri="{BB962C8B-B14F-4D97-AF65-F5344CB8AC3E}">
        <p14:creationId xmlns:p14="http://schemas.microsoft.com/office/powerpoint/2010/main" val="3493560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Researchers have investigated the importance of certain personality traits influencing success in sport performance for decades.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Mirazaei</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et al.,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discovered a significant effect on sport performance as a result of certain personality components.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Brewer (2009</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stated that a key factor of sport performance is the athlete’s ability to mentally prepare and focus; personality traits that ‘influence’ sport performance. Allen (2013) supported that of Brewer (2009) by stating that personality traits greatly influence an athlete’s long-term success in sport. However, Allen (2013) also states that they discovered “clear personality differences” within these athletes. As stated by </a:t>
            </a:r>
            <a:r>
              <a:rPr lang="en-GB" sz="1800" dirty="0" err="1">
                <a:effectLst/>
                <a:latin typeface="Calibri Light" panose="020F0302020204030204" pitchFamily="34" charset="0"/>
                <a:ea typeface="Calibri" panose="020F0502020204030204" pitchFamily="34" charset="0"/>
                <a:cs typeface="Times New Roman" panose="02020603050405020304" pitchFamily="18" charset="0"/>
              </a:rPr>
              <a:t>Eysench</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et al., (1982), it cannot be assumed that individuals within a sport reflect identical personalities. Wirth et al., (2020) argues the importance and relevance of understanding team sports as a result of its importance to team strategies. They describe the actions made based on the personality assessments include strategic decisions regarding personalised exercises and training. A similar concept was presented by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Laborde et al., (2013)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regarding individualised sports. They state that personality traits such as mental toughness, emotional intelligence and hardiness are found in individual athletes and as a result, success in the sport. Nia and </a:t>
            </a:r>
            <a:r>
              <a:rPr lang="en-GB" sz="1800" dirty="0" err="1">
                <a:effectLst/>
                <a:latin typeface="Calibri Light" panose="020F0302020204030204" pitchFamily="34" charset="0"/>
                <a:ea typeface="Calibri" panose="020F0502020204030204" pitchFamily="34" charset="0"/>
                <a:cs typeface="Times New Roman" panose="02020603050405020304" pitchFamily="18" charset="0"/>
              </a:rPr>
              <a:t>Besharat</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(2010) however found that although personality traits were deemed important and relevant for both individual and team athletes, the traits differed significantly. They found that individual athletes scored significantly higher on conscientiousness and autonomy whereas the team sport athletes scored significantly higher agreeableness and </a:t>
            </a:r>
            <a:r>
              <a:rPr lang="en-GB" sz="1800" dirty="0" err="1">
                <a:effectLst/>
                <a:latin typeface="Calibri Light" panose="020F0302020204030204" pitchFamily="34" charset="0"/>
                <a:ea typeface="Calibri" panose="020F0502020204030204" pitchFamily="34" charset="0"/>
                <a:cs typeface="Times New Roman" panose="02020603050405020304" pitchFamily="18" charset="0"/>
              </a:rPr>
              <a:t>sociotropy</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4</a:t>
            </a:fld>
            <a:endParaRPr lang="en-GB" dirty="0"/>
          </a:p>
        </p:txBody>
      </p:sp>
    </p:spTree>
    <p:extLst>
      <p:ext uri="{BB962C8B-B14F-4D97-AF65-F5344CB8AC3E}">
        <p14:creationId xmlns:p14="http://schemas.microsoft.com/office/powerpoint/2010/main" val="510055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The aim of the research would investigate whether the personality traits of individual, or team-athletes differ and if so, to what extent do they differ. An investigation to research this would include the distribution of questionnaires, gathering data from Likert-scale responses. The quantitative data would be compared between both sample groups, individual and team athletes to answer the research question, ‘Do personality traits within individual and team-athletes differ?’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5</a:t>
            </a:fld>
            <a:endParaRPr lang="en-GB" dirty="0"/>
          </a:p>
        </p:txBody>
      </p:sp>
    </p:spTree>
    <p:extLst>
      <p:ext uri="{BB962C8B-B14F-4D97-AF65-F5344CB8AC3E}">
        <p14:creationId xmlns:p14="http://schemas.microsoft.com/office/powerpoint/2010/main" val="29426565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Theoretical Perspective: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Within this approach, the researcher would adopt a positivistic theoretical perspective, considering the ontological approach by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Crotty (1998, p.146</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the researcher would investigate under the approach that there is a single reality as they would seek to </a:t>
            </a: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answer</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the research question. Considering that of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Kaboub</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(2008</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the researcher’s positivistic paradigm would allow for a logical analysis of comparable data.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Hypothesis: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For this investigation, a comparative hypothesis (</a:t>
            </a:r>
            <a:r>
              <a:rPr lang="cy-GB" sz="1800" dirty="0">
                <a:effectLst/>
                <a:latin typeface="Calibri Light" panose="020F0302020204030204" pitchFamily="34" charset="0"/>
                <a:ea typeface="Calibri" panose="020F0502020204030204" pitchFamily="34" charset="0"/>
                <a:cs typeface="Times New Roman" panose="02020603050405020304" pitchFamily="18" charset="0"/>
              </a:rPr>
              <a:t>H</a:t>
            </a:r>
            <a:r>
              <a:rPr lang="cy-GB" sz="1800" baseline="-25000" dirty="0">
                <a:effectLst/>
                <a:latin typeface="Calibri Light" panose="020F0302020204030204" pitchFamily="34" charset="0"/>
                <a:ea typeface="Calibri" panose="020F0502020204030204" pitchFamily="34" charset="0"/>
                <a:cs typeface="Times New Roman" panose="02020603050405020304" pitchFamily="18" charset="0"/>
              </a:rPr>
              <a:t>1</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was formed as the researcher believes that although both sample groups are from similar environments, there would be measurable change within the responses from the questionnaires regarding the individual athletes and team athletes. This hypothesis has been based on findings by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Nia and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Besharat</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(2010</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in which data gathered through a questionnaire discovered differences in personality traits between individual and team athletes.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sz="1800" b="1" dirty="0">
              <a:effectLst/>
              <a:latin typeface="Calibri Light" panose="020F03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98EB817-1B4C-4AD9-8555-33BF41B2304B}" type="slidenum">
              <a:rPr lang="en-GB" smtClean="0"/>
              <a:t>6</a:t>
            </a:fld>
            <a:endParaRPr lang="en-GB" dirty="0"/>
          </a:p>
        </p:txBody>
      </p:sp>
    </p:spTree>
    <p:extLst>
      <p:ext uri="{BB962C8B-B14F-4D97-AF65-F5344CB8AC3E}">
        <p14:creationId xmlns:p14="http://schemas.microsoft.com/office/powerpoint/2010/main" val="2383305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Sampling: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Participants would be gathered from students undertaking a sport-based undergraduate degree from a University in West Wales.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The use of random sampling would be used to gather participants for both sample groups due to it’s support from researchers such as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Lal (1996)</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in which they state that random sampling avoids researcher bias. However, it must be considered that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McLeod (2019</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argued that the use of random sampling can affect whether informed consent is gathered when comparing with sampling such as volunteering. Although, as all participants would be gathered from one area, the data gathered would not allow for generalising to the population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Suen et al., 2014</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To allow for reliability, participants would include an equal number in each sample group and within these groups, the same number of participants who identify as male or female.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Ethical Considerations: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To ensure anonymity and no researcher bias in the questionnaires, the research would be that of a non-disclosure study. The researcher would avoid sharing the purpose of the study with the participants as this could harm the data collected. However, as the researcher would ensure that the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British Educational Research Association (BERA) Guidelines (2018</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are met, the non-disclosure could cause issues. As transparency is a category presented in the BERA Guidelines (2018), the researcher must present enough information to participants, although avoiding harm to the data collected.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Light" panose="020F0302020204030204" pitchFamily="34" charset="0"/>
                <a:ea typeface="Calibri" panose="020F0502020204030204" pitchFamily="34" charset="0"/>
              </a:rPr>
              <a:t>As participants would be sharing personal information, anonymity is an important factor of the data collection. Following BERA Guidelines (2018), participants would have the opportunity to withdraw their consent to the investigation at any point of the research. </a:t>
            </a:r>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7</a:t>
            </a:fld>
            <a:endParaRPr lang="en-GB" dirty="0"/>
          </a:p>
        </p:txBody>
      </p:sp>
    </p:spTree>
    <p:extLst>
      <p:ext uri="{BB962C8B-B14F-4D97-AF65-F5344CB8AC3E}">
        <p14:creationId xmlns:p14="http://schemas.microsoft.com/office/powerpoint/2010/main" val="2173059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b="1" dirty="0">
                <a:effectLst/>
                <a:latin typeface="Calibri Light" panose="020F0302020204030204" pitchFamily="34" charset="0"/>
                <a:ea typeface="Calibri" panose="020F0502020204030204" pitchFamily="34" charset="0"/>
                <a:cs typeface="Times New Roman" panose="02020603050405020304" pitchFamily="18" charset="0"/>
              </a:rPr>
              <a:t>Data Collection: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The empirical research method of this investigation would allow for data to be collected through questionnaires as quantitative data.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As stated by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Cohen and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Manyon</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(1980</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data gathered through quantitative research is expressed in numerical terms and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Creswell (1994</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supports this definition as defining quantitative data as “explaining phenomena by collecting numerical data”. To allow for numerical data to be collected, the questionnaires distributed would allow for participants to respond on a Likert-scale ranging through 1 – 10 which in turn, would allow the researcher to compare the individual athletes and team athletes.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This form of data collection has been supported by researchers such as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Gillham et al., (2008</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as they avoid interviewer bias and ensure anonymity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Munn and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Drever</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1990</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However, the researcher must consider that the quantitative data would collect descriptive, surface-level data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Bartram, 2019</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u="none" strike="noStrike"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8</a:t>
            </a:fld>
            <a:endParaRPr lang="en-GB" dirty="0"/>
          </a:p>
        </p:txBody>
      </p:sp>
    </p:spTree>
    <p:extLst>
      <p:ext uri="{BB962C8B-B14F-4D97-AF65-F5344CB8AC3E}">
        <p14:creationId xmlns:p14="http://schemas.microsoft.com/office/powerpoint/2010/main" val="220192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After collating the data, tables would be made for each question of the questionnaire, displaying the figures, arithmetic mean and the standard deviation from each sample group, per question. The use of these descriptive statistics would allow the researcher to present their findings succinctly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Hammond et al., 2014</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The arithmetic mean would allow for the researcher to compare the average response to each question between the sample groups. However, the use of Standard Deviation would allow for the researcher to observe how dispersed the data could be for each question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(National Library of Medicine,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r>
              <a:rPr lang="en-GB" sz="1800" dirty="0">
                <a:effectLst/>
                <a:latin typeface="Calibri Light" panose="020F0302020204030204" pitchFamily="34" charset="0"/>
                <a:ea typeface="Calibri" panose="020F0502020204030204" pitchFamily="34" charset="0"/>
                <a:cs typeface="Times New Roman" panose="02020603050405020304" pitchFamily="18" charset="0"/>
              </a:rPr>
              <a:t>Whilst analysing and comparing the data, the researcher could present the finding in bar charts as according to</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Hardin et al., (2012),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this form of presentation of data is most suitable.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dirty="0"/>
          </a:p>
        </p:txBody>
      </p:sp>
      <p:sp>
        <p:nvSpPr>
          <p:cNvPr id="4" name="Slide Number Placeholder 3"/>
          <p:cNvSpPr>
            <a:spLocks noGrp="1"/>
          </p:cNvSpPr>
          <p:nvPr>
            <p:ph type="sldNum" sz="quarter" idx="5"/>
          </p:nvPr>
        </p:nvSpPr>
        <p:spPr/>
        <p:txBody>
          <a:bodyPr/>
          <a:lstStyle/>
          <a:p>
            <a:fld id="{098EB817-1B4C-4AD9-8555-33BF41B2304B}" type="slidenum">
              <a:rPr lang="en-GB" smtClean="0"/>
              <a:t>9</a:t>
            </a:fld>
            <a:endParaRPr lang="en-GB" dirty="0"/>
          </a:p>
        </p:txBody>
      </p:sp>
    </p:spTree>
    <p:extLst>
      <p:ext uri="{BB962C8B-B14F-4D97-AF65-F5344CB8AC3E}">
        <p14:creationId xmlns:p14="http://schemas.microsoft.com/office/powerpoint/2010/main" val="424090936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926A731-092D-420B-BA4F-D0C4FD443467}" type="slidenum">
              <a:rPr lang="en-GB" smtClean="0"/>
              <a:t>‹#›</a:t>
            </a:fld>
            <a:endParaRPr lang="en-GB" dirty="0"/>
          </a:p>
        </p:txBody>
      </p:sp>
    </p:spTree>
    <p:extLst>
      <p:ext uri="{BB962C8B-B14F-4D97-AF65-F5344CB8AC3E}">
        <p14:creationId xmlns:p14="http://schemas.microsoft.com/office/powerpoint/2010/main" val="2924178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75149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33273C5-6A1E-4D63-9207-B6C424CDDFE2}" type="datetimeFigureOut">
              <a:rPr lang="en-GB" smtClean="0"/>
              <a:t>08/12/2022</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926A731-092D-420B-BA4F-D0C4FD443467}" type="slidenum">
              <a:rPr lang="en-GB" smtClean="0"/>
              <a:t>‹#›</a:t>
            </a:fld>
            <a:endParaRPr lang="en-GB" dirty="0"/>
          </a:p>
        </p:txBody>
      </p:sp>
    </p:spTree>
    <p:extLst>
      <p:ext uri="{BB962C8B-B14F-4D97-AF65-F5344CB8AC3E}">
        <p14:creationId xmlns:p14="http://schemas.microsoft.com/office/powerpoint/2010/main" val="2251202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1915179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3926522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604466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3555619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3183905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3273C5-6A1E-4D63-9207-B6C424CDDFE2}" type="datetimeFigureOut">
              <a:rPr lang="en-GB" smtClean="0"/>
              <a:t>08/12/2022</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2066784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2230685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3273C5-6A1E-4D63-9207-B6C424CDDFE2}" type="datetimeFigureOut">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26A731-092D-420B-BA4F-D0C4FD443467}" type="slidenum">
              <a:rPr lang="en-GB" smtClean="0"/>
              <a:t>‹#›</a:t>
            </a:fld>
            <a:endParaRPr lang="en-GB" dirty="0"/>
          </a:p>
        </p:txBody>
      </p:sp>
    </p:spTree>
    <p:extLst>
      <p:ext uri="{BB962C8B-B14F-4D97-AF65-F5344CB8AC3E}">
        <p14:creationId xmlns:p14="http://schemas.microsoft.com/office/powerpoint/2010/main" val="1507723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33273C5-6A1E-4D63-9207-B6C424CDDFE2}" type="datetimeFigureOut">
              <a:rPr lang="en-GB" smtClean="0"/>
              <a:t>08/12/2022</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926A731-092D-420B-BA4F-D0C4FD443467}" type="slidenum">
              <a:rPr lang="en-GB" smtClean="0"/>
              <a:t>‹#›</a:t>
            </a:fld>
            <a:endParaRPr lang="en-GB" dirty="0"/>
          </a:p>
        </p:txBody>
      </p:sp>
    </p:spTree>
    <p:extLst>
      <p:ext uri="{BB962C8B-B14F-4D97-AF65-F5344CB8AC3E}">
        <p14:creationId xmlns:p14="http://schemas.microsoft.com/office/powerpoint/2010/main" val="15833364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jpe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image" Target="../media/image3.png"/><Relationship Id="rId12"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2.wdp"/><Relationship Id="rId11" Type="http://schemas.openxmlformats.org/officeDocument/2006/relationships/diagramLayout" Target="../diagrams/layout1.xml"/><Relationship Id="rId5" Type="http://schemas.openxmlformats.org/officeDocument/2006/relationships/image" Target="../media/image4.png"/><Relationship Id="rId15" Type="http://schemas.openxmlformats.org/officeDocument/2006/relationships/image" Target="../media/image6.png"/><Relationship Id="rId10" Type="http://schemas.openxmlformats.org/officeDocument/2006/relationships/diagramData" Target="../diagrams/data1.xml"/><Relationship Id="rId4" Type="http://schemas.openxmlformats.org/officeDocument/2006/relationships/notesSlide" Target="../notesSlides/notesSlide3.xml"/><Relationship Id="rId9" Type="http://schemas.openxmlformats.org/officeDocument/2006/relationships/image" Target="../media/image7.png"/><Relationship Id="rId14"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microsoft.com/office/2007/relationships/hdphoto" Target="../media/hdphoto3.wdp"/><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jpeg"/><Relationship Id="rId11" Type="http://schemas.openxmlformats.org/officeDocument/2006/relationships/diagramColors" Target="../diagrams/colors2.xml"/><Relationship Id="rId5" Type="http://schemas.openxmlformats.org/officeDocument/2006/relationships/image" Target="../media/image4.png"/><Relationship Id="rId10" Type="http://schemas.openxmlformats.org/officeDocument/2006/relationships/diagramQuickStyle" Target="../diagrams/quickStyle2.xml"/><Relationship Id="rId4" Type="http://schemas.openxmlformats.org/officeDocument/2006/relationships/notesSlide" Target="../notesSlides/notesSlide5.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5.m4a"/><Relationship Id="rId1" Type="http://schemas.microsoft.com/office/2007/relationships/media" Target="../media/media5.m4a"/><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notesSlide" Target="../notesSlides/notesSlide6.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13"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image" Target="../media/image11.jpeg"/><Relationship Id="rId12"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microsoft.com/office/2007/relationships/hdphoto" Target="../media/hdphoto2.wdp"/><Relationship Id="rId11" Type="http://schemas.openxmlformats.org/officeDocument/2006/relationships/diagramQuickStyle" Target="../diagrams/quickStyle3.xml"/><Relationship Id="rId5" Type="http://schemas.openxmlformats.org/officeDocument/2006/relationships/image" Target="../media/image4.png"/><Relationship Id="rId10" Type="http://schemas.openxmlformats.org/officeDocument/2006/relationships/diagramLayout" Target="../diagrams/layout3.xml"/><Relationship Id="rId4" Type="http://schemas.openxmlformats.org/officeDocument/2006/relationships/notesSlide" Target="../notesSlides/notesSlide7.xml"/><Relationship Id="rId9" Type="http://schemas.openxmlformats.org/officeDocument/2006/relationships/diagramData" Target="../diagrams/data3.xml"/><Relationship Id="rId1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2.png"/><Relationship Id="rId12" Type="http://schemas.microsoft.com/office/2007/relationships/diagramDrawing" Target="../diagrams/drawing4.xml"/><Relationship Id="rId2" Type="http://schemas.openxmlformats.org/officeDocument/2006/relationships/audio" Target="../media/media7.m4a"/><Relationship Id="rId1" Type="http://schemas.microsoft.com/office/2007/relationships/media" Target="../media/media7.m4a"/><Relationship Id="rId6" Type="http://schemas.microsoft.com/office/2007/relationships/hdphoto" Target="../media/hdphoto2.wdp"/><Relationship Id="rId11" Type="http://schemas.openxmlformats.org/officeDocument/2006/relationships/diagramColors" Target="../diagrams/colors4.xml"/><Relationship Id="rId5" Type="http://schemas.openxmlformats.org/officeDocument/2006/relationships/image" Target="../media/image4.png"/><Relationship Id="rId10" Type="http://schemas.openxmlformats.org/officeDocument/2006/relationships/diagramQuickStyle" Target="../diagrams/quickStyle4.xml"/><Relationship Id="rId4" Type="http://schemas.openxmlformats.org/officeDocument/2006/relationships/notesSlide" Target="../notesSlides/notesSlide8.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2.wdp"/><Relationship Id="rId11" Type="http://schemas.openxmlformats.org/officeDocument/2006/relationships/image" Target="../media/image6.png"/><Relationship Id="rId5" Type="http://schemas.openxmlformats.org/officeDocument/2006/relationships/image" Target="../media/image4.png"/><Relationship Id="rId10" Type="http://schemas.openxmlformats.org/officeDocument/2006/relationships/chart" Target="../charts/chart1.xml"/><Relationship Id="rId4" Type="http://schemas.openxmlformats.org/officeDocument/2006/relationships/notesSlide" Target="../notesSlides/notesSlide9.xm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hyperlink" Target="https://www.bera.ac.uk/researchers-resources/publications/ethica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lm.nih.gov/nichsr/stats_tutorial/section2/mod8_sd.html" TargetMode="External"/><Relationship Id="rId2" Type="http://schemas.openxmlformats.org/officeDocument/2006/relationships/hyperlink" Target="https://www.simplypsychology.org/sampl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48D25-4BC0-E606-E8B9-B01E6BF05FE2}"/>
              </a:ext>
            </a:extLst>
          </p:cNvPr>
          <p:cNvSpPr>
            <a:spLocks noGrp="1"/>
          </p:cNvSpPr>
          <p:nvPr>
            <p:ph type="ctrTitle"/>
          </p:nvPr>
        </p:nvSpPr>
        <p:spPr/>
        <p:txBody>
          <a:bodyPr>
            <a:normAutofit fontScale="90000"/>
          </a:bodyPr>
          <a:lstStyle/>
          <a:p>
            <a:r>
              <a:rPr lang="en-GB" dirty="0"/>
              <a:t>Comparing personality traits in team sports and individual sports</a:t>
            </a:r>
          </a:p>
        </p:txBody>
      </p:sp>
      <p:sp>
        <p:nvSpPr>
          <p:cNvPr id="3" name="Subtitle 2">
            <a:extLst>
              <a:ext uri="{FF2B5EF4-FFF2-40B4-BE49-F238E27FC236}">
                <a16:creationId xmlns:a16="http://schemas.microsoft.com/office/drawing/2014/main" id="{7AE927AF-E4EA-F4AD-29E5-BF846580A17B}"/>
              </a:ext>
            </a:extLst>
          </p:cNvPr>
          <p:cNvSpPr>
            <a:spLocks noGrp="1"/>
          </p:cNvSpPr>
          <p:nvPr>
            <p:ph type="subTitle" idx="1"/>
          </p:nvPr>
        </p:nvSpPr>
        <p:spPr/>
        <p:txBody>
          <a:bodyPr/>
          <a:lstStyle/>
          <a:p>
            <a:r>
              <a:rPr lang="en-GB" dirty="0"/>
              <a:t>Dafydd Lewis 2114230</a:t>
            </a:r>
          </a:p>
        </p:txBody>
      </p:sp>
    </p:spTree>
    <p:extLst>
      <p:ext uri="{BB962C8B-B14F-4D97-AF65-F5344CB8AC3E}">
        <p14:creationId xmlns:p14="http://schemas.microsoft.com/office/powerpoint/2010/main" val="2019108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6431DD-1BE7-70FA-4D0C-7870D1FF39D0}"/>
              </a:ext>
            </a:extLst>
          </p:cNvPr>
          <p:cNvSpPr>
            <a:spLocks noGrp="1"/>
          </p:cNvSpPr>
          <p:nvPr>
            <p:ph type="title"/>
          </p:nvPr>
        </p:nvSpPr>
        <p:spPr>
          <a:xfrm>
            <a:off x="6871298" y="0"/>
            <a:ext cx="6730277" cy="1609344"/>
          </a:xfrm>
          <a:ln>
            <a:noFill/>
          </a:ln>
        </p:spPr>
        <p:txBody>
          <a:bodyPr>
            <a:normAutofit/>
          </a:bodyPr>
          <a:lstStyle/>
          <a:p>
            <a:r>
              <a:rPr lang="en-GB" sz="4800" dirty="0"/>
              <a:t>Introduction</a:t>
            </a:r>
          </a:p>
        </p:txBody>
      </p:sp>
      <p:pic>
        <p:nvPicPr>
          <p:cNvPr id="5" name="Picture 4" descr="Different coloured question marks">
            <a:extLst>
              <a:ext uri="{FF2B5EF4-FFF2-40B4-BE49-F238E27FC236}">
                <a16:creationId xmlns:a16="http://schemas.microsoft.com/office/drawing/2014/main" id="{0729B650-CF6C-09FF-8822-AFEAE684D28A}"/>
              </a:ext>
            </a:extLst>
          </p:cNvPr>
          <p:cNvPicPr>
            <a:picLocks noChangeAspect="1"/>
          </p:cNvPicPr>
          <p:nvPr/>
        </p:nvPicPr>
        <p:blipFill rotWithShape="1">
          <a:blip r:embed="rId7"/>
          <a:srcRect l="29251" r="32636"/>
          <a:stretch/>
        </p:blipFill>
        <p:spPr>
          <a:xfrm>
            <a:off x="3344" y="10"/>
            <a:ext cx="4646726" cy="6857990"/>
          </a:xfrm>
          <a:prstGeom prst="rect">
            <a:avLst/>
          </a:prstGeom>
        </p:spPr>
      </p:pic>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Rounded Rectangle 6">
            <a:extLst>
              <a:ext uri="{FF2B5EF4-FFF2-40B4-BE49-F238E27FC236}">
                <a16:creationId xmlns:a16="http://schemas.microsoft.com/office/drawing/2014/main" id="{DA3625CE-8C08-8298-86FF-D945EF98033B}"/>
              </a:ext>
            </a:extLst>
          </p:cNvPr>
          <p:cNvSpPr/>
          <p:nvPr/>
        </p:nvSpPr>
        <p:spPr>
          <a:xfrm>
            <a:off x="4970109" y="1554480"/>
            <a:ext cx="3419511" cy="1874520"/>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Calibri" panose="020F0502020204030204" pitchFamily="34" charset="0"/>
                <a:cs typeface="Times New Roman" panose="02020603050405020304" pitchFamily="18" charset="0"/>
              </a:rPr>
              <a:t>A</a:t>
            </a:r>
            <a:r>
              <a:rPr lang="en-GB" sz="1800" dirty="0">
                <a:effectLst/>
                <a:ea typeface="Calibri" panose="020F0502020204030204" pitchFamily="34" charset="0"/>
                <a:cs typeface="Times New Roman" panose="02020603050405020304" pitchFamily="18" charset="0"/>
              </a:rPr>
              <a:t>im to analyse whether personality traits amongst individual and team athletes differ through quantitative research. </a:t>
            </a:r>
            <a:endParaRPr lang="cy-GB" dirty="0"/>
          </a:p>
        </p:txBody>
      </p:sp>
      <p:sp>
        <p:nvSpPr>
          <p:cNvPr id="8" name="Rounded Rectangle 7">
            <a:extLst>
              <a:ext uri="{FF2B5EF4-FFF2-40B4-BE49-F238E27FC236}">
                <a16:creationId xmlns:a16="http://schemas.microsoft.com/office/drawing/2014/main" id="{AB6F0CF3-6DBB-1388-8E0B-F37F9FCE407A}"/>
              </a:ext>
            </a:extLst>
          </p:cNvPr>
          <p:cNvSpPr/>
          <p:nvPr/>
        </p:nvSpPr>
        <p:spPr>
          <a:xfrm>
            <a:off x="8526682" y="1554479"/>
            <a:ext cx="3419511" cy="1874520"/>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Questionnaire – Likert Scale.</a:t>
            </a:r>
          </a:p>
        </p:txBody>
      </p:sp>
      <p:sp>
        <p:nvSpPr>
          <p:cNvPr id="10" name="Rounded Rectangle 9">
            <a:extLst>
              <a:ext uri="{FF2B5EF4-FFF2-40B4-BE49-F238E27FC236}">
                <a16:creationId xmlns:a16="http://schemas.microsoft.com/office/drawing/2014/main" id="{498950B8-A3A1-BA90-D598-06A093F109B3}"/>
              </a:ext>
            </a:extLst>
          </p:cNvPr>
          <p:cNvSpPr/>
          <p:nvPr/>
        </p:nvSpPr>
        <p:spPr>
          <a:xfrm>
            <a:off x="6096000" y="3648455"/>
            <a:ext cx="4646725" cy="1874520"/>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ea typeface="Calibri" panose="020F0502020204030204" pitchFamily="34" charset="0"/>
                <a:cs typeface="Times New Roman" panose="02020603050405020304" pitchFamily="18" charset="0"/>
              </a:rPr>
              <a:t>‘Do personality traits within individual and team athletes differ?’</a:t>
            </a:r>
            <a:endParaRPr lang="cy-GB" sz="2400" dirty="0"/>
          </a:p>
        </p:txBody>
      </p:sp>
      <p:pic>
        <p:nvPicPr>
          <p:cNvPr id="6" name="intro">
            <a:hlinkClick r:id="" action="ppaction://media"/>
            <a:extLst>
              <a:ext uri="{FF2B5EF4-FFF2-40B4-BE49-F238E27FC236}">
                <a16:creationId xmlns:a16="http://schemas.microsoft.com/office/drawing/2014/main" id="{EF50D17E-AD1A-88F3-3944-714B58E7927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6531" y="808082"/>
            <a:ext cx="2521971" cy="2521971"/>
          </a:xfrm>
          <a:prstGeom prst="rect">
            <a:avLst/>
          </a:prstGeom>
        </p:spPr>
      </p:pic>
    </p:spTree>
    <p:extLst>
      <p:ext uri="{BB962C8B-B14F-4D97-AF65-F5344CB8AC3E}">
        <p14:creationId xmlns:p14="http://schemas.microsoft.com/office/powerpoint/2010/main" val="574945511"/>
      </p:ext>
    </p:extLst>
  </p:cSld>
  <p:clrMapOvr>
    <a:masterClrMapping/>
  </p:clrMapOvr>
  <mc:AlternateContent xmlns:mc="http://schemas.openxmlformats.org/markup-compatibility/2006">
    <mc:Choice xmlns:p14="http://schemas.microsoft.com/office/powerpoint/2010/main" Requires="p14">
      <p:transition spd="slow" p14:dur="2000" advTm="13862"/>
    </mc:Choice>
    <mc:Fallback>
      <p:transition spd="slow" advTm="13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6" name="Oval 1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sp>
        <p:sp>
          <p:nvSpPr>
            <p:cNvPr id="17" name="Oval 1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19" name="Rectangle 1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9">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E14A20-8E90-0CEC-E41E-837382F05E52}"/>
              </a:ext>
            </a:extLst>
          </p:cNvPr>
          <p:cNvSpPr>
            <a:spLocks noGrp="1"/>
          </p:cNvSpPr>
          <p:nvPr>
            <p:ph type="title"/>
          </p:nvPr>
        </p:nvSpPr>
        <p:spPr>
          <a:xfrm>
            <a:off x="1177628" y="-252730"/>
            <a:ext cx="9966960" cy="1960905"/>
          </a:xfrm>
        </p:spPr>
        <p:txBody>
          <a:bodyPr vert="horz" lIns="91440" tIns="45720" rIns="91440" bIns="45720" rtlCol="0" anchor="b">
            <a:normAutofit/>
          </a:bodyPr>
          <a:lstStyle/>
          <a:p>
            <a:pPr algn="ctr">
              <a:lnSpc>
                <a:spcPct val="80000"/>
              </a:lnSpc>
            </a:pPr>
            <a:r>
              <a:rPr lang="en-US" sz="9600" dirty="0">
                <a:solidFill>
                  <a:srgbClr val="FFFFFF"/>
                </a:solidFill>
              </a:rPr>
              <a:t>Rationale</a:t>
            </a:r>
          </a:p>
        </p:txBody>
      </p:sp>
      <p:sp>
        <p:nvSpPr>
          <p:cNvPr id="7" name="Rectangle 6">
            <a:extLst>
              <a:ext uri="{FF2B5EF4-FFF2-40B4-BE49-F238E27FC236}">
                <a16:creationId xmlns:a16="http://schemas.microsoft.com/office/drawing/2014/main" id="{5E964205-7BB6-1A68-8C9C-B35E3B534772}"/>
              </a:ext>
            </a:extLst>
          </p:cNvPr>
          <p:cNvSpPr/>
          <p:nvPr/>
        </p:nvSpPr>
        <p:spPr>
          <a:xfrm>
            <a:off x="175260" y="6014312"/>
            <a:ext cx="11841480" cy="7315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sz="1800" b="0" i="0" u="none" strike="noStrike" kern="1200" cap="none" spc="0" normalizeH="0" baseline="0" noProof="0" dirty="0">
                <a:ln>
                  <a:noFill/>
                </a:ln>
                <a:solidFill>
                  <a:srgbClr val="000000"/>
                </a:solidFill>
                <a:effectLst/>
                <a:uLnTx/>
                <a:uFillTx/>
                <a:latin typeface="Calibri Light" panose="020F0302020204030204" pitchFamily="34" charset="0"/>
                <a:ea typeface="Calibri" panose="020F0502020204030204" pitchFamily="34" charset="0"/>
                <a:cs typeface="Times New Roman" panose="02020603050405020304" pitchFamily="18" charset="0"/>
              </a:rPr>
              <a:t>(</a:t>
            </a:r>
            <a:r>
              <a:rPr kumimoji="0" lang="en-GB" sz="1800" b="0" i="0" u="none" strike="noStrike" kern="1200" cap="none" spc="0" normalizeH="0" baseline="0" noProof="0" dirty="0" err="1">
                <a:ln>
                  <a:noFill/>
                </a:ln>
                <a:solidFill>
                  <a:srgbClr val="000000"/>
                </a:solidFill>
                <a:effectLst/>
                <a:uLnTx/>
                <a:uFillTx/>
                <a:latin typeface="Calibri Light" panose="020F0302020204030204" pitchFamily="34" charset="0"/>
                <a:ea typeface="Calibri" panose="020F0502020204030204" pitchFamily="34" charset="0"/>
                <a:cs typeface="Times New Roman" panose="02020603050405020304" pitchFamily="18" charset="0"/>
              </a:rPr>
              <a:t>Ilyasi</a:t>
            </a:r>
            <a:r>
              <a:rPr kumimoji="0" lang="en-GB" sz="1800" b="0" i="0" u="none" strike="noStrike" kern="1200" cap="none" spc="0" normalizeH="0" baseline="0" noProof="0" dirty="0">
                <a:ln>
                  <a:noFill/>
                </a:ln>
                <a:solidFill>
                  <a:srgbClr val="000000"/>
                </a:solidFill>
                <a:effectLst/>
                <a:uLnTx/>
                <a:uFillTx/>
                <a:latin typeface="Calibri Light" panose="020F0302020204030204" pitchFamily="34" charset="0"/>
                <a:ea typeface="Calibri" panose="020F0502020204030204" pitchFamily="34" charset="0"/>
                <a:cs typeface="Times New Roman" panose="02020603050405020304" pitchFamily="18" charset="0"/>
              </a:rPr>
              <a:t> and </a:t>
            </a:r>
            <a:r>
              <a:rPr kumimoji="0" lang="en-GB" sz="1800" b="0" i="0" u="none" strike="noStrike" kern="1200" cap="none" spc="0" normalizeH="0" baseline="0" noProof="0" dirty="0" err="1">
                <a:ln>
                  <a:noFill/>
                </a:ln>
                <a:solidFill>
                  <a:srgbClr val="000000"/>
                </a:solidFill>
                <a:effectLst/>
                <a:uLnTx/>
                <a:uFillTx/>
                <a:latin typeface="Calibri Light" panose="020F0302020204030204" pitchFamily="34" charset="0"/>
                <a:ea typeface="Calibri" panose="020F0502020204030204" pitchFamily="34" charset="0"/>
                <a:cs typeface="Times New Roman" panose="02020603050405020304" pitchFamily="18" charset="0"/>
              </a:rPr>
              <a:t>Salehian</a:t>
            </a:r>
            <a:r>
              <a:rPr lang="en-GB" dirty="0">
                <a:solidFill>
                  <a:srgbClr val="000000"/>
                </a:solidFill>
                <a:latin typeface="Calibri Light" panose="020F0302020204030204" pitchFamily="34" charset="0"/>
                <a:ea typeface="Calibri" panose="020F0502020204030204" pitchFamily="34" charset="0"/>
                <a:cs typeface="Times New Roman" panose="02020603050405020304" pitchFamily="18" charset="0"/>
              </a:rPr>
              <a:t>, </a:t>
            </a:r>
            <a:r>
              <a:rPr kumimoji="0" lang="en-GB" sz="1800" b="0" i="0" u="none" strike="noStrike" kern="1200" cap="none" spc="0" normalizeH="0" baseline="0" noProof="0" dirty="0">
                <a:ln>
                  <a:noFill/>
                </a:ln>
                <a:solidFill>
                  <a:srgbClr val="000000"/>
                </a:solidFill>
                <a:effectLst/>
                <a:uLnTx/>
                <a:uFillTx/>
                <a:latin typeface="Calibri Light" panose="020F0302020204030204" pitchFamily="34" charset="0"/>
                <a:ea typeface="Calibri" panose="020F0502020204030204" pitchFamily="34" charset="0"/>
                <a:cs typeface="Times New Roman" panose="02020603050405020304" pitchFamily="18" charset="0"/>
              </a:rPr>
              <a:t>2011</a:t>
            </a:r>
            <a:r>
              <a:rPr lang="en-GB" dirty="0">
                <a:solidFill>
                  <a:prstClr val="black"/>
                </a:solidFill>
                <a:latin typeface="Calibri Light" panose="020F0302020204030204" pitchFamily="34" charset="0"/>
                <a:ea typeface="Calibri" panose="020F0502020204030204" pitchFamily="34" charset="0"/>
                <a:cs typeface="Times New Roman" panose="02020603050405020304" pitchFamily="18" charset="0"/>
              </a:rPr>
              <a:t>;</a:t>
            </a:r>
            <a:r>
              <a:rPr kumimoji="0" lang="en-GB" sz="18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Times New Roman" panose="02020603050405020304" pitchFamily="18" charset="0"/>
              </a:rPr>
              <a:t> Nia and </a:t>
            </a:r>
            <a:r>
              <a:rPr kumimoji="0" lang="en-GB" sz="1800" b="0" i="0" u="none" strike="noStrike" kern="1200" cap="none" spc="0" normalizeH="0" baseline="0" noProof="0" dirty="0" err="1">
                <a:ln>
                  <a:noFill/>
                </a:ln>
                <a:solidFill>
                  <a:prstClr val="black"/>
                </a:solidFill>
                <a:effectLst/>
                <a:uLnTx/>
                <a:uFillTx/>
                <a:latin typeface="Calibri Light" panose="020F0302020204030204" pitchFamily="34" charset="0"/>
                <a:ea typeface="Calibri" panose="020F0502020204030204" pitchFamily="34" charset="0"/>
                <a:cs typeface="Times New Roman" panose="02020603050405020304" pitchFamily="18" charset="0"/>
              </a:rPr>
              <a:t>Besharat</a:t>
            </a:r>
            <a:r>
              <a:rPr lang="en-GB" dirty="0">
                <a:solidFill>
                  <a:prstClr val="black"/>
                </a:solidFill>
                <a:latin typeface="Calibri Light" panose="020F0302020204030204" pitchFamily="34" charset="0"/>
                <a:ea typeface="Calibri" panose="020F0502020204030204" pitchFamily="34" charset="0"/>
                <a:cs typeface="Times New Roman" panose="02020603050405020304" pitchFamily="18" charset="0"/>
              </a:rPr>
              <a:t>, </a:t>
            </a:r>
            <a:r>
              <a:rPr kumimoji="0" lang="en-GB" sz="18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Times New Roman" panose="02020603050405020304" pitchFamily="18" charset="0"/>
              </a:rPr>
              <a:t>2010; </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Peterson et al., 1967; </a:t>
            </a:r>
            <a:r>
              <a:rPr lang="en-GB" sz="1800" dirty="0" err="1">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Kemerat</a:t>
            </a:r>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 et al., 2022)</a:t>
            </a:r>
            <a:endParaRPr lang="cy-GB" dirty="0"/>
          </a:p>
        </p:txBody>
      </p:sp>
      <p:graphicFrame>
        <p:nvGraphicFramePr>
          <p:cNvPr id="10" name="Diagram 9">
            <a:extLst>
              <a:ext uri="{FF2B5EF4-FFF2-40B4-BE49-F238E27FC236}">
                <a16:creationId xmlns:a16="http://schemas.microsoft.com/office/drawing/2014/main" id="{932F309D-3AEF-E8CF-6D1B-734C8A3A01FB}"/>
              </a:ext>
            </a:extLst>
          </p:cNvPr>
          <p:cNvGraphicFramePr/>
          <p:nvPr>
            <p:extLst>
              <p:ext uri="{D42A27DB-BD31-4B8C-83A1-F6EECF244321}">
                <p14:modId xmlns:p14="http://schemas.microsoft.com/office/powerpoint/2010/main" val="3057017857"/>
              </p:ext>
            </p:extLst>
          </p:nvPr>
        </p:nvGraphicFramePr>
        <p:xfrm>
          <a:off x="502920" y="1346946"/>
          <a:ext cx="11018520" cy="479138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2" name="Triangle 11">
            <a:extLst>
              <a:ext uri="{FF2B5EF4-FFF2-40B4-BE49-F238E27FC236}">
                <a16:creationId xmlns:a16="http://schemas.microsoft.com/office/drawing/2014/main" id="{F3BA4909-C527-8DEA-4114-8D036A1DF837}"/>
              </a:ext>
            </a:extLst>
          </p:cNvPr>
          <p:cNvSpPr/>
          <p:nvPr/>
        </p:nvSpPr>
        <p:spPr>
          <a:xfrm>
            <a:off x="7784387" y="1929287"/>
            <a:ext cx="326545" cy="362829"/>
          </a:xfrm>
          <a:prstGeom prst="triangle">
            <a:avLst>
              <a:gd name="adj" fmla="val 10000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pic>
        <p:nvPicPr>
          <p:cNvPr id="5" name="Rationale">
            <a:hlinkClick r:id="" action="ppaction://media"/>
            <a:extLst>
              <a:ext uri="{FF2B5EF4-FFF2-40B4-BE49-F238E27FC236}">
                <a16:creationId xmlns:a16="http://schemas.microsoft.com/office/drawing/2014/main" id="{122F7668-F7F1-9840-8010-6DC0FCC74F0F}"/>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98569" y="396687"/>
            <a:ext cx="2080933" cy="2080933"/>
          </a:xfrm>
          <a:prstGeom prst="rect">
            <a:avLst/>
          </a:prstGeom>
        </p:spPr>
      </p:pic>
    </p:spTree>
    <p:extLst>
      <p:ext uri="{BB962C8B-B14F-4D97-AF65-F5344CB8AC3E}">
        <p14:creationId xmlns:p14="http://schemas.microsoft.com/office/powerpoint/2010/main" val="808848554"/>
      </p:ext>
    </p:extLst>
  </p:cSld>
  <p:clrMapOvr>
    <a:masterClrMapping/>
  </p:clrMapOvr>
  <mc:AlternateContent xmlns:mc="http://schemas.openxmlformats.org/markup-compatibility/2006">
    <mc:Choice xmlns:p14="http://schemas.microsoft.com/office/powerpoint/2010/main" Requires="p14">
      <p:transition spd="slow" p14:dur="2000" advTm="3111"/>
    </mc:Choice>
    <mc:Fallback>
      <p:transition spd="slow" advTm="3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2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dirty="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B495A49D-7CC7-575D-34E8-E1BE8FB1F67C}"/>
              </a:ext>
            </a:extLst>
          </p:cNvPr>
          <p:cNvSpPr>
            <a:spLocks noGrp="1"/>
          </p:cNvSpPr>
          <p:nvPr>
            <p:ph type="title"/>
          </p:nvPr>
        </p:nvSpPr>
        <p:spPr>
          <a:xfrm>
            <a:off x="643468" y="664633"/>
            <a:ext cx="3128432" cy="5528734"/>
          </a:xfrm>
        </p:spPr>
        <p:txBody>
          <a:bodyPr>
            <a:normAutofit/>
          </a:bodyPr>
          <a:lstStyle/>
          <a:p>
            <a:pPr algn="r"/>
            <a:r>
              <a:rPr lang="en-GB" sz="4800" dirty="0">
                <a:solidFill>
                  <a:srgbClr val="FFFFFF"/>
                </a:solidFill>
              </a:rPr>
              <a:t>Current Literature</a:t>
            </a:r>
          </a:p>
        </p:txBody>
      </p:sp>
      <p:sp>
        <p:nvSpPr>
          <p:cNvPr id="18"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6" name="Rectangle 5">
            <a:extLst>
              <a:ext uri="{FF2B5EF4-FFF2-40B4-BE49-F238E27FC236}">
                <a16:creationId xmlns:a16="http://schemas.microsoft.com/office/drawing/2014/main" id="{705C76B9-BEF1-2837-6083-36AD0AE84520}"/>
              </a:ext>
            </a:extLst>
          </p:cNvPr>
          <p:cNvSpPr/>
          <p:nvPr/>
        </p:nvSpPr>
        <p:spPr>
          <a:xfrm>
            <a:off x="251460" y="5943600"/>
            <a:ext cx="11772900" cy="743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effectLst/>
                <a:ea typeface="Calibri" panose="020F0502020204030204" pitchFamily="34" charset="0"/>
              </a:rPr>
              <a:t>(</a:t>
            </a:r>
            <a:r>
              <a:rPr lang="en-GB" sz="1600" dirty="0" err="1">
                <a:solidFill>
                  <a:schemeClr val="bg1"/>
                </a:solidFill>
                <a:effectLst/>
                <a:ea typeface="Calibri" panose="020F0502020204030204" pitchFamily="34" charset="0"/>
              </a:rPr>
              <a:t>Mirazaei</a:t>
            </a:r>
            <a:r>
              <a:rPr lang="en-GB" sz="1600" dirty="0">
                <a:solidFill>
                  <a:schemeClr val="bg1"/>
                </a:solidFill>
                <a:effectLst/>
                <a:ea typeface="Calibri" panose="020F0502020204030204" pitchFamily="34" charset="0"/>
              </a:rPr>
              <a:t> et al., …</a:t>
            </a:r>
            <a:r>
              <a:rPr lang="en-GB" sz="1600" dirty="0">
                <a:solidFill>
                  <a:schemeClr val="bg1"/>
                </a:solidFill>
                <a:ea typeface="Calibri" panose="020F0502020204030204" pitchFamily="34" charset="0"/>
              </a:rPr>
              <a:t>; </a:t>
            </a:r>
            <a:r>
              <a:rPr lang="en-GB" sz="1600" dirty="0">
                <a:solidFill>
                  <a:schemeClr val="bg1"/>
                </a:solidFill>
                <a:effectLst/>
                <a:ea typeface="Calibri" panose="020F0502020204030204" pitchFamily="34" charset="0"/>
              </a:rPr>
              <a:t>Brewer, 2009</a:t>
            </a:r>
            <a:r>
              <a:rPr lang="en-GB" sz="1600" dirty="0">
                <a:solidFill>
                  <a:schemeClr val="bg1"/>
                </a:solidFill>
                <a:ea typeface="Calibri" panose="020F0502020204030204" pitchFamily="34" charset="0"/>
              </a:rPr>
              <a:t>; </a:t>
            </a:r>
            <a:r>
              <a:rPr lang="en-GB" sz="1600" dirty="0">
                <a:solidFill>
                  <a:schemeClr val="bg1"/>
                </a:solidFill>
                <a:effectLst/>
                <a:ea typeface="Calibri" panose="020F0502020204030204" pitchFamily="34" charset="0"/>
              </a:rPr>
              <a:t>Allen, 2013; </a:t>
            </a:r>
            <a:r>
              <a:rPr lang="en-GB" sz="1600" dirty="0">
                <a:solidFill>
                  <a:schemeClr val="bg1"/>
                </a:solidFill>
                <a:effectLst/>
              </a:rPr>
              <a:t> </a:t>
            </a:r>
            <a:r>
              <a:rPr lang="en-GB" sz="1600" dirty="0" err="1">
                <a:solidFill>
                  <a:schemeClr val="bg1"/>
                </a:solidFill>
                <a:effectLst/>
                <a:ea typeface="Calibri" panose="020F0502020204030204" pitchFamily="34" charset="0"/>
              </a:rPr>
              <a:t>Eysench</a:t>
            </a:r>
            <a:r>
              <a:rPr lang="en-GB" sz="1600" dirty="0">
                <a:solidFill>
                  <a:schemeClr val="bg1"/>
                </a:solidFill>
                <a:effectLst/>
                <a:ea typeface="Calibri" panose="020F0502020204030204" pitchFamily="34" charset="0"/>
              </a:rPr>
              <a:t> et al., 1982</a:t>
            </a:r>
            <a:r>
              <a:rPr lang="en-GB" sz="1600" dirty="0">
                <a:solidFill>
                  <a:schemeClr val="bg1"/>
                </a:solidFill>
                <a:ea typeface="Calibri" panose="020F0502020204030204" pitchFamily="34" charset="0"/>
              </a:rPr>
              <a:t>;</a:t>
            </a:r>
            <a:r>
              <a:rPr lang="en-GB" sz="1600" dirty="0">
                <a:solidFill>
                  <a:schemeClr val="bg1"/>
                </a:solidFill>
                <a:effectLst/>
                <a:ea typeface="Calibri" panose="020F0502020204030204" pitchFamily="34" charset="0"/>
              </a:rPr>
              <a:t> Wirth et al., 2020</a:t>
            </a:r>
            <a:r>
              <a:rPr lang="en-GB" sz="1600" dirty="0">
                <a:solidFill>
                  <a:schemeClr val="bg1"/>
                </a:solidFill>
                <a:ea typeface="Calibri" panose="020F0502020204030204" pitchFamily="34" charset="0"/>
              </a:rPr>
              <a:t>; </a:t>
            </a:r>
            <a:r>
              <a:rPr lang="en-GB" sz="1600" dirty="0">
                <a:solidFill>
                  <a:schemeClr val="bg1"/>
                </a:solidFill>
                <a:effectLst/>
                <a:ea typeface="Calibri" panose="020F0502020204030204" pitchFamily="34" charset="0"/>
              </a:rPr>
              <a:t> Laborde et al., 2013</a:t>
            </a:r>
            <a:r>
              <a:rPr lang="en-GB" sz="1600" dirty="0">
                <a:solidFill>
                  <a:schemeClr val="bg1"/>
                </a:solidFill>
                <a:ea typeface="Calibri" panose="020F0502020204030204" pitchFamily="34" charset="0"/>
              </a:rPr>
              <a:t>; </a:t>
            </a:r>
            <a:r>
              <a:rPr lang="en-GB" sz="1600" dirty="0">
                <a:solidFill>
                  <a:schemeClr val="bg1"/>
                </a:solidFill>
                <a:effectLst/>
              </a:rPr>
              <a:t> </a:t>
            </a:r>
            <a:r>
              <a:rPr lang="en-GB" sz="1600" dirty="0">
                <a:solidFill>
                  <a:schemeClr val="bg1"/>
                </a:solidFill>
                <a:effectLst/>
                <a:ea typeface="Calibri" panose="020F0502020204030204" pitchFamily="34" charset="0"/>
              </a:rPr>
              <a:t>Nia and </a:t>
            </a:r>
            <a:r>
              <a:rPr lang="en-GB" sz="1600" dirty="0" err="1">
                <a:solidFill>
                  <a:schemeClr val="bg1"/>
                </a:solidFill>
                <a:effectLst/>
                <a:ea typeface="Calibri" panose="020F0502020204030204" pitchFamily="34" charset="0"/>
              </a:rPr>
              <a:t>Besharat</a:t>
            </a:r>
            <a:r>
              <a:rPr lang="en-GB" sz="1600" dirty="0">
                <a:solidFill>
                  <a:schemeClr val="bg1"/>
                </a:solidFill>
                <a:effectLst/>
                <a:ea typeface="Calibri" panose="020F0502020204030204" pitchFamily="34" charset="0"/>
              </a:rPr>
              <a:t>, 2010)</a:t>
            </a:r>
            <a:endParaRPr lang="cy-GB" sz="1600" dirty="0">
              <a:solidFill>
                <a:schemeClr val="bg1"/>
              </a:solidFill>
            </a:endParaRPr>
          </a:p>
        </p:txBody>
      </p:sp>
      <p:sp>
        <p:nvSpPr>
          <p:cNvPr id="7" name="Triangle 6">
            <a:extLst>
              <a:ext uri="{FF2B5EF4-FFF2-40B4-BE49-F238E27FC236}">
                <a16:creationId xmlns:a16="http://schemas.microsoft.com/office/drawing/2014/main" id="{B3EC79E2-D153-A58B-E694-72BA65CE0D5E}"/>
              </a:ext>
            </a:extLst>
          </p:cNvPr>
          <p:cNvSpPr/>
          <p:nvPr/>
        </p:nvSpPr>
        <p:spPr>
          <a:xfrm>
            <a:off x="4986923" y="182880"/>
            <a:ext cx="3264387" cy="253746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Performance is influenced by personlity.</a:t>
            </a:r>
          </a:p>
        </p:txBody>
      </p:sp>
      <p:sp>
        <p:nvSpPr>
          <p:cNvPr id="8" name="Triangle 7">
            <a:extLst>
              <a:ext uri="{FF2B5EF4-FFF2-40B4-BE49-F238E27FC236}">
                <a16:creationId xmlns:a16="http://schemas.microsoft.com/office/drawing/2014/main" id="{EA10521E-882E-5912-EBA8-6DC00EFBFC89}"/>
              </a:ext>
            </a:extLst>
          </p:cNvPr>
          <p:cNvSpPr/>
          <p:nvPr/>
        </p:nvSpPr>
        <p:spPr>
          <a:xfrm rot="10800000">
            <a:off x="5010140" y="2724627"/>
            <a:ext cx="3244837" cy="2697480"/>
          </a:xfrm>
          <a:prstGeom prst="triangle">
            <a:avLst>
              <a:gd name="adj" fmla="val 50731"/>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 </a:t>
            </a:r>
          </a:p>
        </p:txBody>
      </p:sp>
      <p:sp>
        <p:nvSpPr>
          <p:cNvPr id="10" name="TextBox 9">
            <a:extLst>
              <a:ext uri="{FF2B5EF4-FFF2-40B4-BE49-F238E27FC236}">
                <a16:creationId xmlns:a16="http://schemas.microsoft.com/office/drawing/2014/main" id="{A99674F5-2543-CA8B-6E3D-D5981DF1732B}"/>
              </a:ext>
            </a:extLst>
          </p:cNvPr>
          <p:cNvSpPr txBox="1"/>
          <p:nvPr/>
        </p:nvSpPr>
        <p:spPr>
          <a:xfrm>
            <a:off x="5664484" y="2948940"/>
            <a:ext cx="1909263" cy="1477328"/>
          </a:xfrm>
          <a:prstGeom prst="rect">
            <a:avLst/>
          </a:prstGeom>
          <a:noFill/>
        </p:spPr>
        <p:txBody>
          <a:bodyPr wrap="square" rtlCol="0">
            <a:spAutoFit/>
          </a:bodyPr>
          <a:lstStyle/>
          <a:p>
            <a:pPr algn="ctr"/>
            <a:r>
              <a:rPr lang="cy-GB" dirty="0">
                <a:solidFill>
                  <a:schemeClr val="bg1"/>
                </a:solidFill>
              </a:rPr>
              <a:t>Long-term success as a result of personality traits.</a:t>
            </a:r>
          </a:p>
        </p:txBody>
      </p:sp>
      <p:sp>
        <p:nvSpPr>
          <p:cNvPr id="11" name="Triangle 10">
            <a:extLst>
              <a:ext uri="{FF2B5EF4-FFF2-40B4-BE49-F238E27FC236}">
                <a16:creationId xmlns:a16="http://schemas.microsoft.com/office/drawing/2014/main" id="{8E7759E9-4650-1D72-5C59-556413EB95F1}"/>
              </a:ext>
            </a:extLst>
          </p:cNvPr>
          <p:cNvSpPr/>
          <p:nvPr/>
        </p:nvSpPr>
        <p:spPr>
          <a:xfrm rot="10800000">
            <a:off x="7799493" y="182880"/>
            <a:ext cx="3602232" cy="2537460"/>
          </a:xfrm>
          <a:prstGeom prst="triangl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12" name="TextBox 11">
            <a:extLst>
              <a:ext uri="{FF2B5EF4-FFF2-40B4-BE49-F238E27FC236}">
                <a16:creationId xmlns:a16="http://schemas.microsoft.com/office/drawing/2014/main" id="{C0764666-596C-E26A-2ECA-5388A1595FA9}"/>
              </a:ext>
            </a:extLst>
          </p:cNvPr>
          <p:cNvSpPr txBox="1"/>
          <p:nvPr/>
        </p:nvSpPr>
        <p:spPr>
          <a:xfrm>
            <a:off x="8703127" y="241458"/>
            <a:ext cx="1794963" cy="1477328"/>
          </a:xfrm>
          <a:prstGeom prst="rect">
            <a:avLst/>
          </a:prstGeom>
          <a:noFill/>
        </p:spPr>
        <p:txBody>
          <a:bodyPr wrap="square" rtlCol="0">
            <a:spAutoFit/>
          </a:bodyPr>
          <a:lstStyle/>
          <a:p>
            <a:pPr algn="ctr"/>
            <a:r>
              <a:rPr lang="cy-GB" dirty="0">
                <a:solidFill>
                  <a:schemeClr val="bg1"/>
                </a:solidFill>
              </a:rPr>
              <a:t>Team Sport Athletes:</a:t>
            </a:r>
          </a:p>
          <a:p>
            <a:pPr algn="ctr"/>
            <a:r>
              <a:rPr lang="cy-GB" dirty="0">
                <a:solidFill>
                  <a:schemeClr val="bg1"/>
                </a:solidFill>
              </a:rPr>
              <a:t>Agreeableness and Sociotrophy.</a:t>
            </a:r>
          </a:p>
        </p:txBody>
      </p:sp>
      <p:sp>
        <p:nvSpPr>
          <p:cNvPr id="13" name="Triangle 12">
            <a:extLst>
              <a:ext uri="{FF2B5EF4-FFF2-40B4-BE49-F238E27FC236}">
                <a16:creationId xmlns:a16="http://schemas.microsoft.com/office/drawing/2014/main" id="{944DAA9F-F279-3F89-A4BF-08C36FA38A39}"/>
              </a:ext>
            </a:extLst>
          </p:cNvPr>
          <p:cNvSpPr/>
          <p:nvPr/>
        </p:nvSpPr>
        <p:spPr>
          <a:xfrm>
            <a:off x="7779945" y="2720340"/>
            <a:ext cx="3621780" cy="2697480"/>
          </a:xfrm>
          <a:prstGeom prst="triangl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Individual Athletes: Conscientious and Autonomy</a:t>
            </a:r>
          </a:p>
        </p:txBody>
      </p:sp>
      <p:pic>
        <p:nvPicPr>
          <p:cNvPr id="3" name="current lit">
            <a:hlinkClick r:id="" action="ppaction://media"/>
            <a:extLst>
              <a:ext uri="{FF2B5EF4-FFF2-40B4-BE49-F238E27FC236}">
                <a16:creationId xmlns:a16="http://schemas.microsoft.com/office/drawing/2014/main" id="{EBC1487A-FA00-AD10-9452-A322219F53E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71700" y="357270"/>
            <a:ext cx="2289552" cy="2289552"/>
          </a:xfrm>
          <a:prstGeom prst="rect">
            <a:avLst/>
          </a:prstGeom>
        </p:spPr>
      </p:pic>
    </p:spTree>
    <p:extLst>
      <p:ext uri="{BB962C8B-B14F-4D97-AF65-F5344CB8AC3E}">
        <p14:creationId xmlns:p14="http://schemas.microsoft.com/office/powerpoint/2010/main" val="3959966684"/>
      </p:ext>
    </p:extLst>
  </p:cSld>
  <p:clrMapOvr>
    <a:masterClrMapping/>
  </p:clrMapOvr>
  <mc:AlternateContent xmlns:mc="http://schemas.openxmlformats.org/markup-compatibility/2006">
    <mc:Choice xmlns:p14="http://schemas.microsoft.com/office/powerpoint/2010/main" Requires="p14">
      <p:transition spd="slow" p14:dur="2000" advTm="129554"/>
    </mc:Choice>
    <mc:Fallback>
      <p:transition spd="slow" advTm="129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5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5">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wall painted with an arrow and a dartboard">
            <a:extLst>
              <a:ext uri="{FF2B5EF4-FFF2-40B4-BE49-F238E27FC236}">
                <a16:creationId xmlns:a16="http://schemas.microsoft.com/office/drawing/2014/main" id="{FFCC5DB3-1358-383A-70DC-8F22124F8941}"/>
              </a:ext>
            </a:extLst>
          </p:cNvPr>
          <p:cNvPicPr>
            <a:picLocks noChangeAspect="1"/>
          </p:cNvPicPr>
          <p:nvPr/>
        </p:nvPicPr>
        <p:blipFill rotWithShape="1">
          <a:blip r:embed="rId6"/>
          <a:srcRect l="36752"/>
          <a:stretch/>
        </p:blipFill>
        <p:spPr>
          <a:xfrm>
            <a:off x="0" y="0"/>
            <a:ext cx="6067727" cy="6859374"/>
          </a:xfrm>
          <a:prstGeom prst="rect">
            <a:avLst/>
          </a:prstGeom>
        </p:spPr>
      </p:pic>
      <p:grpSp>
        <p:nvGrpSpPr>
          <p:cNvPr id="11" name="Group 1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D36967D0-5430-A463-EE74-FB7C83D57FB6}"/>
              </a:ext>
            </a:extLst>
          </p:cNvPr>
          <p:cNvSpPr>
            <a:spLocks noGrp="1"/>
          </p:cNvSpPr>
          <p:nvPr>
            <p:ph type="title"/>
          </p:nvPr>
        </p:nvSpPr>
        <p:spPr>
          <a:xfrm>
            <a:off x="4365783" y="0"/>
            <a:ext cx="11208772" cy="1609344"/>
          </a:xfrm>
          <a:ln>
            <a:noFill/>
          </a:ln>
        </p:spPr>
        <p:txBody>
          <a:bodyPr>
            <a:normAutofit/>
          </a:bodyPr>
          <a:lstStyle/>
          <a:p>
            <a:pPr algn="ctr"/>
            <a:r>
              <a:rPr lang="en-GB" sz="7200" dirty="0"/>
              <a:t>Aim</a:t>
            </a:r>
          </a:p>
        </p:txBody>
      </p:sp>
      <p:graphicFrame>
        <p:nvGraphicFramePr>
          <p:cNvPr id="8" name="Diagram 7">
            <a:extLst>
              <a:ext uri="{FF2B5EF4-FFF2-40B4-BE49-F238E27FC236}">
                <a16:creationId xmlns:a16="http://schemas.microsoft.com/office/drawing/2014/main" id="{8257DEBC-6607-5669-716B-007336B8BFE2}"/>
              </a:ext>
            </a:extLst>
          </p:cNvPr>
          <p:cNvGraphicFramePr/>
          <p:nvPr>
            <p:extLst>
              <p:ext uri="{D42A27DB-BD31-4B8C-83A1-F6EECF244321}">
                <p14:modId xmlns:p14="http://schemas.microsoft.com/office/powerpoint/2010/main" val="1007081179"/>
              </p:ext>
            </p:extLst>
          </p:nvPr>
        </p:nvGraphicFramePr>
        <p:xfrm>
          <a:off x="1773383" y="719666"/>
          <a:ext cx="10418616"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ectangle 9">
            <a:extLst>
              <a:ext uri="{FF2B5EF4-FFF2-40B4-BE49-F238E27FC236}">
                <a16:creationId xmlns:a16="http://schemas.microsoft.com/office/drawing/2014/main" id="{C33E34C9-0278-669E-2F26-31F98A3F6929}"/>
              </a:ext>
            </a:extLst>
          </p:cNvPr>
          <p:cNvSpPr/>
          <p:nvPr/>
        </p:nvSpPr>
        <p:spPr>
          <a:xfrm>
            <a:off x="1773383" y="1843949"/>
            <a:ext cx="4684748" cy="3170099"/>
          </a:xfrm>
          <a:prstGeom prst="rect">
            <a:avLst/>
          </a:prstGeom>
          <a:noFill/>
        </p:spPr>
        <p:txBody>
          <a:bodyPr wrap="square" lIns="91440" tIns="45720" rIns="91440" bIns="45720">
            <a:spAutoFit/>
          </a:bodyPr>
          <a:lstStyle/>
          <a:p>
            <a:pPr algn="ctr"/>
            <a:r>
              <a:rPr lang="en-GB" sz="4000" b="1" cap="none" spc="0" dirty="0">
                <a:ln w="22225">
                  <a:solidFill>
                    <a:schemeClr val="tx1"/>
                  </a:solidFill>
                  <a:prstDash val="solid"/>
                </a:ln>
                <a:solidFill>
                  <a:schemeClr val="accent2">
                    <a:lumMod val="40000"/>
                    <a:lumOff val="60000"/>
                  </a:schemeClr>
                </a:solidFill>
                <a:effectLst/>
              </a:rPr>
              <a:t>Do personality traits within individual and team athletes differ?</a:t>
            </a:r>
          </a:p>
        </p:txBody>
      </p:sp>
      <p:pic>
        <p:nvPicPr>
          <p:cNvPr id="4" name="aim">
            <a:hlinkClick r:id="" action="ppaction://media"/>
            <a:extLst>
              <a:ext uri="{FF2B5EF4-FFF2-40B4-BE49-F238E27FC236}">
                <a16:creationId xmlns:a16="http://schemas.microsoft.com/office/drawing/2014/main" id="{A8E396FE-952F-A72C-8F8A-54141A9F20A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376768" y="145936"/>
            <a:ext cx="2161716" cy="2161716"/>
          </a:xfrm>
          <a:prstGeom prst="rect">
            <a:avLst/>
          </a:prstGeom>
        </p:spPr>
      </p:pic>
    </p:spTree>
    <p:extLst>
      <p:ext uri="{BB962C8B-B14F-4D97-AF65-F5344CB8AC3E}">
        <p14:creationId xmlns:p14="http://schemas.microsoft.com/office/powerpoint/2010/main" val="550084306"/>
      </p:ext>
    </p:extLst>
  </p:cSld>
  <p:clrMapOvr>
    <a:masterClrMapping/>
  </p:clrMapOvr>
  <mc:AlternateContent xmlns:mc="http://schemas.openxmlformats.org/markup-compatibility/2006">
    <mc:Choice xmlns:p14="http://schemas.microsoft.com/office/powerpoint/2010/main" Requires="p14">
      <p:transition spd="slow" p14:dur="2000" advTm="31473"/>
    </mc:Choice>
    <mc:Fallback>
      <p:transition spd="slow" advTm="31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C455DF-E40D-EB34-BC1E-B0265052A201}"/>
              </a:ext>
            </a:extLst>
          </p:cNvPr>
          <p:cNvSpPr>
            <a:spLocks noGrp="1"/>
          </p:cNvSpPr>
          <p:nvPr>
            <p:ph type="title"/>
          </p:nvPr>
        </p:nvSpPr>
        <p:spPr>
          <a:xfrm>
            <a:off x="382279" y="-66070"/>
            <a:ext cx="6743844" cy="1609344"/>
          </a:xfrm>
        </p:spPr>
        <p:txBody>
          <a:bodyPr>
            <a:normAutofit/>
          </a:bodyPr>
          <a:lstStyle/>
          <a:p>
            <a:r>
              <a:rPr lang="en-GB" sz="6600" dirty="0"/>
              <a:t>Methodology</a:t>
            </a:r>
          </a:p>
        </p:txBody>
      </p:sp>
      <p:pic>
        <p:nvPicPr>
          <p:cNvPr id="5" name="Picture 4" descr="Complex maths formulae on a blackboard">
            <a:extLst>
              <a:ext uri="{FF2B5EF4-FFF2-40B4-BE49-F238E27FC236}">
                <a16:creationId xmlns:a16="http://schemas.microsoft.com/office/drawing/2014/main" id="{D7641EB9-F394-B05B-263C-520E41B5B583}"/>
              </a:ext>
            </a:extLst>
          </p:cNvPr>
          <p:cNvPicPr>
            <a:picLocks noChangeAspect="1"/>
          </p:cNvPicPr>
          <p:nvPr/>
        </p:nvPicPr>
        <p:blipFill rotWithShape="1">
          <a:blip r:embed="rId7"/>
          <a:srcRect l="32230" r="18307" b="-1"/>
          <a:stretch/>
        </p:blipFill>
        <p:spPr>
          <a:xfrm>
            <a:off x="7545274" y="10"/>
            <a:ext cx="4646726" cy="6857990"/>
          </a:xfrm>
          <a:prstGeom prst="rect">
            <a:avLst/>
          </a:prstGeom>
        </p:spPr>
      </p:pic>
      <p:grpSp>
        <p:nvGrpSpPr>
          <p:cNvPr id="11"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Rounded Rectangle 6">
            <a:extLst>
              <a:ext uri="{FF2B5EF4-FFF2-40B4-BE49-F238E27FC236}">
                <a16:creationId xmlns:a16="http://schemas.microsoft.com/office/drawing/2014/main" id="{2ED27589-7238-19BF-95AB-D5BD3E0FCC8E}"/>
              </a:ext>
            </a:extLst>
          </p:cNvPr>
          <p:cNvSpPr/>
          <p:nvPr/>
        </p:nvSpPr>
        <p:spPr>
          <a:xfrm>
            <a:off x="378630" y="1724297"/>
            <a:ext cx="4268097" cy="8543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Positivistic Approach</a:t>
            </a:r>
          </a:p>
        </p:txBody>
      </p:sp>
      <p:sp>
        <p:nvSpPr>
          <p:cNvPr id="8" name="Rounded Rectangle 7">
            <a:extLst>
              <a:ext uri="{FF2B5EF4-FFF2-40B4-BE49-F238E27FC236}">
                <a16:creationId xmlns:a16="http://schemas.microsoft.com/office/drawing/2014/main" id="{66A836BB-4697-9758-51DD-AB961DFA303C}"/>
              </a:ext>
            </a:extLst>
          </p:cNvPr>
          <p:cNvSpPr/>
          <p:nvPr/>
        </p:nvSpPr>
        <p:spPr>
          <a:xfrm>
            <a:off x="2858027" y="2765406"/>
            <a:ext cx="4268097" cy="854311"/>
          </a:xfrm>
          <a:prstGeom prst="roundRect">
            <a:avLst/>
          </a:prstGeom>
          <a:solidFill>
            <a:srgbClr val="3996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A single reality = answer the research question.</a:t>
            </a:r>
          </a:p>
        </p:txBody>
      </p:sp>
      <p:sp>
        <p:nvSpPr>
          <p:cNvPr id="10" name="Rounded Rectangle 9">
            <a:extLst>
              <a:ext uri="{FF2B5EF4-FFF2-40B4-BE49-F238E27FC236}">
                <a16:creationId xmlns:a16="http://schemas.microsoft.com/office/drawing/2014/main" id="{E18D7543-DDA3-A1F1-E057-E63F4987548A}"/>
              </a:ext>
            </a:extLst>
          </p:cNvPr>
          <p:cNvSpPr/>
          <p:nvPr/>
        </p:nvSpPr>
        <p:spPr>
          <a:xfrm>
            <a:off x="378629" y="3806516"/>
            <a:ext cx="4268097" cy="8543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Quantitative Research</a:t>
            </a:r>
          </a:p>
        </p:txBody>
      </p:sp>
      <p:sp>
        <p:nvSpPr>
          <p:cNvPr id="14" name="Rounded Rectangle 13">
            <a:extLst>
              <a:ext uri="{FF2B5EF4-FFF2-40B4-BE49-F238E27FC236}">
                <a16:creationId xmlns:a16="http://schemas.microsoft.com/office/drawing/2014/main" id="{8766FFA3-269C-9B13-A0F7-00FD5F587203}"/>
              </a:ext>
            </a:extLst>
          </p:cNvPr>
          <p:cNvSpPr/>
          <p:nvPr/>
        </p:nvSpPr>
        <p:spPr>
          <a:xfrm>
            <a:off x="2858026" y="4850166"/>
            <a:ext cx="4268097" cy="854311"/>
          </a:xfrm>
          <a:prstGeom prst="roundRect">
            <a:avLst/>
          </a:prstGeom>
          <a:solidFill>
            <a:srgbClr val="3996C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A comparative hypothesis </a:t>
            </a:r>
            <a:r>
              <a:rPr lang="en-GB" sz="1800" dirty="0">
                <a:effectLst/>
                <a:ea typeface="Calibri" panose="020F0502020204030204" pitchFamily="34" charset="0"/>
                <a:cs typeface="Times New Roman" panose="02020603050405020304" pitchFamily="18" charset="0"/>
              </a:rPr>
              <a:t>(</a:t>
            </a:r>
            <a:r>
              <a:rPr lang="cy-GB" sz="1800" dirty="0">
                <a:effectLst/>
                <a:ea typeface="Calibri" panose="020F0502020204030204" pitchFamily="34" charset="0"/>
                <a:cs typeface="Times New Roman" panose="02020603050405020304" pitchFamily="18" charset="0"/>
              </a:rPr>
              <a:t>H</a:t>
            </a:r>
            <a:r>
              <a:rPr lang="cy-GB" sz="1800" baseline="-25000" dirty="0">
                <a:effectLst/>
                <a:ea typeface="Calibri" panose="020F0502020204030204" pitchFamily="34" charset="0"/>
                <a:cs typeface="Times New Roman" panose="02020603050405020304" pitchFamily="18" charset="0"/>
              </a:rPr>
              <a:t>1</a:t>
            </a:r>
            <a:r>
              <a:rPr lang="en-GB" sz="1800" dirty="0">
                <a:effectLst/>
                <a:ea typeface="Calibri" panose="020F0502020204030204" pitchFamily="34" charset="0"/>
                <a:cs typeface="Times New Roman" panose="02020603050405020304" pitchFamily="18" charset="0"/>
              </a:rPr>
              <a:t>) </a:t>
            </a:r>
            <a:endParaRPr lang="cy-GB" dirty="0"/>
          </a:p>
        </p:txBody>
      </p:sp>
      <p:sp>
        <p:nvSpPr>
          <p:cNvPr id="15" name="TextBox 14">
            <a:extLst>
              <a:ext uri="{FF2B5EF4-FFF2-40B4-BE49-F238E27FC236}">
                <a16:creationId xmlns:a16="http://schemas.microsoft.com/office/drawing/2014/main" id="{D1E64120-4F34-3E15-35FE-CFA7D1547FC7}"/>
              </a:ext>
            </a:extLst>
          </p:cNvPr>
          <p:cNvSpPr txBox="1"/>
          <p:nvPr/>
        </p:nvSpPr>
        <p:spPr>
          <a:xfrm>
            <a:off x="0" y="6288357"/>
            <a:ext cx="7363326" cy="369332"/>
          </a:xfrm>
          <a:prstGeom prst="rect">
            <a:avLst/>
          </a:prstGeom>
          <a:noFill/>
        </p:spPr>
        <p:txBody>
          <a:bodyPr wrap="square" rtlCol="0">
            <a:spAutoFit/>
          </a:bodyPr>
          <a:lstStyle/>
          <a:p>
            <a:r>
              <a:rPr lang="en-GB" sz="1800" dirty="0">
                <a:solidFill>
                  <a:srgbClr val="000000"/>
                </a:solidFill>
                <a:effectLst/>
                <a:latin typeface="Calibri Light" panose="020F0302020204030204" pitchFamily="34" charset="0"/>
                <a:ea typeface="Calibri" panose="020F0502020204030204" pitchFamily="34" charset="0"/>
                <a:cs typeface="Times New Roman" panose="02020603050405020304" pitchFamily="18" charset="0"/>
              </a:rPr>
              <a:t>(Crotty, 1998, p.146</a:t>
            </a:r>
            <a:r>
              <a:rPr lang="en-GB" dirty="0">
                <a:solidFill>
                  <a:srgbClr val="000000"/>
                </a:solidFill>
                <a:latin typeface="Calibri Light" panose="020F0302020204030204" pitchFamily="34" charset="0"/>
                <a:ea typeface="Calibri" panose="020F0502020204030204" pitchFamily="34" charset="0"/>
                <a:cs typeface="Times New Roman" panose="02020603050405020304" pitchFamily="18" charset="0"/>
              </a:rPr>
              <a:t>; </a:t>
            </a:r>
            <a:r>
              <a:rPr lang="en-GB" dirty="0" err="1">
                <a:solidFill>
                  <a:srgbClr val="000000"/>
                </a:solidFill>
                <a:latin typeface="Calibri Light" panose="020F0302020204030204" pitchFamily="34" charset="0"/>
                <a:ea typeface="Calibri" panose="020F0502020204030204" pitchFamily="34" charset="0"/>
                <a:cs typeface="Times New Roman" panose="02020603050405020304" pitchFamily="18" charset="0"/>
              </a:rPr>
              <a:t>Kaboub</a:t>
            </a:r>
            <a:r>
              <a:rPr lang="en-GB" dirty="0">
                <a:solidFill>
                  <a:srgbClr val="000000"/>
                </a:solidFill>
                <a:latin typeface="Calibri Light" panose="020F0302020204030204" pitchFamily="34" charset="0"/>
                <a:ea typeface="Calibri" panose="020F0502020204030204" pitchFamily="34" charset="0"/>
                <a:cs typeface="Times New Roman" panose="02020603050405020304" pitchFamily="18" charset="0"/>
              </a:rPr>
              <a:t> 2008; Nia and </a:t>
            </a:r>
            <a:r>
              <a:rPr lang="en-GB" dirty="0" err="1">
                <a:solidFill>
                  <a:srgbClr val="000000"/>
                </a:solidFill>
                <a:latin typeface="Calibri Light" panose="020F0302020204030204" pitchFamily="34" charset="0"/>
                <a:ea typeface="Calibri" panose="020F0502020204030204" pitchFamily="34" charset="0"/>
                <a:cs typeface="Times New Roman" panose="02020603050405020304" pitchFamily="18" charset="0"/>
              </a:rPr>
              <a:t>Bersharat</a:t>
            </a:r>
            <a:r>
              <a:rPr lang="en-GB" dirty="0">
                <a:solidFill>
                  <a:srgbClr val="000000"/>
                </a:solidFill>
                <a:latin typeface="Calibri Light" panose="020F0302020204030204" pitchFamily="34" charset="0"/>
                <a:ea typeface="Calibri" panose="020F0502020204030204" pitchFamily="34" charset="0"/>
                <a:cs typeface="Times New Roman" panose="02020603050405020304" pitchFamily="18" charset="0"/>
              </a:rPr>
              <a:t>, 2010). </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 </a:t>
            </a:r>
            <a:endParaRPr lang="cy-GB" dirty="0"/>
          </a:p>
        </p:txBody>
      </p:sp>
      <p:pic>
        <p:nvPicPr>
          <p:cNvPr id="3" name="Methodology">
            <a:hlinkClick r:id="" action="ppaction://media"/>
            <a:extLst>
              <a:ext uri="{FF2B5EF4-FFF2-40B4-BE49-F238E27FC236}">
                <a16:creationId xmlns:a16="http://schemas.microsoft.com/office/drawing/2014/main" id="{09EE186F-32DB-7319-DC34-2F49981B787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638979" y="200311"/>
            <a:ext cx="2219946" cy="2219946"/>
          </a:xfrm>
          <a:prstGeom prst="rect">
            <a:avLst/>
          </a:prstGeom>
        </p:spPr>
      </p:pic>
    </p:spTree>
    <p:extLst>
      <p:ext uri="{BB962C8B-B14F-4D97-AF65-F5344CB8AC3E}">
        <p14:creationId xmlns:p14="http://schemas.microsoft.com/office/powerpoint/2010/main" val="316045451"/>
      </p:ext>
    </p:extLst>
  </p:cSld>
  <p:clrMapOvr>
    <a:masterClrMapping/>
  </p:clrMapOvr>
  <mc:AlternateContent xmlns:mc="http://schemas.openxmlformats.org/markup-compatibility/2006">
    <mc:Choice xmlns:p14="http://schemas.microsoft.com/office/powerpoint/2010/main" Requires="p14">
      <p:transition spd="slow" p14:dur="2000" advTm="62843"/>
    </mc:Choice>
    <mc:Fallback>
      <p:transition spd="slow" advTm="62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8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2D8DAB-C8BD-63B4-EA87-5907F3AA148E}"/>
              </a:ext>
            </a:extLst>
          </p:cNvPr>
          <p:cNvSpPr>
            <a:spLocks noGrp="1"/>
          </p:cNvSpPr>
          <p:nvPr>
            <p:ph type="title"/>
          </p:nvPr>
        </p:nvSpPr>
        <p:spPr>
          <a:xfrm>
            <a:off x="382280" y="152123"/>
            <a:ext cx="6743844" cy="1609344"/>
          </a:xfrm>
        </p:spPr>
        <p:txBody>
          <a:bodyPr>
            <a:normAutofit/>
          </a:bodyPr>
          <a:lstStyle/>
          <a:p>
            <a:r>
              <a:rPr lang="en-GB" sz="7200" dirty="0"/>
              <a:t>Research design</a:t>
            </a:r>
          </a:p>
        </p:txBody>
      </p:sp>
      <p:pic>
        <p:nvPicPr>
          <p:cNvPr id="22" name="Picture 4" descr="Abstract blurred public library with bookshelves">
            <a:extLst>
              <a:ext uri="{FF2B5EF4-FFF2-40B4-BE49-F238E27FC236}">
                <a16:creationId xmlns:a16="http://schemas.microsoft.com/office/drawing/2014/main" id="{F8BB6CE7-A6E2-7221-66AA-0E3527649D6E}"/>
              </a:ext>
            </a:extLst>
          </p:cNvPr>
          <p:cNvPicPr>
            <a:picLocks noChangeAspect="1"/>
          </p:cNvPicPr>
          <p:nvPr/>
        </p:nvPicPr>
        <p:blipFill rotWithShape="1">
          <a:blip r:embed="rId7"/>
          <a:srcRect l="16216" r="38556" b="-1"/>
          <a:stretch/>
        </p:blipFill>
        <p:spPr>
          <a:xfrm>
            <a:off x="7545274" y="0"/>
            <a:ext cx="4646726" cy="6857990"/>
          </a:xfrm>
          <a:prstGeom prst="rect">
            <a:avLst/>
          </a:prstGeom>
        </p:spPr>
      </p:pic>
      <p:grpSp>
        <p:nvGrpSpPr>
          <p:cNvPr id="23"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6" name="Diagram 5">
            <a:extLst>
              <a:ext uri="{FF2B5EF4-FFF2-40B4-BE49-F238E27FC236}">
                <a16:creationId xmlns:a16="http://schemas.microsoft.com/office/drawing/2014/main" id="{2BDDA3DB-F82A-CCD6-CDDB-8032D25CB27A}"/>
              </a:ext>
            </a:extLst>
          </p:cNvPr>
          <p:cNvGraphicFramePr/>
          <p:nvPr>
            <p:extLst>
              <p:ext uri="{D42A27DB-BD31-4B8C-83A1-F6EECF244321}">
                <p14:modId xmlns:p14="http://schemas.microsoft.com/office/powerpoint/2010/main" val="3167407423"/>
              </p:ext>
            </p:extLst>
          </p:nvPr>
        </p:nvGraphicFramePr>
        <p:xfrm>
          <a:off x="382280" y="1272069"/>
          <a:ext cx="11269393" cy="553920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search design">
            <a:hlinkClick r:id="" action="ppaction://media"/>
            <a:extLst>
              <a:ext uri="{FF2B5EF4-FFF2-40B4-BE49-F238E27FC236}">
                <a16:creationId xmlns:a16="http://schemas.microsoft.com/office/drawing/2014/main" id="{B38D505B-3978-E312-53F8-AF638B868C3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9905507" y="0"/>
            <a:ext cx="2165316" cy="2165316"/>
          </a:xfrm>
          <a:prstGeom prst="rect">
            <a:avLst/>
          </a:prstGeom>
        </p:spPr>
      </p:pic>
    </p:spTree>
    <p:extLst>
      <p:ext uri="{BB962C8B-B14F-4D97-AF65-F5344CB8AC3E}">
        <p14:creationId xmlns:p14="http://schemas.microsoft.com/office/powerpoint/2010/main" val="1978367572"/>
      </p:ext>
    </p:extLst>
  </p:cSld>
  <p:clrMapOvr>
    <a:masterClrMapping/>
  </p:clrMapOvr>
  <mc:AlternateContent xmlns:mc="http://schemas.openxmlformats.org/markup-compatibility/2006">
    <mc:Choice xmlns:p14="http://schemas.microsoft.com/office/powerpoint/2010/main" Requires="p14">
      <p:transition spd="slow" p14:dur="2000" advTm="119848"/>
    </mc:Choice>
    <mc:Fallback>
      <p:transition spd="slow" advTm="119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98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8">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11337ED-E439-528C-BE75-B67BF8F6B71D}"/>
              </a:ext>
            </a:extLst>
          </p:cNvPr>
          <p:cNvSpPr>
            <a:spLocks noGrp="1"/>
          </p:cNvSpPr>
          <p:nvPr>
            <p:ph type="title"/>
          </p:nvPr>
        </p:nvSpPr>
        <p:spPr>
          <a:xfrm>
            <a:off x="4433029" y="-284813"/>
            <a:ext cx="6743844" cy="1609344"/>
          </a:xfrm>
        </p:spPr>
        <p:txBody>
          <a:bodyPr>
            <a:normAutofit/>
          </a:bodyPr>
          <a:lstStyle/>
          <a:p>
            <a:r>
              <a:rPr lang="en-GB" sz="7200" dirty="0"/>
              <a:t>Methods</a:t>
            </a:r>
          </a:p>
        </p:txBody>
      </p:sp>
      <p:grpSp>
        <p:nvGrpSpPr>
          <p:cNvPr id="27" name="Group 10">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8" name="Oval 12">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9" name="Diagram 8">
            <a:extLst>
              <a:ext uri="{FF2B5EF4-FFF2-40B4-BE49-F238E27FC236}">
                <a16:creationId xmlns:a16="http://schemas.microsoft.com/office/drawing/2014/main" id="{D72AE1C9-C16B-D4D7-3C8A-D19EC8973B9D}"/>
              </a:ext>
            </a:extLst>
          </p:cNvPr>
          <p:cNvGraphicFramePr/>
          <p:nvPr>
            <p:extLst>
              <p:ext uri="{D42A27DB-BD31-4B8C-83A1-F6EECF244321}">
                <p14:modId xmlns:p14="http://schemas.microsoft.com/office/powerpoint/2010/main" val="637539600"/>
              </p:ext>
            </p:extLst>
          </p:nvPr>
        </p:nvGraphicFramePr>
        <p:xfrm>
          <a:off x="264696" y="1039614"/>
          <a:ext cx="11594229"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methods">
            <a:hlinkClick r:id="" action="ppaction://media"/>
            <a:extLst>
              <a:ext uri="{FF2B5EF4-FFF2-40B4-BE49-F238E27FC236}">
                <a16:creationId xmlns:a16="http://schemas.microsoft.com/office/drawing/2014/main" id="{B3BF4CAD-D116-70D1-904A-38A063DFC6D1}"/>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9833112" y="119747"/>
            <a:ext cx="2094191" cy="2094191"/>
          </a:xfrm>
          <a:prstGeom prst="rect">
            <a:avLst/>
          </a:prstGeom>
        </p:spPr>
      </p:pic>
    </p:spTree>
    <p:extLst>
      <p:ext uri="{BB962C8B-B14F-4D97-AF65-F5344CB8AC3E}">
        <p14:creationId xmlns:p14="http://schemas.microsoft.com/office/powerpoint/2010/main" val="924773689"/>
      </p:ext>
    </p:extLst>
  </p:cSld>
  <p:clrMapOvr>
    <a:masterClrMapping/>
  </p:clrMapOvr>
  <mc:AlternateContent xmlns:mc="http://schemas.openxmlformats.org/markup-compatibility/2006">
    <mc:Choice xmlns:p14="http://schemas.microsoft.com/office/powerpoint/2010/main" Requires="p14">
      <p:transition spd="slow" p14:dur="2000" advTm="71411"/>
    </mc:Choice>
    <mc:Fallback>
      <p:transition spd="slow" advTm="71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714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27">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0" name="Group 29">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1" name="Oval 30">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7">
                <a:duotone>
                  <a:schemeClr val="accent1">
                    <a:shade val="45000"/>
                    <a:satMod val="135000"/>
                  </a:schemeClr>
                  <a:prstClr val="white"/>
                </a:duotone>
                <a:extLst>
                  <a:ext uri="{BEBA8EAE-BF5A-486C-A8C5-ECC9F3942E4B}">
                    <a14:imgProps xmlns:a14="http://schemas.microsoft.com/office/drawing/2010/main">
                      <a14:imgLayer r:embed="rId8">
                        <a14:imgEffect>
                          <a14:saturation sat="95000"/>
                        </a14:imgEffect>
                      </a14:imgLayer>
                    </a14:imgProps>
                  </a:ext>
                </a:extLst>
              </a:blip>
              <a:srcRect/>
              <a:tile tx="0" ty="0" sx="85000" sy="85000" flip="none" algn="tl"/>
            </a:blipFill>
            <a:ln w="25400" cap="flat" cmpd="sng" algn="ctr">
              <a:noFill/>
              <a:prstDash val="solid"/>
            </a:ln>
            <a:effectLst/>
          </p:spPr>
        </p:sp>
        <p:sp>
          <p:nvSpPr>
            <p:cNvPr id="32" name="Oval 31">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useBgFill="1">
        <p:nvSpPr>
          <p:cNvPr id="34" name="Rectangle 33">
            <a:extLst>
              <a:ext uri="{FF2B5EF4-FFF2-40B4-BE49-F238E27FC236}">
                <a16:creationId xmlns:a16="http://schemas.microsoft.com/office/drawing/2014/main" id="{B558F58E-93BA-44A3-BCDA-585AFF2E4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BD53BA-95E1-A8F9-1727-5188C5E7BABD}"/>
              </a:ext>
            </a:extLst>
          </p:cNvPr>
          <p:cNvSpPr>
            <a:spLocks noGrp="1"/>
          </p:cNvSpPr>
          <p:nvPr>
            <p:ph type="title"/>
          </p:nvPr>
        </p:nvSpPr>
        <p:spPr>
          <a:xfrm>
            <a:off x="7843926" y="144484"/>
            <a:ext cx="5191759" cy="1009953"/>
          </a:xfrm>
        </p:spPr>
        <p:txBody>
          <a:bodyPr vert="horz" lIns="91440" tIns="45720" rIns="91440" bIns="45720" rtlCol="0" anchor="t">
            <a:normAutofit/>
          </a:bodyPr>
          <a:lstStyle/>
          <a:p>
            <a:pPr>
              <a:lnSpc>
                <a:spcPct val="80000"/>
              </a:lnSpc>
            </a:pPr>
            <a:r>
              <a:rPr lang="en-US" sz="7200" dirty="0">
                <a:blipFill dpi="0" rotWithShape="1">
                  <a:blip r:embed="rId7"/>
                  <a:srcRect/>
                  <a:tile tx="6350" ty="-127000" sx="65000" sy="64000" flip="none" algn="tl"/>
                </a:blipFill>
              </a:rPr>
              <a:t>analysis</a:t>
            </a:r>
          </a:p>
        </p:txBody>
      </p:sp>
      <p:sp>
        <p:nvSpPr>
          <p:cNvPr id="36" name="Rectangle 35">
            <a:extLst>
              <a:ext uri="{FF2B5EF4-FFF2-40B4-BE49-F238E27FC236}">
                <a16:creationId xmlns:a16="http://schemas.microsoft.com/office/drawing/2014/main" id="{34DBF680-FBD0-4394-A076-AD549E2DB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2631257"/>
            <a:ext cx="4846320" cy="54864"/>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Freeform: Shape 37">
            <a:extLst>
              <a:ext uri="{FF2B5EF4-FFF2-40B4-BE49-F238E27FC236}">
                <a16:creationId xmlns:a16="http://schemas.microsoft.com/office/drawing/2014/main" id="{025516A9-A197-45C0-A7C3-D8D04C443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3"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blipFill dpi="0" rotWithShape="1">
            <a:blip r:embed="rId9">
              <a:alphaModFix amt="30000"/>
              <a:duotone>
                <a:prstClr val="black"/>
                <a:schemeClr val="accent1">
                  <a:tint val="45000"/>
                  <a:satMod val="400000"/>
                </a:schemeClr>
              </a:duotone>
              <a:extLst>
                <a:ext uri="{BEBA8EAE-BF5A-486C-A8C5-ECC9F3942E4B}">
                  <a14:imgProps xmlns:a14="http://schemas.microsoft.com/office/drawing/2010/main">
                    <a14:imgLayer r:embed="rId6">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Rounded Rectangle 6">
            <a:extLst>
              <a:ext uri="{FF2B5EF4-FFF2-40B4-BE49-F238E27FC236}">
                <a16:creationId xmlns:a16="http://schemas.microsoft.com/office/drawing/2014/main" id="{F05C7635-B5F1-F7BA-0827-6E84AF05D0DC}"/>
              </a:ext>
            </a:extLst>
          </p:cNvPr>
          <p:cNvSpPr/>
          <p:nvPr/>
        </p:nvSpPr>
        <p:spPr>
          <a:xfrm>
            <a:off x="655320" y="1011962"/>
            <a:ext cx="11526253" cy="3368417"/>
          </a:xfrm>
          <a:prstGeom prst="roundRect">
            <a:avLst/>
          </a:prstGeom>
          <a:solidFill>
            <a:schemeClr val="accent1">
              <a:alpha val="7532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y-GB" dirty="0"/>
          </a:p>
        </p:txBody>
      </p:sp>
      <p:sp>
        <p:nvSpPr>
          <p:cNvPr id="8" name="TextBox 7">
            <a:extLst>
              <a:ext uri="{FF2B5EF4-FFF2-40B4-BE49-F238E27FC236}">
                <a16:creationId xmlns:a16="http://schemas.microsoft.com/office/drawing/2014/main" id="{DD0548C4-BD79-ECEC-3666-BCC4E4D2E5C6}"/>
              </a:ext>
            </a:extLst>
          </p:cNvPr>
          <p:cNvSpPr txBox="1"/>
          <p:nvPr/>
        </p:nvSpPr>
        <p:spPr>
          <a:xfrm>
            <a:off x="269203" y="6233991"/>
            <a:ext cx="11526253" cy="369332"/>
          </a:xfrm>
          <a:prstGeom prst="rect">
            <a:avLst/>
          </a:prstGeom>
          <a:noFill/>
        </p:spPr>
        <p:txBody>
          <a:bodyPr wrap="square" rtlCol="0">
            <a:spAutoFit/>
          </a:bodyPr>
          <a:lstStyle/>
          <a:p>
            <a:r>
              <a:rPr lang="cy-GB" dirty="0">
                <a:latin typeface="Calibri Light" panose="020F0302020204030204" pitchFamily="34" charset="0"/>
                <a:cs typeface="Calibri Light" panose="020F0302020204030204" pitchFamily="34" charset="0"/>
              </a:rPr>
              <a:t>(Hammond et al., 2014; National Library of Medicine, 2022; Hardin et al., 2012).</a:t>
            </a:r>
          </a:p>
        </p:txBody>
      </p:sp>
      <p:graphicFrame>
        <p:nvGraphicFramePr>
          <p:cNvPr id="10" name="Table 11">
            <a:extLst>
              <a:ext uri="{FF2B5EF4-FFF2-40B4-BE49-F238E27FC236}">
                <a16:creationId xmlns:a16="http://schemas.microsoft.com/office/drawing/2014/main" id="{8953F799-FDA7-EFBF-A8D5-7FFF39C330CA}"/>
              </a:ext>
            </a:extLst>
          </p:cNvPr>
          <p:cNvGraphicFramePr>
            <a:graphicFrameLocks noGrp="1"/>
          </p:cNvGraphicFramePr>
          <p:nvPr>
            <p:extLst>
              <p:ext uri="{D42A27DB-BD31-4B8C-83A1-F6EECF244321}">
                <p14:modId xmlns:p14="http://schemas.microsoft.com/office/powerpoint/2010/main" val="3142513706"/>
              </p:ext>
            </p:extLst>
          </p:nvPr>
        </p:nvGraphicFramePr>
        <p:xfrm>
          <a:off x="812196" y="1538480"/>
          <a:ext cx="4947744" cy="2425857"/>
        </p:xfrm>
        <a:graphic>
          <a:graphicData uri="http://schemas.openxmlformats.org/drawingml/2006/table">
            <a:tbl>
              <a:tblPr firstRow="1" bandRow="1">
                <a:tableStyleId>{5C22544A-7EE6-4342-B048-85BDC9FD1C3A}</a:tableStyleId>
              </a:tblPr>
              <a:tblGrid>
                <a:gridCol w="1649248">
                  <a:extLst>
                    <a:ext uri="{9D8B030D-6E8A-4147-A177-3AD203B41FA5}">
                      <a16:colId xmlns:a16="http://schemas.microsoft.com/office/drawing/2014/main" val="3602693283"/>
                    </a:ext>
                  </a:extLst>
                </a:gridCol>
                <a:gridCol w="1649248">
                  <a:extLst>
                    <a:ext uri="{9D8B030D-6E8A-4147-A177-3AD203B41FA5}">
                      <a16:colId xmlns:a16="http://schemas.microsoft.com/office/drawing/2014/main" val="947372923"/>
                    </a:ext>
                  </a:extLst>
                </a:gridCol>
                <a:gridCol w="1649248">
                  <a:extLst>
                    <a:ext uri="{9D8B030D-6E8A-4147-A177-3AD203B41FA5}">
                      <a16:colId xmlns:a16="http://schemas.microsoft.com/office/drawing/2014/main" val="4013092338"/>
                    </a:ext>
                  </a:extLst>
                </a:gridCol>
              </a:tblGrid>
              <a:tr h="808619">
                <a:tc>
                  <a:txBody>
                    <a:bodyPr/>
                    <a:lstStyle/>
                    <a:p>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3332820251"/>
                  </a:ext>
                </a:extLst>
              </a:tr>
              <a:tr h="808619">
                <a:tc>
                  <a:txBody>
                    <a:bodyPr/>
                    <a:lstStyle/>
                    <a:p>
                      <a:endParaRPr lang="cy-GB"/>
                    </a:p>
                  </a:txBody>
                  <a:tcPr/>
                </a:tc>
                <a:tc>
                  <a:txBody>
                    <a:bodyPr/>
                    <a:lstStyle/>
                    <a:p>
                      <a:endParaRPr lang="cy-GB"/>
                    </a:p>
                  </a:txBody>
                  <a:tcPr/>
                </a:tc>
                <a:tc>
                  <a:txBody>
                    <a:bodyPr/>
                    <a:lstStyle/>
                    <a:p>
                      <a:endParaRPr lang="cy-GB"/>
                    </a:p>
                  </a:txBody>
                  <a:tcPr/>
                </a:tc>
                <a:extLst>
                  <a:ext uri="{0D108BD9-81ED-4DB2-BD59-A6C34878D82A}">
                    <a16:rowId xmlns:a16="http://schemas.microsoft.com/office/drawing/2014/main" val="1871328872"/>
                  </a:ext>
                </a:extLst>
              </a:tr>
              <a:tr h="808619">
                <a:tc>
                  <a:txBody>
                    <a:bodyPr/>
                    <a:lstStyle/>
                    <a:p>
                      <a:endParaRPr lang="cy-GB"/>
                    </a:p>
                  </a:txBody>
                  <a:tcPr/>
                </a:tc>
                <a:tc>
                  <a:txBody>
                    <a:bodyPr/>
                    <a:lstStyle/>
                    <a:p>
                      <a:endParaRPr lang="cy-GB"/>
                    </a:p>
                  </a:txBody>
                  <a:tcPr/>
                </a:tc>
                <a:tc>
                  <a:txBody>
                    <a:bodyPr/>
                    <a:lstStyle/>
                    <a:p>
                      <a:endParaRPr lang="cy-GB" dirty="0"/>
                    </a:p>
                  </a:txBody>
                  <a:tcPr/>
                </a:tc>
                <a:extLst>
                  <a:ext uri="{0D108BD9-81ED-4DB2-BD59-A6C34878D82A}">
                    <a16:rowId xmlns:a16="http://schemas.microsoft.com/office/drawing/2014/main" val="4199145618"/>
                  </a:ext>
                </a:extLst>
              </a:tr>
            </a:tbl>
          </a:graphicData>
        </a:graphic>
      </p:graphicFrame>
      <p:sp>
        <p:nvSpPr>
          <p:cNvPr id="12" name="Rectangle 11">
            <a:extLst>
              <a:ext uri="{FF2B5EF4-FFF2-40B4-BE49-F238E27FC236}">
                <a16:creationId xmlns:a16="http://schemas.microsoft.com/office/drawing/2014/main" id="{FD10FA57-F0E0-F1A7-5389-E4B4A0DBA0F5}"/>
              </a:ext>
            </a:extLst>
          </p:cNvPr>
          <p:cNvSpPr/>
          <p:nvPr/>
        </p:nvSpPr>
        <p:spPr>
          <a:xfrm>
            <a:off x="1549402" y="2470830"/>
            <a:ext cx="3469640" cy="1107996"/>
          </a:xfrm>
          <a:prstGeom prst="rect">
            <a:avLst/>
          </a:prstGeom>
          <a:noFill/>
        </p:spPr>
        <p:txBody>
          <a:bodyPr wrap="square" lIns="91440" tIns="45720" rIns="91440" bIns="45720">
            <a:spAutoFit/>
          </a:bodyPr>
          <a:lstStyle/>
          <a:p>
            <a:pPr algn="ctr"/>
            <a:r>
              <a:rPr lang="en-GB" sz="6600" b="1" cap="none" spc="0" dirty="0">
                <a:ln w="22225">
                  <a:solidFill>
                    <a:schemeClr val="accent2"/>
                  </a:solidFill>
                  <a:prstDash val="solid"/>
                </a:ln>
                <a:solidFill>
                  <a:schemeClr val="accent2">
                    <a:lumMod val="40000"/>
                    <a:lumOff val="60000"/>
                  </a:schemeClr>
                </a:solidFill>
                <a:effectLst/>
              </a:rPr>
              <a:t>Tables</a:t>
            </a:r>
          </a:p>
        </p:txBody>
      </p:sp>
      <p:graphicFrame>
        <p:nvGraphicFramePr>
          <p:cNvPr id="16" name="Chart 15">
            <a:extLst>
              <a:ext uri="{FF2B5EF4-FFF2-40B4-BE49-F238E27FC236}">
                <a16:creationId xmlns:a16="http://schemas.microsoft.com/office/drawing/2014/main" id="{363A51A5-9B8F-444E-B8D8-6B473A463A0F}"/>
              </a:ext>
            </a:extLst>
          </p:cNvPr>
          <p:cNvGraphicFramePr>
            <a:graphicFrameLocks/>
          </p:cNvGraphicFramePr>
          <p:nvPr>
            <p:extLst>
              <p:ext uri="{D42A27DB-BD31-4B8C-83A1-F6EECF244321}">
                <p14:modId xmlns:p14="http://schemas.microsoft.com/office/powerpoint/2010/main" val="163890472"/>
              </p:ext>
            </p:extLst>
          </p:nvPr>
        </p:nvGraphicFramePr>
        <p:xfrm>
          <a:off x="6519861" y="1006002"/>
          <a:ext cx="5508530" cy="3360238"/>
        </p:xfrm>
        <a:graphic>
          <a:graphicData uri="http://schemas.openxmlformats.org/drawingml/2006/chart">
            <c:chart xmlns:c="http://schemas.openxmlformats.org/drawingml/2006/chart" xmlns:r="http://schemas.openxmlformats.org/officeDocument/2006/relationships" r:id="rId10"/>
          </a:graphicData>
        </a:graphic>
      </p:graphicFrame>
      <p:sp>
        <p:nvSpPr>
          <p:cNvPr id="20" name="Rectangle 19">
            <a:extLst>
              <a:ext uri="{FF2B5EF4-FFF2-40B4-BE49-F238E27FC236}">
                <a16:creationId xmlns:a16="http://schemas.microsoft.com/office/drawing/2014/main" id="{4CFBA28D-3624-3B3F-1FE6-88345E529386}"/>
              </a:ext>
            </a:extLst>
          </p:cNvPr>
          <p:cNvSpPr/>
          <p:nvPr/>
        </p:nvSpPr>
        <p:spPr>
          <a:xfrm>
            <a:off x="7449635" y="1617112"/>
            <a:ext cx="3415261" cy="1754326"/>
          </a:xfrm>
          <a:prstGeom prst="rect">
            <a:avLst/>
          </a:prstGeom>
          <a:noFill/>
        </p:spPr>
        <p:txBody>
          <a:bodyPr wrap="square" lIns="91440" tIns="45720" rIns="91440" bIns="45720">
            <a:spAutoFit/>
          </a:bodyPr>
          <a:lstStyle/>
          <a:p>
            <a:pPr algn="ctr"/>
            <a:r>
              <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Bar Graphs</a:t>
            </a:r>
          </a:p>
        </p:txBody>
      </p:sp>
      <p:sp>
        <p:nvSpPr>
          <p:cNvPr id="21" name="Rounded Rectangle 20">
            <a:extLst>
              <a:ext uri="{FF2B5EF4-FFF2-40B4-BE49-F238E27FC236}">
                <a16:creationId xmlns:a16="http://schemas.microsoft.com/office/drawing/2014/main" id="{FF7AA203-C70A-18B8-0E19-B757D4D740FD}"/>
              </a:ext>
            </a:extLst>
          </p:cNvPr>
          <p:cNvSpPr/>
          <p:nvPr/>
        </p:nvSpPr>
        <p:spPr>
          <a:xfrm>
            <a:off x="695337" y="4505632"/>
            <a:ext cx="11526253" cy="1620270"/>
          </a:xfrm>
          <a:prstGeom prst="roundRect">
            <a:avLst/>
          </a:prstGeom>
          <a:solidFill>
            <a:schemeClr val="accent1">
              <a:alpha val="7532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dirty="0"/>
              <a:t>Descriptive Statistics: Arithmetic Mean and Standard Deviation.</a:t>
            </a:r>
          </a:p>
          <a:p>
            <a:pPr algn="ctr"/>
            <a:r>
              <a:rPr lang="cy-GB" sz="2400" dirty="0"/>
              <a:t>Discuss the data collated and relay to previous literature. Is there a correlation? </a:t>
            </a:r>
          </a:p>
          <a:p>
            <a:pPr algn="ctr"/>
            <a:endParaRPr lang="cy-GB" dirty="0"/>
          </a:p>
        </p:txBody>
      </p:sp>
      <p:pic>
        <p:nvPicPr>
          <p:cNvPr id="3" name="analysis">
            <a:hlinkClick r:id="" action="ppaction://media"/>
            <a:extLst>
              <a:ext uri="{FF2B5EF4-FFF2-40B4-BE49-F238E27FC236}">
                <a16:creationId xmlns:a16="http://schemas.microsoft.com/office/drawing/2014/main" id="{4E8CCB50-3B0C-AF0F-B07D-32718C3C6D0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76554" y="161032"/>
            <a:ext cx="1901099" cy="1901099"/>
          </a:xfrm>
          <a:prstGeom prst="rect">
            <a:avLst/>
          </a:prstGeom>
        </p:spPr>
      </p:pic>
    </p:spTree>
    <p:extLst>
      <p:ext uri="{BB962C8B-B14F-4D97-AF65-F5344CB8AC3E}">
        <p14:creationId xmlns:p14="http://schemas.microsoft.com/office/powerpoint/2010/main" val="3105219478"/>
      </p:ext>
    </p:extLst>
  </p:cSld>
  <p:clrMapOvr>
    <a:masterClrMapping/>
  </p:clrMapOvr>
  <mc:AlternateContent xmlns:mc="http://schemas.openxmlformats.org/markup-compatibility/2006">
    <mc:Choice xmlns:p14="http://schemas.microsoft.com/office/powerpoint/2010/main" Requires="p14">
      <p:transition spd="slow" p14:dur="2000" advTm="52069"/>
    </mc:Choice>
    <mc:Fallback>
      <p:transition spd="slow" advTm="52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0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065C2-0E53-52F0-0D20-9C59AF8E6237}"/>
              </a:ext>
            </a:extLst>
          </p:cNvPr>
          <p:cNvSpPr>
            <a:spLocks noGrp="1"/>
          </p:cNvSpPr>
          <p:nvPr>
            <p:ph type="title"/>
          </p:nvPr>
        </p:nvSpPr>
        <p:spPr>
          <a:xfrm>
            <a:off x="0" y="-429768"/>
            <a:ext cx="10058400" cy="1609344"/>
          </a:xfrm>
        </p:spPr>
        <p:txBody>
          <a:bodyPr/>
          <a:lstStyle/>
          <a:p>
            <a:r>
              <a:rPr lang="en-GB" dirty="0"/>
              <a:t>Reference LIST</a:t>
            </a:r>
          </a:p>
        </p:txBody>
      </p:sp>
      <p:sp>
        <p:nvSpPr>
          <p:cNvPr id="7" name="Content Placeholder 6">
            <a:extLst>
              <a:ext uri="{FF2B5EF4-FFF2-40B4-BE49-F238E27FC236}">
                <a16:creationId xmlns:a16="http://schemas.microsoft.com/office/drawing/2014/main" id="{BC589DD6-4C8F-1E0A-9BA2-55E2C27F50BA}"/>
              </a:ext>
            </a:extLst>
          </p:cNvPr>
          <p:cNvSpPr>
            <a:spLocks noGrp="1"/>
          </p:cNvSpPr>
          <p:nvPr>
            <p:ph idx="1"/>
          </p:nvPr>
        </p:nvSpPr>
        <p:spPr>
          <a:xfrm>
            <a:off x="0" y="776702"/>
            <a:ext cx="12192000" cy="4050792"/>
          </a:xfrm>
        </p:spPr>
        <p:txBody>
          <a:bodyPr>
            <a:noAutofit/>
          </a:bodyPr>
          <a:lstStyle/>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Bartram, B., (2019). Using questionnaires. In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Practical Research Methods in Education.</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Routledge, pp. 1-11.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Brewer, B.W., (2009). Injury prevention and rehabilitation.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Sport psychology</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p.75.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British Educational Research Association [BERA]., (2018).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Ethical Guidelines for Educational Research</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fourth edition, London. </a:t>
            </a:r>
            <a:r>
              <a:rPr lang="en-GB" sz="1400" u="sng" dirty="0">
                <a:solidFill>
                  <a:srgbClr val="1155CC"/>
                </a:solidFill>
                <a:effectLst/>
                <a:latin typeface="Calibri Light" panose="020F0302020204030204" pitchFamily="34" charset="0"/>
                <a:ea typeface="Times New Roman" panose="02020603050405020304" pitchFamily="18" charset="0"/>
                <a:cs typeface="Times New Roman" panose="02020603050405020304" pitchFamily="18" charset="0"/>
                <a:hlinkClick r:id="rId2"/>
              </a:rPr>
              <a:t>https://www.bera.ac.uk/researchers-resources/publications/ethical-</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guidelines-for-educational-research-2018 [Accessed: 6/12/2022] pp. 6-25.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Cohen, L. and Manion, L., (1980).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Research Methods in Education</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London: Groom Helm Ltd.</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Creswell, J.W., (1994).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Research Design: Qualitative &amp; Quantitative Approaches</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London: SAGE Publications.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Crotty, M.J., (1998). The foundations of social research: Meaning and perspective in the research process.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The foundations of social research</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pp.1-256.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Eysenck, H.J., Nias, D.K.B. and Cox, D.N., (1982). Sport and personality.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Advances in behaviour research and therapy</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4</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(1), pp.1-56.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Gillham, J.E.,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Reivich</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K.J., Freres, D.R., Chaplin, T.M.,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Shatté</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A.J., Samuels, B.,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Elkon</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A.G.,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Litzinger</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S.,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Lascher</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M., Gallop, R. and Seligman, M.E., (2007). School-based prevention of depressive symptoms: A randomized controlled study of the effectiveness and specificity of the Penn Resiliency Program.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Journal of consulting and clinical psychology</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75(1), p.9.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Hammond, K., Mampilly, J., Laghi, F.A., Goyal, A., Collins, E.G., McBurney, C., Jubran, A. and Tobin, M.J., (2014). Validity and reliability of rectus femoris ultrasound measurements: comparison of curved-array and linear-array transducers.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Journal of rehabilitation research and development</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51</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(7), p.1155.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Hardin, M.,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Hom</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D., Perez, R. and Williams, L., (2012). Which Chart or Graph is Right for You?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Tell Impactful Stories with Data</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Tableau Software.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Ilyasi, G. and Salehian, M.H., (2011). Comparison of personality traits between individual and team athletes.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Middle-East Journal of Scientific Research</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9</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(4), pp.527-530.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Kaboub, F., (2008). Positivist paradigm.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Encyclopaedia of counselling</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2</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(2), p.343.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500"/>
              </a:spcBef>
              <a:spcAft>
                <a:spcPts val="500"/>
              </a:spcAft>
            </a:pPr>
            <a:endParaRPr lang="en-GB" sz="1400" dirty="0"/>
          </a:p>
        </p:txBody>
      </p:sp>
    </p:spTree>
    <p:extLst>
      <p:ext uri="{BB962C8B-B14F-4D97-AF65-F5344CB8AC3E}">
        <p14:creationId xmlns:p14="http://schemas.microsoft.com/office/powerpoint/2010/main" val="1450896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EB08-E491-3150-B146-2CDCF70F0C3A}"/>
              </a:ext>
            </a:extLst>
          </p:cNvPr>
          <p:cNvSpPr>
            <a:spLocks noGrp="1"/>
          </p:cNvSpPr>
          <p:nvPr>
            <p:ph type="title"/>
          </p:nvPr>
        </p:nvSpPr>
        <p:spPr>
          <a:xfrm>
            <a:off x="0" y="-118872"/>
            <a:ext cx="10058400" cy="1609344"/>
          </a:xfrm>
        </p:spPr>
        <p:txBody>
          <a:bodyPr/>
          <a:lstStyle/>
          <a:p>
            <a:r>
              <a:rPr lang="en-GB" dirty="0"/>
              <a:t>Reference list</a:t>
            </a:r>
          </a:p>
        </p:txBody>
      </p:sp>
      <p:sp>
        <p:nvSpPr>
          <p:cNvPr id="4" name="Content Placeholder 6">
            <a:extLst>
              <a:ext uri="{FF2B5EF4-FFF2-40B4-BE49-F238E27FC236}">
                <a16:creationId xmlns:a16="http://schemas.microsoft.com/office/drawing/2014/main" id="{CE76CD61-11CC-44DF-56AB-0E7F01FE8702}"/>
              </a:ext>
            </a:extLst>
          </p:cNvPr>
          <p:cNvSpPr>
            <a:spLocks noGrp="1"/>
          </p:cNvSpPr>
          <p:nvPr>
            <p:ph idx="1"/>
          </p:nvPr>
        </p:nvSpPr>
        <p:spPr>
          <a:xfrm>
            <a:off x="0" y="1072537"/>
            <a:ext cx="12192000" cy="6081298"/>
          </a:xfrm>
        </p:spPr>
        <p:txBody>
          <a:bodyPr>
            <a:noAutofit/>
          </a:bodyPr>
          <a:lstStyle/>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Kemarat, S., Theanthong, A., Yeemin, W. and Suwankan, S., (2022). Personality characteristics and competitive anxiety in individual and team athletes.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Plos one</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17</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(1), p.e0262486.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Laborde, S. and Raab, M., (2013). The tale of hearts and reason: the influence of mood on decision making.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Journal of Sport &amp; Exercise Psychology</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35</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Lal, M., (1996). The Propensity of Managers to Create Budgetary Slack: A Cross-National Re-examination using Random Sampling.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International Journal of Accounting (World Scientific Publishing Company),</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31(4), pp.483–497.</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McLeod, S. A., (2019). Sampling Methods. Simply Psychology. [online]. Available from: </a:t>
            </a:r>
            <a:r>
              <a:rPr lang="en-GB" sz="1400" u="sng" dirty="0">
                <a:solidFill>
                  <a:srgbClr val="1155CC"/>
                </a:solidFill>
                <a:effectLst/>
                <a:latin typeface="Calibri Light" panose="020F0302020204030204" pitchFamily="34" charset="0"/>
                <a:ea typeface="Times New Roman" panose="02020603050405020304" pitchFamily="18" charset="0"/>
                <a:cs typeface="Times New Roman" panose="02020603050405020304" pitchFamily="18" charset="0"/>
                <a:hlinkClick r:id="rId2"/>
              </a:rPr>
              <a:t>https://www.simplypsychology.org/sampling.html</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[Accessed: 6/12/22].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Mirzaei, A., Nikbakhsh, R. and Sharififar, F., (2013). The relationship between personality traits and sport performance.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Europe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Mozgovoy</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M., Preuss, M. and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Bidarra</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R., (2021). Team sports for Game AI benchmarking revisited.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International Journal of Computer Games Technology</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2021</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Munn, P. and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Drever</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E., (1990). </a:t>
            </a:r>
            <a:r>
              <a:rPr lang="en-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Using Questionnaires in Small-Scale Research. A Teachers' Guide</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Scottish Council for Research in Education, Scotland, pp.9-10.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National Library of Medicine,. (2022). Standard Deviation. [online] Available at: </a:t>
            </a:r>
            <a:r>
              <a:rPr lang="en-GB" sz="1400" u="sng" dirty="0">
                <a:solidFill>
                  <a:srgbClr val="1155CC"/>
                </a:solidFill>
                <a:effectLst/>
                <a:latin typeface="Calibri Light" panose="020F0302020204030204" pitchFamily="34" charset="0"/>
                <a:ea typeface="Times New Roman" panose="02020603050405020304" pitchFamily="18" charset="0"/>
                <a:cs typeface="Times New Roman" panose="02020603050405020304" pitchFamily="18" charset="0"/>
                <a:hlinkClick r:id="rId3"/>
              </a:rPr>
              <a:t>https://www.nlm.nih.gov/nichsr/stats_tutorial/section2/mod8_sd.html</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[Accessed 5/12/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Nia, M.E. and Besharat, M.A., (2010). Comparison of athletes’ personality characteristics in individual and team sports.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Procedia-Social and Behavioral Sciences</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5</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pp.808-812.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Peterson, S.L., Weber, J.C. and Trousdale, W.W., (1967). Personality traits of women in team sports vs. women in individual sports.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Research Quarterly. American Association for Health, Physical Education and Recreation</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38</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(4), pp.686-690.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Suen, L.J.W., Huang, H.M. and Lee, H.H., (2014). A Comparison of Convenience Sampling and Purposive Sampling. Hu Li Za </a:t>
            </a:r>
            <a:r>
              <a:rPr lang="en-GB" sz="1400" dirty="0" err="1">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Zhi</a:t>
            </a:r>
            <a:r>
              <a:rPr lang="en-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61(3), p.105.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500"/>
              </a:spcBef>
              <a:spcAft>
                <a:spcPts val="500"/>
              </a:spcAft>
            </a:pP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Wirth, M., Gradl, S., Mehringer, W.A., Kulpa, R., Rupprecht, H., Poimann, D., Laudanski, A.F. and Eskofier, B.M., (2020). Assessing personality traits of team athletes in virtual reality. In </a:t>
            </a:r>
            <a:r>
              <a:rPr lang="cy-GB" sz="1400" i="1"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2020 IEEE Conference on Virtual Reality and 3D User Interfaces Abstracts and Workshops (VRW)</a:t>
            </a:r>
            <a:r>
              <a:rPr lang="cy-GB" sz="1400" dirty="0">
                <a:solidFill>
                  <a:srgbClr val="222222"/>
                </a:solidFill>
                <a:effectLst/>
                <a:latin typeface="Calibri Light" panose="020F0302020204030204" pitchFamily="34" charset="0"/>
                <a:ea typeface="Times New Roman" panose="02020603050405020304" pitchFamily="18" charset="0"/>
                <a:cs typeface="Times New Roman" panose="02020603050405020304" pitchFamily="18" charset="0"/>
              </a:rPr>
              <a:t> (pp. 101-108).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74320" indent="0">
              <a:lnSpc>
                <a:spcPct val="107000"/>
              </a:lnSpc>
              <a:spcBef>
                <a:spcPts val="500"/>
              </a:spcBef>
              <a:spcAft>
                <a:spcPts val="500"/>
              </a:spcAft>
              <a:buNone/>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56642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4972</TotalTime>
  <Words>2740</Words>
  <Application>Microsoft Office PowerPoint</Application>
  <PresentationFormat>Widescreen</PresentationFormat>
  <Paragraphs>120</Paragraphs>
  <Slides>11</Slides>
  <Notes>9</Notes>
  <HiddenSlides>0</HiddenSlides>
  <MMClips>8</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Calibri Light</vt:lpstr>
      <vt:lpstr>Rockwell</vt:lpstr>
      <vt:lpstr>Rockwell Condensed</vt:lpstr>
      <vt:lpstr>Rockwell Extra Bold</vt:lpstr>
      <vt:lpstr>Wingdings</vt:lpstr>
      <vt:lpstr>Wood Type</vt:lpstr>
      <vt:lpstr>Comparing personality traits in team sports and individual sports</vt:lpstr>
      <vt:lpstr>Introduction</vt:lpstr>
      <vt:lpstr>Rationale</vt:lpstr>
      <vt:lpstr>Current Literature</vt:lpstr>
      <vt:lpstr>Aim</vt:lpstr>
      <vt:lpstr>Methodology</vt:lpstr>
      <vt:lpstr>Research design</vt:lpstr>
      <vt:lpstr>Methods</vt:lpstr>
      <vt:lpstr>analysis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Comparing personality traits in team sports and individual sports</dc:title>
  <dc:creator>DAFYDD</dc:creator>
  <cp:lastModifiedBy>DAFYDD</cp:lastModifiedBy>
  <cp:revision>6</cp:revision>
  <dcterms:created xsi:type="dcterms:W3CDTF">2022-12-04T20:12:31Z</dcterms:created>
  <dcterms:modified xsi:type="dcterms:W3CDTF">2022-12-09T08:15:03Z</dcterms:modified>
</cp:coreProperties>
</file>