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3"/>
  </p:notesMasterIdLst>
  <p:sldIdLst>
    <p:sldId id="256" r:id="rId5"/>
    <p:sldId id="257" r:id="rId6"/>
    <p:sldId id="258" r:id="rId7"/>
    <p:sldId id="259" r:id="rId8"/>
    <p:sldId id="260" r:id="rId9"/>
    <p:sldId id="262" r:id="rId10"/>
    <p:sldId id="261"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82F266-8469-48A4-898F-90A4985D0D2A}" type="datetimeFigureOut">
              <a:rPr lang="en-GB" smtClean="0"/>
              <a:t>05/05/2026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3E4853-304A-40E0-93EB-5A3AF7BB852E}" type="slidenum">
              <a:rPr lang="en-GB" smtClean="0"/>
              <a:t>‹#›</a:t>
            </a:fld>
            <a:endParaRPr lang="en-GB"/>
          </a:p>
        </p:txBody>
      </p:sp>
    </p:spTree>
    <p:extLst>
      <p:ext uri="{BB962C8B-B14F-4D97-AF65-F5344CB8AC3E}">
        <p14:creationId xmlns:p14="http://schemas.microsoft.com/office/powerpoint/2010/main" val="8798801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Put into bullet points </a:t>
            </a:r>
          </a:p>
        </p:txBody>
      </p:sp>
      <p:sp>
        <p:nvSpPr>
          <p:cNvPr id="4" name="Slide Number Placeholder 3"/>
          <p:cNvSpPr>
            <a:spLocks noGrp="1"/>
          </p:cNvSpPr>
          <p:nvPr>
            <p:ph type="sldNum" sz="quarter" idx="5"/>
          </p:nvPr>
        </p:nvSpPr>
        <p:spPr/>
        <p:txBody>
          <a:bodyPr/>
          <a:lstStyle/>
          <a:p>
            <a:fld id="{C23E4853-304A-40E0-93EB-5A3AF7BB852E}" type="slidenum">
              <a:rPr lang="en-GB" smtClean="0"/>
              <a:t>3</a:t>
            </a:fld>
            <a:endParaRPr lang="en-GB"/>
          </a:p>
        </p:txBody>
      </p:sp>
    </p:spTree>
    <p:extLst>
      <p:ext uri="{BB962C8B-B14F-4D97-AF65-F5344CB8AC3E}">
        <p14:creationId xmlns:p14="http://schemas.microsoft.com/office/powerpoint/2010/main" val="34237691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Put into bullet points </a:t>
            </a:r>
          </a:p>
        </p:txBody>
      </p:sp>
      <p:sp>
        <p:nvSpPr>
          <p:cNvPr id="4" name="Slide Number Placeholder 3"/>
          <p:cNvSpPr>
            <a:spLocks noGrp="1"/>
          </p:cNvSpPr>
          <p:nvPr>
            <p:ph type="sldNum" sz="quarter" idx="5"/>
          </p:nvPr>
        </p:nvSpPr>
        <p:spPr/>
        <p:txBody>
          <a:bodyPr/>
          <a:lstStyle/>
          <a:p>
            <a:fld id="{C23E4853-304A-40E0-93EB-5A3AF7BB852E}" type="slidenum">
              <a:rPr lang="en-GB" smtClean="0"/>
              <a:t>4</a:t>
            </a:fld>
            <a:endParaRPr lang="en-GB"/>
          </a:p>
        </p:txBody>
      </p:sp>
    </p:spTree>
    <p:extLst>
      <p:ext uri="{BB962C8B-B14F-4D97-AF65-F5344CB8AC3E}">
        <p14:creationId xmlns:p14="http://schemas.microsoft.com/office/powerpoint/2010/main" val="15577462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Put into bullet points </a:t>
            </a:r>
          </a:p>
        </p:txBody>
      </p:sp>
      <p:sp>
        <p:nvSpPr>
          <p:cNvPr id="4" name="Slide Number Placeholder 3"/>
          <p:cNvSpPr>
            <a:spLocks noGrp="1"/>
          </p:cNvSpPr>
          <p:nvPr>
            <p:ph type="sldNum" sz="quarter" idx="5"/>
          </p:nvPr>
        </p:nvSpPr>
        <p:spPr/>
        <p:txBody>
          <a:bodyPr/>
          <a:lstStyle/>
          <a:p>
            <a:fld id="{C23E4853-304A-40E0-93EB-5A3AF7BB852E}" type="slidenum">
              <a:rPr lang="en-GB" smtClean="0"/>
              <a:t>5</a:t>
            </a:fld>
            <a:endParaRPr lang="en-GB"/>
          </a:p>
        </p:txBody>
      </p:sp>
    </p:spTree>
    <p:extLst>
      <p:ext uri="{BB962C8B-B14F-4D97-AF65-F5344CB8AC3E}">
        <p14:creationId xmlns:p14="http://schemas.microsoft.com/office/powerpoint/2010/main" val="1113155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Put into bullet points </a:t>
            </a:r>
          </a:p>
        </p:txBody>
      </p:sp>
      <p:sp>
        <p:nvSpPr>
          <p:cNvPr id="4" name="Slide Number Placeholder 3"/>
          <p:cNvSpPr>
            <a:spLocks noGrp="1"/>
          </p:cNvSpPr>
          <p:nvPr>
            <p:ph type="sldNum" sz="quarter" idx="5"/>
          </p:nvPr>
        </p:nvSpPr>
        <p:spPr/>
        <p:txBody>
          <a:bodyPr/>
          <a:lstStyle/>
          <a:p>
            <a:fld id="{C23E4853-304A-40E0-93EB-5A3AF7BB852E}" type="slidenum">
              <a:rPr lang="en-GB" smtClean="0"/>
              <a:t>6</a:t>
            </a:fld>
            <a:endParaRPr lang="en-GB"/>
          </a:p>
        </p:txBody>
      </p:sp>
    </p:spTree>
    <p:extLst>
      <p:ext uri="{BB962C8B-B14F-4D97-AF65-F5344CB8AC3E}">
        <p14:creationId xmlns:p14="http://schemas.microsoft.com/office/powerpoint/2010/main" val="7920174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Put sentences into bullet points </a:t>
            </a:r>
          </a:p>
        </p:txBody>
      </p:sp>
      <p:sp>
        <p:nvSpPr>
          <p:cNvPr id="4" name="Slide Number Placeholder 3"/>
          <p:cNvSpPr>
            <a:spLocks noGrp="1"/>
          </p:cNvSpPr>
          <p:nvPr>
            <p:ph type="sldNum" sz="quarter" idx="5"/>
          </p:nvPr>
        </p:nvSpPr>
        <p:spPr/>
        <p:txBody>
          <a:bodyPr/>
          <a:lstStyle/>
          <a:p>
            <a:fld id="{C23E4853-304A-40E0-93EB-5A3AF7BB852E}" type="slidenum">
              <a:rPr lang="en-GB" smtClean="0"/>
              <a:t>7</a:t>
            </a:fld>
            <a:endParaRPr lang="en-GB"/>
          </a:p>
        </p:txBody>
      </p:sp>
    </p:spTree>
    <p:extLst>
      <p:ext uri="{BB962C8B-B14F-4D97-AF65-F5344CB8AC3E}">
        <p14:creationId xmlns:p14="http://schemas.microsoft.com/office/powerpoint/2010/main" val="23595859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Look at </a:t>
            </a:r>
            <a:r>
              <a:rPr lang="en-GB" err="1"/>
              <a:t>apa</a:t>
            </a:r>
            <a:r>
              <a:rPr lang="en-GB"/>
              <a:t> and reference properly </a:t>
            </a:r>
          </a:p>
          <a:p>
            <a:r>
              <a:rPr lang="en-GB"/>
              <a:t>Write some more notes </a:t>
            </a:r>
          </a:p>
        </p:txBody>
      </p:sp>
      <p:sp>
        <p:nvSpPr>
          <p:cNvPr id="4" name="Slide Number Placeholder 3"/>
          <p:cNvSpPr>
            <a:spLocks noGrp="1"/>
          </p:cNvSpPr>
          <p:nvPr>
            <p:ph type="sldNum" sz="quarter" idx="5"/>
          </p:nvPr>
        </p:nvSpPr>
        <p:spPr/>
        <p:txBody>
          <a:bodyPr/>
          <a:lstStyle/>
          <a:p>
            <a:fld id="{C23E4853-304A-40E0-93EB-5A3AF7BB852E}" type="slidenum">
              <a:rPr lang="en-GB" smtClean="0"/>
              <a:t>8</a:t>
            </a:fld>
            <a:endParaRPr lang="en-GB"/>
          </a:p>
        </p:txBody>
      </p:sp>
    </p:spTree>
    <p:extLst>
      <p:ext uri="{BB962C8B-B14F-4D97-AF65-F5344CB8AC3E}">
        <p14:creationId xmlns:p14="http://schemas.microsoft.com/office/powerpoint/2010/main" val="41284148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45AD721-8B16-4E13-9566-8F1B01932310}" type="datetimeFigureOut">
              <a:rPr lang="en-GB" smtClean="0"/>
              <a:t>05/05/2026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F6EC25-6ED3-466D-8984-9FCF9F3FED5A}"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109916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45AD721-8B16-4E13-9566-8F1B01932310}" type="datetimeFigureOut">
              <a:rPr lang="en-GB" smtClean="0"/>
              <a:t>05/05/2026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F6EC25-6ED3-466D-8984-9FCF9F3FED5A}" type="slidenum">
              <a:rPr lang="en-GB" smtClean="0"/>
              <a:t>‹#›</a:t>
            </a:fld>
            <a:endParaRPr lang="en-GB"/>
          </a:p>
        </p:txBody>
      </p:sp>
    </p:spTree>
    <p:extLst>
      <p:ext uri="{BB962C8B-B14F-4D97-AF65-F5344CB8AC3E}">
        <p14:creationId xmlns:p14="http://schemas.microsoft.com/office/powerpoint/2010/main" val="4191123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5AD721-8B16-4E13-9566-8F1B01932310}" type="datetimeFigureOut">
              <a:rPr lang="en-GB" smtClean="0"/>
              <a:t>05/05/2026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F6EC25-6ED3-466D-8984-9FCF9F3FED5A}" type="slidenum">
              <a:rPr lang="en-GB" smtClean="0"/>
              <a:t>‹#›</a:t>
            </a:fld>
            <a:endParaRPr lang="en-GB"/>
          </a:p>
        </p:txBody>
      </p:sp>
    </p:spTree>
    <p:extLst>
      <p:ext uri="{BB962C8B-B14F-4D97-AF65-F5344CB8AC3E}">
        <p14:creationId xmlns:p14="http://schemas.microsoft.com/office/powerpoint/2010/main" val="7441999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45AD721-8B16-4E13-9566-8F1B01932310}" type="datetimeFigureOut">
              <a:rPr lang="en-GB" smtClean="0"/>
              <a:t>05/05/2026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F6EC25-6ED3-466D-8984-9FCF9F3FED5A}" type="slidenum">
              <a:rPr lang="en-GB" smtClean="0"/>
              <a:t>‹#›</a:t>
            </a:fld>
            <a:endParaRPr lang="en-GB"/>
          </a:p>
        </p:txBody>
      </p:sp>
    </p:spTree>
    <p:extLst>
      <p:ext uri="{BB962C8B-B14F-4D97-AF65-F5344CB8AC3E}">
        <p14:creationId xmlns:p14="http://schemas.microsoft.com/office/powerpoint/2010/main" val="1883233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45AD721-8B16-4E13-9566-8F1B01932310}" type="datetimeFigureOut">
              <a:rPr lang="en-GB" smtClean="0"/>
              <a:t>05/05/2026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DF6EC25-6ED3-466D-8984-9FCF9F3FED5A}" type="slidenum">
              <a:rPr lang="en-GB" smtClean="0"/>
              <a:t>‹#›</a:t>
            </a:fld>
            <a:endParaRPr lang="en-GB"/>
          </a:p>
        </p:txBody>
      </p:sp>
    </p:spTree>
    <p:extLst>
      <p:ext uri="{BB962C8B-B14F-4D97-AF65-F5344CB8AC3E}">
        <p14:creationId xmlns:p14="http://schemas.microsoft.com/office/powerpoint/2010/main" val="2251931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45AD721-8B16-4E13-9566-8F1B01932310}" type="datetimeFigureOut">
              <a:rPr lang="en-GB" smtClean="0"/>
              <a:t>05/05/2026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F6EC25-6ED3-466D-8984-9FCF9F3FED5A}" type="slidenum">
              <a:rPr lang="en-GB" smtClean="0"/>
              <a:t>‹#›</a:t>
            </a:fld>
            <a:endParaRPr lang="en-GB"/>
          </a:p>
        </p:txBody>
      </p:sp>
    </p:spTree>
    <p:extLst>
      <p:ext uri="{BB962C8B-B14F-4D97-AF65-F5344CB8AC3E}">
        <p14:creationId xmlns:p14="http://schemas.microsoft.com/office/powerpoint/2010/main" val="15888411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5AD721-8B16-4E13-9566-8F1B01932310}" type="datetimeFigureOut">
              <a:rPr lang="en-GB" smtClean="0"/>
              <a:t>05/05/2026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DF6EC25-6ED3-466D-8984-9FCF9F3FED5A}" type="slidenum">
              <a:rPr lang="en-GB" smtClean="0"/>
              <a:t>‹#›</a:t>
            </a:fld>
            <a:endParaRPr lang="en-GB"/>
          </a:p>
        </p:txBody>
      </p:sp>
    </p:spTree>
    <p:extLst>
      <p:ext uri="{BB962C8B-B14F-4D97-AF65-F5344CB8AC3E}">
        <p14:creationId xmlns:p14="http://schemas.microsoft.com/office/powerpoint/2010/main" val="1344984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5AD721-8B16-4E13-9566-8F1B01932310}" type="datetimeFigureOut">
              <a:rPr lang="en-GB" smtClean="0"/>
              <a:t>05/05/2026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F6EC25-6ED3-466D-8984-9FCF9F3FED5A}" type="slidenum">
              <a:rPr lang="en-GB" smtClean="0"/>
              <a:t>‹#›</a:t>
            </a:fld>
            <a:endParaRPr lang="en-GB"/>
          </a:p>
        </p:txBody>
      </p:sp>
    </p:spTree>
    <p:extLst>
      <p:ext uri="{BB962C8B-B14F-4D97-AF65-F5344CB8AC3E}">
        <p14:creationId xmlns:p14="http://schemas.microsoft.com/office/powerpoint/2010/main" val="22697821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5AD721-8B16-4E13-9566-8F1B01932310}" type="datetimeFigureOut">
              <a:rPr lang="en-GB" smtClean="0"/>
              <a:t>05/05/2026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F6EC25-6ED3-466D-8984-9FCF9F3FED5A}" type="slidenum">
              <a:rPr lang="en-GB" smtClean="0"/>
              <a:t>‹#›</a:t>
            </a:fld>
            <a:endParaRPr lang="en-GB"/>
          </a:p>
        </p:txBody>
      </p:sp>
    </p:spTree>
    <p:extLst>
      <p:ext uri="{BB962C8B-B14F-4D97-AF65-F5344CB8AC3E}">
        <p14:creationId xmlns:p14="http://schemas.microsoft.com/office/powerpoint/2010/main" val="674339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945AD721-8B16-4E13-9566-8F1B01932310}" type="datetimeFigureOut">
              <a:rPr lang="en-GB" smtClean="0"/>
              <a:t>05/05/2026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F6EC25-6ED3-466D-8984-9FCF9F3FED5A}" type="slidenum">
              <a:rPr lang="en-GB" smtClean="0"/>
              <a:t>‹#›</a:t>
            </a:fld>
            <a:endParaRPr lang="en-GB"/>
          </a:p>
        </p:txBody>
      </p:sp>
    </p:spTree>
    <p:extLst>
      <p:ext uri="{BB962C8B-B14F-4D97-AF65-F5344CB8AC3E}">
        <p14:creationId xmlns:p14="http://schemas.microsoft.com/office/powerpoint/2010/main" val="1328554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5AD721-8B16-4E13-9566-8F1B01932310}" type="datetimeFigureOut">
              <a:rPr lang="en-GB" smtClean="0"/>
              <a:t>05/05/2026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F6EC25-6ED3-466D-8984-9FCF9F3FED5A}" type="slidenum">
              <a:rPr lang="en-GB" smtClean="0"/>
              <a:t>‹#›</a:t>
            </a:fld>
            <a:endParaRPr lang="en-GB"/>
          </a:p>
        </p:txBody>
      </p:sp>
    </p:spTree>
    <p:extLst>
      <p:ext uri="{BB962C8B-B14F-4D97-AF65-F5344CB8AC3E}">
        <p14:creationId xmlns:p14="http://schemas.microsoft.com/office/powerpoint/2010/main" val="5872360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5AD721-8B16-4E13-9566-8F1B01932310}" type="datetimeFigureOut">
              <a:rPr lang="en-GB" smtClean="0"/>
              <a:t>05/05/2026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F6EC25-6ED3-466D-8984-9FCF9F3FED5A}"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21716832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5AD721-8B16-4E13-9566-8F1B01932310}" type="datetimeFigureOut">
              <a:rPr lang="en-GB" smtClean="0"/>
              <a:t>05/05/2026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F6EC25-6ED3-466D-8984-9FCF9F3FED5A}" type="slidenum">
              <a:rPr lang="en-GB" smtClean="0"/>
              <a:t>‹#›</a:t>
            </a:fld>
            <a:endParaRPr lang="en-GB"/>
          </a:p>
        </p:txBody>
      </p:sp>
    </p:spTree>
    <p:extLst>
      <p:ext uri="{BB962C8B-B14F-4D97-AF65-F5344CB8AC3E}">
        <p14:creationId xmlns:p14="http://schemas.microsoft.com/office/powerpoint/2010/main" val="23660039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5AD721-8B16-4E13-9566-8F1B01932310}" type="datetimeFigureOut">
              <a:rPr lang="en-GB" smtClean="0"/>
              <a:t>05/05/2026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F6EC25-6ED3-466D-8984-9FCF9F3FED5A}"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20970609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5AD721-8B16-4E13-9566-8F1B01932310}" type="datetimeFigureOut">
              <a:rPr lang="en-GB" smtClean="0"/>
              <a:t>05/05/2026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F6EC25-6ED3-466D-8984-9FCF9F3FED5A}" type="slidenum">
              <a:rPr lang="en-GB" smtClean="0"/>
              <a:t>‹#›</a:t>
            </a:fld>
            <a:endParaRPr lang="en-GB"/>
          </a:p>
        </p:txBody>
      </p:sp>
    </p:spTree>
    <p:extLst>
      <p:ext uri="{BB962C8B-B14F-4D97-AF65-F5344CB8AC3E}">
        <p14:creationId xmlns:p14="http://schemas.microsoft.com/office/powerpoint/2010/main" val="124295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45AD721-8B16-4E13-9566-8F1B01932310}" type="datetimeFigureOut">
              <a:rPr lang="en-GB" smtClean="0"/>
              <a:t>05/05/2026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F6EC25-6ED3-466D-8984-9FCF9F3FED5A}" type="slidenum">
              <a:rPr lang="en-GB" smtClean="0"/>
              <a:t>‹#›</a:t>
            </a:fld>
            <a:endParaRPr lang="en-GB"/>
          </a:p>
        </p:txBody>
      </p:sp>
    </p:spTree>
    <p:extLst>
      <p:ext uri="{BB962C8B-B14F-4D97-AF65-F5344CB8AC3E}">
        <p14:creationId xmlns:p14="http://schemas.microsoft.com/office/powerpoint/2010/main" val="22247292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45AD721-8B16-4E13-9566-8F1B01932310}" type="datetimeFigureOut">
              <a:rPr lang="en-GB" smtClean="0"/>
              <a:t>05/05/2026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F6EC25-6ED3-466D-8984-9FCF9F3FED5A}" type="slidenum">
              <a:rPr lang="en-GB" smtClean="0"/>
              <a:t>‹#›</a:t>
            </a:fld>
            <a:endParaRPr lang="en-GB"/>
          </a:p>
        </p:txBody>
      </p:sp>
    </p:spTree>
    <p:extLst>
      <p:ext uri="{BB962C8B-B14F-4D97-AF65-F5344CB8AC3E}">
        <p14:creationId xmlns:p14="http://schemas.microsoft.com/office/powerpoint/2010/main" val="1038575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945AD721-8B16-4E13-9566-8F1B01932310}" type="datetimeFigureOut">
              <a:rPr lang="en-GB" smtClean="0"/>
              <a:t>05/05/2026</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6DF6EC25-6ED3-466D-8984-9FCF9F3FED5A}" type="slidenum">
              <a:rPr lang="en-GB" smtClean="0"/>
              <a:t>‹#›</a:t>
            </a:fld>
            <a:endParaRPr lang="en-GB"/>
          </a:p>
        </p:txBody>
      </p:sp>
    </p:spTree>
    <p:extLst>
      <p:ext uri="{BB962C8B-B14F-4D97-AF65-F5344CB8AC3E}">
        <p14:creationId xmlns:p14="http://schemas.microsoft.com/office/powerpoint/2010/main" val="256572126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C3393-B513-8B76-6366-9FB922679D66}"/>
              </a:ext>
            </a:extLst>
          </p:cNvPr>
          <p:cNvSpPr>
            <a:spLocks noGrp="1"/>
          </p:cNvSpPr>
          <p:nvPr>
            <p:ph type="ctrTitle"/>
          </p:nvPr>
        </p:nvSpPr>
        <p:spPr>
          <a:xfrm>
            <a:off x="684212" y="685799"/>
            <a:ext cx="8001000" cy="3591233"/>
          </a:xfrm>
        </p:spPr>
        <p:txBody>
          <a:bodyPr>
            <a:normAutofit fontScale="90000"/>
          </a:bodyPr>
          <a:lstStyle/>
          <a:p>
            <a:r>
              <a:rPr lang="en-GB" altLang="en-US" sz="2800" b="1">
                <a:solidFill>
                  <a:srgbClr val="181717"/>
                </a:solidFill>
                <a:latin typeface="Arial" panose="020B0604020202020204" pitchFamily="34" charset="0"/>
                <a:ea typeface="Calibri" panose="020F0502020204030204" pitchFamily="34" charset="0"/>
              </a:rPr>
              <a:t>Counsellors' experiences of the use of mindfulness in the treatment of depression and anxiety: An interpretative phenomenological analysis</a:t>
            </a:r>
            <a:br>
              <a:rPr lang="en-GB" altLang="en-US" sz="2800" b="1">
                <a:solidFill>
                  <a:srgbClr val="181717"/>
                </a:solidFill>
                <a:latin typeface="Arial" panose="020B0604020202020204" pitchFamily="34" charset="0"/>
                <a:ea typeface="Calibri" panose="020F0502020204030204" pitchFamily="34" charset="0"/>
              </a:rPr>
            </a:br>
            <a:r>
              <a:rPr kumimoji="0" lang="en-GB" altLang="en-US" sz="2800" b="1" i="0" u="none" strike="noStrike" cap="none" normalizeH="0" baseline="0">
                <a:ln>
                  <a:noFill/>
                </a:ln>
                <a:solidFill>
                  <a:srgbClr val="181717"/>
                </a:solidFill>
                <a:effectLst/>
                <a:latin typeface="Arial" panose="020B0604020202020204" pitchFamily="34" charset="0"/>
                <a:ea typeface="Calibri" panose="020F0502020204030204" pitchFamily="34" charset="0"/>
              </a:rPr>
              <a:t>Rebecca McCabe </a:t>
            </a:r>
            <a:r>
              <a:rPr kumimoji="0" lang="en-GB" altLang="en-US" sz="2800" b="0" i="0" u="none" strike="noStrike" cap="none" normalizeH="0" baseline="0">
                <a:ln>
                  <a:noFill/>
                </a:ln>
                <a:solidFill>
                  <a:srgbClr val="181717"/>
                </a:solidFill>
                <a:effectLst/>
                <a:latin typeface="Arial" panose="020B0604020202020204" pitchFamily="34" charset="0"/>
                <a:ea typeface="Calibri" panose="020F0502020204030204" pitchFamily="34" charset="0"/>
              </a:rPr>
              <a:t>|</a:t>
            </a:r>
            <a:r>
              <a:rPr kumimoji="0" lang="en-GB" altLang="en-US" sz="2800" b="1" i="0" u="none" strike="noStrike" cap="none" normalizeH="0" baseline="0">
                <a:ln>
                  <a:noFill/>
                </a:ln>
                <a:solidFill>
                  <a:srgbClr val="181717"/>
                </a:solidFill>
                <a:effectLst/>
                <a:latin typeface="Arial" panose="020B0604020202020204" pitchFamily="34" charset="0"/>
                <a:ea typeface="Calibri" panose="020F0502020204030204" pitchFamily="34" charset="0"/>
              </a:rPr>
              <a:t>   Elizabeth Day                                                                                                                                                                                                                                                                                                                                                                                                                                                                                                                                                                                                                                                                                                                                                                                                                                                                                                                                                                                                                                                                                                                                                                                                                                                                                                                                                                                                                                                                                                                                                                                                                                                                                                                                                                                                                                                                                                                                                                                                                                                                                                                                                                                                                                                                                 </a:t>
            </a:r>
            <a:br>
              <a:rPr lang="en-GB" altLang="en-US" sz="2800" b="1" baseline="30000">
                <a:solidFill>
                  <a:srgbClr val="181717"/>
                </a:solidFill>
                <a:latin typeface="Arial" panose="020B0604020202020204" pitchFamily="34" charset="0"/>
                <a:ea typeface="Calibri" panose="020F0502020204030204" pitchFamily="34" charset="0"/>
              </a:rPr>
            </a:br>
            <a:br>
              <a:rPr kumimoji="0" lang="en-GB" altLang="en-US" sz="4000" b="0" i="0" u="none" strike="noStrike" cap="none" normalizeH="0" baseline="0">
                <a:ln>
                  <a:noFill/>
                </a:ln>
                <a:solidFill>
                  <a:schemeClr val="tx1"/>
                </a:solidFill>
                <a:effectLst/>
                <a:latin typeface="Arial" panose="020B0604020202020204" pitchFamily="34" charset="0"/>
              </a:rPr>
            </a:br>
            <a:br>
              <a:rPr kumimoji="0" lang="en-GB" altLang="en-US" sz="2800" b="0" i="0" u="none" strike="noStrike" cap="none" normalizeH="0" baseline="0">
                <a:ln>
                  <a:noFill/>
                </a:ln>
                <a:solidFill>
                  <a:schemeClr val="tx1"/>
                </a:solidFill>
                <a:effectLst/>
                <a:latin typeface="Arial" panose="020B0604020202020204" pitchFamily="34" charset="0"/>
              </a:rPr>
            </a:br>
            <a:endParaRPr lang="en-GB" sz="2800"/>
          </a:p>
        </p:txBody>
      </p:sp>
      <p:sp>
        <p:nvSpPr>
          <p:cNvPr id="3" name="Subtitle 2">
            <a:extLst>
              <a:ext uri="{FF2B5EF4-FFF2-40B4-BE49-F238E27FC236}">
                <a16:creationId xmlns:a16="http://schemas.microsoft.com/office/drawing/2014/main" id="{E7634518-D0E0-0487-E4D8-F3D09718B9B5}"/>
              </a:ext>
            </a:extLst>
          </p:cNvPr>
          <p:cNvSpPr>
            <a:spLocks noGrp="1"/>
          </p:cNvSpPr>
          <p:nvPr>
            <p:ph type="subTitle" idx="1"/>
          </p:nvPr>
        </p:nvSpPr>
        <p:spPr/>
        <p:txBody>
          <a:bodyPr/>
          <a:lstStyle/>
          <a:p>
            <a:r>
              <a:rPr lang="en-GB" altLang="en-US" b="1" baseline="30000">
                <a:solidFill>
                  <a:schemeClr val="tx1"/>
                </a:solidFill>
                <a:latin typeface="Arial" panose="020B0604020202020204" pitchFamily="34" charset="0"/>
                <a:ea typeface="Calibri" panose="020F0502020204030204" pitchFamily="34" charset="0"/>
              </a:rPr>
              <a:t>Cassie Monteiro</a:t>
            </a:r>
            <a:endParaRPr lang="en-GB">
              <a:solidFill>
                <a:schemeClr val="tx1"/>
              </a:solidFill>
            </a:endParaRPr>
          </a:p>
        </p:txBody>
      </p:sp>
      <p:grpSp>
        <p:nvGrpSpPr>
          <p:cNvPr id="12" name="Group 11">
            <a:extLst>
              <a:ext uri="{FF2B5EF4-FFF2-40B4-BE49-F238E27FC236}">
                <a16:creationId xmlns:a16="http://schemas.microsoft.com/office/drawing/2014/main" id="{E1033BC1-5E0A-C4BE-4BD4-5E895C56B7FA}"/>
              </a:ext>
            </a:extLst>
          </p:cNvPr>
          <p:cNvGrpSpPr/>
          <p:nvPr/>
        </p:nvGrpSpPr>
        <p:grpSpPr>
          <a:xfrm>
            <a:off x="152400" y="152400"/>
            <a:ext cx="143510" cy="143510"/>
            <a:chOff x="0" y="0"/>
            <a:chExt cx="143989" cy="143990"/>
          </a:xfrm>
        </p:grpSpPr>
        <p:sp>
          <p:nvSpPr>
            <p:cNvPr id="13" name="Shape 42">
              <a:extLst>
                <a:ext uri="{FF2B5EF4-FFF2-40B4-BE49-F238E27FC236}">
                  <a16:creationId xmlns:a16="http://schemas.microsoft.com/office/drawing/2014/main" id="{C4C260F2-1709-3CA3-9740-200B87B9BBB2}"/>
                </a:ext>
              </a:extLst>
            </p:cNvPr>
            <p:cNvSpPr/>
            <p:nvPr/>
          </p:nvSpPr>
          <p:spPr>
            <a:xfrm>
              <a:off x="0" y="0"/>
              <a:ext cx="143989" cy="143990"/>
            </a:xfrm>
            <a:custGeom>
              <a:avLst/>
              <a:gdLst/>
              <a:ahLst/>
              <a:cxnLst/>
              <a:rect l="0" t="0" r="0" b="0"/>
              <a:pathLst>
                <a:path w="143989" h="143990">
                  <a:moveTo>
                    <a:pt x="71985" y="0"/>
                  </a:moveTo>
                  <a:lnTo>
                    <a:pt x="72008" y="0"/>
                  </a:lnTo>
                  <a:lnTo>
                    <a:pt x="100016" y="5655"/>
                  </a:lnTo>
                  <a:cubicBezTo>
                    <a:pt x="117242" y="12942"/>
                    <a:pt x="131045" y="26742"/>
                    <a:pt x="138333" y="43969"/>
                  </a:cubicBezTo>
                  <a:lnTo>
                    <a:pt x="143989" y="71976"/>
                  </a:lnTo>
                  <a:lnTo>
                    <a:pt x="143989" y="72012"/>
                  </a:lnTo>
                  <a:lnTo>
                    <a:pt x="138333" y="100019"/>
                  </a:lnTo>
                  <a:cubicBezTo>
                    <a:pt x="127401" y="125860"/>
                    <a:pt x="101809" y="143990"/>
                    <a:pt x="71996" y="143990"/>
                  </a:cubicBezTo>
                  <a:cubicBezTo>
                    <a:pt x="32233" y="143990"/>
                    <a:pt x="0" y="111758"/>
                    <a:pt x="0" y="71994"/>
                  </a:cubicBezTo>
                  <a:cubicBezTo>
                    <a:pt x="0" y="42171"/>
                    <a:pt x="18131" y="16585"/>
                    <a:pt x="43972" y="5655"/>
                  </a:cubicBezTo>
                  <a:lnTo>
                    <a:pt x="71985" y="0"/>
                  </a:lnTo>
                  <a:close/>
                </a:path>
              </a:pathLst>
            </a:custGeom>
            <a:ln w="0" cap="flat">
              <a:miter lim="127000"/>
            </a:ln>
          </p:spPr>
          <p:style>
            <a:lnRef idx="0">
              <a:srgbClr val="000000">
                <a:alpha val="0"/>
              </a:srgbClr>
            </a:lnRef>
            <a:fillRef idx="1">
              <a:srgbClr val="A5CD39"/>
            </a:fillRef>
            <a:effectRef idx="0">
              <a:scrgbClr r="0" g="0" b="0"/>
            </a:effectRef>
            <a:fontRef idx="none"/>
          </p:style>
          <p:txBody>
            <a:bodyPr/>
            <a:lstStyle/>
            <a:p>
              <a:endParaRPr lang="en-GB"/>
            </a:p>
          </p:txBody>
        </p:sp>
        <p:sp>
          <p:nvSpPr>
            <p:cNvPr id="14" name="Shape 21703">
              <a:extLst>
                <a:ext uri="{FF2B5EF4-FFF2-40B4-BE49-F238E27FC236}">
                  <a16:creationId xmlns:a16="http://schemas.microsoft.com/office/drawing/2014/main" id="{4B9F3DDF-3819-89CC-7838-F30ADE205022}"/>
                </a:ext>
              </a:extLst>
            </p:cNvPr>
            <p:cNvSpPr/>
            <p:nvPr/>
          </p:nvSpPr>
          <p:spPr>
            <a:xfrm>
              <a:off x="39888" y="44487"/>
              <a:ext cx="9144" cy="60249"/>
            </a:xfrm>
            <a:custGeom>
              <a:avLst/>
              <a:gdLst/>
              <a:ahLst/>
              <a:cxnLst/>
              <a:rect l="0" t="0" r="0" b="0"/>
              <a:pathLst>
                <a:path w="9144" h="60249">
                  <a:moveTo>
                    <a:pt x="0" y="0"/>
                  </a:moveTo>
                  <a:lnTo>
                    <a:pt x="9144" y="0"/>
                  </a:lnTo>
                  <a:lnTo>
                    <a:pt x="9144" y="60249"/>
                  </a:lnTo>
                  <a:lnTo>
                    <a:pt x="0" y="60249"/>
                  </a:lnTo>
                  <a:lnTo>
                    <a:pt x="0" y="0"/>
                  </a:lnTo>
                </a:path>
              </a:pathLst>
            </a:custGeom>
            <a:ln w="0" cap="flat">
              <a:miter lim="127000"/>
            </a:ln>
          </p:spPr>
          <p:style>
            <a:lnRef idx="0">
              <a:srgbClr val="000000">
                <a:alpha val="0"/>
              </a:srgbClr>
            </a:lnRef>
            <a:fillRef idx="1">
              <a:srgbClr val="FFFFFF"/>
            </a:fillRef>
            <a:effectRef idx="0">
              <a:scrgbClr r="0" g="0" b="0"/>
            </a:effectRef>
            <a:fontRef idx="none"/>
          </p:style>
          <p:txBody>
            <a:bodyPr/>
            <a:lstStyle/>
            <a:p>
              <a:endParaRPr lang="en-GB"/>
            </a:p>
          </p:txBody>
        </p:sp>
        <p:sp>
          <p:nvSpPr>
            <p:cNvPr id="15" name="Shape 44">
              <a:extLst>
                <a:ext uri="{FF2B5EF4-FFF2-40B4-BE49-F238E27FC236}">
                  <a16:creationId xmlns:a16="http://schemas.microsoft.com/office/drawing/2014/main" id="{895B679E-6EED-A592-74FB-64526CA4B6A3}"/>
                </a:ext>
              </a:extLst>
            </p:cNvPr>
            <p:cNvSpPr/>
            <p:nvPr/>
          </p:nvSpPr>
          <p:spPr>
            <a:xfrm>
              <a:off x="61227" y="44483"/>
              <a:ext cx="27610" cy="60249"/>
            </a:xfrm>
            <a:custGeom>
              <a:avLst/>
              <a:gdLst/>
              <a:ahLst/>
              <a:cxnLst/>
              <a:rect l="0" t="0" r="0" b="0"/>
              <a:pathLst>
                <a:path w="27610" h="60249">
                  <a:moveTo>
                    <a:pt x="0" y="0"/>
                  </a:moveTo>
                  <a:lnTo>
                    <a:pt x="23419" y="0"/>
                  </a:lnTo>
                  <a:lnTo>
                    <a:pt x="27610" y="788"/>
                  </a:lnTo>
                  <a:lnTo>
                    <a:pt x="27610" y="9768"/>
                  </a:lnTo>
                  <a:lnTo>
                    <a:pt x="22022" y="7772"/>
                  </a:lnTo>
                  <a:lnTo>
                    <a:pt x="8674" y="7772"/>
                  </a:lnTo>
                  <a:lnTo>
                    <a:pt x="8674" y="52476"/>
                  </a:lnTo>
                  <a:lnTo>
                    <a:pt x="22441" y="52476"/>
                  </a:lnTo>
                  <a:lnTo>
                    <a:pt x="27610" y="51425"/>
                  </a:lnTo>
                  <a:lnTo>
                    <a:pt x="27610" y="59472"/>
                  </a:lnTo>
                  <a:lnTo>
                    <a:pt x="23508" y="60249"/>
                  </a:lnTo>
                  <a:lnTo>
                    <a:pt x="0" y="60249"/>
                  </a:lnTo>
                  <a:lnTo>
                    <a:pt x="0" y="0"/>
                  </a:lnTo>
                  <a:close/>
                </a:path>
              </a:pathLst>
            </a:custGeom>
            <a:ln w="0" cap="flat">
              <a:miter lim="127000"/>
            </a:ln>
          </p:spPr>
          <p:style>
            <a:lnRef idx="0">
              <a:srgbClr val="000000">
                <a:alpha val="0"/>
              </a:srgbClr>
            </a:lnRef>
            <a:fillRef idx="1">
              <a:srgbClr val="FFFFFF"/>
            </a:fillRef>
            <a:effectRef idx="0">
              <a:scrgbClr r="0" g="0" b="0"/>
            </a:effectRef>
            <a:fontRef idx="none"/>
          </p:style>
          <p:txBody>
            <a:bodyPr/>
            <a:lstStyle/>
            <a:p>
              <a:endParaRPr lang="en-GB"/>
            </a:p>
          </p:txBody>
        </p:sp>
        <p:sp>
          <p:nvSpPr>
            <p:cNvPr id="16" name="Shape 45">
              <a:extLst>
                <a:ext uri="{FF2B5EF4-FFF2-40B4-BE49-F238E27FC236}">
                  <a16:creationId xmlns:a16="http://schemas.microsoft.com/office/drawing/2014/main" id="{FD727E9C-A9FF-B343-411C-C116C8885388}"/>
                </a:ext>
              </a:extLst>
            </p:cNvPr>
            <p:cNvSpPr/>
            <p:nvPr/>
          </p:nvSpPr>
          <p:spPr>
            <a:xfrm>
              <a:off x="88836" y="45271"/>
              <a:ext cx="27877" cy="58684"/>
            </a:xfrm>
            <a:custGeom>
              <a:avLst/>
              <a:gdLst/>
              <a:ahLst/>
              <a:cxnLst/>
              <a:rect l="0" t="0" r="0" b="0"/>
              <a:pathLst>
                <a:path w="27877" h="58684">
                  <a:moveTo>
                    <a:pt x="0" y="0"/>
                  </a:moveTo>
                  <a:lnTo>
                    <a:pt x="10212" y="1921"/>
                  </a:lnTo>
                  <a:cubicBezTo>
                    <a:pt x="22362" y="7063"/>
                    <a:pt x="27877" y="18681"/>
                    <a:pt x="27877" y="29349"/>
                  </a:cubicBezTo>
                  <a:cubicBezTo>
                    <a:pt x="27877" y="40931"/>
                    <a:pt x="21061" y="52078"/>
                    <a:pt x="9274" y="56928"/>
                  </a:cubicBezTo>
                  <a:lnTo>
                    <a:pt x="0" y="58684"/>
                  </a:lnTo>
                  <a:lnTo>
                    <a:pt x="0" y="50637"/>
                  </a:lnTo>
                  <a:lnTo>
                    <a:pt x="6875" y="49239"/>
                  </a:lnTo>
                  <a:cubicBezTo>
                    <a:pt x="16414" y="44691"/>
                    <a:pt x="18936" y="34902"/>
                    <a:pt x="18936" y="29349"/>
                  </a:cubicBezTo>
                  <a:cubicBezTo>
                    <a:pt x="18936" y="23291"/>
                    <a:pt x="17021" y="17700"/>
                    <a:pt x="12998" y="13623"/>
                  </a:cubicBezTo>
                  <a:lnTo>
                    <a:pt x="0" y="8980"/>
                  </a:lnTo>
                  <a:lnTo>
                    <a:pt x="0" y="0"/>
                  </a:lnTo>
                  <a:close/>
                </a:path>
              </a:pathLst>
            </a:custGeom>
            <a:ln w="0" cap="flat">
              <a:miter lim="127000"/>
            </a:ln>
          </p:spPr>
          <p:style>
            <a:lnRef idx="0">
              <a:srgbClr val="000000">
                <a:alpha val="0"/>
              </a:srgbClr>
            </a:lnRef>
            <a:fillRef idx="1">
              <a:srgbClr val="FFFFFF"/>
            </a:fillRef>
            <a:effectRef idx="0">
              <a:scrgbClr r="0" g="0" b="0"/>
            </a:effectRef>
            <a:fontRef idx="none"/>
          </p:style>
          <p:txBody>
            <a:bodyPr/>
            <a:lstStyle/>
            <a:p>
              <a:endParaRPr lang="en-GB"/>
            </a:p>
          </p:txBody>
        </p:sp>
        <p:sp>
          <p:nvSpPr>
            <p:cNvPr id="17" name="Shape 46">
              <a:extLst>
                <a:ext uri="{FF2B5EF4-FFF2-40B4-BE49-F238E27FC236}">
                  <a16:creationId xmlns:a16="http://schemas.microsoft.com/office/drawing/2014/main" id="{63C214EA-2FE4-DEA9-6629-010C6A359EA0}"/>
                </a:ext>
              </a:extLst>
            </p:cNvPr>
            <p:cNvSpPr/>
            <p:nvPr/>
          </p:nvSpPr>
          <p:spPr>
            <a:xfrm>
              <a:off x="38548" y="26275"/>
              <a:ext cx="11354" cy="11354"/>
            </a:xfrm>
            <a:custGeom>
              <a:avLst/>
              <a:gdLst/>
              <a:ahLst/>
              <a:cxnLst/>
              <a:rect l="0" t="0" r="0" b="0"/>
              <a:pathLst>
                <a:path w="11354" h="11354">
                  <a:moveTo>
                    <a:pt x="5677" y="0"/>
                  </a:moveTo>
                  <a:cubicBezTo>
                    <a:pt x="8801" y="0"/>
                    <a:pt x="11354" y="2553"/>
                    <a:pt x="11354" y="5677"/>
                  </a:cubicBezTo>
                  <a:cubicBezTo>
                    <a:pt x="11354" y="8801"/>
                    <a:pt x="8801" y="11354"/>
                    <a:pt x="5677" y="11354"/>
                  </a:cubicBezTo>
                  <a:cubicBezTo>
                    <a:pt x="2553" y="11354"/>
                    <a:pt x="0" y="8801"/>
                    <a:pt x="0" y="5677"/>
                  </a:cubicBezTo>
                  <a:cubicBezTo>
                    <a:pt x="0" y="2553"/>
                    <a:pt x="2553" y="0"/>
                    <a:pt x="5677" y="0"/>
                  </a:cubicBezTo>
                  <a:close/>
                </a:path>
              </a:pathLst>
            </a:custGeom>
            <a:ln w="0" cap="flat">
              <a:miter lim="127000"/>
            </a:ln>
          </p:spPr>
          <p:style>
            <a:lnRef idx="0">
              <a:srgbClr val="000000">
                <a:alpha val="0"/>
              </a:srgbClr>
            </a:lnRef>
            <a:fillRef idx="1">
              <a:srgbClr val="FFFFFF"/>
            </a:fillRef>
            <a:effectRef idx="0">
              <a:scrgbClr r="0" g="0" b="0"/>
            </a:effectRef>
            <a:fontRef idx="none"/>
          </p:style>
          <p:txBody>
            <a:bodyPr/>
            <a:lstStyle/>
            <a:p>
              <a:endParaRPr lang="en-GB"/>
            </a:p>
          </p:txBody>
        </p:sp>
      </p:grpSp>
    </p:spTree>
    <p:extLst>
      <p:ext uri="{BB962C8B-B14F-4D97-AF65-F5344CB8AC3E}">
        <p14:creationId xmlns:p14="http://schemas.microsoft.com/office/powerpoint/2010/main" val="3473904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9FA5E-4528-931D-0911-BDF8A93B802B}"/>
              </a:ext>
            </a:extLst>
          </p:cNvPr>
          <p:cNvSpPr>
            <a:spLocks noGrp="1"/>
          </p:cNvSpPr>
          <p:nvPr>
            <p:ph type="title"/>
          </p:nvPr>
        </p:nvSpPr>
        <p:spPr/>
        <p:txBody>
          <a:bodyPr/>
          <a:lstStyle/>
          <a:p>
            <a:r>
              <a:rPr lang="en-GB"/>
              <a:t>Introduction </a:t>
            </a:r>
          </a:p>
        </p:txBody>
      </p:sp>
      <p:sp>
        <p:nvSpPr>
          <p:cNvPr id="3" name="Content Placeholder 2">
            <a:extLst>
              <a:ext uri="{FF2B5EF4-FFF2-40B4-BE49-F238E27FC236}">
                <a16:creationId xmlns:a16="http://schemas.microsoft.com/office/drawing/2014/main" id="{D887D2AE-761C-0F5A-113E-1B5AD2DF78FC}"/>
              </a:ext>
            </a:extLst>
          </p:cNvPr>
          <p:cNvSpPr>
            <a:spLocks noGrp="1"/>
          </p:cNvSpPr>
          <p:nvPr>
            <p:ph idx="1"/>
          </p:nvPr>
        </p:nvSpPr>
        <p:spPr/>
        <p:txBody>
          <a:bodyPr>
            <a:normAutofit/>
          </a:bodyPr>
          <a:lstStyle/>
          <a:p>
            <a:pPr marL="0" indent="0">
              <a:buNone/>
            </a:pPr>
            <a:r>
              <a:rPr lang="en-GB" dirty="0"/>
              <a:t>Mindfulness has really taken off in counselling, especially for people struggling with depression and anxiety (Bell, 2015; Kabat-Zinn, 2018; Grossman et al., 2004). By focusing on the present moment in a non-judgmental way, mindfulness helps people manage their emotions and reduce negative symptoms (Blanck et al., 2018). In this presentation, I will be reviewing a study by McCabe and Day (2022) that looks at how experienced counsellors use mindfulness with their clients.</a:t>
            </a:r>
          </a:p>
          <a:p>
            <a:pPr marL="0" indent="0">
              <a:buNone/>
            </a:pPr>
            <a:r>
              <a:rPr lang="en-GB" dirty="0"/>
              <a:t>The main objective here is to get a sense of what it is like for counsellors to use mindfulness in real-life therapy with clients dealing with depression and anxiety (McCabe &amp; Day, 2022). </a:t>
            </a:r>
          </a:p>
        </p:txBody>
      </p:sp>
    </p:spTree>
    <p:extLst>
      <p:ext uri="{BB962C8B-B14F-4D97-AF65-F5344CB8AC3E}">
        <p14:creationId xmlns:p14="http://schemas.microsoft.com/office/powerpoint/2010/main" val="40984379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06F8A-86A9-8CBB-5D86-A42886DD0563}"/>
              </a:ext>
            </a:extLst>
          </p:cNvPr>
          <p:cNvSpPr>
            <a:spLocks noGrp="1"/>
          </p:cNvSpPr>
          <p:nvPr>
            <p:ph type="title"/>
          </p:nvPr>
        </p:nvSpPr>
        <p:spPr/>
        <p:txBody>
          <a:bodyPr/>
          <a:lstStyle/>
          <a:p>
            <a:r>
              <a:rPr lang="en-GB"/>
              <a:t>Method </a:t>
            </a:r>
          </a:p>
        </p:txBody>
      </p:sp>
      <p:sp>
        <p:nvSpPr>
          <p:cNvPr id="3" name="Content Placeholder 2">
            <a:extLst>
              <a:ext uri="{FF2B5EF4-FFF2-40B4-BE49-F238E27FC236}">
                <a16:creationId xmlns:a16="http://schemas.microsoft.com/office/drawing/2014/main" id="{CCB6F12D-F834-4FF4-14D8-A134598B036A}"/>
              </a:ext>
            </a:extLst>
          </p:cNvPr>
          <p:cNvSpPr>
            <a:spLocks noGrp="1"/>
          </p:cNvSpPr>
          <p:nvPr>
            <p:ph idx="1"/>
          </p:nvPr>
        </p:nvSpPr>
        <p:spPr/>
        <p:txBody>
          <a:bodyPr>
            <a:normAutofit lnSpcReduction="10000"/>
          </a:bodyPr>
          <a:lstStyle/>
          <a:p>
            <a:r>
              <a:rPr lang="en-GB" dirty="0"/>
              <a:t>The study involved five experienced Australian counsellors, each with at least five years of integrating mindfulness into their practice (McCabe &amp; Day, 2022). </a:t>
            </a:r>
            <a:endParaRPr lang="en-US" dirty="0"/>
          </a:p>
          <a:p>
            <a:r>
              <a:rPr lang="en-GB" dirty="0"/>
              <a:t>All participants were registered professionals working in private practice. </a:t>
            </a:r>
          </a:p>
          <a:p>
            <a:r>
              <a:rPr lang="en-GB" dirty="0"/>
              <a:t>After ethics approval, counsellors were recruited online and interviewed using semi-structured, open-ended questions, allowing them to share detailed accounts of how they use mindfulness for clients with depression and anxiety. </a:t>
            </a:r>
          </a:p>
          <a:p>
            <a:pPr>
              <a:buClr>
                <a:srgbClr val="FFFFFF"/>
              </a:buClr>
            </a:pPr>
            <a:r>
              <a:rPr lang="en-GB" dirty="0"/>
              <a:t>Each interview lasted 40–60 minutes and was audio-recorded and transcribed.</a:t>
            </a:r>
          </a:p>
        </p:txBody>
      </p:sp>
    </p:spTree>
    <p:extLst>
      <p:ext uri="{BB962C8B-B14F-4D97-AF65-F5344CB8AC3E}">
        <p14:creationId xmlns:p14="http://schemas.microsoft.com/office/powerpoint/2010/main" val="36167719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F3F9A-A11B-FFC7-E44F-74F37F7B7884}"/>
              </a:ext>
            </a:extLst>
          </p:cNvPr>
          <p:cNvSpPr>
            <a:spLocks noGrp="1"/>
          </p:cNvSpPr>
          <p:nvPr>
            <p:ph type="title"/>
          </p:nvPr>
        </p:nvSpPr>
        <p:spPr/>
        <p:txBody>
          <a:bodyPr/>
          <a:lstStyle/>
          <a:p>
            <a:r>
              <a:rPr lang="en-GB"/>
              <a:t>Findings </a:t>
            </a:r>
          </a:p>
        </p:txBody>
      </p:sp>
      <p:sp>
        <p:nvSpPr>
          <p:cNvPr id="3" name="Content Placeholder 2">
            <a:extLst>
              <a:ext uri="{FF2B5EF4-FFF2-40B4-BE49-F238E27FC236}">
                <a16:creationId xmlns:a16="http://schemas.microsoft.com/office/drawing/2014/main" id="{EA23ED63-3C45-2390-6047-CD830D744AB7}"/>
              </a:ext>
            </a:extLst>
          </p:cNvPr>
          <p:cNvSpPr>
            <a:spLocks noGrp="1"/>
          </p:cNvSpPr>
          <p:nvPr>
            <p:ph idx="1"/>
          </p:nvPr>
        </p:nvSpPr>
        <p:spPr/>
        <p:txBody>
          <a:bodyPr>
            <a:normAutofit fontScale="92500" lnSpcReduction="20000"/>
          </a:bodyPr>
          <a:lstStyle/>
          <a:p>
            <a:pPr marL="0" indent="0">
              <a:buNone/>
            </a:pPr>
            <a:r>
              <a:rPr lang="en-GB" dirty="0"/>
              <a:t>Themes:</a:t>
            </a:r>
            <a:endParaRPr lang="en-US" dirty="0"/>
          </a:p>
          <a:p>
            <a:r>
              <a:rPr lang="en-GB" dirty="0"/>
              <a:t>Mindfulness was seen to really help clients by reducing their symptoms and helping them stay present (Blanck et al., 2018). </a:t>
            </a:r>
          </a:p>
          <a:p>
            <a:pPr>
              <a:buClr>
                <a:srgbClr val="FFFFFF"/>
              </a:buClr>
            </a:pPr>
            <a:r>
              <a:rPr lang="en-GB" dirty="0"/>
              <a:t>It works best when clients actively practice it themselves (Huppert &amp; Johnson, 2010). </a:t>
            </a:r>
          </a:p>
          <a:p>
            <a:pPr>
              <a:buClr>
                <a:srgbClr val="FFFFFF"/>
              </a:buClr>
            </a:pPr>
            <a:r>
              <a:rPr lang="en-GB" dirty="0"/>
              <a:t>Some counsellors worried that mindfulness is being watered down or commercialised (Hyland, 2015). </a:t>
            </a:r>
          </a:p>
          <a:p>
            <a:pPr>
              <a:buClr>
                <a:srgbClr val="FFFFFF"/>
              </a:buClr>
            </a:pPr>
            <a:r>
              <a:rPr lang="en-GB" dirty="0"/>
              <a:t>It is most effective when counsellors are flexible and work collaboratively with clients (Bu &amp; Pare, 2018). </a:t>
            </a:r>
          </a:p>
          <a:p>
            <a:pPr>
              <a:buClr>
                <a:srgbClr val="FFFFFF"/>
              </a:buClr>
            </a:pPr>
            <a:r>
              <a:rPr lang="en-GB" dirty="0"/>
              <a:t>Techniques that focus on present-moment awareness were especially popular (Kabat-Zinn, 2018)</a:t>
            </a:r>
          </a:p>
          <a:p>
            <a:endParaRPr lang="en-GB" dirty="0"/>
          </a:p>
        </p:txBody>
      </p:sp>
    </p:spTree>
    <p:extLst>
      <p:ext uri="{BB962C8B-B14F-4D97-AF65-F5344CB8AC3E}">
        <p14:creationId xmlns:p14="http://schemas.microsoft.com/office/powerpoint/2010/main" val="20560741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A2C26-E3C1-9BE1-1C63-13EFA4B94556}"/>
              </a:ext>
            </a:extLst>
          </p:cNvPr>
          <p:cNvSpPr>
            <a:spLocks noGrp="1"/>
          </p:cNvSpPr>
          <p:nvPr>
            <p:ph type="title"/>
          </p:nvPr>
        </p:nvSpPr>
        <p:spPr/>
        <p:txBody>
          <a:bodyPr/>
          <a:lstStyle/>
          <a:p>
            <a:r>
              <a:rPr lang="en-GB"/>
              <a:t>Discussion </a:t>
            </a:r>
          </a:p>
        </p:txBody>
      </p:sp>
      <p:sp>
        <p:nvSpPr>
          <p:cNvPr id="3" name="Content Placeholder 2">
            <a:extLst>
              <a:ext uri="{FF2B5EF4-FFF2-40B4-BE49-F238E27FC236}">
                <a16:creationId xmlns:a16="http://schemas.microsoft.com/office/drawing/2014/main" id="{A59D2A39-0285-CEED-5980-4876FA8C2C59}"/>
              </a:ext>
            </a:extLst>
          </p:cNvPr>
          <p:cNvSpPr>
            <a:spLocks noGrp="1"/>
          </p:cNvSpPr>
          <p:nvPr>
            <p:ph idx="1"/>
          </p:nvPr>
        </p:nvSpPr>
        <p:spPr/>
        <p:txBody>
          <a:bodyPr/>
          <a:lstStyle/>
          <a:p>
            <a:r>
              <a:rPr lang="en-GB" dirty="0"/>
              <a:t>The study found that counsellors generally see mindfulness as a helpful tool for both depression and anxiety, with some noting it may be particularly effective for anxiety (McCabe &amp; Day, 2022; Newby et al., 2015). </a:t>
            </a:r>
            <a:endParaRPr lang="en-US" dirty="0"/>
          </a:p>
          <a:p>
            <a:pPr>
              <a:buClr>
                <a:srgbClr val="FFFFFF"/>
              </a:buClr>
            </a:pPr>
            <a:r>
              <a:rPr lang="en-GB" dirty="0"/>
              <a:t>Success depends on client engagement and regular practice, as well as the counsellor’s own training and mindfulness experience (Crane et al., 2012; Huppert &amp; Johnson, 2010). </a:t>
            </a:r>
            <a:endParaRPr lang="en-US" dirty="0"/>
          </a:p>
          <a:p>
            <a:pPr>
              <a:buClr>
                <a:srgbClr val="FFFFFF"/>
              </a:buClr>
            </a:pPr>
            <a:r>
              <a:rPr lang="en-GB" dirty="0"/>
              <a:t>There were also concerns about mindfulness being commercialized or used superficially, highlighting the need for consistent standards.</a:t>
            </a:r>
            <a:endParaRPr lang="en-US" dirty="0"/>
          </a:p>
        </p:txBody>
      </p:sp>
    </p:spTree>
    <p:extLst>
      <p:ext uri="{BB962C8B-B14F-4D97-AF65-F5344CB8AC3E}">
        <p14:creationId xmlns:p14="http://schemas.microsoft.com/office/powerpoint/2010/main" val="7616737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1B2FF-7689-3A11-C6A8-BAFB7F5A669A}"/>
              </a:ext>
            </a:extLst>
          </p:cNvPr>
          <p:cNvSpPr>
            <a:spLocks noGrp="1"/>
          </p:cNvSpPr>
          <p:nvPr>
            <p:ph type="title"/>
          </p:nvPr>
        </p:nvSpPr>
        <p:spPr/>
        <p:txBody>
          <a:bodyPr/>
          <a:lstStyle/>
          <a:p>
            <a:r>
              <a:rPr lang="en-GB"/>
              <a:t>Future directions </a:t>
            </a:r>
          </a:p>
        </p:txBody>
      </p:sp>
      <p:sp>
        <p:nvSpPr>
          <p:cNvPr id="3" name="Content Placeholder 2">
            <a:extLst>
              <a:ext uri="{FF2B5EF4-FFF2-40B4-BE49-F238E27FC236}">
                <a16:creationId xmlns:a16="http://schemas.microsoft.com/office/drawing/2014/main" id="{410F0E61-9BB5-A142-AFCE-B24DB6965CBC}"/>
              </a:ext>
            </a:extLst>
          </p:cNvPr>
          <p:cNvSpPr>
            <a:spLocks noGrp="1"/>
          </p:cNvSpPr>
          <p:nvPr>
            <p:ph idx="1"/>
          </p:nvPr>
        </p:nvSpPr>
        <p:spPr/>
        <p:txBody>
          <a:bodyPr>
            <a:normAutofit fontScale="92500" lnSpcReduction="10000"/>
          </a:bodyPr>
          <a:lstStyle/>
          <a:p>
            <a:r>
              <a:rPr lang="en-GB" dirty="0"/>
              <a:t>Looking ahead, future research should focus on developing standardised mindfulness training and competency frameworks for counsellors, as differences in training and experience can affect how effectively mindfulness is delivered in therapy (Crane et al., 2012). </a:t>
            </a:r>
            <a:endParaRPr lang="en-US" dirty="0"/>
          </a:p>
          <a:p>
            <a:pPr>
              <a:buClr>
                <a:srgbClr val="FFFFFF"/>
              </a:buClr>
            </a:pPr>
            <a:r>
              <a:rPr lang="en-GB" dirty="0"/>
              <a:t>It would also be useful to explore which specific mindfulness techniques are most beneficial for treating depression versus anxiety, as the study found mindfulness might be more effective for anxiety in some cases (McCabe &amp; Day, 2022). </a:t>
            </a:r>
            <a:endParaRPr lang="en-US" dirty="0"/>
          </a:p>
          <a:p>
            <a:pPr>
              <a:buClr>
                <a:srgbClr val="FFFFFF"/>
              </a:buClr>
            </a:pPr>
            <a:r>
              <a:rPr lang="en-GB" dirty="0"/>
              <a:t>Additionally, gathering more feedback from clients themselves about their experiences could help refine how mindfulness is used in practice (O’Brien, 2017).</a:t>
            </a:r>
            <a:endParaRPr lang="en-US" dirty="0"/>
          </a:p>
        </p:txBody>
      </p:sp>
    </p:spTree>
    <p:extLst>
      <p:ext uri="{BB962C8B-B14F-4D97-AF65-F5344CB8AC3E}">
        <p14:creationId xmlns:p14="http://schemas.microsoft.com/office/powerpoint/2010/main" val="2453931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D8C31-0669-0B9A-207A-AEB9982FB2B9}"/>
              </a:ext>
            </a:extLst>
          </p:cNvPr>
          <p:cNvSpPr>
            <a:spLocks noGrp="1"/>
          </p:cNvSpPr>
          <p:nvPr>
            <p:ph type="title"/>
          </p:nvPr>
        </p:nvSpPr>
        <p:spPr/>
        <p:txBody>
          <a:bodyPr/>
          <a:lstStyle/>
          <a:p>
            <a:r>
              <a:rPr lang="en-GB"/>
              <a:t>Conclusion </a:t>
            </a:r>
          </a:p>
        </p:txBody>
      </p:sp>
      <p:sp>
        <p:nvSpPr>
          <p:cNvPr id="3" name="Content Placeholder 2">
            <a:extLst>
              <a:ext uri="{FF2B5EF4-FFF2-40B4-BE49-F238E27FC236}">
                <a16:creationId xmlns:a16="http://schemas.microsoft.com/office/drawing/2014/main" id="{D8F00728-7F71-D55C-2BCA-DD55135EB5E5}"/>
              </a:ext>
            </a:extLst>
          </p:cNvPr>
          <p:cNvSpPr>
            <a:spLocks noGrp="1"/>
          </p:cNvSpPr>
          <p:nvPr>
            <p:ph idx="1"/>
          </p:nvPr>
        </p:nvSpPr>
        <p:spPr/>
        <p:txBody>
          <a:bodyPr>
            <a:normAutofit fontScale="92500" lnSpcReduction="10000"/>
          </a:bodyPr>
          <a:lstStyle/>
          <a:p>
            <a:r>
              <a:rPr lang="en-GB" dirty="0"/>
              <a:t>Mindfulness comes across as a valuable addition to therapy for both depression and anxiety (Grossman et al., 2004). </a:t>
            </a:r>
            <a:endParaRPr lang="en-US" dirty="0"/>
          </a:p>
          <a:p>
            <a:pPr>
              <a:buClr>
                <a:srgbClr val="FFFFFF"/>
              </a:buClr>
            </a:pPr>
            <a:r>
              <a:rPr lang="en-GB" dirty="0"/>
              <a:t>The research highlights that when counsellors have strong skills, formal training, and maintain their own personal mindfulness practice, they are more effective at integrating these techniques into their sessions (Crane et al., 2012). </a:t>
            </a:r>
            <a:endParaRPr lang="en-US" dirty="0"/>
          </a:p>
          <a:p>
            <a:pPr>
              <a:buClr>
                <a:srgbClr val="FFFFFF"/>
              </a:buClr>
            </a:pPr>
            <a:r>
              <a:rPr lang="en-GB" dirty="0"/>
              <a:t>Success is not just about introducing mindfulness, but about adapting and putting it to fit each client’s unique experiences, symptoms, and readiness for change (Bu &amp; Pare, 2018). </a:t>
            </a:r>
            <a:endParaRPr lang="en-US" dirty="0"/>
          </a:p>
          <a:p>
            <a:pPr>
              <a:buClr>
                <a:srgbClr val="FFFFFF"/>
              </a:buClr>
            </a:pPr>
            <a:r>
              <a:rPr lang="en-GB" dirty="0"/>
              <a:t>This individualised approach helps clients engage more deeply, leading to better outcomes and greater symptom relief.</a:t>
            </a:r>
            <a:endParaRPr lang="en-US" dirty="0"/>
          </a:p>
        </p:txBody>
      </p:sp>
    </p:spTree>
    <p:extLst>
      <p:ext uri="{BB962C8B-B14F-4D97-AF65-F5344CB8AC3E}">
        <p14:creationId xmlns:p14="http://schemas.microsoft.com/office/powerpoint/2010/main" val="3822821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FF866-0E8D-191A-453A-3ADA6151BE71}"/>
              </a:ext>
            </a:extLst>
          </p:cNvPr>
          <p:cNvSpPr>
            <a:spLocks noGrp="1"/>
          </p:cNvSpPr>
          <p:nvPr>
            <p:ph type="title"/>
          </p:nvPr>
        </p:nvSpPr>
        <p:spPr/>
        <p:txBody>
          <a:bodyPr/>
          <a:lstStyle/>
          <a:p>
            <a:r>
              <a:rPr lang="en-GB"/>
              <a:t>References </a:t>
            </a:r>
          </a:p>
        </p:txBody>
      </p:sp>
      <p:sp>
        <p:nvSpPr>
          <p:cNvPr id="4" name="Rectangle 1">
            <a:extLst>
              <a:ext uri="{FF2B5EF4-FFF2-40B4-BE49-F238E27FC236}">
                <a16:creationId xmlns:a16="http://schemas.microsoft.com/office/drawing/2014/main" id="{883DC1A7-6FB5-53A4-6C39-7A6EBE32AA93}"/>
              </a:ext>
            </a:extLst>
          </p:cNvPr>
          <p:cNvSpPr>
            <a:spLocks noGrp="1" noChangeArrowheads="1"/>
          </p:cNvSpPr>
          <p:nvPr>
            <p:ph idx="1"/>
          </p:nvPr>
        </p:nvSpPr>
        <p:spPr bwMode="auto">
          <a:xfrm>
            <a:off x="806245" y="907579"/>
            <a:ext cx="11111100"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a:cs typeface="Arial"/>
              </a:rPr>
              <a:t>Baer, R. (2014). </a:t>
            </a:r>
            <a:r>
              <a:rPr kumimoji="0" lang="en-US" altLang="en-US" sz="1800" b="0" i="1" u="none" strike="noStrike" cap="none" normalizeH="0" baseline="0">
                <a:ln>
                  <a:noFill/>
                </a:ln>
                <a:solidFill>
                  <a:schemeClr val="tx1"/>
                </a:solidFill>
                <a:effectLst/>
                <a:latin typeface="Arial"/>
                <a:cs typeface="Arial"/>
              </a:rPr>
              <a:t>Mindfulness </a:t>
            </a:r>
            <a:r>
              <a:rPr lang="en-US" altLang="en-US" sz="1800" i="1">
                <a:solidFill>
                  <a:schemeClr val="tx1"/>
                </a:solidFill>
                <a:latin typeface="Arial"/>
                <a:cs typeface="Arial"/>
              </a:rPr>
              <a:t>Approaches</a:t>
            </a:r>
            <a:r>
              <a:rPr kumimoji="0" lang="en-US" altLang="en-US" sz="1800" b="0" i="1" u="none" strike="noStrike" cap="none" normalizeH="0" baseline="0">
                <a:ln>
                  <a:noFill/>
                </a:ln>
                <a:solidFill>
                  <a:schemeClr val="tx1"/>
                </a:solidFill>
                <a:effectLst/>
                <a:latin typeface="Arial"/>
                <a:cs typeface="Arial"/>
              </a:rPr>
              <a:t>.</a:t>
            </a:r>
            <a:r>
              <a:rPr kumimoji="0" lang="en-US" altLang="en-US" sz="1800" b="0" i="0" u="none" strike="noStrike" cap="none" normalizeH="0" baseline="0">
                <a:ln>
                  <a:noFill/>
                </a:ln>
                <a:solidFill>
                  <a:schemeClr val="tx1"/>
                </a:solidFill>
                <a:effectLst/>
                <a:latin typeface="Arial"/>
                <a:cs typeface="Arial"/>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Bell, J. (2015).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Blanck, P., et al. (2018).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Bu, E., &amp; Pare, D. (2018).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Crane, R. S., et al. (2012).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Grossman, P., et al. (2004).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Huppert, F. A., &amp; Johnson, D. M. (2010).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Hyland, T. (2015).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Kabat-Zinn, J. (2018).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McCabe, R., &amp; Day, E. (2022). Counsellors' experiences of the use of mindfulness in the treatment of depression and anxiety: An interpretative phenomenological analysis. Counselling and Psychotherapy Research, 22, 166–174. </a:t>
            </a:r>
          </a:p>
        </p:txBody>
      </p:sp>
    </p:spTree>
    <p:extLst>
      <p:ext uri="{BB962C8B-B14F-4D97-AF65-F5344CB8AC3E}">
        <p14:creationId xmlns:p14="http://schemas.microsoft.com/office/powerpoint/2010/main" val="2101576616"/>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14" ma:contentTypeDescription="Create a new document." ma:contentTypeScope="" ma:versionID="329c07796aa8e4e40dc3cbece6d9c4d9">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34ce29ec04035e19be75cd1802cf7338"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5B619D1-B7D2-4B74-BAD0-79D4BD1840E0}">
  <ds:schemaRefs>
    <ds:schemaRef ds:uri="http://www.w3.org/XML/1998/namespace"/>
    <ds:schemaRef ds:uri="http://schemas.microsoft.com/office/2006/documentManagement/types"/>
    <ds:schemaRef ds:uri="http://purl.org/dc/dcmitype/"/>
    <ds:schemaRef ds:uri="0ebdf10f-b5a3-45b6-acdb-7dc1eb398785"/>
    <ds:schemaRef ds:uri="http://schemas.microsoft.com/office/2006/metadata/properties"/>
    <ds:schemaRef ds:uri="http://purl.org/dc/terms/"/>
    <ds:schemaRef ds:uri="http://schemas.openxmlformats.org/package/2006/metadata/core-properties"/>
    <ds:schemaRef ds:uri="http://purl.org/dc/elements/1.1/"/>
    <ds:schemaRef ds:uri="http://schemas.microsoft.com/office/infopath/2007/PartnerControls"/>
    <ds:schemaRef ds:uri="550816ce-8156-4f45-b1c4-24236a73d01f"/>
  </ds:schemaRefs>
</ds:datastoreItem>
</file>

<file path=customXml/itemProps2.xml><?xml version="1.0" encoding="utf-8"?>
<ds:datastoreItem xmlns:ds="http://schemas.openxmlformats.org/officeDocument/2006/customXml" ds:itemID="{A7409C5C-B721-4C95-9C13-B8729457143C}">
  <ds:schemaRefs>
    <ds:schemaRef ds:uri="http://schemas.microsoft.com/sharepoint/v3/contenttype/forms"/>
  </ds:schemaRefs>
</ds:datastoreItem>
</file>

<file path=customXml/itemProps3.xml><?xml version="1.0" encoding="utf-8"?>
<ds:datastoreItem xmlns:ds="http://schemas.openxmlformats.org/officeDocument/2006/customXml" ds:itemID="{A8B5BCEE-619C-45DB-A4AA-4B5EFE17C651}">
  <ds:schemaRefs>
    <ds:schemaRef ds:uri="0ebdf10f-b5a3-45b6-acdb-7dc1eb398785"/>
    <ds:schemaRef ds:uri="550816ce-8156-4f45-b1c4-24236a73d01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Slice</Template>
  <TotalTime>0</TotalTime>
  <Words>816</Words>
  <Application>Microsoft Office PowerPoint</Application>
  <PresentationFormat>Widescreen</PresentationFormat>
  <Paragraphs>54</Paragraphs>
  <Slides>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Arial</vt:lpstr>
      <vt:lpstr>Century Gothic</vt:lpstr>
      <vt:lpstr>Wingdings 3</vt:lpstr>
      <vt:lpstr>Slice</vt:lpstr>
      <vt:lpstr>Counsellors' experiences of the use of mindfulness in the treatment of depression and anxiety: An interpretative phenomenological analysis Rebecca McCabe |   Elizabeth Day                                                                                                                                                                                                                                                                                                                                                                                                                                                                                                                                                                                                                                                                                                                                                                                                                                                                                                                                                                                                                                                                                                                                                                                                                                                                                                                                                                                                                                                                                                                                                                                                                                                                                                                                                                                                                                                                                                                                                                                                                                                                                                                                                                                                                                                                                    </vt:lpstr>
      <vt:lpstr>Introduction </vt:lpstr>
      <vt:lpstr>Method </vt:lpstr>
      <vt:lpstr>Findings </vt:lpstr>
      <vt:lpstr>Discussion </vt:lpstr>
      <vt:lpstr>Future directions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Cassie Monteiro (2308180)</dc:creator>
  <cp:lastModifiedBy>Cassie Monteiro (2308180)</cp:lastModifiedBy>
  <cp:revision>2</cp:revision>
  <dcterms:created xsi:type="dcterms:W3CDTF">2026-05-02T14:59:12Z</dcterms:created>
  <dcterms:modified xsi:type="dcterms:W3CDTF">2026-05-07T12:10:24Z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