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60" r:id="rId5"/>
    <p:sldId id="261" r:id="rId6"/>
    <p:sldId id="262" r:id="rId7"/>
    <p:sldId id="263" r:id="rId8"/>
    <p:sldId id="277" r:id="rId9"/>
    <p:sldId id="267" r:id="rId10"/>
    <p:sldId id="264" r:id="rId11"/>
    <p:sldId id="265" r:id="rId12"/>
    <p:sldId id="266" r:id="rId13"/>
    <p:sldId id="268" r:id="rId14"/>
    <p:sldId id="271" r:id="rId15"/>
    <p:sldId id="272" r:id="rId16"/>
    <p:sldId id="273" r:id="rId17"/>
    <p:sldId id="274" r:id="rId18"/>
    <p:sldId id="275" r:id="rId19"/>
    <p:sldId id="276" r:id="rId20"/>
    <p:sldId id="270"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CAD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91" autoAdjust="0"/>
    <p:restoredTop sz="94660"/>
  </p:normalViewPr>
  <p:slideViewPr>
    <p:cSldViewPr snapToGrid="0">
      <p:cViewPr varScale="1">
        <p:scale>
          <a:sx n="77" d="100"/>
          <a:sy n="77" d="100"/>
        </p:scale>
        <p:origin x="33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vey Britland" userId="e969b1b498de91e3" providerId="LiveId" clId="{56B5C4A5-4BAB-4054-9BC4-F92BD57BE364}"/>
    <pc:docChg chg="modSld">
      <pc:chgData name="Harvey Britland" userId="e969b1b498de91e3" providerId="LiveId" clId="{56B5C4A5-4BAB-4054-9BC4-F92BD57BE364}" dt="2020-05-11T11:00:13.570" v="24" actId="20577"/>
      <pc:docMkLst>
        <pc:docMk/>
      </pc:docMkLst>
      <pc:sldChg chg="modSp">
        <pc:chgData name="Harvey Britland" userId="e969b1b498de91e3" providerId="LiveId" clId="{56B5C4A5-4BAB-4054-9BC4-F92BD57BE364}" dt="2020-05-11T11:00:13.570" v="24" actId="20577"/>
        <pc:sldMkLst>
          <pc:docMk/>
          <pc:sldMk cId="3425702670" sldId="272"/>
        </pc:sldMkLst>
        <pc:spChg chg="mod">
          <ac:chgData name="Harvey Britland" userId="e969b1b498de91e3" providerId="LiveId" clId="{56B5C4A5-4BAB-4054-9BC4-F92BD57BE364}" dt="2020-05-11T11:00:13.570" v="24" actId="20577"/>
          <ac:spMkLst>
            <pc:docMk/>
            <pc:sldMk cId="3425702670" sldId="272"/>
            <ac:spMk id="3" creationId="{237F47BB-F632-48C7-A78C-2ADD6212E21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7B196C1-E370-4B16-9DC0-FA6777836BA1}" type="datetimeFigureOut">
              <a:rPr lang="en-GB" smtClean="0"/>
              <a:t>11/05/2020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BC3F948-77F6-4CDE-AC45-6C37DF02C6AD}"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9195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B196C1-E370-4B16-9DC0-FA6777836BA1}" type="datetimeFigureOut">
              <a:rPr lang="en-GB" smtClean="0"/>
              <a:t>11/05/2020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BC3F948-77F6-4CDE-AC45-6C37DF02C6AD}" type="slidenum">
              <a:rPr lang="en-GB" smtClean="0"/>
              <a:t>‹#›</a:t>
            </a:fld>
            <a:endParaRPr lang="en-GB" dirty="0"/>
          </a:p>
        </p:txBody>
      </p:sp>
    </p:spTree>
    <p:extLst>
      <p:ext uri="{BB962C8B-B14F-4D97-AF65-F5344CB8AC3E}">
        <p14:creationId xmlns:p14="http://schemas.microsoft.com/office/powerpoint/2010/main" val="31749235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B196C1-E370-4B16-9DC0-FA6777836BA1}" type="datetimeFigureOut">
              <a:rPr lang="en-GB" smtClean="0"/>
              <a:t>11/05/2020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BC3F948-77F6-4CDE-AC45-6C37DF02C6AD}"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5498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B196C1-E370-4B16-9DC0-FA6777836BA1}" type="datetimeFigureOut">
              <a:rPr lang="en-GB" smtClean="0"/>
              <a:t>11/05/2020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BC3F948-77F6-4CDE-AC45-6C37DF02C6AD}" type="slidenum">
              <a:rPr lang="en-GB" smtClean="0"/>
              <a:t>‹#›</a:t>
            </a:fld>
            <a:endParaRPr lang="en-GB" dirty="0"/>
          </a:p>
        </p:txBody>
      </p:sp>
    </p:spTree>
    <p:extLst>
      <p:ext uri="{BB962C8B-B14F-4D97-AF65-F5344CB8AC3E}">
        <p14:creationId xmlns:p14="http://schemas.microsoft.com/office/powerpoint/2010/main" val="1012819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7B196C1-E370-4B16-9DC0-FA6777836BA1}" type="datetimeFigureOut">
              <a:rPr lang="en-GB" smtClean="0"/>
              <a:t>11/05/2020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BC3F948-77F6-4CDE-AC45-6C37DF02C6AD}" type="slidenum">
              <a:rPr lang="en-GB" smtClean="0"/>
              <a:t>‹#›</a:t>
            </a:fld>
            <a:endParaRPr lang="en-GB" dirty="0"/>
          </a:p>
        </p:txBody>
      </p:sp>
    </p:spTree>
    <p:extLst>
      <p:ext uri="{BB962C8B-B14F-4D97-AF65-F5344CB8AC3E}">
        <p14:creationId xmlns:p14="http://schemas.microsoft.com/office/powerpoint/2010/main" val="774363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7B196C1-E370-4B16-9DC0-FA6777836BA1}" type="datetimeFigureOut">
              <a:rPr lang="en-GB" smtClean="0"/>
              <a:t>11/05/2020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BC3F948-77F6-4CDE-AC45-6C37DF02C6AD}" type="slidenum">
              <a:rPr lang="en-GB" smtClean="0"/>
              <a:t>‹#›</a:t>
            </a:fld>
            <a:endParaRPr lang="en-GB" dirty="0"/>
          </a:p>
        </p:txBody>
      </p:sp>
    </p:spTree>
    <p:extLst>
      <p:ext uri="{BB962C8B-B14F-4D97-AF65-F5344CB8AC3E}">
        <p14:creationId xmlns:p14="http://schemas.microsoft.com/office/powerpoint/2010/main" val="3296881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57B196C1-E370-4B16-9DC0-FA6777836BA1}" type="datetimeFigureOut">
              <a:rPr lang="en-GB" smtClean="0"/>
              <a:t>11/05/2020</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dirty="0"/>
          </a:p>
        </p:txBody>
      </p:sp>
      <p:sp>
        <p:nvSpPr>
          <p:cNvPr id="9" name="Slide Number Placeholder 8"/>
          <p:cNvSpPr>
            <a:spLocks noGrp="1"/>
          </p:cNvSpPr>
          <p:nvPr>
            <p:ph type="sldNum" sz="quarter" idx="12"/>
          </p:nvPr>
        </p:nvSpPr>
        <p:spPr/>
        <p:txBody>
          <a:bodyPr/>
          <a:lstStyle/>
          <a:p>
            <a:fld id="{FBC3F948-77F6-4CDE-AC45-6C37DF02C6AD}" type="slidenum">
              <a:rPr lang="en-GB" smtClean="0"/>
              <a:t>‹#›</a:t>
            </a:fld>
            <a:endParaRPr lang="en-GB" dirty="0"/>
          </a:p>
        </p:txBody>
      </p:sp>
    </p:spTree>
    <p:extLst>
      <p:ext uri="{BB962C8B-B14F-4D97-AF65-F5344CB8AC3E}">
        <p14:creationId xmlns:p14="http://schemas.microsoft.com/office/powerpoint/2010/main" val="4283631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7B196C1-E370-4B16-9DC0-FA6777836BA1}" type="datetimeFigureOut">
              <a:rPr lang="en-GB" smtClean="0"/>
              <a:t>11/05/2020</a:t>
            </a:fld>
            <a:endParaRPr lang="en-GB"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FBC3F948-77F6-4CDE-AC45-6C37DF02C6AD}" type="slidenum">
              <a:rPr lang="en-GB" smtClean="0"/>
              <a:t>‹#›</a:t>
            </a:fld>
            <a:endParaRPr lang="en-GB" dirty="0"/>
          </a:p>
        </p:txBody>
      </p:sp>
    </p:spTree>
    <p:extLst>
      <p:ext uri="{BB962C8B-B14F-4D97-AF65-F5344CB8AC3E}">
        <p14:creationId xmlns:p14="http://schemas.microsoft.com/office/powerpoint/2010/main" val="3608544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7B196C1-E370-4B16-9DC0-FA6777836BA1}" type="datetimeFigureOut">
              <a:rPr lang="en-GB" smtClean="0"/>
              <a:t>11/05/2020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BC3F948-77F6-4CDE-AC45-6C37DF02C6AD}" type="slidenum">
              <a:rPr lang="en-GB" smtClean="0"/>
              <a:t>‹#›</a:t>
            </a:fld>
            <a:endParaRPr lang="en-GB" dirty="0"/>
          </a:p>
        </p:txBody>
      </p:sp>
    </p:spTree>
    <p:extLst>
      <p:ext uri="{BB962C8B-B14F-4D97-AF65-F5344CB8AC3E}">
        <p14:creationId xmlns:p14="http://schemas.microsoft.com/office/powerpoint/2010/main" val="30959112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B196C1-E370-4B16-9DC0-FA6777836BA1}" type="datetimeFigureOut">
              <a:rPr lang="en-GB" smtClean="0"/>
              <a:t>11/05/2020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BC3F948-77F6-4CDE-AC45-6C37DF02C6AD}" type="slidenum">
              <a:rPr lang="en-GB" smtClean="0"/>
              <a:t>‹#›</a:t>
            </a:fld>
            <a:endParaRPr lang="en-GB" dirty="0"/>
          </a:p>
        </p:txBody>
      </p:sp>
    </p:spTree>
    <p:extLst>
      <p:ext uri="{BB962C8B-B14F-4D97-AF65-F5344CB8AC3E}">
        <p14:creationId xmlns:p14="http://schemas.microsoft.com/office/powerpoint/2010/main" val="8261336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B196C1-E370-4B16-9DC0-FA6777836BA1}" type="datetimeFigureOut">
              <a:rPr lang="en-GB" smtClean="0"/>
              <a:t>11/05/2020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BC3F948-77F6-4CDE-AC45-6C37DF02C6AD}" type="slidenum">
              <a:rPr lang="en-GB" smtClean="0"/>
              <a:t>‹#›</a:t>
            </a:fld>
            <a:endParaRPr lang="en-GB" dirty="0"/>
          </a:p>
        </p:txBody>
      </p:sp>
    </p:spTree>
    <p:extLst>
      <p:ext uri="{BB962C8B-B14F-4D97-AF65-F5344CB8AC3E}">
        <p14:creationId xmlns:p14="http://schemas.microsoft.com/office/powerpoint/2010/main" val="510716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7B196C1-E370-4B16-9DC0-FA6777836BA1}" type="datetimeFigureOut">
              <a:rPr lang="en-GB" smtClean="0"/>
              <a:t>11/05/2020</a:t>
            </a:fld>
            <a:endParaRPr lang="en-GB"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FBC3F948-77F6-4CDE-AC45-6C37DF02C6AD}" type="slidenum">
              <a:rPr lang="en-GB" smtClean="0"/>
              <a:t>‹#›</a:t>
            </a:fld>
            <a:endParaRPr lang="en-GB"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100973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7" Type="http://schemas.microsoft.com/office/2007/relationships/hdphoto" Target="../media/hdphoto4.wdp"/><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07/relationships/hdphoto" Target="../media/hdphoto3.wdp"/><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5.png"/><Relationship Id="rId1" Type="http://schemas.openxmlformats.org/officeDocument/2006/relationships/slideLayout" Target="../slideLayouts/slideLayout2.xml"/><Relationship Id="rId5" Type="http://schemas.microsoft.com/office/2007/relationships/hdphoto" Target="../media/hdphoto6.wdp"/><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pn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E904F-8CFD-48DC-9A51-07FB26B05790}"/>
              </a:ext>
            </a:extLst>
          </p:cNvPr>
          <p:cNvSpPr>
            <a:spLocks noGrp="1"/>
          </p:cNvSpPr>
          <p:nvPr>
            <p:ph type="ctrTitle"/>
          </p:nvPr>
        </p:nvSpPr>
        <p:spPr/>
        <p:txBody>
          <a:bodyPr/>
          <a:lstStyle/>
          <a:p>
            <a:r>
              <a:rPr lang="en-GB" dirty="0"/>
              <a:t>Integrated Project</a:t>
            </a:r>
            <a:br>
              <a:rPr lang="en-GB" dirty="0"/>
            </a:br>
            <a:r>
              <a:rPr lang="en-GB" sz="4400" dirty="0"/>
              <a:t>Richard Castle Soap Box Derby</a:t>
            </a:r>
            <a:endParaRPr lang="en-GB" dirty="0"/>
          </a:p>
        </p:txBody>
      </p:sp>
      <p:sp>
        <p:nvSpPr>
          <p:cNvPr id="3" name="Subtitle 2">
            <a:extLst>
              <a:ext uri="{FF2B5EF4-FFF2-40B4-BE49-F238E27FC236}">
                <a16:creationId xmlns:a16="http://schemas.microsoft.com/office/drawing/2014/main" id="{329BC27C-27EA-4F7E-A7CD-A1AFEE1F62E1}"/>
              </a:ext>
            </a:extLst>
          </p:cNvPr>
          <p:cNvSpPr>
            <a:spLocks noGrp="1"/>
          </p:cNvSpPr>
          <p:nvPr>
            <p:ph type="subTitle" idx="1"/>
          </p:nvPr>
        </p:nvSpPr>
        <p:spPr/>
        <p:txBody>
          <a:bodyPr>
            <a:normAutofit fontScale="62500" lnSpcReduction="20000"/>
          </a:bodyPr>
          <a:lstStyle/>
          <a:p>
            <a:r>
              <a:rPr lang="en-GB" b="1" dirty="0"/>
              <a:t>Harvey Britland, Sam Alvey-Taylor, Michael Curtis, Arturas Vitkus, Dovydas Paulavicius</a:t>
            </a:r>
          </a:p>
          <a:p>
            <a:r>
              <a:rPr lang="en-GB" dirty="0"/>
              <a:t>M4X01506</a:t>
            </a:r>
          </a:p>
          <a:p>
            <a:r>
              <a:rPr lang="en-GB" dirty="0"/>
              <a:t>Richard Sutton</a:t>
            </a:r>
          </a:p>
        </p:txBody>
      </p:sp>
    </p:spTree>
    <p:extLst>
      <p:ext uri="{BB962C8B-B14F-4D97-AF65-F5344CB8AC3E}">
        <p14:creationId xmlns:p14="http://schemas.microsoft.com/office/powerpoint/2010/main" val="681551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41A1B-7723-4459-A55A-3FDD3703AEF5}"/>
              </a:ext>
            </a:extLst>
          </p:cNvPr>
          <p:cNvSpPr>
            <a:spLocks noGrp="1"/>
          </p:cNvSpPr>
          <p:nvPr>
            <p:ph type="title"/>
          </p:nvPr>
        </p:nvSpPr>
        <p:spPr/>
        <p:txBody>
          <a:bodyPr/>
          <a:lstStyle/>
          <a:p>
            <a:r>
              <a:rPr lang="en-GB" dirty="0"/>
              <a:t>Project Aim</a:t>
            </a:r>
          </a:p>
        </p:txBody>
      </p:sp>
      <p:sp>
        <p:nvSpPr>
          <p:cNvPr id="3" name="Content Placeholder 2">
            <a:extLst>
              <a:ext uri="{FF2B5EF4-FFF2-40B4-BE49-F238E27FC236}">
                <a16:creationId xmlns:a16="http://schemas.microsoft.com/office/drawing/2014/main" id="{A845D62B-AAFE-4EFE-85C3-2EC2FD5249DF}"/>
              </a:ext>
            </a:extLst>
          </p:cNvPr>
          <p:cNvSpPr>
            <a:spLocks noGrp="1"/>
          </p:cNvSpPr>
          <p:nvPr>
            <p:ph idx="1"/>
          </p:nvPr>
        </p:nvSpPr>
        <p:spPr/>
        <p:txBody>
          <a:bodyPr/>
          <a:lstStyle/>
          <a:p>
            <a:r>
              <a:rPr lang="en-GB" dirty="0"/>
              <a:t>Project Aim: To research and design a soapbox racer within the rules and regulations set out by the document Richards Castle Soap Box Derby 2019 – Notice to Builders and Entrance </a:t>
            </a:r>
          </a:p>
        </p:txBody>
      </p:sp>
    </p:spTree>
    <p:extLst>
      <p:ext uri="{BB962C8B-B14F-4D97-AF65-F5344CB8AC3E}">
        <p14:creationId xmlns:p14="http://schemas.microsoft.com/office/powerpoint/2010/main" val="2691429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340D6-54A0-43E6-863D-B08F822CBD9B}"/>
              </a:ext>
            </a:extLst>
          </p:cNvPr>
          <p:cNvSpPr>
            <a:spLocks noGrp="1"/>
          </p:cNvSpPr>
          <p:nvPr>
            <p:ph type="title"/>
          </p:nvPr>
        </p:nvSpPr>
        <p:spPr/>
        <p:txBody>
          <a:bodyPr/>
          <a:lstStyle/>
          <a:p>
            <a:r>
              <a:rPr lang="en-GB" dirty="0"/>
              <a:t>Research</a:t>
            </a:r>
          </a:p>
        </p:txBody>
      </p:sp>
      <p:sp>
        <p:nvSpPr>
          <p:cNvPr id="3" name="Content Placeholder 2">
            <a:extLst>
              <a:ext uri="{FF2B5EF4-FFF2-40B4-BE49-F238E27FC236}">
                <a16:creationId xmlns:a16="http://schemas.microsoft.com/office/drawing/2014/main" id="{C58CE05F-0289-4E84-A611-29B08E716831}"/>
              </a:ext>
            </a:extLst>
          </p:cNvPr>
          <p:cNvSpPr>
            <a:spLocks noGrp="1"/>
          </p:cNvSpPr>
          <p:nvPr>
            <p:ph idx="1"/>
          </p:nvPr>
        </p:nvSpPr>
        <p:spPr/>
        <p:txBody>
          <a:bodyPr>
            <a:normAutofit fontScale="92500" lnSpcReduction="10000"/>
          </a:bodyPr>
          <a:lstStyle/>
          <a:p>
            <a:pPr marL="0" indent="0">
              <a:buNone/>
            </a:pPr>
            <a:r>
              <a:rPr lang="en-GB" dirty="0"/>
              <a:t>Research undertaken includes: </a:t>
            </a:r>
          </a:p>
          <a:p>
            <a:r>
              <a:rPr lang="en-GB" dirty="0"/>
              <a:t>Dimension and Ergonomic Restrictions</a:t>
            </a:r>
          </a:p>
          <a:p>
            <a:r>
              <a:rPr lang="en-GB" dirty="0"/>
              <a:t>Material research for the vehicle including bodywork, chassis, wheels</a:t>
            </a:r>
          </a:p>
          <a:p>
            <a:r>
              <a:rPr lang="en-GB" dirty="0"/>
              <a:t>Suspension Systems</a:t>
            </a:r>
          </a:p>
          <a:p>
            <a:r>
              <a:rPr lang="en-GB" dirty="0"/>
              <a:t>Braking Systems</a:t>
            </a:r>
          </a:p>
          <a:p>
            <a:r>
              <a:rPr lang="en-GB" dirty="0"/>
              <a:t>Steering Systems</a:t>
            </a:r>
          </a:p>
          <a:p>
            <a:r>
              <a:rPr lang="en-GB" dirty="0"/>
              <a:t>Wheel type and size</a:t>
            </a:r>
          </a:p>
          <a:p>
            <a:r>
              <a:rPr lang="en-GB" dirty="0"/>
              <a:t>The type of structure and chassis design best suited for gravity racers</a:t>
            </a:r>
          </a:p>
          <a:p>
            <a:r>
              <a:rPr lang="en-GB" dirty="0"/>
              <a:t>Structural safety</a:t>
            </a:r>
          </a:p>
          <a:p>
            <a:r>
              <a:rPr lang="en-GB" dirty="0"/>
              <a:t>Sustainability</a:t>
            </a:r>
          </a:p>
        </p:txBody>
      </p:sp>
    </p:spTree>
    <p:extLst>
      <p:ext uri="{BB962C8B-B14F-4D97-AF65-F5344CB8AC3E}">
        <p14:creationId xmlns:p14="http://schemas.microsoft.com/office/powerpoint/2010/main" val="40851428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1D1210-3BD3-4C6E-AD1B-07BFB5ABD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E4947F56-9DBB-4FF9-ABF2-5B7B3C7B5F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a16="http://schemas.microsoft.com/office/drawing/2014/main" id="{B6E21A4B-9996-44C9-AE8B-9B156A6CDF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CAA95A4F-6851-483E-8C86-31AA85F75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5A4573-4C50-44BD-BA84-2F9C6BE4C338}"/>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6600" dirty="0">
                <a:solidFill>
                  <a:schemeClr val="tx1">
                    <a:lumMod val="85000"/>
                    <a:lumOff val="15000"/>
                  </a:schemeClr>
                </a:solidFill>
              </a:rPr>
              <a:t>Initial Designs</a:t>
            </a:r>
          </a:p>
        </p:txBody>
      </p:sp>
      <p:pic>
        <p:nvPicPr>
          <p:cNvPr id="9" name="Picture 8" descr="A drawing of a person&#10;&#10;Description automatically generated">
            <a:extLst>
              <a:ext uri="{FF2B5EF4-FFF2-40B4-BE49-F238E27FC236}">
                <a16:creationId xmlns:a16="http://schemas.microsoft.com/office/drawing/2014/main" id="{4D35720D-9E42-450D-ACC8-48AC11A2F749}"/>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Effect>
                      <a14:saturation sat="400000"/>
                    </a14:imgEffect>
                    <a14:imgEffect>
                      <a14:brightnessContrast contrast="-40000"/>
                    </a14:imgEffect>
                  </a14:imgLayer>
                </a14:imgProps>
              </a:ext>
              <a:ext uri="{28A0092B-C50C-407E-A947-70E740481C1C}">
                <a14:useLocalDpi xmlns:a14="http://schemas.microsoft.com/office/drawing/2010/main" val="0"/>
              </a:ext>
            </a:extLst>
          </a:blip>
          <a:stretch>
            <a:fillRect/>
          </a:stretch>
        </p:blipFill>
        <p:spPr>
          <a:xfrm rot="16200000">
            <a:off x="1644909" y="-288949"/>
            <a:ext cx="4890395" cy="6912217"/>
          </a:xfrm>
          <a:prstGeom prst="rect">
            <a:avLst/>
          </a:prstGeom>
          <a:ln w="57150">
            <a:solidFill>
              <a:srgbClr val="ACADA8"/>
            </a:solidFill>
          </a:ln>
        </p:spPr>
      </p:pic>
      <p:cxnSp>
        <p:nvCxnSpPr>
          <p:cNvPr id="22" name="Straight Connector 21">
            <a:extLst>
              <a:ext uri="{FF2B5EF4-FFF2-40B4-BE49-F238E27FC236}">
                <a16:creationId xmlns:a16="http://schemas.microsoft.com/office/drawing/2014/main" id="{8E67B80F-DC96-4AB3-BCAC-07B698F6F6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D102C23A-5B68-4151-A35E-69055BD51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F16C535E-8900-4C12-9B34-681C17AD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99520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97CBE6B8-242C-4E84-B53B-2D3C7AFECD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8A89C38-CE04-4028-8E9C-658EC1275FD4}"/>
              </a:ext>
            </a:extLst>
          </p:cNvPr>
          <p:cNvSpPr>
            <a:spLocks noGrp="1"/>
          </p:cNvSpPr>
          <p:nvPr>
            <p:ph type="title"/>
          </p:nvPr>
        </p:nvSpPr>
        <p:spPr>
          <a:xfrm>
            <a:off x="6620933" y="634946"/>
            <a:ext cx="4928809" cy="1450757"/>
          </a:xfrm>
        </p:spPr>
        <p:txBody>
          <a:bodyPr>
            <a:normAutofit/>
          </a:bodyPr>
          <a:lstStyle/>
          <a:p>
            <a:r>
              <a:rPr lang="en-GB" dirty="0"/>
              <a:t>Design Development</a:t>
            </a:r>
          </a:p>
        </p:txBody>
      </p:sp>
      <p:sp>
        <p:nvSpPr>
          <p:cNvPr id="53" name="Rectangle 52">
            <a:extLst>
              <a:ext uri="{FF2B5EF4-FFF2-40B4-BE49-F238E27FC236}">
                <a16:creationId xmlns:a16="http://schemas.microsoft.com/office/drawing/2014/main" id="{06621B4C-5F98-4639-B8AE-0F0F22CEB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3" y="321733"/>
            <a:ext cx="3057906" cy="3408237"/>
          </a:xfrm>
          <a:prstGeom prst="rect">
            <a:avLst/>
          </a:prstGeom>
          <a:solidFill>
            <a:srgbClr val="FFFFFF"/>
          </a:solidFill>
          <a:ln w="63500">
            <a:solidFill>
              <a:schemeClr val="accent4"/>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Picture 26">
            <a:extLst>
              <a:ext uri="{FF2B5EF4-FFF2-40B4-BE49-F238E27FC236}">
                <a16:creationId xmlns:a16="http://schemas.microsoft.com/office/drawing/2014/main" id="{ADD3E675-11DC-484D-B6D3-510D7C4F34EE}"/>
              </a:ext>
              <a:ext uri="{C183D7F6-B498-43B3-948B-1728B52AA6E4}">
                <adec:decorative xmlns:adec="http://schemas.microsoft.com/office/drawing/2017/decorative" val="1"/>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50000"/>
                    </a14:imgEffect>
                    <a14:imgEffect>
                      <a14:brightnessContrast contrast="-40000"/>
                    </a14:imgEffect>
                  </a14:imgLayer>
                </a14:imgProps>
              </a:ext>
              <a:ext uri="{28A0092B-C50C-407E-A947-70E740481C1C}">
                <a14:useLocalDpi xmlns:a14="http://schemas.microsoft.com/office/drawing/2010/main" val="0"/>
              </a:ext>
            </a:extLst>
          </a:blip>
          <a:srcRect l="7918" t="9216" r="10991" b="65939"/>
          <a:stretch/>
        </p:blipFill>
        <p:spPr>
          <a:xfrm rot="10800000">
            <a:off x="458336" y="1422893"/>
            <a:ext cx="2784700" cy="1205918"/>
          </a:xfrm>
          <a:prstGeom prst="rect">
            <a:avLst/>
          </a:prstGeom>
        </p:spPr>
      </p:pic>
      <p:sp>
        <p:nvSpPr>
          <p:cNvPr id="55" name="Rectangle 54">
            <a:extLst>
              <a:ext uri="{FF2B5EF4-FFF2-40B4-BE49-F238E27FC236}">
                <a16:creationId xmlns:a16="http://schemas.microsoft.com/office/drawing/2014/main" id="{4E3C28B0-CB89-496D-8AAB-F267D3B6F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8588" y="321734"/>
            <a:ext cx="2567411" cy="1955250"/>
          </a:xfrm>
          <a:prstGeom prst="rect">
            <a:avLst/>
          </a:prstGeom>
          <a:solidFill>
            <a:srgbClr val="FFFFFF"/>
          </a:solidFill>
          <a:ln w="63500">
            <a:solidFill>
              <a:schemeClr val="accent4"/>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drawing of a person&#10;&#10;Description automatically generated">
            <a:extLst>
              <a:ext uri="{FF2B5EF4-FFF2-40B4-BE49-F238E27FC236}">
                <a16:creationId xmlns:a16="http://schemas.microsoft.com/office/drawing/2014/main" id="{FB3F180E-86D6-4668-8678-A93109C59EAF}"/>
              </a:ext>
            </a:extLst>
          </p:cNvPr>
          <p:cNvPicPr>
            <a:picLocks noChangeAspect="1"/>
          </p:cNvPicPr>
          <p:nvPr/>
        </p:nvPicPr>
        <p:blipFill rotWithShape="1">
          <a:blip r:embed="rId4">
            <a:extLst>
              <a:ext uri="{BEBA8EAE-BF5A-486C-A8C5-ECC9F3942E4B}">
                <a14:imgProps xmlns:a14="http://schemas.microsoft.com/office/drawing/2010/main">
                  <a14:imgLayer r:embed="rId5">
                    <a14:imgEffect>
                      <a14:sharpenSoften amount="50000"/>
                    </a14:imgEffect>
                    <a14:imgEffect>
                      <a14:brightnessContrast contrast="-40000"/>
                    </a14:imgEffect>
                  </a14:imgLayer>
                </a14:imgProps>
              </a:ext>
              <a:ext uri="{28A0092B-C50C-407E-A947-70E740481C1C}">
                <a14:useLocalDpi xmlns:a14="http://schemas.microsoft.com/office/drawing/2010/main" val="0"/>
              </a:ext>
            </a:extLst>
          </a:blip>
          <a:srcRect l="38558" t="22796" r="4" b="9566"/>
          <a:stretch/>
        </p:blipFill>
        <p:spPr>
          <a:xfrm rot="16200000">
            <a:off x="4074830" y="139648"/>
            <a:ext cx="1474927" cy="2295082"/>
          </a:xfrm>
          <a:prstGeom prst="rect">
            <a:avLst/>
          </a:prstGeom>
        </p:spPr>
      </p:pic>
      <p:cxnSp>
        <p:nvCxnSpPr>
          <p:cNvPr id="57" name="Straight Connector 56">
            <a:extLst>
              <a:ext uri="{FF2B5EF4-FFF2-40B4-BE49-F238E27FC236}">
                <a16:creationId xmlns:a16="http://schemas.microsoft.com/office/drawing/2014/main" id="{A84865D3-F3CD-4FF7-816D-B6CC3F19A41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46959" y="2085703"/>
            <a:ext cx="411480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59" name="Rectangle 58">
            <a:extLst>
              <a:ext uri="{FF2B5EF4-FFF2-40B4-BE49-F238E27FC236}">
                <a16:creationId xmlns:a16="http://schemas.microsoft.com/office/drawing/2014/main" id="{345BFF8B-A983-488D-A5BF-A097AF0E98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3" y="3879167"/>
            <a:ext cx="3057906" cy="2104612"/>
          </a:xfrm>
          <a:prstGeom prst="rect">
            <a:avLst/>
          </a:prstGeom>
          <a:solidFill>
            <a:srgbClr val="FFFFFF"/>
          </a:solidFill>
          <a:ln w="63500">
            <a:solidFill>
              <a:schemeClr val="accent4"/>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close up of a map&#10;&#10;Description automatically generated">
            <a:extLst>
              <a:ext uri="{FF2B5EF4-FFF2-40B4-BE49-F238E27FC236}">
                <a16:creationId xmlns:a16="http://schemas.microsoft.com/office/drawing/2014/main" id="{4F2E164B-59CF-4176-BC3D-614BB415A14D}"/>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50000"/>
                    </a14:imgEffect>
                    <a14:imgEffect>
                      <a14:brightnessContrast contrast="-40000"/>
                    </a14:imgEffect>
                  </a14:imgLayer>
                </a14:imgProps>
              </a:ext>
              <a:ext uri="{28A0092B-C50C-407E-A947-70E740481C1C}">
                <a14:useLocalDpi xmlns:a14="http://schemas.microsoft.com/office/drawing/2010/main" val="0"/>
              </a:ext>
            </a:extLst>
          </a:blip>
          <a:srcRect l="32371" t="59076" r="2770" b="227"/>
          <a:stretch/>
        </p:blipFill>
        <p:spPr>
          <a:xfrm rot="16200000">
            <a:off x="940998" y="4116476"/>
            <a:ext cx="1819377" cy="1613572"/>
          </a:xfrm>
          <a:prstGeom prst="rect">
            <a:avLst/>
          </a:prstGeom>
        </p:spPr>
      </p:pic>
      <p:sp>
        <p:nvSpPr>
          <p:cNvPr id="61" name="Rectangle 60">
            <a:extLst>
              <a:ext uri="{FF2B5EF4-FFF2-40B4-BE49-F238E27FC236}">
                <a16:creationId xmlns:a16="http://schemas.microsoft.com/office/drawing/2014/main" id="{5B25846C-DE6D-4935-80E3-3646D543C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8588" y="2451014"/>
            <a:ext cx="2567411" cy="3532765"/>
          </a:xfrm>
          <a:prstGeom prst="rect">
            <a:avLst/>
          </a:prstGeom>
          <a:solidFill>
            <a:srgbClr val="FFFFFF"/>
          </a:solidFill>
          <a:ln w="63500">
            <a:solidFill>
              <a:schemeClr val="accent4"/>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A picture containing drawing&#10;&#10;Description automatically generated">
            <a:extLst>
              <a:ext uri="{FF2B5EF4-FFF2-40B4-BE49-F238E27FC236}">
                <a16:creationId xmlns:a16="http://schemas.microsoft.com/office/drawing/2014/main" id="{FB52F6BF-B119-42E5-9C43-7267AE57F5AF}"/>
              </a:ext>
            </a:extLst>
          </p:cNvPr>
          <p:cNvPicPr>
            <a:picLocks noChangeAspect="1"/>
          </p:cNvPicPr>
          <p:nvPr/>
        </p:nvPicPr>
        <p:blipFill rotWithShape="1">
          <a:blip r:embed="rId6">
            <a:extLst>
              <a:ext uri="{BEBA8EAE-BF5A-486C-A8C5-ECC9F3942E4B}">
                <a14:imgProps xmlns:a14="http://schemas.microsoft.com/office/drawing/2010/main">
                  <a14:imgLayer r:embed="rId7">
                    <a14:imgEffect>
                      <a14:sharpenSoften amount="50000"/>
                    </a14:imgEffect>
                    <a14:imgEffect>
                      <a14:brightnessContrast contrast="-40000"/>
                    </a14:imgEffect>
                  </a14:imgLayer>
                </a14:imgProps>
              </a:ext>
              <a:ext uri="{28A0092B-C50C-407E-A947-70E740481C1C}">
                <a14:useLocalDpi xmlns:a14="http://schemas.microsoft.com/office/drawing/2010/main" val="0"/>
              </a:ext>
            </a:extLst>
          </a:blip>
          <a:srcRect l="19730" t="3636" r="17060" b="59341"/>
          <a:stretch/>
        </p:blipFill>
        <p:spPr>
          <a:xfrm>
            <a:off x="3664752" y="3267388"/>
            <a:ext cx="2295082" cy="1900017"/>
          </a:xfrm>
          <a:prstGeom prst="rect">
            <a:avLst/>
          </a:prstGeom>
        </p:spPr>
      </p:pic>
      <p:sp>
        <p:nvSpPr>
          <p:cNvPr id="3" name="Content Placeholder 2">
            <a:extLst>
              <a:ext uri="{FF2B5EF4-FFF2-40B4-BE49-F238E27FC236}">
                <a16:creationId xmlns:a16="http://schemas.microsoft.com/office/drawing/2014/main" id="{3EA5E02A-4A28-49F3-8939-3B6E112C3EEB}"/>
              </a:ext>
            </a:extLst>
          </p:cNvPr>
          <p:cNvSpPr>
            <a:spLocks noGrp="1"/>
          </p:cNvSpPr>
          <p:nvPr>
            <p:ph idx="1"/>
          </p:nvPr>
        </p:nvSpPr>
        <p:spPr>
          <a:xfrm>
            <a:off x="6620933" y="2198914"/>
            <a:ext cx="4928809" cy="3670180"/>
          </a:xfrm>
        </p:spPr>
        <p:txBody>
          <a:bodyPr>
            <a:normAutofit/>
          </a:bodyPr>
          <a:lstStyle/>
          <a:p>
            <a:pPr marL="0" indent="0">
              <a:buNone/>
            </a:pPr>
            <a:r>
              <a:rPr lang="en-GB" dirty="0"/>
              <a:t>The rough designs draw inspiration from several sources. These include:</a:t>
            </a:r>
          </a:p>
          <a:p>
            <a:r>
              <a:rPr lang="en-GB" dirty="0"/>
              <a:t>Previous soap box racers, such as the world record setting Guy Martin Soap Box</a:t>
            </a:r>
          </a:p>
          <a:p>
            <a:r>
              <a:rPr lang="en-GB" dirty="0"/>
              <a:t>Vintage race cars – An example being the Maserati 8CTF is barrelled shaped and easy to replicate </a:t>
            </a:r>
          </a:p>
          <a:p>
            <a:r>
              <a:rPr lang="en-GB" dirty="0"/>
              <a:t>A shoe (inspired by the wackier designs normally seen in the Red Bull Soap Box Derby)</a:t>
            </a:r>
          </a:p>
          <a:p>
            <a:endParaRPr lang="en-GB" dirty="0"/>
          </a:p>
        </p:txBody>
      </p:sp>
      <p:sp>
        <p:nvSpPr>
          <p:cNvPr id="63" name="Rectangle 62">
            <a:extLst>
              <a:ext uri="{FF2B5EF4-FFF2-40B4-BE49-F238E27FC236}">
                <a16:creationId xmlns:a16="http://schemas.microsoft.com/office/drawing/2014/main" id="{A0A22042-383C-4559-B267-4740CC790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 name="Rectangle 64">
            <a:extLst>
              <a:ext uri="{FF2B5EF4-FFF2-40B4-BE49-F238E27FC236}">
                <a16:creationId xmlns:a16="http://schemas.microsoft.com/office/drawing/2014/main" id="{6443547D-8B5F-41A6-81F2-87E5EBFB6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04468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C831CBE-447D-489C-AF2E-2484BACC7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2A47B8-4391-422E-BAC2-1BF22F193D45}"/>
              </a:ext>
            </a:extLst>
          </p:cNvPr>
          <p:cNvSpPr>
            <a:spLocks noGrp="1"/>
          </p:cNvSpPr>
          <p:nvPr>
            <p:ph type="title"/>
          </p:nvPr>
        </p:nvSpPr>
        <p:spPr>
          <a:xfrm>
            <a:off x="5144679" y="634946"/>
            <a:ext cx="6405063" cy="1450757"/>
          </a:xfrm>
        </p:spPr>
        <p:txBody>
          <a:bodyPr>
            <a:normAutofit/>
          </a:bodyPr>
          <a:lstStyle/>
          <a:p>
            <a:r>
              <a:rPr lang="en-GB" dirty="0"/>
              <a:t>Final Drawn Design</a:t>
            </a:r>
          </a:p>
        </p:txBody>
      </p:sp>
      <p:pic>
        <p:nvPicPr>
          <p:cNvPr id="5" name="Picture 4" descr="A close up of a map&#10;&#10;Description automatically generated">
            <a:extLst>
              <a:ext uri="{FF2B5EF4-FFF2-40B4-BE49-F238E27FC236}">
                <a16:creationId xmlns:a16="http://schemas.microsoft.com/office/drawing/2014/main" id="{CEEA74EB-31B1-4033-9A2E-E5CD7F2A16D7}"/>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50000"/>
                    </a14:imgEffect>
                    <a14:imgEffect>
                      <a14:brightnessContrast contrast="-40000"/>
                    </a14:imgEffect>
                  </a14:imgLayer>
                </a14:imgProps>
              </a:ext>
              <a:ext uri="{28A0092B-C50C-407E-A947-70E740481C1C}">
                <a14:useLocalDpi xmlns:a14="http://schemas.microsoft.com/office/drawing/2010/main" val="0"/>
              </a:ext>
            </a:extLst>
          </a:blip>
          <a:srcRect l="8141" r="4807" b="3"/>
          <a:stretch/>
        </p:blipFill>
        <p:spPr>
          <a:xfrm rot="16200000">
            <a:off x="1406079" y="-190982"/>
            <a:ext cx="2476136" cy="4020297"/>
          </a:xfrm>
          <a:prstGeom prst="rect">
            <a:avLst/>
          </a:prstGeom>
          <a:ln w="57150">
            <a:solidFill>
              <a:srgbClr val="ACADA8"/>
            </a:solidFill>
          </a:ln>
        </p:spPr>
      </p:pic>
      <p:cxnSp>
        <p:nvCxnSpPr>
          <p:cNvPr id="12" name="Straight Connector 11">
            <a:extLst>
              <a:ext uri="{FF2B5EF4-FFF2-40B4-BE49-F238E27FC236}">
                <a16:creationId xmlns:a16="http://schemas.microsoft.com/office/drawing/2014/main" id="{4CFC0432-3F90-41B0-8E26-2688309313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1247" y="2086188"/>
            <a:ext cx="5852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4" name="Content Placeholder 4" descr="A picture containing map, drawing&#10;&#10;Description automatically generated">
            <a:extLst>
              <a:ext uri="{FF2B5EF4-FFF2-40B4-BE49-F238E27FC236}">
                <a16:creationId xmlns:a16="http://schemas.microsoft.com/office/drawing/2014/main" id="{5658A10F-8B28-4336-89E1-3B094A00A2EC}"/>
              </a:ext>
            </a:extLst>
          </p:cNvPr>
          <p:cNvPicPr>
            <a:picLocks noChangeAspect="1"/>
          </p:cNvPicPr>
          <p:nvPr/>
        </p:nvPicPr>
        <p:blipFill rotWithShape="1">
          <a:blip r:embed="rId4">
            <a:extLst>
              <a:ext uri="{BEBA8EAE-BF5A-486C-A8C5-ECC9F3942E4B}">
                <a14:imgProps xmlns:a14="http://schemas.microsoft.com/office/drawing/2010/main">
                  <a14:imgLayer r:embed="rId5">
                    <a14:imgEffect>
                      <a14:sharpenSoften amount="50000"/>
                    </a14:imgEffect>
                    <a14:imgEffect>
                      <a14:brightnessContrast contrast="-40000"/>
                    </a14:imgEffect>
                  </a14:imgLayer>
                </a14:imgProps>
              </a:ext>
              <a:ext uri="{28A0092B-C50C-407E-A947-70E740481C1C}">
                <a14:useLocalDpi xmlns:a14="http://schemas.microsoft.com/office/drawing/2010/main" val="0"/>
              </a:ext>
            </a:extLst>
          </a:blip>
          <a:srcRect r="24198" b="3"/>
          <a:stretch/>
        </p:blipFill>
        <p:spPr>
          <a:xfrm rot="16200000">
            <a:off x="1406079" y="2646437"/>
            <a:ext cx="2476136" cy="4020296"/>
          </a:xfrm>
          <a:prstGeom prst="rect">
            <a:avLst/>
          </a:prstGeom>
          <a:ln w="57150">
            <a:solidFill>
              <a:srgbClr val="ACADA8"/>
            </a:solidFill>
          </a:ln>
        </p:spPr>
      </p:pic>
      <p:sp>
        <p:nvSpPr>
          <p:cNvPr id="3" name="Content Placeholder 2">
            <a:extLst>
              <a:ext uri="{FF2B5EF4-FFF2-40B4-BE49-F238E27FC236}">
                <a16:creationId xmlns:a16="http://schemas.microsoft.com/office/drawing/2014/main" id="{C82AD58C-C48F-474E-812F-A1DC19301AA2}"/>
              </a:ext>
            </a:extLst>
          </p:cNvPr>
          <p:cNvSpPr>
            <a:spLocks noGrp="1"/>
          </p:cNvSpPr>
          <p:nvPr>
            <p:ph idx="1"/>
          </p:nvPr>
        </p:nvSpPr>
        <p:spPr>
          <a:xfrm>
            <a:off x="5144679" y="2198914"/>
            <a:ext cx="6405063" cy="3670180"/>
          </a:xfrm>
        </p:spPr>
        <p:txBody>
          <a:bodyPr>
            <a:normAutofit/>
          </a:bodyPr>
          <a:lstStyle/>
          <a:p>
            <a:r>
              <a:rPr lang="en-GB" dirty="0"/>
              <a:t>Final design rough drawing was inspired by the Maserati 8CTF as well as a number of Formula 1 cars of the 1950s and 60s due to its simplistic and elegant nature. </a:t>
            </a:r>
          </a:p>
          <a:p>
            <a:r>
              <a:rPr lang="en-GB" dirty="0"/>
              <a:t>The design was easy to replicate and adapt.</a:t>
            </a:r>
          </a:p>
          <a:p>
            <a:r>
              <a:rPr lang="en-GB" dirty="0"/>
              <a:t>Designed within the rules and regulations with the roll bars sat in the correct places with more specific measurements implemented in the CAD stage. </a:t>
            </a:r>
          </a:p>
        </p:txBody>
      </p:sp>
      <p:sp>
        <p:nvSpPr>
          <p:cNvPr id="14" name="Rectangle 13">
            <a:extLst>
              <a:ext uri="{FF2B5EF4-FFF2-40B4-BE49-F238E27FC236}">
                <a16:creationId xmlns:a16="http://schemas.microsoft.com/office/drawing/2014/main" id="{69C1EA44-B70A-4D4C-86DA-6A5A52365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86AE6CC0-CDED-49D0-A2E6-2B8C66EC4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8421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27403-0E06-4C10-A580-8A58EC1279F8}"/>
              </a:ext>
            </a:extLst>
          </p:cNvPr>
          <p:cNvSpPr>
            <a:spLocks noGrp="1"/>
          </p:cNvSpPr>
          <p:nvPr>
            <p:ph type="title"/>
          </p:nvPr>
        </p:nvSpPr>
        <p:spPr/>
        <p:txBody>
          <a:bodyPr/>
          <a:lstStyle/>
          <a:p>
            <a:r>
              <a:rPr lang="en-GB" dirty="0"/>
              <a:t>CAD Development</a:t>
            </a:r>
          </a:p>
        </p:txBody>
      </p:sp>
      <p:pic>
        <p:nvPicPr>
          <p:cNvPr id="4" name="Picture 3">
            <a:extLst>
              <a:ext uri="{FF2B5EF4-FFF2-40B4-BE49-F238E27FC236}">
                <a16:creationId xmlns:a16="http://schemas.microsoft.com/office/drawing/2014/main" id="{EE773598-E612-488B-856C-D7CF2456BCC0}"/>
              </a:ext>
            </a:extLst>
          </p:cNvPr>
          <p:cNvPicPr/>
          <p:nvPr/>
        </p:nvPicPr>
        <p:blipFill rotWithShape="1">
          <a:blip r:embed="rId2" cstate="print">
            <a:extLst>
              <a:ext uri="{28A0092B-C50C-407E-A947-70E740481C1C}">
                <a14:useLocalDpi xmlns:a14="http://schemas.microsoft.com/office/drawing/2010/main" val="0"/>
              </a:ext>
            </a:extLst>
          </a:blip>
          <a:srcRect l="3997" t="28586" r="10942" b="36273"/>
          <a:stretch/>
        </p:blipFill>
        <p:spPr bwMode="auto">
          <a:xfrm>
            <a:off x="8266430" y="2011997"/>
            <a:ext cx="2889250" cy="2466975"/>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D9DC46DE-ADCA-4034-AAC2-6A5FD7A22983}"/>
              </a:ext>
            </a:extLst>
          </p:cNvPr>
          <p:cNvPicPr/>
          <p:nvPr/>
        </p:nvPicPr>
        <p:blipFill rotWithShape="1">
          <a:blip r:embed="rId3" cstate="print">
            <a:extLst>
              <a:ext uri="{28A0092B-C50C-407E-A947-70E740481C1C}">
                <a14:useLocalDpi xmlns:a14="http://schemas.microsoft.com/office/drawing/2010/main" val="0"/>
              </a:ext>
            </a:extLst>
          </a:blip>
          <a:srcRect l="5836" t="23105" r="11005" b="46053"/>
          <a:stretch/>
        </p:blipFill>
        <p:spPr bwMode="auto">
          <a:xfrm>
            <a:off x="4027832" y="2011997"/>
            <a:ext cx="3908456" cy="2810524"/>
          </a:xfrm>
          <a:prstGeom prst="rect">
            <a:avLst/>
          </a:prstGeom>
          <a:ln>
            <a:no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C4D03378-5609-4DFB-A600-4F34E4B398A3}"/>
              </a:ext>
            </a:extLst>
          </p:cNvPr>
          <p:cNvPicPr/>
          <p:nvPr/>
        </p:nvPicPr>
        <p:blipFill rotWithShape="1">
          <a:blip r:embed="rId4" cstate="print">
            <a:extLst>
              <a:ext uri="{28A0092B-C50C-407E-A947-70E740481C1C}">
                <a14:useLocalDpi xmlns:a14="http://schemas.microsoft.com/office/drawing/2010/main" val="0"/>
              </a:ext>
            </a:extLst>
          </a:blip>
          <a:srcRect t="36108" b="31867"/>
          <a:stretch/>
        </p:blipFill>
        <p:spPr bwMode="auto">
          <a:xfrm>
            <a:off x="1213167" y="2011997"/>
            <a:ext cx="2712720" cy="1684655"/>
          </a:xfrm>
          <a:prstGeom prst="rect">
            <a:avLst/>
          </a:prstGeom>
          <a:ln w="9525" cap="flat" cmpd="sng" algn="ctr">
            <a:noFill/>
            <a:prstDash val="solid"/>
            <a:round/>
            <a:headEnd type="none" w="med" len="med"/>
            <a:tailEnd type="none" w="med" len="med"/>
            <a:extLst>
              <a:ext uri="{C807C97D-BFC1-408E-A445-0C87EB9F89A2}">
                <ask:lineSketchStyleProps xmln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spPr>
      </p:pic>
      <p:pic>
        <p:nvPicPr>
          <p:cNvPr id="7" name="Picture 6">
            <a:extLst>
              <a:ext uri="{FF2B5EF4-FFF2-40B4-BE49-F238E27FC236}">
                <a16:creationId xmlns:a16="http://schemas.microsoft.com/office/drawing/2014/main" id="{0EEEDB87-FB5E-402A-8414-9222CB5CD031}"/>
              </a:ext>
            </a:extLst>
          </p:cNvPr>
          <p:cNvPicPr/>
          <p:nvPr/>
        </p:nvPicPr>
        <p:blipFill rotWithShape="1">
          <a:blip r:embed="rId5">
            <a:extLst>
              <a:ext uri="{28A0092B-C50C-407E-A947-70E740481C1C}">
                <a14:useLocalDpi xmlns:a14="http://schemas.microsoft.com/office/drawing/2010/main" val="0"/>
              </a:ext>
            </a:extLst>
          </a:blip>
          <a:srcRect l="16848" t="31348" r="12195" b="46632"/>
          <a:stretch/>
        </p:blipFill>
        <p:spPr bwMode="auto">
          <a:xfrm>
            <a:off x="6200167" y="5100859"/>
            <a:ext cx="1765332" cy="1113428"/>
          </a:xfrm>
          <a:prstGeom prst="rect">
            <a:avLst/>
          </a:prstGeom>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9DED62FC-B038-4F3F-ABAA-3D3815626AE1}"/>
              </a:ext>
            </a:extLst>
          </p:cNvPr>
          <p:cNvPicPr/>
          <p:nvPr/>
        </p:nvPicPr>
        <p:blipFill rotWithShape="1">
          <a:blip r:embed="rId6" cstate="print">
            <a:extLst>
              <a:ext uri="{28A0092B-C50C-407E-A947-70E740481C1C}">
                <a14:useLocalDpi xmlns:a14="http://schemas.microsoft.com/office/drawing/2010/main" val="0"/>
              </a:ext>
            </a:extLst>
          </a:blip>
          <a:srcRect t="10638" b="41110"/>
          <a:stretch/>
        </p:blipFill>
        <p:spPr bwMode="auto">
          <a:xfrm>
            <a:off x="1213167" y="3804462"/>
            <a:ext cx="2574925" cy="2409825"/>
          </a:xfrm>
          <a:prstGeom prst="rect">
            <a:avLst/>
          </a:prstGeom>
          <a:ln>
            <a:noFill/>
          </a:ln>
          <a:extLst>
            <a:ext uri="{53640926-AAD7-44D8-BBD7-CCE9431645EC}">
              <a14:shadowObscured xmlns:a14="http://schemas.microsoft.com/office/drawing/2010/main"/>
            </a:ext>
          </a:extLst>
        </p:spPr>
      </p:pic>
      <p:pic>
        <p:nvPicPr>
          <p:cNvPr id="9" name="Picture 8">
            <a:extLst>
              <a:ext uri="{FF2B5EF4-FFF2-40B4-BE49-F238E27FC236}">
                <a16:creationId xmlns:a16="http://schemas.microsoft.com/office/drawing/2014/main" id="{A9A7E356-D2D1-46DD-AE06-C84F362C0E73}"/>
              </a:ext>
            </a:extLst>
          </p:cNvPr>
          <p:cNvPicPr/>
          <p:nvPr/>
        </p:nvPicPr>
        <p:blipFill rotWithShape="1">
          <a:blip r:embed="rId7" cstate="print">
            <a:extLst>
              <a:ext uri="{28A0092B-C50C-407E-A947-70E740481C1C}">
                <a14:useLocalDpi xmlns:a14="http://schemas.microsoft.com/office/drawing/2010/main" val="0"/>
              </a:ext>
            </a:extLst>
          </a:blip>
          <a:srcRect l="834" t="29767" r="9545" b="41970"/>
          <a:stretch/>
        </p:blipFill>
        <p:spPr bwMode="auto">
          <a:xfrm>
            <a:off x="3890037" y="4933172"/>
            <a:ext cx="2094151" cy="1281115"/>
          </a:xfrm>
          <a:prstGeom prst="rect">
            <a:avLst/>
          </a:prstGeom>
          <a:ln w="9525" cap="flat" cmpd="sng" algn="ctr">
            <a:noFill/>
            <a:prstDash val="solid"/>
            <a:round/>
            <a:headEnd type="none" w="med" len="med"/>
            <a:tailEnd type="none" w="med" len="med"/>
            <a:extLst>
              <a:ext uri="{C807C97D-BFC1-408E-A445-0C87EB9F89A2}">
                <ask:lineSketchStyleProps xmln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spPr>
      </p:pic>
      <p:pic>
        <p:nvPicPr>
          <p:cNvPr id="10" name="Picture 9">
            <a:extLst>
              <a:ext uri="{FF2B5EF4-FFF2-40B4-BE49-F238E27FC236}">
                <a16:creationId xmlns:a16="http://schemas.microsoft.com/office/drawing/2014/main" id="{E9401CE2-6BB3-4D1E-8E53-304E4F125F4E}"/>
              </a:ext>
            </a:extLst>
          </p:cNvPr>
          <p:cNvPicPr/>
          <p:nvPr/>
        </p:nvPicPr>
        <p:blipFill rotWithShape="1">
          <a:blip r:embed="rId8">
            <a:extLst>
              <a:ext uri="{28A0092B-C50C-407E-A947-70E740481C1C}">
                <a14:useLocalDpi xmlns:a14="http://schemas.microsoft.com/office/drawing/2010/main" val="0"/>
              </a:ext>
            </a:extLst>
          </a:blip>
          <a:srcRect l="50219" t="25006" b="61850"/>
          <a:stretch/>
        </p:blipFill>
        <p:spPr bwMode="auto">
          <a:xfrm>
            <a:off x="8067444" y="4554355"/>
            <a:ext cx="3095402" cy="1659932"/>
          </a:xfrm>
          <a:prstGeom prst="rect">
            <a:avLst/>
          </a:prstGeom>
          <a:ln w="9525" cap="flat" cmpd="sng" algn="ctr">
            <a:noFill/>
            <a:prstDash val="solid"/>
            <a:round/>
            <a:headEnd type="none" w="med" len="med"/>
            <a:tailEnd type="none" w="med" len="med"/>
            <a:extLst>
              <a:ext uri="{C807C97D-BFC1-408E-A445-0C87EB9F89A2}">
                <ask:lineSketchStyleProps xmlns="" xmlns:ask="http://schemas.microsoft.com/office/drawing/2018/sketchyshapes" sd="0">
                  <a:custGeom>
                    <a:avLst/>
                    <a:gdLst/>
                    <a:ahLst/>
                    <a:cxnLst/>
                    <a:rect l="0" t="0" r="0" b="0"/>
                    <a:pathLst/>
                  </a:custGeom>
                  <ask:type/>
                </ask:lineSketchStyleProps>
              </a:ext>
            </a:extLst>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250606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35627-A821-4AF6-BB7D-C1F77A36A95D}"/>
              </a:ext>
            </a:extLst>
          </p:cNvPr>
          <p:cNvSpPr>
            <a:spLocks noGrp="1"/>
          </p:cNvSpPr>
          <p:nvPr>
            <p:ph type="title"/>
          </p:nvPr>
        </p:nvSpPr>
        <p:spPr/>
        <p:txBody>
          <a:bodyPr/>
          <a:lstStyle/>
          <a:p>
            <a:r>
              <a:rPr lang="en-GB" dirty="0"/>
              <a:t>CAD Final Design </a:t>
            </a:r>
          </a:p>
        </p:txBody>
      </p:sp>
      <p:pic>
        <p:nvPicPr>
          <p:cNvPr id="4" name="Picture 3">
            <a:extLst>
              <a:ext uri="{FF2B5EF4-FFF2-40B4-BE49-F238E27FC236}">
                <a16:creationId xmlns:a16="http://schemas.microsoft.com/office/drawing/2014/main" id="{9C6ADB7F-F9CE-40A3-ACA3-153F6C282A5F}"/>
              </a:ext>
            </a:extLst>
          </p:cNvPr>
          <p:cNvPicPr/>
          <p:nvPr/>
        </p:nvPicPr>
        <p:blipFill rotWithShape="1">
          <a:blip r:embed="rId2" cstate="print">
            <a:extLst>
              <a:ext uri="{28A0092B-C50C-407E-A947-70E740481C1C}">
                <a14:useLocalDpi xmlns:a14="http://schemas.microsoft.com/office/drawing/2010/main" val="0"/>
              </a:ext>
            </a:extLst>
          </a:blip>
          <a:srcRect l="9972" t="19126" r="1950" b="19526"/>
          <a:stretch/>
        </p:blipFill>
        <p:spPr bwMode="auto">
          <a:xfrm>
            <a:off x="1097281" y="1909763"/>
            <a:ext cx="5013990" cy="1964405"/>
          </a:xfrm>
          <a:prstGeom prst="rect">
            <a:avLst/>
          </a:prstGeom>
          <a:ln w="57150">
            <a:solidFill>
              <a:srgbClr val="ACADA8"/>
            </a:solid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C8098A36-96B1-427A-BC50-6CBD96EA7CFC}"/>
              </a:ext>
            </a:extLst>
          </p:cNvPr>
          <p:cNvPicPr/>
          <p:nvPr/>
        </p:nvPicPr>
        <p:blipFill rotWithShape="1">
          <a:blip r:embed="rId3" cstate="print">
            <a:extLst>
              <a:ext uri="{28A0092B-C50C-407E-A947-70E740481C1C}">
                <a14:useLocalDpi xmlns:a14="http://schemas.microsoft.com/office/drawing/2010/main" val="0"/>
              </a:ext>
            </a:extLst>
          </a:blip>
          <a:srcRect l="10283" t="15821" r="2614" b="18460"/>
          <a:stretch/>
        </p:blipFill>
        <p:spPr bwMode="auto">
          <a:xfrm>
            <a:off x="6525998" y="1909763"/>
            <a:ext cx="4629681" cy="1964405"/>
          </a:xfrm>
          <a:prstGeom prst="rect">
            <a:avLst/>
          </a:prstGeom>
          <a:ln w="57150">
            <a:solidFill>
              <a:srgbClr val="ACADA8"/>
            </a:solid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05008610-D817-4493-AEA7-555204893EB5}"/>
              </a:ext>
            </a:extLst>
          </p:cNvPr>
          <p:cNvPicPr/>
          <p:nvPr/>
        </p:nvPicPr>
        <p:blipFill rotWithShape="1">
          <a:blip r:embed="rId4">
            <a:extLst>
              <a:ext uri="{28A0092B-C50C-407E-A947-70E740481C1C}">
                <a14:useLocalDpi xmlns:a14="http://schemas.microsoft.com/office/drawing/2010/main" val="0"/>
              </a:ext>
            </a:extLst>
          </a:blip>
          <a:srcRect l="10608" t="32189" r="2328" b="32088"/>
          <a:stretch/>
        </p:blipFill>
        <p:spPr bwMode="auto">
          <a:xfrm>
            <a:off x="1097280" y="4046571"/>
            <a:ext cx="5013990" cy="1157551"/>
          </a:xfrm>
          <a:prstGeom prst="rect">
            <a:avLst/>
          </a:prstGeom>
          <a:noFill/>
          <a:ln w="57150">
            <a:solidFill>
              <a:srgbClr val="ACADA8"/>
            </a:solidFill>
          </a:ln>
          <a:extLst>
            <a:ext uri="{53640926-AAD7-44D8-BBD7-CCE9431645EC}">
              <a14:shadowObscured xmlns:a14="http://schemas.microsoft.com/office/drawing/2010/main"/>
            </a:ext>
          </a:extLst>
        </p:spPr>
      </p:pic>
      <p:pic>
        <p:nvPicPr>
          <p:cNvPr id="7" name="Picture 6">
            <a:extLst>
              <a:ext uri="{FF2B5EF4-FFF2-40B4-BE49-F238E27FC236}">
                <a16:creationId xmlns:a16="http://schemas.microsoft.com/office/drawing/2014/main" id="{F730ECC6-857E-4C8D-9987-3354C2AED4D0}"/>
              </a:ext>
            </a:extLst>
          </p:cNvPr>
          <p:cNvPicPr/>
          <p:nvPr/>
        </p:nvPicPr>
        <p:blipFill rotWithShape="1">
          <a:blip r:embed="rId5">
            <a:extLst>
              <a:ext uri="{28A0092B-C50C-407E-A947-70E740481C1C}">
                <a14:useLocalDpi xmlns:a14="http://schemas.microsoft.com/office/drawing/2010/main" val="0"/>
              </a:ext>
            </a:extLst>
          </a:blip>
          <a:srcRect l="3140" t="29293" r="2652" b="28859"/>
          <a:stretch/>
        </p:blipFill>
        <p:spPr bwMode="auto">
          <a:xfrm>
            <a:off x="6525997" y="4046571"/>
            <a:ext cx="4629682" cy="1157421"/>
          </a:xfrm>
          <a:prstGeom prst="rect">
            <a:avLst/>
          </a:prstGeom>
          <a:noFill/>
          <a:ln w="57150">
            <a:solidFill>
              <a:srgbClr val="ACADA8"/>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54162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D6A9D-CC4A-4546-83D6-7D33B35AD7E2}"/>
              </a:ext>
            </a:extLst>
          </p:cNvPr>
          <p:cNvSpPr>
            <a:spLocks noGrp="1"/>
          </p:cNvSpPr>
          <p:nvPr>
            <p:ph type="title"/>
          </p:nvPr>
        </p:nvSpPr>
        <p:spPr/>
        <p:txBody>
          <a:bodyPr/>
          <a:lstStyle/>
          <a:p>
            <a:r>
              <a:rPr lang="en-GB" dirty="0"/>
              <a:t>How/why the design was chosen were chosen</a:t>
            </a:r>
          </a:p>
        </p:txBody>
      </p:sp>
      <p:sp>
        <p:nvSpPr>
          <p:cNvPr id="3" name="Content Placeholder 2">
            <a:extLst>
              <a:ext uri="{FF2B5EF4-FFF2-40B4-BE49-F238E27FC236}">
                <a16:creationId xmlns:a16="http://schemas.microsoft.com/office/drawing/2014/main" id="{28685E69-E0F7-481E-AB16-7DC43C40EC8D}"/>
              </a:ext>
            </a:extLst>
          </p:cNvPr>
          <p:cNvSpPr>
            <a:spLocks noGrp="1"/>
          </p:cNvSpPr>
          <p:nvPr>
            <p:ph idx="1"/>
          </p:nvPr>
        </p:nvSpPr>
        <p:spPr/>
        <p:txBody>
          <a:bodyPr/>
          <a:lstStyle/>
          <a:p>
            <a:r>
              <a:rPr lang="en-GB" dirty="0"/>
              <a:t>The designs were developed to create a shape that would minimise drag while still being relatively easy to control. </a:t>
            </a:r>
          </a:p>
          <a:p>
            <a:r>
              <a:rPr lang="en-GB" dirty="0"/>
              <a:t>It was made to be simple but effective</a:t>
            </a:r>
          </a:p>
          <a:p>
            <a:r>
              <a:rPr lang="en-GB" dirty="0"/>
              <a:t>Easy and cost effective to build</a:t>
            </a:r>
          </a:p>
          <a:p>
            <a:r>
              <a:rPr lang="en-GB" dirty="0"/>
              <a:t>The materials used create an ideal balance between weight saving and aerodynamic capabilities, while also being creative and interesting in its design. </a:t>
            </a:r>
          </a:p>
        </p:txBody>
      </p:sp>
    </p:spTree>
    <p:extLst>
      <p:ext uri="{BB962C8B-B14F-4D97-AF65-F5344CB8AC3E}">
        <p14:creationId xmlns:p14="http://schemas.microsoft.com/office/powerpoint/2010/main" val="1055298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C3F1B-90A4-4691-8ED3-B4301654EDE2}"/>
              </a:ext>
            </a:extLst>
          </p:cNvPr>
          <p:cNvSpPr>
            <a:spLocks noGrp="1"/>
          </p:cNvSpPr>
          <p:nvPr>
            <p:ph type="title"/>
          </p:nvPr>
        </p:nvSpPr>
        <p:spPr/>
        <p:txBody>
          <a:bodyPr/>
          <a:lstStyle/>
          <a:p>
            <a:r>
              <a:rPr lang="en-GB" dirty="0"/>
              <a:t>Group Reflection – How the project went</a:t>
            </a:r>
          </a:p>
        </p:txBody>
      </p:sp>
      <p:sp>
        <p:nvSpPr>
          <p:cNvPr id="3" name="Content Placeholder 2">
            <a:extLst>
              <a:ext uri="{FF2B5EF4-FFF2-40B4-BE49-F238E27FC236}">
                <a16:creationId xmlns:a16="http://schemas.microsoft.com/office/drawing/2014/main" id="{6B2F22FF-D478-47AB-AB17-D41A7C9C7658}"/>
              </a:ext>
            </a:extLst>
          </p:cNvPr>
          <p:cNvSpPr>
            <a:spLocks noGrp="1"/>
          </p:cNvSpPr>
          <p:nvPr>
            <p:ph idx="1"/>
          </p:nvPr>
        </p:nvSpPr>
        <p:spPr/>
        <p:txBody>
          <a:bodyPr/>
          <a:lstStyle/>
          <a:p>
            <a:pPr marL="0" indent="0">
              <a:buNone/>
            </a:pPr>
            <a:r>
              <a:rPr lang="en-GB" dirty="0"/>
              <a:t>Overall, we believe the group project went well because:</a:t>
            </a:r>
          </a:p>
          <a:p>
            <a:r>
              <a:rPr lang="en-GB" dirty="0"/>
              <a:t>The research was thorough and in depth</a:t>
            </a:r>
          </a:p>
          <a:p>
            <a:r>
              <a:rPr lang="en-GB" dirty="0"/>
              <a:t>Everybody had a role and at least in part fulfilled it. </a:t>
            </a:r>
          </a:p>
          <a:p>
            <a:r>
              <a:rPr lang="en-GB" dirty="0"/>
              <a:t>The computer aided design was extremely in-depth with working steering systems. </a:t>
            </a:r>
          </a:p>
          <a:p>
            <a:r>
              <a:rPr lang="en-GB" dirty="0"/>
              <a:t>All of the decisions made for the soapbox racer were researched thoroughly and justified</a:t>
            </a:r>
          </a:p>
          <a:p>
            <a:r>
              <a:rPr lang="en-GB" dirty="0"/>
              <a:t>The design met all restrictions set out in the rules and regulations</a:t>
            </a:r>
          </a:p>
          <a:p>
            <a:r>
              <a:rPr lang="en-GB" dirty="0"/>
              <a:t>Issues with certain areas of research were dealt with quickly and responsibly</a:t>
            </a:r>
          </a:p>
        </p:txBody>
      </p:sp>
    </p:spTree>
    <p:extLst>
      <p:ext uri="{BB962C8B-B14F-4D97-AF65-F5344CB8AC3E}">
        <p14:creationId xmlns:p14="http://schemas.microsoft.com/office/powerpoint/2010/main" val="34421595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F1707-066B-4DF4-B2DA-F2BF79B10A00}"/>
              </a:ext>
            </a:extLst>
          </p:cNvPr>
          <p:cNvSpPr>
            <a:spLocks noGrp="1"/>
          </p:cNvSpPr>
          <p:nvPr>
            <p:ph type="title"/>
          </p:nvPr>
        </p:nvSpPr>
        <p:spPr/>
        <p:txBody>
          <a:bodyPr/>
          <a:lstStyle/>
          <a:p>
            <a:r>
              <a:rPr lang="en-GB" dirty="0"/>
              <a:t>Stumbling Blocks</a:t>
            </a:r>
          </a:p>
        </p:txBody>
      </p:sp>
      <p:sp>
        <p:nvSpPr>
          <p:cNvPr id="3" name="Content Placeholder 2">
            <a:extLst>
              <a:ext uri="{FF2B5EF4-FFF2-40B4-BE49-F238E27FC236}">
                <a16:creationId xmlns:a16="http://schemas.microsoft.com/office/drawing/2014/main" id="{E23B628C-3F6D-4557-92AE-0D71BB68C9B1}"/>
              </a:ext>
            </a:extLst>
          </p:cNvPr>
          <p:cNvSpPr>
            <a:spLocks noGrp="1"/>
          </p:cNvSpPr>
          <p:nvPr>
            <p:ph idx="1"/>
          </p:nvPr>
        </p:nvSpPr>
        <p:spPr/>
        <p:txBody>
          <a:bodyPr/>
          <a:lstStyle/>
          <a:p>
            <a:pPr marL="0" indent="0">
              <a:buNone/>
            </a:pPr>
            <a:r>
              <a:rPr lang="en-GB" dirty="0"/>
              <a:t>As a group, we faced a number of issues when planning, researching and designing the car. These issues were:</a:t>
            </a:r>
          </a:p>
          <a:p>
            <a:r>
              <a:rPr lang="en-GB" dirty="0"/>
              <a:t>Struggling for time given other commitments with studies and exams</a:t>
            </a:r>
          </a:p>
          <a:p>
            <a:r>
              <a:rPr lang="en-GB" dirty="0"/>
              <a:t>Not living in close proximity meant that trying to meet and have face-to-face discussions were difficult</a:t>
            </a:r>
          </a:p>
          <a:p>
            <a:r>
              <a:rPr lang="en-GB" dirty="0"/>
              <a:t>A team member dropped out meaning that increased workloads fell to certain members</a:t>
            </a:r>
          </a:p>
          <a:p>
            <a:r>
              <a:rPr lang="en-GB" dirty="0"/>
              <a:t>Sometimes working around each other can be difficult </a:t>
            </a:r>
          </a:p>
          <a:p>
            <a:r>
              <a:rPr lang="en-GB" dirty="0"/>
              <a:t>Making the project a priority</a:t>
            </a:r>
          </a:p>
          <a:p>
            <a:r>
              <a:rPr lang="en-GB" dirty="0"/>
              <a:t>Understanding and compromising ideas on design was occasionally difficult</a:t>
            </a:r>
          </a:p>
        </p:txBody>
      </p:sp>
    </p:spTree>
    <p:extLst>
      <p:ext uri="{BB962C8B-B14F-4D97-AF65-F5344CB8AC3E}">
        <p14:creationId xmlns:p14="http://schemas.microsoft.com/office/powerpoint/2010/main" val="19097413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39763-0999-4B87-A593-F79E52C0913D}"/>
              </a:ext>
            </a:extLst>
          </p:cNvPr>
          <p:cNvSpPr>
            <a:spLocks noGrp="1"/>
          </p:cNvSpPr>
          <p:nvPr>
            <p:ph type="title"/>
          </p:nvPr>
        </p:nvSpPr>
        <p:spPr/>
        <p:txBody>
          <a:bodyPr/>
          <a:lstStyle/>
          <a:p>
            <a:r>
              <a:rPr lang="en-GB" dirty="0"/>
              <a:t>What we would change</a:t>
            </a:r>
          </a:p>
        </p:txBody>
      </p:sp>
      <p:sp>
        <p:nvSpPr>
          <p:cNvPr id="3" name="Content Placeholder 2">
            <a:extLst>
              <a:ext uri="{FF2B5EF4-FFF2-40B4-BE49-F238E27FC236}">
                <a16:creationId xmlns:a16="http://schemas.microsoft.com/office/drawing/2014/main" id="{98130F72-EFA4-4B67-A33D-1B527BEE4ABC}"/>
              </a:ext>
            </a:extLst>
          </p:cNvPr>
          <p:cNvSpPr>
            <a:spLocks noGrp="1"/>
          </p:cNvSpPr>
          <p:nvPr>
            <p:ph idx="1"/>
          </p:nvPr>
        </p:nvSpPr>
        <p:spPr/>
        <p:txBody>
          <a:bodyPr/>
          <a:lstStyle/>
          <a:p>
            <a:pPr marL="0" indent="0">
              <a:buNone/>
            </a:pPr>
            <a:r>
              <a:rPr lang="en-GB" dirty="0"/>
              <a:t>There are a number of changes we would make as a team if this report were to be put together again. These are:</a:t>
            </a:r>
          </a:p>
          <a:p>
            <a:r>
              <a:rPr lang="en-GB" dirty="0"/>
              <a:t>Started and completed the project sooner to minimise the clash with exams and other commitments</a:t>
            </a:r>
          </a:p>
          <a:p>
            <a:r>
              <a:rPr lang="en-GB" dirty="0"/>
              <a:t>Came up with a contingency plan for COVID 19 sooner to circumvent issues meeting in person and reduced capability to work on CAD due to hardware limitations. </a:t>
            </a:r>
          </a:p>
          <a:p>
            <a:r>
              <a:rPr lang="en-GB" dirty="0"/>
              <a:t>Organised and spread work load between members more evenly</a:t>
            </a:r>
          </a:p>
          <a:p>
            <a:r>
              <a:rPr lang="en-GB" dirty="0"/>
              <a:t>Started the CAD sooner and possibly run an aerodynamics software to improve the shape. </a:t>
            </a:r>
          </a:p>
          <a:p>
            <a:endParaRPr lang="en-GB" dirty="0"/>
          </a:p>
          <a:p>
            <a:endParaRPr lang="en-GB" dirty="0"/>
          </a:p>
        </p:txBody>
      </p:sp>
    </p:spTree>
    <p:extLst>
      <p:ext uri="{BB962C8B-B14F-4D97-AF65-F5344CB8AC3E}">
        <p14:creationId xmlns:p14="http://schemas.microsoft.com/office/powerpoint/2010/main" val="15430706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CE20D-2DFA-418B-857E-04E3A48B1D5A}"/>
              </a:ext>
            </a:extLst>
          </p:cNvPr>
          <p:cNvSpPr>
            <a:spLocks noGrp="1"/>
          </p:cNvSpPr>
          <p:nvPr>
            <p:ph type="title"/>
          </p:nvPr>
        </p:nvSpPr>
        <p:spPr/>
        <p:txBody>
          <a:bodyPr/>
          <a:lstStyle/>
          <a:p>
            <a:r>
              <a:rPr lang="en-GB" dirty="0"/>
              <a:t>How the group worked together</a:t>
            </a:r>
          </a:p>
        </p:txBody>
      </p:sp>
      <p:sp>
        <p:nvSpPr>
          <p:cNvPr id="3" name="Content Placeholder 2">
            <a:extLst>
              <a:ext uri="{FF2B5EF4-FFF2-40B4-BE49-F238E27FC236}">
                <a16:creationId xmlns:a16="http://schemas.microsoft.com/office/drawing/2014/main" id="{BF689C6D-8855-4644-A0CB-2B3D151A5F49}"/>
              </a:ext>
            </a:extLst>
          </p:cNvPr>
          <p:cNvSpPr>
            <a:spLocks noGrp="1"/>
          </p:cNvSpPr>
          <p:nvPr>
            <p:ph idx="1"/>
          </p:nvPr>
        </p:nvSpPr>
        <p:spPr/>
        <p:txBody>
          <a:bodyPr/>
          <a:lstStyle/>
          <a:p>
            <a:r>
              <a:rPr lang="en-GB" dirty="0"/>
              <a:t>Overall the group worked quite successfully together with all members playing to their strengths.</a:t>
            </a:r>
          </a:p>
          <a:p>
            <a:r>
              <a:rPr lang="en-GB" dirty="0"/>
              <a:t>We were a varied group with several different people having various strengths and the work put in was greatly appreciated and reciprocated by all</a:t>
            </a:r>
          </a:p>
          <a:p>
            <a:r>
              <a:rPr lang="en-GB" dirty="0"/>
              <a:t>The project was difficult to make a priority at times meaning that often members would be waiting for others to finish their task so that they can complete theirs. This was due to differing priorities (both in and out of university)</a:t>
            </a:r>
          </a:p>
        </p:txBody>
      </p:sp>
    </p:spTree>
    <p:extLst>
      <p:ext uri="{BB962C8B-B14F-4D97-AF65-F5344CB8AC3E}">
        <p14:creationId xmlns:p14="http://schemas.microsoft.com/office/powerpoint/2010/main" val="11765623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2615015-EFCC-43C0-8045-578BDA4DCFC6}"/>
              </a:ext>
            </a:extLst>
          </p:cNvPr>
          <p:cNvSpPr>
            <a:spLocks noGrp="1"/>
          </p:cNvSpPr>
          <p:nvPr>
            <p:ph type="title"/>
          </p:nvPr>
        </p:nvSpPr>
        <p:spPr/>
        <p:txBody>
          <a:bodyPr/>
          <a:lstStyle/>
          <a:p>
            <a:r>
              <a:rPr lang="en-GB" dirty="0"/>
              <a:t>Personal Feedback</a:t>
            </a:r>
          </a:p>
        </p:txBody>
      </p:sp>
      <p:sp>
        <p:nvSpPr>
          <p:cNvPr id="2" name="TextBox 1">
            <a:extLst>
              <a:ext uri="{FF2B5EF4-FFF2-40B4-BE49-F238E27FC236}">
                <a16:creationId xmlns:a16="http://schemas.microsoft.com/office/drawing/2014/main" id="{C93F61DD-8F06-4BD4-AB8F-A486AC762035}"/>
              </a:ext>
            </a:extLst>
          </p:cNvPr>
          <p:cNvSpPr txBox="1"/>
          <p:nvPr/>
        </p:nvSpPr>
        <p:spPr>
          <a:xfrm>
            <a:off x="1202499" y="2304789"/>
            <a:ext cx="9953181" cy="923330"/>
          </a:xfrm>
          <a:prstGeom prst="rect">
            <a:avLst/>
          </a:prstGeom>
          <a:noFill/>
        </p:spPr>
        <p:txBody>
          <a:bodyPr wrap="square" rtlCol="0">
            <a:spAutoFit/>
          </a:bodyPr>
          <a:lstStyle/>
          <a:p>
            <a:pPr algn="ctr"/>
            <a:r>
              <a:rPr lang="en-GB" dirty="0"/>
              <a:t>The following pages detail personal feedback on how the project went for each member and any improvements they could have made, both to the project and the work rate/input. These are in their own words. </a:t>
            </a:r>
          </a:p>
        </p:txBody>
      </p:sp>
    </p:spTree>
    <p:extLst>
      <p:ext uri="{BB962C8B-B14F-4D97-AF65-F5344CB8AC3E}">
        <p14:creationId xmlns:p14="http://schemas.microsoft.com/office/powerpoint/2010/main" val="42584954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9F389-007C-4DF7-BC9C-A065E92C5A6C}"/>
              </a:ext>
            </a:extLst>
          </p:cNvPr>
          <p:cNvSpPr>
            <a:spLocks noGrp="1"/>
          </p:cNvSpPr>
          <p:nvPr>
            <p:ph type="title"/>
          </p:nvPr>
        </p:nvSpPr>
        <p:spPr/>
        <p:txBody>
          <a:bodyPr/>
          <a:lstStyle/>
          <a:p>
            <a:r>
              <a:rPr lang="en-GB" dirty="0"/>
              <a:t>Harvey Britland</a:t>
            </a:r>
          </a:p>
        </p:txBody>
      </p:sp>
      <p:sp>
        <p:nvSpPr>
          <p:cNvPr id="3" name="Content Placeholder 2">
            <a:extLst>
              <a:ext uri="{FF2B5EF4-FFF2-40B4-BE49-F238E27FC236}">
                <a16:creationId xmlns:a16="http://schemas.microsoft.com/office/drawing/2014/main" id="{237F47BB-F632-48C7-A78C-2ADD6212E21A}"/>
              </a:ext>
            </a:extLst>
          </p:cNvPr>
          <p:cNvSpPr>
            <a:spLocks noGrp="1"/>
          </p:cNvSpPr>
          <p:nvPr>
            <p:ph idx="1"/>
          </p:nvPr>
        </p:nvSpPr>
        <p:spPr/>
        <p:txBody>
          <a:bodyPr/>
          <a:lstStyle/>
          <a:p>
            <a:r>
              <a:rPr lang="en-GB" dirty="0"/>
              <a:t>Overall, I believe this team has worked well with each other and played to their individual strengths. Though at moments the workload has been taxing and difficult, it has resulted in a well put together report that details thorough research and well executed CAD designs.</a:t>
            </a:r>
          </a:p>
          <a:p>
            <a:r>
              <a:rPr lang="en-GB" dirty="0"/>
              <a:t>We have pushed through a number of difficulties as a team as well. As well as losing a team member and increasing overall workload for everyone, the team has coped excellently with working remotely from each other, having setbacks through programme errors and design conflicts and have been able to take pride in the final work produced. </a:t>
            </a:r>
          </a:p>
          <a:p>
            <a:r>
              <a:rPr lang="en-GB" dirty="0"/>
              <a:t>On a personal level, I believe I worked extremely hard. I put the report together with a lot of the research done myself. All tasks that I assigned myself or helped others on were done to a very high standard and I’m happy with the overall outcome. I feel like I have gained a number of skills while completing this project including CAD, leadership, task management and report writing.</a:t>
            </a:r>
          </a:p>
        </p:txBody>
      </p:sp>
    </p:spTree>
    <p:extLst>
      <p:ext uri="{BB962C8B-B14F-4D97-AF65-F5344CB8AC3E}">
        <p14:creationId xmlns:p14="http://schemas.microsoft.com/office/powerpoint/2010/main" val="34257026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05884-F282-4623-8D93-2385565F9FA3}"/>
              </a:ext>
            </a:extLst>
          </p:cNvPr>
          <p:cNvSpPr>
            <a:spLocks noGrp="1"/>
          </p:cNvSpPr>
          <p:nvPr>
            <p:ph type="title"/>
          </p:nvPr>
        </p:nvSpPr>
        <p:spPr/>
        <p:txBody>
          <a:bodyPr/>
          <a:lstStyle/>
          <a:p>
            <a:r>
              <a:rPr lang="en-GB" dirty="0"/>
              <a:t>Sam Alvey-Taylor</a:t>
            </a:r>
          </a:p>
        </p:txBody>
      </p:sp>
      <p:sp>
        <p:nvSpPr>
          <p:cNvPr id="3" name="Content Placeholder 2">
            <a:extLst>
              <a:ext uri="{FF2B5EF4-FFF2-40B4-BE49-F238E27FC236}">
                <a16:creationId xmlns:a16="http://schemas.microsoft.com/office/drawing/2014/main" id="{68C01CC3-5C98-4C97-8F4B-4E333DDACC82}"/>
              </a:ext>
            </a:extLst>
          </p:cNvPr>
          <p:cNvSpPr>
            <a:spLocks noGrp="1"/>
          </p:cNvSpPr>
          <p:nvPr>
            <p:ph idx="1"/>
          </p:nvPr>
        </p:nvSpPr>
        <p:spPr/>
        <p:txBody>
          <a:bodyPr/>
          <a:lstStyle/>
          <a:p>
            <a:r>
              <a:rPr lang="en-GB" dirty="0"/>
              <a:t>I really enjoyed taking part in the project, I felt like it was a fun way to meet new people on the course whilst making friends and bonding over relevant work. </a:t>
            </a:r>
          </a:p>
          <a:p>
            <a:r>
              <a:rPr lang="en-GB" dirty="0"/>
              <a:t>I felt like at times I could have done more but I also felt like I gained new skills and learned to manage my time successfully within the tasks I was assigned or tasks I assigned myself. </a:t>
            </a:r>
          </a:p>
          <a:p>
            <a:endParaRPr lang="en-GB" dirty="0"/>
          </a:p>
        </p:txBody>
      </p:sp>
    </p:spTree>
    <p:extLst>
      <p:ext uri="{BB962C8B-B14F-4D97-AF65-F5344CB8AC3E}">
        <p14:creationId xmlns:p14="http://schemas.microsoft.com/office/powerpoint/2010/main" val="9982906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C0963-0974-4DFB-8D7E-7380B2D39BFC}"/>
              </a:ext>
            </a:extLst>
          </p:cNvPr>
          <p:cNvSpPr>
            <a:spLocks noGrp="1"/>
          </p:cNvSpPr>
          <p:nvPr>
            <p:ph type="title"/>
          </p:nvPr>
        </p:nvSpPr>
        <p:spPr/>
        <p:txBody>
          <a:bodyPr/>
          <a:lstStyle/>
          <a:p>
            <a:r>
              <a:rPr lang="en-GB" dirty="0"/>
              <a:t>Arturas Vitkus</a:t>
            </a:r>
          </a:p>
        </p:txBody>
      </p:sp>
      <p:sp>
        <p:nvSpPr>
          <p:cNvPr id="3" name="Content Placeholder 2">
            <a:extLst>
              <a:ext uri="{FF2B5EF4-FFF2-40B4-BE49-F238E27FC236}">
                <a16:creationId xmlns:a16="http://schemas.microsoft.com/office/drawing/2014/main" id="{AD7B9CD8-B804-4F9D-81D9-11DA02EA7F4B}"/>
              </a:ext>
            </a:extLst>
          </p:cNvPr>
          <p:cNvSpPr>
            <a:spLocks noGrp="1"/>
          </p:cNvSpPr>
          <p:nvPr>
            <p:ph idx="1"/>
          </p:nvPr>
        </p:nvSpPr>
        <p:spPr/>
        <p:txBody>
          <a:bodyPr/>
          <a:lstStyle/>
          <a:p>
            <a:r>
              <a:rPr lang="en-GB" dirty="0"/>
              <a:t>I have enjoyed every moment of working with this group, even though we had to do most of the work remotely, we have communicated very well and made this work during this pandemic crisis. I think we have made great effort and it is just another proof that teamwork makes the dreamwork. Well done guys. </a:t>
            </a:r>
            <a:r>
              <a:rPr lang="en-GB" dirty="0">
                <a:sym typeface="Wingdings" panose="05000000000000000000" pitchFamily="2" charset="2"/>
              </a:rPr>
              <a:t></a:t>
            </a:r>
            <a:endParaRPr lang="en-GB" dirty="0"/>
          </a:p>
        </p:txBody>
      </p:sp>
    </p:spTree>
    <p:extLst>
      <p:ext uri="{BB962C8B-B14F-4D97-AF65-F5344CB8AC3E}">
        <p14:creationId xmlns:p14="http://schemas.microsoft.com/office/powerpoint/2010/main" val="3830619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2918E-EC16-455F-BDBD-03F976E76880}"/>
              </a:ext>
            </a:extLst>
          </p:cNvPr>
          <p:cNvSpPr>
            <a:spLocks noGrp="1"/>
          </p:cNvSpPr>
          <p:nvPr>
            <p:ph type="title"/>
          </p:nvPr>
        </p:nvSpPr>
        <p:spPr/>
        <p:txBody>
          <a:bodyPr/>
          <a:lstStyle/>
          <a:p>
            <a:r>
              <a:rPr lang="en-GB" dirty="0"/>
              <a:t>Dovydas Paulavicius</a:t>
            </a:r>
          </a:p>
        </p:txBody>
      </p:sp>
      <p:sp>
        <p:nvSpPr>
          <p:cNvPr id="3" name="Content Placeholder 2">
            <a:extLst>
              <a:ext uri="{FF2B5EF4-FFF2-40B4-BE49-F238E27FC236}">
                <a16:creationId xmlns:a16="http://schemas.microsoft.com/office/drawing/2014/main" id="{5398E732-E2CC-4782-AC6A-912A1DC11792}"/>
              </a:ext>
            </a:extLst>
          </p:cNvPr>
          <p:cNvSpPr>
            <a:spLocks noGrp="1"/>
          </p:cNvSpPr>
          <p:nvPr>
            <p:ph idx="1"/>
          </p:nvPr>
        </p:nvSpPr>
        <p:spPr/>
        <p:txBody>
          <a:bodyPr/>
          <a:lstStyle/>
          <a:p>
            <a:r>
              <a:rPr lang="en-GB" dirty="0"/>
              <a:t>Overall, I think this project went fairly well. Arturas and I tackled the CAD designs. This was a little challenging at times due to not being very familiar with the software.</a:t>
            </a:r>
            <a:br>
              <a:rPr lang="en-GB" dirty="0"/>
            </a:br>
            <a:r>
              <a:rPr lang="en-GB" dirty="0"/>
              <a:t>For example, some parts would simply refuse to render due to small errors, or the lack of specific knowledge, therefore causing me to not follow a certain procedure appropriately. Patience and research helped me to overcome any problems, and regardless of them, I found modelling very fun.</a:t>
            </a:r>
          </a:p>
          <a:p>
            <a:r>
              <a:rPr lang="en-GB" dirty="0"/>
              <a:t>This project taught me a few new skills in CAD, as well as teamwork.</a:t>
            </a:r>
          </a:p>
          <a:p>
            <a:r>
              <a:rPr lang="en-GB" dirty="0"/>
              <a:t>If I had to do this again, I would add much more detail to the CAD model and possibly redesign it entirely.</a:t>
            </a:r>
          </a:p>
        </p:txBody>
      </p:sp>
    </p:spTree>
    <p:extLst>
      <p:ext uri="{BB962C8B-B14F-4D97-AF65-F5344CB8AC3E}">
        <p14:creationId xmlns:p14="http://schemas.microsoft.com/office/powerpoint/2010/main" val="39637238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A819F-D84C-4432-AE30-62422D0F7476}"/>
              </a:ext>
            </a:extLst>
          </p:cNvPr>
          <p:cNvSpPr>
            <a:spLocks noGrp="1"/>
          </p:cNvSpPr>
          <p:nvPr>
            <p:ph type="title"/>
          </p:nvPr>
        </p:nvSpPr>
        <p:spPr/>
        <p:txBody>
          <a:bodyPr/>
          <a:lstStyle/>
          <a:p>
            <a:r>
              <a:rPr lang="en-GB" dirty="0"/>
              <a:t>Michael Curtis</a:t>
            </a:r>
          </a:p>
        </p:txBody>
      </p:sp>
      <p:sp>
        <p:nvSpPr>
          <p:cNvPr id="3" name="Content Placeholder 2">
            <a:extLst>
              <a:ext uri="{FF2B5EF4-FFF2-40B4-BE49-F238E27FC236}">
                <a16:creationId xmlns:a16="http://schemas.microsoft.com/office/drawing/2014/main" id="{C1F550A0-C749-4AD1-963F-90338B457CC2}"/>
              </a:ext>
            </a:extLst>
          </p:cNvPr>
          <p:cNvSpPr>
            <a:spLocks noGrp="1"/>
          </p:cNvSpPr>
          <p:nvPr>
            <p:ph idx="1"/>
          </p:nvPr>
        </p:nvSpPr>
        <p:spPr/>
        <p:txBody>
          <a:bodyPr/>
          <a:lstStyle/>
          <a:p>
            <a:r>
              <a:rPr lang="en-GB" dirty="0"/>
              <a:t>From my point of view the project went well and we met all our expectations outlined before. I believe that all members of our group worked well together however I believe that I should have put more effort in during the later stages of the project. I have enjoyed working with all members and am proud of the designs and sketches we have cultivated throughout.</a:t>
            </a:r>
          </a:p>
        </p:txBody>
      </p:sp>
    </p:spTree>
    <p:extLst>
      <p:ext uri="{BB962C8B-B14F-4D97-AF65-F5344CB8AC3E}">
        <p14:creationId xmlns:p14="http://schemas.microsoft.com/office/powerpoint/2010/main" val="34100657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 name="Rectangle 10">
            <a:extLst>
              <a:ext uri="{FF2B5EF4-FFF2-40B4-BE49-F238E27FC236}">
                <a16:creationId xmlns:a16="http://schemas.microsoft.com/office/drawing/2014/main" id="{1D1D1210-3BD3-4C6E-AD1B-07BFB5ABD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12">
            <a:extLst>
              <a:ext uri="{FF2B5EF4-FFF2-40B4-BE49-F238E27FC236}">
                <a16:creationId xmlns:a16="http://schemas.microsoft.com/office/drawing/2014/main" id="{E4947F56-9DBB-4FF9-ABF2-5B7B3C7B5F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7" name="Straight Connector 14">
            <a:extLst>
              <a:ext uri="{FF2B5EF4-FFF2-40B4-BE49-F238E27FC236}">
                <a16:creationId xmlns:a16="http://schemas.microsoft.com/office/drawing/2014/main" id="{B6E21A4B-9996-44C9-AE8B-9B156A6CDF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8" name="Rectangle 16">
            <a:extLst>
              <a:ext uri="{FF2B5EF4-FFF2-40B4-BE49-F238E27FC236}">
                <a16:creationId xmlns:a16="http://schemas.microsoft.com/office/drawing/2014/main" id="{9FE73DFC-07B5-4A54-BDC7-05F4F7380E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9" name="Straight Connector 18">
            <a:extLst>
              <a:ext uri="{FF2B5EF4-FFF2-40B4-BE49-F238E27FC236}">
                <a16:creationId xmlns:a16="http://schemas.microsoft.com/office/drawing/2014/main" id="{25352D55-A8B2-47B1-88F4-8C8598F756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44603" y="4325112"/>
            <a:ext cx="71323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D92CE3F6-C6F9-46FB-93F6-E31527A938DE}"/>
              </a:ext>
            </a:extLst>
          </p:cNvPr>
          <p:cNvSpPr>
            <a:spLocks noGrp="1"/>
          </p:cNvSpPr>
          <p:nvPr>
            <p:ph type="title"/>
          </p:nvPr>
        </p:nvSpPr>
        <p:spPr>
          <a:xfrm>
            <a:off x="3836504" y="758952"/>
            <a:ext cx="7319175" cy="3566160"/>
          </a:xfrm>
        </p:spPr>
        <p:txBody>
          <a:bodyPr vert="horz" lIns="91440" tIns="45720" rIns="91440" bIns="45720" rtlCol="0" anchor="b">
            <a:normAutofit/>
          </a:bodyPr>
          <a:lstStyle/>
          <a:p>
            <a:r>
              <a:rPr lang="en-US" sz="8000" dirty="0">
                <a:solidFill>
                  <a:schemeClr val="tx1">
                    <a:lumMod val="85000"/>
                    <a:lumOff val="15000"/>
                  </a:schemeClr>
                </a:solidFill>
              </a:rPr>
              <a:t>Any Questions?</a:t>
            </a:r>
          </a:p>
        </p:txBody>
      </p:sp>
      <p:pic>
        <p:nvPicPr>
          <p:cNvPr id="30" name="Graphic 7" descr="Questions">
            <a:extLst>
              <a:ext uri="{FF2B5EF4-FFF2-40B4-BE49-F238E27FC236}">
                <a16:creationId xmlns:a16="http://schemas.microsoft.com/office/drawing/2014/main" id="{59FE1831-BE81-47C2-B5BE-DA16EA87E6C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29818" y="1944907"/>
            <a:ext cx="2449486" cy="2449486"/>
          </a:xfrm>
          <a:prstGeom prst="rect">
            <a:avLst/>
          </a:prstGeom>
        </p:spPr>
      </p:pic>
      <p:sp>
        <p:nvSpPr>
          <p:cNvPr id="31" name="Rectangle 20">
            <a:extLst>
              <a:ext uri="{FF2B5EF4-FFF2-40B4-BE49-F238E27FC236}">
                <a16:creationId xmlns:a16="http://schemas.microsoft.com/office/drawing/2014/main" id="{B20589F6-D422-4ACC-832A-91A0D95733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22">
            <a:extLst>
              <a:ext uri="{FF2B5EF4-FFF2-40B4-BE49-F238E27FC236}">
                <a16:creationId xmlns:a16="http://schemas.microsoft.com/office/drawing/2014/main" id="{199D2251-D9A6-4387-98F9-DD5BBE989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82048057"/>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docProps/app.xml><?xml version="1.0" encoding="utf-8"?>
<Properties xmlns="http://schemas.openxmlformats.org/officeDocument/2006/extended-properties" xmlns:vt="http://schemas.openxmlformats.org/officeDocument/2006/docPropsVTypes">
  <TotalTime>1963</TotalTime>
  <Words>1138</Words>
  <Application>Microsoft Office PowerPoint</Application>
  <PresentationFormat>Widescreen</PresentationFormat>
  <Paragraphs>78</Paragraphs>
  <Slides>20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Calibri</vt:lpstr>
      <vt:lpstr>Calibri Light</vt:lpstr>
      <vt:lpstr>Retrospect</vt:lpstr>
      <vt:lpstr>Integrated Project Richard Castle Soap Box Derby</vt:lpstr>
      <vt:lpstr>Project Aim</vt:lpstr>
      <vt:lpstr>Research</vt:lpstr>
      <vt:lpstr>Initial Designs</vt:lpstr>
      <vt:lpstr>Design Development</vt:lpstr>
      <vt:lpstr>Final Drawn Design</vt:lpstr>
      <vt:lpstr>CAD Development</vt:lpstr>
      <vt:lpstr>CAD Final Design </vt:lpstr>
      <vt:lpstr>How/why the design was chosen were chosen</vt:lpstr>
      <vt:lpstr>Group Reflection – How the project went</vt:lpstr>
      <vt:lpstr>Stumbling Blocks</vt:lpstr>
      <vt:lpstr>What we would change</vt:lpstr>
      <vt:lpstr>How the group worked together</vt:lpstr>
      <vt:lpstr>Personal Feedback</vt:lpstr>
      <vt:lpstr>Harvey Britland</vt:lpstr>
      <vt:lpstr>Sam Alvey-Taylor</vt:lpstr>
      <vt:lpstr>Arturas Vitkus</vt:lpstr>
      <vt:lpstr>Dovydas Paulavicius</vt:lpstr>
      <vt:lpstr>Michael Curtis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Integrated Project Richard Castle Soap Box Derby</dc:title>
  <dc:creator>Harvey Britland</dc:creator>
  <cp:lastModifiedBy>Harvey Britland</cp:lastModifiedBy>
  <cp:revision>17</cp:revision>
  <dcterms:created xsi:type="dcterms:W3CDTF">2020-05-05T16:45:43Z</dcterms:created>
  <dcterms:modified xsi:type="dcterms:W3CDTF">2020-05-11T11:00:19Z</dcterms:modified>
</cp:coreProperties>
</file>