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15" r:id="rId1"/>
  </p:sldMasterIdLst>
  <p:notesMasterIdLst>
    <p:notesMasterId r:id="rId17"/>
  </p:notesMasterIdLst>
  <p:sldIdLst>
    <p:sldId id="600" r:id="rId2"/>
    <p:sldId id="258" r:id="rId3"/>
    <p:sldId id="259" r:id="rId4"/>
    <p:sldId id="260" r:id="rId5"/>
    <p:sldId id="261" r:id="rId6"/>
    <p:sldId id="596" r:id="rId7"/>
    <p:sldId id="594" r:id="rId8"/>
    <p:sldId id="263" r:id="rId9"/>
    <p:sldId id="597" r:id="rId10"/>
    <p:sldId id="262" r:id="rId11"/>
    <p:sldId id="266" r:id="rId12"/>
    <p:sldId id="267" r:id="rId13"/>
    <p:sldId id="268" r:id="rId14"/>
    <p:sldId id="598" r:id="rId15"/>
    <p:sldId id="59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7" d="100"/>
          <a:sy n="67" d="100"/>
        </p:scale>
        <p:origin x="133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D9BDE9-D392-4214-B16D-3A08316648E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4DF6D8DE-F0CB-49AF-B6D3-D8588496C595}">
      <dgm:prSet phldrT="[Text]"/>
      <dgm:spPr/>
      <dgm:t>
        <a:bodyPr/>
        <a:lstStyle/>
        <a:p>
          <a:r>
            <a:rPr lang="en-GB"/>
            <a:t>Owner/ CEO/ Manager</a:t>
          </a:r>
        </a:p>
        <a:p>
          <a:r>
            <a:rPr lang="en-GB"/>
            <a:t>Tiana Jansen</a:t>
          </a:r>
        </a:p>
      </dgm:t>
    </dgm:pt>
    <dgm:pt modelId="{A2A5AB1C-7FAD-466E-BD0D-F016CA0C531C}" type="parTrans" cxnId="{0F18E2C0-08DD-4C23-A94B-A81A0DC771C4}">
      <dgm:prSet/>
      <dgm:spPr/>
      <dgm:t>
        <a:bodyPr/>
        <a:lstStyle/>
        <a:p>
          <a:endParaRPr lang="en-GB"/>
        </a:p>
      </dgm:t>
    </dgm:pt>
    <dgm:pt modelId="{554F9D65-A955-4761-B403-1CC2F84F731B}" type="sibTrans" cxnId="{0F18E2C0-08DD-4C23-A94B-A81A0DC771C4}">
      <dgm:prSet/>
      <dgm:spPr/>
      <dgm:t>
        <a:bodyPr/>
        <a:lstStyle/>
        <a:p>
          <a:endParaRPr lang="en-GB"/>
        </a:p>
      </dgm:t>
    </dgm:pt>
    <dgm:pt modelId="{D214DAA9-BFE6-40AF-85FB-CC5787FA05C8}">
      <dgm:prSet phldrT="[Text]"/>
      <dgm:spPr/>
      <dgm:t>
        <a:bodyPr/>
        <a:lstStyle/>
        <a:p>
          <a:r>
            <a:rPr lang="en-GB"/>
            <a:t>Front of House</a:t>
          </a:r>
        </a:p>
        <a:p>
          <a:r>
            <a:rPr lang="en-GB"/>
            <a:t>(Part-time staff</a:t>
          </a:r>
        </a:p>
      </dgm:t>
    </dgm:pt>
    <dgm:pt modelId="{A53ACFB9-DABA-4A51-AAA7-0C4AF4192BC5}" type="parTrans" cxnId="{E57E8382-C1DF-4991-B6A3-44D8DF819DAB}">
      <dgm:prSet/>
      <dgm:spPr/>
      <dgm:t>
        <a:bodyPr/>
        <a:lstStyle/>
        <a:p>
          <a:endParaRPr lang="en-GB"/>
        </a:p>
      </dgm:t>
    </dgm:pt>
    <dgm:pt modelId="{301C7EDF-50C9-4B44-8AEB-0B908445C5C4}" type="sibTrans" cxnId="{E57E8382-C1DF-4991-B6A3-44D8DF819DAB}">
      <dgm:prSet/>
      <dgm:spPr/>
      <dgm:t>
        <a:bodyPr/>
        <a:lstStyle/>
        <a:p>
          <a:endParaRPr lang="en-GB"/>
        </a:p>
      </dgm:t>
    </dgm:pt>
    <dgm:pt modelId="{6ADF4AEF-BFE1-4653-8B5A-8BA93CAA506C}">
      <dgm:prSet phldrT="[Text]"/>
      <dgm:spPr/>
      <dgm:t>
        <a:bodyPr/>
        <a:lstStyle/>
        <a:p>
          <a:r>
            <a:rPr lang="en-GB"/>
            <a:t>Kitchen Assistant</a:t>
          </a:r>
        </a:p>
        <a:p>
          <a:r>
            <a:rPr lang="en-GB"/>
            <a:t>(Part-time staff)</a:t>
          </a:r>
        </a:p>
      </dgm:t>
    </dgm:pt>
    <dgm:pt modelId="{E1BFD569-5284-4FDA-B08E-A732AADAABF1}" type="parTrans" cxnId="{6618A5BD-135D-4CFE-804E-559BF0F22E8D}">
      <dgm:prSet/>
      <dgm:spPr/>
      <dgm:t>
        <a:bodyPr/>
        <a:lstStyle/>
        <a:p>
          <a:endParaRPr lang="en-GB"/>
        </a:p>
      </dgm:t>
    </dgm:pt>
    <dgm:pt modelId="{1E0FBBD1-2554-4BDA-A39D-47F1296E21F8}" type="sibTrans" cxnId="{6618A5BD-135D-4CFE-804E-559BF0F22E8D}">
      <dgm:prSet/>
      <dgm:spPr/>
      <dgm:t>
        <a:bodyPr/>
        <a:lstStyle/>
        <a:p>
          <a:endParaRPr lang="en-GB"/>
        </a:p>
      </dgm:t>
    </dgm:pt>
    <dgm:pt modelId="{F658FCE0-1452-4D94-AF47-30A6F5EF3B77}">
      <dgm:prSet/>
      <dgm:spPr/>
      <dgm:t>
        <a:bodyPr/>
        <a:lstStyle/>
        <a:p>
          <a:r>
            <a:rPr lang="en-GB"/>
            <a:t>Childcare Support</a:t>
          </a:r>
        </a:p>
        <a:p>
          <a:r>
            <a:rPr lang="en-GB"/>
            <a:t>(Part-time/ qualified staff)</a:t>
          </a:r>
        </a:p>
      </dgm:t>
    </dgm:pt>
    <dgm:pt modelId="{00A500F6-83CA-427A-AE82-91FE53AEE5D4}" type="parTrans" cxnId="{742C1860-8E58-453B-A283-49AC19F2C5B8}">
      <dgm:prSet/>
      <dgm:spPr/>
      <dgm:t>
        <a:bodyPr/>
        <a:lstStyle/>
        <a:p>
          <a:endParaRPr lang="en-GB"/>
        </a:p>
      </dgm:t>
    </dgm:pt>
    <dgm:pt modelId="{A0148BFB-0817-4FE2-ABE7-D7AF3297C583}" type="sibTrans" cxnId="{742C1860-8E58-453B-A283-49AC19F2C5B8}">
      <dgm:prSet/>
      <dgm:spPr/>
      <dgm:t>
        <a:bodyPr/>
        <a:lstStyle/>
        <a:p>
          <a:endParaRPr lang="en-GB"/>
        </a:p>
      </dgm:t>
    </dgm:pt>
    <dgm:pt modelId="{61B2B842-20F3-4DCA-B1AC-8706375B2D0F}">
      <dgm:prSet/>
      <dgm:spPr/>
      <dgm:t>
        <a:bodyPr/>
        <a:lstStyle/>
        <a:p>
          <a:r>
            <a:rPr lang="en-GB"/>
            <a:t>Activity Helper</a:t>
          </a:r>
        </a:p>
        <a:p>
          <a:r>
            <a:rPr lang="en-GB"/>
            <a:t>(Seasonal / School Holidays)</a:t>
          </a:r>
        </a:p>
      </dgm:t>
    </dgm:pt>
    <dgm:pt modelId="{64C3CD9D-0558-4295-AF03-CB3C49D2E4BA}" type="parTrans" cxnId="{FCA710EB-3C8F-4E71-B86A-7179A913B5AA}">
      <dgm:prSet/>
      <dgm:spPr/>
      <dgm:t>
        <a:bodyPr/>
        <a:lstStyle/>
        <a:p>
          <a:endParaRPr lang="en-GB"/>
        </a:p>
      </dgm:t>
    </dgm:pt>
    <dgm:pt modelId="{EBD40E2B-3F97-4B21-A638-3B54A2609B4A}" type="sibTrans" cxnId="{FCA710EB-3C8F-4E71-B86A-7179A913B5AA}">
      <dgm:prSet/>
      <dgm:spPr/>
      <dgm:t>
        <a:bodyPr/>
        <a:lstStyle/>
        <a:p>
          <a:endParaRPr lang="en-GB"/>
        </a:p>
      </dgm:t>
    </dgm:pt>
    <dgm:pt modelId="{554F12AD-57D3-4207-9BA6-E0568A538333}" type="pres">
      <dgm:prSet presAssocID="{3AD9BDE9-D392-4214-B16D-3A08316648EA}" presName="hierChild1" presStyleCnt="0">
        <dgm:presLayoutVars>
          <dgm:chPref val="1"/>
          <dgm:dir/>
          <dgm:animOne val="branch"/>
          <dgm:animLvl val="lvl"/>
          <dgm:resizeHandles/>
        </dgm:presLayoutVars>
      </dgm:prSet>
      <dgm:spPr/>
    </dgm:pt>
    <dgm:pt modelId="{7F30E17F-2FEA-4DE4-B4BE-3C4570B4ACC6}" type="pres">
      <dgm:prSet presAssocID="{4DF6D8DE-F0CB-49AF-B6D3-D8588496C595}" presName="hierRoot1" presStyleCnt="0"/>
      <dgm:spPr/>
    </dgm:pt>
    <dgm:pt modelId="{BF8C5921-C4B8-40FA-9076-329F4A9F8317}" type="pres">
      <dgm:prSet presAssocID="{4DF6D8DE-F0CB-49AF-B6D3-D8588496C595}" presName="composite" presStyleCnt="0"/>
      <dgm:spPr/>
    </dgm:pt>
    <dgm:pt modelId="{97F62DFB-81E1-4F51-B19E-EAB0FBB879A5}" type="pres">
      <dgm:prSet presAssocID="{4DF6D8DE-F0CB-49AF-B6D3-D8588496C595}" presName="background" presStyleLbl="node0" presStyleIdx="0" presStyleCnt="1"/>
      <dgm:spPr/>
    </dgm:pt>
    <dgm:pt modelId="{F641CADF-C4C4-48F9-85A8-AF595D73DA62}" type="pres">
      <dgm:prSet presAssocID="{4DF6D8DE-F0CB-49AF-B6D3-D8588496C595}" presName="text" presStyleLbl="fgAcc0" presStyleIdx="0" presStyleCnt="1">
        <dgm:presLayoutVars>
          <dgm:chPref val="3"/>
        </dgm:presLayoutVars>
      </dgm:prSet>
      <dgm:spPr/>
    </dgm:pt>
    <dgm:pt modelId="{B2FEB2DD-6909-4F64-A5FD-016A6D2A1577}" type="pres">
      <dgm:prSet presAssocID="{4DF6D8DE-F0CB-49AF-B6D3-D8588496C595}" presName="hierChild2" presStyleCnt="0"/>
      <dgm:spPr/>
    </dgm:pt>
    <dgm:pt modelId="{2C50C8ED-65BC-46C8-9F92-CC2DEBCE2DC5}" type="pres">
      <dgm:prSet presAssocID="{A53ACFB9-DABA-4A51-AAA7-0C4AF4192BC5}" presName="Name10" presStyleLbl="parChTrans1D2" presStyleIdx="0" presStyleCnt="4"/>
      <dgm:spPr/>
    </dgm:pt>
    <dgm:pt modelId="{0D670CAB-E940-4A72-8B83-02B50CFF032A}" type="pres">
      <dgm:prSet presAssocID="{D214DAA9-BFE6-40AF-85FB-CC5787FA05C8}" presName="hierRoot2" presStyleCnt="0"/>
      <dgm:spPr/>
    </dgm:pt>
    <dgm:pt modelId="{3D60999D-82C9-412F-B9AB-4D51479C7402}" type="pres">
      <dgm:prSet presAssocID="{D214DAA9-BFE6-40AF-85FB-CC5787FA05C8}" presName="composite2" presStyleCnt="0"/>
      <dgm:spPr/>
    </dgm:pt>
    <dgm:pt modelId="{6A4071D4-1E39-47CB-9573-11C6063187C2}" type="pres">
      <dgm:prSet presAssocID="{D214DAA9-BFE6-40AF-85FB-CC5787FA05C8}" presName="background2" presStyleLbl="node2" presStyleIdx="0" presStyleCnt="4"/>
      <dgm:spPr/>
    </dgm:pt>
    <dgm:pt modelId="{82A6BA08-E0C0-4B6D-B28C-5D275285EB4F}" type="pres">
      <dgm:prSet presAssocID="{D214DAA9-BFE6-40AF-85FB-CC5787FA05C8}" presName="text2" presStyleLbl="fgAcc2" presStyleIdx="0" presStyleCnt="4">
        <dgm:presLayoutVars>
          <dgm:chPref val="3"/>
        </dgm:presLayoutVars>
      </dgm:prSet>
      <dgm:spPr/>
    </dgm:pt>
    <dgm:pt modelId="{03AE1835-5498-43E1-AA14-AAC67BB1C193}" type="pres">
      <dgm:prSet presAssocID="{D214DAA9-BFE6-40AF-85FB-CC5787FA05C8}" presName="hierChild3" presStyleCnt="0"/>
      <dgm:spPr/>
    </dgm:pt>
    <dgm:pt modelId="{A57E3442-1AD4-4271-A2DD-B9E7AB987E7C}" type="pres">
      <dgm:prSet presAssocID="{E1BFD569-5284-4FDA-B08E-A732AADAABF1}" presName="Name10" presStyleLbl="parChTrans1D2" presStyleIdx="1" presStyleCnt="4"/>
      <dgm:spPr/>
    </dgm:pt>
    <dgm:pt modelId="{1783831C-59A5-4298-A991-D0EB6D40B884}" type="pres">
      <dgm:prSet presAssocID="{6ADF4AEF-BFE1-4653-8B5A-8BA93CAA506C}" presName="hierRoot2" presStyleCnt="0"/>
      <dgm:spPr/>
    </dgm:pt>
    <dgm:pt modelId="{18CF269B-F67F-4302-8DB9-2F889EB3DE88}" type="pres">
      <dgm:prSet presAssocID="{6ADF4AEF-BFE1-4653-8B5A-8BA93CAA506C}" presName="composite2" presStyleCnt="0"/>
      <dgm:spPr/>
    </dgm:pt>
    <dgm:pt modelId="{B3AC1D45-E246-4C37-8D8C-A0815D6B7A4B}" type="pres">
      <dgm:prSet presAssocID="{6ADF4AEF-BFE1-4653-8B5A-8BA93CAA506C}" presName="background2" presStyleLbl="node2" presStyleIdx="1" presStyleCnt="4"/>
      <dgm:spPr/>
    </dgm:pt>
    <dgm:pt modelId="{94385F37-2122-4B6B-8756-EFD9434E2407}" type="pres">
      <dgm:prSet presAssocID="{6ADF4AEF-BFE1-4653-8B5A-8BA93CAA506C}" presName="text2" presStyleLbl="fgAcc2" presStyleIdx="1" presStyleCnt="4">
        <dgm:presLayoutVars>
          <dgm:chPref val="3"/>
        </dgm:presLayoutVars>
      </dgm:prSet>
      <dgm:spPr/>
    </dgm:pt>
    <dgm:pt modelId="{4FF27FD5-DC3F-4BDB-8109-DFA99116859B}" type="pres">
      <dgm:prSet presAssocID="{6ADF4AEF-BFE1-4653-8B5A-8BA93CAA506C}" presName="hierChild3" presStyleCnt="0"/>
      <dgm:spPr/>
    </dgm:pt>
    <dgm:pt modelId="{15E698AD-FA92-413C-9334-D2B82E32D139}" type="pres">
      <dgm:prSet presAssocID="{00A500F6-83CA-427A-AE82-91FE53AEE5D4}" presName="Name10" presStyleLbl="parChTrans1D2" presStyleIdx="2" presStyleCnt="4"/>
      <dgm:spPr/>
    </dgm:pt>
    <dgm:pt modelId="{A788F92E-55EC-49DA-9C0E-B3C56BAB00A6}" type="pres">
      <dgm:prSet presAssocID="{F658FCE0-1452-4D94-AF47-30A6F5EF3B77}" presName="hierRoot2" presStyleCnt="0"/>
      <dgm:spPr/>
    </dgm:pt>
    <dgm:pt modelId="{4D158702-8CD9-43AF-82E4-99B14D98DD89}" type="pres">
      <dgm:prSet presAssocID="{F658FCE0-1452-4D94-AF47-30A6F5EF3B77}" presName="composite2" presStyleCnt="0"/>
      <dgm:spPr/>
    </dgm:pt>
    <dgm:pt modelId="{799479AA-2AF5-4CDC-9D4A-6366A3FA1197}" type="pres">
      <dgm:prSet presAssocID="{F658FCE0-1452-4D94-AF47-30A6F5EF3B77}" presName="background2" presStyleLbl="node2" presStyleIdx="2" presStyleCnt="4"/>
      <dgm:spPr/>
    </dgm:pt>
    <dgm:pt modelId="{3283A635-0E60-455B-BD31-789132384F82}" type="pres">
      <dgm:prSet presAssocID="{F658FCE0-1452-4D94-AF47-30A6F5EF3B77}" presName="text2" presStyleLbl="fgAcc2" presStyleIdx="2" presStyleCnt="4">
        <dgm:presLayoutVars>
          <dgm:chPref val="3"/>
        </dgm:presLayoutVars>
      </dgm:prSet>
      <dgm:spPr/>
    </dgm:pt>
    <dgm:pt modelId="{30E06259-0930-42E0-802E-DFD27B11C8C0}" type="pres">
      <dgm:prSet presAssocID="{F658FCE0-1452-4D94-AF47-30A6F5EF3B77}" presName="hierChild3" presStyleCnt="0"/>
      <dgm:spPr/>
    </dgm:pt>
    <dgm:pt modelId="{470DB898-8177-451E-BE4B-CF095DD9FDD8}" type="pres">
      <dgm:prSet presAssocID="{64C3CD9D-0558-4295-AF03-CB3C49D2E4BA}" presName="Name10" presStyleLbl="parChTrans1D2" presStyleIdx="3" presStyleCnt="4"/>
      <dgm:spPr/>
    </dgm:pt>
    <dgm:pt modelId="{F9F622C6-39AB-4E1C-B7D3-6705853F184A}" type="pres">
      <dgm:prSet presAssocID="{61B2B842-20F3-4DCA-B1AC-8706375B2D0F}" presName="hierRoot2" presStyleCnt="0"/>
      <dgm:spPr/>
    </dgm:pt>
    <dgm:pt modelId="{11CD504F-DD1B-4848-8477-AC29096904EA}" type="pres">
      <dgm:prSet presAssocID="{61B2B842-20F3-4DCA-B1AC-8706375B2D0F}" presName="composite2" presStyleCnt="0"/>
      <dgm:spPr/>
    </dgm:pt>
    <dgm:pt modelId="{877CD20C-9067-48EC-ADFC-6EC58D9E7680}" type="pres">
      <dgm:prSet presAssocID="{61B2B842-20F3-4DCA-B1AC-8706375B2D0F}" presName="background2" presStyleLbl="node2" presStyleIdx="3" presStyleCnt="4"/>
      <dgm:spPr/>
    </dgm:pt>
    <dgm:pt modelId="{972577B6-FD3B-4681-AD78-CF939777C432}" type="pres">
      <dgm:prSet presAssocID="{61B2B842-20F3-4DCA-B1AC-8706375B2D0F}" presName="text2" presStyleLbl="fgAcc2" presStyleIdx="3" presStyleCnt="4">
        <dgm:presLayoutVars>
          <dgm:chPref val="3"/>
        </dgm:presLayoutVars>
      </dgm:prSet>
      <dgm:spPr/>
    </dgm:pt>
    <dgm:pt modelId="{F39CCF3D-C310-4C5C-8106-0582EB541C43}" type="pres">
      <dgm:prSet presAssocID="{61B2B842-20F3-4DCA-B1AC-8706375B2D0F}" presName="hierChild3" presStyleCnt="0"/>
      <dgm:spPr/>
    </dgm:pt>
  </dgm:ptLst>
  <dgm:cxnLst>
    <dgm:cxn modelId="{30F35317-EDFB-4197-9D90-EB227E6C9C83}" type="presOf" srcId="{3AD9BDE9-D392-4214-B16D-3A08316648EA}" destId="{554F12AD-57D3-4207-9BA6-E0568A538333}" srcOrd="0" destOrd="0" presId="urn:microsoft.com/office/officeart/2005/8/layout/hierarchy1"/>
    <dgm:cxn modelId="{DC193838-13F6-43CB-AF36-37FD3965C778}" type="presOf" srcId="{4DF6D8DE-F0CB-49AF-B6D3-D8588496C595}" destId="{F641CADF-C4C4-48F9-85A8-AF595D73DA62}" srcOrd="0" destOrd="0" presId="urn:microsoft.com/office/officeart/2005/8/layout/hierarchy1"/>
    <dgm:cxn modelId="{742C1860-8E58-453B-A283-49AC19F2C5B8}" srcId="{4DF6D8DE-F0CB-49AF-B6D3-D8588496C595}" destId="{F658FCE0-1452-4D94-AF47-30A6F5EF3B77}" srcOrd="2" destOrd="0" parTransId="{00A500F6-83CA-427A-AE82-91FE53AEE5D4}" sibTransId="{A0148BFB-0817-4FE2-ABE7-D7AF3297C583}"/>
    <dgm:cxn modelId="{0F7CE462-0C12-4C15-98CD-F1CD398A60BC}" type="presOf" srcId="{F658FCE0-1452-4D94-AF47-30A6F5EF3B77}" destId="{3283A635-0E60-455B-BD31-789132384F82}" srcOrd="0" destOrd="0" presId="urn:microsoft.com/office/officeart/2005/8/layout/hierarchy1"/>
    <dgm:cxn modelId="{0B21C266-E28C-4F01-98C6-B8A93301F370}" type="presOf" srcId="{A53ACFB9-DABA-4A51-AAA7-0C4AF4192BC5}" destId="{2C50C8ED-65BC-46C8-9F92-CC2DEBCE2DC5}" srcOrd="0" destOrd="0" presId="urn:microsoft.com/office/officeart/2005/8/layout/hierarchy1"/>
    <dgm:cxn modelId="{6A506E6C-5553-4A77-8F8F-BA787935DDB4}" type="presOf" srcId="{6ADF4AEF-BFE1-4653-8B5A-8BA93CAA506C}" destId="{94385F37-2122-4B6B-8756-EFD9434E2407}" srcOrd="0" destOrd="0" presId="urn:microsoft.com/office/officeart/2005/8/layout/hierarchy1"/>
    <dgm:cxn modelId="{FDB9985A-AE84-457F-8AFE-704BE7B72893}" type="presOf" srcId="{61B2B842-20F3-4DCA-B1AC-8706375B2D0F}" destId="{972577B6-FD3B-4681-AD78-CF939777C432}" srcOrd="0" destOrd="0" presId="urn:microsoft.com/office/officeart/2005/8/layout/hierarchy1"/>
    <dgm:cxn modelId="{F9FD417E-51EF-4F57-9894-B36C29AAE42B}" type="presOf" srcId="{00A500F6-83CA-427A-AE82-91FE53AEE5D4}" destId="{15E698AD-FA92-413C-9334-D2B82E32D139}" srcOrd="0" destOrd="0" presId="urn:microsoft.com/office/officeart/2005/8/layout/hierarchy1"/>
    <dgm:cxn modelId="{E57E8382-C1DF-4991-B6A3-44D8DF819DAB}" srcId="{4DF6D8DE-F0CB-49AF-B6D3-D8588496C595}" destId="{D214DAA9-BFE6-40AF-85FB-CC5787FA05C8}" srcOrd="0" destOrd="0" parTransId="{A53ACFB9-DABA-4A51-AAA7-0C4AF4192BC5}" sibTransId="{301C7EDF-50C9-4B44-8AEB-0B908445C5C4}"/>
    <dgm:cxn modelId="{84ECDEA8-D1B1-418D-84D6-73087B5DBCB0}" type="presOf" srcId="{64C3CD9D-0558-4295-AF03-CB3C49D2E4BA}" destId="{470DB898-8177-451E-BE4B-CF095DD9FDD8}" srcOrd="0" destOrd="0" presId="urn:microsoft.com/office/officeart/2005/8/layout/hierarchy1"/>
    <dgm:cxn modelId="{31DC5AB5-B9DD-432B-A5D0-0E06F55442E4}" type="presOf" srcId="{E1BFD569-5284-4FDA-B08E-A732AADAABF1}" destId="{A57E3442-1AD4-4271-A2DD-B9E7AB987E7C}" srcOrd="0" destOrd="0" presId="urn:microsoft.com/office/officeart/2005/8/layout/hierarchy1"/>
    <dgm:cxn modelId="{6618A5BD-135D-4CFE-804E-559BF0F22E8D}" srcId="{4DF6D8DE-F0CB-49AF-B6D3-D8588496C595}" destId="{6ADF4AEF-BFE1-4653-8B5A-8BA93CAA506C}" srcOrd="1" destOrd="0" parTransId="{E1BFD569-5284-4FDA-B08E-A732AADAABF1}" sibTransId="{1E0FBBD1-2554-4BDA-A39D-47F1296E21F8}"/>
    <dgm:cxn modelId="{0F18E2C0-08DD-4C23-A94B-A81A0DC771C4}" srcId="{3AD9BDE9-D392-4214-B16D-3A08316648EA}" destId="{4DF6D8DE-F0CB-49AF-B6D3-D8588496C595}" srcOrd="0" destOrd="0" parTransId="{A2A5AB1C-7FAD-466E-BD0D-F016CA0C531C}" sibTransId="{554F9D65-A955-4761-B403-1CC2F84F731B}"/>
    <dgm:cxn modelId="{FCA710EB-3C8F-4E71-B86A-7179A913B5AA}" srcId="{4DF6D8DE-F0CB-49AF-B6D3-D8588496C595}" destId="{61B2B842-20F3-4DCA-B1AC-8706375B2D0F}" srcOrd="3" destOrd="0" parTransId="{64C3CD9D-0558-4295-AF03-CB3C49D2E4BA}" sibTransId="{EBD40E2B-3F97-4B21-A638-3B54A2609B4A}"/>
    <dgm:cxn modelId="{723DE6FA-31C0-45C2-A826-74714FB08DFF}" type="presOf" srcId="{D214DAA9-BFE6-40AF-85FB-CC5787FA05C8}" destId="{82A6BA08-E0C0-4B6D-B28C-5D275285EB4F}" srcOrd="0" destOrd="0" presId="urn:microsoft.com/office/officeart/2005/8/layout/hierarchy1"/>
    <dgm:cxn modelId="{815367A0-B3FD-4278-B134-E3D30353B285}" type="presParOf" srcId="{554F12AD-57D3-4207-9BA6-E0568A538333}" destId="{7F30E17F-2FEA-4DE4-B4BE-3C4570B4ACC6}" srcOrd="0" destOrd="0" presId="urn:microsoft.com/office/officeart/2005/8/layout/hierarchy1"/>
    <dgm:cxn modelId="{7A15F0A2-5753-48E3-A87C-1B3948B30293}" type="presParOf" srcId="{7F30E17F-2FEA-4DE4-B4BE-3C4570B4ACC6}" destId="{BF8C5921-C4B8-40FA-9076-329F4A9F8317}" srcOrd="0" destOrd="0" presId="urn:microsoft.com/office/officeart/2005/8/layout/hierarchy1"/>
    <dgm:cxn modelId="{7A338657-A1EB-4A04-869C-5EDF0051EDD4}" type="presParOf" srcId="{BF8C5921-C4B8-40FA-9076-329F4A9F8317}" destId="{97F62DFB-81E1-4F51-B19E-EAB0FBB879A5}" srcOrd="0" destOrd="0" presId="urn:microsoft.com/office/officeart/2005/8/layout/hierarchy1"/>
    <dgm:cxn modelId="{3E32913A-11C2-4774-9FCA-4A616C6108A5}" type="presParOf" srcId="{BF8C5921-C4B8-40FA-9076-329F4A9F8317}" destId="{F641CADF-C4C4-48F9-85A8-AF595D73DA62}" srcOrd="1" destOrd="0" presId="urn:microsoft.com/office/officeart/2005/8/layout/hierarchy1"/>
    <dgm:cxn modelId="{34DE4FF4-A261-4876-BC6E-08943E9AB5B5}" type="presParOf" srcId="{7F30E17F-2FEA-4DE4-B4BE-3C4570B4ACC6}" destId="{B2FEB2DD-6909-4F64-A5FD-016A6D2A1577}" srcOrd="1" destOrd="0" presId="urn:microsoft.com/office/officeart/2005/8/layout/hierarchy1"/>
    <dgm:cxn modelId="{1843720A-2BA1-4625-B812-7315E654811A}" type="presParOf" srcId="{B2FEB2DD-6909-4F64-A5FD-016A6D2A1577}" destId="{2C50C8ED-65BC-46C8-9F92-CC2DEBCE2DC5}" srcOrd="0" destOrd="0" presId="urn:microsoft.com/office/officeart/2005/8/layout/hierarchy1"/>
    <dgm:cxn modelId="{353D6FD3-08D7-4719-8038-4BF8640048DB}" type="presParOf" srcId="{B2FEB2DD-6909-4F64-A5FD-016A6D2A1577}" destId="{0D670CAB-E940-4A72-8B83-02B50CFF032A}" srcOrd="1" destOrd="0" presId="urn:microsoft.com/office/officeart/2005/8/layout/hierarchy1"/>
    <dgm:cxn modelId="{CBC3DB90-20E6-4F8E-B267-EE6689FE292E}" type="presParOf" srcId="{0D670CAB-E940-4A72-8B83-02B50CFF032A}" destId="{3D60999D-82C9-412F-B9AB-4D51479C7402}" srcOrd="0" destOrd="0" presId="urn:microsoft.com/office/officeart/2005/8/layout/hierarchy1"/>
    <dgm:cxn modelId="{778B1924-C958-4700-9903-B81D87D216E5}" type="presParOf" srcId="{3D60999D-82C9-412F-B9AB-4D51479C7402}" destId="{6A4071D4-1E39-47CB-9573-11C6063187C2}" srcOrd="0" destOrd="0" presId="urn:microsoft.com/office/officeart/2005/8/layout/hierarchy1"/>
    <dgm:cxn modelId="{A787012E-FE34-4B0C-874A-5B9391BF9418}" type="presParOf" srcId="{3D60999D-82C9-412F-B9AB-4D51479C7402}" destId="{82A6BA08-E0C0-4B6D-B28C-5D275285EB4F}" srcOrd="1" destOrd="0" presId="urn:microsoft.com/office/officeart/2005/8/layout/hierarchy1"/>
    <dgm:cxn modelId="{0DBF3F96-6E10-4EC9-AF38-A0C90ABFE42F}" type="presParOf" srcId="{0D670CAB-E940-4A72-8B83-02B50CFF032A}" destId="{03AE1835-5498-43E1-AA14-AAC67BB1C193}" srcOrd="1" destOrd="0" presId="urn:microsoft.com/office/officeart/2005/8/layout/hierarchy1"/>
    <dgm:cxn modelId="{416A2BCB-EDB6-434F-85B2-E679963E9BBA}" type="presParOf" srcId="{B2FEB2DD-6909-4F64-A5FD-016A6D2A1577}" destId="{A57E3442-1AD4-4271-A2DD-B9E7AB987E7C}" srcOrd="2" destOrd="0" presId="urn:microsoft.com/office/officeart/2005/8/layout/hierarchy1"/>
    <dgm:cxn modelId="{E97B67A0-48D3-49D6-AE48-1FAF1C0A269C}" type="presParOf" srcId="{B2FEB2DD-6909-4F64-A5FD-016A6D2A1577}" destId="{1783831C-59A5-4298-A991-D0EB6D40B884}" srcOrd="3" destOrd="0" presId="urn:microsoft.com/office/officeart/2005/8/layout/hierarchy1"/>
    <dgm:cxn modelId="{3484ABB4-AF69-48FF-A4AF-0CC7C8D85667}" type="presParOf" srcId="{1783831C-59A5-4298-A991-D0EB6D40B884}" destId="{18CF269B-F67F-4302-8DB9-2F889EB3DE88}" srcOrd="0" destOrd="0" presId="urn:microsoft.com/office/officeart/2005/8/layout/hierarchy1"/>
    <dgm:cxn modelId="{9CDC7DD7-D2E1-4F93-9997-D85B341BC217}" type="presParOf" srcId="{18CF269B-F67F-4302-8DB9-2F889EB3DE88}" destId="{B3AC1D45-E246-4C37-8D8C-A0815D6B7A4B}" srcOrd="0" destOrd="0" presId="urn:microsoft.com/office/officeart/2005/8/layout/hierarchy1"/>
    <dgm:cxn modelId="{E8DE86C3-D4E3-49C3-B3D4-BBBA768C082C}" type="presParOf" srcId="{18CF269B-F67F-4302-8DB9-2F889EB3DE88}" destId="{94385F37-2122-4B6B-8756-EFD9434E2407}" srcOrd="1" destOrd="0" presId="urn:microsoft.com/office/officeart/2005/8/layout/hierarchy1"/>
    <dgm:cxn modelId="{B8E6FAAA-3B08-4604-8E6D-CDA105A83F7A}" type="presParOf" srcId="{1783831C-59A5-4298-A991-D0EB6D40B884}" destId="{4FF27FD5-DC3F-4BDB-8109-DFA99116859B}" srcOrd="1" destOrd="0" presId="urn:microsoft.com/office/officeart/2005/8/layout/hierarchy1"/>
    <dgm:cxn modelId="{A2081C3D-A058-491D-A1F3-76B2A4F1A09E}" type="presParOf" srcId="{B2FEB2DD-6909-4F64-A5FD-016A6D2A1577}" destId="{15E698AD-FA92-413C-9334-D2B82E32D139}" srcOrd="4" destOrd="0" presId="urn:microsoft.com/office/officeart/2005/8/layout/hierarchy1"/>
    <dgm:cxn modelId="{E65F78B8-AD63-4C3A-A348-3FD85EB86915}" type="presParOf" srcId="{B2FEB2DD-6909-4F64-A5FD-016A6D2A1577}" destId="{A788F92E-55EC-49DA-9C0E-B3C56BAB00A6}" srcOrd="5" destOrd="0" presId="urn:microsoft.com/office/officeart/2005/8/layout/hierarchy1"/>
    <dgm:cxn modelId="{EB6EB74A-CBAF-4628-BD82-5E6B5A3D3C7C}" type="presParOf" srcId="{A788F92E-55EC-49DA-9C0E-B3C56BAB00A6}" destId="{4D158702-8CD9-43AF-82E4-99B14D98DD89}" srcOrd="0" destOrd="0" presId="urn:microsoft.com/office/officeart/2005/8/layout/hierarchy1"/>
    <dgm:cxn modelId="{A8587DE7-00CD-494E-8BF9-A4D436EAA0A4}" type="presParOf" srcId="{4D158702-8CD9-43AF-82E4-99B14D98DD89}" destId="{799479AA-2AF5-4CDC-9D4A-6366A3FA1197}" srcOrd="0" destOrd="0" presId="urn:microsoft.com/office/officeart/2005/8/layout/hierarchy1"/>
    <dgm:cxn modelId="{AFC8D607-C748-4761-BB9A-6589E68A85F2}" type="presParOf" srcId="{4D158702-8CD9-43AF-82E4-99B14D98DD89}" destId="{3283A635-0E60-455B-BD31-789132384F82}" srcOrd="1" destOrd="0" presId="urn:microsoft.com/office/officeart/2005/8/layout/hierarchy1"/>
    <dgm:cxn modelId="{EB6F937B-556C-4F03-AE61-B8C4BA380AC7}" type="presParOf" srcId="{A788F92E-55EC-49DA-9C0E-B3C56BAB00A6}" destId="{30E06259-0930-42E0-802E-DFD27B11C8C0}" srcOrd="1" destOrd="0" presId="urn:microsoft.com/office/officeart/2005/8/layout/hierarchy1"/>
    <dgm:cxn modelId="{E5079D2F-560B-4DEA-906B-E32F78967CDA}" type="presParOf" srcId="{B2FEB2DD-6909-4F64-A5FD-016A6D2A1577}" destId="{470DB898-8177-451E-BE4B-CF095DD9FDD8}" srcOrd="6" destOrd="0" presId="urn:microsoft.com/office/officeart/2005/8/layout/hierarchy1"/>
    <dgm:cxn modelId="{44B5676C-BD77-4FFE-9C49-D65AB10ECA49}" type="presParOf" srcId="{B2FEB2DD-6909-4F64-A5FD-016A6D2A1577}" destId="{F9F622C6-39AB-4E1C-B7D3-6705853F184A}" srcOrd="7" destOrd="0" presId="urn:microsoft.com/office/officeart/2005/8/layout/hierarchy1"/>
    <dgm:cxn modelId="{9BBDE586-BC79-489C-A455-709D7994B538}" type="presParOf" srcId="{F9F622C6-39AB-4E1C-B7D3-6705853F184A}" destId="{11CD504F-DD1B-4848-8477-AC29096904EA}" srcOrd="0" destOrd="0" presId="urn:microsoft.com/office/officeart/2005/8/layout/hierarchy1"/>
    <dgm:cxn modelId="{61487A62-FD18-4ECC-8ED6-68E9DD6C3A73}" type="presParOf" srcId="{11CD504F-DD1B-4848-8477-AC29096904EA}" destId="{877CD20C-9067-48EC-ADFC-6EC58D9E7680}" srcOrd="0" destOrd="0" presId="urn:microsoft.com/office/officeart/2005/8/layout/hierarchy1"/>
    <dgm:cxn modelId="{69717427-4C44-4ECE-AA83-386C6BE8B998}" type="presParOf" srcId="{11CD504F-DD1B-4848-8477-AC29096904EA}" destId="{972577B6-FD3B-4681-AD78-CF939777C432}" srcOrd="1" destOrd="0" presId="urn:microsoft.com/office/officeart/2005/8/layout/hierarchy1"/>
    <dgm:cxn modelId="{174CC62C-AAB6-4E87-AD5C-330D802B9C95}" type="presParOf" srcId="{F9F622C6-39AB-4E1C-B7D3-6705853F184A}" destId="{F39CCF3D-C310-4C5C-8106-0582EB541C4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DB898-8177-451E-BE4B-CF095DD9FDD8}">
      <dsp:nvSpPr>
        <dsp:cNvPr id="0" name=""/>
        <dsp:cNvSpPr/>
      </dsp:nvSpPr>
      <dsp:spPr>
        <a:xfrm>
          <a:off x="4354093" y="1519508"/>
          <a:ext cx="3419021" cy="542381"/>
        </a:xfrm>
        <a:custGeom>
          <a:avLst/>
          <a:gdLst/>
          <a:ahLst/>
          <a:cxnLst/>
          <a:rect l="0" t="0" r="0" b="0"/>
          <a:pathLst>
            <a:path>
              <a:moveTo>
                <a:pt x="0" y="0"/>
              </a:moveTo>
              <a:lnTo>
                <a:pt x="0" y="369616"/>
              </a:lnTo>
              <a:lnTo>
                <a:pt x="3419021" y="369616"/>
              </a:lnTo>
              <a:lnTo>
                <a:pt x="3419021" y="54238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E698AD-FA92-413C-9334-D2B82E32D139}">
      <dsp:nvSpPr>
        <dsp:cNvPr id="0" name=""/>
        <dsp:cNvSpPr/>
      </dsp:nvSpPr>
      <dsp:spPr>
        <a:xfrm>
          <a:off x="4354093" y="1519508"/>
          <a:ext cx="1139673" cy="542381"/>
        </a:xfrm>
        <a:custGeom>
          <a:avLst/>
          <a:gdLst/>
          <a:ahLst/>
          <a:cxnLst/>
          <a:rect l="0" t="0" r="0" b="0"/>
          <a:pathLst>
            <a:path>
              <a:moveTo>
                <a:pt x="0" y="0"/>
              </a:moveTo>
              <a:lnTo>
                <a:pt x="0" y="369616"/>
              </a:lnTo>
              <a:lnTo>
                <a:pt x="1139673" y="369616"/>
              </a:lnTo>
              <a:lnTo>
                <a:pt x="1139673" y="54238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7E3442-1AD4-4271-A2DD-B9E7AB987E7C}">
      <dsp:nvSpPr>
        <dsp:cNvPr id="0" name=""/>
        <dsp:cNvSpPr/>
      </dsp:nvSpPr>
      <dsp:spPr>
        <a:xfrm>
          <a:off x="3214419" y="1519508"/>
          <a:ext cx="1139673" cy="542381"/>
        </a:xfrm>
        <a:custGeom>
          <a:avLst/>
          <a:gdLst/>
          <a:ahLst/>
          <a:cxnLst/>
          <a:rect l="0" t="0" r="0" b="0"/>
          <a:pathLst>
            <a:path>
              <a:moveTo>
                <a:pt x="1139673" y="0"/>
              </a:moveTo>
              <a:lnTo>
                <a:pt x="1139673" y="369616"/>
              </a:lnTo>
              <a:lnTo>
                <a:pt x="0" y="369616"/>
              </a:lnTo>
              <a:lnTo>
                <a:pt x="0" y="54238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50C8ED-65BC-46C8-9F92-CC2DEBCE2DC5}">
      <dsp:nvSpPr>
        <dsp:cNvPr id="0" name=""/>
        <dsp:cNvSpPr/>
      </dsp:nvSpPr>
      <dsp:spPr>
        <a:xfrm>
          <a:off x="935072" y="1519508"/>
          <a:ext cx="3419021" cy="542381"/>
        </a:xfrm>
        <a:custGeom>
          <a:avLst/>
          <a:gdLst/>
          <a:ahLst/>
          <a:cxnLst/>
          <a:rect l="0" t="0" r="0" b="0"/>
          <a:pathLst>
            <a:path>
              <a:moveTo>
                <a:pt x="3419021" y="0"/>
              </a:moveTo>
              <a:lnTo>
                <a:pt x="3419021" y="369616"/>
              </a:lnTo>
              <a:lnTo>
                <a:pt x="0" y="369616"/>
              </a:lnTo>
              <a:lnTo>
                <a:pt x="0" y="54238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F62DFB-81E1-4F51-B19E-EAB0FBB879A5}">
      <dsp:nvSpPr>
        <dsp:cNvPr id="0" name=""/>
        <dsp:cNvSpPr/>
      </dsp:nvSpPr>
      <dsp:spPr>
        <a:xfrm>
          <a:off x="3421633" y="335283"/>
          <a:ext cx="1864920" cy="118422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41CADF-C4C4-48F9-85A8-AF595D73DA62}">
      <dsp:nvSpPr>
        <dsp:cNvPr id="0" name=""/>
        <dsp:cNvSpPr/>
      </dsp:nvSpPr>
      <dsp:spPr>
        <a:xfrm>
          <a:off x="3628846" y="532136"/>
          <a:ext cx="1864920" cy="118422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Owner/ CEO/ Manager</a:t>
          </a:r>
        </a:p>
        <a:p>
          <a:pPr marL="0" lvl="0" indent="0" algn="ctr" defTabSz="711200">
            <a:lnSpc>
              <a:spcPct val="90000"/>
            </a:lnSpc>
            <a:spcBef>
              <a:spcPct val="0"/>
            </a:spcBef>
            <a:spcAft>
              <a:spcPct val="35000"/>
            </a:spcAft>
            <a:buNone/>
          </a:pPr>
          <a:r>
            <a:rPr lang="en-GB" sz="1600" kern="1200"/>
            <a:t>Tiana Jansen</a:t>
          </a:r>
        </a:p>
      </dsp:txBody>
      <dsp:txXfrm>
        <a:off x="3663531" y="566821"/>
        <a:ext cx="1795550" cy="1114854"/>
      </dsp:txXfrm>
    </dsp:sp>
    <dsp:sp modelId="{6A4071D4-1E39-47CB-9573-11C6063187C2}">
      <dsp:nvSpPr>
        <dsp:cNvPr id="0" name=""/>
        <dsp:cNvSpPr/>
      </dsp:nvSpPr>
      <dsp:spPr>
        <a:xfrm>
          <a:off x="2611" y="2061889"/>
          <a:ext cx="1864920" cy="118422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A6BA08-E0C0-4B6D-B28C-5D275285EB4F}">
      <dsp:nvSpPr>
        <dsp:cNvPr id="0" name=""/>
        <dsp:cNvSpPr/>
      </dsp:nvSpPr>
      <dsp:spPr>
        <a:xfrm>
          <a:off x="209825" y="2258741"/>
          <a:ext cx="1864920" cy="118422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Front of House</a:t>
          </a:r>
        </a:p>
        <a:p>
          <a:pPr marL="0" lvl="0" indent="0" algn="ctr" defTabSz="711200">
            <a:lnSpc>
              <a:spcPct val="90000"/>
            </a:lnSpc>
            <a:spcBef>
              <a:spcPct val="0"/>
            </a:spcBef>
            <a:spcAft>
              <a:spcPct val="35000"/>
            </a:spcAft>
            <a:buNone/>
          </a:pPr>
          <a:r>
            <a:rPr lang="en-GB" sz="1600" kern="1200"/>
            <a:t>(Part-time staff</a:t>
          </a:r>
        </a:p>
      </dsp:txBody>
      <dsp:txXfrm>
        <a:off x="244510" y="2293426"/>
        <a:ext cx="1795550" cy="1114854"/>
      </dsp:txXfrm>
    </dsp:sp>
    <dsp:sp modelId="{B3AC1D45-E246-4C37-8D8C-A0815D6B7A4B}">
      <dsp:nvSpPr>
        <dsp:cNvPr id="0" name=""/>
        <dsp:cNvSpPr/>
      </dsp:nvSpPr>
      <dsp:spPr>
        <a:xfrm>
          <a:off x="2281959" y="2061889"/>
          <a:ext cx="1864920" cy="118422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385F37-2122-4B6B-8756-EFD9434E2407}">
      <dsp:nvSpPr>
        <dsp:cNvPr id="0" name=""/>
        <dsp:cNvSpPr/>
      </dsp:nvSpPr>
      <dsp:spPr>
        <a:xfrm>
          <a:off x="2489172" y="2258741"/>
          <a:ext cx="1864920" cy="118422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Kitchen Assistant</a:t>
          </a:r>
        </a:p>
        <a:p>
          <a:pPr marL="0" lvl="0" indent="0" algn="ctr" defTabSz="711200">
            <a:lnSpc>
              <a:spcPct val="90000"/>
            </a:lnSpc>
            <a:spcBef>
              <a:spcPct val="0"/>
            </a:spcBef>
            <a:spcAft>
              <a:spcPct val="35000"/>
            </a:spcAft>
            <a:buNone/>
          </a:pPr>
          <a:r>
            <a:rPr lang="en-GB" sz="1600" kern="1200"/>
            <a:t>(Part-time staff)</a:t>
          </a:r>
        </a:p>
      </dsp:txBody>
      <dsp:txXfrm>
        <a:off x="2523857" y="2293426"/>
        <a:ext cx="1795550" cy="1114854"/>
      </dsp:txXfrm>
    </dsp:sp>
    <dsp:sp modelId="{799479AA-2AF5-4CDC-9D4A-6366A3FA1197}">
      <dsp:nvSpPr>
        <dsp:cNvPr id="0" name=""/>
        <dsp:cNvSpPr/>
      </dsp:nvSpPr>
      <dsp:spPr>
        <a:xfrm>
          <a:off x="4561306" y="2061889"/>
          <a:ext cx="1864920" cy="118422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83A635-0E60-455B-BD31-789132384F82}">
      <dsp:nvSpPr>
        <dsp:cNvPr id="0" name=""/>
        <dsp:cNvSpPr/>
      </dsp:nvSpPr>
      <dsp:spPr>
        <a:xfrm>
          <a:off x="4768520" y="2258741"/>
          <a:ext cx="1864920" cy="118422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Childcare Support</a:t>
          </a:r>
        </a:p>
        <a:p>
          <a:pPr marL="0" lvl="0" indent="0" algn="ctr" defTabSz="711200">
            <a:lnSpc>
              <a:spcPct val="90000"/>
            </a:lnSpc>
            <a:spcBef>
              <a:spcPct val="0"/>
            </a:spcBef>
            <a:spcAft>
              <a:spcPct val="35000"/>
            </a:spcAft>
            <a:buNone/>
          </a:pPr>
          <a:r>
            <a:rPr lang="en-GB" sz="1600" kern="1200"/>
            <a:t>(Part-time/ qualified staff)</a:t>
          </a:r>
        </a:p>
      </dsp:txBody>
      <dsp:txXfrm>
        <a:off x="4803205" y="2293426"/>
        <a:ext cx="1795550" cy="1114854"/>
      </dsp:txXfrm>
    </dsp:sp>
    <dsp:sp modelId="{877CD20C-9067-48EC-ADFC-6EC58D9E7680}">
      <dsp:nvSpPr>
        <dsp:cNvPr id="0" name=""/>
        <dsp:cNvSpPr/>
      </dsp:nvSpPr>
      <dsp:spPr>
        <a:xfrm>
          <a:off x="6840654" y="2061889"/>
          <a:ext cx="1864920" cy="118422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2577B6-FD3B-4681-AD78-CF939777C432}">
      <dsp:nvSpPr>
        <dsp:cNvPr id="0" name=""/>
        <dsp:cNvSpPr/>
      </dsp:nvSpPr>
      <dsp:spPr>
        <a:xfrm>
          <a:off x="7047867" y="2258741"/>
          <a:ext cx="1864920" cy="118422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Activity Helper</a:t>
          </a:r>
        </a:p>
        <a:p>
          <a:pPr marL="0" lvl="0" indent="0" algn="ctr" defTabSz="711200">
            <a:lnSpc>
              <a:spcPct val="90000"/>
            </a:lnSpc>
            <a:spcBef>
              <a:spcPct val="0"/>
            </a:spcBef>
            <a:spcAft>
              <a:spcPct val="35000"/>
            </a:spcAft>
            <a:buNone/>
          </a:pPr>
          <a:r>
            <a:rPr lang="en-GB" sz="1600" kern="1200"/>
            <a:t>(Seasonal / School Holidays)</a:t>
          </a:r>
        </a:p>
      </dsp:txBody>
      <dsp:txXfrm>
        <a:off x="7082552" y="2293426"/>
        <a:ext cx="1795550" cy="111485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06/12/2025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56035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441299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226898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968692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06/12/2025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842060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06/12/2025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691626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06/12/2025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81578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23578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787356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14760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EC73818-8A25-48BB-BD29-7DA87A85227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88228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37713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EC73818-8A25-48BB-BD29-7DA87A85227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0141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0722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5810331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2154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C124A7F-636A-4441-8E5A-F364BBDE539F}" type="datetimeFigureOut">
              <a:rPr lang="en-GB" smtClean="0"/>
              <a:t>06/12/2025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94382707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B8AB-DFA2-D123-9F55-9C1FAFDC3427}"/>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1A40C75E-5E2B-B34F-95C1-6E5F6694B5FF}"/>
              </a:ext>
            </a:extLst>
          </p:cNvPr>
          <p:cNvSpPr>
            <a:spLocks noGrp="1"/>
          </p:cNvSpPr>
          <p:nvPr>
            <p:ph idx="1"/>
          </p:nvPr>
        </p:nvSpPr>
        <p:spPr>
          <a:xfrm>
            <a:off x="913775" y="811530"/>
            <a:ext cx="10364452" cy="4979670"/>
          </a:xfrm>
        </p:spPr>
        <p:txBody>
          <a:bodyPr>
            <a:normAutofit/>
          </a:bodyPr>
          <a:lstStyle/>
          <a:p>
            <a:pPr marL="0" indent="0">
              <a:buNone/>
            </a:pPr>
            <a:r>
              <a:rPr lang="en-GB" sz="3600" dirty="0">
                <a:latin typeface="Arial" panose="020B0604020202020204" pitchFamily="34" charset="0"/>
                <a:cs typeface="Arial" panose="020B0604020202020204" pitchFamily="34" charset="0"/>
              </a:rPr>
              <a:t>Business Plan Presentation</a:t>
            </a:r>
          </a:p>
          <a:p>
            <a:pPr marL="0" indent="0">
              <a:buNone/>
            </a:pPr>
            <a:r>
              <a:rPr lang="en-GB" sz="3600" dirty="0">
                <a:latin typeface="Arial" panose="020B0604020202020204" pitchFamily="34" charset="0"/>
                <a:cs typeface="Arial" panose="020B0604020202020204" pitchFamily="34" charset="0"/>
              </a:rPr>
              <a:t>Enterprise and Entrepreneurship</a:t>
            </a:r>
          </a:p>
          <a:p>
            <a:pPr marL="0" indent="0">
              <a:buNone/>
            </a:pPr>
            <a:r>
              <a:rPr lang="en-GB" sz="3600" dirty="0">
                <a:latin typeface="Arial" panose="020B0604020202020204" pitchFamily="34" charset="0"/>
                <a:cs typeface="Arial" panose="020B0604020202020204" pitchFamily="34" charset="0"/>
              </a:rPr>
              <a:t>LCLM4006</a:t>
            </a:r>
          </a:p>
          <a:p>
            <a:pPr marL="0" indent="0">
              <a:buNone/>
            </a:pPr>
            <a:r>
              <a:rPr lang="en-GB" sz="3600" dirty="0">
                <a:latin typeface="Arial" panose="020B0604020202020204" pitchFamily="34" charset="0"/>
                <a:cs typeface="Arial" panose="020B0604020202020204" pitchFamily="34" charset="0"/>
              </a:rPr>
              <a:t>Tiana Jansen</a:t>
            </a:r>
          </a:p>
          <a:p>
            <a:pPr marL="0" indent="0">
              <a:buNone/>
            </a:pPr>
            <a:r>
              <a:rPr lang="en-GB" sz="3600" dirty="0">
                <a:latin typeface="Arial" panose="020B0604020202020204" pitchFamily="34" charset="0"/>
                <a:cs typeface="Arial" panose="020B0604020202020204" pitchFamily="34" charset="0"/>
              </a:rPr>
              <a:t>2422378</a:t>
            </a:r>
          </a:p>
          <a:p>
            <a:pPr marL="0" indent="0">
              <a:buNone/>
            </a:pPr>
            <a:r>
              <a:rPr lang="en-GB" sz="3600" dirty="0">
                <a:latin typeface="Arial" panose="020B0604020202020204" pitchFamily="34" charset="0"/>
                <a:cs typeface="Arial" panose="020B0604020202020204" pitchFamily="34" charset="0"/>
              </a:rPr>
              <a:t>Charles </a:t>
            </a:r>
            <a:r>
              <a:rPr lang="en-GB" sz="3600" dirty="0" err="1">
                <a:latin typeface="Arial" panose="020B0604020202020204" pitchFamily="34" charset="0"/>
                <a:cs typeface="Arial" panose="020B0604020202020204" pitchFamily="34" charset="0"/>
              </a:rPr>
              <a:t>Obinwa</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0281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497330"/>
            <a:ext cx="10515600" cy="4679633"/>
          </a:xfrm>
        </p:spPr>
        <p:txBody>
          <a:bodyPr>
            <a:noAutofit/>
          </a:bodyPr>
          <a:lstStyle/>
          <a:p>
            <a:pPr marL="0" indent="0">
              <a:buNone/>
            </a:pPr>
            <a:r>
              <a:rPr lang="en-GB" sz="2000" dirty="0">
                <a:latin typeface="Arial" panose="020B0604020202020204" pitchFamily="34" charset="0"/>
                <a:cs typeface="Arial" panose="020B0604020202020204" pitchFamily="34" charset="0"/>
              </a:rPr>
              <a:t>Introduction</a:t>
            </a:r>
          </a:p>
          <a:p>
            <a:pPr marL="0" indent="0">
              <a:buNone/>
            </a:pPr>
            <a:r>
              <a:rPr lang="en-GB" sz="2000" dirty="0">
                <a:latin typeface="Arial" panose="020B0604020202020204" pitchFamily="34" charset="0"/>
                <a:cs typeface="Arial" panose="020B0604020202020204" pitchFamily="34" charset="0"/>
              </a:rPr>
              <a:t>Section 1- Overview of the Business Idea</a:t>
            </a:r>
          </a:p>
          <a:p>
            <a:pPr marL="0" indent="0">
              <a:buNone/>
            </a:pPr>
            <a:r>
              <a:rPr lang="en-GB" sz="2000" dirty="0">
                <a:latin typeface="Arial" panose="020B0604020202020204" pitchFamily="34" charset="0"/>
                <a:cs typeface="Arial" panose="020B0604020202020204" pitchFamily="34" charset="0"/>
              </a:rPr>
              <a:t>Section 2- Legal Format and Management Structure</a:t>
            </a:r>
          </a:p>
          <a:p>
            <a:pPr marL="0" indent="0">
              <a:buNone/>
            </a:pPr>
            <a:r>
              <a:rPr lang="en-GB" sz="2000" dirty="0">
                <a:latin typeface="Arial" panose="020B0604020202020204" pitchFamily="34" charset="0"/>
                <a:cs typeface="Arial" panose="020B0604020202020204" pitchFamily="34" charset="0"/>
              </a:rPr>
              <a:t>Organisational Chart</a:t>
            </a:r>
          </a:p>
          <a:p>
            <a:pPr marL="0" indent="0">
              <a:buNone/>
            </a:pPr>
            <a:r>
              <a:rPr lang="en-GB" sz="2000" dirty="0">
                <a:latin typeface="Arial" panose="020B0604020202020204" pitchFamily="34" charset="0"/>
                <a:cs typeface="Arial" panose="020B0604020202020204" pitchFamily="34" charset="0"/>
              </a:rPr>
              <a:t>Section 3- PESTEL Analysis</a:t>
            </a:r>
          </a:p>
          <a:p>
            <a:pPr marL="0" indent="0">
              <a:buNone/>
            </a:pPr>
            <a:r>
              <a:rPr lang="en-GB" sz="2000" dirty="0">
                <a:latin typeface="Arial" panose="020B0604020202020204" pitchFamily="34" charset="0"/>
                <a:cs typeface="Arial" panose="020B0604020202020204" pitchFamily="34" charset="0"/>
              </a:rPr>
              <a:t>How PESTEL aligns with Strategy</a:t>
            </a:r>
          </a:p>
          <a:p>
            <a:pPr marL="0" indent="0">
              <a:buNone/>
            </a:pPr>
            <a:r>
              <a:rPr lang="en-GB" sz="2000" dirty="0">
                <a:latin typeface="Arial" panose="020B0604020202020204" pitchFamily="34" charset="0"/>
                <a:cs typeface="Arial" panose="020B0604020202020204" pitchFamily="34" charset="0"/>
              </a:rPr>
              <a:t>Marketing Strategies</a:t>
            </a:r>
          </a:p>
          <a:p>
            <a:pPr marL="0" indent="0">
              <a:buNone/>
            </a:pPr>
            <a:r>
              <a:rPr lang="en-GB" sz="2000" dirty="0">
                <a:latin typeface="Arial" panose="020B0604020202020204" pitchFamily="34" charset="0"/>
                <a:cs typeface="Arial" panose="020B0604020202020204" pitchFamily="34" charset="0"/>
              </a:rPr>
              <a:t>Start-up Costs</a:t>
            </a:r>
          </a:p>
          <a:p>
            <a:pPr marL="0" indent="0">
              <a:buNone/>
            </a:pPr>
            <a:r>
              <a:rPr lang="en-GB" sz="2000" dirty="0">
                <a:latin typeface="Arial" panose="020B0604020202020204" pitchFamily="34" charset="0"/>
                <a:cs typeface="Arial" panose="020B0604020202020204" pitchFamily="34" charset="0"/>
              </a:rPr>
              <a:t>Fixed Costs</a:t>
            </a:r>
          </a:p>
          <a:p>
            <a:pPr marL="0" indent="0">
              <a:buNone/>
            </a:pPr>
            <a:r>
              <a:rPr lang="en-GB" sz="2000" dirty="0">
                <a:latin typeface="Arial" panose="020B0604020202020204" pitchFamily="34" charset="0"/>
                <a:cs typeface="Arial" panose="020B0604020202020204" pitchFamily="34" charset="0"/>
              </a:rPr>
              <a:t>Variable Costs</a:t>
            </a:r>
          </a:p>
          <a:p>
            <a:pPr marL="0" indent="0">
              <a:buNone/>
            </a:pPr>
            <a:r>
              <a:rPr lang="en-GB" sz="2000" dirty="0">
                <a:latin typeface="Arial" panose="020B0604020202020204" pitchFamily="34" charset="0"/>
                <a:cs typeface="Arial" panose="020B0604020202020204" pitchFamily="34" charset="0"/>
              </a:rPr>
              <a:t>Financial Forecast</a:t>
            </a:r>
          </a:p>
          <a:p>
            <a:pPr marL="0" indent="0">
              <a:buNone/>
            </a:pPr>
            <a:r>
              <a:rPr lang="en-GB" sz="2000" dirty="0">
                <a:latin typeface="Arial" panose="020B0604020202020204" pitchFamily="34" charset="0"/>
                <a:cs typeface="Arial" panose="020B0604020202020204" pitchFamily="34" charset="0"/>
              </a:rPr>
              <a:t>Conclusion</a:t>
            </a:r>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037812" cy="1077218"/>
          </a:xfrm>
          <a:prstGeom prst="rect">
            <a:avLst/>
          </a:prstGeom>
          <a:noFill/>
        </p:spPr>
        <p:txBody>
          <a:bodyPr wrap="square" rtlCol="0">
            <a:spAutoFit/>
          </a:bodyPr>
          <a:lstStyle/>
          <a:p>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Cosy Mum Co Café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Family- Friendly Caribbean-inspired café</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Affordable, cosy meals for parents &amp; children</a:t>
            </a: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Based in Southampton</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Designed for families and parents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Comfort food with a Caribbean twist</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On-site childcare support for staff</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lstStyle/>
          <a:p>
            <a:r>
              <a:rPr lang="en-GB" sz="2400" dirty="0"/>
              <a:t>Private </a:t>
            </a:r>
            <a:r>
              <a:rPr lang="en-GB" sz="2400" dirty="0">
                <a:latin typeface="Arial" panose="020B0604020202020204" pitchFamily="34" charset="0"/>
                <a:cs typeface="Arial" panose="020B0604020202020204" pitchFamily="34" charset="0"/>
              </a:rPr>
              <a:t>Limited Company (Ltd)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Protects personal finances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Professional and trusted structure</a:t>
            </a:r>
          </a:p>
          <a:p>
            <a:pPr marL="0" indent="0">
              <a:buNone/>
            </a:pP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0D8D5-70C1-1EF7-1992-FF24425AEE64}"/>
              </a:ext>
            </a:extLst>
          </p:cNvPr>
          <p:cNvSpPr>
            <a:spLocks noGrp="1"/>
          </p:cNvSpPr>
          <p:nvPr>
            <p:ph type="title"/>
          </p:nvPr>
        </p:nvSpPr>
        <p:spPr>
          <a:xfrm>
            <a:off x="838200" y="252249"/>
            <a:ext cx="10515600" cy="1182413"/>
          </a:xfrm>
        </p:spPr>
        <p:txBody>
          <a:bodyPr>
            <a:normAutofit/>
          </a:bodyPr>
          <a:lstStyle/>
          <a:p>
            <a:r>
              <a:rPr lang="en-GB" sz="3200" dirty="0">
                <a:latin typeface="+mn-lt"/>
                <a:cs typeface="Arial" panose="020B0604020202020204" pitchFamily="34" charset="0"/>
              </a:rPr>
              <a:t>Private Ltd company Advantages &amp; Disadvanges</a:t>
            </a:r>
          </a:p>
        </p:txBody>
      </p:sp>
      <p:sp>
        <p:nvSpPr>
          <p:cNvPr id="3" name="Content Placeholder 2">
            <a:extLst>
              <a:ext uri="{FF2B5EF4-FFF2-40B4-BE49-F238E27FC236}">
                <a16:creationId xmlns:a16="http://schemas.microsoft.com/office/drawing/2014/main" id="{5EC5F4BF-E08F-80CC-F33E-5D4EEF09646F}"/>
              </a:ext>
            </a:extLst>
          </p:cNvPr>
          <p:cNvSpPr>
            <a:spLocks noGrp="1"/>
          </p:cNvSpPr>
          <p:nvPr>
            <p:ph idx="1"/>
          </p:nvPr>
        </p:nvSpPr>
        <p:spPr>
          <a:xfrm>
            <a:off x="838200" y="1103586"/>
            <a:ext cx="10515600" cy="5628290"/>
          </a:xfrm>
        </p:spPr>
        <p:txBody>
          <a:bodyPr/>
          <a:lstStyle/>
          <a:p>
            <a:r>
              <a:rPr lang="en-GB" sz="2400" dirty="0">
                <a:latin typeface="Arial" panose="020B0604020202020204" pitchFamily="34" charset="0"/>
                <a:cs typeface="Arial" panose="020B0604020202020204" pitchFamily="34" charset="0"/>
              </a:rPr>
              <a:t>Advantages</a:t>
            </a:r>
          </a:p>
          <a:p>
            <a:r>
              <a:rPr lang="en-GB" sz="2400" dirty="0">
                <a:latin typeface="Arial" panose="020B0604020202020204" pitchFamily="34" charset="0"/>
                <a:cs typeface="Arial" panose="020B0604020202020204" pitchFamily="34" charset="0"/>
              </a:rPr>
              <a:t>Protects personal finances (limited liability)</a:t>
            </a:r>
          </a:p>
          <a:p>
            <a:r>
              <a:rPr lang="en-GB" sz="2400" dirty="0">
                <a:latin typeface="Arial" panose="020B0604020202020204" pitchFamily="34" charset="0"/>
                <a:cs typeface="Arial" panose="020B0604020202020204" pitchFamily="34" charset="0"/>
              </a:rPr>
              <a:t>More professional to suppliers &amp; landlords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Disadvantages</a:t>
            </a:r>
          </a:p>
          <a:p>
            <a:r>
              <a:rPr lang="en-GB" sz="2400" dirty="0">
                <a:latin typeface="Arial" panose="020B0604020202020204" pitchFamily="34" charset="0"/>
                <a:cs typeface="Arial" panose="020B0604020202020204" pitchFamily="34" charset="0"/>
              </a:rPr>
              <a:t>Extra admin and annual reports</a:t>
            </a:r>
          </a:p>
          <a:p>
            <a:r>
              <a:rPr lang="en-GB" sz="2400" dirty="0">
                <a:latin typeface="Arial" panose="020B0604020202020204" pitchFamily="34" charset="0"/>
                <a:cs typeface="Arial" panose="020B0604020202020204" pitchFamily="34" charset="0"/>
              </a:rPr>
              <a:t>More rules to follow</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How will I manage them </a:t>
            </a:r>
          </a:p>
          <a:p>
            <a:r>
              <a:rPr lang="en-GB" sz="2400" dirty="0">
                <a:latin typeface="Arial" panose="020B0604020202020204" pitchFamily="34" charset="0"/>
                <a:cs typeface="Arial" panose="020B0604020202020204" pitchFamily="34" charset="0"/>
              </a:rPr>
              <a:t>Use an accountant for admin</a:t>
            </a:r>
          </a:p>
          <a:p>
            <a:r>
              <a:rPr lang="en-GB" sz="2400" dirty="0">
                <a:latin typeface="Arial" panose="020B0604020202020204" pitchFamily="34" charset="0"/>
                <a:cs typeface="Arial" panose="020B0604020202020204" pitchFamily="34" charset="0"/>
              </a:rPr>
              <a:t>Keep records organised</a:t>
            </a:r>
          </a:p>
          <a:p>
            <a:endParaRPr lang="en-GB" dirty="0"/>
          </a:p>
        </p:txBody>
      </p:sp>
    </p:spTree>
    <p:extLst>
      <p:ext uri="{BB962C8B-B14F-4D97-AF65-F5344CB8AC3E}">
        <p14:creationId xmlns:p14="http://schemas.microsoft.com/office/powerpoint/2010/main" val="1028609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200" dirty="0">
                <a:latin typeface="+mn-lt"/>
              </a:rPr>
              <a:t>Organisational chart of the Café </a:t>
            </a:r>
          </a:p>
        </p:txBody>
      </p:sp>
      <p:graphicFrame>
        <p:nvGraphicFramePr>
          <p:cNvPr id="7" name="Content Placeholder 6">
            <a:extLst>
              <a:ext uri="{FF2B5EF4-FFF2-40B4-BE49-F238E27FC236}">
                <a16:creationId xmlns:a16="http://schemas.microsoft.com/office/drawing/2014/main" id="{5D9F3AFC-D612-9946-511D-94D8D9D09C36}"/>
              </a:ext>
            </a:extLst>
          </p:cNvPr>
          <p:cNvGraphicFramePr>
            <a:graphicFrameLocks noGrp="1"/>
          </p:cNvGraphicFramePr>
          <p:nvPr>
            <p:ph idx="1"/>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979081" y="1212112"/>
            <a:ext cx="10637186" cy="4154984"/>
          </a:xfrm>
          <a:prstGeom prst="rect">
            <a:avLst/>
          </a:prstGeom>
          <a:noFill/>
        </p:spPr>
        <p:txBody>
          <a:bodyPr wrap="square" rtlCol="0">
            <a:spAutoFit/>
          </a:bodyPr>
          <a:lstStyle/>
          <a:p>
            <a:r>
              <a:rPr lang="en-GB" altLang="en-US" sz="2400" dirty="0">
                <a:latin typeface="Arial" panose="020B0604020202020204" pitchFamily="34" charset="0"/>
                <a:cs typeface="Arial" panose="020B0604020202020204" pitchFamily="34" charset="0"/>
              </a:rPr>
              <a:t>Social Factor:</a:t>
            </a:r>
          </a:p>
          <a:p>
            <a:endParaRPr lang="en-GB" altLang="en-US" sz="2400" b="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Many young families in Southampton</a:t>
            </a:r>
          </a:p>
          <a:p>
            <a:endParaRPr lang="en-GB" altLang="en-US" sz="2400" b="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High demand for family-friendly cafes </a:t>
            </a:r>
          </a:p>
          <a:p>
            <a:endParaRPr lang="en-GB" altLang="en-US" sz="2400" b="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Economic Factor:</a:t>
            </a:r>
          </a:p>
          <a:p>
            <a:endParaRPr lang="en-GB" altLang="en-US" sz="2400" b="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Rising cost of living </a:t>
            </a:r>
          </a:p>
          <a:p>
            <a:endParaRPr lang="en-GB" altLang="en-US" sz="2400" b="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Families need affordable dining options</a:t>
            </a:r>
            <a:endParaRPr lang="en-GB" altLang="en-US" sz="2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FE37C-EC00-2B26-DB56-BBEA7646FDA1}"/>
              </a:ext>
            </a:extLst>
          </p:cNvPr>
          <p:cNvSpPr>
            <a:spLocks noGrp="1"/>
          </p:cNvSpPr>
          <p:nvPr>
            <p:ph type="title"/>
          </p:nvPr>
        </p:nvSpPr>
        <p:spPr/>
        <p:txBody>
          <a:bodyPr>
            <a:normAutofit/>
          </a:bodyPr>
          <a:lstStyle/>
          <a:p>
            <a:r>
              <a:rPr lang="en-GB" sz="3200" dirty="0">
                <a:latin typeface="+mn-lt"/>
              </a:rPr>
              <a:t>How PESTEL Aligns with Strategy</a:t>
            </a:r>
          </a:p>
        </p:txBody>
      </p:sp>
      <p:sp>
        <p:nvSpPr>
          <p:cNvPr id="3" name="Content Placeholder 2">
            <a:extLst>
              <a:ext uri="{FF2B5EF4-FFF2-40B4-BE49-F238E27FC236}">
                <a16:creationId xmlns:a16="http://schemas.microsoft.com/office/drawing/2014/main" id="{615E4D0F-96B2-F670-3F4D-FA99C25FDC24}"/>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Social: Families = supports child-friendly café idea</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Economic: Rising costs= supports affordable menu</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Both factors strengthen café strategy</a:t>
            </a:r>
          </a:p>
        </p:txBody>
      </p:sp>
    </p:spTree>
    <p:extLst>
      <p:ext uri="{BB962C8B-B14F-4D97-AF65-F5344CB8AC3E}">
        <p14:creationId xmlns:p14="http://schemas.microsoft.com/office/powerpoint/2010/main" val="2257179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Parents aged 25-45</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Families in Shirley &amp; West Quay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USP: cosy, Caribbean, child-friendly and affordable dining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Use social media &amp; local partnerships</a:t>
            </a:r>
          </a:p>
          <a:p>
            <a:pPr marL="0" indent="0">
              <a:buNone/>
            </a:pPr>
            <a:r>
              <a:rPr lang="en-GB" dirty="0"/>
              <a:t>.</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B5A259E-78CD-47C3-CA61-0028BD9EEC07}"/>
              </a:ext>
            </a:extLst>
          </p:cNvPr>
          <p:cNvSpPr>
            <a:spLocks noGrp="1"/>
          </p:cNvSpPr>
          <p:nvPr>
            <p:ph type="title"/>
          </p:nvPr>
        </p:nvSpPr>
        <p:spPr/>
        <p:txBody>
          <a:bodyPr>
            <a:normAutofit/>
          </a:bodyPr>
          <a:lstStyle/>
          <a:p>
            <a:r>
              <a:rPr lang="en-GB" sz="3200" dirty="0">
                <a:latin typeface="+mn-lt"/>
              </a:rPr>
              <a:t>Start- Up Cost: £25,879</a:t>
            </a:r>
          </a:p>
        </p:txBody>
      </p:sp>
      <p:graphicFrame>
        <p:nvGraphicFramePr>
          <p:cNvPr id="6" name="Content Placeholder 5">
            <a:extLst>
              <a:ext uri="{FF2B5EF4-FFF2-40B4-BE49-F238E27FC236}">
                <a16:creationId xmlns:a16="http://schemas.microsoft.com/office/drawing/2014/main" id="{13F346B8-05BD-1B85-784B-D419EFD5BAB5}"/>
              </a:ext>
            </a:extLst>
          </p:cNvPr>
          <p:cNvGraphicFramePr>
            <a:graphicFrameLocks noGrp="1"/>
          </p:cNvGraphicFramePr>
          <p:nvPr>
            <p:ph idx="1"/>
            <p:extLst>
              <p:ext uri="{D42A27DB-BD31-4B8C-83A1-F6EECF244321}">
                <p14:modId xmlns:p14="http://schemas.microsoft.com/office/powerpoint/2010/main" val="2777586798"/>
              </p:ext>
            </p:extLst>
          </p:nvPr>
        </p:nvGraphicFramePr>
        <p:xfrm>
          <a:off x="838200" y="1383323"/>
          <a:ext cx="10515600" cy="5392672"/>
        </p:xfrm>
        <a:graphic>
          <a:graphicData uri="http://schemas.openxmlformats.org/drawingml/2006/table">
            <a:tbl>
              <a:tblPr firstRow="1" firstCol="1" bandRow="1">
                <a:tableStyleId>{5C22544A-7EE6-4342-B048-85BDC9FD1C3A}</a:tableStyleId>
              </a:tblPr>
              <a:tblGrid>
                <a:gridCol w="3505200">
                  <a:extLst>
                    <a:ext uri="{9D8B030D-6E8A-4147-A177-3AD203B41FA5}">
                      <a16:colId xmlns:a16="http://schemas.microsoft.com/office/drawing/2014/main" val="1108325679"/>
                    </a:ext>
                  </a:extLst>
                </a:gridCol>
                <a:gridCol w="3505200">
                  <a:extLst>
                    <a:ext uri="{9D8B030D-6E8A-4147-A177-3AD203B41FA5}">
                      <a16:colId xmlns:a16="http://schemas.microsoft.com/office/drawing/2014/main" val="2490793406"/>
                    </a:ext>
                  </a:extLst>
                </a:gridCol>
                <a:gridCol w="3505200">
                  <a:extLst>
                    <a:ext uri="{9D8B030D-6E8A-4147-A177-3AD203B41FA5}">
                      <a16:colId xmlns:a16="http://schemas.microsoft.com/office/drawing/2014/main" val="2941521381"/>
                    </a:ext>
                  </a:extLst>
                </a:gridCol>
              </a:tblGrid>
              <a:tr h="317216">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Item</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Cost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Supplier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94948199"/>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3-Month Deposit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£4,500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Landlord/Agent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70579620"/>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Renovation &amp; Fit Out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£8,000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B&amp;Q / Wickes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0863419"/>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Signage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£1,000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Vistaprint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87199131"/>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Décor &amp; Lighting</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IKEA</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01279179"/>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Kitchenware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Nisbets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57583935"/>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Initial Food Stock</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£1,500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Bidfood/Booker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8936249"/>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Coffee Beans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£400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Rave Coffee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4028879"/>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Café Furniture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£3,000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IKEA Business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22450257"/>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Children’s Play Area</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The Range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00728129"/>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Fridge &amp; Freezer</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£1,200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Nisbets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60162300"/>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Cooking Equipment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£1,000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CS Catering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9865"/>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Espresso Machine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£3,000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CaterKwik</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0210636"/>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POS System</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£29</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Square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96258949"/>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Packaging</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£300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Cater4You</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2746946"/>
                  </a:ext>
                </a:extLst>
              </a:tr>
              <a:tr h="317216">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Cleaning Supplies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£150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a:effectLst/>
                        </a:rPr>
                        <a:t>Costco</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24997040"/>
                  </a:ext>
                </a:extLst>
              </a:tr>
              <a:tr h="317216">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Activity Supplies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200" kern="0">
                          <a:effectLst/>
                        </a:rPr>
                        <a:t>£600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US" sz="1200" kern="0" dirty="0">
                          <a:effectLst/>
                        </a:rPr>
                        <a:t>The Range/Hobbycraft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76992401"/>
                  </a:ext>
                </a:extLst>
              </a:tr>
            </a:tbl>
          </a:graphicData>
        </a:graphic>
      </p:graphicFrame>
      <p:sp>
        <p:nvSpPr>
          <p:cNvPr id="7" name="Rectangle 1">
            <a:extLst>
              <a:ext uri="{FF2B5EF4-FFF2-40B4-BE49-F238E27FC236}">
                <a16:creationId xmlns:a16="http://schemas.microsoft.com/office/drawing/2014/main" id="{7C3AF68A-FD3A-8130-789F-C05D774C93EF}"/>
              </a:ext>
            </a:extLst>
          </p:cNvPr>
          <p:cNvSpPr>
            <a:spLocks noChangeArrowheads="1"/>
          </p:cNvSpPr>
          <p:nvPr/>
        </p:nvSpPr>
        <p:spPr bwMode="auto">
          <a:xfrm>
            <a:off x="-6329561" y="-663930"/>
            <a:ext cx="23928551" cy="1857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a:t>
            </a:r>
            <a:r>
              <a:rPr kumimoji="0" lang="en-GB" altLang="en-US" sz="1200" b="0" i="0" u="none" strike="noStrike" cap="none" normalizeH="0" baseline="0" bmk="">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osy Mum Co Caf</a:t>
            </a:r>
            <a:r>
              <a:rPr kumimoji="0" lang="en-GB" altLang="en-US" sz="1200" b="0" i="0" u="none" strike="noStrike" cap="none" normalizeH="0" baseline="0" bmk="">
                <a:ln>
                  <a:noFill/>
                </a:ln>
                <a:solidFill>
                  <a:srgbClr val="000000"/>
                </a:solidFill>
                <a:effectLst/>
                <a:latin typeface="Aptos Display" panose="020B0004020202020204" pitchFamily="34" charset="0"/>
                <a:ea typeface="Times New Roman" panose="02020603050405020304" pitchFamily="18" charset="0"/>
                <a:cs typeface="Arial" panose="020B0604020202020204" pitchFamily="34" charset="0"/>
              </a:rPr>
              <a:t>é</a:t>
            </a:r>
            <a:r>
              <a:rPr kumimoji="0" lang="en-GB" altLang="en-US" sz="1200" b="0" i="0" u="none" strike="noStrike" cap="none" normalizeH="0" baseline="0" bmk="">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200" b="0" i="0" u="none" strike="noStrike" cap="none" normalizeH="0" baseline="0" bmk="">
                <a:ln>
                  <a:noFill/>
                </a:ln>
                <a:solidFill>
                  <a:srgbClr val="000000"/>
                </a:solidFill>
                <a:effectLst/>
                <a:latin typeface="Aptos Display" panose="020B0004020202020204" pitchFamily="34" charset="0"/>
                <a:ea typeface="Times New Roman" panose="02020603050405020304" pitchFamily="18" charset="0"/>
                <a:cs typeface="Arial" panose="020B0604020202020204" pitchFamily="34" charset="0"/>
              </a:rPr>
              <a:t>–</a:t>
            </a:r>
            <a:r>
              <a:rPr kumimoji="0" lang="en-GB" altLang="en-US" sz="1200" b="0" i="0" u="none" strike="noStrike" cap="none" normalizeH="0" baseline="0" bmk="">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Start-Up &amp; Costs</a:t>
            </a:r>
            <a:endParaRPr kumimoji="0" lang="en-GB" altLang="en-US" sz="2000" b="0" i="0" u="none" strike="noStrike" cap="none" normalizeH="0" baseline="0">
              <a:ln>
                <a:noFill/>
              </a:ln>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This document includes start-up costs, fixed monthly costs, and the variable cost table.</a:t>
            </a:r>
            <a:br>
              <a:rPr kumimoji="0" lang="en-GB" altLang="en-US" sz="1200" b="0" i="0" u="none" strike="noStrike" cap="none" normalizeH="0" baseline="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br>
              <a:rPr kumimoji="0" lang="en-GB" altLang="en-US" sz="1200" b="0" i="0" u="none" strike="noStrike" cap="none" normalizeH="0" baseline="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200" b="0" i="0" u="none" strike="noStrike" cap="none" normalizeH="0" baseline="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GB" altLang="en-US" sz="1200" b="0" i="0" u="none" strike="noStrike" cap="none" normalizeH="0" baseline="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Total Start-Up Cost: </a:t>
            </a:r>
            <a:r>
              <a:rPr kumimoji="0" lang="en-GB"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200" b="0" i="0" u="none" strike="noStrike" cap="none" normalizeH="0" baseline="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26,179</a:t>
            </a:r>
            <a:br>
              <a:rPr kumimoji="0" lang="en-GB" altLang="en-US" sz="1200" b="0" i="0" u="none" strike="noStrike" cap="none" normalizeH="0" baseline="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br>
              <a:rPr kumimoji="0" lang="en-GB" altLang="en-US" sz="1200" b="0" i="0" u="none" strike="noStrike" cap="none" normalizeH="0" baseline="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ECCE7-CEAF-180F-3889-CB00A5DE870E}"/>
              </a:ext>
            </a:extLst>
          </p:cNvPr>
          <p:cNvSpPr>
            <a:spLocks noGrp="1"/>
          </p:cNvSpPr>
          <p:nvPr>
            <p:ph type="title"/>
          </p:nvPr>
        </p:nvSpPr>
        <p:spPr>
          <a:xfrm>
            <a:off x="362607" y="365126"/>
            <a:ext cx="10991193" cy="911882"/>
          </a:xfrm>
        </p:spPr>
        <p:txBody>
          <a:bodyPr>
            <a:normAutofit/>
          </a:bodyPr>
          <a:lstStyle/>
          <a:p>
            <a:r>
              <a:rPr lang="en-GB" sz="3200" dirty="0">
                <a:latin typeface="+mn-lt"/>
              </a:rPr>
              <a:t>Fixed Monthly Costs- Total Monthly Fixed Cost: £4,345 </a:t>
            </a:r>
          </a:p>
        </p:txBody>
      </p:sp>
      <p:graphicFrame>
        <p:nvGraphicFramePr>
          <p:cNvPr id="5" name="Content Placeholder 4">
            <a:extLst>
              <a:ext uri="{FF2B5EF4-FFF2-40B4-BE49-F238E27FC236}">
                <a16:creationId xmlns:a16="http://schemas.microsoft.com/office/drawing/2014/main" id="{CE55EA13-3978-F929-7530-A8A2408EE313}"/>
              </a:ext>
            </a:extLst>
          </p:cNvPr>
          <p:cNvGraphicFramePr>
            <a:graphicFrameLocks noGrp="1"/>
          </p:cNvGraphicFramePr>
          <p:nvPr>
            <p:ph idx="1"/>
            <p:extLst>
              <p:ext uri="{D42A27DB-BD31-4B8C-83A1-F6EECF244321}">
                <p14:modId xmlns:p14="http://schemas.microsoft.com/office/powerpoint/2010/main" val="2990879902"/>
              </p:ext>
            </p:extLst>
          </p:nvPr>
        </p:nvGraphicFramePr>
        <p:xfrm>
          <a:off x="362607" y="1277008"/>
          <a:ext cx="10342180" cy="4209392"/>
        </p:xfrm>
        <a:graphic>
          <a:graphicData uri="http://schemas.openxmlformats.org/drawingml/2006/table">
            <a:tbl>
              <a:tblPr firstRow="1" firstCol="1" bandRow="1">
                <a:tableStyleId>{5C22544A-7EE6-4342-B048-85BDC9FD1C3A}</a:tableStyleId>
              </a:tblPr>
              <a:tblGrid>
                <a:gridCol w="5171090">
                  <a:extLst>
                    <a:ext uri="{9D8B030D-6E8A-4147-A177-3AD203B41FA5}">
                      <a16:colId xmlns:a16="http://schemas.microsoft.com/office/drawing/2014/main" val="3723113013"/>
                    </a:ext>
                  </a:extLst>
                </a:gridCol>
                <a:gridCol w="5171090">
                  <a:extLst>
                    <a:ext uri="{9D8B030D-6E8A-4147-A177-3AD203B41FA5}">
                      <a16:colId xmlns:a16="http://schemas.microsoft.com/office/drawing/2014/main" val="2287353008"/>
                    </a:ext>
                  </a:extLst>
                </a:gridCol>
              </a:tblGrid>
              <a:tr h="526174">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Item</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Cost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688104508"/>
                  </a:ext>
                </a:extLst>
              </a:tr>
              <a:tr h="526174">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Rent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£1,500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72098227"/>
                  </a:ext>
                </a:extLst>
              </a:tr>
              <a:tr h="526174">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Business Rates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£300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643599426"/>
                  </a:ext>
                </a:extLst>
              </a:tr>
              <a:tr h="526174">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Utilities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£350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085098520"/>
                  </a:ext>
                </a:extLst>
              </a:tr>
              <a:tr h="526174">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Staff Salaries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£2,000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438769090"/>
                  </a:ext>
                </a:extLst>
              </a:tr>
              <a:tr h="526174">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Insurance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£60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05178708"/>
                  </a:ext>
                </a:extLst>
              </a:tr>
              <a:tr h="526174">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Internet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£35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06165176"/>
                  </a:ext>
                </a:extLst>
              </a:tr>
              <a:tr h="526174">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Accountant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£100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577763065"/>
                  </a:ext>
                </a:extLst>
              </a:tr>
            </a:tbl>
          </a:graphicData>
        </a:graphic>
      </p:graphicFrame>
      <p:sp>
        <p:nvSpPr>
          <p:cNvPr id="6" name="Rectangle 1">
            <a:extLst>
              <a:ext uri="{FF2B5EF4-FFF2-40B4-BE49-F238E27FC236}">
                <a16:creationId xmlns:a16="http://schemas.microsoft.com/office/drawing/2014/main" id="{E435141E-CFEC-6F1D-2440-33A5F71A5552}"/>
              </a:ext>
            </a:extLst>
          </p:cNvPr>
          <p:cNvSpPr>
            <a:spLocks noChangeArrowheads="1"/>
          </p:cNvSpPr>
          <p:nvPr/>
        </p:nvSpPr>
        <p:spPr bwMode="auto">
          <a:xfrm>
            <a:off x="0" y="-263819"/>
            <a:ext cx="1576072" cy="984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0156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Fixed Monthly Costs</a:t>
            </a:r>
            <a:endParaRPr kumimoji="0" lang="en-GB" altLang="en-US" sz="1600" b="0" i="0" u="none" strike="noStrike" cap="none" normalizeH="0" baseline="0" dirty="0">
              <a:ln>
                <a:noFill/>
              </a:ln>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2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br>
              <a:rPr kumimoji="0" lang="en-GB" altLang="en-US" sz="12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04496-70D2-2638-D4A7-6022AD05A92A}"/>
              </a:ext>
            </a:extLst>
          </p:cNvPr>
          <p:cNvSpPr>
            <a:spLocks noGrp="1"/>
          </p:cNvSpPr>
          <p:nvPr>
            <p:ph type="title"/>
          </p:nvPr>
        </p:nvSpPr>
        <p:spPr>
          <a:xfrm>
            <a:off x="838200" y="365125"/>
            <a:ext cx="10515600" cy="844947"/>
          </a:xfrm>
        </p:spPr>
        <p:txBody>
          <a:bodyPr>
            <a:normAutofit/>
          </a:bodyPr>
          <a:lstStyle/>
          <a:p>
            <a:r>
              <a:rPr lang="en-GB" sz="3200" dirty="0">
                <a:latin typeface="+mn-lt"/>
              </a:rPr>
              <a:t>Variable Costs </a:t>
            </a:r>
          </a:p>
        </p:txBody>
      </p:sp>
      <p:graphicFrame>
        <p:nvGraphicFramePr>
          <p:cNvPr id="4" name="Content Placeholder 3">
            <a:extLst>
              <a:ext uri="{FF2B5EF4-FFF2-40B4-BE49-F238E27FC236}">
                <a16:creationId xmlns:a16="http://schemas.microsoft.com/office/drawing/2014/main" id="{80F1A0F4-4050-29B0-C5DF-150A9113DC24}"/>
              </a:ext>
            </a:extLst>
          </p:cNvPr>
          <p:cNvGraphicFramePr>
            <a:graphicFrameLocks noGrp="1"/>
          </p:cNvGraphicFramePr>
          <p:nvPr>
            <p:ph idx="1"/>
            <p:extLst>
              <p:ext uri="{D42A27DB-BD31-4B8C-83A1-F6EECF244321}">
                <p14:modId xmlns:p14="http://schemas.microsoft.com/office/powerpoint/2010/main" val="4075333337"/>
              </p:ext>
            </p:extLst>
          </p:nvPr>
        </p:nvGraphicFramePr>
        <p:xfrm>
          <a:off x="1245476" y="1210072"/>
          <a:ext cx="9396247" cy="4511357"/>
        </p:xfrm>
        <a:graphic>
          <a:graphicData uri="http://schemas.openxmlformats.org/drawingml/2006/table">
            <a:tbl>
              <a:tblPr firstRow="1" firstCol="1" bandRow="1">
                <a:tableStyleId>{5C22544A-7EE6-4342-B048-85BDC9FD1C3A}</a:tableStyleId>
              </a:tblPr>
              <a:tblGrid>
                <a:gridCol w="1342321">
                  <a:extLst>
                    <a:ext uri="{9D8B030D-6E8A-4147-A177-3AD203B41FA5}">
                      <a16:colId xmlns:a16="http://schemas.microsoft.com/office/drawing/2014/main" val="1482929305"/>
                    </a:ext>
                  </a:extLst>
                </a:gridCol>
                <a:gridCol w="1342321">
                  <a:extLst>
                    <a:ext uri="{9D8B030D-6E8A-4147-A177-3AD203B41FA5}">
                      <a16:colId xmlns:a16="http://schemas.microsoft.com/office/drawing/2014/main" val="2763950795"/>
                    </a:ext>
                  </a:extLst>
                </a:gridCol>
                <a:gridCol w="1342321">
                  <a:extLst>
                    <a:ext uri="{9D8B030D-6E8A-4147-A177-3AD203B41FA5}">
                      <a16:colId xmlns:a16="http://schemas.microsoft.com/office/drawing/2014/main" val="3315981241"/>
                    </a:ext>
                  </a:extLst>
                </a:gridCol>
                <a:gridCol w="1342321">
                  <a:extLst>
                    <a:ext uri="{9D8B030D-6E8A-4147-A177-3AD203B41FA5}">
                      <a16:colId xmlns:a16="http://schemas.microsoft.com/office/drawing/2014/main" val="3006754565"/>
                    </a:ext>
                  </a:extLst>
                </a:gridCol>
                <a:gridCol w="1342321">
                  <a:extLst>
                    <a:ext uri="{9D8B030D-6E8A-4147-A177-3AD203B41FA5}">
                      <a16:colId xmlns:a16="http://schemas.microsoft.com/office/drawing/2014/main" val="154416957"/>
                    </a:ext>
                  </a:extLst>
                </a:gridCol>
                <a:gridCol w="1342321">
                  <a:extLst>
                    <a:ext uri="{9D8B030D-6E8A-4147-A177-3AD203B41FA5}">
                      <a16:colId xmlns:a16="http://schemas.microsoft.com/office/drawing/2014/main" val="322967864"/>
                    </a:ext>
                  </a:extLst>
                </a:gridCol>
                <a:gridCol w="1342321">
                  <a:extLst>
                    <a:ext uri="{9D8B030D-6E8A-4147-A177-3AD203B41FA5}">
                      <a16:colId xmlns:a16="http://schemas.microsoft.com/office/drawing/2014/main" val="324848698"/>
                    </a:ext>
                  </a:extLst>
                </a:gridCol>
              </a:tblGrid>
              <a:tr h="337317">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Item</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M1</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M2</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M3</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M4</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M5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M6</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363529089"/>
                  </a:ext>
                </a:extLst>
              </a:tr>
              <a:tr h="711249">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Ingredients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£1,000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£1,200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£1,400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£1,600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£1,800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£2,000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393869483"/>
                  </a:ext>
                </a:extLst>
              </a:tr>
              <a:tr h="337317">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Packaging</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£80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£120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£130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£150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£170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113293077"/>
                  </a:ext>
                </a:extLst>
              </a:tr>
              <a:tr h="711249">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Activity Materials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£60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£60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£60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£80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£80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618876768"/>
                  </a:ext>
                </a:extLst>
              </a:tr>
              <a:tr h="1085179">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Cleaning Consumables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£40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£50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£60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£60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£65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£70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792483399"/>
                  </a:ext>
                </a:extLst>
              </a:tr>
              <a:tr h="337317">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Card Fees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£85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£90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£110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£120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£130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724093168"/>
                  </a:ext>
                </a:extLst>
              </a:tr>
              <a:tr h="711249">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Total Variable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£1,265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£1,500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£1,740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£1,980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£2,215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a:effectLst/>
                          <a:latin typeface="Arial" panose="020B0604020202020204" pitchFamily="34" charset="0"/>
                          <a:cs typeface="Arial" panose="020B0604020202020204" pitchFamily="34" charset="0"/>
                        </a:rPr>
                        <a:t>£2,470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032766440"/>
                  </a:ext>
                </a:extLst>
              </a:tr>
              <a:tr h="102601">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Cost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ea typeface="Aptos" panose="020B0004020202020204" pitchFamily="34" charset="0"/>
                          <a:cs typeface="Arial" panose="020B0604020202020204" pitchFamily="34" charset="0"/>
                        </a:rPr>
                        <a:t>£1,265</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£1,500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£1,740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£1,980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£2,215</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US" sz="1400" kern="0" dirty="0">
                          <a:effectLst/>
                          <a:latin typeface="Arial" panose="020B0604020202020204" pitchFamily="34" charset="0"/>
                          <a:cs typeface="Arial" panose="020B0604020202020204" pitchFamily="34" charset="0"/>
                        </a:rPr>
                        <a:t>£2,470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670457303"/>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5D62F-F540-A1FB-C7E3-4266C093393A}"/>
              </a:ext>
            </a:extLst>
          </p:cNvPr>
          <p:cNvSpPr>
            <a:spLocks noGrp="1"/>
          </p:cNvSpPr>
          <p:nvPr>
            <p:ph type="title"/>
          </p:nvPr>
        </p:nvSpPr>
        <p:spPr>
          <a:xfrm>
            <a:off x="838200" y="365126"/>
            <a:ext cx="10515600" cy="675400"/>
          </a:xfrm>
        </p:spPr>
        <p:txBody>
          <a:bodyPr>
            <a:normAutofit/>
          </a:bodyPr>
          <a:lstStyle/>
          <a:p>
            <a:r>
              <a:rPr lang="en-GB" sz="3200" dirty="0">
                <a:latin typeface="+mn-lt"/>
                <a:cs typeface="Arial" panose="020B0604020202020204" pitchFamily="34" charset="0"/>
              </a:rPr>
              <a:t>Financial Forecast (6 Months)</a:t>
            </a:r>
          </a:p>
        </p:txBody>
      </p:sp>
      <p:graphicFrame>
        <p:nvGraphicFramePr>
          <p:cNvPr id="5" name="Content Placeholder 4">
            <a:extLst>
              <a:ext uri="{FF2B5EF4-FFF2-40B4-BE49-F238E27FC236}">
                <a16:creationId xmlns:a16="http://schemas.microsoft.com/office/drawing/2014/main" id="{5C856C8F-343F-EA39-EF36-83F4BB6ABDB5}"/>
              </a:ext>
            </a:extLst>
          </p:cNvPr>
          <p:cNvGraphicFramePr>
            <a:graphicFrameLocks noGrp="1"/>
          </p:cNvGraphicFramePr>
          <p:nvPr>
            <p:ph idx="1"/>
            <p:extLst>
              <p:ext uri="{D42A27DB-BD31-4B8C-83A1-F6EECF244321}">
                <p14:modId xmlns:p14="http://schemas.microsoft.com/office/powerpoint/2010/main" val="4260214702"/>
              </p:ext>
            </p:extLst>
          </p:nvPr>
        </p:nvGraphicFramePr>
        <p:xfrm>
          <a:off x="856593" y="930166"/>
          <a:ext cx="9536628" cy="4335516"/>
        </p:xfrm>
        <a:graphic>
          <a:graphicData uri="http://schemas.openxmlformats.org/drawingml/2006/table">
            <a:tbl>
              <a:tblPr firstRow="1" firstCol="1" bandRow="1">
                <a:tableStyleId>{5C22544A-7EE6-4342-B048-85BDC9FD1C3A}</a:tableStyleId>
              </a:tblPr>
              <a:tblGrid>
                <a:gridCol w="856044">
                  <a:extLst>
                    <a:ext uri="{9D8B030D-6E8A-4147-A177-3AD203B41FA5}">
                      <a16:colId xmlns:a16="http://schemas.microsoft.com/office/drawing/2014/main" val="1451101779"/>
                    </a:ext>
                  </a:extLst>
                </a:gridCol>
                <a:gridCol w="1446764">
                  <a:extLst>
                    <a:ext uri="{9D8B030D-6E8A-4147-A177-3AD203B41FA5}">
                      <a16:colId xmlns:a16="http://schemas.microsoft.com/office/drawing/2014/main" val="3299455525"/>
                    </a:ext>
                  </a:extLst>
                </a:gridCol>
                <a:gridCol w="1446764">
                  <a:extLst>
                    <a:ext uri="{9D8B030D-6E8A-4147-A177-3AD203B41FA5}">
                      <a16:colId xmlns:a16="http://schemas.microsoft.com/office/drawing/2014/main" val="1050490006"/>
                    </a:ext>
                  </a:extLst>
                </a:gridCol>
                <a:gridCol w="1446764">
                  <a:extLst>
                    <a:ext uri="{9D8B030D-6E8A-4147-A177-3AD203B41FA5}">
                      <a16:colId xmlns:a16="http://schemas.microsoft.com/office/drawing/2014/main" val="2780591336"/>
                    </a:ext>
                  </a:extLst>
                </a:gridCol>
                <a:gridCol w="1446764">
                  <a:extLst>
                    <a:ext uri="{9D8B030D-6E8A-4147-A177-3AD203B41FA5}">
                      <a16:colId xmlns:a16="http://schemas.microsoft.com/office/drawing/2014/main" val="691195260"/>
                    </a:ext>
                  </a:extLst>
                </a:gridCol>
                <a:gridCol w="1446764">
                  <a:extLst>
                    <a:ext uri="{9D8B030D-6E8A-4147-A177-3AD203B41FA5}">
                      <a16:colId xmlns:a16="http://schemas.microsoft.com/office/drawing/2014/main" val="493806631"/>
                    </a:ext>
                  </a:extLst>
                </a:gridCol>
                <a:gridCol w="1446764">
                  <a:extLst>
                    <a:ext uri="{9D8B030D-6E8A-4147-A177-3AD203B41FA5}">
                      <a16:colId xmlns:a16="http://schemas.microsoft.com/office/drawing/2014/main" val="3549620018"/>
                    </a:ext>
                  </a:extLst>
                </a:gridCol>
              </a:tblGrid>
              <a:tr h="1083879">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Category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M1</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M2</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rPr>
                        <a:t>M3</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M4</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M5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M6</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878647875"/>
                  </a:ext>
                </a:extLst>
              </a:tr>
              <a:tr h="1083879">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Total Cost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£5610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£5845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rPr>
                        <a:t>£6085</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£6325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£6560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£6815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35290992"/>
                  </a:ext>
                </a:extLst>
              </a:tr>
              <a:tr h="1083879">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Revenue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£3600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£4500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rPr>
                        <a:t>£5400</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£6300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£7200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a:effectLst/>
                          <a:latin typeface="Arial" panose="020B0604020202020204" pitchFamily="34" charset="0"/>
                          <a:cs typeface="Arial" panose="020B0604020202020204" pitchFamily="34" charset="0"/>
                        </a:rPr>
                        <a:t>£8100</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916014619"/>
                  </a:ext>
                </a:extLst>
              </a:tr>
              <a:tr h="1083879">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Profit/Loss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£-2010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£-1345</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rPr>
                        <a:t>£-685</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£-25</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£640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400" kern="100" dirty="0">
                          <a:effectLst/>
                          <a:latin typeface="Arial" panose="020B0604020202020204" pitchFamily="34" charset="0"/>
                          <a:cs typeface="Arial" panose="020B0604020202020204" pitchFamily="34" charset="0"/>
                        </a:rPr>
                        <a:t>£1285</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647599327"/>
                  </a:ext>
                </a:extLst>
              </a:tr>
            </a:tbl>
          </a:graphicData>
        </a:graphic>
      </p:graphicFrame>
      <p:sp>
        <p:nvSpPr>
          <p:cNvPr id="7" name="TextBox 6">
            <a:extLst>
              <a:ext uri="{FF2B5EF4-FFF2-40B4-BE49-F238E27FC236}">
                <a16:creationId xmlns:a16="http://schemas.microsoft.com/office/drawing/2014/main" id="{6A652866-D4A6-26FA-5B41-070D1E4CCE53}"/>
              </a:ext>
            </a:extLst>
          </p:cNvPr>
          <p:cNvSpPr txBox="1"/>
          <p:nvPr/>
        </p:nvSpPr>
        <p:spPr>
          <a:xfrm>
            <a:off x="457199" y="5423338"/>
            <a:ext cx="7819697" cy="147732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Investment Needed</a:t>
            </a:r>
          </a:p>
          <a:p>
            <a:r>
              <a:rPr lang="en-GB" dirty="0">
                <a:latin typeface="Arial" panose="020B0604020202020204" pitchFamily="34" charset="0"/>
                <a:cs typeface="Arial" panose="020B0604020202020204" pitchFamily="34" charset="0"/>
              </a:rPr>
              <a:t>Start-Up Cost: £25,879</a:t>
            </a:r>
          </a:p>
          <a:p>
            <a:r>
              <a:rPr lang="en-GB" dirty="0">
                <a:latin typeface="Arial" panose="020B0604020202020204" pitchFamily="34" charset="0"/>
                <a:cs typeface="Arial" panose="020B0604020202020204" pitchFamily="34" charset="0"/>
              </a:rPr>
              <a:t>Total Losses Before Break-Even: £4,065</a:t>
            </a:r>
          </a:p>
          <a:p>
            <a:r>
              <a:rPr lang="en-GB" dirty="0">
                <a:latin typeface="Arial" panose="020B0604020202020204" pitchFamily="34" charset="0"/>
                <a:cs typeface="Arial" panose="020B0604020202020204" pitchFamily="34" charset="0"/>
              </a:rPr>
              <a:t>Break-Even Total (Revenue Required up to Break-Even Point): £19,800</a:t>
            </a:r>
          </a:p>
          <a:p>
            <a:r>
              <a:rPr lang="en-GB" dirty="0">
                <a:latin typeface="Arial" panose="020B0604020202020204" pitchFamily="34" charset="0"/>
                <a:cs typeface="Arial" panose="020B0604020202020204" pitchFamily="34" charset="0"/>
              </a:rPr>
              <a:t>Investment Needed = £41,394</a:t>
            </a:r>
          </a:p>
        </p:txBody>
      </p:sp>
    </p:spTree>
    <p:extLst>
      <p:ext uri="{BB962C8B-B14F-4D97-AF65-F5344CB8AC3E}">
        <p14:creationId xmlns:p14="http://schemas.microsoft.com/office/powerpoint/2010/main" val="1608843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sz="3200" dirty="0">
                <a:latin typeface="Arial" panose="020B0604020202020204" pitchFamily="34" charset="0"/>
                <a:cs typeface="Arial" panose="020B0604020202020204" pitchFamily="34" charset="0"/>
              </a:rPr>
              <a:t>Conclusion</a:t>
            </a:r>
            <a:r>
              <a:rPr lang="en-GB" dirty="0"/>
              <a:t> </a:t>
            </a:r>
          </a:p>
        </p:txBody>
      </p:sp>
      <p:sp>
        <p:nvSpPr>
          <p:cNvPr id="4" name="Content Placeholder 3">
            <a:extLst>
              <a:ext uri="{FF2B5EF4-FFF2-40B4-BE49-F238E27FC236}">
                <a16:creationId xmlns:a16="http://schemas.microsoft.com/office/drawing/2014/main" id="{FA422801-E10C-D419-C20E-4C4A4C25CAFB}"/>
              </a:ext>
            </a:extLst>
          </p:cNvPr>
          <p:cNvSpPr>
            <a:spLocks noGrp="1"/>
          </p:cNvSpPr>
          <p:nvPr>
            <p:ph idx="1"/>
          </p:nvPr>
        </p:nvSpPr>
        <p:spPr/>
        <p:txBody>
          <a:bodyPr>
            <a:normAutofit/>
          </a:bodyPr>
          <a:lstStyle/>
          <a:p>
            <a:r>
              <a:rPr lang="en-GB" sz="3600" dirty="0">
                <a:latin typeface="Arial" panose="020B0604020202020204" pitchFamily="34" charset="0"/>
                <a:cs typeface="Arial" panose="020B0604020202020204" pitchFamily="34" charset="0"/>
              </a:rPr>
              <a:t>A cosy, affordable family café that meets a real community need and has strong potential for long-term success.</a:t>
            </a:r>
          </a:p>
        </p:txBody>
      </p: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1084</TotalTime>
  <Words>1461</Words>
  <Application>Microsoft Office PowerPoint</Application>
  <PresentationFormat>Widescreen</PresentationFormat>
  <Paragraphs>319</Paragraphs>
  <Slides>15</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Aptos Display</vt:lpstr>
      <vt:lpstr>Arial</vt:lpstr>
      <vt:lpstr>Calibri</vt:lpstr>
      <vt:lpstr>Century Gothic</vt:lpstr>
      <vt:lpstr>Söhne</vt:lpstr>
      <vt:lpstr>Wingdings 3</vt:lpstr>
      <vt:lpstr>Wisp</vt:lpstr>
      <vt:lpstr> </vt:lpstr>
      <vt:lpstr>PowerPoint Presentation</vt:lpstr>
      <vt:lpstr>PowerPoint Presentation</vt:lpstr>
      <vt:lpstr>PowerPoint Presentation</vt:lpstr>
      <vt:lpstr>PowerPoint Presentation</vt:lpstr>
      <vt:lpstr>Private Ltd company Advantages &amp; Disadvanges</vt:lpstr>
      <vt:lpstr>Organisational chart of the Café </vt:lpstr>
      <vt:lpstr>PowerPoint Presentation</vt:lpstr>
      <vt:lpstr>How PESTEL Aligns with Strategy</vt:lpstr>
      <vt:lpstr>PowerPoint Presentation</vt:lpstr>
      <vt:lpstr>Start- Up Cost: £25,879</vt:lpstr>
      <vt:lpstr>Fixed Monthly Costs- Total Monthly Fixed Cost: £4,345 </vt:lpstr>
      <vt:lpstr>Variable Costs </vt:lpstr>
      <vt:lpstr>Financial Forecast (6 Months)</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Tiana Jacqueline Theresa Jansen (2422378)</cp:lastModifiedBy>
  <cp:revision>57</cp:revision>
  <dcterms:created xsi:type="dcterms:W3CDTF">2023-07-31T07:37:43Z</dcterms:created>
  <dcterms:modified xsi:type="dcterms:W3CDTF">2025-12-07T08:18:38Z</dcterms:modified>
</cp:coreProperties>
</file>